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82" r:id="rId14"/>
    <p:sldId id="268" r:id="rId15"/>
    <p:sldId id="269" r:id="rId16"/>
    <p:sldId id="270" r:id="rId17"/>
    <p:sldId id="271" r:id="rId18"/>
    <p:sldId id="272" r:id="rId19"/>
    <p:sldId id="273" r:id="rId20"/>
    <p:sldId id="274" r:id="rId21"/>
    <p:sldId id="275" r:id="rId22"/>
    <p:sldId id="279" r:id="rId23"/>
    <p:sldId id="280" r:id="rId24"/>
    <p:sldId id="276" r:id="rId25"/>
    <p:sldId id="277" r:id="rId26"/>
    <p:sldId id="281" r:id="rId27"/>
    <p:sldId id="27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714" autoAdjust="0"/>
    <p:restoredTop sz="98261" autoAdjust="0"/>
  </p:normalViewPr>
  <p:slideViewPr>
    <p:cSldViewPr snapToGrid="0">
      <p:cViewPr>
        <p:scale>
          <a:sx n="60" d="100"/>
          <a:sy n="60" d="100"/>
        </p:scale>
        <p:origin x="-342" y="-102"/>
      </p:cViewPr>
      <p:guideLst>
        <p:guide orient="horz" pos="2160"/>
        <p:guide pos="2880"/>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41.wmf"/><Relationship Id="rId4"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2FF4D1-ADB8-4A8B-8149-E7F5791BDD8E}" type="datetimeFigureOut">
              <a:rPr lang="en-US" smtClean="0"/>
              <a:pPr/>
              <a:t>5/18/2017</a:t>
            </a:fld>
            <a:endParaRPr lang="en-US"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74C6BC-EE32-4E1E-A5C6-8472AA5F68A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Номер слайда 3"/>
          <p:cNvSpPr>
            <a:spLocks noGrp="1"/>
          </p:cNvSpPr>
          <p:nvPr>
            <p:ph type="sldNum" sz="quarter" idx="10"/>
          </p:nvPr>
        </p:nvSpPr>
        <p:spPr/>
        <p:txBody>
          <a:bodyPr/>
          <a:lstStyle/>
          <a:p>
            <a:fld id="{B474C6BC-EE32-4E1E-A5C6-8472AA5F68A9}" type="slidenum">
              <a:rPr lang="en-US" smtClean="0"/>
              <a:pPr/>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Номер слайда 3"/>
          <p:cNvSpPr>
            <a:spLocks noGrp="1"/>
          </p:cNvSpPr>
          <p:nvPr>
            <p:ph type="sldNum" sz="quarter" idx="10"/>
          </p:nvPr>
        </p:nvSpPr>
        <p:spPr/>
        <p:txBody>
          <a:bodyPr/>
          <a:lstStyle/>
          <a:p>
            <a:fld id="{B474C6BC-EE32-4E1E-A5C6-8472AA5F68A9}" type="slidenum">
              <a:rPr lang="en-US" smtClean="0"/>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solidFill>
                <a:schemeClr val="tx1"/>
              </a:solidFill>
            </a:endParaRPr>
          </a:p>
        </p:txBody>
      </p:sp>
      <p:sp>
        <p:nvSpPr>
          <p:cNvPr id="4" name="Номер слайда 3"/>
          <p:cNvSpPr>
            <a:spLocks noGrp="1"/>
          </p:cNvSpPr>
          <p:nvPr>
            <p:ph type="sldNum" sz="quarter" idx="10"/>
          </p:nvPr>
        </p:nvSpPr>
        <p:spPr/>
        <p:txBody>
          <a:bodyPr/>
          <a:lstStyle/>
          <a:p>
            <a:fld id="{B474C6BC-EE32-4E1E-A5C6-8472AA5F68A9}"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b="1" dirty="0"/>
          </a:p>
        </p:txBody>
      </p:sp>
      <p:sp>
        <p:nvSpPr>
          <p:cNvPr id="4" name="Номер слайда 3"/>
          <p:cNvSpPr>
            <a:spLocks noGrp="1"/>
          </p:cNvSpPr>
          <p:nvPr>
            <p:ph type="sldNum" sz="quarter" idx="10"/>
          </p:nvPr>
        </p:nvSpPr>
        <p:spPr/>
        <p:txBody>
          <a:bodyPr/>
          <a:lstStyle/>
          <a:p>
            <a:fld id="{B474C6BC-EE32-4E1E-A5C6-8472AA5F68A9}"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B474C6BC-EE32-4E1E-A5C6-8472AA5F68A9}" type="slidenum">
              <a:rPr lang="en-US" smtClean="0"/>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1" dirty="0" smtClean="0"/>
              <a:t>Читать!</a:t>
            </a:r>
            <a:endParaRPr lang="en-US" b="1" dirty="0"/>
          </a:p>
        </p:txBody>
      </p:sp>
      <p:sp>
        <p:nvSpPr>
          <p:cNvPr id="4" name="Номер слайда 3"/>
          <p:cNvSpPr>
            <a:spLocks noGrp="1"/>
          </p:cNvSpPr>
          <p:nvPr>
            <p:ph type="sldNum" sz="quarter" idx="10"/>
          </p:nvPr>
        </p:nvSpPr>
        <p:spPr/>
        <p:txBody>
          <a:bodyPr/>
          <a:lstStyle/>
          <a:p>
            <a:fld id="{B474C6BC-EE32-4E1E-A5C6-8472AA5F68A9}" type="slidenum">
              <a:rPr lang="en-US" smtClean="0"/>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B474C6BC-EE32-4E1E-A5C6-8472AA5F68A9}" type="slidenum">
              <a:rPr lang="en-US" smtClean="0"/>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B474C6BC-EE32-4E1E-A5C6-8472AA5F68A9}"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B474C6BC-EE32-4E1E-A5C6-8472AA5F68A9}" type="slidenum">
              <a:rPr lang="en-US" smtClean="0"/>
              <a:pPr/>
              <a:t>24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B474C6BC-EE32-4E1E-A5C6-8472AA5F68A9}" type="slidenum">
              <a:rPr lang="en-US" smtClean="0"/>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general plan of the collider with the placement of main radiation sources. The total amount of the catchers in both collider rings are 48 (local sources). The other local sources are kickers and septum magnets in the ion beams inlets to the rings. Additional losses in the catchers 1, 2, 3 and 24 prim, 23 prim, 22</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prim will be owing to recombination of ions with SEC electrons –  in proportions 50 %, 30 %, 20 % respectively. There are the uniform beam losses along the rings also.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You see here the border of the LHEP with shortest distance from the collider 55 meters. This is the first crucial point at the NICA complex from the point</a:t>
            </a:r>
            <a:r>
              <a:rPr lang="en-US" sz="1200" kern="1200" baseline="0" dirty="0" smtClean="0">
                <a:solidFill>
                  <a:schemeClr val="tx1"/>
                </a:solidFill>
                <a:latin typeface="+mn-lt"/>
                <a:ea typeface="+mn-ea"/>
                <a:cs typeface="+mn-cs"/>
              </a:rPr>
              <a:t> of </a:t>
            </a:r>
            <a:r>
              <a:rPr lang="en-US" sz="1200" kern="1200" dirty="0" smtClean="0">
                <a:solidFill>
                  <a:schemeClr val="tx1"/>
                </a:solidFill>
                <a:latin typeface="+mn-lt"/>
                <a:ea typeface="+mn-ea"/>
                <a:cs typeface="+mn-cs"/>
              </a:rPr>
              <a:t>view of radiation situation. The western arc of the collider will be fenced by light</a:t>
            </a:r>
            <a:r>
              <a:rPr lang="en-US" sz="1200" kern="1200" baseline="0" dirty="0" smtClean="0">
                <a:solidFill>
                  <a:schemeClr val="tx1"/>
                </a:solidFill>
                <a:latin typeface="+mn-lt"/>
                <a:ea typeface="+mn-ea"/>
                <a:cs typeface="+mn-cs"/>
              </a:rPr>
              <a:t> barrier</a:t>
            </a:r>
            <a:r>
              <a:rPr lang="ru-R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a:t>
            </a:r>
            <a:r>
              <a:rPr lang="en-US" sz="1200" dirty="0" smtClean="0"/>
              <a:t>ince most part of the ion losses in the collider will be in the region of the arches. </a:t>
            </a:r>
          </a:p>
        </p:txBody>
      </p:sp>
      <p:sp>
        <p:nvSpPr>
          <p:cNvPr id="4" name="Номер слайда 3"/>
          <p:cNvSpPr>
            <a:spLocks noGrp="1"/>
          </p:cNvSpPr>
          <p:nvPr>
            <p:ph type="sldNum" sz="quarter" idx="10"/>
          </p:nvPr>
        </p:nvSpPr>
        <p:spPr/>
        <p:txBody>
          <a:bodyPr/>
          <a:lstStyle/>
          <a:p>
            <a:fld id="{B474C6BC-EE32-4E1E-A5C6-8472AA5F68A9}"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B474C6BC-EE32-4E1E-A5C6-8472AA5F68A9}"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B474C6BC-EE32-4E1E-A5C6-8472AA5F68A9}"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large distance from the collider the radiation fields will be formed by </a:t>
            </a:r>
            <a:r>
              <a:rPr lang="en-US" sz="1200" kern="1200" dirty="0" err="1" smtClean="0">
                <a:solidFill>
                  <a:schemeClr val="tx1"/>
                </a:solidFill>
                <a:latin typeface="+mn-lt"/>
                <a:ea typeface="+mn-ea"/>
                <a:cs typeface="+mn-cs"/>
              </a:rPr>
              <a:t>multiscattered</a:t>
            </a:r>
            <a:r>
              <a:rPr lang="en-US" sz="1200" kern="1200" dirty="0" smtClean="0">
                <a:solidFill>
                  <a:schemeClr val="tx1"/>
                </a:solidFill>
                <a:latin typeface="+mn-lt"/>
                <a:ea typeface="+mn-ea"/>
                <a:cs typeface="+mn-cs"/>
              </a:rPr>
              <a:t> in air and ground neutrons (so </a:t>
            </a:r>
            <a:r>
              <a:rPr lang="en-US" sz="1200" kern="1200" dirty="0" err="1" smtClean="0">
                <a:solidFill>
                  <a:schemeClr val="tx1"/>
                </a:solidFill>
                <a:latin typeface="+mn-lt"/>
                <a:ea typeface="+mn-ea"/>
                <a:cs typeface="+mn-cs"/>
              </a:rPr>
              <a:t>colled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skyshine</a:t>
            </a:r>
            <a:r>
              <a:rPr lang="en-US" sz="1200" kern="1200" dirty="0" smtClean="0">
                <a:solidFill>
                  <a:schemeClr val="tx1"/>
                </a:solidFill>
                <a:latin typeface="+mn-lt"/>
                <a:ea typeface="+mn-ea"/>
                <a:cs typeface="+mn-cs"/>
              </a:rPr>
              <a:t>” neutrons). In order to simulate the "</a:t>
            </a:r>
            <a:r>
              <a:rPr lang="en-US" sz="1200" kern="1200" dirty="0" err="1" smtClean="0">
                <a:solidFill>
                  <a:schemeClr val="tx1"/>
                </a:solidFill>
                <a:latin typeface="+mn-lt"/>
                <a:ea typeface="+mn-ea"/>
                <a:cs typeface="+mn-cs"/>
              </a:rPr>
              <a:t>skyshine</a:t>
            </a:r>
            <a:r>
              <a:rPr lang="en-US" sz="1200" kern="1200" dirty="0" smtClean="0">
                <a:solidFill>
                  <a:schemeClr val="tx1"/>
                </a:solidFill>
                <a:latin typeface="+mn-lt"/>
                <a:ea typeface="+mn-ea"/>
                <a:cs typeface="+mn-cs"/>
              </a:rPr>
              <a:t>" effect around the collider by the GEANT4 code the big volume of air around collider was considered. Here are a scheme of the </a:t>
            </a:r>
            <a:r>
              <a:rPr lang="en-US" sz="1200" kern="1200" dirty="0" err="1" smtClean="0">
                <a:solidFill>
                  <a:schemeClr val="tx1"/>
                </a:solidFill>
                <a:latin typeface="+mn-lt"/>
                <a:ea typeface="+mn-ea"/>
                <a:cs typeface="+mn-cs"/>
              </a:rPr>
              <a:t>skyshine</a:t>
            </a:r>
            <a:r>
              <a:rPr lang="en-US" sz="1200" kern="1200" dirty="0" smtClean="0">
                <a:solidFill>
                  <a:schemeClr val="tx1"/>
                </a:solidFill>
                <a:latin typeface="+mn-lt"/>
                <a:ea typeface="+mn-ea"/>
                <a:cs typeface="+mn-cs"/>
              </a:rPr>
              <a:t> neutron field forming near the collider and the radial distribution of the annual effective dose of </a:t>
            </a:r>
            <a:r>
              <a:rPr lang="en-US" sz="1200" kern="1200" dirty="0" err="1" smtClean="0">
                <a:solidFill>
                  <a:schemeClr val="tx1"/>
                </a:solidFill>
                <a:latin typeface="+mn-lt"/>
                <a:ea typeface="+mn-ea"/>
                <a:cs typeface="+mn-cs"/>
              </a:rPr>
              <a:t>skyshine</a:t>
            </a:r>
            <a:r>
              <a:rPr lang="en-US" sz="1200" kern="1200" dirty="0" smtClean="0">
                <a:solidFill>
                  <a:schemeClr val="tx1"/>
                </a:solidFill>
                <a:latin typeface="+mn-lt"/>
                <a:ea typeface="+mn-ea"/>
                <a:cs typeface="+mn-cs"/>
              </a:rPr>
              <a:t> neutrons.</a:t>
            </a:r>
            <a:endParaRPr lang="en-US" dirty="0"/>
          </a:p>
        </p:txBody>
      </p:sp>
      <p:sp>
        <p:nvSpPr>
          <p:cNvPr id="4" name="Номер слайда 3"/>
          <p:cNvSpPr>
            <a:spLocks noGrp="1"/>
          </p:cNvSpPr>
          <p:nvPr>
            <p:ph type="sldNum" sz="quarter" idx="10"/>
          </p:nvPr>
        </p:nvSpPr>
        <p:spPr/>
        <p:txBody>
          <a:bodyPr/>
          <a:lstStyle/>
          <a:p>
            <a:fld id="{B474C6BC-EE32-4E1E-A5C6-8472AA5F68A9}"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B474C6BC-EE32-4E1E-A5C6-8472AA5F68A9}"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B474C6BC-EE32-4E1E-A5C6-8472AA5F68A9}"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b="1" dirty="0"/>
          </a:p>
        </p:txBody>
      </p:sp>
      <p:sp>
        <p:nvSpPr>
          <p:cNvPr id="4" name="Номер слайда 3"/>
          <p:cNvSpPr>
            <a:spLocks noGrp="1"/>
          </p:cNvSpPr>
          <p:nvPr>
            <p:ph type="sldNum" sz="quarter" idx="10"/>
          </p:nvPr>
        </p:nvSpPr>
        <p:spPr/>
        <p:txBody>
          <a:bodyPr/>
          <a:lstStyle/>
          <a:p>
            <a:fld id="{B474C6BC-EE32-4E1E-A5C6-8472AA5F68A9}"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1" dirty="0" smtClean="0"/>
              <a:t>Читать!</a:t>
            </a:r>
            <a:endParaRPr lang="en-US" b="1" dirty="0"/>
          </a:p>
        </p:txBody>
      </p:sp>
      <p:sp>
        <p:nvSpPr>
          <p:cNvPr id="4" name="Номер слайда 3"/>
          <p:cNvSpPr>
            <a:spLocks noGrp="1"/>
          </p:cNvSpPr>
          <p:nvPr>
            <p:ph type="sldNum" sz="quarter" idx="10"/>
          </p:nvPr>
        </p:nvSpPr>
        <p:spPr/>
        <p:txBody>
          <a:bodyPr/>
          <a:lstStyle/>
          <a:p>
            <a:fld id="{B474C6BC-EE32-4E1E-A5C6-8472AA5F68A9}"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3CD1EACE-984C-4DB8-9427-7E44334319AC}" type="datetimeFigureOut">
              <a:rPr lang="en-US" smtClean="0"/>
              <a:pPr/>
              <a:t>5/18/2017</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5019112-DD09-4140-9678-9BCBF8BF3F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CD1EACE-984C-4DB8-9427-7E44334319AC}" type="datetimeFigureOut">
              <a:rPr lang="en-US" smtClean="0"/>
              <a:pPr/>
              <a:t>5/18/2017</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5019112-DD09-4140-9678-9BCBF8BF3F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CD1EACE-984C-4DB8-9427-7E44334319AC}" type="datetimeFigureOut">
              <a:rPr lang="en-US" smtClean="0"/>
              <a:pPr/>
              <a:t>5/18/2017</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5019112-DD09-4140-9678-9BCBF8BF3FF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CD1EACE-984C-4DB8-9427-7E44334319AC}" type="datetimeFigureOut">
              <a:rPr lang="en-US" smtClean="0"/>
              <a:pPr/>
              <a:t>5/18/2017</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5019112-DD09-4140-9678-9BCBF8BF3F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CD1EACE-984C-4DB8-9427-7E44334319AC}" type="datetimeFigureOut">
              <a:rPr lang="en-US" smtClean="0"/>
              <a:pPr/>
              <a:t>5/18/2017</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5019112-DD09-4140-9678-9BCBF8BF3F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3CD1EACE-984C-4DB8-9427-7E44334319AC}" type="datetimeFigureOut">
              <a:rPr lang="en-US" smtClean="0"/>
              <a:pPr/>
              <a:t>5/18/2017</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5019112-DD09-4140-9678-9BCBF8BF3F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3CD1EACE-984C-4DB8-9427-7E44334319AC}" type="datetimeFigureOut">
              <a:rPr lang="en-US" smtClean="0"/>
              <a:pPr/>
              <a:t>5/18/2017</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A5019112-DD09-4140-9678-9BCBF8BF3F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3CD1EACE-984C-4DB8-9427-7E44334319AC}" type="datetimeFigureOut">
              <a:rPr lang="en-US" smtClean="0"/>
              <a:pPr/>
              <a:t>5/18/2017</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A5019112-DD09-4140-9678-9BCBF8BF3F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D1EACE-984C-4DB8-9427-7E44334319AC}" type="datetimeFigureOut">
              <a:rPr lang="en-US" smtClean="0"/>
              <a:pPr/>
              <a:t>5/18/2017</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A5019112-DD09-4140-9678-9BCBF8BF3F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D1EACE-984C-4DB8-9427-7E44334319AC}" type="datetimeFigureOut">
              <a:rPr lang="en-US" smtClean="0"/>
              <a:pPr/>
              <a:t>5/18/2017</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5019112-DD09-4140-9678-9BCBF8BF3F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D1EACE-984C-4DB8-9427-7E44334319AC}" type="datetimeFigureOut">
              <a:rPr lang="en-US" smtClean="0"/>
              <a:pPr/>
              <a:t>5/18/2017</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5019112-DD09-4140-9678-9BCBF8BF3F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1EACE-984C-4DB8-9427-7E44334319AC}" type="datetimeFigureOut">
              <a:rPr lang="en-US" smtClean="0"/>
              <a:pPr/>
              <a:t>5/18/2017</a:t>
            </a:fld>
            <a:endParaRPr lang="en-US"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19112-DD09-4140-9678-9BCBF8BF3F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5.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9.png"/><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Группа 15"/>
          <p:cNvGrpSpPr/>
          <p:nvPr/>
        </p:nvGrpSpPr>
        <p:grpSpPr>
          <a:xfrm>
            <a:off x="0" y="0"/>
            <a:ext cx="9144000" cy="6858000"/>
            <a:chOff x="0" y="0"/>
            <a:chExt cx="9144000" cy="6858000"/>
          </a:xfrm>
        </p:grpSpPr>
        <p:grpSp>
          <p:nvGrpSpPr>
            <p:cNvPr id="4" name="Группа 3"/>
            <p:cNvGrpSpPr/>
            <p:nvPr/>
          </p:nvGrpSpPr>
          <p:grpSpPr>
            <a:xfrm>
              <a:off x="0" y="0"/>
              <a:ext cx="9144000" cy="6858000"/>
              <a:chOff x="0" y="0"/>
              <a:chExt cx="9144000" cy="6858000"/>
            </a:xfrm>
          </p:grpSpPr>
          <p:sp>
            <p:nvSpPr>
              <p:cNvPr id="11" name="Прямоугольник 10"/>
              <p:cNvSpPr/>
              <p:nvPr/>
            </p:nvSpPr>
            <p:spPr bwMode="auto">
              <a:xfrm>
                <a:off x="619125" y="584200"/>
                <a:ext cx="595313" cy="60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extBox 3"/>
              <p:cNvSpPr txBox="1">
                <a:spLocks noChangeArrowheads="1"/>
              </p:cNvSpPr>
              <p:nvPr/>
            </p:nvSpPr>
            <p:spPr bwMode="auto">
              <a:xfrm>
                <a:off x="0" y="2943225"/>
                <a:ext cx="9010650" cy="954088"/>
              </a:xfrm>
              <a:prstGeom prst="rect">
                <a:avLst/>
              </a:prstGeom>
              <a:noFill/>
              <a:ln w="9525">
                <a:noFill/>
                <a:miter lim="800000"/>
                <a:headEnd/>
                <a:tailEnd/>
              </a:ln>
            </p:spPr>
            <p:txBody>
              <a:bodyPr>
                <a:spAutoFit/>
              </a:bodyPr>
              <a:lstStyle/>
              <a:p>
                <a:pPr algn="ctr"/>
                <a:r>
                  <a:rPr lang="en-US" sz="2800" b="1" dirty="0"/>
                  <a:t>RADIATION ENVIRONMENT </a:t>
                </a:r>
              </a:p>
              <a:p>
                <a:pPr algn="ctr"/>
                <a:r>
                  <a:rPr lang="en-US" sz="2800" b="1" dirty="0"/>
                  <a:t>AT THE NICA COMPLEX</a:t>
                </a:r>
                <a:endParaRPr lang="ru-RU" sz="2000" b="1" i="1" dirty="0">
                  <a:solidFill>
                    <a:srgbClr val="C00000"/>
                  </a:solidFill>
                </a:endParaRPr>
              </a:p>
            </p:txBody>
          </p:sp>
          <p:pic>
            <p:nvPicPr>
              <p:cNvPr id="7" name="Picture 10" descr="1-1"/>
              <p:cNvPicPr>
                <a:picLocks noChangeAspect="1" noChangeArrowheads="1"/>
              </p:cNvPicPr>
              <p:nvPr/>
            </p:nvPicPr>
            <p:blipFill>
              <a:blip r:embed="rId2"/>
              <a:srcRect/>
              <a:stretch>
                <a:fillRect/>
              </a:stretch>
            </p:blipFill>
            <p:spPr bwMode="auto">
              <a:xfrm>
                <a:off x="3019425" y="4489450"/>
                <a:ext cx="6124575" cy="2368550"/>
              </a:xfrm>
              <a:prstGeom prst="rect">
                <a:avLst/>
              </a:prstGeom>
              <a:noFill/>
              <a:ln w="9525">
                <a:noFill/>
                <a:miter lim="800000"/>
                <a:headEnd/>
                <a:tailEnd/>
              </a:ln>
            </p:spPr>
          </p:pic>
          <p:pic>
            <p:nvPicPr>
              <p:cNvPr id="8" name="Picture 186" descr="2"/>
              <p:cNvPicPr>
                <a:picLocks noChangeAspect="1" noChangeArrowheads="1"/>
              </p:cNvPicPr>
              <p:nvPr/>
            </p:nvPicPr>
            <p:blipFill>
              <a:blip r:embed="rId3"/>
              <a:srcRect/>
              <a:stretch>
                <a:fillRect/>
              </a:stretch>
            </p:blipFill>
            <p:spPr bwMode="auto">
              <a:xfrm>
                <a:off x="3095625" y="0"/>
                <a:ext cx="6048375" cy="2686050"/>
              </a:xfrm>
              <a:prstGeom prst="rect">
                <a:avLst/>
              </a:prstGeom>
              <a:noFill/>
              <a:ln w="9525">
                <a:noFill/>
                <a:miter lim="800000"/>
                <a:headEnd/>
                <a:tailEnd/>
              </a:ln>
            </p:spPr>
          </p:pic>
          <p:sp>
            <p:nvSpPr>
              <p:cNvPr id="9" name="Прямоугольник 8"/>
              <p:cNvSpPr>
                <a:spLocks noChangeArrowheads="1"/>
              </p:cNvSpPr>
              <p:nvPr/>
            </p:nvSpPr>
            <p:spPr bwMode="auto">
              <a:xfrm>
                <a:off x="147638" y="5795963"/>
                <a:ext cx="1874103" cy="840230"/>
              </a:xfrm>
              <a:prstGeom prst="rect">
                <a:avLst/>
              </a:prstGeom>
              <a:noFill/>
              <a:ln w="9525">
                <a:noFill/>
                <a:miter lim="800000"/>
                <a:headEnd/>
                <a:tailEnd/>
              </a:ln>
            </p:spPr>
            <p:txBody>
              <a:bodyPr wrap="none">
                <a:spAutoFit/>
              </a:bodyPr>
              <a:lstStyle/>
              <a:p>
                <a:pPr>
                  <a:lnSpc>
                    <a:spcPct val="90000"/>
                  </a:lnSpc>
                </a:pPr>
                <a:r>
                  <a:rPr lang="en-US" b="1" dirty="0">
                    <a:solidFill>
                      <a:srgbClr val="C00000"/>
                    </a:solidFill>
                  </a:rPr>
                  <a:t>G. N. Timoshenko</a:t>
                </a:r>
              </a:p>
              <a:p>
                <a:pPr>
                  <a:lnSpc>
                    <a:spcPct val="90000"/>
                  </a:lnSpc>
                </a:pPr>
                <a:r>
                  <a:rPr lang="en-US" b="1" dirty="0">
                    <a:solidFill>
                      <a:srgbClr val="C00000"/>
                    </a:solidFill>
                  </a:rPr>
                  <a:t>M. Paraipan</a:t>
                </a:r>
              </a:p>
              <a:p>
                <a:pPr>
                  <a:lnSpc>
                    <a:spcPct val="90000"/>
                  </a:lnSpc>
                </a:pPr>
                <a:r>
                  <a:rPr lang="en-US" b="1" dirty="0">
                    <a:solidFill>
                      <a:srgbClr val="C00000"/>
                    </a:solidFill>
                  </a:rPr>
                  <a:t>A. R. Krylov</a:t>
                </a:r>
              </a:p>
            </p:txBody>
          </p:sp>
        </p:grpSp>
        <p:grpSp>
          <p:nvGrpSpPr>
            <p:cNvPr id="15" name="Группа 14"/>
            <p:cNvGrpSpPr/>
            <p:nvPr/>
          </p:nvGrpSpPr>
          <p:grpSpPr>
            <a:xfrm>
              <a:off x="428596" y="857232"/>
              <a:ext cx="1841006" cy="1809750"/>
              <a:chOff x="428596" y="857232"/>
              <a:chExt cx="1841006" cy="1809750"/>
            </a:xfrm>
          </p:grpSpPr>
          <p:pic>
            <p:nvPicPr>
              <p:cNvPr id="12" name="Picture 2"/>
              <p:cNvPicPr>
                <a:picLocks noChangeAspect="1" noChangeArrowheads="1"/>
              </p:cNvPicPr>
              <p:nvPr/>
            </p:nvPicPr>
            <p:blipFill>
              <a:blip r:embed="rId4"/>
              <a:srcRect l="8540" t="6264"/>
              <a:stretch>
                <a:fillRect/>
              </a:stretch>
            </p:blipFill>
            <p:spPr bwMode="auto">
              <a:xfrm>
                <a:off x="714348" y="857232"/>
                <a:ext cx="1555254" cy="1809750"/>
              </a:xfrm>
              <a:prstGeom prst="rect">
                <a:avLst/>
              </a:prstGeom>
              <a:noFill/>
              <a:ln w="9525">
                <a:noFill/>
                <a:miter lim="800000"/>
                <a:headEnd/>
                <a:tailEnd/>
              </a:ln>
            </p:spPr>
          </p:pic>
          <p:sp>
            <p:nvSpPr>
              <p:cNvPr id="14" name="Прямоугольник 13"/>
              <p:cNvSpPr/>
              <p:nvPr/>
            </p:nvSpPr>
            <p:spPr>
              <a:xfrm>
                <a:off x="428596" y="928670"/>
                <a:ext cx="642942" cy="571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25" name="Rectangle 1"/>
          <p:cNvSpPr>
            <a:spLocks noChangeArrowheads="1"/>
          </p:cNvSpPr>
          <p:nvPr/>
        </p:nvSpPr>
        <p:spPr bwMode="auto">
          <a:xfrm>
            <a:off x="285720" y="214290"/>
            <a:ext cx="280532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MAC for NICA</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May 22–23, 2017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113"/>
          <p:cNvGrpSpPr>
            <a:grpSpLocks/>
          </p:cNvGrpSpPr>
          <p:nvPr/>
        </p:nvGrpSpPr>
        <p:grpSpPr bwMode="auto">
          <a:xfrm>
            <a:off x="323850" y="473075"/>
            <a:ext cx="8391525" cy="4087813"/>
            <a:chOff x="300038" y="889000"/>
            <a:chExt cx="8348662" cy="4025899"/>
          </a:xfrm>
        </p:grpSpPr>
        <p:grpSp>
          <p:nvGrpSpPr>
            <p:cNvPr id="5" name="Группа 112"/>
            <p:cNvGrpSpPr>
              <a:grpSpLocks/>
            </p:cNvGrpSpPr>
            <p:nvPr/>
          </p:nvGrpSpPr>
          <p:grpSpPr bwMode="auto">
            <a:xfrm>
              <a:off x="300038" y="889000"/>
              <a:ext cx="8348662" cy="4025900"/>
              <a:chOff x="300038" y="889000"/>
              <a:chExt cx="8348662" cy="4025900"/>
            </a:xfrm>
          </p:grpSpPr>
          <p:grpSp>
            <p:nvGrpSpPr>
              <p:cNvPr id="7" name="Группа 109"/>
              <p:cNvGrpSpPr>
                <a:grpSpLocks/>
              </p:cNvGrpSpPr>
              <p:nvPr/>
            </p:nvGrpSpPr>
            <p:grpSpPr bwMode="auto">
              <a:xfrm>
                <a:off x="300038" y="889000"/>
                <a:ext cx="8348662" cy="4025900"/>
                <a:chOff x="300038" y="889000"/>
                <a:chExt cx="8348662" cy="4025900"/>
              </a:xfrm>
            </p:grpSpPr>
            <p:grpSp>
              <p:nvGrpSpPr>
                <p:cNvPr id="17" name="Группа 100"/>
                <p:cNvGrpSpPr>
                  <a:grpSpLocks/>
                </p:cNvGrpSpPr>
                <p:nvPr/>
              </p:nvGrpSpPr>
              <p:grpSpPr bwMode="auto">
                <a:xfrm>
                  <a:off x="300038" y="889000"/>
                  <a:ext cx="8249161" cy="4025900"/>
                  <a:chOff x="238125" y="1289001"/>
                  <a:chExt cx="8249248" cy="4025264"/>
                </a:xfrm>
              </p:grpSpPr>
              <p:grpSp>
                <p:nvGrpSpPr>
                  <p:cNvPr id="34" name="Группа 104"/>
                  <p:cNvGrpSpPr>
                    <a:grpSpLocks/>
                  </p:cNvGrpSpPr>
                  <p:nvPr/>
                </p:nvGrpSpPr>
                <p:grpSpPr bwMode="auto">
                  <a:xfrm>
                    <a:off x="238125" y="1289001"/>
                    <a:ext cx="8249248" cy="4025264"/>
                    <a:chOff x="390525" y="269876"/>
                    <a:chExt cx="8249163" cy="4025624"/>
                  </a:xfrm>
                </p:grpSpPr>
                <p:grpSp>
                  <p:nvGrpSpPr>
                    <p:cNvPr id="36" name="Группа 81"/>
                    <p:cNvGrpSpPr>
                      <a:grpSpLocks/>
                    </p:cNvGrpSpPr>
                    <p:nvPr/>
                  </p:nvGrpSpPr>
                  <p:grpSpPr bwMode="auto">
                    <a:xfrm>
                      <a:off x="390525" y="269876"/>
                      <a:ext cx="8249163" cy="4025624"/>
                      <a:chOff x="390525" y="269876"/>
                      <a:chExt cx="8249162" cy="4025624"/>
                    </a:xfrm>
                  </p:grpSpPr>
                  <p:grpSp>
                    <p:nvGrpSpPr>
                      <p:cNvPr id="42" name="Группа 54"/>
                      <p:cNvGrpSpPr>
                        <a:grpSpLocks/>
                      </p:cNvGrpSpPr>
                      <p:nvPr/>
                    </p:nvGrpSpPr>
                    <p:grpSpPr bwMode="auto">
                      <a:xfrm>
                        <a:off x="390525" y="269876"/>
                        <a:ext cx="8249162" cy="4025624"/>
                        <a:chOff x="390525" y="269876"/>
                        <a:chExt cx="8249162" cy="4025624"/>
                      </a:xfrm>
                    </p:grpSpPr>
                    <p:grpSp>
                      <p:nvGrpSpPr>
                        <p:cNvPr id="65" name="Группа 49"/>
                        <p:cNvGrpSpPr>
                          <a:grpSpLocks/>
                        </p:cNvGrpSpPr>
                        <p:nvPr/>
                      </p:nvGrpSpPr>
                      <p:grpSpPr bwMode="auto">
                        <a:xfrm>
                          <a:off x="390525" y="269876"/>
                          <a:ext cx="8249162" cy="4025624"/>
                          <a:chOff x="-2371811" y="269877"/>
                          <a:chExt cx="10921986" cy="5913217"/>
                        </a:xfrm>
                      </p:grpSpPr>
                      <p:grpSp>
                        <p:nvGrpSpPr>
                          <p:cNvPr id="68" name="Группа 35"/>
                          <p:cNvGrpSpPr>
                            <a:grpSpLocks/>
                          </p:cNvGrpSpPr>
                          <p:nvPr/>
                        </p:nvGrpSpPr>
                        <p:grpSpPr bwMode="auto">
                          <a:xfrm>
                            <a:off x="-2371811" y="269877"/>
                            <a:ext cx="10921986" cy="5913217"/>
                            <a:chOff x="337818" y="274940"/>
                            <a:chExt cx="8276118" cy="3681509"/>
                          </a:xfrm>
                        </p:grpSpPr>
                        <p:grpSp>
                          <p:nvGrpSpPr>
                            <p:cNvPr id="79" name="Группа 32"/>
                            <p:cNvGrpSpPr>
                              <a:grpSpLocks/>
                            </p:cNvGrpSpPr>
                            <p:nvPr/>
                          </p:nvGrpSpPr>
                          <p:grpSpPr bwMode="auto">
                            <a:xfrm>
                              <a:off x="337818" y="274940"/>
                              <a:ext cx="7354286" cy="3491428"/>
                              <a:chOff x="337818" y="274940"/>
                              <a:chExt cx="7354286" cy="3491428"/>
                            </a:xfrm>
                          </p:grpSpPr>
                          <p:pic>
                            <p:nvPicPr>
                              <p:cNvPr id="81" name="Picture 2"/>
                              <p:cNvPicPr>
                                <a:picLocks noChangeAspect="1" noChangeArrowheads="1"/>
                              </p:cNvPicPr>
                              <p:nvPr/>
                            </p:nvPicPr>
                            <p:blipFill>
                              <a:blip r:embed="rId3"/>
                              <a:srcRect/>
                              <a:stretch>
                                <a:fillRect/>
                              </a:stretch>
                            </p:blipFill>
                            <p:spPr bwMode="auto">
                              <a:xfrm>
                                <a:off x="337818" y="274940"/>
                                <a:ext cx="7354286" cy="3491428"/>
                              </a:xfrm>
                              <a:prstGeom prst="rect">
                                <a:avLst/>
                              </a:prstGeom>
                              <a:noFill/>
                              <a:ln w="9525">
                                <a:noFill/>
                                <a:miter lim="800000"/>
                                <a:headEnd/>
                                <a:tailEnd/>
                              </a:ln>
                            </p:spPr>
                          </p:pic>
                          <p:sp>
                            <p:nvSpPr>
                              <p:cNvPr id="82" name="Овал 81"/>
                              <p:cNvSpPr/>
                              <p:nvPr/>
                            </p:nvSpPr>
                            <p:spPr>
                              <a:xfrm>
                                <a:off x="7076920" y="1853342"/>
                                <a:ext cx="36444" cy="357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3" name="Овал 8"/>
                              <p:cNvSpPr/>
                              <p:nvPr/>
                            </p:nvSpPr>
                            <p:spPr>
                              <a:xfrm>
                                <a:off x="7078504" y="2087814"/>
                                <a:ext cx="36445" cy="371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4" name="Овал 83"/>
                              <p:cNvSpPr/>
                              <p:nvPr/>
                            </p:nvSpPr>
                            <p:spPr>
                              <a:xfrm>
                                <a:off x="7013538" y="2296552"/>
                                <a:ext cx="36444" cy="371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5" name="Овал 84"/>
                              <p:cNvSpPr/>
                              <p:nvPr/>
                            </p:nvSpPr>
                            <p:spPr>
                              <a:xfrm>
                                <a:off x="6899450" y="2468118"/>
                                <a:ext cx="36444" cy="3860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6" name="Овал 85"/>
                              <p:cNvSpPr/>
                              <p:nvPr/>
                            </p:nvSpPr>
                            <p:spPr>
                              <a:xfrm>
                                <a:off x="6699797" y="2616808"/>
                                <a:ext cx="36444" cy="357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7" name="Овал 86"/>
                              <p:cNvSpPr/>
                              <p:nvPr/>
                            </p:nvSpPr>
                            <p:spPr>
                              <a:xfrm>
                                <a:off x="7008784" y="1660331"/>
                                <a:ext cx="36445" cy="357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8" name="Овал 87"/>
                              <p:cNvSpPr/>
                              <p:nvPr/>
                            </p:nvSpPr>
                            <p:spPr>
                              <a:xfrm>
                                <a:off x="6880436" y="1468750"/>
                                <a:ext cx="36444" cy="371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9" name="Овал 88"/>
                              <p:cNvSpPr/>
                              <p:nvPr/>
                            </p:nvSpPr>
                            <p:spPr>
                              <a:xfrm>
                                <a:off x="6671275" y="1325779"/>
                                <a:ext cx="36444" cy="371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0" name="Овал 89"/>
                              <p:cNvSpPr/>
                              <p:nvPr/>
                            </p:nvSpPr>
                            <p:spPr>
                              <a:xfrm>
                                <a:off x="6412992" y="2694012"/>
                                <a:ext cx="36445" cy="357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1" name="Овал 90"/>
                              <p:cNvSpPr/>
                              <p:nvPr/>
                            </p:nvSpPr>
                            <p:spPr>
                              <a:xfrm>
                                <a:off x="6408239" y="1258582"/>
                                <a:ext cx="36444" cy="371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Овал 91"/>
                              <p:cNvSpPr/>
                              <p:nvPr/>
                            </p:nvSpPr>
                            <p:spPr>
                              <a:xfrm>
                                <a:off x="6123020" y="2721177"/>
                                <a:ext cx="36444" cy="357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3" name="Овал 92"/>
                              <p:cNvSpPr/>
                              <p:nvPr/>
                            </p:nvSpPr>
                            <p:spPr>
                              <a:xfrm>
                                <a:off x="6123020" y="1225699"/>
                                <a:ext cx="36444" cy="357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Овал 62"/>
                              <p:cNvSpPr/>
                              <p:nvPr/>
                            </p:nvSpPr>
                            <p:spPr>
                              <a:xfrm>
                                <a:off x="3178921" y="2073517"/>
                                <a:ext cx="36444" cy="357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Овал 94"/>
                              <p:cNvSpPr/>
                              <p:nvPr/>
                            </p:nvSpPr>
                            <p:spPr>
                              <a:xfrm>
                                <a:off x="3273994" y="1630307"/>
                                <a:ext cx="36444" cy="371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Овал 95"/>
                              <p:cNvSpPr/>
                              <p:nvPr/>
                            </p:nvSpPr>
                            <p:spPr>
                              <a:xfrm>
                                <a:off x="3411850" y="1464460"/>
                                <a:ext cx="36445" cy="357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Овал 65"/>
                              <p:cNvSpPr/>
                              <p:nvPr/>
                            </p:nvSpPr>
                            <p:spPr>
                              <a:xfrm>
                                <a:off x="3617842" y="1325779"/>
                                <a:ext cx="36445" cy="371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8" name="Овал 66"/>
                              <p:cNvSpPr/>
                              <p:nvPr/>
                            </p:nvSpPr>
                            <p:spPr>
                              <a:xfrm>
                                <a:off x="3259733" y="2326577"/>
                                <a:ext cx="36445" cy="357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9" name="Овал 67"/>
                              <p:cNvSpPr/>
                              <p:nvPr/>
                            </p:nvSpPr>
                            <p:spPr>
                              <a:xfrm>
                                <a:off x="3430865" y="2531025"/>
                                <a:ext cx="36445" cy="357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0" name="Овал 99"/>
                              <p:cNvSpPr/>
                              <p:nvPr/>
                            </p:nvSpPr>
                            <p:spPr>
                              <a:xfrm>
                                <a:off x="3670132" y="2659699"/>
                                <a:ext cx="36444" cy="371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1" name="Овал 100"/>
                              <p:cNvSpPr/>
                              <p:nvPr/>
                            </p:nvSpPr>
                            <p:spPr>
                              <a:xfrm>
                                <a:off x="3191598" y="1816169"/>
                                <a:ext cx="38029" cy="371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 name="Овал 101"/>
                              <p:cNvSpPr/>
                              <p:nvPr/>
                            </p:nvSpPr>
                            <p:spPr>
                              <a:xfrm>
                                <a:off x="4113807" y="1229987"/>
                                <a:ext cx="45952" cy="4289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 name="Овал 102"/>
                              <p:cNvSpPr/>
                              <p:nvPr/>
                            </p:nvSpPr>
                            <p:spPr>
                              <a:xfrm>
                                <a:off x="4142329" y="2726896"/>
                                <a:ext cx="36444" cy="357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4" name="Овал 103"/>
                              <p:cNvSpPr/>
                              <p:nvPr/>
                            </p:nvSpPr>
                            <p:spPr>
                              <a:xfrm>
                                <a:off x="3893554" y="2698302"/>
                                <a:ext cx="36445" cy="357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5" name="Овал 31"/>
                              <p:cNvSpPr/>
                              <p:nvPr/>
                            </p:nvSpPr>
                            <p:spPr>
                              <a:xfrm>
                                <a:off x="3860279" y="1262871"/>
                                <a:ext cx="36444" cy="371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80" name="Прямая соединительная линия 34"/>
                            <p:cNvCxnSpPr/>
                            <p:nvPr/>
                          </p:nvCxnSpPr>
                          <p:spPr>
                            <a:xfrm rot="5400000">
                              <a:off x="7136100" y="2478612"/>
                              <a:ext cx="2321852" cy="633821"/>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grpSp>
                      <p:grpSp>
                        <p:nvGrpSpPr>
                          <p:cNvPr id="69" name="Группа 48"/>
                          <p:cNvGrpSpPr>
                            <a:grpSpLocks/>
                          </p:cNvGrpSpPr>
                          <p:nvPr/>
                        </p:nvGrpSpPr>
                        <p:grpSpPr bwMode="auto">
                          <a:xfrm>
                            <a:off x="4963882" y="4277084"/>
                            <a:ext cx="330399" cy="312311"/>
                            <a:chOff x="4963882" y="4277084"/>
                            <a:chExt cx="330399" cy="312311"/>
                          </a:xfrm>
                        </p:grpSpPr>
                        <p:grpSp>
                          <p:nvGrpSpPr>
                            <p:cNvPr id="70" name="Группа 43"/>
                            <p:cNvGrpSpPr>
                              <a:grpSpLocks/>
                            </p:cNvGrpSpPr>
                            <p:nvPr/>
                          </p:nvGrpSpPr>
                          <p:grpSpPr bwMode="auto">
                            <a:xfrm>
                              <a:off x="4963882" y="4407978"/>
                              <a:ext cx="330399" cy="181417"/>
                              <a:chOff x="4940067" y="4417504"/>
                              <a:chExt cx="330399" cy="181417"/>
                            </a:xfrm>
                          </p:grpSpPr>
                          <p:sp>
                            <p:nvSpPr>
                              <p:cNvPr id="74" name="Овал 73"/>
                              <p:cNvSpPr/>
                              <p:nvPr/>
                            </p:nvSpPr>
                            <p:spPr>
                              <a:xfrm>
                                <a:off x="4940067" y="4422097"/>
                                <a:ext cx="89920" cy="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5" name="Овал 74"/>
                              <p:cNvSpPr/>
                              <p:nvPr/>
                            </p:nvSpPr>
                            <p:spPr>
                              <a:xfrm>
                                <a:off x="5178456" y="4417504"/>
                                <a:ext cx="92010" cy="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Овал 35"/>
                              <p:cNvSpPr/>
                              <p:nvPr/>
                            </p:nvSpPr>
                            <p:spPr>
                              <a:xfrm>
                                <a:off x="5069717" y="4500175"/>
                                <a:ext cx="89920" cy="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77" name="Прямая соединительная линия 76"/>
                              <p:cNvCxnSpPr/>
                              <p:nvPr/>
                            </p:nvCxnSpPr>
                            <p:spPr>
                              <a:xfrm rot="16200000" flipH="1">
                                <a:off x="5018831" y="4475369"/>
                                <a:ext cx="39039" cy="7946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p:nvPr/>
                            </p:nvCxnSpPr>
                            <p:spPr>
                              <a:xfrm rot="10800000" flipV="1">
                                <a:off x="5153363" y="4465729"/>
                                <a:ext cx="71099" cy="66595"/>
                              </a:xfrm>
                              <a:prstGeom prst="line">
                                <a:avLst/>
                              </a:prstGeom>
                              <a:ln w="57150"/>
                            </p:spPr>
                            <p:style>
                              <a:lnRef idx="1">
                                <a:schemeClr val="accent1"/>
                              </a:lnRef>
                              <a:fillRef idx="0">
                                <a:schemeClr val="accent1"/>
                              </a:fillRef>
                              <a:effectRef idx="0">
                                <a:schemeClr val="accent1"/>
                              </a:effectRef>
                              <a:fontRef idx="minor">
                                <a:schemeClr val="tx1"/>
                              </a:fontRef>
                            </p:style>
                          </p:cxnSp>
                        </p:grpSp>
                        <p:cxnSp>
                          <p:nvCxnSpPr>
                            <p:cNvPr id="71" name="Прямая соединительная линия 39"/>
                            <p:cNvCxnSpPr/>
                            <p:nvPr/>
                          </p:nvCxnSpPr>
                          <p:spPr>
                            <a:xfrm rot="16200000" flipV="1">
                              <a:off x="4908314" y="4379479"/>
                              <a:ext cx="190600" cy="41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p:nvPr/>
                          </p:nvCxnSpPr>
                          <p:spPr>
                            <a:xfrm rot="16200000" flipV="1">
                              <a:off x="5156114" y="4371339"/>
                              <a:ext cx="190600" cy="209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3" name="Полилиния 72"/>
                            <p:cNvSpPr/>
                            <p:nvPr/>
                          </p:nvSpPr>
                          <p:spPr>
                            <a:xfrm>
                              <a:off x="4976428" y="4290864"/>
                              <a:ext cx="284395" cy="4593"/>
                            </a:xfrm>
                            <a:custGeom>
                              <a:avLst/>
                              <a:gdLst>
                                <a:gd name="connsiteX0" fmla="*/ 0 w 303212"/>
                                <a:gd name="connsiteY0" fmla="*/ 4762 h 4762"/>
                                <a:gd name="connsiteX1" fmla="*/ 257175 w 303212"/>
                                <a:gd name="connsiteY1" fmla="*/ 4762 h 4762"/>
                                <a:gd name="connsiteX2" fmla="*/ 276225 w 303212"/>
                                <a:gd name="connsiteY2" fmla="*/ 0 h 4762"/>
                              </a:gdLst>
                              <a:ahLst/>
                              <a:cxnLst>
                                <a:cxn ang="0">
                                  <a:pos x="connsiteX0" y="connsiteY0"/>
                                </a:cxn>
                                <a:cxn ang="0">
                                  <a:pos x="connsiteX1" y="connsiteY1"/>
                                </a:cxn>
                                <a:cxn ang="0">
                                  <a:pos x="connsiteX2" y="connsiteY2"/>
                                </a:cxn>
                              </a:cxnLst>
                              <a:rect l="l" t="t" r="r" b="b"/>
                              <a:pathLst>
                                <a:path w="303212" h="4762">
                                  <a:moveTo>
                                    <a:pt x="0" y="4762"/>
                                  </a:moveTo>
                                  <a:lnTo>
                                    <a:pt x="257175" y="4762"/>
                                  </a:lnTo>
                                  <a:cubicBezTo>
                                    <a:pt x="303212" y="3968"/>
                                    <a:pt x="289718" y="1984"/>
                                    <a:pt x="276225" y="0"/>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sp>
                      <p:nvSpPr>
                        <p:cNvPr id="66" name="Полилиния 65"/>
                        <p:cNvSpPr/>
                        <p:nvPr/>
                      </p:nvSpPr>
                      <p:spPr>
                        <a:xfrm flipV="1">
                          <a:off x="5901022" y="2098994"/>
                          <a:ext cx="1786291" cy="1482054"/>
                        </a:xfrm>
                        <a:custGeom>
                          <a:avLst/>
                          <a:gdLst>
                            <a:gd name="connsiteX0" fmla="*/ 0 w 328612"/>
                            <a:gd name="connsiteY0" fmla="*/ 0 h 9525"/>
                            <a:gd name="connsiteX1" fmla="*/ 152400 w 328612"/>
                            <a:gd name="connsiteY1" fmla="*/ 4762 h 9525"/>
                            <a:gd name="connsiteX2" fmla="*/ 171450 w 328612"/>
                            <a:gd name="connsiteY2" fmla="*/ 9525 h 9525"/>
                            <a:gd name="connsiteX3" fmla="*/ 280987 w 328612"/>
                            <a:gd name="connsiteY3" fmla="*/ 4762 h 9525"/>
                            <a:gd name="connsiteX4" fmla="*/ 295275 w 328612"/>
                            <a:gd name="connsiteY4" fmla="*/ 0 h 9525"/>
                            <a:gd name="connsiteX5" fmla="*/ 309562 w 328612"/>
                            <a:gd name="connsiteY5" fmla="*/ 4762 h 9525"/>
                            <a:gd name="connsiteX6" fmla="*/ 328612 w 328612"/>
                            <a:gd name="connsiteY6" fmla="*/ 4762 h 9525"/>
                            <a:gd name="connsiteX0" fmla="*/ 0 w 10000"/>
                            <a:gd name="connsiteY0" fmla="*/ 2743 h 12743"/>
                            <a:gd name="connsiteX1" fmla="*/ 2378 w 10000"/>
                            <a:gd name="connsiteY1" fmla="*/ 2959 h 12743"/>
                            <a:gd name="connsiteX2" fmla="*/ 5217 w 10000"/>
                            <a:gd name="connsiteY2" fmla="*/ 12743 h 12743"/>
                            <a:gd name="connsiteX3" fmla="*/ 8551 w 10000"/>
                            <a:gd name="connsiteY3" fmla="*/ 7742 h 12743"/>
                            <a:gd name="connsiteX4" fmla="*/ 8986 w 10000"/>
                            <a:gd name="connsiteY4" fmla="*/ 2743 h 12743"/>
                            <a:gd name="connsiteX5" fmla="*/ 9420 w 10000"/>
                            <a:gd name="connsiteY5" fmla="*/ 7742 h 12743"/>
                            <a:gd name="connsiteX6" fmla="*/ 10000 w 10000"/>
                            <a:gd name="connsiteY6" fmla="*/ 7742 h 12743"/>
                            <a:gd name="connsiteX0" fmla="*/ 19 w 10019"/>
                            <a:gd name="connsiteY0" fmla="*/ 14818 h 24818"/>
                            <a:gd name="connsiteX1" fmla="*/ 396 w 10019"/>
                            <a:gd name="connsiteY1" fmla="*/ 36 h 24818"/>
                            <a:gd name="connsiteX2" fmla="*/ 2397 w 10019"/>
                            <a:gd name="connsiteY2" fmla="*/ 15034 h 24818"/>
                            <a:gd name="connsiteX3" fmla="*/ 5236 w 10019"/>
                            <a:gd name="connsiteY3" fmla="*/ 24818 h 24818"/>
                            <a:gd name="connsiteX4" fmla="*/ 8570 w 10019"/>
                            <a:gd name="connsiteY4" fmla="*/ 19817 h 24818"/>
                            <a:gd name="connsiteX5" fmla="*/ 9005 w 10019"/>
                            <a:gd name="connsiteY5" fmla="*/ 14818 h 24818"/>
                            <a:gd name="connsiteX6" fmla="*/ 9439 w 10019"/>
                            <a:gd name="connsiteY6" fmla="*/ 19817 h 24818"/>
                            <a:gd name="connsiteX7" fmla="*/ 10019 w 10019"/>
                            <a:gd name="connsiteY7" fmla="*/ 19817 h 24818"/>
                            <a:gd name="connsiteX0" fmla="*/ 293 w 10293"/>
                            <a:gd name="connsiteY0" fmla="*/ 14818 h 24818"/>
                            <a:gd name="connsiteX1" fmla="*/ 670 w 10293"/>
                            <a:gd name="connsiteY1" fmla="*/ 36 h 24818"/>
                            <a:gd name="connsiteX2" fmla="*/ 4315 w 10293"/>
                            <a:gd name="connsiteY2" fmla="*/ 15034 h 24818"/>
                            <a:gd name="connsiteX3" fmla="*/ 5510 w 10293"/>
                            <a:gd name="connsiteY3" fmla="*/ 24818 h 24818"/>
                            <a:gd name="connsiteX4" fmla="*/ 8844 w 10293"/>
                            <a:gd name="connsiteY4" fmla="*/ 19817 h 24818"/>
                            <a:gd name="connsiteX5" fmla="*/ 9279 w 10293"/>
                            <a:gd name="connsiteY5" fmla="*/ 14818 h 24818"/>
                            <a:gd name="connsiteX6" fmla="*/ 9713 w 10293"/>
                            <a:gd name="connsiteY6" fmla="*/ 19817 h 24818"/>
                            <a:gd name="connsiteX7" fmla="*/ 10293 w 10293"/>
                            <a:gd name="connsiteY7" fmla="*/ 19817 h 24818"/>
                            <a:gd name="connsiteX0" fmla="*/ 0 w 10000"/>
                            <a:gd name="connsiteY0" fmla="*/ 1306 h 11306"/>
                            <a:gd name="connsiteX1" fmla="*/ 2466 w 10000"/>
                            <a:gd name="connsiteY1" fmla="*/ 872 h 11306"/>
                            <a:gd name="connsiteX2" fmla="*/ 4022 w 10000"/>
                            <a:gd name="connsiteY2" fmla="*/ 1522 h 11306"/>
                            <a:gd name="connsiteX3" fmla="*/ 5217 w 10000"/>
                            <a:gd name="connsiteY3" fmla="*/ 11306 h 11306"/>
                            <a:gd name="connsiteX4" fmla="*/ 8551 w 10000"/>
                            <a:gd name="connsiteY4" fmla="*/ 6305 h 11306"/>
                            <a:gd name="connsiteX5" fmla="*/ 8986 w 10000"/>
                            <a:gd name="connsiteY5" fmla="*/ 1306 h 11306"/>
                            <a:gd name="connsiteX6" fmla="*/ 9420 w 10000"/>
                            <a:gd name="connsiteY6" fmla="*/ 6305 h 11306"/>
                            <a:gd name="connsiteX7" fmla="*/ 10000 w 10000"/>
                            <a:gd name="connsiteY7" fmla="*/ 6305 h 11306"/>
                            <a:gd name="connsiteX0" fmla="*/ 0 w 10000"/>
                            <a:gd name="connsiteY0" fmla="*/ 1306 h 7973"/>
                            <a:gd name="connsiteX1" fmla="*/ 2466 w 10000"/>
                            <a:gd name="connsiteY1" fmla="*/ 872 h 7973"/>
                            <a:gd name="connsiteX2" fmla="*/ 4022 w 10000"/>
                            <a:gd name="connsiteY2" fmla="*/ 1522 h 7973"/>
                            <a:gd name="connsiteX3" fmla="*/ 5559 w 10000"/>
                            <a:gd name="connsiteY3" fmla="*/ 3480 h 7973"/>
                            <a:gd name="connsiteX4" fmla="*/ 8551 w 10000"/>
                            <a:gd name="connsiteY4" fmla="*/ 6305 h 7973"/>
                            <a:gd name="connsiteX5" fmla="*/ 8986 w 10000"/>
                            <a:gd name="connsiteY5" fmla="*/ 1306 h 7973"/>
                            <a:gd name="connsiteX6" fmla="*/ 9420 w 10000"/>
                            <a:gd name="connsiteY6" fmla="*/ 6305 h 7973"/>
                            <a:gd name="connsiteX7" fmla="*/ 10000 w 10000"/>
                            <a:gd name="connsiteY7" fmla="*/ 6305 h 7973"/>
                            <a:gd name="connsiteX0" fmla="*/ 0 w 10000"/>
                            <a:gd name="connsiteY0" fmla="*/ 1638 h 14726"/>
                            <a:gd name="connsiteX1" fmla="*/ 2466 w 10000"/>
                            <a:gd name="connsiteY1" fmla="*/ 1094 h 14726"/>
                            <a:gd name="connsiteX2" fmla="*/ 4022 w 10000"/>
                            <a:gd name="connsiteY2" fmla="*/ 1909 h 14726"/>
                            <a:gd name="connsiteX3" fmla="*/ 5559 w 10000"/>
                            <a:gd name="connsiteY3" fmla="*/ 4365 h 14726"/>
                            <a:gd name="connsiteX4" fmla="*/ 8551 w 10000"/>
                            <a:gd name="connsiteY4" fmla="*/ 7908 h 14726"/>
                            <a:gd name="connsiteX5" fmla="*/ 8986 w 10000"/>
                            <a:gd name="connsiteY5" fmla="*/ 1638 h 14726"/>
                            <a:gd name="connsiteX6" fmla="*/ 9420 w 10000"/>
                            <a:gd name="connsiteY6" fmla="*/ 7908 h 14726"/>
                            <a:gd name="connsiteX7" fmla="*/ 10000 w 10000"/>
                            <a:gd name="connsiteY7" fmla="*/ 7908 h 14726"/>
                            <a:gd name="connsiteX0" fmla="*/ 0 w 12055"/>
                            <a:gd name="connsiteY0" fmla="*/ 1638 h 52079"/>
                            <a:gd name="connsiteX1" fmla="*/ 2466 w 12055"/>
                            <a:gd name="connsiteY1" fmla="*/ 1094 h 52079"/>
                            <a:gd name="connsiteX2" fmla="*/ 4022 w 12055"/>
                            <a:gd name="connsiteY2" fmla="*/ 1909 h 52079"/>
                            <a:gd name="connsiteX3" fmla="*/ 5559 w 12055"/>
                            <a:gd name="connsiteY3" fmla="*/ 4365 h 52079"/>
                            <a:gd name="connsiteX4" fmla="*/ 8551 w 12055"/>
                            <a:gd name="connsiteY4" fmla="*/ 7908 h 52079"/>
                            <a:gd name="connsiteX5" fmla="*/ 8986 w 12055"/>
                            <a:gd name="connsiteY5" fmla="*/ 1638 h 52079"/>
                            <a:gd name="connsiteX6" fmla="*/ 9420 w 12055"/>
                            <a:gd name="connsiteY6" fmla="*/ 7908 h 52079"/>
                            <a:gd name="connsiteX7" fmla="*/ 12055 w 12055"/>
                            <a:gd name="connsiteY7" fmla="*/ 52079 h 52079"/>
                            <a:gd name="connsiteX0" fmla="*/ 0 w 12055"/>
                            <a:gd name="connsiteY0" fmla="*/ 6453 h 56894"/>
                            <a:gd name="connsiteX1" fmla="*/ 2466 w 12055"/>
                            <a:gd name="connsiteY1" fmla="*/ 5909 h 56894"/>
                            <a:gd name="connsiteX2" fmla="*/ 4022 w 12055"/>
                            <a:gd name="connsiteY2" fmla="*/ 6724 h 56894"/>
                            <a:gd name="connsiteX3" fmla="*/ 5559 w 12055"/>
                            <a:gd name="connsiteY3" fmla="*/ 9180 h 56894"/>
                            <a:gd name="connsiteX4" fmla="*/ 8551 w 12055"/>
                            <a:gd name="connsiteY4" fmla="*/ 12723 h 56894"/>
                            <a:gd name="connsiteX5" fmla="*/ 8986 w 12055"/>
                            <a:gd name="connsiteY5" fmla="*/ 6453 h 56894"/>
                            <a:gd name="connsiteX6" fmla="*/ 10893 w 12055"/>
                            <a:gd name="connsiteY6" fmla="*/ 51441 h 56894"/>
                            <a:gd name="connsiteX7" fmla="*/ 12055 w 12055"/>
                            <a:gd name="connsiteY7" fmla="*/ 56894 h 56894"/>
                            <a:gd name="connsiteX0" fmla="*/ 0 w 12055"/>
                            <a:gd name="connsiteY0" fmla="*/ 1638 h 52079"/>
                            <a:gd name="connsiteX1" fmla="*/ 2466 w 12055"/>
                            <a:gd name="connsiteY1" fmla="*/ 1094 h 52079"/>
                            <a:gd name="connsiteX2" fmla="*/ 4022 w 12055"/>
                            <a:gd name="connsiteY2" fmla="*/ 1909 h 52079"/>
                            <a:gd name="connsiteX3" fmla="*/ 5559 w 12055"/>
                            <a:gd name="connsiteY3" fmla="*/ 4365 h 52079"/>
                            <a:gd name="connsiteX4" fmla="*/ 8551 w 12055"/>
                            <a:gd name="connsiteY4" fmla="*/ 7908 h 52079"/>
                            <a:gd name="connsiteX5" fmla="*/ 10013 w 12055"/>
                            <a:gd name="connsiteY5" fmla="*/ 34357 h 52079"/>
                            <a:gd name="connsiteX6" fmla="*/ 10893 w 12055"/>
                            <a:gd name="connsiteY6" fmla="*/ 46626 h 52079"/>
                            <a:gd name="connsiteX7" fmla="*/ 12055 w 12055"/>
                            <a:gd name="connsiteY7" fmla="*/ 52079 h 52079"/>
                            <a:gd name="connsiteX0" fmla="*/ 0 w 12055"/>
                            <a:gd name="connsiteY0" fmla="*/ 1638 h 52079"/>
                            <a:gd name="connsiteX1" fmla="*/ 2466 w 12055"/>
                            <a:gd name="connsiteY1" fmla="*/ 1094 h 52079"/>
                            <a:gd name="connsiteX2" fmla="*/ 4022 w 12055"/>
                            <a:gd name="connsiteY2" fmla="*/ 1909 h 52079"/>
                            <a:gd name="connsiteX3" fmla="*/ 5559 w 12055"/>
                            <a:gd name="connsiteY3" fmla="*/ 4365 h 52079"/>
                            <a:gd name="connsiteX4" fmla="*/ 8654 w 12055"/>
                            <a:gd name="connsiteY4" fmla="*/ 17724 h 52079"/>
                            <a:gd name="connsiteX5" fmla="*/ 10013 w 12055"/>
                            <a:gd name="connsiteY5" fmla="*/ 34357 h 52079"/>
                            <a:gd name="connsiteX6" fmla="*/ 10893 w 12055"/>
                            <a:gd name="connsiteY6" fmla="*/ 46626 h 52079"/>
                            <a:gd name="connsiteX7" fmla="*/ 12055 w 12055"/>
                            <a:gd name="connsiteY7" fmla="*/ 52079 h 52079"/>
                            <a:gd name="connsiteX0" fmla="*/ 0 w 12055"/>
                            <a:gd name="connsiteY0" fmla="*/ 1638 h 52079"/>
                            <a:gd name="connsiteX1" fmla="*/ 2466 w 12055"/>
                            <a:gd name="connsiteY1" fmla="*/ 1094 h 52079"/>
                            <a:gd name="connsiteX2" fmla="*/ 4022 w 12055"/>
                            <a:gd name="connsiteY2" fmla="*/ 1909 h 52079"/>
                            <a:gd name="connsiteX3" fmla="*/ 5559 w 12055"/>
                            <a:gd name="connsiteY3" fmla="*/ 4365 h 52079"/>
                            <a:gd name="connsiteX4" fmla="*/ 8654 w 12055"/>
                            <a:gd name="connsiteY4" fmla="*/ 17724 h 52079"/>
                            <a:gd name="connsiteX5" fmla="*/ 9945 w 12055"/>
                            <a:gd name="connsiteY5" fmla="*/ 43082 h 52079"/>
                            <a:gd name="connsiteX6" fmla="*/ 10893 w 12055"/>
                            <a:gd name="connsiteY6" fmla="*/ 46626 h 52079"/>
                            <a:gd name="connsiteX7" fmla="*/ 12055 w 12055"/>
                            <a:gd name="connsiteY7" fmla="*/ 52079 h 52079"/>
                            <a:gd name="connsiteX0" fmla="*/ 0 w 12055"/>
                            <a:gd name="connsiteY0" fmla="*/ 1638 h 52079"/>
                            <a:gd name="connsiteX1" fmla="*/ 2466 w 12055"/>
                            <a:gd name="connsiteY1" fmla="*/ 1094 h 52079"/>
                            <a:gd name="connsiteX2" fmla="*/ 4022 w 12055"/>
                            <a:gd name="connsiteY2" fmla="*/ 1909 h 52079"/>
                            <a:gd name="connsiteX3" fmla="*/ 5559 w 12055"/>
                            <a:gd name="connsiteY3" fmla="*/ 4365 h 52079"/>
                            <a:gd name="connsiteX4" fmla="*/ 8962 w 12055"/>
                            <a:gd name="connsiteY4" fmla="*/ 29176 h 52079"/>
                            <a:gd name="connsiteX5" fmla="*/ 9945 w 12055"/>
                            <a:gd name="connsiteY5" fmla="*/ 43082 h 52079"/>
                            <a:gd name="connsiteX6" fmla="*/ 10893 w 12055"/>
                            <a:gd name="connsiteY6" fmla="*/ 46626 h 52079"/>
                            <a:gd name="connsiteX7" fmla="*/ 12055 w 12055"/>
                            <a:gd name="connsiteY7" fmla="*/ 52079 h 52079"/>
                            <a:gd name="connsiteX0" fmla="*/ 0 w 12055"/>
                            <a:gd name="connsiteY0" fmla="*/ 1638 h 52079"/>
                            <a:gd name="connsiteX1" fmla="*/ 2466 w 12055"/>
                            <a:gd name="connsiteY1" fmla="*/ 1094 h 52079"/>
                            <a:gd name="connsiteX2" fmla="*/ 4022 w 12055"/>
                            <a:gd name="connsiteY2" fmla="*/ 1909 h 52079"/>
                            <a:gd name="connsiteX3" fmla="*/ 5559 w 12055"/>
                            <a:gd name="connsiteY3" fmla="*/ 4365 h 52079"/>
                            <a:gd name="connsiteX4" fmla="*/ 7705 w 12055"/>
                            <a:gd name="connsiteY4" fmla="*/ 23451 h 52079"/>
                            <a:gd name="connsiteX5" fmla="*/ 8962 w 12055"/>
                            <a:gd name="connsiteY5" fmla="*/ 29176 h 52079"/>
                            <a:gd name="connsiteX6" fmla="*/ 9945 w 12055"/>
                            <a:gd name="connsiteY6" fmla="*/ 43082 h 52079"/>
                            <a:gd name="connsiteX7" fmla="*/ 10893 w 12055"/>
                            <a:gd name="connsiteY7" fmla="*/ 46626 h 52079"/>
                            <a:gd name="connsiteX8" fmla="*/ 12055 w 12055"/>
                            <a:gd name="connsiteY8" fmla="*/ 52079 h 52079"/>
                            <a:gd name="connsiteX0" fmla="*/ 0 w 12055"/>
                            <a:gd name="connsiteY0" fmla="*/ 1638 h 52079"/>
                            <a:gd name="connsiteX1" fmla="*/ 2466 w 12055"/>
                            <a:gd name="connsiteY1" fmla="*/ 1094 h 52079"/>
                            <a:gd name="connsiteX2" fmla="*/ 4022 w 12055"/>
                            <a:gd name="connsiteY2" fmla="*/ 1909 h 52079"/>
                            <a:gd name="connsiteX3" fmla="*/ 5559 w 12055"/>
                            <a:gd name="connsiteY3" fmla="*/ 4365 h 52079"/>
                            <a:gd name="connsiteX4" fmla="*/ 7705 w 12055"/>
                            <a:gd name="connsiteY4" fmla="*/ 23451 h 52079"/>
                            <a:gd name="connsiteX5" fmla="*/ 8962 w 12055"/>
                            <a:gd name="connsiteY5" fmla="*/ 29176 h 52079"/>
                            <a:gd name="connsiteX6" fmla="*/ 9945 w 12055"/>
                            <a:gd name="connsiteY6" fmla="*/ 43082 h 52079"/>
                            <a:gd name="connsiteX7" fmla="*/ 10893 w 12055"/>
                            <a:gd name="connsiteY7" fmla="*/ 46626 h 52079"/>
                            <a:gd name="connsiteX8" fmla="*/ 12055 w 12055"/>
                            <a:gd name="connsiteY8" fmla="*/ 52079 h 52079"/>
                            <a:gd name="connsiteX0" fmla="*/ 0 w 13425"/>
                            <a:gd name="connsiteY0" fmla="*/ 1638 h 109883"/>
                            <a:gd name="connsiteX1" fmla="*/ 2466 w 13425"/>
                            <a:gd name="connsiteY1" fmla="*/ 1094 h 109883"/>
                            <a:gd name="connsiteX2" fmla="*/ 4022 w 13425"/>
                            <a:gd name="connsiteY2" fmla="*/ 1909 h 109883"/>
                            <a:gd name="connsiteX3" fmla="*/ 5559 w 13425"/>
                            <a:gd name="connsiteY3" fmla="*/ 4365 h 109883"/>
                            <a:gd name="connsiteX4" fmla="*/ 7705 w 13425"/>
                            <a:gd name="connsiteY4" fmla="*/ 23451 h 109883"/>
                            <a:gd name="connsiteX5" fmla="*/ 8962 w 13425"/>
                            <a:gd name="connsiteY5" fmla="*/ 29176 h 109883"/>
                            <a:gd name="connsiteX6" fmla="*/ 9945 w 13425"/>
                            <a:gd name="connsiteY6" fmla="*/ 43082 h 109883"/>
                            <a:gd name="connsiteX7" fmla="*/ 10893 w 13425"/>
                            <a:gd name="connsiteY7" fmla="*/ 46626 h 109883"/>
                            <a:gd name="connsiteX8" fmla="*/ 13425 w 13425"/>
                            <a:gd name="connsiteY8" fmla="*/ 109883 h 109883"/>
                            <a:gd name="connsiteX0" fmla="*/ 0 w 13425"/>
                            <a:gd name="connsiteY0" fmla="*/ 1638 h 109883"/>
                            <a:gd name="connsiteX1" fmla="*/ 2466 w 13425"/>
                            <a:gd name="connsiteY1" fmla="*/ 1094 h 109883"/>
                            <a:gd name="connsiteX2" fmla="*/ 4022 w 13425"/>
                            <a:gd name="connsiteY2" fmla="*/ 1909 h 109883"/>
                            <a:gd name="connsiteX3" fmla="*/ 5559 w 13425"/>
                            <a:gd name="connsiteY3" fmla="*/ 4365 h 109883"/>
                            <a:gd name="connsiteX4" fmla="*/ 7705 w 13425"/>
                            <a:gd name="connsiteY4" fmla="*/ 23451 h 109883"/>
                            <a:gd name="connsiteX5" fmla="*/ 8962 w 13425"/>
                            <a:gd name="connsiteY5" fmla="*/ 29176 h 109883"/>
                            <a:gd name="connsiteX6" fmla="*/ 9945 w 13425"/>
                            <a:gd name="connsiteY6" fmla="*/ 43082 h 109883"/>
                            <a:gd name="connsiteX7" fmla="*/ 11407 w 13425"/>
                            <a:gd name="connsiteY7" fmla="*/ 67348 h 109883"/>
                            <a:gd name="connsiteX8" fmla="*/ 13425 w 13425"/>
                            <a:gd name="connsiteY8" fmla="*/ 109883 h 109883"/>
                            <a:gd name="connsiteX0" fmla="*/ 0 w 13425"/>
                            <a:gd name="connsiteY0" fmla="*/ 1638 h 109883"/>
                            <a:gd name="connsiteX1" fmla="*/ 2466 w 13425"/>
                            <a:gd name="connsiteY1" fmla="*/ 1094 h 109883"/>
                            <a:gd name="connsiteX2" fmla="*/ 4022 w 13425"/>
                            <a:gd name="connsiteY2" fmla="*/ 1909 h 109883"/>
                            <a:gd name="connsiteX3" fmla="*/ 5559 w 13425"/>
                            <a:gd name="connsiteY3" fmla="*/ 4365 h 109883"/>
                            <a:gd name="connsiteX4" fmla="*/ 7705 w 13425"/>
                            <a:gd name="connsiteY4" fmla="*/ 23451 h 109883"/>
                            <a:gd name="connsiteX5" fmla="*/ 9476 w 13425"/>
                            <a:gd name="connsiteY5" fmla="*/ 34084 h 109883"/>
                            <a:gd name="connsiteX6" fmla="*/ 9945 w 13425"/>
                            <a:gd name="connsiteY6" fmla="*/ 43082 h 109883"/>
                            <a:gd name="connsiteX7" fmla="*/ 11407 w 13425"/>
                            <a:gd name="connsiteY7" fmla="*/ 67348 h 109883"/>
                            <a:gd name="connsiteX8" fmla="*/ 13425 w 13425"/>
                            <a:gd name="connsiteY8" fmla="*/ 109883 h 109883"/>
                            <a:gd name="connsiteX0" fmla="*/ 0 w 13425"/>
                            <a:gd name="connsiteY0" fmla="*/ 1638 h 109883"/>
                            <a:gd name="connsiteX1" fmla="*/ 2466 w 13425"/>
                            <a:gd name="connsiteY1" fmla="*/ 1094 h 109883"/>
                            <a:gd name="connsiteX2" fmla="*/ 4022 w 13425"/>
                            <a:gd name="connsiteY2" fmla="*/ 1909 h 109883"/>
                            <a:gd name="connsiteX3" fmla="*/ 5559 w 13425"/>
                            <a:gd name="connsiteY3" fmla="*/ 4365 h 109883"/>
                            <a:gd name="connsiteX4" fmla="*/ 7705 w 13425"/>
                            <a:gd name="connsiteY4" fmla="*/ 23451 h 109883"/>
                            <a:gd name="connsiteX5" fmla="*/ 9476 w 13425"/>
                            <a:gd name="connsiteY5" fmla="*/ 34084 h 109883"/>
                            <a:gd name="connsiteX6" fmla="*/ 10904 w 13425"/>
                            <a:gd name="connsiteY6" fmla="*/ 56715 h 109883"/>
                            <a:gd name="connsiteX7" fmla="*/ 11407 w 13425"/>
                            <a:gd name="connsiteY7" fmla="*/ 67348 h 109883"/>
                            <a:gd name="connsiteX8" fmla="*/ 13425 w 13425"/>
                            <a:gd name="connsiteY8" fmla="*/ 109883 h 109883"/>
                            <a:gd name="connsiteX0" fmla="*/ 0 w 13425"/>
                            <a:gd name="connsiteY0" fmla="*/ 1638 h 109883"/>
                            <a:gd name="connsiteX1" fmla="*/ 2466 w 13425"/>
                            <a:gd name="connsiteY1" fmla="*/ 1094 h 109883"/>
                            <a:gd name="connsiteX2" fmla="*/ 4022 w 13425"/>
                            <a:gd name="connsiteY2" fmla="*/ 1909 h 109883"/>
                            <a:gd name="connsiteX3" fmla="*/ 5559 w 13425"/>
                            <a:gd name="connsiteY3" fmla="*/ 4365 h 109883"/>
                            <a:gd name="connsiteX4" fmla="*/ 8150 w 13425"/>
                            <a:gd name="connsiteY4" fmla="*/ 24542 h 109883"/>
                            <a:gd name="connsiteX5" fmla="*/ 9476 w 13425"/>
                            <a:gd name="connsiteY5" fmla="*/ 34084 h 109883"/>
                            <a:gd name="connsiteX6" fmla="*/ 10904 w 13425"/>
                            <a:gd name="connsiteY6" fmla="*/ 56715 h 109883"/>
                            <a:gd name="connsiteX7" fmla="*/ 11407 w 13425"/>
                            <a:gd name="connsiteY7" fmla="*/ 67348 h 109883"/>
                            <a:gd name="connsiteX8" fmla="*/ 13425 w 13425"/>
                            <a:gd name="connsiteY8" fmla="*/ 109883 h 109883"/>
                            <a:gd name="connsiteX0" fmla="*/ 0 w 13425"/>
                            <a:gd name="connsiteY0" fmla="*/ 1638 h 109883"/>
                            <a:gd name="connsiteX1" fmla="*/ 2466 w 13425"/>
                            <a:gd name="connsiteY1" fmla="*/ 1094 h 109883"/>
                            <a:gd name="connsiteX2" fmla="*/ 4022 w 13425"/>
                            <a:gd name="connsiteY2" fmla="*/ 1909 h 109883"/>
                            <a:gd name="connsiteX3" fmla="*/ 5559 w 13425"/>
                            <a:gd name="connsiteY3" fmla="*/ 4365 h 109883"/>
                            <a:gd name="connsiteX4" fmla="*/ 8150 w 13425"/>
                            <a:gd name="connsiteY4" fmla="*/ 24542 h 109883"/>
                            <a:gd name="connsiteX5" fmla="*/ 9750 w 13425"/>
                            <a:gd name="connsiteY5" fmla="*/ 41173 h 109883"/>
                            <a:gd name="connsiteX6" fmla="*/ 10904 w 13425"/>
                            <a:gd name="connsiteY6" fmla="*/ 56715 h 109883"/>
                            <a:gd name="connsiteX7" fmla="*/ 11407 w 13425"/>
                            <a:gd name="connsiteY7" fmla="*/ 67348 h 109883"/>
                            <a:gd name="connsiteX8" fmla="*/ 13425 w 13425"/>
                            <a:gd name="connsiteY8" fmla="*/ 109883 h 109883"/>
                            <a:gd name="connsiteX0" fmla="*/ 0 w 13425"/>
                            <a:gd name="connsiteY0" fmla="*/ 1638 h 109883"/>
                            <a:gd name="connsiteX1" fmla="*/ 2466 w 13425"/>
                            <a:gd name="connsiteY1" fmla="*/ 1094 h 109883"/>
                            <a:gd name="connsiteX2" fmla="*/ 4022 w 13425"/>
                            <a:gd name="connsiteY2" fmla="*/ 1909 h 109883"/>
                            <a:gd name="connsiteX3" fmla="*/ 5559 w 13425"/>
                            <a:gd name="connsiteY3" fmla="*/ 4365 h 109883"/>
                            <a:gd name="connsiteX4" fmla="*/ 8355 w 13425"/>
                            <a:gd name="connsiteY4" fmla="*/ 26178 h 109883"/>
                            <a:gd name="connsiteX5" fmla="*/ 9750 w 13425"/>
                            <a:gd name="connsiteY5" fmla="*/ 41173 h 109883"/>
                            <a:gd name="connsiteX6" fmla="*/ 10904 w 13425"/>
                            <a:gd name="connsiteY6" fmla="*/ 56715 h 109883"/>
                            <a:gd name="connsiteX7" fmla="*/ 11407 w 13425"/>
                            <a:gd name="connsiteY7" fmla="*/ 67348 h 109883"/>
                            <a:gd name="connsiteX8" fmla="*/ 13425 w 13425"/>
                            <a:gd name="connsiteY8" fmla="*/ 109883 h 109883"/>
                            <a:gd name="connsiteX0" fmla="*/ 0 w 13425"/>
                            <a:gd name="connsiteY0" fmla="*/ 1638 h 109883"/>
                            <a:gd name="connsiteX1" fmla="*/ 2466 w 13425"/>
                            <a:gd name="connsiteY1" fmla="*/ 1094 h 109883"/>
                            <a:gd name="connsiteX2" fmla="*/ 4022 w 13425"/>
                            <a:gd name="connsiteY2" fmla="*/ 1909 h 109883"/>
                            <a:gd name="connsiteX3" fmla="*/ 5559 w 13425"/>
                            <a:gd name="connsiteY3" fmla="*/ 4365 h 109883"/>
                            <a:gd name="connsiteX4" fmla="*/ 7192 w 13425"/>
                            <a:gd name="connsiteY4" fmla="*/ 14726 h 109883"/>
                            <a:gd name="connsiteX5" fmla="*/ 8355 w 13425"/>
                            <a:gd name="connsiteY5" fmla="*/ 26178 h 109883"/>
                            <a:gd name="connsiteX6" fmla="*/ 9750 w 13425"/>
                            <a:gd name="connsiteY6" fmla="*/ 41173 h 109883"/>
                            <a:gd name="connsiteX7" fmla="*/ 10904 w 13425"/>
                            <a:gd name="connsiteY7" fmla="*/ 56715 h 109883"/>
                            <a:gd name="connsiteX8" fmla="*/ 11407 w 13425"/>
                            <a:gd name="connsiteY8" fmla="*/ 67348 h 109883"/>
                            <a:gd name="connsiteX9" fmla="*/ 13425 w 13425"/>
                            <a:gd name="connsiteY9" fmla="*/ 109883 h 109883"/>
                            <a:gd name="connsiteX0" fmla="*/ 0 w 13425"/>
                            <a:gd name="connsiteY0" fmla="*/ 1638 h 109883"/>
                            <a:gd name="connsiteX1" fmla="*/ 2466 w 13425"/>
                            <a:gd name="connsiteY1" fmla="*/ 1094 h 109883"/>
                            <a:gd name="connsiteX2" fmla="*/ 4022 w 13425"/>
                            <a:gd name="connsiteY2" fmla="*/ 1909 h 109883"/>
                            <a:gd name="connsiteX3" fmla="*/ 5559 w 13425"/>
                            <a:gd name="connsiteY3" fmla="*/ 4365 h 109883"/>
                            <a:gd name="connsiteX4" fmla="*/ 7192 w 13425"/>
                            <a:gd name="connsiteY4" fmla="*/ 14726 h 109883"/>
                            <a:gd name="connsiteX5" fmla="*/ 8355 w 13425"/>
                            <a:gd name="connsiteY5" fmla="*/ 26178 h 109883"/>
                            <a:gd name="connsiteX6" fmla="*/ 9750 w 13425"/>
                            <a:gd name="connsiteY6" fmla="*/ 41173 h 109883"/>
                            <a:gd name="connsiteX7" fmla="*/ 10699 w 13425"/>
                            <a:gd name="connsiteY7" fmla="*/ 60532 h 109883"/>
                            <a:gd name="connsiteX8" fmla="*/ 11407 w 13425"/>
                            <a:gd name="connsiteY8" fmla="*/ 67348 h 109883"/>
                            <a:gd name="connsiteX9" fmla="*/ 13425 w 13425"/>
                            <a:gd name="connsiteY9" fmla="*/ 109883 h 109883"/>
                            <a:gd name="connsiteX0" fmla="*/ 0 w 13425"/>
                            <a:gd name="connsiteY0" fmla="*/ 1638 h 109883"/>
                            <a:gd name="connsiteX1" fmla="*/ 2466 w 13425"/>
                            <a:gd name="connsiteY1" fmla="*/ 1094 h 109883"/>
                            <a:gd name="connsiteX2" fmla="*/ 4022 w 13425"/>
                            <a:gd name="connsiteY2" fmla="*/ 1909 h 109883"/>
                            <a:gd name="connsiteX3" fmla="*/ 5559 w 13425"/>
                            <a:gd name="connsiteY3" fmla="*/ 4365 h 109883"/>
                            <a:gd name="connsiteX4" fmla="*/ 7192 w 13425"/>
                            <a:gd name="connsiteY4" fmla="*/ 14726 h 109883"/>
                            <a:gd name="connsiteX5" fmla="*/ 8355 w 13425"/>
                            <a:gd name="connsiteY5" fmla="*/ 26178 h 109883"/>
                            <a:gd name="connsiteX6" fmla="*/ 9750 w 13425"/>
                            <a:gd name="connsiteY6" fmla="*/ 41173 h 109883"/>
                            <a:gd name="connsiteX7" fmla="*/ 10699 w 13425"/>
                            <a:gd name="connsiteY7" fmla="*/ 60532 h 109883"/>
                            <a:gd name="connsiteX8" fmla="*/ 11544 w 13425"/>
                            <a:gd name="connsiteY8" fmla="*/ 78254 h 109883"/>
                            <a:gd name="connsiteX9" fmla="*/ 13425 w 13425"/>
                            <a:gd name="connsiteY9" fmla="*/ 109883 h 109883"/>
                            <a:gd name="connsiteX0" fmla="*/ 0 w 13425"/>
                            <a:gd name="connsiteY0" fmla="*/ 1638 h 109883"/>
                            <a:gd name="connsiteX1" fmla="*/ 2466 w 13425"/>
                            <a:gd name="connsiteY1" fmla="*/ 1094 h 109883"/>
                            <a:gd name="connsiteX2" fmla="*/ 4022 w 13425"/>
                            <a:gd name="connsiteY2" fmla="*/ 1909 h 109883"/>
                            <a:gd name="connsiteX3" fmla="*/ 5559 w 13425"/>
                            <a:gd name="connsiteY3" fmla="*/ 4365 h 109883"/>
                            <a:gd name="connsiteX4" fmla="*/ 7192 w 13425"/>
                            <a:gd name="connsiteY4" fmla="*/ 14726 h 109883"/>
                            <a:gd name="connsiteX5" fmla="*/ 8355 w 13425"/>
                            <a:gd name="connsiteY5" fmla="*/ 26178 h 109883"/>
                            <a:gd name="connsiteX6" fmla="*/ 9750 w 13425"/>
                            <a:gd name="connsiteY6" fmla="*/ 41173 h 109883"/>
                            <a:gd name="connsiteX7" fmla="*/ 10699 w 13425"/>
                            <a:gd name="connsiteY7" fmla="*/ 60532 h 109883"/>
                            <a:gd name="connsiteX8" fmla="*/ 11544 w 13425"/>
                            <a:gd name="connsiteY8" fmla="*/ 78254 h 109883"/>
                            <a:gd name="connsiteX9" fmla="*/ 12603 w 13425"/>
                            <a:gd name="connsiteY9" fmla="*/ 97069 h 109883"/>
                            <a:gd name="connsiteX10" fmla="*/ 13425 w 13425"/>
                            <a:gd name="connsiteY10" fmla="*/ 109883 h 109883"/>
                            <a:gd name="connsiteX0" fmla="*/ 0 w 13425"/>
                            <a:gd name="connsiteY0" fmla="*/ 1638 h 112156"/>
                            <a:gd name="connsiteX1" fmla="*/ 2466 w 13425"/>
                            <a:gd name="connsiteY1" fmla="*/ 1094 h 112156"/>
                            <a:gd name="connsiteX2" fmla="*/ 4022 w 13425"/>
                            <a:gd name="connsiteY2" fmla="*/ 1909 h 112156"/>
                            <a:gd name="connsiteX3" fmla="*/ 5559 w 13425"/>
                            <a:gd name="connsiteY3" fmla="*/ 4365 h 112156"/>
                            <a:gd name="connsiteX4" fmla="*/ 7192 w 13425"/>
                            <a:gd name="connsiteY4" fmla="*/ 14726 h 112156"/>
                            <a:gd name="connsiteX5" fmla="*/ 8355 w 13425"/>
                            <a:gd name="connsiteY5" fmla="*/ 26178 h 112156"/>
                            <a:gd name="connsiteX6" fmla="*/ 9750 w 13425"/>
                            <a:gd name="connsiteY6" fmla="*/ 41173 h 112156"/>
                            <a:gd name="connsiteX7" fmla="*/ 10699 w 13425"/>
                            <a:gd name="connsiteY7" fmla="*/ 60532 h 112156"/>
                            <a:gd name="connsiteX8" fmla="*/ 11544 w 13425"/>
                            <a:gd name="connsiteY8" fmla="*/ 78254 h 112156"/>
                            <a:gd name="connsiteX9" fmla="*/ 12603 w 13425"/>
                            <a:gd name="connsiteY9" fmla="*/ 97069 h 112156"/>
                            <a:gd name="connsiteX10" fmla="*/ 13425 w 13425"/>
                            <a:gd name="connsiteY10" fmla="*/ 109883 h 112156"/>
                            <a:gd name="connsiteX0" fmla="*/ 0 w 13425"/>
                            <a:gd name="connsiteY0" fmla="*/ 1638 h 114883"/>
                            <a:gd name="connsiteX1" fmla="*/ 2466 w 13425"/>
                            <a:gd name="connsiteY1" fmla="*/ 1094 h 114883"/>
                            <a:gd name="connsiteX2" fmla="*/ 4022 w 13425"/>
                            <a:gd name="connsiteY2" fmla="*/ 1909 h 114883"/>
                            <a:gd name="connsiteX3" fmla="*/ 5559 w 13425"/>
                            <a:gd name="connsiteY3" fmla="*/ 4365 h 114883"/>
                            <a:gd name="connsiteX4" fmla="*/ 7192 w 13425"/>
                            <a:gd name="connsiteY4" fmla="*/ 14726 h 114883"/>
                            <a:gd name="connsiteX5" fmla="*/ 8355 w 13425"/>
                            <a:gd name="connsiteY5" fmla="*/ 26178 h 114883"/>
                            <a:gd name="connsiteX6" fmla="*/ 9750 w 13425"/>
                            <a:gd name="connsiteY6" fmla="*/ 41173 h 114883"/>
                            <a:gd name="connsiteX7" fmla="*/ 10699 w 13425"/>
                            <a:gd name="connsiteY7" fmla="*/ 60532 h 114883"/>
                            <a:gd name="connsiteX8" fmla="*/ 11544 w 13425"/>
                            <a:gd name="connsiteY8" fmla="*/ 78254 h 114883"/>
                            <a:gd name="connsiteX9" fmla="*/ 12192 w 13425"/>
                            <a:gd name="connsiteY9" fmla="*/ 99796 h 114883"/>
                            <a:gd name="connsiteX10" fmla="*/ 13425 w 13425"/>
                            <a:gd name="connsiteY10" fmla="*/ 109883 h 114883"/>
                            <a:gd name="connsiteX0" fmla="*/ 0 w 13083"/>
                            <a:gd name="connsiteY0" fmla="*/ 1638 h 167687"/>
                            <a:gd name="connsiteX1" fmla="*/ 2466 w 13083"/>
                            <a:gd name="connsiteY1" fmla="*/ 1094 h 167687"/>
                            <a:gd name="connsiteX2" fmla="*/ 4022 w 13083"/>
                            <a:gd name="connsiteY2" fmla="*/ 1909 h 167687"/>
                            <a:gd name="connsiteX3" fmla="*/ 5559 w 13083"/>
                            <a:gd name="connsiteY3" fmla="*/ 4365 h 167687"/>
                            <a:gd name="connsiteX4" fmla="*/ 7192 w 13083"/>
                            <a:gd name="connsiteY4" fmla="*/ 14726 h 167687"/>
                            <a:gd name="connsiteX5" fmla="*/ 8355 w 13083"/>
                            <a:gd name="connsiteY5" fmla="*/ 26178 h 167687"/>
                            <a:gd name="connsiteX6" fmla="*/ 9750 w 13083"/>
                            <a:gd name="connsiteY6" fmla="*/ 41173 h 167687"/>
                            <a:gd name="connsiteX7" fmla="*/ 10699 w 13083"/>
                            <a:gd name="connsiteY7" fmla="*/ 60532 h 167687"/>
                            <a:gd name="connsiteX8" fmla="*/ 11544 w 13083"/>
                            <a:gd name="connsiteY8" fmla="*/ 78254 h 167687"/>
                            <a:gd name="connsiteX9" fmla="*/ 12192 w 13083"/>
                            <a:gd name="connsiteY9" fmla="*/ 99796 h 167687"/>
                            <a:gd name="connsiteX10" fmla="*/ 13083 w 13083"/>
                            <a:gd name="connsiteY10" fmla="*/ 167687 h 167687"/>
                            <a:gd name="connsiteX0" fmla="*/ 0 w 13083"/>
                            <a:gd name="connsiteY0" fmla="*/ 1638 h 167687"/>
                            <a:gd name="connsiteX1" fmla="*/ 2466 w 13083"/>
                            <a:gd name="connsiteY1" fmla="*/ 1094 h 167687"/>
                            <a:gd name="connsiteX2" fmla="*/ 4022 w 13083"/>
                            <a:gd name="connsiteY2" fmla="*/ 1909 h 167687"/>
                            <a:gd name="connsiteX3" fmla="*/ 5559 w 13083"/>
                            <a:gd name="connsiteY3" fmla="*/ 4365 h 167687"/>
                            <a:gd name="connsiteX4" fmla="*/ 7192 w 13083"/>
                            <a:gd name="connsiteY4" fmla="*/ 14726 h 167687"/>
                            <a:gd name="connsiteX5" fmla="*/ 8355 w 13083"/>
                            <a:gd name="connsiteY5" fmla="*/ 26178 h 167687"/>
                            <a:gd name="connsiteX6" fmla="*/ 9750 w 13083"/>
                            <a:gd name="connsiteY6" fmla="*/ 41173 h 167687"/>
                            <a:gd name="connsiteX7" fmla="*/ 10699 w 13083"/>
                            <a:gd name="connsiteY7" fmla="*/ 60532 h 167687"/>
                            <a:gd name="connsiteX8" fmla="*/ 11544 w 13083"/>
                            <a:gd name="connsiteY8" fmla="*/ 78254 h 167687"/>
                            <a:gd name="connsiteX9" fmla="*/ 12192 w 13083"/>
                            <a:gd name="connsiteY9" fmla="*/ 99796 h 167687"/>
                            <a:gd name="connsiteX10" fmla="*/ 12637 w 13083"/>
                            <a:gd name="connsiteY10" fmla="*/ 134151 h 167687"/>
                            <a:gd name="connsiteX11" fmla="*/ 13083 w 13083"/>
                            <a:gd name="connsiteY11" fmla="*/ 167687 h 167687"/>
                            <a:gd name="connsiteX0" fmla="*/ 0 w 12843"/>
                            <a:gd name="connsiteY0" fmla="*/ 1638 h 169868"/>
                            <a:gd name="connsiteX1" fmla="*/ 2466 w 12843"/>
                            <a:gd name="connsiteY1" fmla="*/ 1094 h 169868"/>
                            <a:gd name="connsiteX2" fmla="*/ 4022 w 12843"/>
                            <a:gd name="connsiteY2" fmla="*/ 1909 h 169868"/>
                            <a:gd name="connsiteX3" fmla="*/ 5559 w 12843"/>
                            <a:gd name="connsiteY3" fmla="*/ 4365 h 169868"/>
                            <a:gd name="connsiteX4" fmla="*/ 7192 w 12843"/>
                            <a:gd name="connsiteY4" fmla="*/ 14726 h 169868"/>
                            <a:gd name="connsiteX5" fmla="*/ 8355 w 12843"/>
                            <a:gd name="connsiteY5" fmla="*/ 26178 h 169868"/>
                            <a:gd name="connsiteX6" fmla="*/ 9750 w 12843"/>
                            <a:gd name="connsiteY6" fmla="*/ 41173 h 169868"/>
                            <a:gd name="connsiteX7" fmla="*/ 10699 w 12843"/>
                            <a:gd name="connsiteY7" fmla="*/ 60532 h 169868"/>
                            <a:gd name="connsiteX8" fmla="*/ 11544 w 12843"/>
                            <a:gd name="connsiteY8" fmla="*/ 78254 h 169868"/>
                            <a:gd name="connsiteX9" fmla="*/ 12192 w 12843"/>
                            <a:gd name="connsiteY9" fmla="*/ 99796 h 169868"/>
                            <a:gd name="connsiteX10" fmla="*/ 12637 w 12843"/>
                            <a:gd name="connsiteY10" fmla="*/ 134151 h 169868"/>
                            <a:gd name="connsiteX11" fmla="*/ 12843 w 12843"/>
                            <a:gd name="connsiteY11" fmla="*/ 169868 h 169868"/>
                            <a:gd name="connsiteX0" fmla="*/ 0 w 12843"/>
                            <a:gd name="connsiteY0" fmla="*/ 1638 h 169868"/>
                            <a:gd name="connsiteX1" fmla="*/ 2466 w 12843"/>
                            <a:gd name="connsiteY1" fmla="*/ 1094 h 169868"/>
                            <a:gd name="connsiteX2" fmla="*/ 4022 w 12843"/>
                            <a:gd name="connsiteY2" fmla="*/ 1909 h 169868"/>
                            <a:gd name="connsiteX3" fmla="*/ 5559 w 12843"/>
                            <a:gd name="connsiteY3" fmla="*/ 4365 h 169868"/>
                            <a:gd name="connsiteX4" fmla="*/ 7192 w 12843"/>
                            <a:gd name="connsiteY4" fmla="*/ 14726 h 169868"/>
                            <a:gd name="connsiteX5" fmla="*/ 8355 w 12843"/>
                            <a:gd name="connsiteY5" fmla="*/ 26178 h 169868"/>
                            <a:gd name="connsiteX6" fmla="*/ 9750 w 12843"/>
                            <a:gd name="connsiteY6" fmla="*/ 41173 h 169868"/>
                            <a:gd name="connsiteX7" fmla="*/ 10767 w 12843"/>
                            <a:gd name="connsiteY7" fmla="*/ 60532 h 169868"/>
                            <a:gd name="connsiteX8" fmla="*/ 11544 w 12843"/>
                            <a:gd name="connsiteY8" fmla="*/ 78254 h 169868"/>
                            <a:gd name="connsiteX9" fmla="*/ 12192 w 12843"/>
                            <a:gd name="connsiteY9" fmla="*/ 99796 h 169868"/>
                            <a:gd name="connsiteX10" fmla="*/ 12637 w 12843"/>
                            <a:gd name="connsiteY10" fmla="*/ 134151 h 169868"/>
                            <a:gd name="connsiteX11" fmla="*/ 12843 w 12843"/>
                            <a:gd name="connsiteY11" fmla="*/ 169868 h 169868"/>
                            <a:gd name="connsiteX0" fmla="*/ 0 w 12843"/>
                            <a:gd name="connsiteY0" fmla="*/ 1638 h 169868"/>
                            <a:gd name="connsiteX1" fmla="*/ 2466 w 12843"/>
                            <a:gd name="connsiteY1" fmla="*/ 1094 h 169868"/>
                            <a:gd name="connsiteX2" fmla="*/ 4022 w 12843"/>
                            <a:gd name="connsiteY2" fmla="*/ 1909 h 169868"/>
                            <a:gd name="connsiteX3" fmla="*/ 5559 w 12843"/>
                            <a:gd name="connsiteY3" fmla="*/ 4365 h 169868"/>
                            <a:gd name="connsiteX4" fmla="*/ 7192 w 12843"/>
                            <a:gd name="connsiteY4" fmla="*/ 14726 h 169868"/>
                            <a:gd name="connsiteX5" fmla="*/ 8355 w 12843"/>
                            <a:gd name="connsiteY5" fmla="*/ 26178 h 169868"/>
                            <a:gd name="connsiteX6" fmla="*/ 9750 w 12843"/>
                            <a:gd name="connsiteY6" fmla="*/ 41173 h 169868"/>
                            <a:gd name="connsiteX7" fmla="*/ 10801 w 12843"/>
                            <a:gd name="connsiteY7" fmla="*/ 59441 h 169868"/>
                            <a:gd name="connsiteX8" fmla="*/ 11544 w 12843"/>
                            <a:gd name="connsiteY8" fmla="*/ 78254 h 169868"/>
                            <a:gd name="connsiteX9" fmla="*/ 12192 w 12843"/>
                            <a:gd name="connsiteY9" fmla="*/ 99796 h 169868"/>
                            <a:gd name="connsiteX10" fmla="*/ 12637 w 12843"/>
                            <a:gd name="connsiteY10" fmla="*/ 134151 h 169868"/>
                            <a:gd name="connsiteX11" fmla="*/ 12843 w 12843"/>
                            <a:gd name="connsiteY11" fmla="*/ 169868 h 169868"/>
                            <a:gd name="connsiteX0" fmla="*/ 0 w 12843"/>
                            <a:gd name="connsiteY0" fmla="*/ 1638 h 169868"/>
                            <a:gd name="connsiteX1" fmla="*/ 2466 w 12843"/>
                            <a:gd name="connsiteY1" fmla="*/ 1094 h 169868"/>
                            <a:gd name="connsiteX2" fmla="*/ 4022 w 12843"/>
                            <a:gd name="connsiteY2" fmla="*/ 1909 h 169868"/>
                            <a:gd name="connsiteX3" fmla="*/ 5559 w 12843"/>
                            <a:gd name="connsiteY3" fmla="*/ 4365 h 169868"/>
                            <a:gd name="connsiteX4" fmla="*/ 7192 w 12843"/>
                            <a:gd name="connsiteY4" fmla="*/ 14726 h 169868"/>
                            <a:gd name="connsiteX5" fmla="*/ 8355 w 12843"/>
                            <a:gd name="connsiteY5" fmla="*/ 26178 h 169868"/>
                            <a:gd name="connsiteX6" fmla="*/ 9750 w 12843"/>
                            <a:gd name="connsiteY6" fmla="*/ 43354 h 169868"/>
                            <a:gd name="connsiteX7" fmla="*/ 10801 w 12843"/>
                            <a:gd name="connsiteY7" fmla="*/ 59441 h 169868"/>
                            <a:gd name="connsiteX8" fmla="*/ 11544 w 12843"/>
                            <a:gd name="connsiteY8" fmla="*/ 78254 h 169868"/>
                            <a:gd name="connsiteX9" fmla="*/ 12192 w 12843"/>
                            <a:gd name="connsiteY9" fmla="*/ 99796 h 169868"/>
                            <a:gd name="connsiteX10" fmla="*/ 12637 w 12843"/>
                            <a:gd name="connsiteY10" fmla="*/ 134151 h 169868"/>
                            <a:gd name="connsiteX11" fmla="*/ 12843 w 12843"/>
                            <a:gd name="connsiteY11" fmla="*/ 169868 h 169868"/>
                            <a:gd name="connsiteX0" fmla="*/ 0 w 12843"/>
                            <a:gd name="connsiteY0" fmla="*/ 1638 h 169868"/>
                            <a:gd name="connsiteX1" fmla="*/ 2466 w 12843"/>
                            <a:gd name="connsiteY1" fmla="*/ 1094 h 169868"/>
                            <a:gd name="connsiteX2" fmla="*/ 4022 w 12843"/>
                            <a:gd name="connsiteY2" fmla="*/ 1909 h 169868"/>
                            <a:gd name="connsiteX3" fmla="*/ 5559 w 12843"/>
                            <a:gd name="connsiteY3" fmla="*/ 4365 h 169868"/>
                            <a:gd name="connsiteX4" fmla="*/ 7192 w 12843"/>
                            <a:gd name="connsiteY4" fmla="*/ 14726 h 169868"/>
                            <a:gd name="connsiteX5" fmla="*/ 8355 w 12843"/>
                            <a:gd name="connsiteY5" fmla="*/ 26178 h 169868"/>
                            <a:gd name="connsiteX6" fmla="*/ 9750 w 12843"/>
                            <a:gd name="connsiteY6" fmla="*/ 42809 h 169868"/>
                            <a:gd name="connsiteX7" fmla="*/ 10801 w 12843"/>
                            <a:gd name="connsiteY7" fmla="*/ 59441 h 169868"/>
                            <a:gd name="connsiteX8" fmla="*/ 11544 w 12843"/>
                            <a:gd name="connsiteY8" fmla="*/ 78254 h 169868"/>
                            <a:gd name="connsiteX9" fmla="*/ 12192 w 12843"/>
                            <a:gd name="connsiteY9" fmla="*/ 99796 h 169868"/>
                            <a:gd name="connsiteX10" fmla="*/ 12637 w 12843"/>
                            <a:gd name="connsiteY10" fmla="*/ 134151 h 169868"/>
                            <a:gd name="connsiteX11" fmla="*/ 12843 w 12843"/>
                            <a:gd name="connsiteY11" fmla="*/ 169868 h 169868"/>
                            <a:gd name="connsiteX0" fmla="*/ 0 w 12843"/>
                            <a:gd name="connsiteY0" fmla="*/ 954 h 169184"/>
                            <a:gd name="connsiteX1" fmla="*/ 2466 w 12843"/>
                            <a:gd name="connsiteY1" fmla="*/ 410 h 169184"/>
                            <a:gd name="connsiteX2" fmla="*/ 3271 w 12843"/>
                            <a:gd name="connsiteY2" fmla="*/ 136 h 169184"/>
                            <a:gd name="connsiteX3" fmla="*/ 4022 w 12843"/>
                            <a:gd name="connsiteY3" fmla="*/ 1225 h 169184"/>
                            <a:gd name="connsiteX4" fmla="*/ 5559 w 12843"/>
                            <a:gd name="connsiteY4" fmla="*/ 3681 h 169184"/>
                            <a:gd name="connsiteX5" fmla="*/ 7192 w 12843"/>
                            <a:gd name="connsiteY5" fmla="*/ 14042 h 169184"/>
                            <a:gd name="connsiteX6" fmla="*/ 8355 w 12843"/>
                            <a:gd name="connsiteY6" fmla="*/ 25494 h 169184"/>
                            <a:gd name="connsiteX7" fmla="*/ 9750 w 12843"/>
                            <a:gd name="connsiteY7" fmla="*/ 42125 h 169184"/>
                            <a:gd name="connsiteX8" fmla="*/ 10801 w 12843"/>
                            <a:gd name="connsiteY8" fmla="*/ 58757 h 169184"/>
                            <a:gd name="connsiteX9" fmla="*/ 11544 w 12843"/>
                            <a:gd name="connsiteY9" fmla="*/ 77570 h 169184"/>
                            <a:gd name="connsiteX10" fmla="*/ 12192 w 12843"/>
                            <a:gd name="connsiteY10" fmla="*/ 99112 h 169184"/>
                            <a:gd name="connsiteX11" fmla="*/ 12637 w 12843"/>
                            <a:gd name="connsiteY11" fmla="*/ 133467 h 169184"/>
                            <a:gd name="connsiteX12" fmla="*/ 12843 w 12843"/>
                            <a:gd name="connsiteY12" fmla="*/ 169184 h 169184"/>
                            <a:gd name="connsiteX0" fmla="*/ 0 w 12843"/>
                            <a:gd name="connsiteY0" fmla="*/ 954 h 169184"/>
                            <a:gd name="connsiteX1" fmla="*/ 2466 w 12843"/>
                            <a:gd name="connsiteY1" fmla="*/ 410 h 169184"/>
                            <a:gd name="connsiteX2" fmla="*/ 3271 w 12843"/>
                            <a:gd name="connsiteY2" fmla="*/ 136 h 169184"/>
                            <a:gd name="connsiteX3" fmla="*/ 4022 w 12843"/>
                            <a:gd name="connsiteY3" fmla="*/ 1225 h 169184"/>
                            <a:gd name="connsiteX4" fmla="*/ 4743 w 12843"/>
                            <a:gd name="connsiteY4" fmla="*/ 2317 h 169184"/>
                            <a:gd name="connsiteX5" fmla="*/ 5559 w 12843"/>
                            <a:gd name="connsiteY5" fmla="*/ 3681 h 169184"/>
                            <a:gd name="connsiteX6" fmla="*/ 7192 w 12843"/>
                            <a:gd name="connsiteY6" fmla="*/ 14042 h 169184"/>
                            <a:gd name="connsiteX7" fmla="*/ 8355 w 12843"/>
                            <a:gd name="connsiteY7" fmla="*/ 25494 h 169184"/>
                            <a:gd name="connsiteX8" fmla="*/ 9750 w 12843"/>
                            <a:gd name="connsiteY8" fmla="*/ 42125 h 169184"/>
                            <a:gd name="connsiteX9" fmla="*/ 10801 w 12843"/>
                            <a:gd name="connsiteY9" fmla="*/ 58757 h 169184"/>
                            <a:gd name="connsiteX10" fmla="*/ 11544 w 12843"/>
                            <a:gd name="connsiteY10" fmla="*/ 77570 h 169184"/>
                            <a:gd name="connsiteX11" fmla="*/ 12192 w 12843"/>
                            <a:gd name="connsiteY11" fmla="*/ 99112 h 169184"/>
                            <a:gd name="connsiteX12" fmla="*/ 12637 w 12843"/>
                            <a:gd name="connsiteY12" fmla="*/ 133467 h 169184"/>
                            <a:gd name="connsiteX13" fmla="*/ 12843 w 12843"/>
                            <a:gd name="connsiteY13" fmla="*/ 169184 h 169184"/>
                            <a:gd name="connsiteX0" fmla="*/ 0 w 12843"/>
                            <a:gd name="connsiteY0" fmla="*/ 954 h 169184"/>
                            <a:gd name="connsiteX1" fmla="*/ 2466 w 12843"/>
                            <a:gd name="connsiteY1" fmla="*/ 410 h 169184"/>
                            <a:gd name="connsiteX2" fmla="*/ 3271 w 12843"/>
                            <a:gd name="connsiteY2" fmla="*/ 136 h 169184"/>
                            <a:gd name="connsiteX3" fmla="*/ 4022 w 12843"/>
                            <a:gd name="connsiteY3" fmla="*/ 1225 h 169184"/>
                            <a:gd name="connsiteX4" fmla="*/ 4743 w 12843"/>
                            <a:gd name="connsiteY4" fmla="*/ 2317 h 169184"/>
                            <a:gd name="connsiteX5" fmla="*/ 5559 w 12843"/>
                            <a:gd name="connsiteY5" fmla="*/ 3681 h 169184"/>
                            <a:gd name="connsiteX6" fmla="*/ 7192 w 12843"/>
                            <a:gd name="connsiteY6" fmla="*/ 14042 h 169184"/>
                            <a:gd name="connsiteX7" fmla="*/ 8355 w 12843"/>
                            <a:gd name="connsiteY7" fmla="*/ 25494 h 169184"/>
                            <a:gd name="connsiteX8" fmla="*/ 9750 w 12843"/>
                            <a:gd name="connsiteY8" fmla="*/ 42125 h 169184"/>
                            <a:gd name="connsiteX9" fmla="*/ 10801 w 12843"/>
                            <a:gd name="connsiteY9" fmla="*/ 58757 h 169184"/>
                            <a:gd name="connsiteX10" fmla="*/ 11544 w 12843"/>
                            <a:gd name="connsiteY10" fmla="*/ 77570 h 169184"/>
                            <a:gd name="connsiteX11" fmla="*/ 12192 w 12843"/>
                            <a:gd name="connsiteY11" fmla="*/ 99112 h 169184"/>
                            <a:gd name="connsiteX12" fmla="*/ 12637 w 12843"/>
                            <a:gd name="connsiteY12" fmla="*/ 133467 h 169184"/>
                            <a:gd name="connsiteX13" fmla="*/ 12843 w 12843"/>
                            <a:gd name="connsiteY13" fmla="*/ 169184 h 169184"/>
                            <a:gd name="connsiteX0" fmla="*/ 0 w 12843"/>
                            <a:gd name="connsiteY0" fmla="*/ 954 h 169184"/>
                            <a:gd name="connsiteX1" fmla="*/ 2466 w 12843"/>
                            <a:gd name="connsiteY1" fmla="*/ 410 h 169184"/>
                            <a:gd name="connsiteX2" fmla="*/ 3271 w 12843"/>
                            <a:gd name="connsiteY2" fmla="*/ 136 h 169184"/>
                            <a:gd name="connsiteX3" fmla="*/ 4022 w 12843"/>
                            <a:gd name="connsiteY3" fmla="*/ 1225 h 169184"/>
                            <a:gd name="connsiteX4" fmla="*/ 4743 w 12843"/>
                            <a:gd name="connsiteY4" fmla="*/ 2317 h 169184"/>
                            <a:gd name="connsiteX5" fmla="*/ 5559 w 12843"/>
                            <a:gd name="connsiteY5" fmla="*/ 3681 h 169184"/>
                            <a:gd name="connsiteX6" fmla="*/ 7192 w 12843"/>
                            <a:gd name="connsiteY6" fmla="*/ 14042 h 169184"/>
                            <a:gd name="connsiteX7" fmla="*/ 8355 w 12843"/>
                            <a:gd name="connsiteY7" fmla="*/ 25494 h 169184"/>
                            <a:gd name="connsiteX8" fmla="*/ 9750 w 12843"/>
                            <a:gd name="connsiteY8" fmla="*/ 42125 h 169184"/>
                            <a:gd name="connsiteX9" fmla="*/ 10801 w 12843"/>
                            <a:gd name="connsiteY9" fmla="*/ 58757 h 169184"/>
                            <a:gd name="connsiteX10" fmla="*/ 11544 w 12843"/>
                            <a:gd name="connsiteY10" fmla="*/ 77570 h 169184"/>
                            <a:gd name="connsiteX11" fmla="*/ 12192 w 12843"/>
                            <a:gd name="connsiteY11" fmla="*/ 99112 h 169184"/>
                            <a:gd name="connsiteX12" fmla="*/ 12637 w 12843"/>
                            <a:gd name="connsiteY12" fmla="*/ 133467 h 169184"/>
                            <a:gd name="connsiteX13" fmla="*/ 12843 w 12843"/>
                            <a:gd name="connsiteY13" fmla="*/ 169184 h 169184"/>
                            <a:gd name="connsiteX0" fmla="*/ 0 w 12843"/>
                            <a:gd name="connsiteY0" fmla="*/ 954 h 169184"/>
                            <a:gd name="connsiteX1" fmla="*/ 2466 w 12843"/>
                            <a:gd name="connsiteY1" fmla="*/ 410 h 169184"/>
                            <a:gd name="connsiteX2" fmla="*/ 3271 w 12843"/>
                            <a:gd name="connsiteY2" fmla="*/ 136 h 169184"/>
                            <a:gd name="connsiteX3" fmla="*/ 4022 w 12843"/>
                            <a:gd name="connsiteY3" fmla="*/ 1225 h 169184"/>
                            <a:gd name="connsiteX4" fmla="*/ 4743 w 12843"/>
                            <a:gd name="connsiteY4" fmla="*/ 2317 h 169184"/>
                            <a:gd name="connsiteX5" fmla="*/ 5559 w 12843"/>
                            <a:gd name="connsiteY5" fmla="*/ 3681 h 169184"/>
                            <a:gd name="connsiteX6" fmla="*/ 7192 w 12843"/>
                            <a:gd name="connsiteY6" fmla="*/ 14042 h 169184"/>
                            <a:gd name="connsiteX7" fmla="*/ 8355 w 12843"/>
                            <a:gd name="connsiteY7" fmla="*/ 25494 h 169184"/>
                            <a:gd name="connsiteX8" fmla="*/ 9750 w 12843"/>
                            <a:gd name="connsiteY8" fmla="*/ 42125 h 169184"/>
                            <a:gd name="connsiteX9" fmla="*/ 10801 w 12843"/>
                            <a:gd name="connsiteY9" fmla="*/ 58757 h 169184"/>
                            <a:gd name="connsiteX10" fmla="*/ 11544 w 12843"/>
                            <a:gd name="connsiteY10" fmla="*/ 77570 h 169184"/>
                            <a:gd name="connsiteX11" fmla="*/ 12192 w 12843"/>
                            <a:gd name="connsiteY11" fmla="*/ 99112 h 169184"/>
                            <a:gd name="connsiteX12" fmla="*/ 12637 w 12843"/>
                            <a:gd name="connsiteY12" fmla="*/ 133467 h 169184"/>
                            <a:gd name="connsiteX13" fmla="*/ 12843 w 12843"/>
                            <a:gd name="connsiteY13" fmla="*/ 169184 h 169184"/>
                            <a:gd name="connsiteX0" fmla="*/ 0 w 12843"/>
                            <a:gd name="connsiteY0" fmla="*/ 954 h 169184"/>
                            <a:gd name="connsiteX1" fmla="*/ 2466 w 12843"/>
                            <a:gd name="connsiteY1" fmla="*/ 410 h 169184"/>
                            <a:gd name="connsiteX2" fmla="*/ 3271 w 12843"/>
                            <a:gd name="connsiteY2" fmla="*/ 136 h 169184"/>
                            <a:gd name="connsiteX3" fmla="*/ 4022 w 12843"/>
                            <a:gd name="connsiteY3" fmla="*/ 1225 h 169184"/>
                            <a:gd name="connsiteX4" fmla="*/ 4743 w 12843"/>
                            <a:gd name="connsiteY4" fmla="*/ 1499 h 169184"/>
                            <a:gd name="connsiteX5" fmla="*/ 5559 w 12843"/>
                            <a:gd name="connsiteY5" fmla="*/ 3681 h 169184"/>
                            <a:gd name="connsiteX6" fmla="*/ 7192 w 12843"/>
                            <a:gd name="connsiteY6" fmla="*/ 14042 h 169184"/>
                            <a:gd name="connsiteX7" fmla="*/ 8355 w 12843"/>
                            <a:gd name="connsiteY7" fmla="*/ 25494 h 169184"/>
                            <a:gd name="connsiteX8" fmla="*/ 9750 w 12843"/>
                            <a:gd name="connsiteY8" fmla="*/ 42125 h 169184"/>
                            <a:gd name="connsiteX9" fmla="*/ 10801 w 12843"/>
                            <a:gd name="connsiteY9" fmla="*/ 58757 h 169184"/>
                            <a:gd name="connsiteX10" fmla="*/ 11544 w 12843"/>
                            <a:gd name="connsiteY10" fmla="*/ 77570 h 169184"/>
                            <a:gd name="connsiteX11" fmla="*/ 12192 w 12843"/>
                            <a:gd name="connsiteY11" fmla="*/ 99112 h 169184"/>
                            <a:gd name="connsiteX12" fmla="*/ 12637 w 12843"/>
                            <a:gd name="connsiteY12" fmla="*/ 133467 h 169184"/>
                            <a:gd name="connsiteX13" fmla="*/ 12843 w 12843"/>
                            <a:gd name="connsiteY13" fmla="*/ 169184 h 169184"/>
                            <a:gd name="connsiteX0" fmla="*/ 0 w 12843"/>
                            <a:gd name="connsiteY0" fmla="*/ 954 h 169184"/>
                            <a:gd name="connsiteX1" fmla="*/ 2466 w 12843"/>
                            <a:gd name="connsiteY1" fmla="*/ 410 h 169184"/>
                            <a:gd name="connsiteX2" fmla="*/ 3271 w 12843"/>
                            <a:gd name="connsiteY2" fmla="*/ 136 h 169184"/>
                            <a:gd name="connsiteX3" fmla="*/ 4022 w 12843"/>
                            <a:gd name="connsiteY3" fmla="*/ 1225 h 169184"/>
                            <a:gd name="connsiteX4" fmla="*/ 4743 w 12843"/>
                            <a:gd name="connsiteY4" fmla="*/ 1499 h 169184"/>
                            <a:gd name="connsiteX5" fmla="*/ 5559 w 12843"/>
                            <a:gd name="connsiteY5" fmla="*/ 3681 h 169184"/>
                            <a:gd name="connsiteX6" fmla="*/ 7192 w 12843"/>
                            <a:gd name="connsiteY6" fmla="*/ 14042 h 169184"/>
                            <a:gd name="connsiteX7" fmla="*/ 8355 w 12843"/>
                            <a:gd name="connsiteY7" fmla="*/ 25494 h 169184"/>
                            <a:gd name="connsiteX8" fmla="*/ 9750 w 12843"/>
                            <a:gd name="connsiteY8" fmla="*/ 42125 h 169184"/>
                            <a:gd name="connsiteX9" fmla="*/ 10801 w 12843"/>
                            <a:gd name="connsiteY9" fmla="*/ 58757 h 169184"/>
                            <a:gd name="connsiteX10" fmla="*/ 11544 w 12843"/>
                            <a:gd name="connsiteY10" fmla="*/ 77570 h 169184"/>
                            <a:gd name="connsiteX11" fmla="*/ 12192 w 12843"/>
                            <a:gd name="connsiteY11" fmla="*/ 99112 h 169184"/>
                            <a:gd name="connsiteX12" fmla="*/ 12637 w 12843"/>
                            <a:gd name="connsiteY12" fmla="*/ 133467 h 169184"/>
                            <a:gd name="connsiteX13" fmla="*/ 12843 w 12843"/>
                            <a:gd name="connsiteY13" fmla="*/ 169184 h 169184"/>
                            <a:gd name="connsiteX0" fmla="*/ 0 w 12843"/>
                            <a:gd name="connsiteY0" fmla="*/ 954 h 169184"/>
                            <a:gd name="connsiteX1" fmla="*/ 2466 w 12843"/>
                            <a:gd name="connsiteY1" fmla="*/ 410 h 169184"/>
                            <a:gd name="connsiteX2" fmla="*/ 3271 w 12843"/>
                            <a:gd name="connsiteY2" fmla="*/ 136 h 169184"/>
                            <a:gd name="connsiteX3" fmla="*/ 3954 w 12843"/>
                            <a:gd name="connsiteY3" fmla="*/ 1225 h 169184"/>
                            <a:gd name="connsiteX4" fmla="*/ 4743 w 12843"/>
                            <a:gd name="connsiteY4" fmla="*/ 1499 h 169184"/>
                            <a:gd name="connsiteX5" fmla="*/ 5559 w 12843"/>
                            <a:gd name="connsiteY5" fmla="*/ 3681 h 169184"/>
                            <a:gd name="connsiteX6" fmla="*/ 7192 w 12843"/>
                            <a:gd name="connsiteY6" fmla="*/ 14042 h 169184"/>
                            <a:gd name="connsiteX7" fmla="*/ 8355 w 12843"/>
                            <a:gd name="connsiteY7" fmla="*/ 25494 h 169184"/>
                            <a:gd name="connsiteX8" fmla="*/ 9750 w 12843"/>
                            <a:gd name="connsiteY8" fmla="*/ 42125 h 169184"/>
                            <a:gd name="connsiteX9" fmla="*/ 10801 w 12843"/>
                            <a:gd name="connsiteY9" fmla="*/ 58757 h 169184"/>
                            <a:gd name="connsiteX10" fmla="*/ 11544 w 12843"/>
                            <a:gd name="connsiteY10" fmla="*/ 77570 h 169184"/>
                            <a:gd name="connsiteX11" fmla="*/ 12192 w 12843"/>
                            <a:gd name="connsiteY11" fmla="*/ 99112 h 169184"/>
                            <a:gd name="connsiteX12" fmla="*/ 12637 w 12843"/>
                            <a:gd name="connsiteY12" fmla="*/ 133467 h 169184"/>
                            <a:gd name="connsiteX13" fmla="*/ 12843 w 12843"/>
                            <a:gd name="connsiteY13" fmla="*/ 169184 h 169184"/>
                            <a:gd name="connsiteX0" fmla="*/ 0 w 12843"/>
                            <a:gd name="connsiteY0" fmla="*/ 954 h 169184"/>
                            <a:gd name="connsiteX1" fmla="*/ 2466 w 12843"/>
                            <a:gd name="connsiteY1" fmla="*/ 410 h 169184"/>
                            <a:gd name="connsiteX2" fmla="*/ 3271 w 12843"/>
                            <a:gd name="connsiteY2" fmla="*/ 136 h 169184"/>
                            <a:gd name="connsiteX3" fmla="*/ 3954 w 12843"/>
                            <a:gd name="connsiteY3" fmla="*/ 1225 h 169184"/>
                            <a:gd name="connsiteX4" fmla="*/ 4743 w 12843"/>
                            <a:gd name="connsiteY4" fmla="*/ 1499 h 169184"/>
                            <a:gd name="connsiteX5" fmla="*/ 5559 w 12843"/>
                            <a:gd name="connsiteY5" fmla="*/ 3681 h 169184"/>
                            <a:gd name="connsiteX6" fmla="*/ 7192 w 12843"/>
                            <a:gd name="connsiteY6" fmla="*/ 14042 h 169184"/>
                            <a:gd name="connsiteX7" fmla="*/ 8355 w 12843"/>
                            <a:gd name="connsiteY7" fmla="*/ 25494 h 169184"/>
                            <a:gd name="connsiteX8" fmla="*/ 9750 w 12843"/>
                            <a:gd name="connsiteY8" fmla="*/ 42125 h 169184"/>
                            <a:gd name="connsiteX9" fmla="*/ 10801 w 12843"/>
                            <a:gd name="connsiteY9" fmla="*/ 58757 h 169184"/>
                            <a:gd name="connsiteX10" fmla="*/ 11544 w 12843"/>
                            <a:gd name="connsiteY10" fmla="*/ 77570 h 169184"/>
                            <a:gd name="connsiteX11" fmla="*/ 12192 w 12843"/>
                            <a:gd name="connsiteY11" fmla="*/ 99112 h 169184"/>
                            <a:gd name="connsiteX12" fmla="*/ 12637 w 12843"/>
                            <a:gd name="connsiteY12" fmla="*/ 133467 h 169184"/>
                            <a:gd name="connsiteX13" fmla="*/ 12843 w 12843"/>
                            <a:gd name="connsiteY13" fmla="*/ 169184 h 169184"/>
                            <a:gd name="connsiteX0" fmla="*/ 0 w 12843"/>
                            <a:gd name="connsiteY0" fmla="*/ 1047 h 169277"/>
                            <a:gd name="connsiteX1" fmla="*/ 2466 w 12843"/>
                            <a:gd name="connsiteY1" fmla="*/ 503 h 169277"/>
                            <a:gd name="connsiteX2" fmla="*/ 3271 w 12843"/>
                            <a:gd name="connsiteY2" fmla="*/ 229 h 169277"/>
                            <a:gd name="connsiteX3" fmla="*/ 3954 w 12843"/>
                            <a:gd name="connsiteY3" fmla="*/ 1318 h 169277"/>
                            <a:gd name="connsiteX4" fmla="*/ 4743 w 12843"/>
                            <a:gd name="connsiteY4" fmla="*/ 1592 h 169277"/>
                            <a:gd name="connsiteX5" fmla="*/ 5559 w 12843"/>
                            <a:gd name="connsiteY5" fmla="*/ 3774 h 169277"/>
                            <a:gd name="connsiteX6" fmla="*/ 7192 w 12843"/>
                            <a:gd name="connsiteY6" fmla="*/ 14135 h 169277"/>
                            <a:gd name="connsiteX7" fmla="*/ 8355 w 12843"/>
                            <a:gd name="connsiteY7" fmla="*/ 25587 h 169277"/>
                            <a:gd name="connsiteX8" fmla="*/ 9750 w 12843"/>
                            <a:gd name="connsiteY8" fmla="*/ 42218 h 169277"/>
                            <a:gd name="connsiteX9" fmla="*/ 10801 w 12843"/>
                            <a:gd name="connsiteY9" fmla="*/ 58850 h 169277"/>
                            <a:gd name="connsiteX10" fmla="*/ 11544 w 12843"/>
                            <a:gd name="connsiteY10" fmla="*/ 77663 h 169277"/>
                            <a:gd name="connsiteX11" fmla="*/ 12192 w 12843"/>
                            <a:gd name="connsiteY11" fmla="*/ 99205 h 169277"/>
                            <a:gd name="connsiteX12" fmla="*/ 12637 w 12843"/>
                            <a:gd name="connsiteY12" fmla="*/ 133560 h 169277"/>
                            <a:gd name="connsiteX13" fmla="*/ 12843 w 12843"/>
                            <a:gd name="connsiteY13" fmla="*/ 169277 h 169277"/>
                            <a:gd name="connsiteX0" fmla="*/ 0 w 12843"/>
                            <a:gd name="connsiteY0" fmla="*/ 954 h 169184"/>
                            <a:gd name="connsiteX1" fmla="*/ 2466 w 12843"/>
                            <a:gd name="connsiteY1" fmla="*/ 410 h 169184"/>
                            <a:gd name="connsiteX2" fmla="*/ 3271 w 12843"/>
                            <a:gd name="connsiteY2" fmla="*/ 136 h 169184"/>
                            <a:gd name="connsiteX3" fmla="*/ 3954 w 12843"/>
                            <a:gd name="connsiteY3" fmla="*/ 1225 h 169184"/>
                            <a:gd name="connsiteX4" fmla="*/ 4743 w 12843"/>
                            <a:gd name="connsiteY4" fmla="*/ 1499 h 169184"/>
                            <a:gd name="connsiteX5" fmla="*/ 5559 w 12843"/>
                            <a:gd name="connsiteY5" fmla="*/ 3681 h 169184"/>
                            <a:gd name="connsiteX6" fmla="*/ 7192 w 12843"/>
                            <a:gd name="connsiteY6" fmla="*/ 14042 h 169184"/>
                            <a:gd name="connsiteX7" fmla="*/ 8355 w 12843"/>
                            <a:gd name="connsiteY7" fmla="*/ 25494 h 169184"/>
                            <a:gd name="connsiteX8" fmla="*/ 9750 w 12843"/>
                            <a:gd name="connsiteY8" fmla="*/ 42125 h 169184"/>
                            <a:gd name="connsiteX9" fmla="*/ 10801 w 12843"/>
                            <a:gd name="connsiteY9" fmla="*/ 58757 h 169184"/>
                            <a:gd name="connsiteX10" fmla="*/ 11544 w 12843"/>
                            <a:gd name="connsiteY10" fmla="*/ 77570 h 169184"/>
                            <a:gd name="connsiteX11" fmla="*/ 12192 w 12843"/>
                            <a:gd name="connsiteY11" fmla="*/ 99112 h 169184"/>
                            <a:gd name="connsiteX12" fmla="*/ 12637 w 12843"/>
                            <a:gd name="connsiteY12" fmla="*/ 133467 h 169184"/>
                            <a:gd name="connsiteX13" fmla="*/ 12843 w 12843"/>
                            <a:gd name="connsiteY13" fmla="*/ 169184 h 169184"/>
                            <a:gd name="connsiteX0" fmla="*/ 0 w 12843"/>
                            <a:gd name="connsiteY0" fmla="*/ 954 h 169184"/>
                            <a:gd name="connsiteX1" fmla="*/ 2466 w 12843"/>
                            <a:gd name="connsiteY1" fmla="*/ 410 h 169184"/>
                            <a:gd name="connsiteX2" fmla="*/ 3271 w 12843"/>
                            <a:gd name="connsiteY2" fmla="*/ 136 h 169184"/>
                            <a:gd name="connsiteX3" fmla="*/ 3954 w 12843"/>
                            <a:gd name="connsiteY3" fmla="*/ 1225 h 169184"/>
                            <a:gd name="connsiteX4" fmla="*/ 4743 w 12843"/>
                            <a:gd name="connsiteY4" fmla="*/ 1499 h 169184"/>
                            <a:gd name="connsiteX5" fmla="*/ 5559 w 12843"/>
                            <a:gd name="connsiteY5" fmla="*/ 3681 h 169184"/>
                            <a:gd name="connsiteX6" fmla="*/ 7192 w 12843"/>
                            <a:gd name="connsiteY6" fmla="*/ 14042 h 169184"/>
                            <a:gd name="connsiteX7" fmla="*/ 8355 w 12843"/>
                            <a:gd name="connsiteY7" fmla="*/ 25494 h 169184"/>
                            <a:gd name="connsiteX8" fmla="*/ 9750 w 12843"/>
                            <a:gd name="connsiteY8" fmla="*/ 42125 h 169184"/>
                            <a:gd name="connsiteX9" fmla="*/ 10801 w 12843"/>
                            <a:gd name="connsiteY9" fmla="*/ 58757 h 169184"/>
                            <a:gd name="connsiteX10" fmla="*/ 11544 w 12843"/>
                            <a:gd name="connsiteY10" fmla="*/ 77570 h 169184"/>
                            <a:gd name="connsiteX11" fmla="*/ 12192 w 12843"/>
                            <a:gd name="connsiteY11" fmla="*/ 99112 h 169184"/>
                            <a:gd name="connsiteX12" fmla="*/ 12637 w 12843"/>
                            <a:gd name="connsiteY12" fmla="*/ 133467 h 169184"/>
                            <a:gd name="connsiteX13" fmla="*/ 12843 w 12843"/>
                            <a:gd name="connsiteY13" fmla="*/ 169184 h 169184"/>
                            <a:gd name="connsiteX0" fmla="*/ 0 w 12843"/>
                            <a:gd name="connsiteY0" fmla="*/ 954 h 169184"/>
                            <a:gd name="connsiteX1" fmla="*/ 2466 w 12843"/>
                            <a:gd name="connsiteY1" fmla="*/ 410 h 169184"/>
                            <a:gd name="connsiteX2" fmla="*/ 3271 w 12843"/>
                            <a:gd name="connsiteY2" fmla="*/ 136 h 169184"/>
                            <a:gd name="connsiteX3" fmla="*/ 3954 w 12843"/>
                            <a:gd name="connsiteY3" fmla="*/ 1225 h 169184"/>
                            <a:gd name="connsiteX4" fmla="*/ 4743 w 12843"/>
                            <a:gd name="connsiteY4" fmla="*/ 1499 h 169184"/>
                            <a:gd name="connsiteX5" fmla="*/ 5559 w 12843"/>
                            <a:gd name="connsiteY5" fmla="*/ 3681 h 169184"/>
                            <a:gd name="connsiteX6" fmla="*/ 7192 w 12843"/>
                            <a:gd name="connsiteY6" fmla="*/ 14042 h 169184"/>
                            <a:gd name="connsiteX7" fmla="*/ 8355 w 12843"/>
                            <a:gd name="connsiteY7" fmla="*/ 25494 h 169184"/>
                            <a:gd name="connsiteX8" fmla="*/ 9750 w 12843"/>
                            <a:gd name="connsiteY8" fmla="*/ 42125 h 169184"/>
                            <a:gd name="connsiteX9" fmla="*/ 10801 w 12843"/>
                            <a:gd name="connsiteY9" fmla="*/ 58757 h 169184"/>
                            <a:gd name="connsiteX10" fmla="*/ 11544 w 12843"/>
                            <a:gd name="connsiteY10" fmla="*/ 77570 h 169184"/>
                            <a:gd name="connsiteX11" fmla="*/ 12192 w 12843"/>
                            <a:gd name="connsiteY11" fmla="*/ 99112 h 169184"/>
                            <a:gd name="connsiteX12" fmla="*/ 12637 w 12843"/>
                            <a:gd name="connsiteY12" fmla="*/ 133467 h 169184"/>
                            <a:gd name="connsiteX13" fmla="*/ 12843 w 12843"/>
                            <a:gd name="connsiteY13" fmla="*/ 169184 h 169184"/>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743 w 12843"/>
                            <a:gd name="connsiteY4" fmla="*/ 2137 h 169822"/>
                            <a:gd name="connsiteX5" fmla="*/ 5559 w 12843"/>
                            <a:gd name="connsiteY5" fmla="*/ 4319 h 169822"/>
                            <a:gd name="connsiteX6" fmla="*/ 7192 w 12843"/>
                            <a:gd name="connsiteY6" fmla="*/ 14680 h 169822"/>
                            <a:gd name="connsiteX7" fmla="*/ 8355 w 12843"/>
                            <a:gd name="connsiteY7" fmla="*/ 26132 h 169822"/>
                            <a:gd name="connsiteX8" fmla="*/ 9750 w 12843"/>
                            <a:gd name="connsiteY8" fmla="*/ 42763 h 169822"/>
                            <a:gd name="connsiteX9" fmla="*/ 10801 w 12843"/>
                            <a:gd name="connsiteY9" fmla="*/ 59395 h 169822"/>
                            <a:gd name="connsiteX10" fmla="*/ 11544 w 12843"/>
                            <a:gd name="connsiteY10" fmla="*/ 78208 h 169822"/>
                            <a:gd name="connsiteX11" fmla="*/ 12192 w 12843"/>
                            <a:gd name="connsiteY11" fmla="*/ 99750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55 w 12843"/>
                            <a:gd name="connsiteY7" fmla="*/ 26132 h 169822"/>
                            <a:gd name="connsiteX8" fmla="*/ 9750 w 12843"/>
                            <a:gd name="connsiteY8" fmla="*/ 42763 h 169822"/>
                            <a:gd name="connsiteX9" fmla="*/ 10801 w 12843"/>
                            <a:gd name="connsiteY9" fmla="*/ 59395 h 169822"/>
                            <a:gd name="connsiteX10" fmla="*/ 11544 w 12843"/>
                            <a:gd name="connsiteY10" fmla="*/ 78208 h 169822"/>
                            <a:gd name="connsiteX11" fmla="*/ 12192 w 12843"/>
                            <a:gd name="connsiteY11" fmla="*/ 99750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55 w 12843"/>
                            <a:gd name="connsiteY7" fmla="*/ 26132 h 169822"/>
                            <a:gd name="connsiteX8" fmla="*/ 9750 w 12843"/>
                            <a:gd name="connsiteY8" fmla="*/ 42763 h 169822"/>
                            <a:gd name="connsiteX9" fmla="*/ 10801 w 12843"/>
                            <a:gd name="connsiteY9" fmla="*/ 59395 h 169822"/>
                            <a:gd name="connsiteX10" fmla="*/ 11544 w 12843"/>
                            <a:gd name="connsiteY10" fmla="*/ 78208 h 169822"/>
                            <a:gd name="connsiteX11" fmla="*/ 12192 w 12843"/>
                            <a:gd name="connsiteY11" fmla="*/ 99750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750 w 12843"/>
                            <a:gd name="connsiteY8" fmla="*/ 42763 h 169822"/>
                            <a:gd name="connsiteX9" fmla="*/ 10801 w 12843"/>
                            <a:gd name="connsiteY9" fmla="*/ 59395 h 169822"/>
                            <a:gd name="connsiteX10" fmla="*/ 11544 w 12843"/>
                            <a:gd name="connsiteY10" fmla="*/ 78208 h 169822"/>
                            <a:gd name="connsiteX11" fmla="*/ 12192 w 12843"/>
                            <a:gd name="connsiteY11" fmla="*/ 99750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10 w 12843"/>
                            <a:gd name="connsiteY8" fmla="*/ 39491 h 169822"/>
                            <a:gd name="connsiteX9" fmla="*/ 10801 w 12843"/>
                            <a:gd name="connsiteY9" fmla="*/ 59395 h 169822"/>
                            <a:gd name="connsiteX10" fmla="*/ 11544 w 12843"/>
                            <a:gd name="connsiteY10" fmla="*/ 78208 h 169822"/>
                            <a:gd name="connsiteX11" fmla="*/ 12192 w 12843"/>
                            <a:gd name="connsiteY11" fmla="*/ 99750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10 w 12843"/>
                            <a:gd name="connsiteY8" fmla="*/ 39491 h 169822"/>
                            <a:gd name="connsiteX9" fmla="*/ 10801 w 12843"/>
                            <a:gd name="connsiteY9" fmla="*/ 59395 h 169822"/>
                            <a:gd name="connsiteX10" fmla="*/ 11544 w 12843"/>
                            <a:gd name="connsiteY10" fmla="*/ 78208 h 169822"/>
                            <a:gd name="connsiteX11" fmla="*/ 12192 w 12843"/>
                            <a:gd name="connsiteY11" fmla="*/ 99750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10801 w 12843"/>
                            <a:gd name="connsiteY8" fmla="*/ 59395 h 169822"/>
                            <a:gd name="connsiteX9" fmla="*/ 11544 w 12843"/>
                            <a:gd name="connsiteY9" fmla="*/ 78208 h 169822"/>
                            <a:gd name="connsiteX10" fmla="*/ 12192 w 12843"/>
                            <a:gd name="connsiteY10" fmla="*/ 99750 h 169822"/>
                            <a:gd name="connsiteX11" fmla="*/ 12637 w 12843"/>
                            <a:gd name="connsiteY11" fmla="*/ 134105 h 169822"/>
                            <a:gd name="connsiteX12" fmla="*/ 12843 w 12843"/>
                            <a:gd name="connsiteY12"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40310 h 169822"/>
                            <a:gd name="connsiteX9" fmla="*/ 10801 w 12843"/>
                            <a:gd name="connsiteY9" fmla="*/ 59395 h 169822"/>
                            <a:gd name="connsiteX10" fmla="*/ 11544 w 12843"/>
                            <a:gd name="connsiteY10" fmla="*/ 78208 h 169822"/>
                            <a:gd name="connsiteX11" fmla="*/ 12192 w 12843"/>
                            <a:gd name="connsiteY11" fmla="*/ 99750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801 w 12843"/>
                            <a:gd name="connsiteY9" fmla="*/ 59395 h 169822"/>
                            <a:gd name="connsiteX10" fmla="*/ 11544 w 12843"/>
                            <a:gd name="connsiteY10" fmla="*/ 78208 h 169822"/>
                            <a:gd name="connsiteX11" fmla="*/ 12192 w 12843"/>
                            <a:gd name="connsiteY11" fmla="*/ 99750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544 w 12843"/>
                            <a:gd name="connsiteY10" fmla="*/ 78208 h 169822"/>
                            <a:gd name="connsiteX11" fmla="*/ 12192 w 12843"/>
                            <a:gd name="connsiteY11" fmla="*/ 99750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561 w 12843"/>
                            <a:gd name="connsiteY10" fmla="*/ 79299 h 169822"/>
                            <a:gd name="connsiteX11" fmla="*/ 12192 w 12843"/>
                            <a:gd name="connsiteY11" fmla="*/ 99750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561 w 12843"/>
                            <a:gd name="connsiteY10" fmla="*/ 79299 h 169822"/>
                            <a:gd name="connsiteX11" fmla="*/ 12192 w 12843"/>
                            <a:gd name="connsiteY11" fmla="*/ 99750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561 w 12843"/>
                            <a:gd name="connsiteY10" fmla="*/ 79299 h 169822"/>
                            <a:gd name="connsiteX11" fmla="*/ 12243 w 12843"/>
                            <a:gd name="connsiteY11" fmla="*/ 101659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561 w 12843"/>
                            <a:gd name="connsiteY10" fmla="*/ 79299 h 169822"/>
                            <a:gd name="connsiteX11" fmla="*/ 12243 w 12843"/>
                            <a:gd name="connsiteY11" fmla="*/ 101659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2243 w 12843"/>
                            <a:gd name="connsiteY11" fmla="*/ 101659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1986 w 12843"/>
                            <a:gd name="connsiteY11" fmla="*/ 94296 h 169822"/>
                            <a:gd name="connsiteX12" fmla="*/ 12243 w 12843"/>
                            <a:gd name="connsiteY12" fmla="*/ 101659 h 169822"/>
                            <a:gd name="connsiteX13" fmla="*/ 12637 w 12843"/>
                            <a:gd name="connsiteY13" fmla="*/ 134105 h 169822"/>
                            <a:gd name="connsiteX14" fmla="*/ 12843 w 12843"/>
                            <a:gd name="connsiteY14"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1986 w 12843"/>
                            <a:gd name="connsiteY11" fmla="*/ 94296 h 169822"/>
                            <a:gd name="connsiteX12" fmla="*/ 12243 w 12843"/>
                            <a:gd name="connsiteY12" fmla="*/ 101659 h 169822"/>
                            <a:gd name="connsiteX13" fmla="*/ 12637 w 12843"/>
                            <a:gd name="connsiteY13" fmla="*/ 134105 h 169822"/>
                            <a:gd name="connsiteX14" fmla="*/ 12843 w 12843"/>
                            <a:gd name="connsiteY14"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2243 w 12843"/>
                            <a:gd name="connsiteY11" fmla="*/ 101659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2192 w 12843"/>
                            <a:gd name="connsiteY11" fmla="*/ 100023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2192 w 12843"/>
                            <a:gd name="connsiteY11" fmla="*/ 100023 h 169822"/>
                            <a:gd name="connsiteX12" fmla="*/ 12500 w 12843"/>
                            <a:gd name="connsiteY12" fmla="*/ 122380 h 169822"/>
                            <a:gd name="connsiteX13" fmla="*/ 12637 w 12843"/>
                            <a:gd name="connsiteY13" fmla="*/ 134105 h 169822"/>
                            <a:gd name="connsiteX14" fmla="*/ 12843 w 12843"/>
                            <a:gd name="connsiteY14"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2192 w 12843"/>
                            <a:gd name="connsiteY11" fmla="*/ 100023 h 169822"/>
                            <a:gd name="connsiteX12" fmla="*/ 12500 w 12843"/>
                            <a:gd name="connsiteY12" fmla="*/ 122380 h 169822"/>
                            <a:gd name="connsiteX13" fmla="*/ 12637 w 12843"/>
                            <a:gd name="connsiteY13" fmla="*/ 134105 h 169822"/>
                            <a:gd name="connsiteX14" fmla="*/ 12843 w 12843"/>
                            <a:gd name="connsiteY14"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2192 w 12843"/>
                            <a:gd name="connsiteY11" fmla="*/ 100023 h 169822"/>
                            <a:gd name="connsiteX12" fmla="*/ 12500 w 12843"/>
                            <a:gd name="connsiteY12" fmla="*/ 122380 h 169822"/>
                            <a:gd name="connsiteX13" fmla="*/ 12637 w 12843"/>
                            <a:gd name="connsiteY13" fmla="*/ 134105 h 169822"/>
                            <a:gd name="connsiteX14" fmla="*/ 12843 w 12843"/>
                            <a:gd name="connsiteY14"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2192 w 12843"/>
                            <a:gd name="connsiteY11" fmla="*/ 100023 h 169822"/>
                            <a:gd name="connsiteX12" fmla="*/ 12483 w 12843"/>
                            <a:gd name="connsiteY12" fmla="*/ 122380 h 169822"/>
                            <a:gd name="connsiteX13" fmla="*/ 12637 w 12843"/>
                            <a:gd name="connsiteY13" fmla="*/ 134105 h 169822"/>
                            <a:gd name="connsiteX14" fmla="*/ 12843 w 12843"/>
                            <a:gd name="connsiteY14"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2192 w 12843"/>
                            <a:gd name="connsiteY11" fmla="*/ 100023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2192 w 12843"/>
                            <a:gd name="connsiteY11" fmla="*/ 100023 h 169822"/>
                            <a:gd name="connsiteX12" fmla="*/ 12671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2192 w 12843"/>
                            <a:gd name="connsiteY11" fmla="*/ 100023 h 169822"/>
                            <a:gd name="connsiteX12" fmla="*/ 12671 w 12843"/>
                            <a:gd name="connsiteY12" fmla="*/ 134105 h 169822"/>
                            <a:gd name="connsiteX13" fmla="*/ 12808 w 12843"/>
                            <a:gd name="connsiteY13" fmla="*/ 155372 h 169822"/>
                            <a:gd name="connsiteX14" fmla="*/ 12843 w 12843"/>
                            <a:gd name="connsiteY14"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2192 w 12843"/>
                            <a:gd name="connsiteY11" fmla="*/ 100023 h 169822"/>
                            <a:gd name="connsiteX12" fmla="*/ 12671 w 12843"/>
                            <a:gd name="connsiteY12" fmla="*/ 134105 h 169822"/>
                            <a:gd name="connsiteX13" fmla="*/ 12808 w 12843"/>
                            <a:gd name="connsiteY13" fmla="*/ 155372 h 169822"/>
                            <a:gd name="connsiteX14" fmla="*/ 12843 w 12843"/>
                            <a:gd name="connsiteY14" fmla="*/ 169822 h 16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43" h="169822">
                              <a:moveTo>
                                <a:pt x="0" y="1592"/>
                              </a:moveTo>
                              <a:cubicBezTo>
                                <a:pt x="80" y="1774"/>
                                <a:pt x="1796" y="1003"/>
                                <a:pt x="2466" y="1048"/>
                              </a:cubicBezTo>
                              <a:cubicBezTo>
                                <a:pt x="3011" y="912"/>
                                <a:pt x="3023" y="775"/>
                                <a:pt x="3271" y="774"/>
                              </a:cubicBezTo>
                              <a:cubicBezTo>
                                <a:pt x="3519" y="774"/>
                                <a:pt x="3623" y="0"/>
                                <a:pt x="3954" y="1045"/>
                              </a:cubicBezTo>
                              <a:cubicBezTo>
                                <a:pt x="4182" y="454"/>
                                <a:pt x="4641" y="2000"/>
                                <a:pt x="4829" y="1864"/>
                              </a:cubicBezTo>
                              <a:cubicBezTo>
                                <a:pt x="5136" y="3091"/>
                                <a:pt x="5151" y="2365"/>
                                <a:pt x="5559" y="4319"/>
                              </a:cubicBezTo>
                              <a:cubicBezTo>
                                <a:pt x="6099" y="6455"/>
                                <a:pt x="6720" y="11045"/>
                                <a:pt x="7192" y="14680"/>
                              </a:cubicBezTo>
                              <a:cubicBezTo>
                                <a:pt x="7664" y="18315"/>
                                <a:pt x="8001" y="21997"/>
                                <a:pt x="8389" y="26132"/>
                              </a:cubicBezTo>
                              <a:cubicBezTo>
                                <a:pt x="8777" y="30267"/>
                                <a:pt x="9122" y="33766"/>
                                <a:pt x="9521" y="39492"/>
                              </a:cubicBezTo>
                              <a:cubicBezTo>
                                <a:pt x="9920" y="45218"/>
                                <a:pt x="10447" y="54170"/>
                                <a:pt x="10784" y="60486"/>
                              </a:cubicBezTo>
                              <a:cubicBezTo>
                                <a:pt x="11192" y="66848"/>
                                <a:pt x="11290" y="74820"/>
                                <a:pt x="11441" y="75754"/>
                              </a:cubicBezTo>
                              <a:cubicBezTo>
                                <a:pt x="11684" y="82616"/>
                                <a:pt x="11953" y="91661"/>
                                <a:pt x="12192" y="100023"/>
                              </a:cubicBezTo>
                              <a:cubicBezTo>
                                <a:pt x="12397" y="109748"/>
                                <a:pt x="12568" y="124880"/>
                                <a:pt x="12671" y="134105"/>
                              </a:cubicBezTo>
                              <a:cubicBezTo>
                                <a:pt x="12774" y="143330"/>
                                <a:pt x="12779" y="149419"/>
                                <a:pt x="12808" y="155372"/>
                              </a:cubicBezTo>
                              <a:cubicBezTo>
                                <a:pt x="12837" y="161325"/>
                                <a:pt x="12837" y="167414"/>
                                <a:pt x="12843" y="169822"/>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7" name="Полилиния 66"/>
                        <p:cNvSpPr/>
                        <p:nvPr/>
                      </p:nvSpPr>
                      <p:spPr>
                        <a:xfrm>
                          <a:off x="6152145" y="748261"/>
                          <a:ext cx="1535168" cy="1366367"/>
                        </a:xfrm>
                        <a:custGeom>
                          <a:avLst/>
                          <a:gdLst>
                            <a:gd name="connsiteX0" fmla="*/ 0 w 1543050"/>
                            <a:gd name="connsiteY0" fmla="*/ 0 h 1347787"/>
                            <a:gd name="connsiteX1" fmla="*/ 159544 w 1543050"/>
                            <a:gd name="connsiteY1" fmla="*/ 4762 h 1347787"/>
                            <a:gd name="connsiteX2" fmla="*/ 157162 w 1543050"/>
                            <a:gd name="connsiteY2" fmla="*/ 2381 h 1347787"/>
                            <a:gd name="connsiteX3" fmla="*/ 211931 w 1543050"/>
                            <a:gd name="connsiteY3" fmla="*/ 2381 h 1347787"/>
                            <a:gd name="connsiteX4" fmla="*/ 314325 w 1543050"/>
                            <a:gd name="connsiteY4" fmla="*/ 4762 h 1347787"/>
                            <a:gd name="connsiteX5" fmla="*/ 416719 w 1543050"/>
                            <a:gd name="connsiteY5" fmla="*/ 11906 h 1347787"/>
                            <a:gd name="connsiteX6" fmla="*/ 497681 w 1543050"/>
                            <a:gd name="connsiteY6" fmla="*/ 30956 h 1347787"/>
                            <a:gd name="connsiteX7" fmla="*/ 609600 w 1543050"/>
                            <a:gd name="connsiteY7" fmla="*/ 59531 h 1347787"/>
                            <a:gd name="connsiteX8" fmla="*/ 726281 w 1543050"/>
                            <a:gd name="connsiteY8" fmla="*/ 104775 h 1347787"/>
                            <a:gd name="connsiteX9" fmla="*/ 854869 w 1543050"/>
                            <a:gd name="connsiteY9" fmla="*/ 169068 h 1347787"/>
                            <a:gd name="connsiteX10" fmla="*/ 971550 w 1543050"/>
                            <a:gd name="connsiteY10" fmla="*/ 235743 h 1347787"/>
                            <a:gd name="connsiteX11" fmla="*/ 1069181 w 1543050"/>
                            <a:gd name="connsiteY11" fmla="*/ 323850 h 1347787"/>
                            <a:gd name="connsiteX12" fmla="*/ 1112044 w 1543050"/>
                            <a:gd name="connsiteY12" fmla="*/ 364331 h 1347787"/>
                            <a:gd name="connsiteX13" fmla="*/ 1190625 w 1543050"/>
                            <a:gd name="connsiteY13" fmla="*/ 450056 h 1347787"/>
                            <a:gd name="connsiteX14" fmla="*/ 1245394 w 1543050"/>
                            <a:gd name="connsiteY14" fmla="*/ 519112 h 1347787"/>
                            <a:gd name="connsiteX15" fmla="*/ 1314450 w 1543050"/>
                            <a:gd name="connsiteY15" fmla="*/ 609600 h 1347787"/>
                            <a:gd name="connsiteX16" fmla="*/ 1366837 w 1543050"/>
                            <a:gd name="connsiteY16" fmla="*/ 704850 h 1347787"/>
                            <a:gd name="connsiteX17" fmla="*/ 1407319 w 1543050"/>
                            <a:gd name="connsiteY17" fmla="*/ 795337 h 1347787"/>
                            <a:gd name="connsiteX18" fmla="*/ 1450181 w 1543050"/>
                            <a:gd name="connsiteY18" fmla="*/ 900112 h 1347787"/>
                            <a:gd name="connsiteX19" fmla="*/ 1478756 w 1543050"/>
                            <a:gd name="connsiteY19" fmla="*/ 978693 h 1347787"/>
                            <a:gd name="connsiteX20" fmla="*/ 1500187 w 1543050"/>
                            <a:gd name="connsiteY20" fmla="*/ 1069181 h 1347787"/>
                            <a:gd name="connsiteX21" fmla="*/ 1521619 w 1543050"/>
                            <a:gd name="connsiteY21" fmla="*/ 1157287 h 1347787"/>
                            <a:gd name="connsiteX22" fmla="*/ 1531144 w 1543050"/>
                            <a:gd name="connsiteY22" fmla="*/ 1264443 h 1347787"/>
                            <a:gd name="connsiteX23" fmla="*/ 1543050 w 1543050"/>
                            <a:gd name="connsiteY23" fmla="*/ 1347787 h 1347787"/>
                            <a:gd name="connsiteX24" fmla="*/ 1543050 w 1543050"/>
                            <a:gd name="connsiteY24" fmla="*/ 1347787 h 1347787"/>
                            <a:gd name="connsiteX0" fmla="*/ 0 w 1543050"/>
                            <a:gd name="connsiteY0" fmla="*/ 0 h 1347787"/>
                            <a:gd name="connsiteX1" fmla="*/ 159544 w 1543050"/>
                            <a:gd name="connsiteY1" fmla="*/ 4762 h 1347787"/>
                            <a:gd name="connsiteX2" fmla="*/ 157162 w 1543050"/>
                            <a:gd name="connsiteY2" fmla="*/ 2381 h 1347787"/>
                            <a:gd name="connsiteX3" fmla="*/ 211931 w 1543050"/>
                            <a:gd name="connsiteY3" fmla="*/ 2381 h 1347787"/>
                            <a:gd name="connsiteX4" fmla="*/ 314325 w 1543050"/>
                            <a:gd name="connsiteY4" fmla="*/ 4762 h 1347787"/>
                            <a:gd name="connsiteX5" fmla="*/ 416719 w 1543050"/>
                            <a:gd name="connsiteY5" fmla="*/ 11906 h 1347787"/>
                            <a:gd name="connsiteX6" fmla="*/ 497681 w 1543050"/>
                            <a:gd name="connsiteY6" fmla="*/ 30956 h 1347787"/>
                            <a:gd name="connsiteX7" fmla="*/ 609600 w 1543050"/>
                            <a:gd name="connsiteY7" fmla="*/ 59531 h 1347787"/>
                            <a:gd name="connsiteX8" fmla="*/ 726281 w 1543050"/>
                            <a:gd name="connsiteY8" fmla="*/ 104775 h 1347787"/>
                            <a:gd name="connsiteX9" fmla="*/ 854869 w 1543050"/>
                            <a:gd name="connsiteY9" fmla="*/ 169068 h 1347787"/>
                            <a:gd name="connsiteX10" fmla="*/ 964406 w 1543050"/>
                            <a:gd name="connsiteY10" fmla="*/ 240505 h 1347787"/>
                            <a:gd name="connsiteX11" fmla="*/ 1069181 w 1543050"/>
                            <a:gd name="connsiteY11" fmla="*/ 323850 h 1347787"/>
                            <a:gd name="connsiteX12" fmla="*/ 1112044 w 1543050"/>
                            <a:gd name="connsiteY12" fmla="*/ 364331 h 1347787"/>
                            <a:gd name="connsiteX13" fmla="*/ 1190625 w 1543050"/>
                            <a:gd name="connsiteY13" fmla="*/ 450056 h 1347787"/>
                            <a:gd name="connsiteX14" fmla="*/ 1245394 w 1543050"/>
                            <a:gd name="connsiteY14" fmla="*/ 519112 h 1347787"/>
                            <a:gd name="connsiteX15" fmla="*/ 1314450 w 1543050"/>
                            <a:gd name="connsiteY15" fmla="*/ 609600 h 1347787"/>
                            <a:gd name="connsiteX16" fmla="*/ 1366837 w 1543050"/>
                            <a:gd name="connsiteY16" fmla="*/ 704850 h 1347787"/>
                            <a:gd name="connsiteX17" fmla="*/ 1407319 w 1543050"/>
                            <a:gd name="connsiteY17" fmla="*/ 795337 h 1347787"/>
                            <a:gd name="connsiteX18" fmla="*/ 1450181 w 1543050"/>
                            <a:gd name="connsiteY18" fmla="*/ 900112 h 1347787"/>
                            <a:gd name="connsiteX19" fmla="*/ 1478756 w 1543050"/>
                            <a:gd name="connsiteY19" fmla="*/ 978693 h 1347787"/>
                            <a:gd name="connsiteX20" fmla="*/ 1500187 w 1543050"/>
                            <a:gd name="connsiteY20" fmla="*/ 1069181 h 1347787"/>
                            <a:gd name="connsiteX21" fmla="*/ 1521619 w 1543050"/>
                            <a:gd name="connsiteY21" fmla="*/ 1157287 h 1347787"/>
                            <a:gd name="connsiteX22" fmla="*/ 1531144 w 1543050"/>
                            <a:gd name="connsiteY22" fmla="*/ 1264443 h 1347787"/>
                            <a:gd name="connsiteX23" fmla="*/ 1543050 w 1543050"/>
                            <a:gd name="connsiteY23" fmla="*/ 1347787 h 1347787"/>
                            <a:gd name="connsiteX24" fmla="*/ 1543050 w 1543050"/>
                            <a:gd name="connsiteY24" fmla="*/ 1347787 h 1347787"/>
                            <a:gd name="connsiteX0" fmla="*/ 0 w 1543447"/>
                            <a:gd name="connsiteY0" fmla="*/ 0 h 1361678"/>
                            <a:gd name="connsiteX1" fmla="*/ 159544 w 1543447"/>
                            <a:gd name="connsiteY1" fmla="*/ 4762 h 1361678"/>
                            <a:gd name="connsiteX2" fmla="*/ 157162 w 1543447"/>
                            <a:gd name="connsiteY2" fmla="*/ 2381 h 1361678"/>
                            <a:gd name="connsiteX3" fmla="*/ 211931 w 1543447"/>
                            <a:gd name="connsiteY3" fmla="*/ 2381 h 1361678"/>
                            <a:gd name="connsiteX4" fmla="*/ 314325 w 1543447"/>
                            <a:gd name="connsiteY4" fmla="*/ 4762 h 1361678"/>
                            <a:gd name="connsiteX5" fmla="*/ 416719 w 1543447"/>
                            <a:gd name="connsiteY5" fmla="*/ 11906 h 1361678"/>
                            <a:gd name="connsiteX6" fmla="*/ 497681 w 1543447"/>
                            <a:gd name="connsiteY6" fmla="*/ 30956 h 1361678"/>
                            <a:gd name="connsiteX7" fmla="*/ 609600 w 1543447"/>
                            <a:gd name="connsiteY7" fmla="*/ 59531 h 1361678"/>
                            <a:gd name="connsiteX8" fmla="*/ 726281 w 1543447"/>
                            <a:gd name="connsiteY8" fmla="*/ 104775 h 1361678"/>
                            <a:gd name="connsiteX9" fmla="*/ 854869 w 1543447"/>
                            <a:gd name="connsiteY9" fmla="*/ 169068 h 1361678"/>
                            <a:gd name="connsiteX10" fmla="*/ 964406 w 1543447"/>
                            <a:gd name="connsiteY10" fmla="*/ 240505 h 1361678"/>
                            <a:gd name="connsiteX11" fmla="*/ 1069181 w 1543447"/>
                            <a:gd name="connsiteY11" fmla="*/ 323850 h 1361678"/>
                            <a:gd name="connsiteX12" fmla="*/ 1112044 w 1543447"/>
                            <a:gd name="connsiteY12" fmla="*/ 364331 h 1361678"/>
                            <a:gd name="connsiteX13" fmla="*/ 1190625 w 1543447"/>
                            <a:gd name="connsiteY13" fmla="*/ 450056 h 1361678"/>
                            <a:gd name="connsiteX14" fmla="*/ 1245394 w 1543447"/>
                            <a:gd name="connsiteY14" fmla="*/ 519112 h 1361678"/>
                            <a:gd name="connsiteX15" fmla="*/ 1314450 w 1543447"/>
                            <a:gd name="connsiteY15" fmla="*/ 609600 h 1361678"/>
                            <a:gd name="connsiteX16" fmla="*/ 1366837 w 1543447"/>
                            <a:gd name="connsiteY16" fmla="*/ 704850 h 1361678"/>
                            <a:gd name="connsiteX17" fmla="*/ 1407319 w 1543447"/>
                            <a:gd name="connsiteY17" fmla="*/ 795337 h 1361678"/>
                            <a:gd name="connsiteX18" fmla="*/ 1450181 w 1543447"/>
                            <a:gd name="connsiteY18" fmla="*/ 900112 h 1361678"/>
                            <a:gd name="connsiteX19" fmla="*/ 1478756 w 1543447"/>
                            <a:gd name="connsiteY19" fmla="*/ 978693 h 1361678"/>
                            <a:gd name="connsiteX20" fmla="*/ 1500187 w 1543447"/>
                            <a:gd name="connsiteY20" fmla="*/ 1069181 h 1361678"/>
                            <a:gd name="connsiteX21" fmla="*/ 1521619 w 1543447"/>
                            <a:gd name="connsiteY21" fmla="*/ 1157287 h 1361678"/>
                            <a:gd name="connsiteX22" fmla="*/ 1531144 w 1543447"/>
                            <a:gd name="connsiteY22" fmla="*/ 1264443 h 1361678"/>
                            <a:gd name="connsiteX23" fmla="*/ 1543050 w 1543447"/>
                            <a:gd name="connsiteY23" fmla="*/ 1347787 h 1361678"/>
                            <a:gd name="connsiteX24" fmla="*/ 1533525 w 1543447"/>
                            <a:gd name="connsiteY24" fmla="*/ 1347787 h 1361678"/>
                            <a:gd name="connsiteX0" fmla="*/ 0 w 1544637"/>
                            <a:gd name="connsiteY0" fmla="*/ 0 h 1360884"/>
                            <a:gd name="connsiteX1" fmla="*/ 159544 w 1544637"/>
                            <a:gd name="connsiteY1" fmla="*/ 4762 h 1360884"/>
                            <a:gd name="connsiteX2" fmla="*/ 157162 w 1544637"/>
                            <a:gd name="connsiteY2" fmla="*/ 2381 h 1360884"/>
                            <a:gd name="connsiteX3" fmla="*/ 211931 w 1544637"/>
                            <a:gd name="connsiteY3" fmla="*/ 2381 h 1360884"/>
                            <a:gd name="connsiteX4" fmla="*/ 314325 w 1544637"/>
                            <a:gd name="connsiteY4" fmla="*/ 4762 h 1360884"/>
                            <a:gd name="connsiteX5" fmla="*/ 416719 w 1544637"/>
                            <a:gd name="connsiteY5" fmla="*/ 11906 h 1360884"/>
                            <a:gd name="connsiteX6" fmla="*/ 497681 w 1544637"/>
                            <a:gd name="connsiteY6" fmla="*/ 30956 h 1360884"/>
                            <a:gd name="connsiteX7" fmla="*/ 609600 w 1544637"/>
                            <a:gd name="connsiteY7" fmla="*/ 59531 h 1360884"/>
                            <a:gd name="connsiteX8" fmla="*/ 726281 w 1544637"/>
                            <a:gd name="connsiteY8" fmla="*/ 104775 h 1360884"/>
                            <a:gd name="connsiteX9" fmla="*/ 854869 w 1544637"/>
                            <a:gd name="connsiteY9" fmla="*/ 169068 h 1360884"/>
                            <a:gd name="connsiteX10" fmla="*/ 964406 w 1544637"/>
                            <a:gd name="connsiteY10" fmla="*/ 240505 h 1360884"/>
                            <a:gd name="connsiteX11" fmla="*/ 1069181 w 1544637"/>
                            <a:gd name="connsiteY11" fmla="*/ 323850 h 1360884"/>
                            <a:gd name="connsiteX12" fmla="*/ 1112044 w 1544637"/>
                            <a:gd name="connsiteY12" fmla="*/ 364331 h 1360884"/>
                            <a:gd name="connsiteX13" fmla="*/ 1190625 w 1544637"/>
                            <a:gd name="connsiteY13" fmla="*/ 450056 h 1360884"/>
                            <a:gd name="connsiteX14" fmla="*/ 1245394 w 1544637"/>
                            <a:gd name="connsiteY14" fmla="*/ 519112 h 1360884"/>
                            <a:gd name="connsiteX15" fmla="*/ 1314450 w 1544637"/>
                            <a:gd name="connsiteY15" fmla="*/ 609600 h 1360884"/>
                            <a:gd name="connsiteX16" fmla="*/ 1366837 w 1544637"/>
                            <a:gd name="connsiteY16" fmla="*/ 704850 h 1360884"/>
                            <a:gd name="connsiteX17" fmla="*/ 1407319 w 1544637"/>
                            <a:gd name="connsiteY17" fmla="*/ 795337 h 1360884"/>
                            <a:gd name="connsiteX18" fmla="*/ 1450181 w 1544637"/>
                            <a:gd name="connsiteY18" fmla="*/ 900112 h 1360884"/>
                            <a:gd name="connsiteX19" fmla="*/ 1478756 w 1544637"/>
                            <a:gd name="connsiteY19" fmla="*/ 978693 h 1360884"/>
                            <a:gd name="connsiteX20" fmla="*/ 1500187 w 1544637"/>
                            <a:gd name="connsiteY20" fmla="*/ 1069181 h 1360884"/>
                            <a:gd name="connsiteX21" fmla="*/ 1521619 w 1544637"/>
                            <a:gd name="connsiteY21" fmla="*/ 1157287 h 1360884"/>
                            <a:gd name="connsiteX22" fmla="*/ 1531144 w 1544637"/>
                            <a:gd name="connsiteY22" fmla="*/ 1264443 h 1360884"/>
                            <a:gd name="connsiteX23" fmla="*/ 1543050 w 1544637"/>
                            <a:gd name="connsiteY23" fmla="*/ 1347787 h 1360884"/>
                            <a:gd name="connsiteX24" fmla="*/ 1521619 w 1544637"/>
                            <a:gd name="connsiteY24" fmla="*/ 1343025 h 1360884"/>
                            <a:gd name="connsiteX0" fmla="*/ 0 w 1544637"/>
                            <a:gd name="connsiteY0" fmla="*/ 0 h 1360884"/>
                            <a:gd name="connsiteX1" fmla="*/ 159544 w 1544637"/>
                            <a:gd name="connsiteY1" fmla="*/ 4762 h 1360884"/>
                            <a:gd name="connsiteX2" fmla="*/ 157162 w 1544637"/>
                            <a:gd name="connsiteY2" fmla="*/ 2381 h 1360884"/>
                            <a:gd name="connsiteX3" fmla="*/ 211931 w 1544637"/>
                            <a:gd name="connsiteY3" fmla="*/ 2381 h 1360884"/>
                            <a:gd name="connsiteX4" fmla="*/ 314325 w 1544637"/>
                            <a:gd name="connsiteY4" fmla="*/ 4762 h 1360884"/>
                            <a:gd name="connsiteX5" fmla="*/ 416719 w 1544637"/>
                            <a:gd name="connsiteY5" fmla="*/ 11906 h 1360884"/>
                            <a:gd name="connsiteX6" fmla="*/ 497681 w 1544637"/>
                            <a:gd name="connsiteY6" fmla="*/ 30956 h 1360884"/>
                            <a:gd name="connsiteX7" fmla="*/ 609600 w 1544637"/>
                            <a:gd name="connsiteY7" fmla="*/ 59531 h 1360884"/>
                            <a:gd name="connsiteX8" fmla="*/ 726281 w 1544637"/>
                            <a:gd name="connsiteY8" fmla="*/ 104775 h 1360884"/>
                            <a:gd name="connsiteX9" fmla="*/ 854869 w 1544637"/>
                            <a:gd name="connsiteY9" fmla="*/ 169068 h 1360884"/>
                            <a:gd name="connsiteX10" fmla="*/ 964406 w 1544637"/>
                            <a:gd name="connsiteY10" fmla="*/ 240505 h 1360884"/>
                            <a:gd name="connsiteX11" fmla="*/ 1069181 w 1544637"/>
                            <a:gd name="connsiteY11" fmla="*/ 323850 h 1360884"/>
                            <a:gd name="connsiteX12" fmla="*/ 1112044 w 1544637"/>
                            <a:gd name="connsiteY12" fmla="*/ 364331 h 1360884"/>
                            <a:gd name="connsiteX13" fmla="*/ 1190625 w 1544637"/>
                            <a:gd name="connsiteY13" fmla="*/ 450056 h 1360884"/>
                            <a:gd name="connsiteX14" fmla="*/ 1245394 w 1544637"/>
                            <a:gd name="connsiteY14" fmla="*/ 519112 h 1360884"/>
                            <a:gd name="connsiteX15" fmla="*/ 1314450 w 1544637"/>
                            <a:gd name="connsiteY15" fmla="*/ 609600 h 1360884"/>
                            <a:gd name="connsiteX16" fmla="*/ 1366837 w 1544637"/>
                            <a:gd name="connsiteY16" fmla="*/ 704850 h 1360884"/>
                            <a:gd name="connsiteX17" fmla="*/ 1407319 w 1544637"/>
                            <a:gd name="connsiteY17" fmla="*/ 795337 h 1360884"/>
                            <a:gd name="connsiteX18" fmla="*/ 1450181 w 1544637"/>
                            <a:gd name="connsiteY18" fmla="*/ 900112 h 1360884"/>
                            <a:gd name="connsiteX19" fmla="*/ 1478756 w 1544637"/>
                            <a:gd name="connsiteY19" fmla="*/ 978693 h 1360884"/>
                            <a:gd name="connsiteX20" fmla="*/ 1500187 w 1544637"/>
                            <a:gd name="connsiteY20" fmla="*/ 1069181 h 1360884"/>
                            <a:gd name="connsiteX21" fmla="*/ 1521619 w 1544637"/>
                            <a:gd name="connsiteY21" fmla="*/ 1157287 h 1360884"/>
                            <a:gd name="connsiteX22" fmla="*/ 1531144 w 1544637"/>
                            <a:gd name="connsiteY22" fmla="*/ 1264443 h 1360884"/>
                            <a:gd name="connsiteX23" fmla="*/ 1543050 w 1544637"/>
                            <a:gd name="connsiteY23" fmla="*/ 1347787 h 1360884"/>
                            <a:gd name="connsiteX24" fmla="*/ 1521619 w 1544637"/>
                            <a:gd name="connsiteY24" fmla="*/ 1343025 h 1360884"/>
                            <a:gd name="connsiteX0" fmla="*/ 0 w 1531144"/>
                            <a:gd name="connsiteY0" fmla="*/ 0 h 1343025"/>
                            <a:gd name="connsiteX1" fmla="*/ 159544 w 1531144"/>
                            <a:gd name="connsiteY1" fmla="*/ 4762 h 1343025"/>
                            <a:gd name="connsiteX2" fmla="*/ 157162 w 1531144"/>
                            <a:gd name="connsiteY2" fmla="*/ 2381 h 1343025"/>
                            <a:gd name="connsiteX3" fmla="*/ 211931 w 1531144"/>
                            <a:gd name="connsiteY3" fmla="*/ 2381 h 1343025"/>
                            <a:gd name="connsiteX4" fmla="*/ 314325 w 1531144"/>
                            <a:gd name="connsiteY4" fmla="*/ 4762 h 1343025"/>
                            <a:gd name="connsiteX5" fmla="*/ 416719 w 1531144"/>
                            <a:gd name="connsiteY5" fmla="*/ 11906 h 1343025"/>
                            <a:gd name="connsiteX6" fmla="*/ 497681 w 1531144"/>
                            <a:gd name="connsiteY6" fmla="*/ 30956 h 1343025"/>
                            <a:gd name="connsiteX7" fmla="*/ 609600 w 1531144"/>
                            <a:gd name="connsiteY7" fmla="*/ 59531 h 1343025"/>
                            <a:gd name="connsiteX8" fmla="*/ 726281 w 1531144"/>
                            <a:gd name="connsiteY8" fmla="*/ 104775 h 1343025"/>
                            <a:gd name="connsiteX9" fmla="*/ 854869 w 1531144"/>
                            <a:gd name="connsiteY9" fmla="*/ 169068 h 1343025"/>
                            <a:gd name="connsiteX10" fmla="*/ 964406 w 1531144"/>
                            <a:gd name="connsiteY10" fmla="*/ 240505 h 1343025"/>
                            <a:gd name="connsiteX11" fmla="*/ 1069181 w 1531144"/>
                            <a:gd name="connsiteY11" fmla="*/ 323850 h 1343025"/>
                            <a:gd name="connsiteX12" fmla="*/ 1112044 w 1531144"/>
                            <a:gd name="connsiteY12" fmla="*/ 364331 h 1343025"/>
                            <a:gd name="connsiteX13" fmla="*/ 1190625 w 1531144"/>
                            <a:gd name="connsiteY13" fmla="*/ 450056 h 1343025"/>
                            <a:gd name="connsiteX14" fmla="*/ 1245394 w 1531144"/>
                            <a:gd name="connsiteY14" fmla="*/ 519112 h 1343025"/>
                            <a:gd name="connsiteX15" fmla="*/ 1314450 w 1531144"/>
                            <a:gd name="connsiteY15" fmla="*/ 609600 h 1343025"/>
                            <a:gd name="connsiteX16" fmla="*/ 1366837 w 1531144"/>
                            <a:gd name="connsiteY16" fmla="*/ 704850 h 1343025"/>
                            <a:gd name="connsiteX17" fmla="*/ 1407319 w 1531144"/>
                            <a:gd name="connsiteY17" fmla="*/ 795337 h 1343025"/>
                            <a:gd name="connsiteX18" fmla="*/ 1450181 w 1531144"/>
                            <a:gd name="connsiteY18" fmla="*/ 900112 h 1343025"/>
                            <a:gd name="connsiteX19" fmla="*/ 1478756 w 1531144"/>
                            <a:gd name="connsiteY19" fmla="*/ 978693 h 1343025"/>
                            <a:gd name="connsiteX20" fmla="*/ 1500187 w 1531144"/>
                            <a:gd name="connsiteY20" fmla="*/ 1069181 h 1343025"/>
                            <a:gd name="connsiteX21" fmla="*/ 1521619 w 1531144"/>
                            <a:gd name="connsiteY21" fmla="*/ 1157287 h 1343025"/>
                            <a:gd name="connsiteX22" fmla="*/ 1531144 w 1531144"/>
                            <a:gd name="connsiteY22" fmla="*/ 1264443 h 1343025"/>
                            <a:gd name="connsiteX23" fmla="*/ 1521619 w 1531144"/>
                            <a:gd name="connsiteY23" fmla="*/ 1343025 h 1343025"/>
                            <a:gd name="connsiteX0" fmla="*/ 0 w 1535509"/>
                            <a:gd name="connsiteY0" fmla="*/ 0 h 1366837"/>
                            <a:gd name="connsiteX1" fmla="*/ 159544 w 1535509"/>
                            <a:gd name="connsiteY1" fmla="*/ 4762 h 1366837"/>
                            <a:gd name="connsiteX2" fmla="*/ 157162 w 1535509"/>
                            <a:gd name="connsiteY2" fmla="*/ 2381 h 1366837"/>
                            <a:gd name="connsiteX3" fmla="*/ 211931 w 1535509"/>
                            <a:gd name="connsiteY3" fmla="*/ 2381 h 1366837"/>
                            <a:gd name="connsiteX4" fmla="*/ 314325 w 1535509"/>
                            <a:gd name="connsiteY4" fmla="*/ 4762 h 1366837"/>
                            <a:gd name="connsiteX5" fmla="*/ 416719 w 1535509"/>
                            <a:gd name="connsiteY5" fmla="*/ 11906 h 1366837"/>
                            <a:gd name="connsiteX6" fmla="*/ 497681 w 1535509"/>
                            <a:gd name="connsiteY6" fmla="*/ 30956 h 1366837"/>
                            <a:gd name="connsiteX7" fmla="*/ 609600 w 1535509"/>
                            <a:gd name="connsiteY7" fmla="*/ 59531 h 1366837"/>
                            <a:gd name="connsiteX8" fmla="*/ 726281 w 1535509"/>
                            <a:gd name="connsiteY8" fmla="*/ 104775 h 1366837"/>
                            <a:gd name="connsiteX9" fmla="*/ 854869 w 1535509"/>
                            <a:gd name="connsiteY9" fmla="*/ 169068 h 1366837"/>
                            <a:gd name="connsiteX10" fmla="*/ 964406 w 1535509"/>
                            <a:gd name="connsiteY10" fmla="*/ 240505 h 1366837"/>
                            <a:gd name="connsiteX11" fmla="*/ 1069181 w 1535509"/>
                            <a:gd name="connsiteY11" fmla="*/ 323850 h 1366837"/>
                            <a:gd name="connsiteX12" fmla="*/ 1112044 w 1535509"/>
                            <a:gd name="connsiteY12" fmla="*/ 364331 h 1366837"/>
                            <a:gd name="connsiteX13" fmla="*/ 1190625 w 1535509"/>
                            <a:gd name="connsiteY13" fmla="*/ 450056 h 1366837"/>
                            <a:gd name="connsiteX14" fmla="*/ 1245394 w 1535509"/>
                            <a:gd name="connsiteY14" fmla="*/ 519112 h 1366837"/>
                            <a:gd name="connsiteX15" fmla="*/ 1314450 w 1535509"/>
                            <a:gd name="connsiteY15" fmla="*/ 609600 h 1366837"/>
                            <a:gd name="connsiteX16" fmla="*/ 1366837 w 1535509"/>
                            <a:gd name="connsiteY16" fmla="*/ 704850 h 1366837"/>
                            <a:gd name="connsiteX17" fmla="*/ 1407319 w 1535509"/>
                            <a:gd name="connsiteY17" fmla="*/ 795337 h 1366837"/>
                            <a:gd name="connsiteX18" fmla="*/ 1450181 w 1535509"/>
                            <a:gd name="connsiteY18" fmla="*/ 900112 h 1366837"/>
                            <a:gd name="connsiteX19" fmla="*/ 1478756 w 1535509"/>
                            <a:gd name="connsiteY19" fmla="*/ 978693 h 1366837"/>
                            <a:gd name="connsiteX20" fmla="*/ 1500187 w 1535509"/>
                            <a:gd name="connsiteY20" fmla="*/ 1069181 h 1366837"/>
                            <a:gd name="connsiteX21" fmla="*/ 1521619 w 1535509"/>
                            <a:gd name="connsiteY21" fmla="*/ 1157287 h 1366837"/>
                            <a:gd name="connsiteX22" fmla="*/ 1531144 w 1535509"/>
                            <a:gd name="connsiteY22" fmla="*/ 1264443 h 1366837"/>
                            <a:gd name="connsiteX23" fmla="*/ 1533525 w 1535509"/>
                            <a:gd name="connsiteY23" fmla="*/ 1366837 h 136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35509" h="1366837">
                              <a:moveTo>
                                <a:pt x="0" y="0"/>
                              </a:moveTo>
                              <a:lnTo>
                                <a:pt x="159544" y="4762"/>
                              </a:lnTo>
                              <a:cubicBezTo>
                                <a:pt x="185738" y="5159"/>
                                <a:pt x="148431" y="2778"/>
                                <a:pt x="157162" y="2381"/>
                              </a:cubicBezTo>
                              <a:cubicBezTo>
                                <a:pt x="165893" y="1984"/>
                                <a:pt x="211931" y="2381"/>
                                <a:pt x="211931" y="2381"/>
                              </a:cubicBezTo>
                              <a:cubicBezTo>
                                <a:pt x="238125" y="2778"/>
                                <a:pt x="280194" y="3175"/>
                                <a:pt x="314325" y="4762"/>
                              </a:cubicBezTo>
                              <a:cubicBezTo>
                                <a:pt x="348456" y="6349"/>
                                <a:pt x="386160" y="7540"/>
                                <a:pt x="416719" y="11906"/>
                              </a:cubicBezTo>
                              <a:cubicBezTo>
                                <a:pt x="447278" y="16272"/>
                                <a:pt x="497681" y="30956"/>
                                <a:pt x="497681" y="30956"/>
                              </a:cubicBezTo>
                              <a:cubicBezTo>
                                <a:pt x="529828" y="38894"/>
                                <a:pt x="571500" y="47228"/>
                                <a:pt x="609600" y="59531"/>
                              </a:cubicBezTo>
                              <a:cubicBezTo>
                                <a:pt x="647700" y="71834"/>
                                <a:pt x="685403" y="86519"/>
                                <a:pt x="726281" y="104775"/>
                              </a:cubicBezTo>
                              <a:cubicBezTo>
                                <a:pt x="767159" y="123031"/>
                                <a:pt x="815182" y="146446"/>
                                <a:pt x="854869" y="169068"/>
                              </a:cubicBezTo>
                              <a:cubicBezTo>
                                <a:pt x="894556" y="191690"/>
                                <a:pt x="928687" y="214708"/>
                                <a:pt x="964406" y="240505"/>
                              </a:cubicBezTo>
                              <a:cubicBezTo>
                                <a:pt x="1000125" y="266302"/>
                                <a:pt x="1044575" y="303212"/>
                                <a:pt x="1069181" y="323850"/>
                              </a:cubicBezTo>
                              <a:cubicBezTo>
                                <a:pt x="1093787" y="344488"/>
                                <a:pt x="1091803" y="343297"/>
                                <a:pt x="1112044" y="364331"/>
                              </a:cubicBezTo>
                              <a:cubicBezTo>
                                <a:pt x="1132285" y="385365"/>
                                <a:pt x="1168400" y="424259"/>
                                <a:pt x="1190625" y="450056"/>
                              </a:cubicBezTo>
                              <a:cubicBezTo>
                                <a:pt x="1212850" y="475853"/>
                                <a:pt x="1224757" y="492521"/>
                                <a:pt x="1245394" y="519112"/>
                              </a:cubicBezTo>
                              <a:cubicBezTo>
                                <a:pt x="1266031" y="545703"/>
                                <a:pt x="1294210" y="578644"/>
                                <a:pt x="1314450" y="609600"/>
                              </a:cubicBezTo>
                              <a:cubicBezTo>
                                <a:pt x="1334691" y="640556"/>
                                <a:pt x="1351359" y="673894"/>
                                <a:pt x="1366837" y="704850"/>
                              </a:cubicBezTo>
                              <a:cubicBezTo>
                                <a:pt x="1382315" y="735806"/>
                                <a:pt x="1393428" y="762793"/>
                                <a:pt x="1407319" y="795337"/>
                              </a:cubicBezTo>
                              <a:cubicBezTo>
                                <a:pt x="1421210" y="827881"/>
                                <a:pt x="1438275" y="869553"/>
                                <a:pt x="1450181" y="900112"/>
                              </a:cubicBezTo>
                              <a:cubicBezTo>
                                <a:pt x="1462087" y="930671"/>
                                <a:pt x="1470422" y="950515"/>
                                <a:pt x="1478756" y="978693"/>
                              </a:cubicBezTo>
                              <a:cubicBezTo>
                                <a:pt x="1487090" y="1006871"/>
                                <a:pt x="1493043" y="1039415"/>
                                <a:pt x="1500187" y="1069181"/>
                              </a:cubicBezTo>
                              <a:cubicBezTo>
                                <a:pt x="1507331" y="1098947"/>
                                <a:pt x="1516460" y="1124743"/>
                                <a:pt x="1521619" y="1157287"/>
                              </a:cubicBezTo>
                              <a:cubicBezTo>
                                <a:pt x="1526778" y="1189831"/>
                                <a:pt x="1529160" y="1229518"/>
                                <a:pt x="1531144" y="1264443"/>
                              </a:cubicBezTo>
                              <a:cubicBezTo>
                                <a:pt x="1533128" y="1299368"/>
                                <a:pt x="1535509" y="1350466"/>
                                <a:pt x="1533525" y="1366837"/>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sp>
                    <p:nvSpPr>
                      <p:cNvPr id="43" name="TextBox 55"/>
                      <p:cNvSpPr txBox="1">
                        <a:spLocks noChangeArrowheads="1"/>
                      </p:cNvSpPr>
                      <p:nvPr/>
                    </p:nvSpPr>
                    <p:spPr bwMode="auto">
                      <a:xfrm>
                        <a:off x="4038599" y="2705100"/>
                        <a:ext cx="361951" cy="215444"/>
                      </a:xfrm>
                      <a:prstGeom prst="rect">
                        <a:avLst/>
                      </a:prstGeom>
                      <a:noFill/>
                      <a:ln w="9525">
                        <a:noFill/>
                        <a:miter lim="800000"/>
                        <a:headEnd/>
                        <a:tailEnd/>
                      </a:ln>
                    </p:spPr>
                    <p:txBody>
                      <a:bodyPr>
                        <a:spAutoFit/>
                      </a:bodyPr>
                      <a:lstStyle/>
                      <a:p>
                        <a:r>
                          <a:rPr lang="ru-RU" sz="800" dirty="0"/>
                          <a:t>1-1</a:t>
                        </a:r>
                        <a:r>
                          <a:rPr lang="ru-RU" sz="800" baseline="30000" dirty="0">
                            <a:sym typeface="Symbol" pitchFamily="18" charset="2"/>
                          </a:rPr>
                          <a:t></a:t>
                        </a:r>
                        <a:endParaRPr lang="en-US" sz="800" dirty="0"/>
                      </a:p>
                    </p:txBody>
                  </p:sp>
                  <p:sp>
                    <p:nvSpPr>
                      <p:cNvPr id="44" name="TextBox 56"/>
                      <p:cNvSpPr txBox="1">
                        <a:spLocks noChangeArrowheads="1"/>
                      </p:cNvSpPr>
                      <p:nvPr/>
                    </p:nvSpPr>
                    <p:spPr bwMode="auto">
                      <a:xfrm>
                        <a:off x="3809999" y="2695575"/>
                        <a:ext cx="361951" cy="215444"/>
                      </a:xfrm>
                      <a:prstGeom prst="rect">
                        <a:avLst/>
                      </a:prstGeom>
                      <a:noFill/>
                      <a:ln w="9525">
                        <a:noFill/>
                        <a:miter lim="800000"/>
                        <a:headEnd/>
                        <a:tailEnd/>
                      </a:ln>
                    </p:spPr>
                    <p:txBody>
                      <a:bodyPr>
                        <a:spAutoFit/>
                      </a:bodyPr>
                      <a:lstStyle/>
                      <a:p>
                        <a:r>
                          <a:rPr lang="ru-RU" sz="800" dirty="0"/>
                          <a:t>2-2</a:t>
                        </a:r>
                        <a:r>
                          <a:rPr lang="ru-RU" sz="800" baseline="30000" dirty="0">
                            <a:sym typeface="Symbol" pitchFamily="18" charset="2"/>
                          </a:rPr>
                          <a:t></a:t>
                        </a:r>
                        <a:endParaRPr lang="en-US" sz="800" dirty="0"/>
                      </a:p>
                    </p:txBody>
                  </p:sp>
                  <p:sp>
                    <p:nvSpPr>
                      <p:cNvPr id="45" name="TextBox 57"/>
                      <p:cNvSpPr txBox="1">
                        <a:spLocks noChangeArrowheads="1"/>
                      </p:cNvSpPr>
                      <p:nvPr/>
                    </p:nvSpPr>
                    <p:spPr bwMode="auto">
                      <a:xfrm>
                        <a:off x="3624261" y="2647950"/>
                        <a:ext cx="361951" cy="215444"/>
                      </a:xfrm>
                      <a:prstGeom prst="rect">
                        <a:avLst/>
                      </a:prstGeom>
                      <a:noFill/>
                      <a:ln w="9525">
                        <a:noFill/>
                        <a:miter lim="800000"/>
                        <a:headEnd/>
                        <a:tailEnd/>
                      </a:ln>
                    </p:spPr>
                    <p:txBody>
                      <a:bodyPr>
                        <a:spAutoFit/>
                      </a:bodyPr>
                      <a:lstStyle/>
                      <a:p>
                        <a:r>
                          <a:rPr lang="ru-RU" sz="800" dirty="0"/>
                          <a:t>3-3</a:t>
                        </a:r>
                        <a:r>
                          <a:rPr lang="ru-RU" sz="800" baseline="30000" dirty="0">
                            <a:sym typeface="Symbol" pitchFamily="18" charset="2"/>
                          </a:rPr>
                          <a:t></a:t>
                        </a:r>
                        <a:endParaRPr lang="en-US" sz="800" dirty="0"/>
                      </a:p>
                    </p:txBody>
                  </p:sp>
                  <p:sp>
                    <p:nvSpPr>
                      <p:cNvPr id="46" name="TextBox 58"/>
                      <p:cNvSpPr txBox="1">
                        <a:spLocks noChangeArrowheads="1"/>
                      </p:cNvSpPr>
                      <p:nvPr/>
                    </p:nvSpPr>
                    <p:spPr bwMode="auto">
                      <a:xfrm>
                        <a:off x="3428999" y="2533650"/>
                        <a:ext cx="361951" cy="215444"/>
                      </a:xfrm>
                      <a:prstGeom prst="rect">
                        <a:avLst/>
                      </a:prstGeom>
                      <a:noFill/>
                      <a:ln w="9525">
                        <a:noFill/>
                        <a:miter lim="800000"/>
                        <a:headEnd/>
                        <a:tailEnd/>
                      </a:ln>
                    </p:spPr>
                    <p:txBody>
                      <a:bodyPr>
                        <a:spAutoFit/>
                      </a:bodyPr>
                      <a:lstStyle/>
                      <a:p>
                        <a:r>
                          <a:rPr lang="ru-RU" sz="800" dirty="0"/>
                          <a:t>4-4</a:t>
                        </a:r>
                        <a:r>
                          <a:rPr lang="ru-RU" sz="800" baseline="30000" dirty="0">
                            <a:sym typeface="Symbol" pitchFamily="18" charset="2"/>
                          </a:rPr>
                          <a:t></a:t>
                        </a:r>
                        <a:endParaRPr lang="en-US" sz="800" dirty="0"/>
                      </a:p>
                    </p:txBody>
                  </p:sp>
                  <p:sp>
                    <p:nvSpPr>
                      <p:cNvPr id="47" name="TextBox 59"/>
                      <p:cNvSpPr txBox="1">
                        <a:spLocks noChangeArrowheads="1"/>
                      </p:cNvSpPr>
                      <p:nvPr/>
                    </p:nvSpPr>
                    <p:spPr bwMode="auto">
                      <a:xfrm>
                        <a:off x="3324224" y="2390775"/>
                        <a:ext cx="361951" cy="215444"/>
                      </a:xfrm>
                      <a:prstGeom prst="rect">
                        <a:avLst/>
                      </a:prstGeom>
                      <a:noFill/>
                      <a:ln w="9525">
                        <a:noFill/>
                        <a:miter lim="800000"/>
                        <a:headEnd/>
                        <a:tailEnd/>
                      </a:ln>
                    </p:spPr>
                    <p:txBody>
                      <a:bodyPr>
                        <a:spAutoFit/>
                      </a:bodyPr>
                      <a:lstStyle/>
                      <a:p>
                        <a:r>
                          <a:rPr lang="ru-RU" sz="800" dirty="0"/>
                          <a:t>5-5</a:t>
                        </a:r>
                        <a:r>
                          <a:rPr lang="ru-RU" sz="800" baseline="30000" dirty="0">
                            <a:sym typeface="Symbol" pitchFamily="18" charset="2"/>
                          </a:rPr>
                          <a:t></a:t>
                        </a:r>
                        <a:endParaRPr lang="en-US" sz="800" dirty="0"/>
                      </a:p>
                    </p:txBody>
                  </p:sp>
                  <p:sp>
                    <p:nvSpPr>
                      <p:cNvPr id="48" name="TextBox 60"/>
                      <p:cNvSpPr txBox="1">
                        <a:spLocks noChangeArrowheads="1"/>
                      </p:cNvSpPr>
                      <p:nvPr/>
                    </p:nvSpPr>
                    <p:spPr bwMode="auto">
                      <a:xfrm>
                        <a:off x="3257549" y="2143125"/>
                        <a:ext cx="361951" cy="215444"/>
                      </a:xfrm>
                      <a:prstGeom prst="rect">
                        <a:avLst/>
                      </a:prstGeom>
                      <a:noFill/>
                      <a:ln w="9525">
                        <a:noFill/>
                        <a:miter lim="800000"/>
                        <a:headEnd/>
                        <a:tailEnd/>
                      </a:ln>
                    </p:spPr>
                    <p:txBody>
                      <a:bodyPr>
                        <a:spAutoFit/>
                      </a:bodyPr>
                      <a:lstStyle/>
                      <a:p>
                        <a:r>
                          <a:rPr lang="ru-RU" sz="800" dirty="0"/>
                          <a:t>6-6</a:t>
                        </a:r>
                        <a:r>
                          <a:rPr lang="ru-RU" sz="800" baseline="30000" dirty="0">
                            <a:sym typeface="Symbol" pitchFamily="18" charset="2"/>
                          </a:rPr>
                          <a:t></a:t>
                        </a:r>
                        <a:endParaRPr lang="en-US" sz="800" dirty="0"/>
                      </a:p>
                    </p:txBody>
                  </p:sp>
                  <p:sp>
                    <p:nvSpPr>
                      <p:cNvPr id="49" name="TextBox 61"/>
                      <p:cNvSpPr txBox="1">
                        <a:spLocks noChangeArrowheads="1"/>
                      </p:cNvSpPr>
                      <p:nvPr/>
                    </p:nvSpPr>
                    <p:spPr bwMode="auto">
                      <a:xfrm>
                        <a:off x="2905124" y="1866900"/>
                        <a:ext cx="361951" cy="215444"/>
                      </a:xfrm>
                      <a:prstGeom prst="rect">
                        <a:avLst/>
                      </a:prstGeom>
                      <a:noFill/>
                      <a:ln w="9525">
                        <a:noFill/>
                        <a:miter lim="800000"/>
                        <a:headEnd/>
                        <a:tailEnd/>
                      </a:ln>
                    </p:spPr>
                    <p:txBody>
                      <a:bodyPr>
                        <a:spAutoFit/>
                      </a:bodyPr>
                      <a:lstStyle/>
                      <a:p>
                        <a:r>
                          <a:rPr lang="ru-RU" sz="800" dirty="0"/>
                          <a:t>7-7</a:t>
                        </a:r>
                        <a:r>
                          <a:rPr lang="ru-RU" sz="800" baseline="30000" dirty="0">
                            <a:sym typeface="Symbol" pitchFamily="18" charset="2"/>
                          </a:rPr>
                          <a:t></a:t>
                        </a:r>
                        <a:endParaRPr lang="en-US" sz="800" dirty="0"/>
                      </a:p>
                    </p:txBody>
                  </p:sp>
                  <p:sp>
                    <p:nvSpPr>
                      <p:cNvPr id="50" name="TextBox 62"/>
                      <p:cNvSpPr txBox="1">
                        <a:spLocks noChangeArrowheads="1"/>
                      </p:cNvSpPr>
                      <p:nvPr/>
                    </p:nvSpPr>
                    <p:spPr bwMode="auto">
                      <a:xfrm>
                        <a:off x="2990849" y="1628775"/>
                        <a:ext cx="361951" cy="215444"/>
                      </a:xfrm>
                      <a:prstGeom prst="rect">
                        <a:avLst/>
                      </a:prstGeom>
                      <a:noFill/>
                      <a:ln w="9525">
                        <a:noFill/>
                        <a:miter lim="800000"/>
                        <a:headEnd/>
                        <a:tailEnd/>
                      </a:ln>
                    </p:spPr>
                    <p:txBody>
                      <a:bodyPr>
                        <a:spAutoFit/>
                      </a:bodyPr>
                      <a:lstStyle/>
                      <a:p>
                        <a:r>
                          <a:rPr lang="ru-RU" sz="800" dirty="0"/>
                          <a:t>8-8</a:t>
                        </a:r>
                        <a:r>
                          <a:rPr lang="ru-RU" sz="800" baseline="30000" dirty="0">
                            <a:sym typeface="Symbol" pitchFamily="18" charset="2"/>
                          </a:rPr>
                          <a:t></a:t>
                        </a:r>
                        <a:endParaRPr lang="en-US" sz="800" dirty="0"/>
                      </a:p>
                    </p:txBody>
                  </p:sp>
                  <p:sp>
                    <p:nvSpPr>
                      <p:cNvPr id="51" name="TextBox 64"/>
                      <p:cNvSpPr txBox="1">
                        <a:spLocks noChangeArrowheads="1"/>
                      </p:cNvSpPr>
                      <p:nvPr/>
                    </p:nvSpPr>
                    <p:spPr bwMode="auto">
                      <a:xfrm>
                        <a:off x="3414709" y="1595439"/>
                        <a:ext cx="361951" cy="215444"/>
                      </a:xfrm>
                      <a:prstGeom prst="rect">
                        <a:avLst/>
                      </a:prstGeom>
                      <a:noFill/>
                      <a:ln w="9525">
                        <a:noFill/>
                        <a:miter lim="800000"/>
                        <a:headEnd/>
                        <a:tailEnd/>
                      </a:ln>
                    </p:spPr>
                    <p:txBody>
                      <a:bodyPr>
                        <a:spAutoFit/>
                      </a:bodyPr>
                      <a:lstStyle/>
                      <a:p>
                        <a:r>
                          <a:rPr lang="ru-RU" sz="800" dirty="0"/>
                          <a:t>9-9</a:t>
                        </a:r>
                        <a:r>
                          <a:rPr lang="ru-RU" sz="800" baseline="30000" dirty="0">
                            <a:sym typeface="Symbol" pitchFamily="18" charset="2"/>
                          </a:rPr>
                          <a:t></a:t>
                        </a:r>
                        <a:endParaRPr lang="en-US" sz="800" dirty="0"/>
                      </a:p>
                    </p:txBody>
                  </p:sp>
                  <p:sp>
                    <p:nvSpPr>
                      <p:cNvPr id="52" name="TextBox 65"/>
                      <p:cNvSpPr txBox="1">
                        <a:spLocks noChangeArrowheads="1"/>
                      </p:cNvSpPr>
                      <p:nvPr/>
                    </p:nvSpPr>
                    <p:spPr bwMode="auto">
                      <a:xfrm>
                        <a:off x="5895975" y="1428753"/>
                        <a:ext cx="476249" cy="215444"/>
                      </a:xfrm>
                      <a:prstGeom prst="rect">
                        <a:avLst/>
                      </a:prstGeom>
                      <a:noFill/>
                      <a:ln w="9525">
                        <a:noFill/>
                        <a:miter lim="800000"/>
                        <a:headEnd/>
                        <a:tailEnd/>
                      </a:ln>
                    </p:spPr>
                    <p:txBody>
                      <a:bodyPr>
                        <a:spAutoFit/>
                      </a:bodyPr>
                      <a:lstStyle/>
                      <a:p>
                        <a:r>
                          <a:rPr lang="ru-RU" sz="800" dirty="0"/>
                          <a:t>13-13</a:t>
                        </a:r>
                        <a:r>
                          <a:rPr lang="ru-RU" sz="800" baseline="30000" dirty="0">
                            <a:sym typeface="Symbol" pitchFamily="18" charset="2"/>
                          </a:rPr>
                          <a:t></a:t>
                        </a:r>
                        <a:endParaRPr lang="en-US" sz="800" dirty="0"/>
                      </a:p>
                    </p:txBody>
                  </p:sp>
                  <p:sp>
                    <p:nvSpPr>
                      <p:cNvPr id="53" name="TextBox 66"/>
                      <p:cNvSpPr txBox="1">
                        <a:spLocks noChangeArrowheads="1"/>
                      </p:cNvSpPr>
                      <p:nvPr/>
                    </p:nvSpPr>
                    <p:spPr bwMode="auto">
                      <a:xfrm>
                        <a:off x="3800474" y="1390646"/>
                        <a:ext cx="468000" cy="180000"/>
                      </a:xfrm>
                      <a:prstGeom prst="rect">
                        <a:avLst/>
                      </a:prstGeom>
                      <a:noFill/>
                      <a:ln w="9525">
                        <a:noFill/>
                        <a:miter lim="800000"/>
                        <a:headEnd/>
                        <a:tailEnd/>
                      </a:ln>
                    </p:spPr>
                    <p:txBody>
                      <a:bodyPr>
                        <a:spAutoFit/>
                      </a:bodyPr>
                      <a:lstStyle/>
                      <a:p>
                        <a:r>
                          <a:rPr lang="ru-RU" sz="800" dirty="0"/>
                          <a:t>11-11</a:t>
                        </a:r>
                        <a:r>
                          <a:rPr lang="ru-RU" sz="800" baseline="30000" dirty="0">
                            <a:sym typeface="Symbol" pitchFamily="18" charset="2"/>
                          </a:rPr>
                          <a:t></a:t>
                        </a:r>
                        <a:endParaRPr lang="en-US" sz="800" dirty="0"/>
                      </a:p>
                    </p:txBody>
                  </p:sp>
                  <p:sp>
                    <p:nvSpPr>
                      <p:cNvPr id="54" name="TextBox 67"/>
                      <p:cNvSpPr txBox="1">
                        <a:spLocks noChangeArrowheads="1"/>
                      </p:cNvSpPr>
                      <p:nvPr/>
                    </p:nvSpPr>
                    <p:spPr bwMode="auto">
                      <a:xfrm>
                        <a:off x="4076698" y="1366837"/>
                        <a:ext cx="476251" cy="215444"/>
                      </a:xfrm>
                      <a:prstGeom prst="rect">
                        <a:avLst/>
                      </a:prstGeom>
                      <a:noFill/>
                      <a:ln w="9525">
                        <a:noFill/>
                        <a:miter lim="800000"/>
                        <a:headEnd/>
                        <a:tailEnd/>
                      </a:ln>
                    </p:spPr>
                    <p:txBody>
                      <a:bodyPr>
                        <a:spAutoFit/>
                      </a:bodyPr>
                      <a:lstStyle/>
                      <a:p>
                        <a:r>
                          <a:rPr lang="ru-RU" sz="800" dirty="0"/>
                          <a:t>12-12</a:t>
                        </a:r>
                        <a:r>
                          <a:rPr lang="ru-RU" sz="800" baseline="30000" dirty="0">
                            <a:sym typeface="Symbol" pitchFamily="18" charset="2"/>
                          </a:rPr>
                          <a:t></a:t>
                        </a:r>
                        <a:endParaRPr lang="en-US" sz="800" dirty="0"/>
                      </a:p>
                    </p:txBody>
                  </p:sp>
                  <p:sp>
                    <p:nvSpPr>
                      <p:cNvPr id="55" name="TextBox 69"/>
                      <p:cNvSpPr txBox="1">
                        <a:spLocks noChangeArrowheads="1"/>
                      </p:cNvSpPr>
                      <p:nvPr/>
                    </p:nvSpPr>
                    <p:spPr bwMode="auto">
                      <a:xfrm>
                        <a:off x="6348414" y="1509713"/>
                        <a:ext cx="514349" cy="215444"/>
                      </a:xfrm>
                      <a:prstGeom prst="rect">
                        <a:avLst/>
                      </a:prstGeom>
                      <a:noFill/>
                      <a:ln w="9525">
                        <a:noFill/>
                        <a:miter lim="800000"/>
                        <a:headEnd/>
                        <a:tailEnd/>
                      </a:ln>
                    </p:spPr>
                    <p:txBody>
                      <a:bodyPr>
                        <a:spAutoFit/>
                      </a:bodyPr>
                      <a:lstStyle/>
                      <a:p>
                        <a:r>
                          <a:rPr lang="ru-RU" sz="800" dirty="0"/>
                          <a:t>15-15</a:t>
                        </a:r>
                        <a:r>
                          <a:rPr lang="ru-RU" sz="800" baseline="30000" dirty="0">
                            <a:sym typeface="Symbol" pitchFamily="18" charset="2"/>
                          </a:rPr>
                          <a:t></a:t>
                        </a:r>
                        <a:endParaRPr lang="en-US" sz="800" dirty="0"/>
                      </a:p>
                    </p:txBody>
                  </p:sp>
                  <p:sp>
                    <p:nvSpPr>
                      <p:cNvPr id="56" name="TextBox 70"/>
                      <p:cNvSpPr txBox="1">
                        <a:spLocks noChangeArrowheads="1"/>
                      </p:cNvSpPr>
                      <p:nvPr/>
                    </p:nvSpPr>
                    <p:spPr bwMode="auto">
                      <a:xfrm>
                        <a:off x="6181726" y="1419223"/>
                        <a:ext cx="523875" cy="215444"/>
                      </a:xfrm>
                      <a:prstGeom prst="rect">
                        <a:avLst/>
                      </a:prstGeom>
                      <a:noFill/>
                      <a:ln w="9525">
                        <a:noFill/>
                        <a:miter lim="800000"/>
                        <a:headEnd/>
                        <a:tailEnd/>
                      </a:ln>
                    </p:spPr>
                    <p:txBody>
                      <a:bodyPr>
                        <a:spAutoFit/>
                      </a:bodyPr>
                      <a:lstStyle/>
                      <a:p>
                        <a:r>
                          <a:rPr lang="ru-RU" sz="800" dirty="0"/>
                          <a:t>14-14</a:t>
                        </a:r>
                        <a:r>
                          <a:rPr lang="ru-RU" sz="800" baseline="30000" dirty="0">
                            <a:sym typeface="Symbol" pitchFamily="18" charset="2"/>
                          </a:rPr>
                          <a:t></a:t>
                        </a:r>
                        <a:endParaRPr lang="en-US" sz="800" dirty="0"/>
                      </a:p>
                    </p:txBody>
                  </p:sp>
                  <p:sp>
                    <p:nvSpPr>
                      <p:cNvPr id="57" name="TextBox 71"/>
                      <p:cNvSpPr txBox="1">
                        <a:spLocks noChangeArrowheads="1"/>
                      </p:cNvSpPr>
                      <p:nvPr/>
                    </p:nvSpPr>
                    <p:spPr bwMode="auto">
                      <a:xfrm>
                        <a:off x="6572262" y="1762125"/>
                        <a:ext cx="481013" cy="215444"/>
                      </a:xfrm>
                      <a:prstGeom prst="rect">
                        <a:avLst/>
                      </a:prstGeom>
                      <a:noFill/>
                      <a:ln w="9525">
                        <a:noFill/>
                        <a:miter lim="800000"/>
                        <a:headEnd/>
                        <a:tailEnd/>
                      </a:ln>
                    </p:spPr>
                    <p:txBody>
                      <a:bodyPr>
                        <a:spAutoFit/>
                      </a:bodyPr>
                      <a:lstStyle/>
                      <a:p>
                        <a:r>
                          <a:rPr lang="ru-RU" sz="800" dirty="0"/>
                          <a:t>17-17</a:t>
                        </a:r>
                        <a:r>
                          <a:rPr lang="ru-RU" sz="800" baseline="30000" dirty="0">
                            <a:sym typeface="Symbol" pitchFamily="18" charset="2"/>
                          </a:rPr>
                          <a:t></a:t>
                        </a:r>
                        <a:endParaRPr lang="en-US" sz="800" dirty="0"/>
                      </a:p>
                    </p:txBody>
                  </p:sp>
                  <p:sp>
                    <p:nvSpPr>
                      <p:cNvPr id="58" name="TextBox 72"/>
                      <p:cNvSpPr txBox="1">
                        <a:spLocks noChangeArrowheads="1"/>
                      </p:cNvSpPr>
                      <p:nvPr/>
                    </p:nvSpPr>
                    <p:spPr bwMode="auto">
                      <a:xfrm>
                        <a:off x="6629403" y="1933575"/>
                        <a:ext cx="495300" cy="215444"/>
                      </a:xfrm>
                      <a:prstGeom prst="rect">
                        <a:avLst/>
                      </a:prstGeom>
                      <a:noFill/>
                      <a:ln w="9525">
                        <a:noFill/>
                        <a:miter lim="800000"/>
                        <a:headEnd/>
                        <a:tailEnd/>
                      </a:ln>
                    </p:spPr>
                    <p:txBody>
                      <a:bodyPr>
                        <a:spAutoFit/>
                      </a:bodyPr>
                      <a:lstStyle/>
                      <a:p>
                        <a:r>
                          <a:rPr lang="ru-RU" sz="800" dirty="0"/>
                          <a:t>18-18</a:t>
                        </a:r>
                        <a:r>
                          <a:rPr lang="ru-RU" sz="800" baseline="30000" dirty="0">
                            <a:sym typeface="Symbol" pitchFamily="18" charset="2"/>
                          </a:rPr>
                          <a:t></a:t>
                        </a:r>
                        <a:endParaRPr lang="en-US" sz="800" dirty="0"/>
                      </a:p>
                    </p:txBody>
                  </p:sp>
                  <p:sp>
                    <p:nvSpPr>
                      <p:cNvPr id="59" name="TextBox 73"/>
                      <p:cNvSpPr txBox="1">
                        <a:spLocks noChangeArrowheads="1"/>
                      </p:cNvSpPr>
                      <p:nvPr/>
                    </p:nvSpPr>
                    <p:spPr bwMode="auto">
                      <a:xfrm>
                        <a:off x="6643685" y="2162175"/>
                        <a:ext cx="466726" cy="215444"/>
                      </a:xfrm>
                      <a:prstGeom prst="rect">
                        <a:avLst/>
                      </a:prstGeom>
                      <a:noFill/>
                      <a:ln w="9525">
                        <a:noFill/>
                        <a:miter lim="800000"/>
                        <a:headEnd/>
                        <a:tailEnd/>
                      </a:ln>
                    </p:spPr>
                    <p:txBody>
                      <a:bodyPr>
                        <a:spAutoFit/>
                      </a:bodyPr>
                      <a:lstStyle/>
                      <a:p>
                        <a:r>
                          <a:rPr lang="ru-RU" sz="800" dirty="0"/>
                          <a:t>19-19</a:t>
                        </a:r>
                        <a:r>
                          <a:rPr lang="ru-RU" sz="800" baseline="30000" dirty="0">
                            <a:sym typeface="Symbol" pitchFamily="18" charset="2"/>
                          </a:rPr>
                          <a:t></a:t>
                        </a:r>
                        <a:endParaRPr lang="en-US" sz="800" dirty="0"/>
                      </a:p>
                    </p:txBody>
                  </p:sp>
                  <p:sp>
                    <p:nvSpPr>
                      <p:cNvPr id="60" name="TextBox 74"/>
                      <p:cNvSpPr txBox="1">
                        <a:spLocks noChangeArrowheads="1"/>
                      </p:cNvSpPr>
                      <p:nvPr/>
                    </p:nvSpPr>
                    <p:spPr bwMode="auto">
                      <a:xfrm>
                        <a:off x="6491293" y="2505073"/>
                        <a:ext cx="481013" cy="215444"/>
                      </a:xfrm>
                      <a:prstGeom prst="rect">
                        <a:avLst/>
                      </a:prstGeom>
                      <a:noFill/>
                      <a:ln w="9525">
                        <a:noFill/>
                        <a:miter lim="800000"/>
                        <a:headEnd/>
                        <a:tailEnd/>
                      </a:ln>
                    </p:spPr>
                    <p:txBody>
                      <a:bodyPr>
                        <a:spAutoFit/>
                      </a:bodyPr>
                      <a:lstStyle/>
                      <a:p>
                        <a:r>
                          <a:rPr lang="ru-RU" sz="800" dirty="0"/>
                          <a:t>21-21</a:t>
                        </a:r>
                        <a:r>
                          <a:rPr lang="ru-RU" sz="800" baseline="30000" dirty="0">
                            <a:sym typeface="Symbol" pitchFamily="18" charset="2"/>
                          </a:rPr>
                          <a:t></a:t>
                        </a:r>
                        <a:endParaRPr lang="en-US" sz="800" dirty="0"/>
                      </a:p>
                    </p:txBody>
                  </p:sp>
                  <p:sp>
                    <p:nvSpPr>
                      <p:cNvPr id="61" name="TextBox 75"/>
                      <p:cNvSpPr txBox="1">
                        <a:spLocks noChangeArrowheads="1"/>
                      </p:cNvSpPr>
                      <p:nvPr/>
                    </p:nvSpPr>
                    <p:spPr bwMode="auto">
                      <a:xfrm>
                        <a:off x="6605597" y="2343153"/>
                        <a:ext cx="514350" cy="215444"/>
                      </a:xfrm>
                      <a:prstGeom prst="rect">
                        <a:avLst/>
                      </a:prstGeom>
                      <a:noFill/>
                      <a:ln w="9525">
                        <a:noFill/>
                        <a:miter lim="800000"/>
                        <a:headEnd/>
                        <a:tailEnd/>
                      </a:ln>
                    </p:spPr>
                    <p:txBody>
                      <a:bodyPr>
                        <a:spAutoFit/>
                      </a:bodyPr>
                      <a:lstStyle/>
                      <a:p>
                        <a:r>
                          <a:rPr lang="ru-RU" sz="800" dirty="0"/>
                          <a:t>20-20</a:t>
                        </a:r>
                        <a:r>
                          <a:rPr lang="ru-RU" sz="800" baseline="30000" dirty="0">
                            <a:sym typeface="Symbol" pitchFamily="18" charset="2"/>
                          </a:rPr>
                          <a:t></a:t>
                        </a:r>
                        <a:endParaRPr lang="en-US" sz="800" dirty="0"/>
                      </a:p>
                    </p:txBody>
                  </p:sp>
                  <p:sp>
                    <p:nvSpPr>
                      <p:cNvPr id="62" name="TextBox 76"/>
                      <p:cNvSpPr txBox="1">
                        <a:spLocks noChangeArrowheads="1"/>
                      </p:cNvSpPr>
                      <p:nvPr/>
                    </p:nvSpPr>
                    <p:spPr bwMode="auto">
                      <a:xfrm>
                        <a:off x="5857872" y="2662245"/>
                        <a:ext cx="471489" cy="215444"/>
                      </a:xfrm>
                      <a:prstGeom prst="rect">
                        <a:avLst/>
                      </a:prstGeom>
                      <a:noFill/>
                      <a:ln w="9525">
                        <a:noFill/>
                        <a:miter lim="800000"/>
                        <a:headEnd/>
                        <a:tailEnd/>
                      </a:ln>
                    </p:spPr>
                    <p:txBody>
                      <a:bodyPr>
                        <a:spAutoFit/>
                      </a:bodyPr>
                      <a:lstStyle/>
                      <a:p>
                        <a:r>
                          <a:rPr lang="ru-RU" sz="800" dirty="0"/>
                          <a:t>24-24</a:t>
                        </a:r>
                        <a:r>
                          <a:rPr lang="ru-RU" sz="800" baseline="30000" dirty="0">
                            <a:sym typeface="Symbol" pitchFamily="18" charset="2"/>
                          </a:rPr>
                          <a:t></a:t>
                        </a:r>
                        <a:endParaRPr lang="en-US" sz="800" dirty="0"/>
                      </a:p>
                    </p:txBody>
                  </p:sp>
                  <p:sp>
                    <p:nvSpPr>
                      <p:cNvPr id="63" name="TextBox 79"/>
                      <p:cNvSpPr txBox="1">
                        <a:spLocks noChangeArrowheads="1"/>
                      </p:cNvSpPr>
                      <p:nvPr/>
                    </p:nvSpPr>
                    <p:spPr bwMode="auto">
                      <a:xfrm>
                        <a:off x="6138875" y="2695578"/>
                        <a:ext cx="590549" cy="215444"/>
                      </a:xfrm>
                      <a:prstGeom prst="rect">
                        <a:avLst/>
                      </a:prstGeom>
                      <a:noFill/>
                      <a:ln w="9525">
                        <a:noFill/>
                        <a:miter lim="800000"/>
                        <a:headEnd/>
                        <a:tailEnd/>
                      </a:ln>
                    </p:spPr>
                    <p:txBody>
                      <a:bodyPr>
                        <a:spAutoFit/>
                      </a:bodyPr>
                      <a:lstStyle/>
                      <a:p>
                        <a:r>
                          <a:rPr lang="ru-RU" sz="800" dirty="0"/>
                          <a:t>23-23</a:t>
                        </a:r>
                        <a:r>
                          <a:rPr lang="ru-RU" sz="800" baseline="30000" dirty="0">
                            <a:sym typeface="Symbol" pitchFamily="18" charset="2"/>
                          </a:rPr>
                          <a:t></a:t>
                        </a:r>
                        <a:endParaRPr lang="en-US" sz="800" dirty="0"/>
                      </a:p>
                    </p:txBody>
                  </p:sp>
                  <p:sp>
                    <p:nvSpPr>
                      <p:cNvPr id="64" name="TextBox 63"/>
                      <p:cNvSpPr txBox="1"/>
                      <p:nvPr/>
                    </p:nvSpPr>
                    <p:spPr>
                      <a:xfrm>
                        <a:off x="5867854" y="3157381"/>
                        <a:ext cx="428016" cy="229812"/>
                      </a:xfrm>
                      <a:prstGeom prst="rect">
                        <a:avLst/>
                      </a:prstGeom>
                      <a:noFill/>
                    </p:spPr>
                    <p:txBody>
                      <a:bodyPr>
                        <a:spAutoFit/>
                      </a:bodyPr>
                      <a:lstStyle/>
                      <a:p>
                        <a:pPr>
                          <a:defRPr/>
                        </a:pPr>
                        <a:r>
                          <a:rPr lang="en-US" sz="850" b="1" dirty="0">
                            <a:solidFill>
                              <a:schemeClr val="tx2">
                                <a:lumMod val="60000"/>
                                <a:lumOff val="40000"/>
                              </a:schemeClr>
                            </a:solidFill>
                            <a:latin typeface="Arial" charset="0"/>
                          </a:rPr>
                          <a:t>SEC</a:t>
                        </a:r>
                      </a:p>
                    </p:txBody>
                  </p:sp>
                </p:grpSp>
                <p:cxnSp>
                  <p:nvCxnSpPr>
                    <p:cNvPr id="37" name="Прямая соединительная линия 36"/>
                    <p:cNvCxnSpPr/>
                    <p:nvPr/>
                  </p:nvCxnSpPr>
                  <p:spPr>
                    <a:xfrm>
                      <a:off x="7177171" y="2299102"/>
                      <a:ext cx="1257196" cy="281403"/>
                    </a:xfrm>
                    <a:prstGeom prst="line">
                      <a:avLst/>
                    </a:prstGeom>
                    <a:ln w="6350">
                      <a:solidFill>
                        <a:schemeClr val="tx1"/>
                      </a:solidFill>
                      <a:headEnd type="stealth" w="sm" len="lg"/>
                      <a:tailEnd type="stealth" w="sm" len="lg"/>
                    </a:ln>
                  </p:spPr>
                  <p:style>
                    <a:lnRef idx="1">
                      <a:schemeClr val="accent1"/>
                    </a:lnRef>
                    <a:fillRef idx="0">
                      <a:schemeClr val="accent1"/>
                    </a:fillRef>
                    <a:effectRef idx="0">
                      <a:schemeClr val="accent1"/>
                    </a:effectRef>
                    <a:fontRef idx="minor">
                      <a:schemeClr val="tx1"/>
                    </a:fontRef>
                  </p:style>
                </p:cxnSp>
                <p:sp>
                  <p:nvSpPr>
                    <p:cNvPr id="38" name="TextBox 91"/>
                    <p:cNvSpPr txBox="1">
                      <a:spLocks noChangeArrowheads="1"/>
                    </p:cNvSpPr>
                    <p:nvPr/>
                  </p:nvSpPr>
                  <p:spPr bwMode="auto">
                    <a:xfrm rot="839128">
                      <a:off x="7881984" y="2474657"/>
                      <a:ext cx="468393" cy="246243"/>
                    </a:xfrm>
                    <a:prstGeom prst="rect">
                      <a:avLst/>
                    </a:prstGeom>
                    <a:noFill/>
                    <a:ln w="9525">
                      <a:noFill/>
                      <a:miter lim="800000"/>
                      <a:headEnd/>
                      <a:tailEnd/>
                    </a:ln>
                  </p:spPr>
                  <p:txBody>
                    <a:bodyPr wrap="none">
                      <a:spAutoFit/>
                    </a:bodyPr>
                    <a:lstStyle/>
                    <a:p>
                      <a:r>
                        <a:rPr lang="ru-RU" sz="1000" dirty="0"/>
                        <a:t>55 </a:t>
                      </a:r>
                      <a:r>
                        <a:rPr lang="en-US" sz="1000" dirty="0"/>
                        <a:t>m</a:t>
                      </a:r>
                    </a:p>
                  </p:txBody>
                </p:sp>
                <p:sp>
                  <p:nvSpPr>
                    <p:cNvPr id="39" name="TextBox 99"/>
                    <p:cNvSpPr txBox="1">
                      <a:spLocks noChangeArrowheads="1"/>
                    </p:cNvSpPr>
                    <p:nvPr/>
                  </p:nvSpPr>
                  <p:spPr bwMode="auto">
                    <a:xfrm>
                      <a:off x="7248525" y="2000251"/>
                      <a:ext cx="468393" cy="246243"/>
                    </a:xfrm>
                    <a:prstGeom prst="rect">
                      <a:avLst/>
                    </a:prstGeom>
                    <a:noFill/>
                    <a:ln w="9525">
                      <a:noFill/>
                      <a:miter lim="800000"/>
                      <a:headEnd/>
                      <a:tailEnd/>
                    </a:ln>
                  </p:spPr>
                  <p:txBody>
                    <a:bodyPr wrap="none">
                      <a:spAutoFit/>
                    </a:bodyPr>
                    <a:lstStyle/>
                    <a:p>
                      <a:r>
                        <a:rPr lang="ru-RU" sz="1000" dirty="0"/>
                        <a:t>20 </a:t>
                      </a:r>
                      <a:r>
                        <a:rPr lang="en-US" sz="1000" dirty="0"/>
                        <a:t>m</a:t>
                      </a:r>
                    </a:p>
                  </p:txBody>
                </p:sp>
                <p:sp>
                  <p:nvSpPr>
                    <p:cNvPr id="40" name="5-конечная звезда 39"/>
                    <p:cNvSpPr/>
                    <p:nvPr/>
                  </p:nvSpPr>
                  <p:spPr>
                    <a:xfrm flipH="1">
                      <a:off x="5116064" y="2915062"/>
                      <a:ext cx="74232" cy="703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 name="5-конечная звезда 40"/>
                    <p:cNvSpPr/>
                    <p:nvPr/>
                  </p:nvSpPr>
                  <p:spPr>
                    <a:xfrm flipH="1">
                      <a:off x="5146073" y="1295433"/>
                      <a:ext cx="72652" cy="7191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5" name="TextBox 129"/>
                  <p:cNvSpPr txBox="1">
                    <a:spLocks noChangeArrowheads="1"/>
                  </p:cNvSpPr>
                  <p:nvPr/>
                </p:nvSpPr>
                <p:spPr bwMode="auto">
                  <a:xfrm>
                    <a:off x="4753045" y="4381500"/>
                    <a:ext cx="509517" cy="403123"/>
                  </a:xfrm>
                  <a:prstGeom prst="rect">
                    <a:avLst/>
                  </a:prstGeom>
                  <a:noFill/>
                  <a:ln w="9525">
                    <a:noFill/>
                    <a:miter lim="800000"/>
                    <a:headEnd/>
                    <a:tailEnd/>
                  </a:ln>
                </p:spPr>
                <p:txBody>
                  <a:bodyPr>
                    <a:spAutoFit/>
                  </a:bodyPr>
                  <a:lstStyle/>
                  <a:p>
                    <a:pPr>
                      <a:lnSpc>
                        <a:spcPct val="80000"/>
                      </a:lnSpc>
                    </a:pPr>
                    <a:r>
                      <a:rPr lang="en-US" sz="1400" b="1" dirty="0">
                        <a:solidFill>
                          <a:srgbClr val="FF0000"/>
                        </a:solidFill>
                      </a:rPr>
                      <a:t>  </a:t>
                    </a:r>
                    <a:r>
                      <a:rPr lang="en-US" sz="1000" b="1" dirty="0"/>
                      <a:t>2,3</a:t>
                    </a:r>
                    <a:endParaRPr lang="en-US" sz="900" b="1" dirty="0"/>
                  </a:p>
                  <a:p>
                    <a:r>
                      <a:rPr lang="en-US" sz="900" b="1" dirty="0">
                        <a:sym typeface="Symbol" pitchFamily="18" charset="2"/>
                      </a:rPr>
                      <a:t></a:t>
                    </a:r>
                    <a:r>
                      <a:rPr lang="en-US" sz="900" b="1" dirty="0"/>
                      <a:t>Sv/h</a:t>
                    </a:r>
                  </a:p>
                </p:txBody>
              </p:sp>
            </p:grpSp>
            <p:sp>
              <p:nvSpPr>
                <p:cNvPr id="18" name="Равнобедренный треугольник 17"/>
                <p:cNvSpPr>
                  <a:spLocks noChangeAspect="1"/>
                </p:cNvSpPr>
                <p:nvPr/>
              </p:nvSpPr>
              <p:spPr>
                <a:xfrm flipH="1">
                  <a:off x="3533052" y="3420235"/>
                  <a:ext cx="105819" cy="104751"/>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9" name="Овал 18"/>
                <p:cNvSpPr/>
                <p:nvPr/>
              </p:nvSpPr>
              <p:spPr>
                <a:xfrm>
                  <a:off x="8324925" y="3181026"/>
                  <a:ext cx="94763" cy="95371"/>
                </a:xfrm>
                <a:prstGeom prst="ellipse">
                  <a:avLst/>
                </a:prstGeom>
                <a:solidFill>
                  <a:srgbClr val="7030A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0" name="Овал 19"/>
                <p:cNvSpPr/>
                <p:nvPr/>
              </p:nvSpPr>
              <p:spPr>
                <a:xfrm>
                  <a:off x="7134064" y="2771401"/>
                  <a:ext cx="94763" cy="95371"/>
                </a:xfrm>
                <a:prstGeom prst="ellipse">
                  <a:avLst/>
                </a:prstGeom>
                <a:solidFill>
                  <a:srgbClr val="7030A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1" name="Овал 20"/>
                <p:cNvSpPr/>
                <p:nvPr/>
              </p:nvSpPr>
              <p:spPr>
                <a:xfrm>
                  <a:off x="7001395" y="3257636"/>
                  <a:ext cx="94763" cy="95370"/>
                </a:xfrm>
                <a:prstGeom prst="ellipse">
                  <a:avLst/>
                </a:prstGeom>
                <a:solidFill>
                  <a:srgbClr val="7030A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2" name="TextBox 150"/>
                <p:cNvSpPr txBox="1">
                  <a:spLocks noChangeArrowheads="1"/>
                </p:cNvSpPr>
                <p:nvPr/>
              </p:nvSpPr>
              <p:spPr bwMode="auto">
                <a:xfrm>
                  <a:off x="6219825" y="3724275"/>
                  <a:ext cx="200025" cy="276225"/>
                </a:xfrm>
                <a:prstGeom prst="rect">
                  <a:avLst/>
                </a:prstGeom>
                <a:noFill/>
                <a:ln w="9525">
                  <a:noFill/>
                  <a:miter lim="800000"/>
                  <a:headEnd/>
                  <a:tailEnd/>
                </a:ln>
              </p:spPr>
              <p:txBody>
                <a:bodyPr>
                  <a:spAutoFit/>
                </a:bodyPr>
                <a:lstStyle/>
                <a:p>
                  <a:r>
                    <a:rPr lang="en-US" sz="1200" dirty="0">
                      <a:latin typeface="Arial Black" pitchFamily="34" charset="0"/>
                    </a:rPr>
                    <a:t>1</a:t>
                  </a:r>
                  <a:endParaRPr lang="ru-RU" sz="1200" dirty="0">
                    <a:latin typeface="Arial Black" pitchFamily="34" charset="0"/>
                  </a:endParaRPr>
                </a:p>
              </p:txBody>
            </p:sp>
            <p:sp>
              <p:nvSpPr>
                <p:cNvPr id="23" name="TextBox 151"/>
                <p:cNvSpPr txBox="1">
                  <a:spLocks noChangeArrowheads="1"/>
                </p:cNvSpPr>
                <p:nvPr/>
              </p:nvSpPr>
              <p:spPr bwMode="auto">
                <a:xfrm>
                  <a:off x="6248400" y="4200525"/>
                  <a:ext cx="200025" cy="276225"/>
                </a:xfrm>
                <a:prstGeom prst="rect">
                  <a:avLst/>
                </a:prstGeom>
                <a:noFill/>
                <a:ln w="9525">
                  <a:noFill/>
                  <a:miter lim="800000"/>
                  <a:headEnd/>
                  <a:tailEnd/>
                </a:ln>
              </p:spPr>
              <p:txBody>
                <a:bodyPr>
                  <a:spAutoFit/>
                </a:bodyPr>
                <a:lstStyle/>
                <a:p>
                  <a:r>
                    <a:rPr lang="en-US" sz="1200" dirty="0">
                      <a:latin typeface="Arial Black" pitchFamily="34" charset="0"/>
                    </a:rPr>
                    <a:t>2</a:t>
                  </a:r>
                  <a:endParaRPr lang="ru-RU" sz="1200" dirty="0">
                    <a:latin typeface="Arial Black" pitchFamily="34" charset="0"/>
                  </a:endParaRPr>
                </a:p>
              </p:txBody>
            </p:sp>
            <p:sp>
              <p:nvSpPr>
                <p:cNvPr id="24" name="TextBox 155"/>
                <p:cNvSpPr txBox="1">
                  <a:spLocks noChangeArrowheads="1"/>
                </p:cNvSpPr>
                <p:nvPr/>
              </p:nvSpPr>
              <p:spPr bwMode="auto">
                <a:xfrm>
                  <a:off x="7353300" y="3514725"/>
                  <a:ext cx="200025" cy="276225"/>
                </a:xfrm>
                <a:prstGeom prst="rect">
                  <a:avLst/>
                </a:prstGeom>
                <a:noFill/>
                <a:ln w="9525">
                  <a:noFill/>
                  <a:miter lim="800000"/>
                  <a:headEnd/>
                  <a:tailEnd/>
                </a:ln>
              </p:spPr>
              <p:txBody>
                <a:bodyPr>
                  <a:spAutoFit/>
                </a:bodyPr>
                <a:lstStyle/>
                <a:p>
                  <a:r>
                    <a:rPr lang="en-US" sz="1200" dirty="0">
                      <a:latin typeface="Arial Black" pitchFamily="34" charset="0"/>
                    </a:rPr>
                    <a:t>4</a:t>
                  </a:r>
                  <a:endParaRPr lang="ru-RU" sz="1200" dirty="0">
                    <a:latin typeface="Arial Black" pitchFamily="34" charset="0"/>
                  </a:endParaRPr>
                </a:p>
              </p:txBody>
            </p:sp>
            <p:sp>
              <p:nvSpPr>
                <p:cNvPr id="25" name="TextBox 157"/>
                <p:cNvSpPr txBox="1">
                  <a:spLocks noChangeArrowheads="1"/>
                </p:cNvSpPr>
                <p:nvPr/>
              </p:nvSpPr>
              <p:spPr bwMode="auto">
                <a:xfrm>
                  <a:off x="7524750" y="2562225"/>
                  <a:ext cx="200025" cy="276225"/>
                </a:xfrm>
                <a:prstGeom prst="rect">
                  <a:avLst/>
                </a:prstGeom>
                <a:noFill/>
                <a:ln w="9525">
                  <a:noFill/>
                  <a:miter lim="800000"/>
                  <a:headEnd/>
                  <a:tailEnd/>
                </a:ln>
              </p:spPr>
              <p:txBody>
                <a:bodyPr>
                  <a:spAutoFit/>
                </a:bodyPr>
                <a:lstStyle/>
                <a:p>
                  <a:r>
                    <a:rPr lang="en-US" sz="1200" dirty="0">
                      <a:latin typeface="Arial Black" pitchFamily="34" charset="0"/>
                    </a:rPr>
                    <a:t>6</a:t>
                  </a:r>
                  <a:endParaRPr lang="ru-RU" sz="1200" dirty="0">
                    <a:latin typeface="Arial Black" pitchFamily="34" charset="0"/>
                  </a:endParaRPr>
                </a:p>
              </p:txBody>
            </p:sp>
            <p:sp>
              <p:nvSpPr>
                <p:cNvPr id="26" name="TextBox 158"/>
                <p:cNvSpPr txBox="1">
                  <a:spLocks noChangeArrowheads="1"/>
                </p:cNvSpPr>
                <p:nvPr/>
              </p:nvSpPr>
              <p:spPr bwMode="auto">
                <a:xfrm>
                  <a:off x="8239125" y="3257550"/>
                  <a:ext cx="409575" cy="276225"/>
                </a:xfrm>
                <a:prstGeom prst="rect">
                  <a:avLst/>
                </a:prstGeom>
                <a:noFill/>
                <a:ln w="9525">
                  <a:noFill/>
                  <a:miter lim="800000"/>
                  <a:headEnd/>
                  <a:tailEnd/>
                </a:ln>
              </p:spPr>
              <p:txBody>
                <a:bodyPr>
                  <a:spAutoFit/>
                </a:bodyPr>
                <a:lstStyle/>
                <a:p>
                  <a:r>
                    <a:rPr lang="en-US" sz="1200" dirty="0">
                      <a:latin typeface="Arial Black" pitchFamily="34" charset="0"/>
                    </a:rPr>
                    <a:t>11</a:t>
                  </a:r>
                  <a:endParaRPr lang="ru-RU" sz="1200" dirty="0">
                    <a:latin typeface="Arial Black" pitchFamily="34" charset="0"/>
                  </a:endParaRPr>
                </a:p>
              </p:txBody>
            </p:sp>
            <p:sp>
              <p:nvSpPr>
                <p:cNvPr id="27" name="TextBox 159"/>
                <p:cNvSpPr txBox="1">
                  <a:spLocks noChangeArrowheads="1"/>
                </p:cNvSpPr>
                <p:nvPr/>
              </p:nvSpPr>
              <p:spPr bwMode="auto">
                <a:xfrm>
                  <a:off x="7029450" y="2143125"/>
                  <a:ext cx="200025" cy="276225"/>
                </a:xfrm>
                <a:prstGeom prst="rect">
                  <a:avLst/>
                </a:prstGeom>
                <a:noFill/>
                <a:ln w="9525">
                  <a:noFill/>
                  <a:miter lim="800000"/>
                  <a:headEnd/>
                  <a:tailEnd/>
                </a:ln>
              </p:spPr>
              <p:txBody>
                <a:bodyPr>
                  <a:spAutoFit/>
                </a:bodyPr>
                <a:lstStyle/>
                <a:p>
                  <a:r>
                    <a:rPr lang="en-US" sz="1200" dirty="0">
                      <a:latin typeface="Arial Black" pitchFamily="34" charset="0"/>
                    </a:rPr>
                    <a:t>7</a:t>
                  </a:r>
                  <a:endParaRPr lang="ru-RU" sz="1200" dirty="0">
                    <a:latin typeface="Arial Black" pitchFamily="34" charset="0"/>
                  </a:endParaRPr>
                </a:p>
              </p:txBody>
            </p:sp>
            <p:sp>
              <p:nvSpPr>
                <p:cNvPr id="28" name="TextBox 160"/>
                <p:cNvSpPr txBox="1">
                  <a:spLocks noChangeArrowheads="1"/>
                </p:cNvSpPr>
                <p:nvPr/>
              </p:nvSpPr>
              <p:spPr bwMode="auto">
                <a:xfrm>
                  <a:off x="7381875" y="1838325"/>
                  <a:ext cx="200025" cy="276225"/>
                </a:xfrm>
                <a:prstGeom prst="rect">
                  <a:avLst/>
                </a:prstGeom>
                <a:noFill/>
                <a:ln w="9525">
                  <a:noFill/>
                  <a:miter lim="800000"/>
                  <a:headEnd/>
                  <a:tailEnd/>
                </a:ln>
              </p:spPr>
              <p:txBody>
                <a:bodyPr>
                  <a:spAutoFit/>
                </a:bodyPr>
                <a:lstStyle/>
                <a:p>
                  <a:r>
                    <a:rPr lang="en-US" sz="1200" dirty="0">
                      <a:latin typeface="Arial Black" pitchFamily="34" charset="0"/>
                    </a:rPr>
                    <a:t>8</a:t>
                  </a:r>
                  <a:endParaRPr lang="ru-RU" sz="1200" dirty="0">
                    <a:latin typeface="Arial Black" pitchFamily="34" charset="0"/>
                  </a:endParaRPr>
                </a:p>
              </p:txBody>
            </p:sp>
            <p:sp>
              <p:nvSpPr>
                <p:cNvPr id="29" name="TextBox 161"/>
                <p:cNvSpPr txBox="1">
                  <a:spLocks noChangeArrowheads="1"/>
                </p:cNvSpPr>
                <p:nvPr/>
              </p:nvSpPr>
              <p:spPr bwMode="auto">
                <a:xfrm>
                  <a:off x="6000750" y="1104900"/>
                  <a:ext cx="390525" cy="276225"/>
                </a:xfrm>
                <a:prstGeom prst="rect">
                  <a:avLst/>
                </a:prstGeom>
                <a:noFill/>
                <a:ln w="9525">
                  <a:noFill/>
                  <a:miter lim="800000"/>
                  <a:headEnd/>
                  <a:tailEnd/>
                </a:ln>
              </p:spPr>
              <p:txBody>
                <a:bodyPr>
                  <a:spAutoFit/>
                </a:bodyPr>
                <a:lstStyle/>
                <a:p>
                  <a:r>
                    <a:rPr lang="en-US" sz="1200" dirty="0">
                      <a:latin typeface="Arial Black" pitchFamily="34" charset="0"/>
                    </a:rPr>
                    <a:t>10</a:t>
                  </a:r>
                  <a:endParaRPr lang="ru-RU" sz="1200" dirty="0">
                    <a:latin typeface="Arial Black" pitchFamily="34" charset="0"/>
                  </a:endParaRPr>
                </a:p>
              </p:txBody>
            </p:sp>
            <p:sp>
              <p:nvSpPr>
                <p:cNvPr id="30" name="TextBox 162"/>
                <p:cNvSpPr txBox="1">
                  <a:spLocks noChangeArrowheads="1"/>
                </p:cNvSpPr>
                <p:nvPr/>
              </p:nvSpPr>
              <p:spPr bwMode="auto">
                <a:xfrm>
                  <a:off x="6200775" y="1628775"/>
                  <a:ext cx="200025" cy="276225"/>
                </a:xfrm>
                <a:prstGeom prst="rect">
                  <a:avLst/>
                </a:prstGeom>
                <a:noFill/>
                <a:ln w="9525">
                  <a:noFill/>
                  <a:miter lim="800000"/>
                  <a:headEnd/>
                  <a:tailEnd/>
                </a:ln>
              </p:spPr>
              <p:txBody>
                <a:bodyPr>
                  <a:spAutoFit/>
                </a:bodyPr>
                <a:lstStyle/>
                <a:p>
                  <a:r>
                    <a:rPr lang="en-US" sz="1200" dirty="0">
                      <a:latin typeface="Arial Black" pitchFamily="34" charset="0"/>
                    </a:rPr>
                    <a:t>9</a:t>
                  </a:r>
                  <a:endParaRPr lang="ru-RU" sz="1200" dirty="0">
                    <a:latin typeface="Arial Black" pitchFamily="34" charset="0"/>
                  </a:endParaRPr>
                </a:p>
              </p:txBody>
            </p:sp>
            <p:sp>
              <p:nvSpPr>
                <p:cNvPr id="31" name="Овал 30"/>
                <p:cNvSpPr/>
                <p:nvPr/>
              </p:nvSpPr>
              <p:spPr>
                <a:xfrm>
                  <a:off x="5028735" y="3943992"/>
                  <a:ext cx="96343" cy="95371"/>
                </a:xfrm>
                <a:prstGeom prst="ellipse">
                  <a:avLst/>
                </a:prstGeom>
                <a:solidFill>
                  <a:srgbClr val="7030A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cxnSp>
              <p:nvCxnSpPr>
                <p:cNvPr id="32" name="Прямая со стрелкой 31"/>
                <p:cNvCxnSpPr/>
                <p:nvPr/>
              </p:nvCxnSpPr>
              <p:spPr>
                <a:xfrm flipV="1">
                  <a:off x="2334294" y="2380537"/>
                  <a:ext cx="274814" cy="766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2315341" y="3095037"/>
                  <a:ext cx="227432" cy="859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Овал 7"/>
              <p:cNvSpPr/>
              <p:nvPr/>
            </p:nvSpPr>
            <p:spPr>
              <a:xfrm>
                <a:off x="7552602" y="2780781"/>
                <a:ext cx="96343" cy="95371"/>
              </a:xfrm>
              <a:prstGeom prst="ellipse">
                <a:avLst/>
              </a:prstGeom>
              <a:solidFill>
                <a:srgbClr val="7030A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9" name="Овал 8"/>
              <p:cNvSpPr/>
              <p:nvPr/>
            </p:nvSpPr>
            <p:spPr>
              <a:xfrm>
                <a:off x="6248025" y="4153496"/>
                <a:ext cx="96343" cy="95371"/>
              </a:xfrm>
              <a:prstGeom prst="ellipse">
                <a:avLst/>
              </a:prstGeom>
              <a:solidFill>
                <a:srgbClr val="7030A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0" name="Овал 9"/>
              <p:cNvSpPr/>
              <p:nvPr/>
            </p:nvSpPr>
            <p:spPr>
              <a:xfrm>
                <a:off x="6229073" y="3704784"/>
                <a:ext cx="94763" cy="95370"/>
              </a:xfrm>
              <a:prstGeom prst="ellipse">
                <a:avLst/>
              </a:prstGeom>
              <a:solidFill>
                <a:srgbClr val="7030A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1" name="Овал 10"/>
              <p:cNvSpPr/>
              <p:nvPr/>
            </p:nvSpPr>
            <p:spPr>
              <a:xfrm>
                <a:off x="7001395" y="2219501"/>
                <a:ext cx="94763" cy="95370"/>
              </a:xfrm>
              <a:prstGeom prst="ellipse">
                <a:avLst/>
              </a:prstGeom>
              <a:solidFill>
                <a:srgbClr val="7030A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2" name="Овал 11"/>
              <p:cNvSpPr/>
              <p:nvPr/>
            </p:nvSpPr>
            <p:spPr>
              <a:xfrm>
                <a:off x="7334647" y="1942769"/>
                <a:ext cx="94763" cy="95371"/>
              </a:xfrm>
              <a:prstGeom prst="ellipse">
                <a:avLst/>
              </a:prstGeom>
              <a:solidFill>
                <a:srgbClr val="7030A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3" name="Овал 12"/>
              <p:cNvSpPr/>
              <p:nvPr/>
            </p:nvSpPr>
            <p:spPr>
              <a:xfrm>
                <a:off x="7334647" y="3524986"/>
                <a:ext cx="94763" cy="93807"/>
              </a:xfrm>
              <a:prstGeom prst="ellipse">
                <a:avLst/>
              </a:prstGeom>
              <a:solidFill>
                <a:srgbClr val="7030A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4" name="Овал 13"/>
              <p:cNvSpPr/>
              <p:nvPr/>
            </p:nvSpPr>
            <p:spPr>
              <a:xfrm>
                <a:off x="6162738" y="1742647"/>
                <a:ext cx="94763" cy="95371"/>
              </a:xfrm>
              <a:prstGeom prst="ellipse">
                <a:avLst/>
              </a:prstGeom>
              <a:solidFill>
                <a:srgbClr val="7030A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5" name="Овал 14"/>
              <p:cNvSpPr/>
              <p:nvPr/>
            </p:nvSpPr>
            <p:spPr>
              <a:xfrm>
                <a:off x="6162738" y="1333021"/>
                <a:ext cx="94763" cy="95371"/>
              </a:xfrm>
              <a:prstGeom prst="ellipse">
                <a:avLst/>
              </a:prstGeom>
              <a:solidFill>
                <a:srgbClr val="7030A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6" name="TextBox 154"/>
              <p:cNvSpPr txBox="1">
                <a:spLocks noChangeArrowheads="1"/>
              </p:cNvSpPr>
              <p:nvPr/>
            </p:nvSpPr>
            <p:spPr bwMode="auto">
              <a:xfrm>
                <a:off x="7048500" y="3171825"/>
                <a:ext cx="200025" cy="276225"/>
              </a:xfrm>
              <a:prstGeom prst="rect">
                <a:avLst/>
              </a:prstGeom>
              <a:noFill/>
              <a:ln w="9525">
                <a:noFill/>
                <a:miter lim="800000"/>
                <a:headEnd/>
                <a:tailEnd/>
              </a:ln>
            </p:spPr>
            <p:txBody>
              <a:bodyPr>
                <a:spAutoFit/>
              </a:bodyPr>
              <a:lstStyle/>
              <a:p>
                <a:r>
                  <a:rPr lang="en-US" sz="1200" dirty="0">
                    <a:latin typeface="Arial Black" pitchFamily="34" charset="0"/>
                  </a:rPr>
                  <a:t>3</a:t>
                </a:r>
                <a:endParaRPr lang="ru-RU" sz="1200" dirty="0">
                  <a:latin typeface="Arial Black" pitchFamily="34" charset="0"/>
                </a:endParaRPr>
              </a:p>
            </p:txBody>
          </p:sp>
        </p:grpSp>
        <p:sp>
          <p:nvSpPr>
            <p:cNvPr id="6" name="TextBox 156"/>
            <p:cNvSpPr txBox="1">
              <a:spLocks noChangeArrowheads="1"/>
            </p:cNvSpPr>
            <p:nvPr/>
          </p:nvSpPr>
          <p:spPr bwMode="auto">
            <a:xfrm>
              <a:off x="7048500" y="2476500"/>
              <a:ext cx="200025" cy="276225"/>
            </a:xfrm>
            <a:prstGeom prst="rect">
              <a:avLst/>
            </a:prstGeom>
            <a:noFill/>
            <a:ln w="9525">
              <a:noFill/>
              <a:miter lim="800000"/>
              <a:headEnd/>
              <a:tailEnd/>
            </a:ln>
          </p:spPr>
          <p:txBody>
            <a:bodyPr>
              <a:spAutoFit/>
            </a:bodyPr>
            <a:lstStyle/>
            <a:p>
              <a:r>
                <a:rPr lang="en-US" sz="1200" dirty="0">
                  <a:latin typeface="Arial Black" pitchFamily="34" charset="0"/>
                </a:rPr>
                <a:t>5</a:t>
              </a:r>
              <a:endParaRPr lang="ru-RU" sz="1200" dirty="0">
                <a:latin typeface="Arial Black" pitchFamily="34" charset="0"/>
              </a:endParaRPr>
            </a:p>
          </p:txBody>
        </p:sp>
      </p:grpSp>
      <p:sp>
        <p:nvSpPr>
          <p:cNvPr id="106" name="Равнобедренный треугольник 105"/>
          <p:cNvSpPr>
            <a:spLocks noChangeAspect="1"/>
          </p:cNvSpPr>
          <p:nvPr/>
        </p:nvSpPr>
        <p:spPr bwMode="auto">
          <a:xfrm flipH="1">
            <a:off x="3536944" y="1608126"/>
            <a:ext cx="106362" cy="10636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07" name="TextBox 75"/>
          <p:cNvSpPr txBox="1">
            <a:spLocks noChangeArrowheads="1"/>
          </p:cNvSpPr>
          <p:nvPr/>
        </p:nvSpPr>
        <p:spPr bwMode="auto">
          <a:xfrm>
            <a:off x="1285852" y="214290"/>
            <a:ext cx="7489825" cy="369888"/>
          </a:xfrm>
          <a:prstGeom prst="rect">
            <a:avLst/>
          </a:prstGeom>
          <a:noFill/>
          <a:ln w="9525">
            <a:noFill/>
            <a:miter lim="800000"/>
            <a:headEnd/>
            <a:tailEnd/>
          </a:ln>
        </p:spPr>
        <p:txBody>
          <a:bodyPr wrap="none">
            <a:spAutoFit/>
          </a:bodyPr>
          <a:lstStyle/>
          <a:p>
            <a:r>
              <a:rPr lang="en-US" b="1" dirty="0">
                <a:solidFill>
                  <a:srgbClr val="FF0000"/>
                </a:solidFill>
              </a:rPr>
              <a:t>SIMULATED RADIATION ENVIRONMENT AROUND NICA COLLIDER</a:t>
            </a:r>
          </a:p>
        </p:txBody>
      </p:sp>
      <p:graphicFrame>
        <p:nvGraphicFramePr>
          <p:cNvPr id="108" name="Таблица 107"/>
          <p:cNvGraphicFramePr>
            <a:graphicFrameLocks noGrp="1"/>
          </p:cNvGraphicFramePr>
          <p:nvPr/>
        </p:nvGraphicFramePr>
        <p:xfrm>
          <a:off x="176213" y="4289425"/>
          <a:ext cx="8829680" cy="1435584"/>
        </p:xfrm>
        <a:graphic>
          <a:graphicData uri="http://schemas.openxmlformats.org/drawingml/2006/table">
            <a:tbl>
              <a:tblPr/>
              <a:tblGrid>
                <a:gridCol w="1581155"/>
                <a:gridCol w="657225"/>
                <a:gridCol w="657225"/>
                <a:gridCol w="657225"/>
                <a:gridCol w="742950"/>
                <a:gridCol w="676275"/>
                <a:gridCol w="619125"/>
                <a:gridCol w="600075"/>
                <a:gridCol w="657225"/>
                <a:gridCol w="628650"/>
                <a:gridCol w="657225"/>
                <a:gridCol w="695325"/>
              </a:tblGrid>
              <a:tr h="184265">
                <a:tc>
                  <a:txBody>
                    <a:bodyPr/>
                    <a:lstStyle/>
                    <a:p>
                      <a:pPr algn="l">
                        <a:spcAft>
                          <a:spcPts val="0"/>
                        </a:spcAft>
                      </a:pPr>
                      <a:r>
                        <a:rPr lang="en-US" sz="1200" b="1" i="0" dirty="0" smtClean="0">
                          <a:solidFill>
                            <a:srgbClr val="C00000"/>
                          </a:solidFill>
                          <a:latin typeface="Arial" pitchFamily="34" charset="0"/>
                          <a:ea typeface="Calibri"/>
                          <a:cs typeface="Arial" pitchFamily="34" charset="0"/>
                        </a:rPr>
                        <a:t> Points</a:t>
                      </a:r>
                      <a:r>
                        <a:rPr lang="en-US" sz="1200" b="1" i="0" baseline="0" dirty="0" smtClean="0">
                          <a:solidFill>
                            <a:srgbClr val="C00000"/>
                          </a:solidFill>
                          <a:latin typeface="Arial" pitchFamily="34" charset="0"/>
                          <a:ea typeface="Calibri"/>
                          <a:cs typeface="Arial" pitchFamily="34" charset="0"/>
                        </a:rPr>
                        <a:t> of calculation   </a:t>
                      </a:r>
                      <a:endParaRPr lang="ru-RU" sz="1200" b="1" i="0" dirty="0">
                        <a:solidFill>
                          <a:srgbClr val="C00000"/>
                        </a:solidFill>
                        <a:latin typeface="Arial" pitchFamily="34" charset="0"/>
                        <a:ea typeface="Calibri"/>
                        <a:cs typeface="Arial" pitchFamily="34" charset="0"/>
                      </a:endParaRPr>
                    </a:p>
                  </a:txBody>
                  <a:tcPr marL="11258" marR="11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C00000"/>
                          </a:solidFill>
                          <a:latin typeface="Arial" pitchFamily="34" charset="0"/>
                          <a:ea typeface="Calibri"/>
                          <a:cs typeface="Arial" pitchFamily="34" charset="0"/>
                        </a:rPr>
                        <a:t>1</a:t>
                      </a:r>
                      <a:endParaRPr lang="ru-RU" sz="1200" dirty="0">
                        <a:solidFill>
                          <a:srgbClr val="C00000"/>
                        </a:solidFill>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C00000"/>
                          </a:solidFill>
                          <a:latin typeface="Arial" pitchFamily="34" charset="0"/>
                          <a:ea typeface="Calibri"/>
                          <a:cs typeface="Arial" pitchFamily="34" charset="0"/>
                        </a:rPr>
                        <a:t>2</a:t>
                      </a:r>
                      <a:endParaRPr lang="ru-RU" sz="1200" dirty="0">
                        <a:solidFill>
                          <a:srgbClr val="C00000"/>
                        </a:solidFill>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C00000"/>
                          </a:solidFill>
                          <a:latin typeface="Arial" pitchFamily="34" charset="0"/>
                          <a:ea typeface="Calibri"/>
                          <a:cs typeface="Arial" pitchFamily="34" charset="0"/>
                        </a:rPr>
                        <a:t>3</a:t>
                      </a:r>
                      <a:endParaRPr lang="ru-RU" sz="1200" dirty="0">
                        <a:solidFill>
                          <a:srgbClr val="C00000"/>
                        </a:solidFill>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C00000"/>
                          </a:solidFill>
                          <a:latin typeface="Arial" pitchFamily="34" charset="0"/>
                          <a:ea typeface="Calibri"/>
                          <a:cs typeface="Arial" pitchFamily="34" charset="0"/>
                        </a:rPr>
                        <a:t>4</a:t>
                      </a:r>
                      <a:endParaRPr lang="ru-RU" sz="1200" dirty="0">
                        <a:solidFill>
                          <a:srgbClr val="C00000"/>
                        </a:solidFill>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C00000"/>
                          </a:solidFill>
                          <a:latin typeface="Arial" pitchFamily="34" charset="0"/>
                          <a:ea typeface="Calibri"/>
                          <a:cs typeface="Arial" pitchFamily="34" charset="0"/>
                        </a:rPr>
                        <a:t>5</a:t>
                      </a:r>
                      <a:endParaRPr lang="ru-RU" sz="1200" dirty="0">
                        <a:solidFill>
                          <a:srgbClr val="C00000"/>
                        </a:solidFill>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C00000"/>
                          </a:solidFill>
                          <a:latin typeface="Arial" pitchFamily="34" charset="0"/>
                          <a:ea typeface="Calibri"/>
                          <a:cs typeface="Arial" pitchFamily="34" charset="0"/>
                        </a:rPr>
                        <a:t>6</a:t>
                      </a:r>
                      <a:endParaRPr lang="ru-RU" sz="1200" dirty="0">
                        <a:solidFill>
                          <a:srgbClr val="C00000"/>
                        </a:solidFill>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C00000"/>
                          </a:solidFill>
                          <a:latin typeface="Arial" pitchFamily="34" charset="0"/>
                          <a:ea typeface="Calibri"/>
                          <a:cs typeface="Arial" pitchFamily="34" charset="0"/>
                        </a:rPr>
                        <a:t>7</a:t>
                      </a:r>
                      <a:endParaRPr lang="ru-RU" sz="1200" dirty="0">
                        <a:solidFill>
                          <a:srgbClr val="C00000"/>
                        </a:solidFill>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C00000"/>
                          </a:solidFill>
                          <a:latin typeface="Arial" pitchFamily="34" charset="0"/>
                          <a:ea typeface="Calibri"/>
                          <a:cs typeface="Arial" pitchFamily="34" charset="0"/>
                        </a:rPr>
                        <a:t>8</a:t>
                      </a:r>
                      <a:endParaRPr lang="ru-RU" sz="1200" dirty="0">
                        <a:solidFill>
                          <a:srgbClr val="C00000"/>
                        </a:solidFill>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C00000"/>
                          </a:solidFill>
                          <a:latin typeface="Arial" pitchFamily="34" charset="0"/>
                          <a:ea typeface="Calibri"/>
                          <a:cs typeface="Arial" pitchFamily="34" charset="0"/>
                        </a:rPr>
                        <a:t>9</a:t>
                      </a:r>
                      <a:endParaRPr lang="ru-RU" sz="1200" dirty="0">
                        <a:solidFill>
                          <a:srgbClr val="C00000"/>
                        </a:solidFill>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C00000"/>
                          </a:solidFill>
                          <a:latin typeface="Arial" pitchFamily="34" charset="0"/>
                          <a:ea typeface="Calibri"/>
                          <a:cs typeface="Arial" pitchFamily="34" charset="0"/>
                        </a:rPr>
                        <a:t>10</a:t>
                      </a:r>
                      <a:endParaRPr lang="ru-RU" sz="1200" dirty="0">
                        <a:solidFill>
                          <a:srgbClr val="C00000"/>
                        </a:solidFill>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C00000"/>
                          </a:solidFill>
                          <a:latin typeface="Arial" pitchFamily="34" charset="0"/>
                          <a:ea typeface="Calibri"/>
                          <a:cs typeface="Arial" pitchFamily="34" charset="0"/>
                        </a:rPr>
                        <a:t>11</a:t>
                      </a:r>
                      <a:endParaRPr lang="ru-RU" sz="1200" dirty="0">
                        <a:solidFill>
                          <a:srgbClr val="C00000"/>
                        </a:solidFill>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589">
                <a:tc>
                  <a:txBody>
                    <a:bodyPr/>
                    <a:lstStyle/>
                    <a:p>
                      <a:pPr algn="l">
                        <a:spcAft>
                          <a:spcPts val="0"/>
                        </a:spcAft>
                      </a:pPr>
                      <a:r>
                        <a:rPr lang="en-US" sz="1000" b="1" i="0" baseline="0" dirty="0" smtClean="0">
                          <a:latin typeface="Arial" pitchFamily="34" charset="0"/>
                          <a:ea typeface="Calibri"/>
                          <a:cs typeface="Arial" pitchFamily="34" charset="0"/>
                        </a:rPr>
                        <a:t> Quantity</a:t>
                      </a:r>
                      <a:endParaRPr lang="ru-RU" sz="1000" b="1" i="0" baseline="0" dirty="0">
                        <a:latin typeface="Arial" pitchFamily="34" charset="0"/>
                        <a:ea typeface="Calibri"/>
                        <a:cs typeface="Arial" pitchFamily="34" charset="0"/>
                      </a:endParaRPr>
                    </a:p>
                  </a:txBody>
                  <a:tcPr marL="11258" marR="11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0" dirty="0" smtClean="0">
                          <a:latin typeface="Arial" pitchFamily="34" charset="0"/>
                          <a:ea typeface="Calibri"/>
                          <a:cs typeface="Arial" pitchFamily="34" charset="0"/>
                          <a:sym typeface="Symbol"/>
                        </a:rPr>
                        <a:t></a:t>
                      </a:r>
                      <a:r>
                        <a:rPr lang="en-US" sz="1000" b="0" dirty="0" smtClean="0">
                          <a:latin typeface="Arial" pitchFamily="34" charset="0"/>
                          <a:ea typeface="Calibri"/>
                          <a:cs typeface="Arial" pitchFamily="34" charset="0"/>
                        </a:rPr>
                        <a:t>Sv</a:t>
                      </a:r>
                      <a:r>
                        <a:rPr lang="ru-RU" sz="1000" b="0" dirty="0" smtClean="0">
                          <a:latin typeface="Arial" pitchFamily="34" charset="0"/>
                          <a:ea typeface="Calibri"/>
                          <a:cs typeface="Arial" pitchFamily="34" charset="0"/>
                        </a:rPr>
                        <a:t>/</a:t>
                      </a:r>
                      <a:r>
                        <a:rPr lang="en-US" sz="1000" b="0" dirty="0" smtClean="0">
                          <a:latin typeface="Arial" pitchFamily="34" charset="0"/>
                          <a:ea typeface="Calibri"/>
                          <a:cs typeface="Arial" pitchFamily="34" charset="0"/>
                        </a:rPr>
                        <a:t>h</a:t>
                      </a:r>
                      <a:endParaRPr lang="ru-RU" sz="1000" b="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0" dirty="0" smtClean="0">
                          <a:latin typeface="Arial" pitchFamily="34" charset="0"/>
                          <a:ea typeface="Calibri"/>
                          <a:cs typeface="Arial" pitchFamily="34" charset="0"/>
                          <a:sym typeface="Symbol"/>
                        </a:rPr>
                        <a:t></a:t>
                      </a:r>
                      <a:r>
                        <a:rPr lang="en-US" sz="1000" b="0" dirty="0" smtClean="0">
                          <a:latin typeface="Arial" pitchFamily="34" charset="0"/>
                          <a:ea typeface="Calibri"/>
                          <a:cs typeface="Arial" pitchFamily="34" charset="0"/>
                        </a:rPr>
                        <a:t>Sv</a:t>
                      </a:r>
                      <a:r>
                        <a:rPr lang="ru-RU" sz="1000" b="0" dirty="0" smtClean="0">
                          <a:latin typeface="Arial" pitchFamily="34" charset="0"/>
                          <a:ea typeface="Calibri"/>
                          <a:cs typeface="Arial" pitchFamily="34" charset="0"/>
                        </a:rPr>
                        <a:t>/</a:t>
                      </a:r>
                      <a:r>
                        <a:rPr lang="en-US" sz="1000" b="0" dirty="0" smtClean="0">
                          <a:latin typeface="Arial" pitchFamily="34" charset="0"/>
                          <a:ea typeface="Calibri"/>
                          <a:cs typeface="Arial" pitchFamily="34" charset="0"/>
                        </a:rPr>
                        <a:t>h</a:t>
                      </a:r>
                      <a:endParaRPr lang="ru-RU" sz="1000" b="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0" dirty="0" smtClean="0">
                          <a:latin typeface="Arial" pitchFamily="34" charset="0"/>
                          <a:ea typeface="Calibri"/>
                          <a:cs typeface="Arial" pitchFamily="34" charset="0"/>
                          <a:sym typeface="Symbol"/>
                        </a:rPr>
                        <a:t></a:t>
                      </a:r>
                      <a:r>
                        <a:rPr lang="en-US" sz="1000" b="0" dirty="0" smtClean="0">
                          <a:latin typeface="Arial" pitchFamily="34" charset="0"/>
                          <a:ea typeface="Calibri"/>
                          <a:cs typeface="Arial" pitchFamily="34" charset="0"/>
                        </a:rPr>
                        <a:t>Sv</a:t>
                      </a:r>
                      <a:r>
                        <a:rPr lang="ru-RU" sz="1000" b="0" dirty="0" smtClean="0">
                          <a:latin typeface="Arial" pitchFamily="34" charset="0"/>
                          <a:ea typeface="Calibri"/>
                          <a:cs typeface="Arial" pitchFamily="34" charset="0"/>
                        </a:rPr>
                        <a:t>/</a:t>
                      </a:r>
                      <a:r>
                        <a:rPr lang="en-US" sz="1000" b="0" dirty="0" smtClean="0">
                          <a:latin typeface="Arial" pitchFamily="34" charset="0"/>
                          <a:ea typeface="Calibri"/>
                          <a:cs typeface="Arial" pitchFamily="34" charset="0"/>
                        </a:rPr>
                        <a:t>h</a:t>
                      </a:r>
                      <a:endParaRPr lang="ru-RU" sz="1000" b="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0" dirty="0" smtClean="0">
                          <a:latin typeface="Arial" pitchFamily="34" charset="0"/>
                          <a:ea typeface="Calibri"/>
                          <a:cs typeface="Arial" pitchFamily="34" charset="0"/>
                          <a:sym typeface="Symbol"/>
                        </a:rPr>
                        <a:t></a:t>
                      </a:r>
                      <a:r>
                        <a:rPr lang="en-US" sz="1000" b="0" dirty="0" smtClean="0">
                          <a:latin typeface="Arial" pitchFamily="34" charset="0"/>
                          <a:ea typeface="Calibri"/>
                          <a:cs typeface="Arial" pitchFamily="34" charset="0"/>
                        </a:rPr>
                        <a:t>Sv</a:t>
                      </a:r>
                      <a:r>
                        <a:rPr lang="ru-RU" sz="1000" b="0" dirty="0" smtClean="0">
                          <a:latin typeface="Arial" pitchFamily="34" charset="0"/>
                          <a:ea typeface="Calibri"/>
                          <a:cs typeface="Arial" pitchFamily="34" charset="0"/>
                        </a:rPr>
                        <a:t>/</a:t>
                      </a:r>
                      <a:r>
                        <a:rPr lang="en-US" sz="1000" b="0" dirty="0" smtClean="0">
                          <a:latin typeface="Arial" pitchFamily="34" charset="0"/>
                          <a:ea typeface="Calibri"/>
                          <a:cs typeface="Arial" pitchFamily="34" charset="0"/>
                        </a:rPr>
                        <a:t>h</a:t>
                      </a:r>
                      <a:endParaRPr lang="ru-RU" sz="1000" b="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0" dirty="0" smtClean="0">
                          <a:latin typeface="Arial" pitchFamily="34" charset="0"/>
                          <a:ea typeface="Calibri"/>
                          <a:cs typeface="Arial" pitchFamily="34" charset="0"/>
                          <a:sym typeface="Symbol"/>
                        </a:rPr>
                        <a:t></a:t>
                      </a:r>
                      <a:r>
                        <a:rPr lang="en-US" sz="1000" b="0" dirty="0" smtClean="0">
                          <a:latin typeface="Arial" pitchFamily="34" charset="0"/>
                          <a:ea typeface="Calibri"/>
                          <a:cs typeface="Arial" pitchFamily="34" charset="0"/>
                        </a:rPr>
                        <a:t>Sv</a:t>
                      </a:r>
                      <a:r>
                        <a:rPr lang="ru-RU" sz="1000" b="0" dirty="0" smtClean="0">
                          <a:latin typeface="Arial" pitchFamily="34" charset="0"/>
                          <a:ea typeface="Calibri"/>
                          <a:cs typeface="Arial" pitchFamily="34" charset="0"/>
                        </a:rPr>
                        <a:t>/</a:t>
                      </a:r>
                      <a:r>
                        <a:rPr lang="en-US" sz="1000" b="0" dirty="0" smtClean="0">
                          <a:latin typeface="Arial" pitchFamily="34" charset="0"/>
                          <a:ea typeface="Calibri"/>
                          <a:cs typeface="Arial" pitchFamily="34" charset="0"/>
                        </a:rPr>
                        <a:t>h</a:t>
                      </a:r>
                      <a:endParaRPr lang="ru-RU" sz="1000" b="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dirty="0" smtClean="0">
                          <a:solidFill>
                            <a:srgbClr val="C00000"/>
                          </a:solidFill>
                          <a:latin typeface="Arial" pitchFamily="34" charset="0"/>
                          <a:ea typeface="Calibri"/>
                          <a:cs typeface="Arial" pitchFamily="34" charset="0"/>
                          <a:sym typeface="Symbol"/>
                        </a:rPr>
                        <a:t></a:t>
                      </a:r>
                      <a:r>
                        <a:rPr lang="en-US" sz="1000" b="1" dirty="0" smtClean="0">
                          <a:solidFill>
                            <a:srgbClr val="C00000"/>
                          </a:solidFill>
                          <a:latin typeface="Arial" pitchFamily="34" charset="0"/>
                          <a:ea typeface="Calibri"/>
                          <a:cs typeface="Arial" pitchFamily="34" charset="0"/>
                        </a:rPr>
                        <a:t>Sv</a:t>
                      </a:r>
                      <a:r>
                        <a:rPr lang="ru-RU" sz="1000" b="1" dirty="0" smtClean="0">
                          <a:solidFill>
                            <a:srgbClr val="C00000"/>
                          </a:solidFill>
                          <a:latin typeface="Arial" pitchFamily="34" charset="0"/>
                          <a:ea typeface="Calibri"/>
                          <a:cs typeface="Arial" pitchFamily="34" charset="0"/>
                        </a:rPr>
                        <a:t>/</a:t>
                      </a:r>
                      <a:r>
                        <a:rPr lang="en-US" sz="1000" b="1" dirty="0" smtClean="0">
                          <a:solidFill>
                            <a:srgbClr val="C00000"/>
                          </a:solidFill>
                          <a:latin typeface="Arial" pitchFamily="34" charset="0"/>
                          <a:ea typeface="Calibri"/>
                          <a:cs typeface="Arial" pitchFamily="34" charset="0"/>
                        </a:rPr>
                        <a:t>y</a:t>
                      </a:r>
                      <a:endParaRPr lang="ru-RU" sz="1000" b="1" dirty="0">
                        <a:solidFill>
                          <a:srgbClr val="C00000"/>
                        </a:solidFill>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latin typeface="Arial" pitchFamily="34" charset="0"/>
                          <a:ea typeface="Calibri"/>
                          <a:cs typeface="Arial" pitchFamily="34" charset="0"/>
                          <a:sym typeface="Symbol"/>
                        </a:rPr>
                        <a:t></a:t>
                      </a:r>
                      <a:r>
                        <a:rPr lang="en-US" sz="1000" b="0" dirty="0" smtClean="0">
                          <a:latin typeface="Arial" pitchFamily="34" charset="0"/>
                          <a:ea typeface="Calibri"/>
                          <a:cs typeface="Arial" pitchFamily="34" charset="0"/>
                        </a:rPr>
                        <a:t>Sv</a:t>
                      </a:r>
                      <a:r>
                        <a:rPr lang="ru-RU" sz="1000" b="0" dirty="0" smtClean="0">
                          <a:latin typeface="Arial" pitchFamily="34" charset="0"/>
                          <a:ea typeface="Calibri"/>
                          <a:cs typeface="Arial" pitchFamily="34" charset="0"/>
                        </a:rPr>
                        <a:t>/</a:t>
                      </a:r>
                      <a:r>
                        <a:rPr lang="en-US" sz="1000" b="0" dirty="0" smtClean="0">
                          <a:latin typeface="Arial" pitchFamily="34" charset="0"/>
                          <a:ea typeface="Calibri"/>
                          <a:cs typeface="Arial" pitchFamily="34" charset="0"/>
                        </a:rPr>
                        <a:t>h</a:t>
                      </a:r>
                      <a:endParaRPr lang="ru-RU" sz="1000" b="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0" dirty="0" smtClean="0">
                          <a:latin typeface="Arial" pitchFamily="34" charset="0"/>
                          <a:ea typeface="Calibri"/>
                          <a:cs typeface="Arial" pitchFamily="34" charset="0"/>
                          <a:sym typeface="Symbol"/>
                        </a:rPr>
                        <a:t></a:t>
                      </a:r>
                      <a:r>
                        <a:rPr lang="en-US" sz="1000" b="0" dirty="0" smtClean="0">
                          <a:latin typeface="Arial" pitchFamily="34" charset="0"/>
                          <a:ea typeface="Calibri"/>
                          <a:cs typeface="Arial" pitchFamily="34" charset="0"/>
                        </a:rPr>
                        <a:t>Sv</a:t>
                      </a:r>
                      <a:r>
                        <a:rPr lang="ru-RU" sz="1000" b="0" dirty="0" smtClean="0">
                          <a:latin typeface="Arial" pitchFamily="34" charset="0"/>
                          <a:ea typeface="Calibri"/>
                          <a:cs typeface="Arial" pitchFamily="34" charset="0"/>
                        </a:rPr>
                        <a:t>/</a:t>
                      </a:r>
                      <a:r>
                        <a:rPr lang="en-US" sz="1000" b="0" dirty="0" smtClean="0">
                          <a:latin typeface="Arial" pitchFamily="34" charset="0"/>
                          <a:ea typeface="Calibri"/>
                          <a:cs typeface="Arial" pitchFamily="34" charset="0"/>
                        </a:rPr>
                        <a:t>h</a:t>
                      </a:r>
                      <a:endParaRPr lang="ru-RU" sz="1000" b="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0" dirty="0" smtClean="0">
                          <a:latin typeface="Arial" pitchFamily="34" charset="0"/>
                          <a:ea typeface="Calibri"/>
                          <a:cs typeface="Arial" pitchFamily="34" charset="0"/>
                          <a:sym typeface="Symbol"/>
                        </a:rPr>
                        <a:t></a:t>
                      </a:r>
                      <a:r>
                        <a:rPr lang="en-US" sz="1000" b="0" dirty="0" smtClean="0">
                          <a:latin typeface="Arial" pitchFamily="34" charset="0"/>
                          <a:ea typeface="Calibri"/>
                          <a:cs typeface="Arial" pitchFamily="34" charset="0"/>
                        </a:rPr>
                        <a:t>Sv</a:t>
                      </a:r>
                      <a:r>
                        <a:rPr lang="ru-RU" sz="1000" b="0" dirty="0" smtClean="0">
                          <a:latin typeface="Arial" pitchFamily="34" charset="0"/>
                          <a:ea typeface="Calibri"/>
                          <a:cs typeface="Arial" pitchFamily="34" charset="0"/>
                        </a:rPr>
                        <a:t>/</a:t>
                      </a:r>
                      <a:r>
                        <a:rPr lang="en-US" sz="1000" b="0" dirty="0" smtClean="0">
                          <a:latin typeface="Arial" pitchFamily="34" charset="0"/>
                          <a:ea typeface="Calibri"/>
                          <a:cs typeface="Arial" pitchFamily="34" charset="0"/>
                        </a:rPr>
                        <a:t>h</a:t>
                      </a:r>
                      <a:endParaRPr lang="ru-RU" sz="1000" b="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latin typeface="Arial" pitchFamily="34" charset="0"/>
                          <a:ea typeface="Calibri"/>
                          <a:cs typeface="Arial" pitchFamily="34" charset="0"/>
                          <a:sym typeface="Symbol"/>
                        </a:rPr>
                        <a:t></a:t>
                      </a:r>
                      <a:r>
                        <a:rPr lang="en-US" sz="1000" b="0" dirty="0" smtClean="0">
                          <a:latin typeface="Arial" pitchFamily="34" charset="0"/>
                          <a:ea typeface="Calibri"/>
                          <a:cs typeface="Arial" pitchFamily="34" charset="0"/>
                        </a:rPr>
                        <a:t>Sv</a:t>
                      </a:r>
                      <a:r>
                        <a:rPr lang="ru-RU" sz="1000" b="0" dirty="0" smtClean="0">
                          <a:latin typeface="Arial" pitchFamily="34" charset="0"/>
                          <a:ea typeface="Calibri"/>
                          <a:cs typeface="Arial" pitchFamily="34" charset="0"/>
                        </a:rPr>
                        <a:t>/</a:t>
                      </a:r>
                      <a:r>
                        <a:rPr lang="en-US" sz="1000" b="0" dirty="0" smtClean="0">
                          <a:latin typeface="Arial" pitchFamily="34" charset="0"/>
                          <a:ea typeface="Calibri"/>
                          <a:cs typeface="Arial" pitchFamily="34" charset="0"/>
                        </a:rPr>
                        <a:t>h</a:t>
                      </a:r>
                      <a:endParaRPr lang="ru-RU" sz="1000" b="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dirty="0" smtClean="0">
                          <a:solidFill>
                            <a:srgbClr val="C00000"/>
                          </a:solidFill>
                          <a:latin typeface="Arial" pitchFamily="34" charset="0"/>
                          <a:ea typeface="Calibri"/>
                          <a:cs typeface="Arial" pitchFamily="34" charset="0"/>
                          <a:sym typeface="Symbol"/>
                        </a:rPr>
                        <a:t></a:t>
                      </a:r>
                      <a:r>
                        <a:rPr lang="en-US" sz="1000" b="1" dirty="0" smtClean="0">
                          <a:solidFill>
                            <a:srgbClr val="C00000"/>
                          </a:solidFill>
                          <a:latin typeface="Arial" pitchFamily="34" charset="0"/>
                          <a:ea typeface="Calibri"/>
                          <a:cs typeface="Arial" pitchFamily="34" charset="0"/>
                        </a:rPr>
                        <a:t>Sv</a:t>
                      </a:r>
                      <a:r>
                        <a:rPr lang="ru-RU" sz="1000" b="1" dirty="0" smtClean="0">
                          <a:solidFill>
                            <a:srgbClr val="C00000"/>
                          </a:solidFill>
                          <a:latin typeface="Arial" pitchFamily="34" charset="0"/>
                          <a:ea typeface="Calibri"/>
                          <a:cs typeface="Arial" pitchFamily="34" charset="0"/>
                        </a:rPr>
                        <a:t>/</a:t>
                      </a:r>
                      <a:r>
                        <a:rPr lang="en-US" sz="1000" b="1" dirty="0" smtClean="0">
                          <a:solidFill>
                            <a:srgbClr val="C00000"/>
                          </a:solidFill>
                          <a:latin typeface="Arial" pitchFamily="34" charset="0"/>
                          <a:ea typeface="Calibri"/>
                          <a:cs typeface="Arial" pitchFamily="34" charset="0"/>
                        </a:rPr>
                        <a:t>y</a:t>
                      </a:r>
                      <a:endParaRPr lang="ru-RU" sz="1000" b="1" dirty="0">
                        <a:solidFill>
                          <a:srgbClr val="C00000"/>
                        </a:solidFill>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309">
                <a:tc>
                  <a:txBody>
                    <a:bodyPr/>
                    <a:lstStyle/>
                    <a:p>
                      <a:pPr algn="l">
                        <a:spcAft>
                          <a:spcPts val="0"/>
                        </a:spcAft>
                      </a:pPr>
                      <a:r>
                        <a:rPr lang="en-US" sz="1000" b="0" dirty="0" smtClean="0">
                          <a:latin typeface="Arial" pitchFamily="34" charset="0"/>
                          <a:ea typeface="Calibri"/>
                          <a:cs typeface="Arial" pitchFamily="34" charset="0"/>
                        </a:rPr>
                        <a:t> </a:t>
                      </a:r>
                      <a:r>
                        <a:rPr lang="en-US" sz="1000" b="0" i="0" baseline="0" dirty="0" smtClean="0">
                          <a:latin typeface="Arial" pitchFamily="34" charset="0"/>
                          <a:ea typeface="Calibri"/>
                          <a:cs typeface="Arial" pitchFamily="34" charset="0"/>
                        </a:rPr>
                        <a:t>Beam catchers</a:t>
                      </a:r>
                      <a:endParaRPr lang="ru-RU" sz="1000" b="0" i="0" baseline="0" dirty="0">
                        <a:latin typeface="Arial" pitchFamily="34" charset="0"/>
                        <a:ea typeface="Calibri"/>
                        <a:cs typeface="Arial" pitchFamily="34" charset="0"/>
                      </a:endParaRPr>
                    </a:p>
                  </a:txBody>
                  <a:tcPr marL="11258" marR="11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0,19</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0,04</a:t>
                      </a:r>
                      <a:endParaRPr lang="ru-RU" sz="1200" dirty="0">
                        <a:latin typeface="+mn-lt"/>
                        <a:ea typeface="Calibri"/>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0,25</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0,07</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0,19</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b="1" spc="-100" dirty="0" smtClean="0">
                          <a:solidFill>
                            <a:srgbClr val="FF0000"/>
                          </a:solidFill>
                          <a:latin typeface="+mn-lt"/>
                          <a:ea typeface="Calibri"/>
                          <a:cs typeface="Times New Roman"/>
                        </a:rPr>
                        <a:t>393,5</a:t>
                      </a:r>
                      <a:endParaRPr lang="ru-RU" sz="1200" dirty="0">
                        <a:solidFill>
                          <a:srgbClr val="FF0000"/>
                        </a:solidFill>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0,25</a:t>
                      </a:r>
                      <a:endParaRPr lang="ru-RU" sz="1200" dirty="0">
                        <a:latin typeface="+mn-lt"/>
                        <a:ea typeface="Calibri"/>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b="0" spc="-100" dirty="0" smtClean="0">
                          <a:latin typeface="+mn-lt"/>
                          <a:ea typeface="Calibri"/>
                          <a:cs typeface="Times New Roman"/>
                        </a:rPr>
                        <a:t>0,071</a:t>
                      </a:r>
                      <a:endParaRPr lang="ru-RU" sz="1200" b="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0,19</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a:latin typeface="+mn-lt"/>
                          <a:ea typeface="Calibri"/>
                          <a:cs typeface="Times New Roman"/>
                        </a:rPr>
                        <a:t>0,043</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b="1" spc="-100" dirty="0">
                          <a:solidFill>
                            <a:srgbClr val="FF0000"/>
                          </a:solidFill>
                          <a:latin typeface="+mn-lt"/>
                          <a:ea typeface="Calibri"/>
                          <a:cs typeface="Times New Roman"/>
                        </a:rPr>
                        <a:t>54,4</a:t>
                      </a:r>
                      <a:endParaRPr lang="ru-RU" sz="1200" dirty="0">
                        <a:solidFill>
                          <a:srgbClr val="FF0000"/>
                        </a:solidFill>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654">
                <a:tc>
                  <a:txBody>
                    <a:bodyPr/>
                    <a:lstStyle/>
                    <a:p>
                      <a:pPr algn="l">
                        <a:spcAft>
                          <a:spcPts val="0"/>
                        </a:spcAft>
                      </a:pPr>
                      <a:r>
                        <a:rPr lang="en-US" sz="1000" b="0" dirty="0" smtClean="0">
                          <a:latin typeface="Arial" pitchFamily="34" charset="0"/>
                          <a:ea typeface="Calibri"/>
                          <a:cs typeface="Arial" pitchFamily="34" charset="0"/>
                        </a:rPr>
                        <a:t> Ion-electron recombination</a:t>
                      </a:r>
                      <a:endParaRPr lang="ru-RU" sz="1000" b="0" dirty="0">
                        <a:latin typeface="Arial" pitchFamily="34" charset="0"/>
                        <a:ea typeface="Calibri"/>
                        <a:cs typeface="Arial" pitchFamily="34" charset="0"/>
                      </a:endParaRPr>
                    </a:p>
                  </a:txBody>
                  <a:tcPr marL="11258" marR="11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0,14</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0,02</a:t>
                      </a:r>
                      <a:endParaRPr lang="ru-RU" sz="1200" dirty="0">
                        <a:latin typeface="+mn-lt"/>
                        <a:ea typeface="Calibri"/>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0,05</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0,02</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0,013</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b="1" spc="-100" dirty="0" smtClean="0">
                          <a:solidFill>
                            <a:srgbClr val="FF0000"/>
                          </a:solidFill>
                          <a:latin typeface="+mn-lt"/>
                          <a:ea typeface="Calibri"/>
                          <a:cs typeface="Times New Roman"/>
                        </a:rPr>
                        <a:t>36,8</a:t>
                      </a:r>
                      <a:endParaRPr lang="ru-RU" sz="1200" dirty="0">
                        <a:solidFill>
                          <a:srgbClr val="FF0000"/>
                        </a:solidFill>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0,011</a:t>
                      </a:r>
                      <a:endParaRPr lang="ru-RU" sz="1200" dirty="0">
                        <a:latin typeface="+mn-lt"/>
                        <a:ea typeface="Calibri"/>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0,006</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a:latin typeface="+mn-lt"/>
                          <a:ea typeface="Calibri"/>
                          <a:cs typeface="Times New Roman"/>
                        </a:rPr>
                        <a:t>0,001</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a:latin typeface="+mn-lt"/>
                          <a:ea typeface="Calibri"/>
                          <a:cs typeface="Times New Roman"/>
                        </a:rPr>
                        <a:t>0,0041</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b="1" spc="-100" dirty="0" smtClean="0">
                          <a:latin typeface="+mn-lt"/>
                          <a:ea typeface="Calibri"/>
                          <a:cs typeface="Times New Roman"/>
                        </a:rPr>
                        <a:t>8,48</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589">
                <a:tc>
                  <a:txBody>
                    <a:bodyPr/>
                    <a:lstStyle/>
                    <a:p>
                      <a:pPr algn="l">
                        <a:spcAft>
                          <a:spcPts val="0"/>
                        </a:spcAft>
                      </a:pPr>
                      <a:r>
                        <a:rPr lang="en-US" sz="1000" b="0" dirty="0" smtClean="0">
                          <a:latin typeface="Arial" pitchFamily="34" charset="0"/>
                          <a:ea typeface="Calibri"/>
                          <a:cs typeface="Arial" pitchFamily="34" charset="0"/>
                        </a:rPr>
                        <a:t> Kickers, septum magnets</a:t>
                      </a:r>
                      <a:endParaRPr lang="ru-RU" sz="1000" b="0" dirty="0">
                        <a:latin typeface="Arial" pitchFamily="34" charset="0"/>
                        <a:ea typeface="Calibri"/>
                        <a:cs typeface="Arial" pitchFamily="34" charset="0"/>
                      </a:endParaRPr>
                    </a:p>
                  </a:txBody>
                  <a:tcPr marL="11258" marR="11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1,01·10</a:t>
                      </a:r>
                      <a:r>
                        <a:rPr lang="en-US" sz="1200" spc="-100" baseline="30000" dirty="0" smtClean="0">
                          <a:latin typeface="+mn-lt"/>
                          <a:ea typeface="Calibri"/>
                          <a:cs typeface="Times New Roman"/>
                        </a:rPr>
                        <a:t>-4  </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1,19·10</a:t>
                      </a:r>
                      <a:r>
                        <a:rPr lang="en-US" sz="1200" spc="-100" baseline="30000" dirty="0" smtClean="0">
                          <a:latin typeface="+mn-lt"/>
                          <a:ea typeface="Calibri"/>
                          <a:cs typeface="Times New Roman"/>
                        </a:rPr>
                        <a:t>-4  </a:t>
                      </a:r>
                      <a:endParaRPr lang="ru-RU" sz="1200" dirty="0">
                        <a:latin typeface="+mn-lt"/>
                        <a:ea typeface="Calibri"/>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n-US" sz="1200" spc="-100" dirty="0">
                          <a:latin typeface="+mn-lt"/>
                          <a:ea typeface="Calibri"/>
                          <a:cs typeface="Times New Roman"/>
                        </a:rPr>
                        <a:t> </a:t>
                      </a:r>
                      <a:r>
                        <a:rPr lang="en-US" sz="1200" spc="-100" dirty="0" smtClean="0">
                          <a:latin typeface="+mn-lt"/>
                          <a:ea typeface="Calibri"/>
                          <a:cs typeface="Times New Roman"/>
                        </a:rPr>
                        <a:t>   8,55·10</a:t>
                      </a:r>
                      <a:r>
                        <a:rPr lang="en-US" sz="1200" spc="-100" baseline="30000" dirty="0" smtClean="0">
                          <a:latin typeface="+mn-lt"/>
                          <a:ea typeface="Calibri"/>
                          <a:cs typeface="Times New Roman"/>
                        </a:rPr>
                        <a:t>-5  </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8,58·10</a:t>
                      </a:r>
                      <a:r>
                        <a:rPr lang="en-US" sz="1200" spc="-100" baseline="30000" dirty="0" smtClean="0">
                          <a:latin typeface="+mn-lt"/>
                          <a:ea typeface="Calibri"/>
                          <a:cs typeface="Times New Roman"/>
                        </a:rPr>
                        <a:t>-5</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6,49·10</a:t>
                      </a:r>
                      <a:r>
                        <a:rPr lang="en-US" sz="1200" spc="-100" baseline="30000" dirty="0" smtClean="0">
                          <a:latin typeface="+mn-lt"/>
                          <a:ea typeface="Calibri"/>
                          <a:cs typeface="Times New Roman"/>
                        </a:rPr>
                        <a:t>-5  </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b="1" spc="-100" dirty="0" smtClean="0">
                          <a:solidFill>
                            <a:srgbClr val="FF0000"/>
                          </a:solidFill>
                          <a:latin typeface="+mn-lt"/>
                          <a:ea typeface="Calibri"/>
                          <a:cs typeface="Times New Roman"/>
                        </a:rPr>
                        <a:t>0,5</a:t>
                      </a:r>
                      <a:endParaRPr lang="ru-RU" sz="1200" dirty="0">
                        <a:solidFill>
                          <a:srgbClr val="FF0000"/>
                        </a:solidFill>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6,39·10</a:t>
                      </a:r>
                      <a:r>
                        <a:rPr lang="en-US" sz="1200" spc="-100" baseline="30000" dirty="0" smtClean="0">
                          <a:latin typeface="+mn-lt"/>
                          <a:ea typeface="Calibri"/>
                          <a:cs typeface="Times New Roman"/>
                        </a:rPr>
                        <a:t>-5  </a:t>
                      </a:r>
                      <a:endParaRPr lang="ru-RU" sz="1200" dirty="0">
                        <a:latin typeface="+mn-lt"/>
                        <a:ea typeface="Calibri"/>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a:latin typeface="+mn-lt"/>
                          <a:ea typeface="Calibri"/>
                          <a:cs typeface="Times New Roman"/>
                        </a:rPr>
                        <a:t> </a:t>
                      </a:r>
                      <a:r>
                        <a:rPr lang="en-US" sz="1200" spc="-100" dirty="0" smtClean="0">
                          <a:latin typeface="+mn-lt"/>
                          <a:ea typeface="Calibri"/>
                          <a:cs typeface="Times New Roman"/>
                        </a:rPr>
                        <a:t>8,0·10</a:t>
                      </a:r>
                      <a:r>
                        <a:rPr lang="en-US" sz="1200" spc="-100" baseline="30000" dirty="0" smtClean="0">
                          <a:latin typeface="+mn-lt"/>
                          <a:ea typeface="Calibri"/>
                          <a:cs typeface="Times New Roman"/>
                        </a:rPr>
                        <a:t>-5  </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1,87·10</a:t>
                      </a:r>
                      <a:r>
                        <a:rPr lang="en-US" sz="1200" spc="-100" baseline="30000" dirty="0" smtClean="0">
                          <a:latin typeface="+mn-lt"/>
                          <a:ea typeface="Calibri"/>
                          <a:cs typeface="Times New Roman"/>
                        </a:rPr>
                        <a:t>-5  </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5,03·10</a:t>
                      </a:r>
                      <a:r>
                        <a:rPr lang="en-US" sz="1200" spc="-100" baseline="30000" dirty="0" smtClean="0">
                          <a:latin typeface="+mn-lt"/>
                          <a:ea typeface="Calibri"/>
                          <a:cs typeface="Times New Roman"/>
                        </a:rPr>
                        <a:t>-5  </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b="1" spc="-100" dirty="0">
                          <a:latin typeface="+mn-lt"/>
                          <a:ea typeface="Calibri"/>
                          <a:cs typeface="Times New Roman"/>
                        </a:rPr>
                        <a:t>0,077</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589">
                <a:tc>
                  <a:txBody>
                    <a:bodyPr/>
                    <a:lstStyle/>
                    <a:p>
                      <a:pPr algn="l">
                        <a:spcAft>
                          <a:spcPts val="0"/>
                        </a:spcAft>
                      </a:pPr>
                      <a:r>
                        <a:rPr lang="en-US" sz="1000" b="0" dirty="0" smtClean="0">
                          <a:latin typeface="Arial" pitchFamily="34" charset="0"/>
                          <a:ea typeface="Calibri"/>
                          <a:cs typeface="Arial" pitchFamily="34" charset="0"/>
                        </a:rPr>
                        <a:t> Uniform</a:t>
                      </a:r>
                      <a:r>
                        <a:rPr lang="en-US" sz="1000" b="0" baseline="0" dirty="0" smtClean="0">
                          <a:latin typeface="Arial" pitchFamily="34" charset="0"/>
                          <a:ea typeface="Calibri"/>
                          <a:cs typeface="Arial" pitchFamily="34" charset="0"/>
                        </a:rPr>
                        <a:t> ring losses</a:t>
                      </a:r>
                      <a:endParaRPr lang="ru-RU" sz="1000" b="0" dirty="0">
                        <a:latin typeface="Arial" pitchFamily="34" charset="0"/>
                        <a:ea typeface="Calibri"/>
                        <a:cs typeface="Arial" pitchFamily="34" charset="0"/>
                      </a:endParaRPr>
                    </a:p>
                  </a:txBody>
                  <a:tcPr marL="11258" marR="11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1,72·10</a:t>
                      </a:r>
                      <a:r>
                        <a:rPr lang="en-US" sz="1200" spc="-100" baseline="30000" dirty="0" smtClean="0">
                          <a:latin typeface="+mn-lt"/>
                          <a:ea typeface="Calibri"/>
                          <a:cs typeface="Times New Roman"/>
                        </a:rPr>
                        <a:t>-4  </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n-US" sz="1200" spc="-100" dirty="0" smtClean="0">
                          <a:latin typeface="+mn-lt"/>
                          <a:ea typeface="Calibri"/>
                          <a:cs typeface="Times New Roman"/>
                        </a:rPr>
                        <a:t>   3,83·10</a:t>
                      </a:r>
                      <a:r>
                        <a:rPr lang="en-US" sz="1200" spc="-100" baseline="30000" dirty="0" smtClean="0">
                          <a:latin typeface="+mn-lt"/>
                          <a:ea typeface="Calibri"/>
                          <a:cs typeface="Times New Roman"/>
                        </a:rPr>
                        <a:t>-4</a:t>
                      </a:r>
                      <a:endParaRPr lang="ru-RU" sz="1200" dirty="0">
                        <a:latin typeface="+mn-lt"/>
                        <a:ea typeface="Calibri"/>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2,16·10</a:t>
                      </a:r>
                      <a:r>
                        <a:rPr lang="en-US" sz="1200" spc="-100" baseline="30000" dirty="0" smtClean="0">
                          <a:latin typeface="+mn-lt"/>
                          <a:ea typeface="Calibri"/>
                          <a:cs typeface="Times New Roman"/>
                        </a:rPr>
                        <a:t>-4</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a:latin typeface="+mn-lt"/>
                          <a:ea typeface="Calibri"/>
                          <a:cs typeface="Times New Roman"/>
                        </a:rPr>
                        <a:t>4,3·10</a:t>
                      </a:r>
                      <a:r>
                        <a:rPr lang="en-US" sz="1200" spc="-100" baseline="30000" dirty="0">
                          <a:latin typeface="+mn-lt"/>
                          <a:ea typeface="Calibri"/>
                          <a:cs typeface="Times New Roman"/>
                        </a:rPr>
                        <a:t>-4</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1,46·10</a:t>
                      </a:r>
                      <a:r>
                        <a:rPr lang="en-US" sz="1200" spc="-100" baseline="30000" dirty="0" smtClean="0">
                          <a:latin typeface="+mn-lt"/>
                          <a:ea typeface="Calibri"/>
                          <a:cs typeface="Times New Roman"/>
                        </a:rPr>
                        <a:t>-4  </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b="1" spc="-100" dirty="0" smtClean="0">
                          <a:solidFill>
                            <a:srgbClr val="FF0000"/>
                          </a:solidFill>
                          <a:latin typeface="+mn-lt"/>
                          <a:ea typeface="Calibri"/>
                          <a:cs typeface="Times New Roman"/>
                        </a:rPr>
                        <a:t>1,91</a:t>
                      </a:r>
                      <a:endParaRPr lang="ru-RU" sz="1200" dirty="0">
                        <a:solidFill>
                          <a:srgbClr val="FF0000"/>
                        </a:solidFill>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2,09·10</a:t>
                      </a:r>
                      <a:r>
                        <a:rPr lang="en-US" sz="1200" spc="-100" baseline="30000" dirty="0" smtClean="0">
                          <a:latin typeface="+mn-lt"/>
                          <a:ea typeface="Calibri"/>
                          <a:cs typeface="Times New Roman"/>
                        </a:rPr>
                        <a:t>-4  </a:t>
                      </a:r>
                      <a:endParaRPr lang="ru-RU" sz="1200" dirty="0">
                        <a:latin typeface="+mn-lt"/>
                        <a:ea typeface="Calibri"/>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4,13·10</a:t>
                      </a:r>
                      <a:r>
                        <a:rPr lang="en-US" sz="1200" spc="-100" baseline="30000" dirty="0" smtClean="0">
                          <a:latin typeface="+mn-lt"/>
                          <a:ea typeface="Calibri"/>
                          <a:cs typeface="Times New Roman"/>
                        </a:rPr>
                        <a:t>-4  </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2,17·10</a:t>
                      </a:r>
                      <a:r>
                        <a:rPr lang="en-US" sz="1200" spc="-100" baseline="30000" dirty="0" smtClean="0">
                          <a:latin typeface="+mn-lt"/>
                          <a:ea typeface="Calibri"/>
                          <a:cs typeface="Times New Roman"/>
                        </a:rPr>
                        <a:t>-4   </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spc="-100" dirty="0" smtClean="0">
                          <a:latin typeface="+mn-lt"/>
                          <a:ea typeface="Calibri"/>
                          <a:cs typeface="Times New Roman"/>
                        </a:rPr>
                        <a:t>4,66·10</a:t>
                      </a:r>
                      <a:r>
                        <a:rPr lang="en-US" sz="1200" spc="-100" baseline="30000" dirty="0" smtClean="0">
                          <a:latin typeface="+mn-lt"/>
                          <a:ea typeface="Calibri"/>
                          <a:cs typeface="Times New Roman"/>
                        </a:rPr>
                        <a:t>-4  </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b="1" spc="-100" dirty="0" smtClean="0">
                          <a:latin typeface="+mn-lt"/>
                          <a:ea typeface="Calibri"/>
                          <a:cs typeface="Times New Roman"/>
                        </a:rPr>
                        <a:t>0,87</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589">
                <a:tc>
                  <a:txBody>
                    <a:bodyPr/>
                    <a:lstStyle/>
                    <a:p>
                      <a:pPr algn="l">
                        <a:spcAft>
                          <a:spcPts val="0"/>
                        </a:spcAft>
                      </a:pPr>
                      <a:r>
                        <a:rPr lang="en-US" sz="1000" b="1" dirty="0" smtClean="0">
                          <a:latin typeface="Arial" pitchFamily="34" charset="0"/>
                          <a:ea typeface="Calibri"/>
                          <a:cs typeface="Arial" pitchFamily="34" charset="0"/>
                        </a:rPr>
                        <a:t>Total</a:t>
                      </a:r>
                      <a:endParaRPr lang="ru-RU" sz="1000" b="1" dirty="0">
                        <a:latin typeface="Arial" pitchFamily="34" charset="0"/>
                        <a:ea typeface="Calibri"/>
                        <a:cs typeface="Arial" pitchFamily="34" charset="0"/>
                      </a:endParaRPr>
                    </a:p>
                  </a:txBody>
                  <a:tcPr marL="11258" marR="11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b="1" spc="-100" dirty="0" smtClean="0">
                          <a:latin typeface="+mn-lt"/>
                          <a:ea typeface="Calibri"/>
                          <a:cs typeface="Times New Roman"/>
                        </a:rPr>
                        <a:t>0,33</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b="1" spc="-100" dirty="0" smtClean="0">
                          <a:latin typeface="+mn-lt"/>
                          <a:ea typeface="Calibri"/>
                          <a:cs typeface="Times New Roman"/>
                        </a:rPr>
                        <a:t>0,07</a:t>
                      </a:r>
                      <a:endParaRPr lang="ru-RU" sz="1200" dirty="0">
                        <a:latin typeface="+mn-lt"/>
                        <a:ea typeface="Calibri"/>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b="1" spc="-100" dirty="0" smtClean="0">
                          <a:latin typeface="+mn-lt"/>
                          <a:ea typeface="Calibri"/>
                          <a:cs typeface="Times New Roman"/>
                        </a:rPr>
                        <a:t>0,3</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b="1" spc="-100" dirty="0" smtClean="0">
                          <a:latin typeface="+mn-lt"/>
                          <a:ea typeface="Calibri"/>
                          <a:cs typeface="Times New Roman"/>
                        </a:rPr>
                        <a:t>0,07</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b="1" spc="-100" dirty="0" smtClean="0">
                          <a:latin typeface="+mn-lt"/>
                          <a:ea typeface="Calibri"/>
                          <a:cs typeface="Times New Roman"/>
                        </a:rPr>
                        <a:t>0,21</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b="1" spc="-100" dirty="0" smtClean="0">
                          <a:solidFill>
                            <a:srgbClr val="FF0000"/>
                          </a:solidFill>
                          <a:latin typeface="+mn-lt"/>
                          <a:ea typeface="Calibri"/>
                          <a:cs typeface="Times New Roman"/>
                        </a:rPr>
                        <a:t>432,7</a:t>
                      </a:r>
                      <a:endParaRPr lang="ru-RU" sz="1200" dirty="0">
                        <a:solidFill>
                          <a:srgbClr val="FF0000"/>
                        </a:solidFill>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b="1" spc="-100" dirty="0" smtClean="0">
                          <a:latin typeface="+mn-lt"/>
                          <a:ea typeface="Times New Roman"/>
                          <a:cs typeface="Times New Roman"/>
                        </a:rPr>
                        <a:t>0,26</a:t>
                      </a:r>
                      <a:endParaRPr lang="ru-RU" sz="1200" dirty="0">
                        <a:latin typeface="+mn-lt"/>
                        <a:ea typeface="Calibri"/>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b="1" spc="-100" dirty="0" smtClean="0">
                          <a:latin typeface="+mn-lt"/>
                          <a:ea typeface="Calibri"/>
                          <a:cs typeface="Times New Roman"/>
                        </a:rPr>
                        <a:t>0,08</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b="1" spc="-100" dirty="0" smtClean="0">
                          <a:latin typeface="+mn-lt"/>
                          <a:ea typeface="Calibri"/>
                          <a:cs typeface="Times New Roman"/>
                        </a:rPr>
                        <a:t>0,19</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b="1" spc="-100" dirty="0" smtClean="0">
                          <a:latin typeface="+mn-lt"/>
                          <a:ea typeface="Calibri"/>
                          <a:cs typeface="Times New Roman"/>
                        </a:rPr>
                        <a:t>0,05</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200" b="1" spc="-100" dirty="0" smtClean="0">
                          <a:latin typeface="+mn-lt"/>
                          <a:ea typeface="Calibri"/>
                          <a:cs typeface="Times New Roman"/>
                        </a:rPr>
                        <a:t>63,8</a:t>
                      </a:r>
                      <a:endParaRPr lang="ru-RU"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9" name="Прямоугольник 113"/>
          <p:cNvSpPr>
            <a:spLocks noChangeArrowheads="1"/>
          </p:cNvSpPr>
          <p:nvPr/>
        </p:nvSpPr>
        <p:spPr bwMode="auto">
          <a:xfrm>
            <a:off x="5249863" y="5753100"/>
            <a:ext cx="606425" cy="387350"/>
          </a:xfrm>
          <a:prstGeom prst="rect">
            <a:avLst/>
          </a:prstGeom>
          <a:noFill/>
          <a:ln w="9525">
            <a:noFill/>
            <a:miter lim="800000"/>
            <a:headEnd/>
            <a:tailEnd/>
          </a:ln>
        </p:spPr>
        <p:txBody>
          <a:bodyPr>
            <a:spAutoFit/>
          </a:bodyPr>
          <a:lstStyle/>
          <a:p>
            <a:pPr>
              <a:lnSpc>
                <a:spcPct val="80000"/>
              </a:lnSpc>
            </a:pPr>
            <a:r>
              <a:rPr lang="en-US" sz="1200" dirty="0"/>
              <a:t> </a:t>
            </a:r>
            <a:r>
              <a:rPr lang="ru-RU" sz="1200" dirty="0"/>
              <a:t>0,0</a:t>
            </a:r>
            <a:r>
              <a:rPr lang="en-US" sz="1200" dirty="0"/>
              <a:t>82</a:t>
            </a:r>
            <a:r>
              <a:rPr lang="en-US" sz="1200" dirty="0">
                <a:ea typeface="Calibri" pitchFamily="34" charset="0"/>
                <a:cs typeface="Arial" pitchFamily="34" charset="0"/>
                <a:sym typeface="Symbol" pitchFamily="18" charset="2"/>
              </a:rPr>
              <a:t>  </a:t>
            </a:r>
            <a:r>
              <a:rPr lang="en-US" sz="1200" dirty="0">
                <a:ea typeface="Calibri" pitchFamily="34" charset="0"/>
                <a:cs typeface="Arial" pitchFamily="34" charset="0"/>
              </a:rPr>
              <a:t>Sv</a:t>
            </a:r>
            <a:r>
              <a:rPr lang="ru-RU" sz="1200" dirty="0">
                <a:ea typeface="Calibri" pitchFamily="34" charset="0"/>
                <a:cs typeface="Arial" pitchFamily="34" charset="0"/>
              </a:rPr>
              <a:t>/</a:t>
            </a:r>
            <a:r>
              <a:rPr lang="en-US" sz="1200" dirty="0">
                <a:ea typeface="Calibri" pitchFamily="34" charset="0"/>
                <a:cs typeface="Arial" pitchFamily="34" charset="0"/>
              </a:rPr>
              <a:t>h</a:t>
            </a:r>
            <a:endParaRPr lang="ru-RU" sz="1200" dirty="0"/>
          </a:p>
        </p:txBody>
      </p:sp>
      <p:sp>
        <p:nvSpPr>
          <p:cNvPr id="110" name="Прямоугольник 114"/>
          <p:cNvSpPr>
            <a:spLocks noChangeArrowheads="1"/>
          </p:cNvSpPr>
          <p:nvPr/>
        </p:nvSpPr>
        <p:spPr bwMode="auto">
          <a:xfrm>
            <a:off x="8270875" y="5756275"/>
            <a:ext cx="722313" cy="461963"/>
          </a:xfrm>
          <a:prstGeom prst="rect">
            <a:avLst/>
          </a:prstGeom>
          <a:noFill/>
          <a:ln w="9525">
            <a:noFill/>
            <a:miter lim="800000"/>
            <a:headEnd/>
            <a:tailEnd/>
          </a:ln>
        </p:spPr>
        <p:txBody>
          <a:bodyPr>
            <a:spAutoFit/>
          </a:bodyPr>
          <a:lstStyle/>
          <a:p>
            <a:pPr>
              <a:lnSpc>
                <a:spcPct val="80000"/>
              </a:lnSpc>
            </a:pPr>
            <a:r>
              <a:rPr lang="en-US" dirty="0"/>
              <a:t> </a:t>
            </a:r>
            <a:r>
              <a:rPr lang="ru-RU" sz="1200" dirty="0"/>
              <a:t>0,0</a:t>
            </a:r>
            <a:r>
              <a:rPr lang="en-US" sz="1200" dirty="0"/>
              <a:t>12</a:t>
            </a:r>
            <a:r>
              <a:rPr lang="en-US" sz="1200" dirty="0">
                <a:ea typeface="Calibri" pitchFamily="34" charset="0"/>
                <a:cs typeface="Arial" pitchFamily="34" charset="0"/>
                <a:sym typeface="Symbol" pitchFamily="18" charset="2"/>
              </a:rPr>
              <a:t>      </a:t>
            </a:r>
            <a:r>
              <a:rPr lang="en-US" sz="1200" dirty="0">
                <a:ea typeface="Calibri" pitchFamily="34" charset="0"/>
                <a:cs typeface="Arial" pitchFamily="34" charset="0"/>
              </a:rPr>
              <a:t>Sv</a:t>
            </a:r>
            <a:r>
              <a:rPr lang="ru-RU" sz="1200" dirty="0">
                <a:ea typeface="Calibri" pitchFamily="34" charset="0"/>
                <a:cs typeface="Arial" pitchFamily="34" charset="0"/>
              </a:rPr>
              <a:t>/</a:t>
            </a:r>
            <a:r>
              <a:rPr lang="en-US" sz="1200" dirty="0">
                <a:ea typeface="Calibri" pitchFamily="34" charset="0"/>
                <a:cs typeface="Arial" pitchFamily="34" charset="0"/>
              </a:rPr>
              <a:t>h</a:t>
            </a:r>
            <a:endParaRPr lang="ru-RU" sz="1200" dirty="0"/>
          </a:p>
        </p:txBody>
      </p:sp>
      <p:sp>
        <p:nvSpPr>
          <p:cNvPr id="111" name="Прямоугольник 115"/>
          <p:cNvSpPr>
            <a:spLocks noChangeArrowheads="1"/>
          </p:cNvSpPr>
          <p:nvPr/>
        </p:nvSpPr>
        <p:spPr bwMode="auto">
          <a:xfrm>
            <a:off x="14014" y="6170613"/>
            <a:ext cx="9144000" cy="523875"/>
          </a:xfrm>
          <a:prstGeom prst="rect">
            <a:avLst/>
          </a:prstGeom>
          <a:noFill/>
          <a:ln w="9525">
            <a:noFill/>
            <a:miter lim="800000"/>
            <a:headEnd/>
            <a:tailEnd/>
          </a:ln>
        </p:spPr>
        <p:txBody>
          <a:bodyPr>
            <a:spAutoFit/>
          </a:bodyPr>
          <a:lstStyle/>
          <a:p>
            <a:r>
              <a:rPr lang="en-US" sz="1400" dirty="0"/>
              <a:t>The gamma-ray </a:t>
            </a:r>
            <a:r>
              <a:rPr lang="en-US" sz="1400" dirty="0" smtClean="0"/>
              <a:t>components of </a:t>
            </a:r>
            <a:r>
              <a:rPr lang="en-US" sz="1400" dirty="0"/>
              <a:t>the total doses are not shown in the </a:t>
            </a:r>
            <a:r>
              <a:rPr lang="en-US" sz="1400" dirty="0" smtClean="0"/>
              <a:t>Table, </a:t>
            </a:r>
            <a:r>
              <a:rPr lang="en-US" sz="1400" dirty="0"/>
              <a:t>but </a:t>
            </a:r>
            <a:r>
              <a:rPr lang="en-US" sz="1400" dirty="0" smtClean="0"/>
              <a:t>they are not more than 5% </a:t>
            </a:r>
            <a:r>
              <a:rPr lang="en-US" sz="1400" dirty="0"/>
              <a:t>for </a:t>
            </a:r>
            <a:r>
              <a:rPr lang="en-US" sz="1400" dirty="0" smtClean="0"/>
              <a:t>the “skyshine</a:t>
            </a:r>
            <a:r>
              <a:rPr lang="en-US" sz="1400" dirty="0"/>
              <a:t>” neutron fields and </a:t>
            </a:r>
            <a:r>
              <a:rPr lang="en-US" sz="1400" dirty="0" smtClean="0"/>
              <a:t>not </a:t>
            </a:r>
            <a:r>
              <a:rPr lang="en-US" sz="1400" dirty="0"/>
              <a:t>more </a:t>
            </a:r>
            <a:r>
              <a:rPr lang="en-US" sz="1400" dirty="0" smtClean="0"/>
              <a:t>than 7% </a:t>
            </a:r>
            <a:r>
              <a:rPr lang="en-US" sz="1400" dirty="0"/>
              <a:t>right behind the collider shielding. </a:t>
            </a:r>
            <a:endParaRPr lang="ru-RU" sz="1400" dirty="0"/>
          </a:p>
        </p:txBody>
      </p:sp>
      <p:sp>
        <p:nvSpPr>
          <p:cNvPr id="112" name="TextBox 3"/>
          <p:cNvSpPr txBox="1">
            <a:spLocks noChangeArrowheads="1"/>
          </p:cNvSpPr>
          <p:nvPr/>
        </p:nvSpPr>
        <p:spPr bwMode="auto">
          <a:xfrm>
            <a:off x="8086725" y="6488113"/>
            <a:ext cx="745717" cy="338554"/>
          </a:xfrm>
          <a:prstGeom prst="rect">
            <a:avLst/>
          </a:prstGeom>
          <a:noFill/>
          <a:ln w="9525">
            <a:noFill/>
            <a:miter lim="800000"/>
            <a:headEnd/>
            <a:tailEnd/>
          </a:ln>
        </p:spPr>
        <p:txBody>
          <a:bodyPr wrap="none">
            <a:spAutoFit/>
          </a:bodyPr>
          <a:lstStyle/>
          <a:p>
            <a:r>
              <a:rPr lang="en-US" sz="1600" b="1" dirty="0"/>
              <a:t>Slide </a:t>
            </a:r>
            <a:r>
              <a:rPr lang="en-US" sz="1600" b="1" dirty="0" smtClean="0"/>
              <a:t>9</a:t>
            </a:r>
            <a:endParaRPr lang="en-US" sz="16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357158" y="214290"/>
            <a:ext cx="4754507" cy="369332"/>
          </a:xfrm>
          <a:prstGeom prst="rect">
            <a:avLst/>
          </a:prstGeom>
          <a:noFill/>
          <a:ln w="9525">
            <a:noFill/>
            <a:miter lim="800000"/>
            <a:headEnd/>
            <a:tailEnd/>
          </a:ln>
        </p:spPr>
        <p:txBody>
          <a:bodyPr wrap="none">
            <a:spAutoFit/>
          </a:bodyPr>
          <a:lstStyle/>
          <a:p>
            <a:r>
              <a:rPr lang="en-US" b="1" dirty="0"/>
              <a:t>Induced activity simulation for the NICA collider</a:t>
            </a:r>
            <a:endParaRPr lang="ru-RU" b="1" dirty="0"/>
          </a:p>
        </p:txBody>
      </p:sp>
      <p:sp>
        <p:nvSpPr>
          <p:cNvPr id="5" name="Прямоугольник 2"/>
          <p:cNvSpPr>
            <a:spLocks noChangeArrowheads="1"/>
          </p:cNvSpPr>
          <p:nvPr/>
        </p:nvSpPr>
        <p:spPr bwMode="auto">
          <a:xfrm>
            <a:off x="285719" y="476658"/>
            <a:ext cx="5117554" cy="2339102"/>
          </a:xfrm>
          <a:prstGeom prst="rect">
            <a:avLst/>
          </a:prstGeom>
          <a:noFill/>
          <a:ln w="9525">
            <a:noFill/>
            <a:miter lim="800000"/>
            <a:headEnd/>
            <a:tailEnd/>
          </a:ln>
        </p:spPr>
        <p:txBody>
          <a:bodyPr wrap="square">
            <a:spAutoFit/>
          </a:bodyPr>
          <a:lstStyle/>
          <a:p>
            <a:r>
              <a:rPr lang="en-US" sz="1600" b="1" dirty="0" smtClean="0">
                <a:solidFill>
                  <a:srgbClr val="C00000"/>
                </a:solidFill>
              </a:rPr>
              <a:t>The verification of the GEANT4 code with the unique </a:t>
            </a:r>
          </a:p>
          <a:p>
            <a:r>
              <a:rPr lang="en-US" sz="1600" b="1" dirty="0" smtClean="0">
                <a:solidFill>
                  <a:srgbClr val="C00000"/>
                </a:solidFill>
              </a:rPr>
              <a:t>data on residual radioactivity in an experiment  in which thick stainless steel and copper targets were bombarded with 950 </a:t>
            </a:r>
            <a:r>
              <a:rPr lang="en-US" sz="1600" b="1" dirty="0" err="1" smtClean="0">
                <a:solidFill>
                  <a:srgbClr val="C00000"/>
                </a:solidFill>
              </a:rPr>
              <a:t>MeV</a:t>
            </a:r>
            <a:r>
              <a:rPr lang="en-US" sz="1600" b="1" dirty="0" smtClean="0">
                <a:solidFill>
                  <a:srgbClr val="C00000"/>
                </a:solidFill>
              </a:rPr>
              <a:t>/n  </a:t>
            </a:r>
            <a:r>
              <a:rPr lang="en-US" sz="1600" b="1" baseline="30000" dirty="0" smtClean="0">
                <a:solidFill>
                  <a:srgbClr val="C00000"/>
                </a:solidFill>
              </a:rPr>
              <a:t>238</a:t>
            </a:r>
            <a:r>
              <a:rPr lang="en-US" sz="1600" b="1" dirty="0" smtClean="0">
                <a:solidFill>
                  <a:srgbClr val="C00000"/>
                </a:solidFill>
              </a:rPr>
              <a:t>U ions shown that the </a:t>
            </a:r>
            <a:r>
              <a:rPr lang="en-US" sz="1600" b="1" dirty="0">
                <a:solidFill>
                  <a:srgbClr val="C00000"/>
                </a:solidFill>
              </a:rPr>
              <a:t>total activities simulated by the GEANT4 code are overestimated up to 1.5 times. It is quite acceptable for the radiation </a:t>
            </a:r>
            <a:r>
              <a:rPr lang="en-US" sz="1600" b="1" dirty="0" err="1" smtClean="0">
                <a:solidFill>
                  <a:srgbClr val="C00000"/>
                </a:solidFill>
              </a:rPr>
              <a:t>protec-tion</a:t>
            </a:r>
            <a:r>
              <a:rPr lang="en-US" sz="1600" b="1" dirty="0" smtClean="0">
                <a:solidFill>
                  <a:srgbClr val="C00000"/>
                </a:solidFill>
              </a:rPr>
              <a:t> </a:t>
            </a:r>
            <a:r>
              <a:rPr lang="en-US" sz="1600" b="1" dirty="0">
                <a:solidFill>
                  <a:srgbClr val="C00000"/>
                </a:solidFill>
              </a:rPr>
              <a:t>purposes as </a:t>
            </a:r>
            <a:r>
              <a:rPr lang="en-US" sz="1600" b="1" dirty="0" smtClean="0">
                <a:solidFill>
                  <a:srgbClr val="C00000"/>
                </a:solidFill>
              </a:rPr>
              <a:t>overestimation </a:t>
            </a:r>
            <a:r>
              <a:rPr lang="en-US" sz="1600" b="1" dirty="0">
                <a:solidFill>
                  <a:srgbClr val="C00000"/>
                </a:solidFill>
              </a:rPr>
              <a:t>is preferable to </a:t>
            </a:r>
            <a:r>
              <a:rPr lang="en-US" sz="1600" b="1" dirty="0" smtClean="0">
                <a:solidFill>
                  <a:srgbClr val="C00000"/>
                </a:solidFill>
              </a:rPr>
              <a:t>under-estimation </a:t>
            </a:r>
            <a:r>
              <a:rPr lang="en-US" sz="1600" b="1" dirty="0">
                <a:solidFill>
                  <a:srgbClr val="C00000"/>
                </a:solidFill>
              </a:rPr>
              <a:t>in this case. </a:t>
            </a:r>
            <a:r>
              <a:rPr lang="en-US" dirty="0">
                <a:solidFill>
                  <a:srgbClr val="C00000"/>
                </a:solidFill>
              </a:rPr>
              <a:t/>
            </a:r>
            <a:br>
              <a:rPr lang="en-US" dirty="0">
                <a:solidFill>
                  <a:srgbClr val="C00000"/>
                </a:solidFill>
              </a:rPr>
            </a:br>
            <a:endParaRPr lang="ru-RU" dirty="0">
              <a:solidFill>
                <a:srgbClr val="C00000"/>
              </a:solidFill>
            </a:endParaRPr>
          </a:p>
        </p:txBody>
      </p:sp>
      <p:sp>
        <p:nvSpPr>
          <p:cNvPr id="6" name="Прямоугольник 5"/>
          <p:cNvSpPr>
            <a:spLocks noChangeArrowheads="1"/>
          </p:cNvSpPr>
          <p:nvPr/>
        </p:nvSpPr>
        <p:spPr bwMode="auto">
          <a:xfrm>
            <a:off x="0" y="2460060"/>
            <a:ext cx="5000628" cy="338554"/>
          </a:xfrm>
          <a:prstGeom prst="rect">
            <a:avLst/>
          </a:prstGeom>
          <a:noFill/>
          <a:ln w="9525">
            <a:noFill/>
            <a:miter lim="800000"/>
            <a:headEnd/>
            <a:tailEnd/>
          </a:ln>
        </p:spPr>
        <p:txBody>
          <a:bodyPr wrap="square">
            <a:spAutoFit/>
          </a:bodyPr>
          <a:lstStyle/>
          <a:p>
            <a:pPr algn="ctr"/>
            <a:r>
              <a:rPr lang="en-US" sz="1600" b="1" dirty="0"/>
              <a:t>Predicted levels of induced radioactivity at the catcher</a:t>
            </a:r>
            <a:endParaRPr lang="ru-RU" sz="1600" b="1" dirty="0"/>
          </a:p>
        </p:txBody>
      </p:sp>
      <p:graphicFrame>
        <p:nvGraphicFramePr>
          <p:cNvPr id="7" name="Таблица 6"/>
          <p:cNvGraphicFramePr>
            <a:graphicFrameLocks noGrp="1"/>
          </p:cNvGraphicFramePr>
          <p:nvPr/>
        </p:nvGraphicFramePr>
        <p:xfrm>
          <a:off x="343850" y="2800790"/>
          <a:ext cx="3870960" cy="3868420"/>
        </p:xfrm>
        <a:graphic>
          <a:graphicData uri="http://schemas.openxmlformats.org/drawingml/2006/table">
            <a:tbl>
              <a:tblPr/>
              <a:tblGrid>
                <a:gridCol w="630555"/>
                <a:gridCol w="1710055"/>
                <a:gridCol w="1530350"/>
              </a:tblGrid>
              <a:tr h="0">
                <a:tc>
                  <a:txBody>
                    <a:bodyPr/>
                    <a:lstStyle/>
                    <a:p>
                      <a:pPr algn="ctr">
                        <a:spcAft>
                          <a:spcPts val="0"/>
                        </a:spcAft>
                      </a:pPr>
                      <a:r>
                        <a:rPr lang="en-US" sz="1200" dirty="0">
                          <a:latin typeface="Calibri"/>
                          <a:ea typeface="Calibri"/>
                          <a:cs typeface="Times New Roman"/>
                        </a:rPr>
                        <a:t>Isotope</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Calibri"/>
                          <a:ea typeface="Calibri"/>
                          <a:cs typeface="Times New Roman"/>
                        </a:rPr>
                        <a:t>Partial specific activity after 1 </a:t>
                      </a:r>
                      <a:r>
                        <a:rPr lang="en-US" sz="1200" dirty="0" smtClean="0">
                          <a:latin typeface="Calibri"/>
                          <a:ea typeface="Calibri"/>
                          <a:cs typeface="Times New Roman"/>
                        </a:rPr>
                        <a:t>month, </a:t>
                      </a:r>
                      <a:r>
                        <a:rPr lang="en-US" sz="1200" dirty="0">
                          <a:latin typeface="Calibri"/>
                          <a:ea typeface="Calibri"/>
                          <a:cs typeface="Times New Roman"/>
                        </a:rPr>
                        <a:t>Bq·kg</a:t>
                      </a:r>
                      <a:r>
                        <a:rPr lang="en-US" sz="1200" baseline="30000" dirty="0">
                          <a:latin typeface="Calibri"/>
                          <a:ea typeface="Calibri"/>
                          <a:cs typeface="Times New Roman"/>
                        </a:rPr>
                        <a:t>-1</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Calibri"/>
                          <a:ea typeface="Calibri"/>
                          <a:cs typeface="Times New Roman"/>
                        </a:rPr>
                        <a:t>Partial specific activity after  10 </a:t>
                      </a:r>
                      <a:r>
                        <a:rPr lang="en-US" sz="1200" dirty="0" smtClean="0">
                          <a:latin typeface="Calibri"/>
                          <a:ea typeface="Calibri"/>
                          <a:cs typeface="Times New Roman"/>
                        </a:rPr>
                        <a:t>years, </a:t>
                      </a:r>
                      <a:r>
                        <a:rPr lang="en-US" sz="1200" dirty="0">
                          <a:latin typeface="Calibri"/>
                          <a:ea typeface="Calibri"/>
                          <a:cs typeface="Times New Roman"/>
                        </a:rPr>
                        <a:t>Bq·kg</a:t>
                      </a:r>
                      <a:r>
                        <a:rPr lang="en-US" sz="1200" baseline="30000" dirty="0">
                          <a:latin typeface="Calibri"/>
                          <a:ea typeface="Calibri"/>
                          <a:cs typeface="Times New Roman"/>
                        </a:rPr>
                        <a:t>-1</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200" baseline="30000" dirty="0">
                          <a:latin typeface="Calibri"/>
                          <a:ea typeface="Calibri"/>
                          <a:cs typeface="Times New Roman"/>
                        </a:rPr>
                        <a:t>35</a:t>
                      </a:r>
                      <a:r>
                        <a:rPr lang="en-US" sz="1200" dirty="0">
                          <a:latin typeface="Calibri"/>
                          <a:ea typeface="Calibri"/>
                          <a:cs typeface="Times New Roman"/>
                        </a:rPr>
                        <a:t>S</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Calibri"/>
                          <a:ea typeface="Calibri"/>
                          <a:cs typeface="Times New Roman"/>
                        </a:rPr>
                        <a:t>1.4·10</a:t>
                      </a:r>
                      <a:r>
                        <a:rPr lang="en-US" sz="1200" baseline="30000" dirty="0">
                          <a:latin typeface="Calibri"/>
                          <a:ea typeface="Calibri"/>
                          <a:cs typeface="Times New Roman"/>
                        </a:rPr>
                        <a:t>4                                        </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Calibri"/>
                          <a:ea typeface="Calibri"/>
                          <a:cs typeface="Times New Roman"/>
                        </a:rPr>
                        <a:t>2.45·10</a:t>
                      </a:r>
                      <a:r>
                        <a:rPr lang="en-US" sz="1200" baseline="30000" dirty="0">
                          <a:latin typeface="Calibri"/>
                          <a:ea typeface="Calibri"/>
                          <a:cs typeface="Times New Roman"/>
                        </a:rPr>
                        <a:t>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200" baseline="30000" dirty="0">
                          <a:latin typeface="Calibri"/>
                          <a:ea typeface="Calibri"/>
                          <a:cs typeface="Times New Roman"/>
                        </a:rPr>
                        <a:t>38</a:t>
                      </a:r>
                      <a:r>
                        <a:rPr lang="en-US" sz="1200" dirty="0">
                          <a:latin typeface="Calibri"/>
                          <a:ea typeface="Calibri"/>
                          <a:cs typeface="Times New Roman"/>
                        </a:rPr>
                        <a:t>Cl</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1.15·10</a:t>
                      </a:r>
                      <a:r>
                        <a:rPr lang="en-US" sz="1200" baseline="30000" dirty="0">
                          <a:latin typeface="Calibri"/>
                          <a:ea typeface="Calibri"/>
                          <a:cs typeface="Times New Roman"/>
                        </a:rPr>
                        <a:t>4                                    </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1.17·10</a:t>
                      </a:r>
                      <a:r>
                        <a:rPr lang="en-US" sz="1200" baseline="30000" dirty="0">
                          <a:latin typeface="Calibri"/>
                          <a:ea typeface="Calibri"/>
                          <a:cs typeface="Times New Roman"/>
                        </a:rPr>
                        <a:t>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algn="ctr">
                        <a:spcAft>
                          <a:spcPts val="0"/>
                        </a:spcAft>
                      </a:pPr>
                      <a:r>
                        <a:rPr lang="en-US" sz="1200" baseline="30000" dirty="0">
                          <a:latin typeface="Calibri"/>
                          <a:ea typeface="Calibri"/>
                          <a:cs typeface="Times New Roman"/>
                        </a:rPr>
                        <a:t>42</a:t>
                      </a:r>
                      <a:r>
                        <a:rPr lang="en-US" sz="1200" dirty="0">
                          <a:latin typeface="Calibri"/>
                          <a:ea typeface="Calibri"/>
                          <a:cs typeface="Times New Roman"/>
                        </a:rPr>
                        <a:t>K</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Calibri"/>
                          <a:ea typeface="Calibri"/>
                          <a:cs typeface="Times New Roman"/>
                        </a:rPr>
                        <a:t>1.6·10</a:t>
                      </a:r>
                      <a:r>
                        <a:rPr lang="en-US" sz="1200" baseline="30000" dirty="0">
                          <a:latin typeface="Calibri"/>
                          <a:ea typeface="Calibri"/>
                          <a:cs typeface="Times New Roman"/>
                        </a:rPr>
                        <a:t>4                                        </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Calibri"/>
                          <a:ea typeface="Calibri"/>
                          <a:cs typeface="Times New Roman"/>
                        </a:rPr>
                        <a:t>1.65·10</a:t>
                      </a:r>
                      <a:r>
                        <a:rPr lang="en-US" sz="1200" baseline="30000" dirty="0">
                          <a:latin typeface="Calibri"/>
                          <a:ea typeface="Calibri"/>
                          <a:cs typeface="Times New Roman"/>
                        </a:rPr>
                        <a:t>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200" baseline="30000" dirty="0">
                          <a:latin typeface="Calibri"/>
                          <a:ea typeface="Calibri"/>
                          <a:cs typeface="Times New Roman"/>
                        </a:rPr>
                        <a:t>43</a:t>
                      </a:r>
                      <a:r>
                        <a:rPr lang="en-US" sz="1200" dirty="0">
                          <a:latin typeface="Calibri"/>
                          <a:ea typeface="Calibri"/>
                          <a:cs typeface="Times New Roman"/>
                        </a:rPr>
                        <a:t>K</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1.14·10</a:t>
                      </a:r>
                      <a:r>
                        <a:rPr lang="en-US" sz="1200" baseline="30000" dirty="0">
                          <a:latin typeface="Calibri"/>
                          <a:ea typeface="Calibri"/>
                          <a:cs typeface="Times New Roman"/>
                        </a:rPr>
                        <a:t>5                                     </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1.15·10</a:t>
                      </a:r>
                      <a:r>
                        <a:rPr lang="en-US" sz="1200" baseline="30000" dirty="0">
                          <a:latin typeface="Calibri"/>
                          <a:ea typeface="Calibri"/>
                          <a:cs typeface="Times New Roman"/>
                        </a:rPr>
                        <a:t>5</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algn="ctr">
                        <a:spcAft>
                          <a:spcPts val="0"/>
                        </a:spcAft>
                      </a:pPr>
                      <a:r>
                        <a:rPr lang="en-US" sz="1200" baseline="30000" dirty="0">
                          <a:latin typeface="Calibri"/>
                          <a:ea typeface="Calibri"/>
                          <a:cs typeface="Times New Roman"/>
                        </a:rPr>
                        <a:t>45</a:t>
                      </a:r>
                      <a:r>
                        <a:rPr lang="en-US" sz="1200" dirty="0">
                          <a:latin typeface="Calibri"/>
                          <a:ea typeface="Calibri"/>
                          <a:cs typeface="Times New Roman"/>
                        </a:rPr>
                        <a:t>Ca</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Calibri"/>
                          <a:ea typeface="Calibri"/>
                          <a:cs typeface="Times New Roman"/>
                        </a:rPr>
                        <a:t>2.3·10</a:t>
                      </a:r>
                      <a:r>
                        <a:rPr lang="en-US" sz="1200" baseline="30000" dirty="0">
                          <a:latin typeface="Calibri"/>
                          <a:ea typeface="Calibri"/>
                          <a:cs typeface="Times New Roman"/>
                        </a:rPr>
                        <a:t>3                                        </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Calibri"/>
                          <a:ea typeface="Calibri"/>
                          <a:cs typeface="Times New Roman"/>
                        </a:rPr>
                        <a:t>1.1·10</a:t>
                      </a:r>
                      <a:r>
                        <a:rPr lang="en-US" sz="1200" baseline="30000" dirty="0">
                          <a:latin typeface="Calibri"/>
                          <a:ea typeface="Calibri"/>
                          <a:cs typeface="Times New Roman"/>
                        </a:rPr>
                        <a:t>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200" baseline="30000" dirty="0">
                          <a:latin typeface="Calibri"/>
                          <a:ea typeface="Calibri"/>
                          <a:cs typeface="Times New Roman"/>
                        </a:rPr>
                        <a:t>47</a:t>
                      </a:r>
                      <a:r>
                        <a:rPr lang="en-US" sz="1200" dirty="0">
                          <a:latin typeface="Calibri"/>
                          <a:ea typeface="Calibri"/>
                          <a:cs typeface="Times New Roman"/>
                        </a:rPr>
                        <a:t>Ca</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Calibri"/>
                          <a:ea typeface="Calibri"/>
                          <a:cs typeface="Times New Roman"/>
                        </a:rPr>
                        <a:t>1.8·10</a:t>
                      </a:r>
                      <a:r>
                        <a:rPr lang="en-US" sz="1200" baseline="30000" dirty="0">
                          <a:latin typeface="Calibri"/>
                          <a:ea typeface="Calibri"/>
                          <a:cs typeface="Times New Roman"/>
                        </a:rPr>
                        <a:t>3                                        </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Calibri"/>
                          <a:ea typeface="Calibri"/>
                          <a:cs typeface="Times New Roman"/>
                        </a:rPr>
                        <a:t>4.2·10</a:t>
                      </a:r>
                      <a:r>
                        <a:rPr lang="en-US" sz="1200" baseline="30000" dirty="0">
                          <a:latin typeface="Calibri"/>
                          <a:ea typeface="Calibri"/>
                          <a:cs typeface="Times New Roman"/>
                        </a:rPr>
                        <a:t>3</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200" baseline="30000" dirty="0">
                          <a:latin typeface="Calibri"/>
                          <a:ea typeface="Calibri"/>
                          <a:cs typeface="Times New Roman"/>
                        </a:rPr>
                        <a:t>46</a:t>
                      </a:r>
                      <a:r>
                        <a:rPr lang="en-US" sz="1200" dirty="0">
                          <a:latin typeface="Calibri"/>
                          <a:ea typeface="Calibri"/>
                          <a:cs typeface="Times New Roman"/>
                        </a:rPr>
                        <a:t>Sc</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8.2·10</a:t>
                      </a:r>
                      <a:r>
                        <a:rPr lang="en-US" sz="1200" baseline="30000" dirty="0">
                          <a:latin typeface="Calibri"/>
                          <a:ea typeface="Calibri"/>
                          <a:cs typeface="Times New Roman"/>
                        </a:rPr>
                        <a:t>3                                        </a:t>
                      </a:r>
                      <a:r>
                        <a:rPr lang="en-US" sz="1200" baseline="30000" dirty="0">
                          <a:solidFill>
                            <a:srgbClr val="C00000"/>
                          </a:solidFill>
                          <a:latin typeface="Calibri"/>
                          <a:ea typeface="Calibri"/>
                          <a:cs typeface="Times New Roman"/>
                        </a:rPr>
                        <a:t> </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3.8·10</a:t>
                      </a:r>
                      <a:r>
                        <a:rPr lang="en-US" sz="1200" baseline="30000" dirty="0">
                          <a:latin typeface="Calibri"/>
                          <a:ea typeface="Calibri"/>
                          <a:cs typeface="Times New Roman"/>
                        </a:rPr>
                        <a:t>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10820">
                <a:tc>
                  <a:txBody>
                    <a:bodyPr/>
                    <a:lstStyle/>
                    <a:p>
                      <a:pPr algn="ctr">
                        <a:spcAft>
                          <a:spcPts val="0"/>
                        </a:spcAft>
                      </a:pPr>
                      <a:r>
                        <a:rPr lang="en-US" sz="1200" baseline="30000" dirty="0">
                          <a:latin typeface="Calibri"/>
                          <a:ea typeface="Calibri"/>
                          <a:cs typeface="Times New Roman"/>
                        </a:rPr>
                        <a:t>47</a:t>
                      </a:r>
                      <a:r>
                        <a:rPr lang="en-US" sz="1200" dirty="0">
                          <a:latin typeface="Calibri"/>
                          <a:ea typeface="Calibri"/>
                          <a:cs typeface="Times New Roman"/>
                        </a:rPr>
                        <a:t>Sc</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Calibri"/>
                          <a:ea typeface="Calibri"/>
                          <a:cs typeface="Times New Roman"/>
                        </a:rPr>
                        <a:t>3.3·10</a:t>
                      </a:r>
                      <a:r>
                        <a:rPr lang="en-US" sz="1200" baseline="30000" dirty="0">
                          <a:latin typeface="Calibri"/>
                          <a:ea typeface="Calibri"/>
                          <a:cs typeface="Times New Roman"/>
                        </a:rPr>
                        <a:t>4                                         </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Calibri"/>
                          <a:ea typeface="Calibri"/>
                          <a:cs typeface="Times New Roman"/>
                        </a:rPr>
                        <a:t>3.3·10</a:t>
                      </a:r>
                      <a:r>
                        <a:rPr lang="en-US" sz="1200" baseline="30000" dirty="0">
                          <a:latin typeface="Calibri"/>
                          <a:ea typeface="Calibri"/>
                          <a:cs typeface="Times New Roman"/>
                        </a:rPr>
                        <a:t>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200" baseline="30000" dirty="0">
                          <a:latin typeface="Calibri"/>
                          <a:ea typeface="Calibri"/>
                          <a:cs typeface="Times New Roman"/>
                        </a:rPr>
                        <a:t>48</a:t>
                      </a:r>
                      <a:r>
                        <a:rPr lang="en-US" sz="1200" dirty="0">
                          <a:latin typeface="Calibri"/>
                          <a:ea typeface="Calibri"/>
                          <a:cs typeface="Times New Roman"/>
                        </a:rPr>
                        <a:t>Sc</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1.4·10</a:t>
                      </a:r>
                      <a:r>
                        <a:rPr lang="en-US" sz="1200" baseline="30000" dirty="0">
                          <a:latin typeface="Calibri"/>
                          <a:ea typeface="Calibri"/>
                          <a:cs typeface="Times New Roman"/>
                        </a:rPr>
                        <a:t>4                                         </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1.4·10</a:t>
                      </a:r>
                      <a:r>
                        <a:rPr lang="en-US" sz="1200" baseline="30000" dirty="0">
                          <a:latin typeface="Calibri"/>
                          <a:ea typeface="Calibri"/>
                          <a:cs typeface="Times New Roman"/>
                        </a:rPr>
                        <a:t>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algn="ctr">
                        <a:spcAft>
                          <a:spcPts val="0"/>
                        </a:spcAft>
                      </a:pPr>
                      <a:r>
                        <a:rPr lang="en-US" sz="1200" baseline="30000" dirty="0">
                          <a:latin typeface="Calibri"/>
                          <a:ea typeface="Calibri"/>
                          <a:cs typeface="Times New Roman"/>
                        </a:rPr>
                        <a:t>48</a:t>
                      </a:r>
                      <a:r>
                        <a:rPr lang="en-US" sz="1200" dirty="0">
                          <a:latin typeface="Calibri"/>
                          <a:ea typeface="Calibri"/>
                          <a:cs typeface="Times New Roman"/>
                        </a:rPr>
                        <a:t>V</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2.3·10</a:t>
                      </a:r>
                      <a:r>
                        <a:rPr lang="en-US" sz="1200" baseline="30000" dirty="0">
                          <a:latin typeface="Calibri"/>
                          <a:ea typeface="Calibri"/>
                          <a:cs typeface="Times New Roman"/>
                        </a:rPr>
                        <a:t>5                                          </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2.3·10</a:t>
                      </a:r>
                      <a:r>
                        <a:rPr lang="en-US" sz="1200" baseline="30000" dirty="0">
                          <a:latin typeface="Calibri"/>
                          <a:ea typeface="Calibri"/>
                          <a:cs typeface="Times New Roman"/>
                        </a:rPr>
                        <a:t>5</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algn="ctr">
                        <a:spcAft>
                          <a:spcPts val="0"/>
                        </a:spcAft>
                      </a:pPr>
                      <a:r>
                        <a:rPr lang="en-US" sz="1200" baseline="30000" dirty="0">
                          <a:latin typeface="Calibri"/>
                          <a:ea typeface="Calibri"/>
                          <a:cs typeface="Times New Roman"/>
                        </a:rPr>
                        <a:t>51</a:t>
                      </a:r>
                      <a:r>
                        <a:rPr lang="en-US" sz="1200" dirty="0">
                          <a:latin typeface="Calibri"/>
                          <a:ea typeface="Calibri"/>
                          <a:cs typeface="Times New Roman"/>
                        </a:rPr>
                        <a:t>Cr</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2.8·10</a:t>
                      </a:r>
                      <a:r>
                        <a:rPr lang="en-US" sz="1200" baseline="30000" dirty="0">
                          <a:latin typeface="Calibri"/>
                          <a:ea typeface="Calibri"/>
                          <a:cs typeface="Times New Roman"/>
                        </a:rPr>
                        <a:t>5                                         </a:t>
                      </a:r>
                      <a:r>
                        <a:rPr lang="en-US" sz="1200" baseline="30000" dirty="0">
                          <a:solidFill>
                            <a:srgbClr val="DF5C21"/>
                          </a:solidFill>
                          <a:latin typeface="Calibri"/>
                          <a:ea typeface="Calibri"/>
                          <a:cs typeface="Times New Roman"/>
                        </a:rPr>
                        <a:t> </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5.7·10</a:t>
                      </a:r>
                      <a:r>
                        <a:rPr lang="en-US" sz="1200" baseline="30000" dirty="0">
                          <a:latin typeface="Calibri"/>
                          <a:ea typeface="Calibri"/>
                          <a:cs typeface="Times New Roman"/>
                        </a:rPr>
                        <a:t>5</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algn="ctr">
                        <a:spcAft>
                          <a:spcPts val="0"/>
                        </a:spcAft>
                      </a:pPr>
                      <a:r>
                        <a:rPr lang="en-US" sz="1200" baseline="30000" dirty="0">
                          <a:latin typeface="Calibri"/>
                          <a:ea typeface="Calibri"/>
                          <a:cs typeface="Times New Roman"/>
                        </a:rPr>
                        <a:t>52</a:t>
                      </a:r>
                      <a:r>
                        <a:rPr lang="en-US" sz="1200" dirty="0">
                          <a:latin typeface="Calibri"/>
                          <a:ea typeface="Calibri"/>
                          <a:cs typeface="Times New Roman"/>
                        </a:rPr>
                        <a:t>Mn</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4.5·10</a:t>
                      </a:r>
                      <a:r>
                        <a:rPr lang="en-US" sz="1200" baseline="30000" dirty="0">
                          <a:latin typeface="Calibri"/>
                          <a:ea typeface="Calibri"/>
                          <a:cs typeface="Times New Roman"/>
                        </a:rPr>
                        <a:t>5                                         </a:t>
                      </a:r>
                      <a:r>
                        <a:rPr lang="en-US" sz="1200" b="1" dirty="0">
                          <a:solidFill>
                            <a:srgbClr val="FF0000"/>
                          </a:solidFill>
                          <a:latin typeface="Calibri"/>
                          <a:ea typeface="Calibri"/>
                          <a:cs typeface="Times New Roman"/>
                        </a:rPr>
                        <a:t> </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4.6·10</a:t>
                      </a:r>
                      <a:r>
                        <a:rPr lang="en-US" sz="1200" baseline="30000" dirty="0">
                          <a:latin typeface="Calibri"/>
                          <a:ea typeface="Calibri"/>
                          <a:cs typeface="Times New Roman"/>
                        </a:rPr>
                        <a:t>5</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algn="ctr">
                        <a:spcAft>
                          <a:spcPts val="0"/>
                        </a:spcAft>
                      </a:pPr>
                      <a:r>
                        <a:rPr lang="en-US" sz="1200" baseline="30000" dirty="0">
                          <a:latin typeface="Calibri"/>
                          <a:ea typeface="Calibri"/>
                          <a:cs typeface="Times New Roman"/>
                        </a:rPr>
                        <a:t>54</a:t>
                      </a:r>
                      <a:r>
                        <a:rPr lang="en-US" sz="1200" dirty="0">
                          <a:latin typeface="Calibri"/>
                          <a:ea typeface="Calibri"/>
                          <a:cs typeface="Times New Roman"/>
                        </a:rPr>
                        <a:t>Mn</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3.8·10</a:t>
                      </a:r>
                      <a:r>
                        <a:rPr lang="en-US" sz="1200" baseline="30000" dirty="0">
                          <a:latin typeface="Calibri"/>
                          <a:ea typeface="Calibri"/>
                          <a:cs typeface="Times New Roman"/>
                        </a:rPr>
                        <a:t>4                                          </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5.5·10</a:t>
                      </a:r>
                      <a:r>
                        <a:rPr lang="en-US" sz="1200" baseline="30000" dirty="0">
                          <a:latin typeface="Calibri"/>
                          <a:ea typeface="Calibri"/>
                          <a:cs typeface="Times New Roman"/>
                        </a:rPr>
                        <a:t>5</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algn="ctr">
                        <a:spcAft>
                          <a:spcPts val="0"/>
                        </a:spcAft>
                      </a:pPr>
                      <a:r>
                        <a:rPr lang="en-US" sz="1200" baseline="30000" dirty="0">
                          <a:latin typeface="Calibri"/>
                          <a:ea typeface="Calibri"/>
                          <a:cs typeface="Times New Roman"/>
                        </a:rPr>
                        <a:t>52</a:t>
                      </a:r>
                      <a:r>
                        <a:rPr lang="en-US" sz="1200" dirty="0">
                          <a:latin typeface="Calibri"/>
                          <a:ea typeface="Calibri"/>
                          <a:cs typeface="Times New Roman"/>
                        </a:rPr>
                        <a:t>Fe</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2.55·10</a:t>
                      </a:r>
                      <a:r>
                        <a:rPr lang="en-US" sz="1200" baseline="30000" dirty="0">
                          <a:latin typeface="Calibri"/>
                          <a:ea typeface="Calibri"/>
                          <a:cs typeface="Times New Roman"/>
                        </a:rPr>
                        <a:t>5                                     </a:t>
                      </a:r>
                      <a:r>
                        <a:rPr lang="en-US" sz="1200" baseline="30000" dirty="0">
                          <a:solidFill>
                            <a:srgbClr val="C00000"/>
                          </a:solidFill>
                          <a:latin typeface="Calibri"/>
                          <a:ea typeface="Calibri"/>
                          <a:cs typeface="Times New Roman"/>
                        </a:rPr>
                        <a:t> </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2.8·10</a:t>
                      </a:r>
                      <a:r>
                        <a:rPr lang="en-US" sz="1200" baseline="30000" dirty="0">
                          <a:latin typeface="Calibri"/>
                          <a:ea typeface="Calibri"/>
                          <a:cs typeface="Times New Roman"/>
                        </a:rPr>
                        <a:t>5</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algn="ctr">
                        <a:spcAft>
                          <a:spcPts val="0"/>
                        </a:spcAft>
                      </a:pPr>
                      <a:r>
                        <a:rPr lang="en-US" sz="1200" baseline="30000" dirty="0">
                          <a:latin typeface="Calibri"/>
                          <a:ea typeface="Calibri"/>
                          <a:cs typeface="Times New Roman"/>
                        </a:rPr>
                        <a:t>55</a:t>
                      </a:r>
                      <a:r>
                        <a:rPr lang="en-US" sz="1200" dirty="0">
                          <a:latin typeface="Calibri"/>
                          <a:ea typeface="Calibri"/>
                          <a:cs typeface="Times New Roman"/>
                        </a:rPr>
                        <a:t>Fe</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4.2·10</a:t>
                      </a:r>
                      <a:r>
                        <a:rPr lang="en-US" sz="1200" baseline="30000" dirty="0">
                          <a:latin typeface="Calibri"/>
                          <a:ea typeface="Calibri"/>
                          <a:cs typeface="Times New Roman"/>
                        </a:rPr>
                        <a:t>4                                         </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1.5·10</a:t>
                      </a:r>
                      <a:r>
                        <a:rPr lang="en-US" sz="1200" baseline="30000" dirty="0">
                          <a:latin typeface="Calibri"/>
                          <a:ea typeface="Calibri"/>
                          <a:cs typeface="Times New Roman"/>
                        </a:rPr>
                        <a:t>6</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algn="ctr">
                        <a:spcAft>
                          <a:spcPts val="0"/>
                        </a:spcAft>
                      </a:pPr>
                      <a:r>
                        <a:rPr lang="en-US" sz="1200" baseline="30000" dirty="0">
                          <a:latin typeface="Calibri"/>
                          <a:ea typeface="Calibri"/>
                          <a:cs typeface="Times New Roman"/>
                        </a:rPr>
                        <a:t>59</a:t>
                      </a:r>
                      <a:r>
                        <a:rPr lang="en-US" sz="1200" dirty="0">
                          <a:latin typeface="Calibri"/>
                          <a:ea typeface="Calibri"/>
                          <a:cs typeface="Times New Roman"/>
                        </a:rPr>
                        <a:t>Fe</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4.1·10</a:t>
                      </a:r>
                      <a:r>
                        <a:rPr lang="en-US" sz="1200" baseline="30000" dirty="0">
                          <a:latin typeface="Calibri"/>
                          <a:ea typeface="Calibri"/>
                          <a:cs typeface="Times New Roman"/>
                        </a:rPr>
                        <a:t>3                                         </a:t>
                      </a:r>
                      <a:r>
                        <a:rPr lang="en-US" sz="1200" dirty="0">
                          <a:latin typeface="Calibri"/>
                          <a:ea typeface="Calibri"/>
                          <a:cs typeface="Times New Roman"/>
                        </a:rPr>
                        <a:t> </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1.4·10</a:t>
                      </a:r>
                      <a:r>
                        <a:rPr lang="en-US" sz="1200" baseline="30000" dirty="0">
                          <a:latin typeface="Calibri"/>
                          <a:ea typeface="Calibri"/>
                          <a:cs typeface="Times New Roman"/>
                        </a:rPr>
                        <a:t>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algn="ctr">
                        <a:spcAft>
                          <a:spcPts val="0"/>
                        </a:spcAft>
                      </a:pPr>
                      <a:r>
                        <a:rPr lang="en-US" sz="1200" baseline="30000" dirty="0">
                          <a:latin typeface="Calibri"/>
                          <a:ea typeface="Calibri"/>
                          <a:cs typeface="Times New Roman"/>
                        </a:rPr>
                        <a:t>55</a:t>
                      </a:r>
                      <a:r>
                        <a:rPr lang="en-US" sz="1200" dirty="0">
                          <a:latin typeface="Calibri"/>
                          <a:ea typeface="Calibri"/>
                          <a:cs typeface="Times New Roman"/>
                        </a:rPr>
                        <a:t>Co</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4.9·10</a:t>
                      </a:r>
                      <a:r>
                        <a:rPr lang="en-US" sz="1200" baseline="30000" dirty="0">
                          <a:latin typeface="Calibri"/>
                          <a:ea typeface="Calibri"/>
                          <a:cs typeface="Times New Roman"/>
                        </a:rPr>
                        <a:t>4                                          </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5.3·10</a:t>
                      </a:r>
                      <a:r>
                        <a:rPr lang="en-US" sz="1200" baseline="30000" dirty="0">
                          <a:latin typeface="Calibri"/>
                          <a:ea typeface="Calibri"/>
                          <a:cs typeface="Times New Roman"/>
                        </a:rPr>
                        <a:t>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algn="ctr">
                        <a:spcAft>
                          <a:spcPts val="0"/>
                        </a:spcAft>
                      </a:pPr>
                      <a:r>
                        <a:rPr lang="en-US" sz="1200" baseline="30000" dirty="0">
                          <a:latin typeface="Calibri"/>
                          <a:ea typeface="Calibri"/>
                          <a:cs typeface="Times New Roman"/>
                        </a:rPr>
                        <a:t>56</a:t>
                      </a:r>
                      <a:r>
                        <a:rPr lang="en-US" sz="1200" dirty="0">
                          <a:latin typeface="Calibri"/>
                          <a:ea typeface="Calibri"/>
                          <a:cs typeface="Times New Roman"/>
                        </a:rPr>
                        <a:t>Co</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2.4·10</a:t>
                      </a:r>
                      <a:r>
                        <a:rPr lang="en-US" sz="1200" baseline="30000" dirty="0">
                          <a:latin typeface="Calibri"/>
                          <a:ea typeface="Calibri"/>
                          <a:cs typeface="Times New Roman"/>
                        </a:rPr>
                        <a:t>4                                           </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7.2·10</a:t>
                      </a:r>
                      <a:r>
                        <a:rPr lang="en-US" sz="1200" baseline="30000" dirty="0">
                          <a:latin typeface="Calibri"/>
                          <a:ea typeface="Calibri"/>
                          <a:cs typeface="Times New Roman"/>
                        </a:rPr>
                        <a:t>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algn="ctr">
                        <a:spcAft>
                          <a:spcPts val="0"/>
                        </a:spcAft>
                      </a:pPr>
                      <a:r>
                        <a:rPr lang="en-US" sz="1200" baseline="30000" dirty="0">
                          <a:latin typeface="Calibri"/>
                          <a:ea typeface="Calibri"/>
                          <a:cs typeface="Times New Roman"/>
                        </a:rPr>
                        <a:t>57</a:t>
                      </a:r>
                      <a:r>
                        <a:rPr lang="en-US" sz="1200" dirty="0">
                          <a:latin typeface="Calibri"/>
                          <a:ea typeface="Calibri"/>
                          <a:cs typeface="Times New Roman"/>
                        </a:rPr>
                        <a:t>Co</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4.6·10</a:t>
                      </a:r>
                      <a:r>
                        <a:rPr lang="en-US" sz="1200" baseline="30000" dirty="0">
                          <a:latin typeface="Calibri"/>
                          <a:ea typeface="Calibri"/>
                          <a:cs typeface="Times New Roman"/>
                        </a:rPr>
                        <a:t>3                                           </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dirty="0">
                          <a:latin typeface="Calibri"/>
                          <a:ea typeface="Calibri"/>
                          <a:cs typeface="Times New Roman"/>
                        </a:rPr>
                        <a:t>1.9·10</a:t>
                      </a:r>
                      <a:r>
                        <a:rPr lang="en-US" sz="1200" baseline="30000" dirty="0">
                          <a:latin typeface="Calibri"/>
                          <a:ea typeface="Calibri"/>
                          <a:cs typeface="Times New Roman"/>
                        </a:rPr>
                        <a:t>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graphicFrame>
        <p:nvGraphicFramePr>
          <p:cNvPr id="8" name="Object 5"/>
          <p:cNvGraphicFramePr>
            <a:graphicFrameLocks noChangeAspect="1"/>
          </p:cNvGraphicFramePr>
          <p:nvPr/>
        </p:nvGraphicFramePr>
        <p:xfrm>
          <a:off x="5063414" y="-142899"/>
          <a:ext cx="4480309" cy="3432638"/>
        </p:xfrm>
        <a:graphic>
          <a:graphicData uri="http://schemas.openxmlformats.org/presentationml/2006/ole">
            <p:oleObj spid="_x0000_s5122" name="Graph" r:id="rId4" imgW="4023360" imgH="3108960" progId="Origin50.Graph">
              <p:embed/>
            </p:oleObj>
          </a:graphicData>
        </a:graphic>
      </p:graphicFrame>
      <p:graphicFrame>
        <p:nvGraphicFramePr>
          <p:cNvPr id="9" name="Object 6"/>
          <p:cNvGraphicFramePr>
            <a:graphicFrameLocks noChangeAspect="1"/>
          </p:cNvGraphicFramePr>
          <p:nvPr/>
        </p:nvGraphicFramePr>
        <p:xfrm>
          <a:off x="5005093" y="2677132"/>
          <a:ext cx="4500562" cy="3309944"/>
        </p:xfrm>
        <a:graphic>
          <a:graphicData uri="http://schemas.openxmlformats.org/presentationml/2006/ole">
            <p:oleObj spid="_x0000_s5123" name="Graph" r:id="rId5" imgW="4023360" imgH="3108960" progId="Origin50.Graph">
              <p:embed/>
            </p:oleObj>
          </a:graphicData>
        </a:graphic>
      </p:graphicFrame>
      <p:sp>
        <p:nvSpPr>
          <p:cNvPr id="10" name="Text Box 7"/>
          <p:cNvSpPr txBox="1">
            <a:spLocks noChangeArrowheads="1"/>
          </p:cNvSpPr>
          <p:nvPr/>
        </p:nvSpPr>
        <p:spPr bwMode="auto">
          <a:xfrm>
            <a:off x="4357654" y="5870657"/>
            <a:ext cx="4786346" cy="428604"/>
          </a:xfrm>
          <a:prstGeom prst="rect">
            <a:avLst/>
          </a:prstGeom>
          <a:solidFill>
            <a:srgbClr val="FFFFFF"/>
          </a:solidFill>
          <a:ln w="9525">
            <a:noFill/>
            <a:miter lim="800000"/>
            <a:headEnd/>
            <a:tailEnd/>
          </a:ln>
        </p:spPr>
        <p:txBody>
          <a:bodyPr lIns="0" tIns="0" rIns="0" bIns="0"/>
          <a:lstStyle/>
          <a:p>
            <a:pPr algn="ctr"/>
            <a:r>
              <a:rPr lang="en-US" sz="1400" b="1" dirty="0">
                <a:latin typeface="Calibri" pitchFamily="34" charset="0"/>
              </a:rPr>
              <a:t>The dynamics of the total residual activity of </a:t>
            </a:r>
            <a:r>
              <a:rPr lang="en-US" sz="1400" b="1" dirty="0" smtClean="0">
                <a:latin typeface="Calibri" pitchFamily="34" charset="0"/>
              </a:rPr>
              <a:t>catcher steel </a:t>
            </a:r>
          </a:p>
          <a:p>
            <a:pPr algn="ctr"/>
            <a:r>
              <a:rPr lang="en-US" sz="1400" b="1" dirty="0" smtClean="0">
                <a:latin typeface="Calibri" pitchFamily="34" charset="0"/>
              </a:rPr>
              <a:t>during </a:t>
            </a:r>
            <a:r>
              <a:rPr lang="en-US" sz="1400" b="1" dirty="0">
                <a:latin typeface="Calibri" pitchFamily="34" charset="0"/>
              </a:rPr>
              <a:t>the first month and to the end of </a:t>
            </a:r>
            <a:r>
              <a:rPr lang="en-US" sz="1400" b="1" dirty="0" smtClean="0">
                <a:latin typeface="Calibri" pitchFamily="34" charset="0"/>
              </a:rPr>
              <a:t>collider </a:t>
            </a:r>
            <a:r>
              <a:rPr lang="en-US" sz="1400" b="1" dirty="0">
                <a:latin typeface="Calibri" pitchFamily="34" charset="0"/>
              </a:rPr>
              <a:t>operation</a:t>
            </a:r>
          </a:p>
          <a:p>
            <a:pPr algn="just">
              <a:spcAft>
                <a:spcPts val="1000"/>
              </a:spcAft>
            </a:pPr>
            <a:endParaRPr lang="en-US" sz="1200" dirty="0">
              <a:latin typeface="Calibri" pitchFamily="34" charset="0"/>
            </a:endParaRPr>
          </a:p>
          <a:p>
            <a:endParaRPr lang="ru-RU" dirty="0"/>
          </a:p>
        </p:txBody>
      </p:sp>
      <p:sp>
        <p:nvSpPr>
          <p:cNvPr id="11" name="TextBox 3"/>
          <p:cNvSpPr txBox="1">
            <a:spLocks noChangeArrowheads="1"/>
          </p:cNvSpPr>
          <p:nvPr/>
        </p:nvSpPr>
        <p:spPr bwMode="auto">
          <a:xfrm>
            <a:off x="8086725" y="6488113"/>
            <a:ext cx="849913" cy="338554"/>
          </a:xfrm>
          <a:prstGeom prst="rect">
            <a:avLst/>
          </a:prstGeom>
          <a:noFill/>
          <a:ln w="9525">
            <a:noFill/>
            <a:miter lim="800000"/>
            <a:headEnd/>
            <a:tailEnd/>
          </a:ln>
        </p:spPr>
        <p:txBody>
          <a:bodyPr wrap="none">
            <a:spAutoFit/>
          </a:bodyPr>
          <a:lstStyle/>
          <a:p>
            <a:r>
              <a:rPr lang="en-US" sz="1600" b="1" dirty="0"/>
              <a:t>Slide </a:t>
            </a:r>
            <a:r>
              <a:rPr lang="en-US" sz="1600" b="1" dirty="0" smtClean="0"/>
              <a:t>10</a:t>
            </a:r>
            <a:endParaRPr lang="en-US" sz="16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3571868" y="214290"/>
            <a:ext cx="1591782" cy="523220"/>
          </a:xfrm>
          <a:prstGeom prst="rect">
            <a:avLst/>
          </a:prstGeom>
          <a:noFill/>
          <a:ln w="9525">
            <a:noFill/>
            <a:miter lim="800000"/>
            <a:headEnd/>
            <a:tailEnd/>
          </a:ln>
        </p:spPr>
        <p:txBody>
          <a:bodyPr wrap="none">
            <a:spAutoFit/>
          </a:bodyPr>
          <a:lstStyle/>
          <a:p>
            <a:r>
              <a:rPr lang="en-US" sz="2800" b="1" dirty="0">
                <a:solidFill>
                  <a:srgbClr val="C00000"/>
                </a:solidFill>
              </a:rPr>
              <a:t>BOOSTER</a:t>
            </a:r>
            <a:endParaRPr lang="ru-RU" sz="2800" b="1" dirty="0">
              <a:solidFill>
                <a:srgbClr val="C00000"/>
              </a:solidFill>
            </a:endParaRPr>
          </a:p>
        </p:txBody>
      </p:sp>
      <p:sp>
        <p:nvSpPr>
          <p:cNvPr id="5" name="Прямоугольник 4"/>
          <p:cNvSpPr>
            <a:spLocks noChangeArrowheads="1"/>
          </p:cNvSpPr>
          <p:nvPr/>
        </p:nvSpPr>
        <p:spPr bwMode="auto">
          <a:xfrm>
            <a:off x="214283" y="214290"/>
            <a:ext cx="8929718" cy="1815882"/>
          </a:xfrm>
          <a:prstGeom prst="rect">
            <a:avLst/>
          </a:prstGeom>
          <a:noFill/>
          <a:ln w="9525">
            <a:noFill/>
            <a:miter lim="800000"/>
            <a:headEnd/>
            <a:tailEnd/>
          </a:ln>
        </p:spPr>
        <p:txBody>
          <a:bodyPr wrap="square">
            <a:spAutoFit/>
          </a:bodyPr>
          <a:lstStyle/>
          <a:p>
            <a:endParaRPr lang="en-US" sz="1600" dirty="0"/>
          </a:p>
          <a:p>
            <a:endParaRPr lang="en-US" sz="1600" dirty="0"/>
          </a:p>
          <a:p>
            <a:r>
              <a:rPr lang="en-US" sz="1600" b="1" dirty="0" smtClean="0">
                <a:latin typeface="Arial" pitchFamily="34" charset="0"/>
                <a:cs typeface="Arial" pitchFamily="34" charset="0"/>
              </a:rPr>
              <a:t>The booster will be arranged within the old magnet yoke of the Synchrophasotron in LHEP Building </a:t>
            </a:r>
            <a:r>
              <a:rPr lang="ru-RU" sz="1600" b="1" dirty="0" smtClean="0">
                <a:latin typeface="Arial" pitchFamily="34" charset="0"/>
                <a:cs typeface="Arial" pitchFamily="34" charset="0"/>
              </a:rPr>
              <a:t>№ 1</a:t>
            </a:r>
            <a:r>
              <a:rPr lang="en-US" sz="1600" b="1" dirty="0" smtClean="0">
                <a:latin typeface="Arial" pitchFamily="34" charset="0"/>
                <a:cs typeface="Arial" pitchFamily="34" charset="0"/>
              </a:rPr>
              <a:t>. Building </a:t>
            </a:r>
            <a:r>
              <a:rPr lang="ru-RU" sz="1600" b="1" dirty="0">
                <a:latin typeface="Arial" pitchFamily="34" charset="0"/>
                <a:cs typeface="Arial" pitchFamily="34" charset="0"/>
              </a:rPr>
              <a:t>№</a:t>
            </a:r>
            <a:r>
              <a:rPr lang="en-US" sz="1600" b="1" dirty="0">
                <a:latin typeface="Arial" pitchFamily="34" charset="0"/>
                <a:cs typeface="Arial" pitchFamily="34" charset="0"/>
              </a:rPr>
              <a:t> 1 was constructed as an ordinary building with relatively thin wall, large window openings and light roof and has no shielding capacity. Unfortunately, the massive magnet yoke of the Synchrophasotron is also not a good radiation shielding for the booster ring because of numerous gaps and open windows. </a:t>
            </a:r>
          </a:p>
        </p:txBody>
      </p:sp>
      <p:grpSp>
        <p:nvGrpSpPr>
          <p:cNvPr id="6" name="Группа 5"/>
          <p:cNvGrpSpPr/>
          <p:nvPr/>
        </p:nvGrpSpPr>
        <p:grpSpPr>
          <a:xfrm>
            <a:off x="349281" y="2214554"/>
            <a:ext cx="8580437" cy="3694112"/>
            <a:chOff x="287338" y="2938463"/>
            <a:chExt cx="8580437" cy="3694112"/>
          </a:xfrm>
        </p:grpSpPr>
        <p:pic>
          <p:nvPicPr>
            <p:cNvPr id="7" name="irc_mi" descr="http://infoglaz.ru/wp-content/uploads/img_8812.jpg"/>
            <p:cNvPicPr>
              <a:picLocks noChangeAspect="1" noChangeArrowheads="1"/>
            </p:cNvPicPr>
            <p:nvPr/>
          </p:nvPicPr>
          <p:blipFill>
            <a:blip r:embed="rId3" cstate="print"/>
            <a:srcRect/>
            <a:stretch>
              <a:fillRect/>
            </a:stretch>
          </p:blipFill>
          <p:spPr bwMode="auto">
            <a:xfrm>
              <a:off x="5257800" y="2938463"/>
              <a:ext cx="3609975" cy="2419350"/>
            </a:xfrm>
            <a:prstGeom prst="rect">
              <a:avLst/>
            </a:prstGeom>
            <a:noFill/>
            <a:ln w="9525">
              <a:noFill/>
              <a:miter lim="800000"/>
              <a:headEnd/>
              <a:tailEnd/>
            </a:ln>
          </p:spPr>
        </p:pic>
        <p:pic>
          <p:nvPicPr>
            <p:cNvPr id="8" name="Рисунок 6"/>
            <p:cNvPicPr>
              <a:picLocks noChangeAspect="1" noChangeArrowheads="1"/>
            </p:cNvPicPr>
            <p:nvPr/>
          </p:nvPicPr>
          <p:blipFill>
            <a:blip r:embed="rId4" cstate="print"/>
            <a:srcRect l="29587" t="6793" r="4771" b="11116"/>
            <a:stretch>
              <a:fillRect/>
            </a:stretch>
          </p:blipFill>
          <p:spPr bwMode="auto">
            <a:xfrm>
              <a:off x="1262063" y="2974975"/>
              <a:ext cx="3876675" cy="3657600"/>
            </a:xfrm>
            <a:prstGeom prst="rect">
              <a:avLst/>
            </a:prstGeom>
            <a:noFill/>
            <a:ln w="9525">
              <a:noFill/>
              <a:miter lim="800000"/>
              <a:headEnd/>
              <a:tailEnd/>
            </a:ln>
          </p:spPr>
        </p:pic>
        <p:sp>
          <p:nvSpPr>
            <p:cNvPr id="9" name="TextBox 7"/>
            <p:cNvSpPr txBox="1">
              <a:spLocks noChangeArrowheads="1"/>
            </p:cNvSpPr>
            <p:nvPr/>
          </p:nvSpPr>
          <p:spPr bwMode="auto">
            <a:xfrm>
              <a:off x="2859106" y="3009901"/>
              <a:ext cx="601662" cy="306388"/>
            </a:xfrm>
            <a:prstGeom prst="rect">
              <a:avLst/>
            </a:prstGeom>
            <a:noFill/>
            <a:ln w="9525">
              <a:noFill/>
              <a:miter lim="800000"/>
              <a:headEnd/>
              <a:tailEnd/>
            </a:ln>
          </p:spPr>
          <p:txBody>
            <a:bodyPr wrap="none">
              <a:spAutoFit/>
            </a:bodyPr>
            <a:lstStyle/>
            <a:p>
              <a:r>
                <a:rPr lang="en-US" sz="1400" b="1" dirty="0">
                  <a:solidFill>
                    <a:srgbClr val="C00000"/>
                  </a:solidFill>
                </a:rPr>
                <a:t>gaps</a:t>
              </a:r>
              <a:endParaRPr lang="ru-RU" sz="1400" b="1" dirty="0">
                <a:solidFill>
                  <a:srgbClr val="C00000"/>
                </a:solidFill>
              </a:endParaRPr>
            </a:p>
          </p:txBody>
        </p:sp>
        <p:sp>
          <p:nvSpPr>
            <p:cNvPr id="10" name="TextBox 8"/>
            <p:cNvSpPr txBox="1">
              <a:spLocks noChangeArrowheads="1"/>
            </p:cNvSpPr>
            <p:nvPr/>
          </p:nvSpPr>
          <p:spPr bwMode="auto">
            <a:xfrm>
              <a:off x="3573486" y="3509967"/>
              <a:ext cx="939800" cy="306387"/>
            </a:xfrm>
            <a:prstGeom prst="rect">
              <a:avLst/>
            </a:prstGeom>
            <a:noFill/>
            <a:ln w="9525">
              <a:noFill/>
              <a:miter lim="800000"/>
              <a:headEnd/>
              <a:tailEnd/>
            </a:ln>
          </p:spPr>
          <p:txBody>
            <a:bodyPr wrap="none">
              <a:spAutoFit/>
            </a:bodyPr>
            <a:lstStyle/>
            <a:p>
              <a:r>
                <a:rPr lang="en-US" sz="1400" b="1" dirty="0">
                  <a:solidFill>
                    <a:srgbClr val="C00000"/>
                  </a:solidFill>
                </a:rPr>
                <a:t>windows</a:t>
              </a:r>
              <a:endParaRPr lang="ru-RU" sz="1400" b="1" dirty="0">
                <a:solidFill>
                  <a:srgbClr val="C00000"/>
                </a:solidFill>
              </a:endParaRPr>
            </a:p>
          </p:txBody>
        </p:sp>
        <p:cxnSp>
          <p:nvCxnSpPr>
            <p:cNvPr id="11" name="Прямая соединительная линия 10"/>
            <p:cNvCxnSpPr/>
            <p:nvPr/>
          </p:nvCxnSpPr>
          <p:spPr>
            <a:xfrm flipV="1">
              <a:off x="3287713" y="3706813"/>
              <a:ext cx="300037" cy="42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rot="5400000" flipH="1" flipV="1">
              <a:off x="3622676" y="3830637"/>
              <a:ext cx="266700" cy="104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stCxn id="10" idx="3"/>
            </p:cNvCxnSpPr>
            <p:nvPr/>
          </p:nvCxnSpPr>
          <p:spPr>
            <a:xfrm>
              <a:off x="4513286" y="3662367"/>
              <a:ext cx="1930400" cy="449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a:endCxn id="9" idx="2"/>
            </p:cNvCxnSpPr>
            <p:nvPr/>
          </p:nvCxnSpPr>
          <p:spPr>
            <a:xfrm rot="16200000" flipV="1">
              <a:off x="3053575" y="3423445"/>
              <a:ext cx="260350" cy="4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a:stCxn id="9" idx="3"/>
            </p:cNvCxnSpPr>
            <p:nvPr/>
          </p:nvCxnSpPr>
          <p:spPr>
            <a:xfrm>
              <a:off x="3460768" y="3163889"/>
              <a:ext cx="3541713" cy="793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022850" y="3565525"/>
              <a:ext cx="2141538" cy="4857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2754313" y="3298825"/>
              <a:ext cx="127000" cy="104775"/>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Рисунок 32"/>
            <p:cNvPicPr>
              <a:picLocks noChangeAspect="1" noChangeArrowheads="1"/>
            </p:cNvPicPr>
            <p:nvPr/>
          </p:nvPicPr>
          <p:blipFill>
            <a:blip r:embed="rId5" cstate="print">
              <a:lum bright="-32000"/>
            </a:blip>
            <a:srcRect/>
            <a:stretch>
              <a:fillRect/>
            </a:stretch>
          </p:blipFill>
          <p:spPr bwMode="auto">
            <a:xfrm>
              <a:off x="287338" y="3773488"/>
              <a:ext cx="950912" cy="971550"/>
            </a:xfrm>
            <a:prstGeom prst="rect">
              <a:avLst/>
            </a:prstGeom>
            <a:noFill/>
            <a:ln w="9525">
              <a:noFill/>
              <a:miter lim="800000"/>
              <a:headEnd/>
              <a:tailEnd/>
            </a:ln>
          </p:spPr>
        </p:pic>
        <p:pic>
          <p:nvPicPr>
            <p:cNvPr id="19" name="Picture 6"/>
            <p:cNvPicPr>
              <a:picLocks noChangeAspect="1" noChangeArrowheads="1"/>
            </p:cNvPicPr>
            <p:nvPr/>
          </p:nvPicPr>
          <p:blipFill>
            <a:blip r:embed="rId6" cstate="print">
              <a:lum bright="-32000"/>
            </a:blip>
            <a:srcRect/>
            <a:stretch>
              <a:fillRect/>
            </a:stretch>
          </p:blipFill>
          <p:spPr bwMode="auto">
            <a:xfrm>
              <a:off x="5476875" y="5591175"/>
              <a:ext cx="857250" cy="881063"/>
            </a:xfrm>
            <a:prstGeom prst="rect">
              <a:avLst/>
            </a:prstGeom>
            <a:noFill/>
            <a:ln w="9525">
              <a:noFill/>
              <a:miter lim="800000"/>
              <a:headEnd/>
              <a:tailEnd/>
            </a:ln>
          </p:spPr>
        </p:pic>
        <p:cxnSp>
          <p:nvCxnSpPr>
            <p:cNvPr id="20" name="Прямая соединительная линия 19"/>
            <p:cNvCxnSpPr/>
            <p:nvPr/>
          </p:nvCxnSpPr>
          <p:spPr>
            <a:xfrm rot="10800000" flipV="1">
              <a:off x="995363" y="3552825"/>
              <a:ext cx="752475" cy="174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456113" y="5694363"/>
              <a:ext cx="960437" cy="16192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TextBox 36"/>
          <p:cNvSpPr txBox="1">
            <a:spLocks noChangeArrowheads="1"/>
          </p:cNvSpPr>
          <p:nvPr/>
        </p:nvSpPr>
        <p:spPr bwMode="auto">
          <a:xfrm>
            <a:off x="428596" y="2643182"/>
            <a:ext cx="527050" cy="338137"/>
          </a:xfrm>
          <a:prstGeom prst="rect">
            <a:avLst/>
          </a:prstGeom>
          <a:noFill/>
          <a:ln w="9525">
            <a:noFill/>
            <a:miter lim="800000"/>
            <a:headEnd/>
            <a:tailEnd/>
          </a:ln>
        </p:spPr>
        <p:txBody>
          <a:bodyPr wrap="none">
            <a:spAutoFit/>
          </a:bodyPr>
          <a:lstStyle/>
          <a:p>
            <a:r>
              <a:rPr lang="en-US" sz="1600" dirty="0"/>
              <a:t>DIP</a:t>
            </a:r>
            <a:endParaRPr lang="ru-RU" sz="1600" dirty="0"/>
          </a:p>
        </p:txBody>
      </p:sp>
      <p:sp>
        <p:nvSpPr>
          <p:cNvPr id="23" name="TextBox 39"/>
          <p:cNvSpPr txBox="1">
            <a:spLocks noChangeArrowheads="1"/>
          </p:cNvSpPr>
          <p:nvPr/>
        </p:nvSpPr>
        <p:spPr bwMode="auto">
          <a:xfrm>
            <a:off x="5000628" y="5214950"/>
            <a:ext cx="458788" cy="338138"/>
          </a:xfrm>
          <a:prstGeom prst="rect">
            <a:avLst/>
          </a:prstGeom>
          <a:noFill/>
          <a:ln w="9525">
            <a:noFill/>
            <a:miter lim="800000"/>
            <a:headEnd/>
            <a:tailEnd/>
          </a:ln>
        </p:spPr>
        <p:txBody>
          <a:bodyPr wrap="none">
            <a:spAutoFit/>
          </a:bodyPr>
          <a:lstStyle/>
          <a:p>
            <a:r>
              <a:rPr lang="en-US" sz="1600" dirty="0"/>
              <a:t>QL</a:t>
            </a:r>
            <a:endParaRPr lang="ru-RU" sz="1600" dirty="0"/>
          </a:p>
        </p:txBody>
      </p:sp>
      <p:sp>
        <p:nvSpPr>
          <p:cNvPr id="24" name="Прямоугольник 23"/>
          <p:cNvSpPr>
            <a:spLocks noChangeArrowheads="1"/>
          </p:cNvSpPr>
          <p:nvPr/>
        </p:nvSpPr>
        <p:spPr bwMode="auto">
          <a:xfrm>
            <a:off x="142844" y="4143380"/>
            <a:ext cx="3548063" cy="830997"/>
          </a:xfrm>
          <a:prstGeom prst="rect">
            <a:avLst/>
          </a:prstGeom>
          <a:noFill/>
          <a:ln w="9525">
            <a:noFill/>
            <a:miter lim="800000"/>
            <a:headEnd/>
            <a:tailEnd/>
          </a:ln>
        </p:spPr>
        <p:txBody>
          <a:bodyPr>
            <a:spAutoFit/>
          </a:bodyPr>
          <a:lstStyle/>
          <a:p>
            <a:r>
              <a:rPr lang="en-US" sz="1600" b="1" dirty="0"/>
              <a:t>A mathematical model of </a:t>
            </a:r>
            <a:r>
              <a:rPr lang="en-US" sz="1600" b="1" dirty="0" smtClean="0"/>
              <a:t>the Synchrophasotron </a:t>
            </a:r>
            <a:r>
              <a:rPr lang="en-US" sz="1600" b="1" dirty="0"/>
              <a:t>ring with </a:t>
            </a:r>
            <a:r>
              <a:rPr lang="en-US" sz="1600" b="1" dirty="0" smtClean="0"/>
              <a:t>gaps </a:t>
            </a:r>
            <a:r>
              <a:rPr lang="en-US" sz="1600" b="1" dirty="0"/>
              <a:t>and openings was </a:t>
            </a:r>
            <a:r>
              <a:rPr lang="en-US" sz="1600" b="1" dirty="0" smtClean="0"/>
              <a:t>developed.</a:t>
            </a:r>
            <a:endParaRPr lang="ru-RU" sz="1600" b="1" dirty="0"/>
          </a:p>
        </p:txBody>
      </p:sp>
      <p:sp>
        <p:nvSpPr>
          <p:cNvPr id="25" name="Прямоугольник 24"/>
          <p:cNvSpPr/>
          <p:nvPr/>
        </p:nvSpPr>
        <p:spPr>
          <a:xfrm>
            <a:off x="142876" y="5000636"/>
            <a:ext cx="4071934" cy="1323439"/>
          </a:xfrm>
          <a:prstGeom prst="rect">
            <a:avLst/>
          </a:prstGeom>
        </p:spPr>
        <p:txBody>
          <a:bodyPr wrap="square">
            <a:spAutoFit/>
          </a:bodyPr>
          <a:lstStyle/>
          <a:p>
            <a:r>
              <a:rPr lang="en-US" sz="1600" b="1" dirty="0" smtClean="0"/>
              <a:t>Calculations show that an magnet yoke with openings would reduce the dose rate only </a:t>
            </a:r>
          </a:p>
          <a:p>
            <a:r>
              <a:rPr lang="en-US" sz="1600" b="1" dirty="0" smtClean="0"/>
              <a:t>1.5-2 times compared with the situation </a:t>
            </a:r>
          </a:p>
          <a:p>
            <a:r>
              <a:rPr lang="en-US" sz="1600" b="1" dirty="0" smtClean="0"/>
              <a:t>when the yoke is completely absent.  It is due to scattered neutrons from the openings. </a:t>
            </a:r>
            <a:endParaRPr lang="ru-RU" sz="1600" b="1" dirty="0"/>
          </a:p>
        </p:txBody>
      </p:sp>
      <p:cxnSp>
        <p:nvCxnSpPr>
          <p:cNvPr id="27" name="Прямая соединительная линия 26"/>
          <p:cNvCxnSpPr/>
          <p:nvPr/>
        </p:nvCxnSpPr>
        <p:spPr>
          <a:xfrm>
            <a:off x="5214942" y="3143248"/>
            <a:ext cx="1357322" cy="2857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3"/>
          <p:cNvSpPr txBox="1">
            <a:spLocks noChangeArrowheads="1"/>
          </p:cNvSpPr>
          <p:nvPr/>
        </p:nvSpPr>
        <p:spPr bwMode="auto">
          <a:xfrm>
            <a:off x="8086725" y="6488113"/>
            <a:ext cx="849913" cy="338554"/>
          </a:xfrm>
          <a:prstGeom prst="rect">
            <a:avLst/>
          </a:prstGeom>
          <a:noFill/>
          <a:ln w="9525">
            <a:noFill/>
            <a:miter lim="800000"/>
            <a:headEnd/>
            <a:tailEnd/>
          </a:ln>
        </p:spPr>
        <p:txBody>
          <a:bodyPr wrap="none">
            <a:spAutoFit/>
          </a:bodyPr>
          <a:lstStyle/>
          <a:p>
            <a:r>
              <a:rPr lang="en-US" sz="1600" b="1" dirty="0"/>
              <a:t>Slide </a:t>
            </a:r>
            <a:r>
              <a:rPr lang="en-US" sz="1600" b="1" dirty="0" smtClean="0"/>
              <a:t>11</a:t>
            </a:r>
            <a:endParaRPr lang="en-US" sz="16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202"/>
          <p:cNvPicPr>
            <a:picLocks noChangeAspect="1" noChangeArrowheads="1"/>
          </p:cNvPicPr>
          <p:nvPr/>
        </p:nvPicPr>
        <p:blipFill>
          <a:blip r:embed="rId2"/>
          <a:srcRect/>
          <a:stretch>
            <a:fillRect/>
          </a:stretch>
        </p:blipFill>
        <p:spPr bwMode="auto">
          <a:xfrm>
            <a:off x="131763" y="36513"/>
            <a:ext cx="5656262" cy="6550025"/>
          </a:xfrm>
          <a:prstGeom prst="rect">
            <a:avLst/>
          </a:prstGeom>
          <a:solidFill>
            <a:srgbClr val="FFFFFF">
              <a:alpha val="0"/>
            </a:srgbClr>
          </a:solidFill>
          <a:ln w="9525">
            <a:noFill/>
            <a:miter lim="800000"/>
            <a:headEnd/>
            <a:tailEnd/>
          </a:ln>
        </p:spPr>
      </p:pic>
      <p:grpSp>
        <p:nvGrpSpPr>
          <p:cNvPr id="5" name="Группа 4"/>
          <p:cNvGrpSpPr/>
          <p:nvPr/>
        </p:nvGrpSpPr>
        <p:grpSpPr>
          <a:xfrm>
            <a:off x="36945" y="-92074"/>
            <a:ext cx="5990138" cy="6846887"/>
            <a:chOff x="50800" y="-92074"/>
            <a:chExt cx="5990138" cy="6846887"/>
          </a:xfrm>
        </p:grpSpPr>
        <p:pic>
          <p:nvPicPr>
            <p:cNvPr id="6" name="Рисунок 202"/>
            <p:cNvPicPr>
              <a:picLocks noChangeAspect="1" noChangeArrowheads="1"/>
            </p:cNvPicPr>
            <p:nvPr/>
          </p:nvPicPr>
          <p:blipFill>
            <a:blip r:embed="rId2"/>
            <a:srcRect/>
            <a:stretch>
              <a:fillRect/>
            </a:stretch>
          </p:blipFill>
          <p:spPr bwMode="auto">
            <a:xfrm>
              <a:off x="131763" y="36513"/>
              <a:ext cx="5656262" cy="6550025"/>
            </a:xfrm>
            <a:prstGeom prst="rect">
              <a:avLst/>
            </a:prstGeom>
            <a:solidFill>
              <a:srgbClr val="FFFFFF">
                <a:alpha val="0"/>
              </a:srgbClr>
            </a:solidFill>
            <a:ln w="9525">
              <a:noFill/>
              <a:miter lim="800000"/>
              <a:headEnd/>
              <a:tailEnd/>
            </a:ln>
          </p:spPr>
        </p:pic>
        <p:sp>
          <p:nvSpPr>
            <p:cNvPr id="7" name="Полилиния 6"/>
            <p:cNvSpPr/>
            <p:nvPr/>
          </p:nvSpPr>
          <p:spPr>
            <a:xfrm>
              <a:off x="1187450" y="1963738"/>
              <a:ext cx="3475038" cy="3311525"/>
            </a:xfrm>
            <a:custGeom>
              <a:avLst/>
              <a:gdLst>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117500 w 3474953"/>
                <a:gd name="connsiteY27" fmla="*/ 2363945 h 3310918"/>
                <a:gd name="connsiteX28" fmla="*/ 264083 w 3474953"/>
                <a:gd name="connsiteY28" fmla="*/ 2587310 h 3310918"/>
                <a:gd name="connsiteX29" fmla="*/ 466507 w 3474953"/>
                <a:gd name="connsiteY29" fmla="*/ 2796714 h 3310918"/>
                <a:gd name="connsiteX30" fmla="*/ 682892 w 3474953"/>
                <a:gd name="connsiteY30" fmla="*/ 2999139 h 3310918"/>
                <a:gd name="connsiteX31" fmla="*/ 1017939 w 3474953"/>
                <a:gd name="connsiteY31" fmla="*/ 3201563 h 3310918"/>
                <a:gd name="connsiteX32" fmla="*/ 1297145 w 3474953"/>
                <a:gd name="connsiteY32" fmla="*/ 3278345 h 3310918"/>
                <a:gd name="connsiteX33" fmla="*/ 1527490 w 3474953"/>
                <a:gd name="connsiteY33" fmla="*/ 3299285 h 3310918"/>
                <a:gd name="connsiteX34" fmla="*/ 1953280 w 3474953"/>
                <a:gd name="connsiteY34" fmla="*/ 3306265 h 3310918"/>
                <a:gd name="connsiteX35" fmla="*/ 2204565 w 3474953"/>
                <a:gd name="connsiteY35" fmla="*/ 3271365 h 3310918"/>
                <a:gd name="connsiteX36" fmla="*/ 2420950 w 3474953"/>
                <a:gd name="connsiteY36" fmla="*/ 3215523 h 3310918"/>
                <a:gd name="connsiteX37" fmla="*/ 2651295 w 3474953"/>
                <a:gd name="connsiteY37" fmla="*/ 3089881 h 3310918"/>
                <a:gd name="connsiteX38" fmla="*/ 2860700 w 3474953"/>
                <a:gd name="connsiteY38" fmla="*/ 2929337 h 3310918"/>
                <a:gd name="connsiteX39" fmla="*/ 2937481 w 3474953"/>
                <a:gd name="connsiteY39"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117500 w 3474953"/>
                <a:gd name="connsiteY27" fmla="*/ 2363945 h 3310918"/>
                <a:gd name="connsiteX28" fmla="*/ 264083 w 3474953"/>
                <a:gd name="connsiteY28" fmla="*/ 2587310 h 3310918"/>
                <a:gd name="connsiteX29" fmla="*/ 466507 w 3474953"/>
                <a:gd name="connsiteY29" fmla="*/ 2796714 h 3310918"/>
                <a:gd name="connsiteX30" fmla="*/ 682892 w 3474953"/>
                <a:gd name="connsiteY30" fmla="*/ 2999139 h 3310918"/>
                <a:gd name="connsiteX31" fmla="*/ 1017939 w 3474953"/>
                <a:gd name="connsiteY31" fmla="*/ 3201563 h 3310918"/>
                <a:gd name="connsiteX32" fmla="*/ 1297145 w 3474953"/>
                <a:gd name="connsiteY32" fmla="*/ 3278345 h 3310918"/>
                <a:gd name="connsiteX33" fmla="*/ 1527490 w 3474953"/>
                <a:gd name="connsiteY33" fmla="*/ 3299285 h 3310918"/>
                <a:gd name="connsiteX34" fmla="*/ 1953280 w 3474953"/>
                <a:gd name="connsiteY34" fmla="*/ 3306265 h 3310918"/>
                <a:gd name="connsiteX35" fmla="*/ 2204565 w 3474953"/>
                <a:gd name="connsiteY35" fmla="*/ 3271365 h 3310918"/>
                <a:gd name="connsiteX36" fmla="*/ 2420950 w 3474953"/>
                <a:gd name="connsiteY36" fmla="*/ 3215523 h 3310918"/>
                <a:gd name="connsiteX37" fmla="*/ 2651295 w 3474953"/>
                <a:gd name="connsiteY37" fmla="*/ 3089881 h 3310918"/>
                <a:gd name="connsiteX38" fmla="*/ 2860700 w 3474953"/>
                <a:gd name="connsiteY38" fmla="*/ 2929337 h 3310918"/>
                <a:gd name="connsiteX39" fmla="*/ 2937481 w 3474953"/>
                <a:gd name="connsiteY39"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117500 w 3474953"/>
                <a:gd name="connsiteY27" fmla="*/ 2363945 h 3310918"/>
                <a:gd name="connsiteX28" fmla="*/ 264083 w 3474953"/>
                <a:gd name="connsiteY28" fmla="*/ 2587310 h 3310918"/>
                <a:gd name="connsiteX29" fmla="*/ 466507 w 3474953"/>
                <a:gd name="connsiteY29" fmla="*/ 2796714 h 3310918"/>
                <a:gd name="connsiteX30" fmla="*/ 682892 w 3474953"/>
                <a:gd name="connsiteY30" fmla="*/ 2999139 h 3310918"/>
                <a:gd name="connsiteX31" fmla="*/ 1017939 w 3474953"/>
                <a:gd name="connsiteY31" fmla="*/ 3201563 h 3310918"/>
                <a:gd name="connsiteX32" fmla="*/ 1297145 w 3474953"/>
                <a:gd name="connsiteY32" fmla="*/ 3278345 h 3310918"/>
                <a:gd name="connsiteX33" fmla="*/ 1527490 w 3474953"/>
                <a:gd name="connsiteY33" fmla="*/ 3299285 h 3310918"/>
                <a:gd name="connsiteX34" fmla="*/ 1953280 w 3474953"/>
                <a:gd name="connsiteY34" fmla="*/ 3306265 h 3310918"/>
                <a:gd name="connsiteX35" fmla="*/ 2204565 w 3474953"/>
                <a:gd name="connsiteY35" fmla="*/ 3271365 h 3310918"/>
                <a:gd name="connsiteX36" fmla="*/ 2420950 w 3474953"/>
                <a:gd name="connsiteY36" fmla="*/ 3215523 h 3310918"/>
                <a:gd name="connsiteX37" fmla="*/ 2651295 w 3474953"/>
                <a:gd name="connsiteY37" fmla="*/ 3089881 h 3310918"/>
                <a:gd name="connsiteX38" fmla="*/ 2937481 w 3474953"/>
                <a:gd name="connsiteY38"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264083 w 3474953"/>
                <a:gd name="connsiteY29" fmla="*/ 2587310 h 3310918"/>
                <a:gd name="connsiteX30" fmla="*/ 466507 w 3474953"/>
                <a:gd name="connsiteY30" fmla="*/ 2796714 h 3310918"/>
                <a:gd name="connsiteX31" fmla="*/ 682892 w 3474953"/>
                <a:gd name="connsiteY31" fmla="*/ 2999139 h 3310918"/>
                <a:gd name="connsiteX32" fmla="*/ 1017939 w 3474953"/>
                <a:gd name="connsiteY32" fmla="*/ 3201563 h 3310918"/>
                <a:gd name="connsiteX33" fmla="*/ 1297145 w 3474953"/>
                <a:gd name="connsiteY33" fmla="*/ 3278345 h 3310918"/>
                <a:gd name="connsiteX34" fmla="*/ 1527490 w 3474953"/>
                <a:gd name="connsiteY34" fmla="*/ 3299285 h 3310918"/>
                <a:gd name="connsiteX35" fmla="*/ 1953280 w 3474953"/>
                <a:gd name="connsiteY35" fmla="*/ 3306265 h 3310918"/>
                <a:gd name="connsiteX36" fmla="*/ 2204565 w 3474953"/>
                <a:gd name="connsiteY36" fmla="*/ 3271365 h 3310918"/>
                <a:gd name="connsiteX37" fmla="*/ 2420950 w 3474953"/>
                <a:gd name="connsiteY37" fmla="*/ 3215523 h 3310918"/>
                <a:gd name="connsiteX38" fmla="*/ 2651295 w 3474953"/>
                <a:gd name="connsiteY38" fmla="*/ 3089881 h 3310918"/>
                <a:gd name="connsiteX39" fmla="*/ 2937481 w 3474953"/>
                <a:gd name="connsiteY39"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264083 w 3474953"/>
                <a:gd name="connsiteY29" fmla="*/ 2587310 h 3310918"/>
                <a:gd name="connsiteX30" fmla="*/ 466507 w 3474953"/>
                <a:gd name="connsiteY30" fmla="*/ 2796714 h 3310918"/>
                <a:gd name="connsiteX31" fmla="*/ 682892 w 3474953"/>
                <a:gd name="connsiteY31" fmla="*/ 2999139 h 3310918"/>
                <a:gd name="connsiteX32" fmla="*/ 1017939 w 3474953"/>
                <a:gd name="connsiteY32" fmla="*/ 3201563 h 3310918"/>
                <a:gd name="connsiteX33" fmla="*/ 1297145 w 3474953"/>
                <a:gd name="connsiteY33" fmla="*/ 3278345 h 3310918"/>
                <a:gd name="connsiteX34" fmla="*/ 1527490 w 3474953"/>
                <a:gd name="connsiteY34" fmla="*/ 3299285 h 3310918"/>
                <a:gd name="connsiteX35" fmla="*/ 1953280 w 3474953"/>
                <a:gd name="connsiteY35" fmla="*/ 3306265 h 3310918"/>
                <a:gd name="connsiteX36" fmla="*/ 2204565 w 3474953"/>
                <a:gd name="connsiteY36" fmla="*/ 3271365 h 3310918"/>
                <a:gd name="connsiteX37" fmla="*/ 2420950 w 3474953"/>
                <a:gd name="connsiteY37" fmla="*/ 3215523 h 3310918"/>
                <a:gd name="connsiteX38" fmla="*/ 2651295 w 3474953"/>
                <a:gd name="connsiteY38" fmla="*/ 3089881 h 3310918"/>
                <a:gd name="connsiteX39" fmla="*/ 2937481 w 3474953"/>
                <a:gd name="connsiteY39"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66507 w 3474953"/>
                <a:gd name="connsiteY31" fmla="*/ 2796714 h 3310918"/>
                <a:gd name="connsiteX32" fmla="*/ 682892 w 3474953"/>
                <a:gd name="connsiteY32" fmla="*/ 2999139 h 3310918"/>
                <a:gd name="connsiteX33" fmla="*/ 1017939 w 3474953"/>
                <a:gd name="connsiteY33" fmla="*/ 3201563 h 3310918"/>
                <a:gd name="connsiteX34" fmla="*/ 1297145 w 3474953"/>
                <a:gd name="connsiteY34" fmla="*/ 3278345 h 3310918"/>
                <a:gd name="connsiteX35" fmla="*/ 1527490 w 3474953"/>
                <a:gd name="connsiteY35" fmla="*/ 3299285 h 3310918"/>
                <a:gd name="connsiteX36" fmla="*/ 1953280 w 3474953"/>
                <a:gd name="connsiteY36" fmla="*/ 3306265 h 3310918"/>
                <a:gd name="connsiteX37" fmla="*/ 2204565 w 3474953"/>
                <a:gd name="connsiteY37" fmla="*/ 3271365 h 3310918"/>
                <a:gd name="connsiteX38" fmla="*/ 2420950 w 3474953"/>
                <a:gd name="connsiteY38" fmla="*/ 3215523 h 3310918"/>
                <a:gd name="connsiteX39" fmla="*/ 2651295 w 3474953"/>
                <a:gd name="connsiteY39" fmla="*/ 3089881 h 3310918"/>
                <a:gd name="connsiteX40" fmla="*/ 2937481 w 3474953"/>
                <a:gd name="connsiteY40"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66507 w 3474953"/>
                <a:gd name="connsiteY31" fmla="*/ 2796714 h 3310918"/>
                <a:gd name="connsiteX32" fmla="*/ 682892 w 3474953"/>
                <a:gd name="connsiteY32" fmla="*/ 2999139 h 3310918"/>
                <a:gd name="connsiteX33" fmla="*/ 1017939 w 3474953"/>
                <a:gd name="connsiteY33" fmla="*/ 3201563 h 3310918"/>
                <a:gd name="connsiteX34" fmla="*/ 1297145 w 3474953"/>
                <a:gd name="connsiteY34" fmla="*/ 3278345 h 3310918"/>
                <a:gd name="connsiteX35" fmla="*/ 1527490 w 3474953"/>
                <a:gd name="connsiteY35" fmla="*/ 3299285 h 3310918"/>
                <a:gd name="connsiteX36" fmla="*/ 1953280 w 3474953"/>
                <a:gd name="connsiteY36" fmla="*/ 3306265 h 3310918"/>
                <a:gd name="connsiteX37" fmla="*/ 2204565 w 3474953"/>
                <a:gd name="connsiteY37" fmla="*/ 3271365 h 3310918"/>
                <a:gd name="connsiteX38" fmla="*/ 2420950 w 3474953"/>
                <a:gd name="connsiteY38" fmla="*/ 3215523 h 3310918"/>
                <a:gd name="connsiteX39" fmla="*/ 2651295 w 3474953"/>
                <a:gd name="connsiteY39" fmla="*/ 3089881 h 3310918"/>
                <a:gd name="connsiteX40" fmla="*/ 2937481 w 3474953"/>
                <a:gd name="connsiteY40"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66507 w 3474953"/>
                <a:gd name="connsiteY31" fmla="*/ 2796714 h 3310918"/>
                <a:gd name="connsiteX32" fmla="*/ 682892 w 3474953"/>
                <a:gd name="connsiteY32" fmla="*/ 2999139 h 3310918"/>
                <a:gd name="connsiteX33" fmla="*/ 1017939 w 3474953"/>
                <a:gd name="connsiteY33" fmla="*/ 3201563 h 3310918"/>
                <a:gd name="connsiteX34" fmla="*/ 1297145 w 3474953"/>
                <a:gd name="connsiteY34" fmla="*/ 3278345 h 3310918"/>
                <a:gd name="connsiteX35" fmla="*/ 1527490 w 3474953"/>
                <a:gd name="connsiteY35" fmla="*/ 3299285 h 3310918"/>
                <a:gd name="connsiteX36" fmla="*/ 1953280 w 3474953"/>
                <a:gd name="connsiteY36" fmla="*/ 3306265 h 3310918"/>
                <a:gd name="connsiteX37" fmla="*/ 2204565 w 3474953"/>
                <a:gd name="connsiteY37" fmla="*/ 3271365 h 3310918"/>
                <a:gd name="connsiteX38" fmla="*/ 2420950 w 3474953"/>
                <a:gd name="connsiteY38" fmla="*/ 3215523 h 3310918"/>
                <a:gd name="connsiteX39" fmla="*/ 2651295 w 3474953"/>
                <a:gd name="connsiteY39" fmla="*/ 3089881 h 3310918"/>
                <a:gd name="connsiteX40" fmla="*/ 2937481 w 3474953"/>
                <a:gd name="connsiteY40"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66507 w 3474953"/>
                <a:gd name="connsiteY31" fmla="*/ 2796714 h 3310918"/>
                <a:gd name="connsiteX32" fmla="*/ 682892 w 3474953"/>
                <a:gd name="connsiteY32" fmla="*/ 2999139 h 3310918"/>
                <a:gd name="connsiteX33" fmla="*/ 1017939 w 3474953"/>
                <a:gd name="connsiteY33" fmla="*/ 3201563 h 3310918"/>
                <a:gd name="connsiteX34" fmla="*/ 1297145 w 3474953"/>
                <a:gd name="connsiteY34" fmla="*/ 3278345 h 3310918"/>
                <a:gd name="connsiteX35" fmla="*/ 1527490 w 3474953"/>
                <a:gd name="connsiteY35" fmla="*/ 3299285 h 3310918"/>
                <a:gd name="connsiteX36" fmla="*/ 1953280 w 3474953"/>
                <a:gd name="connsiteY36" fmla="*/ 3306265 h 3310918"/>
                <a:gd name="connsiteX37" fmla="*/ 2204565 w 3474953"/>
                <a:gd name="connsiteY37" fmla="*/ 3271365 h 3310918"/>
                <a:gd name="connsiteX38" fmla="*/ 2420950 w 3474953"/>
                <a:gd name="connsiteY38" fmla="*/ 3215523 h 3310918"/>
                <a:gd name="connsiteX39" fmla="*/ 2651295 w 3474953"/>
                <a:gd name="connsiteY39" fmla="*/ 3089881 h 3310918"/>
                <a:gd name="connsiteX40" fmla="*/ 2937481 w 3474953"/>
                <a:gd name="connsiteY40"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66507 w 3474953"/>
                <a:gd name="connsiteY31" fmla="*/ 2796714 h 3310918"/>
                <a:gd name="connsiteX32" fmla="*/ 473487 w 3474953"/>
                <a:gd name="connsiteY32" fmla="*/ 2796714 h 3310918"/>
                <a:gd name="connsiteX33" fmla="*/ 682892 w 3474953"/>
                <a:gd name="connsiteY33" fmla="*/ 2999139 h 3310918"/>
                <a:gd name="connsiteX34" fmla="*/ 1017939 w 3474953"/>
                <a:gd name="connsiteY34" fmla="*/ 3201563 h 3310918"/>
                <a:gd name="connsiteX35" fmla="*/ 1297145 w 3474953"/>
                <a:gd name="connsiteY35" fmla="*/ 3278345 h 3310918"/>
                <a:gd name="connsiteX36" fmla="*/ 1527490 w 3474953"/>
                <a:gd name="connsiteY36" fmla="*/ 3299285 h 3310918"/>
                <a:gd name="connsiteX37" fmla="*/ 1953280 w 3474953"/>
                <a:gd name="connsiteY37" fmla="*/ 3306265 h 3310918"/>
                <a:gd name="connsiteX38" fmla="*/ 2204565 w 3474953"/>
                <a:gd name="connsiteY38" fmla="*/ 3271365 h 3310918"/>
                <a:gd name="connsiteX39" fmla="*/ 2420950 w 3474953"/>
                <a:gd name="connsiteY39" fmla="*/ 3215523 h 3310918"/>
                <a:gd name="connsiteX40" fmla="*/ 2651295 w 3474953"/>
                <a:gd name="connsiteY40" fmla="*/ 3089881 h 3310918"/>
                <a:gd name="connsiteX41" fmla="*/ 2937481 w 3474953"/>
                <a:gd name="connsiteY41"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66507 w 3474953"/>
                <a:gd name="connsiteY31" fmla="*/ 2796714 h 3310918"/>
                <a:gd name="connsiteX32" fmla="*/ 473487 w 3474953"/>
                <a:gd name="connsiteY32" fmla="*/ 2796714 h 3310918"/>
                <a:gd name="connsiteX33" fmla="*/ 682892 w 3474953"/>
                <a:gd name="connsiteY33" fmla="*/ 2999139 h 3310918"/>
                <a:gd name="connsiteX34" fmla="*/ 1017939 w 3474953"/>
                <a:gd name="connsiteY34" fmla="*/ 3201563 h 3310918"/>
                <a:gd name="connsiteX35" fmla="*/ 1297145 w 3474953"/>
                <a:gd name="connsiteY35" fmla="*/ 3278345 h 3310918"/>
                <a:gd name="connsiteX36" fmla="*/ 1527490 w 3474953"/>
                <a:gd name="connsiteY36" fmla="*/ 3299285 h 3310918"/>
                <a:gd name="connsiteX37" fmla="*/ 1953280 w 3474953"/>
                <a:gd name="connsiteY37" fmla="*/ 3306265 h 3310918"/>
                <a:gd name="connsiteX38" fmla="*/ 2204565 w 3474953"/>
                <a:gd name="connsiteY38" fmla="*/ 3271365 h 3310918"/>
                <a:gd name="connsiteX39" fmla="*/ 2420950 w 3474953"/>
                <a:gd name="connsiteY39" fmla="*/ 3215523 h 3310918"/>
                <a:gd name="connsiteX40" fmla="*/ 2651295 w 3474953"/>
                <a:gd name="connsiteY40" fmla="*/ 3089881 h 3310918"/>
                <a:gd name="connsiteX41" fmla="*/ 2937481 w 3474953"/>
                <a:gd name="connsiteY41"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66507 w 3474953"/>
                <a:gd name="connsiteY31" fmla="*/ 2796714 h 3310918"/>
                <a:gd name="connsiteX32" fmla="*/ 473487 w 3474953"/>
                <a:gd name="connsiteY32" fmla="*/ 2796714 h 3310918"/>
                <a:gd name="connsiteX33" fmla="*/ 682892 w 3474953"/>
                <a:gd name="connsiteY33" fmla="*/ 2999139 h 3310918"/>
                <a:gd name="connsiteX34" fmla="*/ 1017939 w 3474953"/>
                <a:gd name="connsiteY34" fmla="*/ 3201563 h 3310918"/>
                <a:gd name="connsiteX35" fmla="*/ 1297145 w 3474953"/>
                <a:gd name="connsiteY35" fmla="*/ 3278345 h 3310918"/>
                <a:gd name="connsiteX36" fmla="*/ 1527490 w 3474953"/>
                <a:gd name="connsiteY36" fmla="*/ 3299285 h 3310918"/>
                <a:gd name="connsiteX37" fmla="*/ 1953280 w 3474953"/>
                <a:gd name="connsiteY37" fmla="*/ 3306265 h 3310918"/>
                <a:gd name="connsiteX38" fmla="*/ 2204565 w 3474953"/>
                <a:gd name="connsiteY38" fmla="*/ 3271365 h 3310918"/>
                <a:gd name="connsiteX39" fmla="*/ 2420950 w 3474953"/>
                <a:gd name="connsiteY39" fmla="*/ 3215523 h 3310918"/>
                <a:gd name="connsiteX40" fmla="*/ 2651295 w 3474953"/>
                <a:gd name="connsiteY40" fmla="*/ 3089881 h 3310918"/>
                <a:gd name="connsiteX41" fmla="*/ 2937481 w 3474953"/>
                <a:gd name="connsiteY41"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66507 w 3474953"/>
                <a:gd name="connsiteY31" fmla="*/ 2796714 h 3310918"/>
                <a:gd name="connsiteX32" fmla="*/ 473487 w 3474953"/>
                <a:gd name="connsiteY32" fmla="*/ 2796714 h 3310918"/>
                <a:gd name="connsiteX33" fmla="*/ 682892 w 3474953"/>
                <a:gd name="connsiteY33" fmla="*/ 2999139 h 3310918"/>
                <a:gd name="connsiteX34" fmla="*/ 1017939 w 3474953"/>
                <a:gd name="connsiteY34" fmla="*/ 3201563 h 3310918"/>
                <a:gd name="connsiteX35" fmla="*/ 1297145 w 3474953"/>
                <a:gd name="connsiteY35" fmla="*/ 3278345 h 3310918"/>
                <a:gd name="connsiteX36" fmla="*/ 1527490 w 3474953"/>
                <a:gd name="connsiteY36" fmla="*/ 3299285 h 3310918"/>
                <a:gd name="connsiteX37" fmla="*/ 1953280 w 3474953"/>
                <a:gd name="connsiteY37" fmla="*/ 3306265 h 3310918"/>
                <a:gd name="connsiteX38" fmla="*/ 2204565 w 3474953"/>
                <a:gd name="connsiteY38" fmla="*/ 3271365 h 3310918"/>
                <a:gd name="connsiteX39" fmla="*/ 2420950 w 3474953"/>
                <a:gd name="connsiteY39" fmla="*/ 3215523 h 3310918"/>
                <a:gd name="connsiteX40" fmla="*/ 2651295 w 3474953"/>
                <a:gd name="connsiteY40" fmla="*/ 3089881 h 3310918"/>
                <a:gd name="connsiteX41" fmla="*/ 2937481 w 3474953"/>
                <a:gd name="connsiteY41"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66507 w 3474953"/>
                <a:gd name="connsiteY31" fmla="*/ 2796714 h 3310918"/>
                <a:gd name="connsiteX32" fmla="*/ 682892 w 3474953"/>
                <a:gd name="connsiteY32" fmla="*/ 2999139 h 3310918"/>
                <a:gd name="connsiteX33" fmla="*/ 1017939 w 3474953"/>
                <a:gd name="connsiteY33" fmla="*/ 3201563 h 3310918"/>
                <a:gd name="connsiteX34" fmla="*/ 1297145 w 3474953"/>
                <a:gd name="connsiteY34" fmla="*/ 3278345 h 3310918"/>
                <a:gd name="connsiteX35" fmla="*/ 1527490 w 3474953"/>
                <a:gd name="connsiteY35" fmla="*/ 3299285 h 3310918"/>
                <a:gd name="connsiteX36" fmla="*/ 1953280 w 3474953"/>
                <a:gd name="connsiteY36" fmla="*/ 3306265 h 3310918"/>
                <a:gd name="connsiteX37" fmla="*/ 2204565 w 3474953"/>
                <a:gd name="connsiteY37" fmla="*/ 3271365 h 3310918"/>
                <a:gd name="connsiteX38" fmla="*/ 2420950 w 3474953"/>
                <a:gd name="connsiteY38" fmla="*/ 3215523 h 3310918"/>
                <a:gd name="connsiteX39" fmla="*/ 2651295 w 3474953"/>
                <a:gd name="connsiteY39" fmla="*/ 3089881 h 3310918"/>
                <a:gd name="connsiteX40" fmla="*/ 2937481 w 3474953"/>
                <a:gd name="connsiteY40"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66507 w 3474953"/>
                <a:gd name="connsiteY31" fmla="*/ 2796714 h 3310918"/>
                <a:gd name="connsiteX32" fmla="*/ 473371 w 3474953"/>
                <a:gd name="connsiteY32" fmla="*/ 2798750 h 3310918"/>
                <a:gd name="connsiteX33" fmla="*/ 682892 w 3474953"/>
                <a:gd name="connsiteY33" fmla="*/ 2999139 h 3310918"/>
                <a:gd name="connsiteX34" fmla="*/ 1017939 w 3474953"/>
                <a:gd name="connsiteY34" fmla="*/ 3201563 h 3310918"/>
                <a:gd name="connsiteX35" fmla="*/ 1297145 w 3474953"/>
                <a:gd name="connsiteY35" fmla="*/ 3278345 h 3310918"/>
                <a:gd name="connsiteX36" fmla="*/ 1527490 w 3474953"/>
                <a:gd name="connsiteY36" fmla="*/ 3299285 h 3310918"/>
                <a:gd name="connsiteX37" fmla="*/ 1953280 w 3474953"/>
                <a:gd name="connsiteY37" fmla="*/ 3306265 h 3310918"/>
                <a:gd name="connsiteX38" fmla="*/ 2204565 w 3474953"/>
                <a:gd name="connsiteY38" fmla="*/ 3271365 h 3310918"/>
                <a:gd name="connsiteX39" fmla="*/ 2420950 w 3474953"/>
                <a:gd name="connsiteY39" fmla="*/ 3215523 h 3310918"/>
                <a:gd name="connsiteX40" fmla="*/ 2651295 w 3474953"/>
                <a:gd name="connsiteY40" fmla="*/ 3089881 h 3310918"/>
                <a:gd name="connsiteX41" fmla="*/ 2937481 w 3474953"/>
                <a:gd name="connsiteY41"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66507 w 3474953"/>
                <a:gd name="connsiteY31" fmla="*/ 2796714 h 3310918"/>
                <a:gd name="connsiteX32" fmla="*/ 473371 w 3474953"/>
                <a:gd name="connsiteY32" fmla="*/ 2798750 h 3310918"/>
                <a:gd name="connsiteX33" fmla="*/ 682892 w 3474953"/>
                <a:gd name="connsiteY33" fmla="*/ 2999139 h 3310918"/>
                <a:gd name="connsiteX34" fmla="*/ 1017939 w 3474953"/>
                <a:gd name="connsiteY34" fmla="*/ 3201563 h 3310918"/>
                <a:gd name="connsiteX35" fmla="*/ 1297145 w 3474953"/>
                <a:gd name="connsiteY35" fmla="*/ 3278345 h 3310918"/>
                <a:gd name="connsiteX36" fmla="*/ 1527490 w 3474953"/>
                <a:gd name="connsiteY36" fmla="*/ 3299285 h 3310918"/>
                <a:gd name="connsiteX37" fmla="*/ 1953280 w 3474953"/>
                <a:gd name="connsiteY37" fmla="*/ 3306265 h 3310918"/>
                <a:gd name="connsiteX38" fmla="*/ 2204565 w 3474953"/>
                <a:gd name="connsiteY38" fmla="*/ 3271365 h 3310918"/>
                <a:gd name="connsiteX39" fmla="*/ 2420950 w 3474953"/>
                <a:gd name="connsiteY39" fmla="*/ 3215523 h 3310918"/>
                <a:gd name="connsiteX40" fmla="*/ 2651295 w 3474953"/>
                <a:gd name="connsiteY40" fmla="*/ 3089881 h 3310918"/>
                <a:gd name="connsiteX41" fmla="*/ 2937481 w 3474953"/>
                <a:gd name="connsiteY41"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66507 w 3474953"/>
                <a:gd name="connsiteY31" fmla="*/ 2796714 h 3310918"/>
                <a:gd name="connsiteX32" fmla="*/ 473371 w 3474953"/>
                <a:gd name="connsiteY32" fmla="*/ 2798750 h 3310918"/>
                <a:gd name="connsiteX33" fmla="*/ 682892 w 3474953"/>
                <a:gd name="connsiteY33" fmla="*/ 2999139 h 3310918"/>
                <a:gd name="connsiteX34" fmla="*/ 1017939 w 3474953"/>
                <a:gd name="connsiteY34" fmla="*/ 3201563 h 3310918"/>
                <a:gd name="connsiteX35" fmla="*/ 1297145 w 3474953"/>
                <a:gd name="connsiteY35" fmla="*/ 3278345 h 3310918"/>
                <a:gd name="connsiteX36" fmla="*/ 1527490 w 3474953"/>
                <a:gd name="connsiteY36" fmla="*/ 3299285 h 3310918"/>
                <a:gd name="connsiteX37" fmla="*/ 1953280 w 3474953"/>
                <a:gd name="connsiteY37" fmla="*/ 3306265 h 3310918"/>
                <a:gd name="connsiteX38" fmla="*/ 2204565 w 3474953"/>
                <a:gd name="connsiteY38" fmla="*/ 3271365 h 3310918"/>
                <a:gd name="connsiteX39" fmla="*/ 2420950 w 3474953"/>
                <a:gd name="connsiteY39" fmla="*/ 3215523 h 3310918"/>
                <a:gd name="connsiteX40" fmla="*/ 2651295 w 3474953"/>
                <a:gd name="connsiteY40" fmla="*/ 3089881 h 3310918"/>
                <a:gd name="connsiteX41" fmla="*/ 2937481 w 3474953"/>
                <a:gd name="connsiteY41"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66507 w 3474953"/>
                <a:gd name="connsiteY31" fmla="*/ 2796714 h 3310918"/>
                <a:gd name="connsiteX32" fmla="*/ 473371 w 3474953"/>
                <a:gd name="connsiteY32" fmla="*/ 2798750 h 3310918"/>
                <a:gd name="connsiteX33" fmla="*/ 682892 w 3474953"/>
                <a:gd name="connsiteY33" fmla="*/ 2999139 h 3310918"/>
                <a:gd name="connsiteX34" fmla="*/ 1017939 w 3474953"/>
                <a:gd name="connsiteY34" fmla="*/ 3201563 h 3310918"/>
                <a:gd name="connsiteX35" fmla="*/ 1297145 w 3474953"/>
                <a:gd name="connsiteY35" fmla="*/ 3278345 h 3310918"/>
                <a:gd name="connsiteX36" fmla="*/ 1527490 w 3474953"/>
                <a:gd name="connsiteY36" fmla="*/ 3299285 h 3310918"/>
                <a:gd name="connsiteX37" fmla="*/ 1953280 w 3474953"/>
                <a:gd name="connsiteY37" fmla="*/ 3306265 h 3310918"/>
                <a:gd name="connsiteX38" fmla="*/ 2204565 w 3474953"/>
                <a:gd name="connsiteY38" fmla="*/ 3271365 h 3310918"/>
                <a:gd name="connsiteX39" fmla="*/ 2420950 w 3474953"/>
                <a:gd name="connsiteY39" fmla="*/ 3215523 h 3310918"/>
                <a:gd name="connsiteX40" fmla="*/ 2651295 w 3474953"/>
                <a:gd name="connsiteY40" fmla="*/ 3089881 h 3310918"/>
                <a:gd name="connsiteX41" fmla="*/ 2937481 w 3474953"/>
                <a:gd name="connsiteY41"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66507 w 3474953"/>
                <a:gd name="connsiteY31" fmla="*/ 2796714 h 3310918"/>
                <a:gd name="connsiteX32" fmla="*/ 473371 w 3474953"/>
                <a:gd name="connsiteY32" fmla="*/ 2798750 h 3310918"/>
                <a:gd name="connsiteX33" fmla="*/ 682892 w 3474953"/>
                <a:gd name="connsiteY33" fmla="*/ 2999139 h 3310918"/>
                <a:gd name="connsiteX34" fmla="*/ 1017939 w 3474953"/>
                <a:gd name="connsiteY34" fmla="*/ 3201563 h 3310918"/>
                <a:gd name="connsiteX35" fmla="*/ 1297145 w 3474953"/>
                <a:gd name="connsiteY35" fmla="*/ 3278345 h 3310918"/>
                <a:gd name="connsiteX36" fmla="*/ 1527490 w 3474953"/>
                <a:gd name="connsiteY36" fmla="*/ 3299285 h 3310918"/>
                <a:gd name="connsiteX37" fmla="*/ 1953280 w 3474953"/>
                <a:gd name="connsiteY37" fmla="*/ 3306265 h 3310918"/>
                <a:gd name="connsiteX38" fmla="*/ 2204565 w 3474953"/>
                <a:gd name="connsiteY38" fmla="*/ 3271365 h 3310918"/>
                <a:gd name="connsiteX39" fmla="*/ 2420950 w 3474953"/>
                <a:gd name="connsiteY39" fmla="*/ 3215523 h 3310918"/>
                <a:gd name="connsiteX40" fmla="*/ 2651295 w 3474953"/>
                <a:gd name="connsiteY40" fmla="*/ 3089881 h 3310918"/>
                <a:gd name="connsiteX41" fmla="*/ 2937481 w 3474953"/>
                <a:gd name="connsiteY41"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66507 w 3474953"/>
                <a:gd name="connsiteY31" fmla="*/ 2796714 h 3310918"/>
                <a:gd name="connsiteX32" fmla="*/ 473371 w 3474953"/>
                <a:gd name="connsiteY32" fmla="*/ 2798750 h 3310918"/>
                <a:gd name="connsiteX33" fmla="*/ 682892 w 3474953"/>
                <a:gd name="connsiteY33" fmla="*/ 2999139 h 3310918"/>
                <a:gd name="connsiteX34" fmla="*/ 1017939 w 3474953"/>
                <a:gd name="connsiteY34" fmla="*/ 3201563 h 3310918"/>
                <a:gd name="connsiteX35" fmla="*/ 1297145 w 3474953"/>
                <a:gd name="connsiteY35" fmla="*/ 3278345 h 3310918"/>
                <a:gd name="connsiteX36" fmla="*/ 1527490 w 3474953"/>
                <a:gd name="connsiteY36" fmla="*/ 3299285 h 3310918"/>
                <a:gd name="connsiteX37" fmla="*/ 1953280 w 3474953"/>
                <a:gd name="connsiteY37" fmla="*/ 3306265 h 3310918"/>
                <a:gd name="connsiteX38" fmla="*/ 2204565 w 3474953"/>
                <a:gd name="connsiteY38" fmla="*/ 3271365 h 3310918"/>
                <a:gd name="connsiteX39" fmla="*/ 2420950 w 3474953"/>
                <a:gd name="connsiteY39" fmla="*/ 3215523 h 3310918"/>
                <a:gd name="connsiteX40" fmla="*/ 2651295 w 3474953"/>
                <a:gd name="connsiteY40" fmla="*/ 3089881 h 3310918"/>
                <a:gd name="connsiteX41" fmla="*/ 2937481 w 3474953"/>
                <a:gd name="connsiteY41"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66507 w 3474953"/>
                <a:gd name="connsiteY31" fmla="*/ 2796714 h 3310918"/>
                <a:gd name="connsiteX32" fmla="*/ 473371 w 3474953"/>
                <a:gd name="connsiteY32" fmla="*/ 2798750 h 3310918"/>
                <a:gd name="connsiteX33" fmla="*/ 682892 w 3474953"/>
                <a:gd name="connsiteY33" fmla="*/ 2999139 h 3310918"/>
                <a:gd name="connsiteX34" fmla="*/ 1017939 w 3474953"/>
                <a:gd name="connsiteY34" fmla="*/ 3201563 h 3310918"/>
                <a:gd name="connsiteX35" fmla="*/ 1297145 w 3474953"/>
                <a:gd name="connsiteY35" fmla="*/ 3278345 h 3310918"/>
                <a:gd name="connsiteX36" fmla="*/ 1527490 w 3474953"/>
                <a:gd name="connsiteY36" fmla="*/ 3299285 h 3310918"/>
                <a:gd name="connsiteX37" fmla="*/ 1953280 w 3474953"/>
                <a:gd name="connsiteY37" fmla="*/ 3306265 h 3310918"/>
                <a:gd name="connsiteX38" fmla="*/ 2204565 w 3474953"/>
                <a:gd name="connsiteY38" fmla="*/ 3271365 h 3310918"/>
                <a:gd name="connsiteX39" fmla="*/ 2420950 w 3474953"/>
                <a:gd name="connsiteY39" fmla="*/ 3215523 h 3310918"/>
                <a:gd name="connsiteX40" fmla="*/ 2651295 w 3474953"/>
                <a:gd name="connsiteY40" fmla="*/ 3089881 h 3310918"/>
                <a:gd name="connsiteX41" fmla="*/ 2937481 w 3474953"/>
                <a:gd name="connsiteY41"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09357 w 3474953"/>
                <a:gd name="connsiteY31" fmla="*/ 2735754 h 3310918"/>
                <a:gd name="connsiteX32" fmla="*/ 473371 w 3474953"/>
                <a:gd name="connsiteY32" fmla="*/ 2798750 h 3310918"/>
                <a:gd name="connsiteX33" fmla="*/ 682892 w 3474953"/>
                <a:gd name="connsiteY33" fmla="*/ 2999139 h 3310918"/>
                <a:gd name="connsiteX34" fmla="*/ 1017939 w 3474953"/>
                <a:gd name="connsiteY34" fmla="*/ 3201563 h 3310918"/>
                <a:gd name="connsiteX35" fmla="*/ 1297145 w 3474953"/>
                <a:gd name="connsiteY35" fmla="*/ 3278345 h 3310918"/>
                <a:gd name="connsiteX36" fmla="*/ 1527490 w 3474953"/>
                <a:gd name="connsiteY36" fmla="*/ 3299285 h 3310918"/>
                <a:gd name="connsiteX37" fmla="*/ 1953280 w 3474953"/>
                <a:gd name="connsiteY37" fmla="*/ 3306265 h 3310918"/>
                <a:gd name="connsiteX38" fmla="*/ 2204565 w 3474953"/>
                <a:gd name="connsiteY38" fmla="*/ 3271365 h 3310918"/>
                <a:gd name="connsiteX39" fmla="*/ 2420950 w 3474953"/>
                <a:gd name="connsiteY39" fmla="*/ 3215523 h 3310918"/>
                <a:gd name="connsiteX40" fmla="*/ 2651295 w 3474953"/>
                <a:gd name="connsiteY40" fmla="*/ 3089881 h 3310918"/>
                <a:gd name="connsiteX41" fmla="*/ 2937481 w 3474953"/>
                <a:gd name="connsiteY41"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09357 w 3474953"/>
                <a:gd name="connsiteY31" fmla="*/ 2735754 h 3310918"/>
                <a:gd name="connsiteX32" fmla="*/ 473371 w 3474953"/>
                <a:gd name="connsiteY32" fmla="*/ 2798750 h 3310918"/>
                <a:gd name="connsiteX33" fmla="*/ 682892 w 3474953"/>
                <a:gd name="connsiteY33" fmla="*/ 2999139 h 3310918"/>
                <a:gd name="connsiteX34" fmla="*/ 1017939 w 3474953"/>
                <a:gd name="connsiteY34" fmla="*/ 3201563 h 3310918"/>
                <a:gd name="connsiteX35" fmla="*/ 1297145 w 3474953"/>
                <a:gd name="connsiteY35" fmla="*/ 3278345 h 3310918"/>
                <a:gd name="connsiteX36" fmla="*/ 1527490 w 3474953"/>
                <a:gd name="connsiteY36" fmla="*/ 3299285 h 3310918"/>
                <a:gd name="connsiteX37" fmla="*/ 1953280 w 3474953"/>
                <a:gd name="connsiteY37" fmla="*/ 3306265 h 3310918"/>
                <a:gd name="connsiteX38" fmla="*/ 2204565 w 3474953"/>
                <a:gd name="connsiteY38" fmla="*/ 3271365 h 3310918"/>
                <a:gd name="connsiteX39" fmla="*/ 2420950 w 3474953"/>
                <a:gd name="connsiteY39" fmla="*/ 3215523 h 3310918"/>
                <a:gd name="connsiteX40" fmla="*/ 2651295 w 3474953"/>
                <a:gd name="connsiteY40" fmla="*/ 3089881 h 3310918"/>
                <a:gd name="connsiteX41" fmla="*/ 2937481 w 3474953"/>
                <a:gd name="connsiteY41"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09357 w 3474953"/>
                <a:gd name="connsiteY31" fmla="*/ 2735754 h 3310918"/>
                <a:gd name="connsiteX32" fmla="*/ 473371 w 3474953"/>
                <a:gd name="connsiteY32" fmla="*/ 2798750 h 3310918"/>
                <a:gd name="connsiteX33" fmla="*/ 682892 w 3474953"/>
                <a:gd name="connsiteY33" fmla="*/ 2999139 h 3310918"/>
                <a:gd name="connsiteX34" fmla="*/ 1017939 w 3474953"/>
                <a:gd name="connsiteY34" fmla="*/ 3201563 h 3310918"/>
                <a:gd name="connsiteX35" fmla="*/ 1297145 w 3474953"/>
                <a:gd name="connsiteY35" fmla="*/ 3278345 h 3310918"/>
                <a:gd name="connsiteX36" fmla="*/ 1527490 w 3474953"/>
                <a:gd name="connsiteY36" fmla="*/ 3299285 h 3310918"/>
                <a:gd name="connsiteX37" fmla="*/ 1953280 w 3474953"/>
                <a:gd name="connsiteY37" fmla="*/ 3306265 h 3310918"/>
                <a:gd name="connsiteX38" fmla="*/ 2204565 w 3474953"/>
                <a:gd name="connsiteY38" fmla="*/ 3271365 h 3310918"/>
                <a:gd name="connsiteX39" fmla="*/ 2420950 w 3474953"/>
                <a:gd name="connsiteY39" fmla="*/ 3215523 h 3310918"/>
                <a:gd name="connsiteX40" fmla="*/ 2651295 w 3474953"/>
                <a:gd name="connsiteY40" fmla="*/ 3089881 h 3310918"/>
                <a:gd name="connsiteX41" fmla="*/ 2937481 w 3474953"/>
                <a:gd name="connsiteY41"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09357 w 3474953"/>
                <a:gd name="connsiteY31" fmla="*/ 2735754 h 3310918"/>
                <a:gd name="connsiteX32" fmla="*/ 557191 w 3474953"/>
                <a:gd name="connsiteY32" fmla="*/ 2703500 h 3310918"/>
                <a:gd name="connsiteX33" fmla="*/ 473371 w 3474953"/>
                <a:gd name="connsiteY33" fmla="*/ 2798750 h 3310918"/>
                <a:gd name="connsiteX34" fmla="*/ 682892 w 3474953"/>
                <a:gd name="connsiteY34" fmla="*/ 2999139 h 3310918"/>
                <a:gd name="connsiteX35" fmla="*/ 1017939 w 3474953"/>
                <a:gd name="connsiteY35" fmla="*/ 3201563 h 3310918"/>
                <a:gd name="connsiteX36" fmla="*/ 1297145 w 3474953"/>
                <a:gd name="connsiteY36" fmla="*/ 3278345 h 3310918"/>
                <a:gd name="connsiteX37" fmla="*/ 1527490 w 3474953"/>
                <a:gd name="connsiteY37" fmla="*/ 3299285 h 3310918"/>
                <a:gd name="connsiteX38" fmla="*/ 1953280 w 3474953"/>
                <a:gd name="connsiteY38" fmla="*/ 3306265 h 3310918"/>
                <a:gd name="connsiteX39" fmla="*/ 2204565 w 3474953"/>
                <a:gd name="connsiteY39" fmla="*/ 3271365 h 3310918"/>
                <a:gd name="connsiteX40" fmla="*/ 2420950 w 3474953"/>
                <a:gd name="connsiteY40" fmla="*/ 3215523 h 3310918"/>
                <a:gd name="connsiteX41" fmla="*/ 2651295 w 3474953"/>
                <a:gd name="connsiteY41" fmla="*/ 3089881 h 3310918"/>
                <a:gd name="connsiteX42" fmla="*/ 2937481 w 3474953"/>
                <a:gd name="connsiteY42"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09357 w 3474953"/>
                <a:gd name="connsiteY31" fmla="*/ 2735754 h 3310918"/>
                <a:gd name="connsiteX32" fmla="*/ 557191 w 3474953"/>
                <a:gd name="connsiteY32" fmla="*/ 2703500 h 3310918"/>
                <a:gd name="connsiteX33" fmla="*/ 473371 w 3474953"/>
                <a:gd name="connsiteY33" fmla="*/ 2798750 h 3310918"/>
                <a:gd name="connsiteX34" fmla="*/ 682892 w 3474953"/>
                <a:gd name="connsiteY34" fmla="*/ 2999139 h 3310918"/>
                <a:gd name="connsiteX35" fmla="*/ 1017939 w 3474953"/>
                <a:gd name="connsiteY35" fmla="*/ 3201563 h 3310918"/>
                <a:gd name="connsiteX36" fmla="*/ 1297145 w 3474953"/>
                <a:gd name="connsiteY36" fmla="*/ 3278345 h 3310918"/>
                <a:gd name="connsiteX37" fmla="*/ 1527490 w 3474953"/>
                <a:gd name="connsiteY37" fmla="*/ 3299285 h 3310918"/>
                <a:gd name="connsiteX38" fmla="*/ 1953280 w 3474953"/>
                <a:gd name="connsiteY38" fmla="*/ 3306265 h 3310918"/>
                <a:gd name="connsiteX39" fmla="*/ 2204565 w 3474953"/>
                <a:gd name="connsiteY39" fmla="*/ 3271365 h 3310918"/>
                <a:gd name="connsiteX40" fmla="*/ 2420950 w 3474953"/>
                <a:gd name="connsiteY40" fmla="*/ 3215523 h 3310918"/>
                <a:gd name="connsiteX41" fmla="*/ 2651295 w 3474953"/>
                <a:gd name="connsiteY41" fmla="*/ 3089881 h 3310918"/>
                <a:gd name="connsiteX42" fmla="*/ 2937481 w 3474953"/>
                <a:gd name="connsiteY42"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09357 w 3474953"/>
                <a:gd name="connsiteY31" fmla="*/ 2735754 h 3310918"/>
                <a:gd name="connsiteX32" fmla="*/ 557191 w 3474953"/>
                <a:gd name="connsiteY32" fmla="*/ 2703500 h 3310918"/>
                <a:gd name="connsiteX33" fmla="*/ 473371 w 3474953"/>
                <a:gd name="connsiteY33" fmla="*/ 2798750 h 3310918"/>
                <a:gd name="connsiteX34" fmla="*/ 682892 w 3474953"/>
                <a:gd name="connsiteY34" fmla="*/ 2999139 h 3310918"/>
                <a:gd name="connsiteX35" fmla="*/ 1017939 w 3474953"/>
                <a:gd name="connsiteY35" fmla="*/ 3201563 h 3310918"/>
                <a:gd name="connsiteX36" fmla="*/ 1297145 w 3474953"/>
                <a:gd name="connsiteY36" fmla="*/ 3278345 h 3310918"/>
                <a:gd name="connsiteX37" fmla="*/ 1527490 w 3474953"/>
                <a:gd name="connsiteY37" fmla="*/ 3299285 h 3310918"/>
                <a:gd name="connsiteX38" fmla="*/ 1953280 w 3474953"/>
                <a:gd name="connsiteY38" fmla="*/ 3306265 h 3310918"/>
                <a:gd name="connsiteX39" fmla="*/ 2204565 w 3474953"/>
                <a:gd name="connsiteY39" fmla="*/ 3271365 h 3310918"/>
                <a:gd name="connsiteX40" fmla="*/ 2420950 w 3474953"/>
                <a:gd name="connsiteY40" fmla="*/ 3215523 h 3310918"/>
                <a:gd name="connsiteX41" fmla="*/ 2651295 w 3474953"/>
                <a:gd name="connsiteY41" fmla="*/ 3089881 h 3310918"/>
                <a:gd name="connsiteX42" fmla="*/ 2937481 w 3474953"/>
                <a:gd name="connsiteY42"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09357 w 3474953"/>
                <a:gd name="connsiteY31" fmla="*/ 2735754 h 3310918"/>
                <a:gd name="connsiteX32" fmla="*/ 557191 w 3474953"/>
                <a:gd name="connsiteY32" fmla="*/ 2703500 h 3310918"/>
                <a:gd name="connsiteX33" fmla="*/ 473371 w 3474953"/>
                <a:gd name="connsiteY33" fmla="*/ 2798750 h 3310918"/>
                <a:gd name="connsiteX34" fmla="*/ 682892 w 3474953"/>
                <a:gd name="connsiteY34" fmla="*/ 2999139 h 3310918"/>
                <a:gd name="connsiteX35" fmla="*/ 1017939 w 3474953"/>
                <a:gd name="connsiteY35" fmla="*/ 3201563 h 3310918"/>
                <a:gd name="connsiteX36" fmla="*/ 1297145 w 3474953"/>
                <a:gd name="connsiteY36" fmla="*/ 3278345 h 3310918"/>
                <a:gd name="connsiteX37" fmla="*/ 1527490 w 3474953"/>
                <a:gd name="connsiteY37" fmla="*/ 3299285 h 3310918"/>
                <a:gd name="connsiteX38" fmla="*/ 1953280 w 3474953"/>
                <a:gd name="connsiteY38" fmla="*/ 3306265 h 3310918"/>
                <a:gd name="connsiteX39" fmla="*/ 2204565 w 3474953"/>
                <a:gd name="connsiteY39" fmla="*/ 3271365 h 3310918"/>
                <a:gd name="connsiteX40" fmla="*/ 2420950 w 3474953"/>
                <a:gd name="connsiteY40" fmla="*/ 3215523 h 3310918"/>
                <a:gd name="connsiteX41" fmla="*/ 2651295 w 3474953"/>
                <a:gd name="connsiteY41" fmla="*/ 3089881 h 3310918"/>
                <a:gd name="connsiteX42" fmla="*/ 2937481 w 3474953"/>
                <a:gd name="connsiteY42"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09357 w 3474953"/>
                <a:gd name="connsiteY31" fmla="*/ 2735754 h 3310918"/>
                <a:gd name="connsiteX32" fmla="*/ 473371 w 3474953"/>
                <a:gd name="connsiteY32" fmla="*/ 2798750 h 3310918"/>
                <a:gd name="connsiteX33" fmla="*/ 682892 w 3474953"/>
                <a:gd name="connsiteY33" fmla="*/ 2999139 h 3310918"/>
                <a:gd name="connsiteX34" fmla="*/ 1017939 w 3474953"/>
                <a:gd name="connsiteY34" fmla="*/ 3201563 h 3310918"/>
                <a:gd name="connsiteX35" fmla="*/ 1297145 w 3474953"/>
                <a:gd name="connsiteY35" fmla="*/ 3278345 h 3310918"/>
                <a:gd name="connsiteX36" fmla="*/ 1527490 w 3474953"/>
                <a:gd name="connsiteY36" fmla="*/ 3299285 h 3310918"/>
                <a:gd name="connsiteX37" fmla="*/ 1953280 w 3474953"/>
                <a:gd name="connsiteY37" fmla="*/ 3306265 h 3310918"/>
                <a:gd name="connsiteX38" fmla="*/ 2204565 w 3474953"/>
                <a:gd name="connsiteY38" fmla="*/ 3271365 h 3310918"/>
                <a:gd name="connsiteX39" fmla="*/ 2420950 w 3474953"/>
                <a:gd name="connsiteY39" fmla="*/ 3215523 h 3310918"/>
                <a:gd name="connsiteX40" fmla="*/ 2651295 w 3474953"/>
                <a:gd name="connsiteY40" fmla="*/ 3089881 h 3310918"/>
                <a:gd name="connsiteX41" fmla="*/ 2937481 w 3474953"/>
                <a:gd name="connsiteY41"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409357 w 3474953"/>
                <a:gd name="connsiteY31" fmla="*/ 2735754 h 3310918"/>
                <a:gd name="connsiteX32" fmla="*/ 473371 w 3474953"/>
                <a:gd name="connsiteY32" fmla="*/ 2798750 h 3310918"/>
                <a:gd name="connsiteX33" fmla="*/ 534331 w 3474953"/>
                <a:gd name="connsiteY33" fmla="*/ 2874950 h 3310918"/>
                <a:gd name="connsiteX34" fmla="*/ 682892 w 3474953"/>
                <a:gd name="connsiteY34" fmla="*/ 2999139 h 3310918"/>
                <a:gd name="connsiteX35" fmla="*/ 1017939 w 3474953"/>
                <a:gd name="connsiteY35" fmla="*/ 3201563 h 3310918"/>
                <a:gd name="connsiteX36" fmla="*/ 1297145 w 3474953"/>
                <a:gd name="connsiteY36" fmla="*/ 3278345 h 3310918"/>
                <a:gd name="connsiteX37" fmla="*/ 1527490 w 3474953"/>
                <a:gd name="connsiteY37" fmla="*/ 3299285 h 3310918"/>
                <a:gd name="connsiteX38" fmla="*/ 1953280 w 3474953"/>
                <a:gd name="connsiteY38" fmla="*/ 3306265 h 3310918"/>
                <a:gd name="connsiteX39" fmla="*/ 2204565 w 3474953"/>
                <a:gd name="connsiteY39" fmla="*/ 3271365 h 3310918"/>
                <a:gd name="connsiteX40" fmla="*/ 2420950 w 3474953"/>
                <a:gd name="connsiteY40" fmla="*/ 3215523 h 3310918"/>
                <a:gd name="connsiteX41" fmla="*/ 2651295 w 3474953"/>
                <a:gd name="connsiteY41" fmla="*/ 3089881 h 3310918"/>
                <a:gd name="connsiteX42" fmla="*/ 2937481 w 3474953"/>
                <a:gd name="connsiteY42"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356017 w 3474953"/>
                <a:gd name="connsiteY31" fmla="*/ 2690034 h 3310918"/>
                <a:gd name="connsiteX32" fmla="*/ 473371 w 3474953"/>
                <a:gd name="connsiteY32" fmla="*/ 2798750 h 3310918"/>
                <a:gd name="connsiteX33" fmla="*/ 534331 w 3474953"/>
                <a:gd name="connsiteY33" fmla="*/ 2874950 h 3310918"/>
                <a:gd name="connsiteX34" fmla="*/ 682892 w 3474953"/>
                <a:gd name="connsiteY34" fmla="*/ 2999139 h 3310918"/>
                <a:gd name="connsiteX35" fmla="*/ 1017939 w 3474953"/>
                <a:gd name="connsiteY35" fmla="*/ 3201563 h 3310918"/>
                <a:gd name="connsiteX36" fmla="*/ 1297145 w 3474953"/>
                <a:gd name="connsiteY36" fmla="*/ 3278345 h 3310918"/>
                <a:gd name="connsiteX37" fmla="*/ 1527490 w 3474953"/>
                <a:gd name="connsiteY37" fmla="*/ 3299285 h 3310918"/>
                <a:gd name="connsiteX38" fmla="*/ 1953280 w 3474953"/>
                <a:gd name="connsiteY38" fmla="*/ 3306265 h 3310918"/>
                <a:gd name="connsiteX39" fmla="*/ 2204565 w 3474953"/>
                <a:gd name="connsiteY39" fmla="*/ 3271365 h 3310918"/>
                <a:gd name="connsiteX40" fmla="*/ 2420950 w 3474953"/>
                <a:gd name="connsiteY40" fmla="*/ 3215523 h 3310918"/>
                <a:gd name="connsiteX41" fmla="*/ 2651295 w 3474953"/>
                <a:gd name="connsiteY41" fmla="*/ 3089881 h 3310918"/>
                <a:gd name="connsiteX42" fmla="*/ 2937481 w 3474953"/>
                <a:gd name="connsiteY42"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356017 w 3474953"/>
                <a:gd name="connsiteY31" fmla="*/ 2690034 h 3310918"/>
                <a:gd name="connsiteX32" fmla="*/ 473371 w 3474953"/>
                <a:gd name="connsiteY32" fmla="*/ 2798750 h 3310918"/>
                <a:gd name="connsiteX33" fmla="*/ 534331 w 3474953"/>
                <a:gd name="connsiteY33" fmla="*/ 2874950 h 3310918"/>
                <a:gd name="connsiteX34" fmla="*/ 682892 w 3474953"/>
                <a:gd name="connsiteY34" fmla="*/ 2999139 h 3310918"/>
                <a:gd name="connsiteX35" fmla="*/ 1017939 w 3474953"/>
                <a:gd name="connsiteY35" fmla="*/ 3201563 h 3310918"/>
                <a:gd name="connsiteX36" fmla="*/ 1297145 w 3474953"/>
                <a:gd name="connsiteY36" fmla="*/ 3278345 h 3310918"/>
                <a:gd name="connsiteX37" fmla="*/ 1527490 w 3474953"/>
                <a:gd name="connsiteY37" fmla="*/ 3299285 h 3310918"/>
                <a:gd name="connsiteX38" fmla="*/ 1953280 w 3474953"/>
                <a:gd name="connsiteY38" fmla="*/ 3306265 h 3310918"/>
                <a:gd name="connsiteX39" fmla="*/ 2204565 w 3474953"/>
                <a:gd name="connsiteY39" fmla="*/ 3271365 h 3310918"/>
                <a:gd name="connsiteX40" fmla="*/ 2420950 w 3474953"/>
                <a:gd name="connsiteY40" fmla="*/ 3215523 h 3310918"/>
                <a:gd name="connsiteX41" fmla="*/ 2651295 w 3474953"/>
                <a:gd name="connsiteY41" fmla="*/ 3089881 h 3310918"/>
                <a:gd name="connsiteX42" fmla="*/ 2937481 w 3474953"/>
                <a:gd name="connsiteY42" fmla="*/ 2873496 h 3310918"/>
                <a:gd name="connsiteX0" fmla="*/ 2937481 w 3474953"/>
                <a:gd name="connsiteY0" fmla="*/ 2873496 h 3310918"/>
                <a:gd name="connsiteX1" fmla="*/ 3084064 w 3474953"/>
                <a:gd name="connsiteY1" fmla="*/ 2733893 h 3310918"/>
                <a:gd name="connsiteX2" fmla="*/ 3251588 w 3474953"/>
                <a:gd name="connsiteY2" fmla="*/ 2517508 h 3310918"/>
                <a:gd name="connsiteX3" fmla="*/ 3384211 w 3474953"/>
                <a:gd name="connsiteY3" fmla="*/ 2266223 h 3310918"/>
                <a:gd name="connsiteX4" fmla="*/ 3460993 w 3474953"/>
                <a:gd name="connsiteY4" fmla="*/ 1952116 h 3310918"/>
                <a:gd name="connsiteX5" fmla="*/ 3467973 w 3474953"/>
                <a:gd name="connsiteY5" fmla="*/ 1840433 h 3310918"/>
                <a:gd name="connsiteX6" fmla="*/ 3460993 w 3474953"/>
                <a:gd name="connsiteY6" fmla="*/ 1421624 h 3310918"/>
                <a:gd name="connsiteX7" fmla="*/ 3426092 w 3474953"/>
                <a:gd name="connsiteY7" fmla="*/ 1170339 h 3310918"/>
                <a:gd name="connsiteX8" fmla="*/ 3307429 w 3474953"/>
                <a:gd name="connsiteY8" fmla="*/ 884152 h 3310918"/>
                <a:gd name="connsiteX9" fmla="*/ 3125945 w 3474953"/>
                <a:gd name="connsiteY9" fmla="*/ 625887 h 3310918"/>
                <a:gd name="connsiteX10" fmla="*/ 2930501 w 3474953"/>
                <a:gd name="connsiteY10" fmla="*/ 437423 h 3310918"/>
                <a:gd name="connsiteX11" fmla="*/ 2700156 w 3474953"/>
                <a:gd name="connsiteY11" fmla="*/ 248958 h 3310918"/>
                <a:gd name="connsiteX12" fmla="*/ 2469811 w 3474953"/>
                <a:gd name="connsiteY12" fmla="*/ 123316 h 3310918"/>
                <a:gd name="connsiteX13" fmla="*/ 2225506 w 3474953"/>
                <a:gd name="connsiteY13" fmla="*/ 39554 h 3310918"/>
                <a:gd name="connsiteX14" fmla="*/ 1995161 w 3474953"/>
                <a:gd name="connsiteY14" fmla="*/ 11633 h 3310918"/>
                <a:gd name="connsiteX15" fmla="*/ 1499570 w 3474953"/>
                <a:gd name="connsiteY15" fmla="*/ 4653 h 3310918"/>
                <a:gd name="connsiteX16" fmla="*/ 1220364 w 3474953"/>
                <a:gd name="connsiteY16" fmla="*/ 39554 h 3310918"/>
                <a:gd name="connsiteX17" fmla="*/ 990019 w 3474953"/>
                <a:gd name="connsiteY17" fmla="*/ 123316 h 3310918"/>
                <a:gd name="connsiteX18" fmla="*/ 773634 w 3474953"/>
                <a:gd name="connsiteY18" fmla="*/ 234998 h 3310918"/>
                <a:gd name="connsiteX19" fmla="*/ 585170 w 3474953"/>
                <a:gd name="connsiteY19" fmla="*/ 388561 h 3310918"/>
                <a:gd name="connsiteX20" fmla="*/ 333884 w 3474953"/>
                <a:gd name="connsiteY20" fmla="*/ 639847 h 3310918"/>
                <a:gd name="connsiteX21" fmla="*/ 194281 w 3474953"/>
                <a:gd name="connsiteY21" fmla="*/ 828311 h 3310918"/>
                <a:gd name="connsiteX22" fmla="*/ 75619 w 3474953"/>
                <a:gd name="connsiteY22" fmla="*/ 1079597 h 3310918"/>
                <a:gd name="connsiteX23" fmla="*/ 19777 w 3474953"/>
                <a:gd name="connsiteY23" fmla="*/ 1316922 h 3310918"/>
                <a:gd name="connsiteX24" fmla="*/ 5817 w 3474953"/>
                <a:gd name="connsiteY24" fmla="*/ 1449545 h 3310918"/>
                <a:gd name="connsiteX25" fmla="*/ 5817 w 3474953"/>
                <a:gd name="connsiteY25" fmla="*/ 1896274 h 3310918"/>
                <a:gd name="connsiteX26" fmla="*/ 40718 w 3474953"/>
                <a:gd name="connsiteY26" fmla="*/ 2140580 h 3310918"/>
                <a:gd name="connsiteX27" fmla="*/ 40718 w 3474953"/>
                <a:gd name="connsiteY27" fmla="*/ 2161520 h 3310918"/>
                <a:gd name="connsiteX28" fmla="*/ 117500 w 3474953"/>
                <a:gd name="connsiteY28" fmla="*/ 2363945 h 3310918"/>
                <a:gd name="connsiteX29" fmla="*/ 117500 w 3474953"/>
                <a:gd name="connsiteY29" fmla="*/ 2363945 h 3310918"/>
                <a:gd name="connsiteX30" fmla="*/ 264083 w 3474953"/>
                <a:gd name="connsiteY30" fmla="*/ 2587310 h 3310918"/>
                <a:gd name="connsiteX31" fmla="*/ 356017 w 3474953"/>
                <a:gd name="connsiteY31" fmla="*/ 2690034 h 3310918"/>
                <a:gd name="connsiteX32" fmla="*/ 534331 w 3474953"/>
                <a:gd name="connsiteY32" fmla="*/ 2874950 h 3310918"/>
                <a:gd name="connsiteX33" fmla="*/ 682892 w 3474953"/>
                <a:gd name="connsiteY33" fmla="*/ 2999139 h 3310918"/>
                <a:gd name="connsiteX34" fmla="*/ 1017939 w 3474953"/>
                <a:gd name="connsiteY34" fmla="*/ 3201563 h 3310918"/>
                <a:gd name="connsiteX35" fmla="*/ 1297145 w 3474953"/>
                <a:gd name="connsiteY35" fmla="*/ 3278345 h 3310918"/>
                <a:gd name="connsiteX36" fmla="*/ 1527490 w 3474953"/>
                <a:gd name="connsiteY36" fmla="*/ 3299285 h 3310918"/>
                <a:gd name="connsiteX37" fmla="*/ 1953280 w 3474953"/>
                <a:gd name="connsiteY37" fmla="*/ 3306265 h 3310918"/>
                <a:gd name="connsiteX38" fmla="*/ 2204565 w 3474953"/>
                <a:gd name="connsiteY38" fmla="*/ 3271365 h 3310918"/>
                <a:gd name="connsiteX39" fmla="*/ 2420950 w 3474953"/>
                <a:gd name="connsiteY39" fmla="*/ 3215523 h 3310918"/>
                <a:gd name="connsiteX40" fmla="*/ 2651295 w 3474953"/>
                <a:gd name="connsiteY40" fmla="*/ 3089881 h 3310918"/>
                <a:gd name="connsiteX41" fmla="*/ 2937481 w 3474953"/>
                <a:gd name="connsiteY41" fmla="*/ 2873496 h 3310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74953" h="3310918">
                  <a:moveTo>
                    <a:pt x="2937481" y="2873496"/>
                  </a:moveTo>
                  <a:cubicBezTo>
                    <a:pt x="3009609" y="2814165"/>
                    <a:pt x="3031713" y="2793224"/>
                    <a:pt x="3084064" y="2733893"/>
                  </a:cubicBezTo>
                  <a:cubicBezTo>
                    <a:pt x="3136415" y="2674562"/>
                    <a:pt x="3201564" y="2595453"/>
                    <a:pt x="3251588" y="2517508"/>
                  </a:cubicBezTo>
                  <a:cubicBezTo>
                    <a:pt x="3301612" y="2439563"/>
                    <a:pt x="3349310" y="2360455"/>
                    <a:pt x="3384211" y="2266223"/>
                  </a:cubicBezTo>
                  <a:cubicBezTo>
                    <a:pt x="3419112" y="2171991"/>
                    <a:pt x="3447033" y="2023081"/>
                    <a:pt x="3460993" y="1952116"/>
                  </a:cubicBezTo>
                  <a:cubicBezTo>
                    <a:pt x="3474953" y="1881151"/>
                    <a:pt x="3467973" y="1928848"/>
                    <a:pt x="3467973" y="1840433"/>
                  </a:cubicBezTo>
                  <a:cubicBezTo>
                    <a:pt x="3467973" y="1752018"/>
                    <a:pt x="3467973" y="1533306"/>
                    <a:pt x="3460993" y="1421624"/>
                  </a:cubicBezTo>
                  <a:cubicBezTo>
                    <a:pt x="3454013" y="1309942"/>
                    <a:pt x="3451686" y="1259918"/>
                    <a:pt x="3426092" y="1170339"/>
                  </a:cubicBezTo>
                  <a:cubicBezTo>
                    <a:pt x="3400498" y="1080760"/>
                    <a:pt x="3357453" y="974894"/>
                    <a:pt x="3307429" y="884152"/>
                  </a:cubicBezTo>
                  <a:cubicBezTo>
                    <a:pt x="3257405" y="793410"/>
                    <a:pt x="3188766" y="700342"/>
                    <a:pt x="3125945" y="625887"/>
                  </a:cubicBezTo>
                  <a:cubicBezTo>
                    <a:pt x="3063124" y="551432"/>
                    <a:pt x="3001466" y="500245"/>
                    <a:pt x="2930501" y="437423"/>
                  </a:cubicBezTo>
                  <a:cubicBezTo>
                    <a:pt x="2859536" y="374602"/>
                    <a:pt x="2776938" y="301309"/>
                    <a:pt x="2700156" y="248958"/>
                  </a:cubicBezTo>
                  <a:cubicBezTo>
                    <a:pt x="2623374" y="196607"/>
                    <a:pt x="2548919" y="158217"/>
                    <a:pt x="2469811" y="123316"/>
                  </a:cubicBezTo>
                  <a:cubicBezTo>
                    <a:pt x="2390703" y="88415"/>
                    <a:pt x="2304614" y="58168"/>
                    <a:pt x="2225506" y="39554"/>
                  </a:cubicBezTo>
                  <a:cubicBezTo>
                    <a:pt x="2146398" y="20940"/>
                    <a:pt x="2116150" y="17450"/>
                    <a:pt x="1995161" y="11633"/>
                  </a:cubicBezTo>
                  <a:cubicBezTo>
                    <a:pt x="1874172" y="5816"/>
                    <a:pt x="1628703" y="0"/>
                    <a:pt x="1499570" y="4653"/>
                  </a:cubicBezTo>
                  <a:cubicBezTo>
                    <a:pt x="1370437" y="9306"/>
                    <a:pt x="1305289" y="19777"/>
                    <a:pt x="1220364" y="39554"/>
                  </a:cubicBezTo>
                  <a:cubicBezTo>
                    <a:pt x="1135439" y="59331"/>
                    <a:pt x="1064474" y="90742"/>
                    <a:pt x="990019" y="123316"/>
                  </a:cubicBezTo>
                  <a:cubicBezTo>
                    <a:pt x="915564" y="155890"/>
                    <a:pt x="841109" y="190791"/>
                    <a:pt x="773634" y="234998"/>
                  </a:cubicBezTo>
                  <a:cubicBezTo>
                    <a:pt x="706159" y="279206"/>
                    <a:pt x="658462" y="321086"/>
                    <a:pt x="585170" y="388561"/>
                  </a:cubicBezTo>
                  <a:cubicBezTo>
                    <a:pt x="511878" y="456036"/>
                    <a:pt x="399032" y="566555"/>
                    <a:pt x="333884" y="639847"/>
                  </a:cubicBezTo>
                  <a:cubicBezTo>
                    <a:pt x="268736" y="713139"/>
                    <a:pt x="237325" y="755019"/>
                    <a:pt x="194281" y="828311"/>
                  </a:cubicBezTo>
                  <a:cubicBezTo>
                    <a:pt x="151237" y="901603"/>
                    <a:pt x="104703" y="998162"/>
                    <a:pt x="75619" y="1079597"/>
                  </a:cubicBezTo>
                  <a:cubicBezTo>
                    <a:pt x="46535" y="1161032"/>
                    <a:pt x="31411" y="1255264"/>
                    <a:pt x="19777" y="1316922"/>
                  </a:cubicBezTo>
                  <a:cubicBezTo>
                    <a:pt x="8143" y="1378580"/>
                    <a:pt x="8144" y="1352986"/>
                    <a:pt x="5817" y="1449545"/>
                  </a:cubicBezTo>
                  <a:cubicBezTo>
                    <a:pt x="3490" y="1546104"/>
                    <a:pt x="0" y="1781102"/>
                    <a:pt x="5817" y="1896274"/>
                  </a:cubicBezTo>
                  <a:cubicBezTo>
                    <a:pt x="11634" y="2011446"/>
                    <a:pt x="34901" y="2096372"/>
                    <a:pt x="40718" y="2140580"/>
                  </a:cubicBezTo>
                  <a:cubicBezTo>
                    <a:pt x="46535" y="2184788"/>
                    <a:pt x="41882" y="2117313"/>
                    <a:pt x="40718" y="2161520"/>
                  </a:cubicBezTo>
                  <a:cubicBezTo>
                    <a:pt x="88416" y="2254589"/>
                    <a:pt x="80273" y="2292980"/>
                    <a:pt x="117500" y="2363945"/>
                  </a:cubicBezTo>
                  <a:lnTo>
                    <a:pt x="117500" y="2363945"/>
                  </a:lnTo>
                  <a:cubicBezTo>
                    <a:pt x="141931" y="2401173"/>
                    <a:pt x="224330" y="2532962"/>
                    <a:pt x="264083" y="2587310"/>
                  </a:cubicBezTo>
                  <a:cubicBezTo>
                    <a:pt x="303836" y="2641658"/>
                    <a:pt x="310976" y="2642094"/>
                    <a:pt x="356017" y="2690034"/>
                  </a:cubicBezTo>
                  <a:cubicBezTo>
                    <a:pt x="401058" y="2737974"/>
                    <a:pt x="479852" y="2823433"/>
                    <a:pt x="534331" y="2874950"/>
                  </a:cubicBezTo>
                  <a:cubicBezTo>
                    <a:pt x="588810" y="2926468"/>
                    <a:pt x="602291" y="2944703"/>
                    <a:pt x="682892" y="2999139"/>
                  </a:cubicBezTo>
                  <a:cubicBezTo>
                    <a:pt x="763493" y="3053575"/>
                    <a:pt x="915564" y="3155029"/>
                    <a:pt x="1017939" y="3201563"/>
                  </a:cubicBezTo>
                  <a:cubicBezTo>
                    <a:pt x="1120314" y="3248097"/>
                    <a:pt x="1212220" y="3262058"/>
                    <a:pt x="1297145" y="3278345"/>
                  </a:cubicBezTo>
                  <a:cubicBezTo>
                    <a:pt x="1382070" y="3294632"/>
                    <a:pt x="1418134" y="3294632"/>
                    <a:pt x="1527490" y="3299285"/>
                  </a:cubicBezTo>
                  <a:cubicBezTo>
                    <a:pt x="1636846" y="3303938"/>
                    <a:pt x="1840434" y="3310918"/>
                    <a:pt x="1953280" y="3306265"/>
                  </a:cubicBezTo>
                  <a:cubicBezTo>
                    <a:pt x="2066126" y="3301612"/>
                    <a:pt x="2126620" y="3286489"/>
                    <a:pt x="2204565" y="3271365"/>
                  </a:cubicBezTo>
                  <a:cubicBezTo>
                    <a:pt x="2282510" y="3256241"/>
                    <a:pt x="2346495" y="3245770"/>
                    <a:pt x="2420950" y="3215523"/>
                  </a:cubicBezTo>
                  <a:cubicBezTo>
                    <a:pt x="2495405" y="3185276"/>
                    <a:pt x="2565207" y="3146885"/>
                    <a:pt x="2651295" y="3089881"/>
                  </a:cubicBezTo>
                  <a:cubicBezTo>
                    <a:pt x="2737383" y="3032877"/>
                    <a:pt x="2865353" y="2932827"/>
                    <a:pt x="2937481" y="2873496"/>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nvGrpSpPr>
            <p:cNvPr id="8" name="Группа 104"/>
            <p:cNvGrpSpPr/>
            <p:nvPr/>
          </p:nvGrpSpPr>
          <p:grpSpPr>
            <a:xfrm>
              <a:off x="50800" y="-92074"/>
              <a:ext cx="5990138" cy="5827712"/>
              <a:chOff x="50800" y="-92074"/>
              <a:chExt cx="5990138" cy="5827712"/>
            </a:xfrm>
          </p:grpSpPr>
          <p:grpSp>
            <p:nvGrpSpPr>
              <p:cNvPr id="14" name="Группа 103"/>
              <p:cNvGrpSpPr/>
              <p:nvPr/>
            </p:nvGrpSpPr>
            <p:grpSpPr>
              <a:xfrm>
                <a:off x="50800" y="-92074"/>
                <a:ext cx="5990138" cy="5140326"/>
                <a:chOff x="50800" y="-92074"/>
                <a:chExt cx="5990138" cy="5140326"/>
              </a:xfrm>
            </p:grpSpPr>
            <p:grpSp>
              <p:nvGrpSpPr>
                <p:cNvPr id="28" name="Group 70"/>
                <p:cNvGrpSpPr>
                  <a:grpSpLocks/>
                </p:cNvGrpSpPr>
                <p:nvPr/>
              </p:nvGrpSpPr>
              <p:grpSpPr bwMode="auto">
                <a:xfrm>
                  <a:off x="50800" y="-92074"/>
                  <a:ext cx="5990138" cy="5140326"/>
                  <a:chOff x="1590" y="1864"/>
                  <a:chExt cx="9930" cy="8845"/>
                </a:xfrm>
              </p:grpSpPr>
              <p:grpSp>
                <p:nvGrpSpPr>
                  <p:cNvPr id="45" name="Group 71"/>
                  <p:cNvGrpSpPr>
                    <a:grpSpLocks/>
                  </p:cNvGrpSpPr>
                  <p:nvPr/>
                </p:nvGrpSpPr>
                <p:grpSpPr bwMode="auto">
                  <a:xfrm>
                    <a:off x="1590" y="1864"/>
                    <a:ext cx="9930" cy="8845"/>
                    <a:chOff x="1590" y="1864"/>
                    <a:chExt cx="9930" cy="8845"/>
                  </a:xfrm>
                </p:grpSpPr>
                <p:grpSp>
                  <p:nvGrpSpPr>
                    <p:cNvPr id="47" name="Group 72"/>
                    <p:cNvGrpSpPr>
                      <a:grpSpLocks/>
                    </p:cNvGrpSpPr>
                    <p:nvPr/>
                  </p:nvGrpSpPr>
                  <p:grpSpPr bwMode="auto">
                    <a:xfrm>
                      <a:off x="1590" y="1864"/>
                      <a:ext cx="9786" cy="8845"/>
                      <a:chOff x="1590" y="1864"/>
                      <a:chExt cx="9786" cy="8845"/>
                    </a:xfrm>
                  </p:grpSpPr>
                  <p:sp>
                    <p:nvSpPr>
                      <p:cNvPr id="49" name="Freeform 73"/>
                      <p:cNvSpPr>
                        <a:spLocks/>
                      </p:cNvSpPr>
                      <p:nvPr/>
                    </p:nvSpPr>
                    <p:spPr bwMode="auto">
                      <a:xfrm>
                        <a:off x="7173" y="5959"/>
                        <a:ext cx="1530" cy="1980"/>
                      </a:xfrm>
                      <a:custGeom>
                        <a:avLst/>
                        <a:gdLst>
                          <a:gd name="T0" fmla="*/ 1530 w 1530"/>
                          <a:gd name="T1" fmla="*/ 1980 h 1980"/>
                          <a:gd name="T2" fmla="*/ 1485 w 1530"/>
                          <a:gd name="T3" fmla="*/ 1680 h 1980"/>
                          <a:gd name="T4" fmla="*/ 1410 w 1530"/>
                          <a:gd name="T5" fmla="*/ 1335 h 1980"/>
                          <a:gd name="T6" fmla="*/ 1305 w 1530"/>
                          <a:gd name="T7" fmla="*/ 1065 h 1980"/>
                          <a:gd name="T8" fmla="*/ 1155 w 1530"/>
                          <a:gd name="T9" fmla="*/ 795 h 1980"/>
                          <a:gd name="T10" fmla="*/ 1050 w 1530"/>
                          <a:gd name="T11" fmla="*/ 645 h 1980"/>
                          <a:gd name="T12" fmla="*/ 855 w 1530"/>
                          <a:gd name="T13" fmla="*/ 465 h 1980"/>
                          <a:gd name="T14" fmla="*/ 675 w 1530"/>
                          <a:gd name="T15" fmla="*/ 300 h 1980"/>
                          <a:gd name="T16" fmla="*/ 435 w 1530"/>
                          <a:gd name="T17" fmla="*/ 180 h 1980"/>
                          <a:gd name="T18" fmla="*/ 240 w 1530"/>
                          <a:gd name="T19" fmla="*/ 90 h 1980"/>
                          <a:gd name="T20" fmla="*/ 0 w 1530"/>
                          <a:gd name="T21" fmla="*/ 0 h 19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0"/>
                          <a:gd name="T34" fmla="*/ 0 h 1980"/>
                          <a:gd name="T35" fmla="*/ 1530 w 1530"/>
                          <a:gd name="T36" fmla="*/ 1980 h 19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0" h="1980">
                            <a:moveTo>
                              <a:pt x="1530" y="1980"/>
                            </a:moveTo>
                            <a:cubicBezTo>
                              <a:pt x="1523" y="1930"/>
                              <a:pt x="1505" y="1787"/>
                              <a:pt x="1485" y="1680"/>
                            </a:cubicBezTo>
                            <a:cubicBezTo>
                              <a:pt x="1465" y="1573"/>
                              <a:pt x="1440" y="1437"/>
                              <a:pt x="1410" y="1335"/>
                            </a:cubicBezTo>
                            <a:cubicBezTo>
                              <a:pt x="1380" y="1233"/>
                              <a:pt x="1348" y="1155"/>
                              <a:pt x="1305" y="1065"/>
                            </a:cubicBezTo>
                            <a:cubicBezTo>
                              <a:pt x="1262" y="975"/>
                              <a:pt x="1197" y="865"/>
                              <a:pt x="1155" y="795"/>
                            </a:cubicBezTo>
                            <a:cubicBezTo>
                              <a:pt x="1113" y="725"/>
                              <a:pt x="1100" y="700"/>
                              <a:pt x="1050" y="645"/>
                            </a:cubicBezTo>
                            <a:cubicBezTo>
                              <a:pt x="1000" y="590"/>
                              <a:pt x="918" y="523"/>
                              <a:pt x="855" y="465"/>
                            </a:cubicBezTo>
                            <a:cubicBezTo>
                              <a:pt x="792" y="407"/>
                              <a:pt x="745" y="347"/>
                              <a:pt x="675" y="300"/>
                            </a:cubicBezTo>
                            <a:cubicBezTo>
                              <a:pt x="605" y="253"/>
                              <a:pt x="507" y="215"/>
                              <a:pt x="435" y="180"/>
                            </a:cubicBezTo>
                            <a:cubicBezTo>
                              <a:pt x="363" y="145"/>
                              <a:pt x="312" y="120"/>
                              <a:pt x="240" y="90"/>
                            </a:cubicBezTo>
                            <a:cubicBezTo>
                              <a:pt x="168" y="60"/>
                              <a:pt x="50" y="19"/>
                              <a:pt x="0" y="0"/>
                            </a:cubicBezTo>
                          </a:path>
                        </a:pathLst>
                      </a:custGeom>
                      <a:noFill/>
                      <a:ln w="19050">
                        <a:solidFill>
                          <a:srgbClr val="FF0000"/>
                        </a:solidFill>
                        <a:round/>
                        <a:headEnd/>
                        <a:tailEnd type="triangle" w="lg" len="lg"/>
                      </a:ln>
                    </p:spPr>
                    <p:txBody>
                      <a:bodyPr/>
                      <a:lstStyle/>
                      <a:p>
                        <a:endParaRPr lang="ru-RU"/>
                      </a:p>
                    </p:txBody>
                  </p:sp>
                  <p:grpSp>
                    <p:nvGrpSpPr>
                      <p:cNvPr id="50" name="Group 74"/>
                      <p:cNvGrpSpPr>
                        <a:grpSpLocks/>
                      </p:cNvGrpSpPr>
                      <p:nvPr/>
                    </p:nvGrpSpPr>
                    <p:grpSpPr bwMode="auto">
                      <a:xfrm>
                        <a:off x="1590" y="1864"/>
                        <a:ext cx="9786" cy="8723"/>
                        <a:chOff x="1590" y="1864"/>
                        <a:chExt cx="9786" cy="8723"/>
                      </a:xfrm>
                    </p:grpSpPr>
                    <p:grpSp>
                      <p:nvGrpSpPr>
                        <p:cNvPr id="52" name="Group 75"/>
                        <p:cNvGrpSpPr>
                          <a:grpSpLocks/>
                        </p:cNvGrpSpPr>
                        <p:nvPr/>
                      </p:nvGrpSpPr>
                      <p:grpSpPr bwMode="auto">
                        <a:xfrm>
                          <a:off x="1590" y="1864"/>
                          <a:ext cx="8616" cy="7320"/>
                          <a:chOff x="1560" y="990"/>
                          <a:chExt cx="8616" cy="7320"/>
                        </a:xfrm>
                      </p:grpSpPr>
                      <p:grpSp>
                        <p:nvGrpSpPr>
                          <p:cNvPr id="67" name="Group 76"/>
                          <p:cNvGrpSpPr>
                            <a:grpSpLocks/>
                          </p:cNvGrpSpPr>
                          <p:nvPr/>
                        </p:nvGrpSpPr>
                        <p:grpSpPr bwMode="auto">
                          <a:xfrm>
                            <a:off x="1560" y="990"/>
                            <a:ext cx="8616" cy="7320"/>
                            <a:chOff x="1560" y="990"/>
                            <a:chExt cx="8616" cy="7320"/>
                          </a:xfrm>
                        </p:grpSpPr>
                        <p:grpSp>
                          <p:nvGrpSpPr>
                            <p:cNvPr id="81" name="Group 77"/>
                            <p:cNvGrpSpPr>
                              <a:grpSpLocks/>
                            </p:cNvGrpSpPr>
                            <p:nvPr/>
                          </p:nvGrpSpPr>
                          <p:grpSpPr bwMode="auto">
                            <a:xfrm>
                              <a:off x="8441" y="1785"/>
                              <a:ext cx="1735" cy="6525"/>
                              <a:chOff x="8441" y="1785"/>
                              <a:chExt cx="1735" cy="6525"/>
                            </a:xfrm>
                          </p:grpSpPr>
                          <p:cxnSp>
                            <p:nvCxnSpPr>
                              <p:cNvPr id="87" name="AutoShape 78"/>
                              <p:cNvCxnSpPr>
                                <a:cxnSpLocks noChangeShapeType="1"/>
                              </p:cNvCxnSpPr>
                              <p:nvPr/>
                            </p:nvCxnSpPr>
                            <p:spPr bwMode="auto">
                              <a:xfrm flipV="1">
                                <a:off x="8441" y="3452"/>
                                <a:ext cx="1140" cy="1632"/>
                              </a:xfrm>
                              <a:prstGeom prst="straightConnector1">
                                <a:avLst/>
                              </a:prstGeom>
                              <a:noFill/>
                              <a:ln w="31750">
                                <a:solidFill>
                                  <a:srgbClr val="000000"/>
                                </a:solidFill>
                                <a:round/>
                                <a:headEnd/>
                                <a:tailEnd/>
                              </a:ln>
                            </p:spPr>
                          </p:cxnSp>
                          <p:cxnSp>
                            <p:nvCxnSpPr>
                              <p:cNvPr id="88" name="AutoShape 79"/>
                              <p:cNvCxnSpPr>
                                <a:cxnSpLocks noChangeShapeType="1"/>
                              </p:cNvCxnSpPr>
                              <p:nvPr/>
                            </p:nvCxnSpPr>
                            <p:spPr bwMode="auto">
                              <a:xfrm flipV="1">
                                <a:off x="9030" y="3435"/>
                                <a:ext cx="573" cy="870"/>
                              </a:xfrm>
                              <a:prstGeom prst="straightConnector1">
                                <a:avLst/>
                              </a:prstGeom>
                              <a:noFill/>
                              <a:ln w="9525">
                                <a:solidFill>
                                  <a:srgbClr val="000000"/>
                                </a:solidFill>
                                <a:round/>
                                <a:headEnd/>
                                <a:tailEnd/>
                              </a:ln>
                            </p:spPr>
                          </p:cxnSp>
                          <p:grpSp>
                            <p:nvGrpSpPr>
                              <p:cNvPr id="89" name="Group 80"/>
                              <p:cNvGrpSpPr>
                                <a:grpSpLocks/>
                              </p:cNvGrpSpPr>
                              <p:nvPr/>
                            </p:nvGrpSpPr>
                            <p:grpSpPr bwMode="auto">
                              <a:xfrm>
                                <a:off x="9360" y="6417"/>
                                <a:ext cx="816" cy="1893"/>
                                <a:chOff x="9360" y="6417"/>
                                <a:chExt cx="816" cy="1893"/>
                              </a:xfrm>
                            </p:grpSpPr>
                            <p:cxnSp>
                              <p:nvCxnSpPr>
                                <p:cNvPr id="92" name="AutoShape 81"/>
                                <p:cNvCxnSpPr>
                                  <a:cxnSpLocks noChangeShapeType="1"/>
                                </p:cNvCxnSpPr>
                                <p:nvPr/>
                              </p:nvCxnSpPr>
                              <p:spPr bwMode="auto">
                                <a:xfrm flipH="1" flipV="1">
                                  <a:off x="9451" y="7578"/>
                                  <a:ext cx="420" cy="15"/>
                                </a:xfrm>
                                <a:prstGeom prst="straightConnector1">
                                  <a:avLst/>
                                </a:prstGeom>
                                <a:noFill/>
                                <a:ln w="28575">
                                  <a:solidFill>
                                    <a:srgbClr val="000000"/>
                                  </a:solidFill>
                                  <a:round/>
                                  <a:headEnd/>
                                  <a:tailEnd/>
                                </a:ln>
                              </p:spPr>
                            </p:cxnSp>
                            <p:grpSp>
                              <p:nvGrpSpPr>
                                <p:cNvPr id="93" name="Group 82"/>
                                <p:cNvGrpSpPr>
                                  <a:grpSpLocks/>
                                </p:cNvGrpSpPr>
                                <p:nvPr/>
                              </p:nvGrpSpPr>
                              <p:grpSpPr bwMode="auto">
                                <a:xfrm>
                                  <a:off x="9486" y="6417"/>
                                  <a:ext cx="690" cy="1848"/>
                                  <a:chOff x="9486" y="6417"/>
                                  <a:chExt cx="690" cy="1848"/>
                                </a:xfrm>
                              </p:grpSpPr>
                              <p:sp>
                                <p:nvSpPr>
                                  <p:cNvPr id="96" name="Rectangle 84"/>
                                  <p:cNvSpPr>
                                    <a:spLocks noChangeArrowheads="1"/>
                                  </p:cNvSpPr>
                                  <p:nvPr/>
                                </p:nvSpPr>
                                <p:spPr bwMode="auto">
                                  <a:xfrm rot="-512510">
                                    <a:off x="9486" y="6417"/>
                                    <a:ext cx="690" cy="629"/>
                                  </a:xfrm>
                                  <a:prstGeom prst="rect">
                                    <a:avLst/>
                                  </a:prstGeom>
                                  <a:solidFill>
                                    <a:srgbClr val="FFFFFF"/>
                                  </a:solidFill>
                                  <a:ln w="9525">
                                    <a:noFill/>
                                    <a:miter lim="800000"/>
                                    <a:headEnd/>
                                    <a:tailEnd/>
                                  </a:ln>
                                </p:spPr>
                                <p:txBody>
                                  <a:bodyPr/>
                                  <a:lstStyle/>
                                  <a:p>
                                    <a:endParaRPr lang="ru-RU"/>
                                  </a:p>
                                </p:txBody>
                              </p:sp>
                              <p:sp>
                                <p:nvSpPr>
                                  <p:cNvPr id="97" name="Rectangle 85"/>
                                  <p:cNvSpPr>
                                    <a:spLocks noChangeArrowheads="1"/>
                                  </p:cNvSpPr>
                                  <p:nvPr/>
                                </p:nvSpPr>
                                <p:spPr bwMode="auto">
                                  <a:xfrm>
                                    <a:off x="9555" y="7620"/>
                                    <a:ext cx="480" cy="645"/>
                                  </a:xfrm>
                                  <a:prstGeom prst="rect">
                                    <a:avLst/>
                                  </a:prstGeom>
                                  <a:solidFill>
                                    <a:srgbClr val="FFFFFF"/>
                                  </a:solidFill>
                                  <a:ln w="9525">
                                    <a:noFill/>
                                    <a:miter lim="800000"/>
                                    <a:headEnd/>
                                    <a:tailEnd/>
                                  </a:ln>
                                </p:spPr>
                                <p:txBody>
                                  <a:bodyPr/>
                                  <a:lstStyle/>
                                  <a:p>
                                    <a:endParaRPr lang="ru-RU"/>
                                  </a:p>
                                </p:txBody>
                              </p:sp>
                            </p:grpSp>
                            <p:cxnSp>
                              <p:nvCxnSpPr>
                                <p:cNvPr id="94" name="AutoShape 86"/>
                                <p:cNvCxnSpPr>
                                  <a:cxnSpLocks noChangeShapeType="1"/>
                                </p:cNvCxnSpPr>
                                <p:nvPr/>
                              </p:nvCxnSpPr>
                              <p:spPr bwMode="auto">
                                <a:xfrm rot="10800000">
                                  <a:off x="9412" y="7065"/>
                                  <a:ext cx="477" cy="1"/>
                                </a:xfrm>
                                <a:prstGeom prst="straightConnector1">
                                  <a:avLst/>
                                </a:prstGeom>
                                <a:noFill/>
                                <a:ln w="31750">
                                  <a:solidFill>
                                    <a:srgbClr val="000000"/>
                                  </a:solidFill>
                                  <a:round/>
                                  <a:headEnd/>
                                  <a:tailEnd/>
                                </a:ln>
                              </p:spPr>
                            </p:cxnSp>
                            <p:cxnSp>
                              <p:nvCxnSpPr>
                                <p:cNvPr id="95" name="AutoShape 87"/>
                                <p:cNvCxnSpPr>
                                  <a:cxnSpLocks noChangeShapeType="1"/>
                                </p:cNvCxnSpPr>
                                <p:nvPr/>
                              </p:nvCxnSpPr>
                              <p:spPr bwMode="auto">
                                <a:xfrm flipH="1" flipV="1">
                                  <a:off x="9360" y="8220"/>
                                  <a:ext cx="255" cy="90"/>
                                </a:xfrm>
                                <a:prstGeom prst="straightConnector1">
                                  <a:avLst/>
                                </a:prstGeom>
                                <a:noFill/>
                                <a:ln w="31750">
                                  <a:solidFill>
                                    <a:srgbClr val="000000"/>
                                  </a:solidFill>
                                  <a:round/>
                                  <a:headEnd/>
                                  <a:tailEnd/>
                                </a:ln>
                              </p:spPr>
                            </p:cxnSp>
                          </p:grpSp>
                          <p:cxnSp>
                            <p:nvCxnSpPr>
                              <p:cNvPr id="90" name="AutoShape 88"/>
                              <p:cNvCxnSpPr>
                                <a:cxnSpLocks noChangeShapeType="1"/>
                              </p:cNvCxnSpPr>
                              <p:nvPr/>
                            </p:nvCxnSpPr>
                            <p:spPr bwMode="auto">
                              <a:xfrm flipV="1">
                                <a:off x="8925" y="2340"/>
                                <a:ext cx="375" cy="555"/>
                              </a:xfrm>
                              <a:prstGeom prst="straightConnector1">
                                <a:avLst/>
                              </a:prstGeom>
                              <a:noFill/>
                              <a:ln w="31750">
                                <a:solidFill>
                                  <a:srgbClr val="000000"/>
                                </a:solidFill>
                                <a:round/>
                                <a:headEnd/>
                                <a:tailEnd/>
                              </a:ln>
                            </p:spPr>
                          </p:cxnSp>
                          <p:cxnSp>
                            <p:nvCxnSpPr>
                              <p:cNvPr id="91" name="AutoShape 89"/>
                              <p:cNvCxnSpPr>
                                <a:cxnSpLocks noChangeShapeType="1"/>
                              </p:cNvCxnSpPr>
                              <p:nvPr/>
                            </p:nvCxnSpPr>
                            <p:spPr bwMode="auto">
                              <a:xfrm flipH="1" flipV="1">
                                <a:off x="8535" y="1785"/>
                                <a:ext cx="780" cy="540"/>
                              </a:xfrm>
                              <a:prstGeom prst="straightConnector1">
                                <a:avLst/>
                              </a:prstGeom>
                              <a:noFill/>
                              <a:ln w="31750">
                                <a:solidFill>
                                  <a:srgbClr val="000000"/>
                                </a:solidFill>
                                <a:round/>
                                <a:headEnd/>
                                <a:tailEnd/>
                              </a:ln>
                            </p:spPr>
                          </p:cxnSp>
                        </p:grpSp>
                        <p:grpSp>
                          <p:nvGrpSpPr>
                            <p:cNvPr id="82" name="Group 90"/>
                            <p:cNvGrpSpPr>
                              <a:grpSpLocks/>
                            </p:cNvGrpSpPr>
                            <p:nvPr/>
                          </p:nvGrpSpPr>
                          <p:grpSpPr bwMode="auto">
                            <a:xfrm>
                              <a:off x="1560" y="990"/>
                              <a:ext cx="5175" cy="4170"/>
                              <a:chOff x="1560" y="990"/>
                              <a:chExt cx="5175" cy="4170"/>
                            </a:xfrm>
                          </p:grpSpPr>
                          <p:sp>
                            <p:nvSpPr>
                              <p:cNvPr id="83" name="Rectangle 91"/>
                              <p:cNvSpPr>
                                <a:spLocks noChangeArrowheads="1"/>
                              </p:cNvSpPr>
                              <p:nvPr/>
                            </p:nvSpPr>
                            <p:spPr bwMode="auto">
                              <a:xfrm>
                                <a:off x="1560" y="990"/>
                                <a:ext cx="2625" cy="3465"/>
                              </a:xfrm>
                              <a:prstGeom prst="rect">
                                <a:avLst/>
                              </a:prstGeom>
                              <a:solidFill>
                                <a:srgbClr val="FFFFFF"/>
                              </a:solidFill>
                              <a:ln w="9525">
                                <a:noFill/>
                                <a:miter lim="800000"/>
                                <a:headEnd/>
                                <a:tailEnd/>
                              </a:ln>
                            </p:spPr>
                            <p:txBody>
                              <a:bodyPr/>
                              <a:lstStyle/>
                              <a:p>
                                <a:endParaRPr lang="ru-RU"/>
                              </a:p>
                            </p:txBody>
                          </p:sp>
                          <p:sp>
                            <p:nvSpPr>
                              <p:cNvPr id="84" name="Rectangle 92"/>
                              <p:cNvSpPr>
                                <a:spLocks noChangeArrowheads="1"/>
                              </p:cNvSpPr>
                              <p:nvPr/>
                            </p:nvSpPr>
                            <p:spPr bwMode="auto">
                              <a:xfrm>
                                <a:off x="1620" y="4320"/>
                                <a:ext cx="1605" cy="840"/>
                              </a:xfrm>
                              <a:prstGeom prst="rect">
                                <a:avLst/>
                              </a:prstGeom>
                              <a:solidFill>
                                <a:srgbClr val="FFFFFF"/>
                              </a:solidFill>
                              <a:ln w="9525">
                                <a:noFill/>
                                <a:miter lim="800000"/>
                                <a:headEnd/>
                                <a:tailEnd/>
                              </a:ln>
                            </p:spPr>
                            <p:txBody>
                              <a:bodyPr/>
                              <a:lstStyle/>
                              <a:p>
                                <a:endParaRPr lang="ru-RU"/>
                              </a:p>
                            </p:txBody>
                          </p:sp>
                          <p:sp>
                            <p:nvSpPr>
                              <p:cNvPr id="85" name="Rectangle 93"/>
                              <p:cNvSpPr>
                                <a:spLocks noChangeArrowheads="1"/>
                              </p:cNvSpPr>
                              <p:nvPr/>
                            </p:nvSpPr>
                            <p:spPr bwMode="auto">
                              <a:xfrm>
                                <a:off x="3045" y="4338"/>
                                <a:ext cx="555" cy="555"/>
                              </a:xfrm>
                              <a:prstGeom prst="rect">
                                <a:avLst/>
                              </a:prstGeom>
                              <a:solidFill>
                                <a:srgbClr val="FFFFFF"/>
                              </a:solidFill>
                              <a:ln w="9525">
                                <a:noFill/>
                                <a:miter lim="800000"/>
                                <a:headEnd/>
                                <a:tailEnd/>
                              </a:ln>
                            </p:spPr>
                            <p:txBody>
                              <a:bodyPr/>
                              <a:lstStyle/>
                              <a:p>
                                <a:endParaRPr lang="ru-RU"/>
                              </a:p>
                            </p:txBody>
                          </p:sp>
                          <p:sp>
                            <p:nvSpPr>
                              <p:cNvPr id="86" name="Rectangle 94"/>
                              <p:cNvSpPr>
                                <a:spLocks noChangeArrowheads="1"/>
                              </p:cNvSpPr>
                              <p:nvPr/>
                            </p:nvSpPr>
                            <p:spPr bwMode="auto">
                              <a:xfrm>
                                <a:off x="4080" y="1050"/>
                                <a:ext cx="2655" cy="465"/>
                              </a:xfrm>
                              <a:prstGeom prst="rect">
                                <a:avLst/>
                              </a:prstGeom>
                              <a:solidFill>
                                <a:srgbClr val="FFFFFF"/>
                              </a:solidFill>
                              <a:ln w="9525">
                                <a:noFill/>
                                <a:miter lim="800000"/>
                                <a:headEnd/>
                                <a:tailEnd/>
                              </a:ln>
                            </p:spPr>
                            <p:txBody>
                              <a:bodyPr/>
                              <a:lstStyle/>
                              <a:p>
                                <a:endParaRPr lang="ru-RU"/>
                              </a:p>
                            </p:txBody>
                          </p:sp>
                        </p:grpSp>
                      </p:grpSp>
                      <p:sp>
                        <p:nvSpPr>
                          <p:cNvPr id="68" name="Rectangle 95"/>
                          <p:cNvSpPr>
                            <a:spLocks noChangeArrowheads="1"/>
                          </p:cNvSpPr>
                          <p:nvPr/>
                        </p:nvSpPr>
                        <p:spPr bwMode="auto">
                          <a:xfrm rot="1140000">
                            <a:off x="9375" y="8035"/>
                            <a:ext cx="85" cy="85"/>
                          </a:xfrm>
                          <a:prstGeom prst="rect">
                            <a:avLst/>
                          </a:prstGeom>
                          <a:solidFill>
                            <a:srgbClr val="FFFFFF"/>
                          </a:solidFill>
                          <a:ln w="9525">
                            <a:noFill/>
                            <a:miter lim="800000"/>
                            <a:headEnd/>
                            <a:tailEnd/>
                          </a:ln>
                        </p:spPr>
                        <p:txBody>
                          <a:bodyPr/>
                          <a:lstStyle/>
                          <a:p>
                            <a:endParaRPr lang="ru-RU"/>
                          </a:p>
                        </p:txBody>
                      </p:sp>
                      <p:sp>
                        <p:nvSpPr>
                          <p:cNvPr id="69" name="Rectangle 96"/>
                          <p:cNvSpPr>
                            <a:spLocks noChangeArrowheads="1"/>
                          </p:cNvSpPr>
                          <p:nvPr/>
                        </p:nvSpPr>
                        <p:spPr bwMode="auto">
                          <a:xfrm rot="480000">
                            <a:off x="9413" y="7826"/>
                            <a:ext cx="85" cy="85"/>
                          </a:xfrm>
                          <a:prstGeom prst="rect">
                            <a:avLst/>
                          </a:prstGeom>
                          <a:solidFill>
                            <a:srgbClr val="FFFFFF"/>
                          </a:solidFill>
                          <a:ln w="9525">
                            <a:noFill/>
                            <a:miter lim="800000"/>
                            <a:headEnd/>
                            <a:tailEnd/>
                          </a:ln>
                        </p:spPr>
                        <p:txBody>
                          <a:bodyPr/>
                          <a:lstStyle/>
                          <a:p>
                            <a:endParaRPr lang="ru-RU"/>
                          </a:p>
                        </p:txBody>
                      </p:sp>
                      <p:sp>
                        <p:nvSpPr>
                          <p:cNvPr id="70" name="Rectangle 97"/>
                          <p:cNvSpPr>
                            <a:spLocks noChangeArrowheads="1"/>
                          </p:cNvSpPr>
                          <p:nvPr/>
                        </p:nvSpPr>
                        <p:spPr bwMode="auto">
                          <a:xfrm>
                            <a:off x="9865" y="7296"/>
                            <a:ext cx="85" cy="85"/>
                          </a:xfrm>
                          <a:prstGeom prst="rect">
                            <a:avLst/>
                          </a:prstGeom>
                          <a:solidFill>
                            <a:srgbClr val="FFFFFF"/>
                          </a:solidFill>
                          <a:ln w="9525">
                            <a:noFill/>
                            <a:miter lim="800000"/>
                            <a:headEnd/>
                            <a:tailEnd/>
                          </a:ln>
                        </p:spPr>
                        <p:txBody>
                          <a:bodyPr/>
                          <a:lstStyle/>
                          <a:p>
                            <a:endParaRPr lang="ru-RU"/>
                          </a:p>
                        </p:txBody>
                      </p:sp>
                      <p:sp>
                        <p:nvSpPr>
                          <p:cNvPr id="71" name="Rectangle 98"/>
                          <p:cNvSpPr>
                            <a:spLocks noChangeArrowheads="1"/>
                          </p:cNvSpPr>
                          <p:nvPr/>
                        </p:nvSpPr>
                        <p:spPr bwMode="auto">
                          <a:xfrm rot="-420000">
                            <a:off x="9415" y="6884"/>
                            <a:ext cx="85" cy="85"/>
                          </a:xfrm>
                          <a:prstGeom prst="rect">
                            <a:avLst/>
                          </a:prstGeom>
                          <a:solidFill>
                            <a:srgbClr val="FFFFFF"/>
                          </a:solidFill>
                          <a:ln w="9525">
                            <a:noFill/>
                            <a:miter lim="800000"/>
                            <a:headEnd/>
                            <a:tailEnd/>
                          </a:ln>
                        </p:spPr>
                        <p:txBody>
                          <a:bodyPr/>
                          <a:lstStyle/>
                          <a:p>
                            <a:endParaRPr lang="ru-RU"/>
                          </a:p>
                        </p:txBody>
                      </p:sp>
                      <p:sp>
                        <p:nvSpPr>
                          <p:cNvPr id="72" name="Rectangle 99"/>
                          <p:cNvSpPr>
                            <a:spLocks noChangeArrowheads="1"/>
                          </p:cNvSpPr>
                          <p:nvPr/>
                        </p:nvSpPr>
                        <p:spPr bwMode="auto">
                          <a:xfrm rot="-600000">
                            <a:off x="9317" y="6395"/>
                            <a:ext cx="85" cy="85"/>
                          </a:xfrm>
                          <a:prstGeom prst="rect">
                            <a:avLst/>
                          </a:prstGeom>
                          <a:solidFill>
                            <a:srgbClr val="FFFFFF"/>
                          </a:solidFill>
                          <a:ln w="9525">
                            <a:noFill/>
                            <a:miter lim="800000"/>
                            <a:headEnd/>
                            <a:tailEnd/>
                          </a:ln>
                        </p:spPr>
                        <p:txBody>
                          <a:bodyPr/>
                          <a:lstStyle/>
                          <a:p>
                            <a:endParaRPr lang="ru-RU"/>
                          </a:p>
                        </p:txBody>
                      </p:sp>
                      <p:sp>
                        <p:nvSpPr>
                          <p:cNvPr id="73" name="Rectangle 100"/>
                          <p:cNvSpPr>
                            <a:spLocks noChangeArrowheads="1"/>
                          </p:cNvSpPr>
                          <p:nvPr/>
                        </p:nvSpPr>
                        <p:spPr bwMode="auto">
                          <a:xfrm rot="-900000">
                            <a:off x="9252" y="6179"/>
                            <a:ext cx="85" cy="85"/>
                          </a:xfrm>
                          <a:prstGeom prst="rect">
                            <a:avLst/>
                          </a:prstGeom>
                          <a:solidFill>
                            <a:srgbClr val="FFFFFF"/>
                          </a:solidFill>
                          <a:ln w="9525">
                            <a:noFill/>
                            <a:miter lim="800000"/>
                            <a:headEnd/>
                            <a:tailEnd/>
                          </a:ln>
                        </p:spPr>
                        <p:txBody>
                          <a:bodyPr/>
                          <a:lstStyle/>
                          <a:p>
                            <a:endParaRPr lang="ru-RU"/>
                          </a:p>
                        </p:txBody>
                      </p:sp>
                      <p:sp>
                        <p:nvSpPr>
                          <p:cNvPr id="74" name="Rectangle 101"/>
                          <p:cNvSpPr>
                            <a:spLocks noChangeArrowheads="1"/>
                          </p:cNvSpPr>
                          <p:nvPr/>
                        </p:nvSpPr>
                        <p:spPr bwMode="auto">
                          <a:xfrm rot="-1320000">
                            <a:off x="9159" y="5965"/>
                            <a:ext cx="85" cy="85"/>
                          </a:xfrm>
                          <a:prstGeom prst="rect">
                            <a:avLst/>
                          </a:prstGeom>
                          <a:solidFill>
                            <a:srgbClr val="FFFFFF"/>
                          </a:solidFill>
                          <a:ln w="9525">
                            <a:noFill/>
                            <a:miter lim="800000"/>
                            <a:headEnd/>
                            <a:tailEnd/>
                          </a:ln>
                        </p:spPr>
                        <p:txBody>
                          <a:bodyPr/>
                          <a:lstStyle/>
                          <a:p>
                            <a:endParaRPr lang="ru-RU"/>
                          </a:p>
                        </p:txBody>
                      </p:sp>
                      <p:sp>
                        <p:nvSpPr>
                          <p:cNvPr id="75" name="Rectangle 102"/>
                          <p:cNvSpPr>
                            <a:spLocks noChangeArrowheads="1"/>
                          </p:cNvSpPr>
                          <p:nvPr/>
                        </p:nvSpPr>
                        <p:spPr bwMode="auto">
                          <a:xfrm rot="-1620000">
                            <a:off x="9055" y="5752"/>
                            <a:ext cx="85" cy="85"/>
                          </a:xfrm>
                          <a:prstGeom prst="rect">
                            <a:avLst/>
                          </a:prstGeom>
                          <a:solidFill>
                            <a:srgbClr val="FFFFFF"/>
                          </a:solidFill>
                          <a:ln w="9525">
                            <a:noFill/>
                            <a:miter lim="800000"/>
                            <a:headEnd/>
                            <a:tailEnd/>
                          </a:ln>
                        </p:spPr>
                        <p:txBody>
                          <a:bodyPr/>
                          <a:lstStyle/>
                          <a:p>
                            <a:endParaRPr lang="ru-RU"/>
                          </a:p>
                        </p:txBody>
                      </p:sp>
                      <p:sp>
                        <p:nvSpPr>
                          <p:cNvPr id="76" name="Rectangle 103"/>
                          <p:cNvSpPr>
                            <a:spLocks noChangeArrowheads="1"/>
                          </p:cNvSpPr>
                          <p:nvPr/>
                        </p:nvSpPr>
                        <p:spPr bwMode="auto">
                          <a:xfrm rot="3300000">
                            <a:off x="8919" y="5526"/>
                            <a:ext cx="85" cy="85"/>
                          </a:xfrm>
                          <a:prstGeom prst="rect">
                            <a:avLst/>
                          </a:prstGeom>
                          <a:solidFill>
                            <a:srgbClr val="FFFFFF"/>
                          </a:solidFill>
                          <a:ln w="9525">
                            <a:noFill/>
                            <a:miter lim="800000"/>
                            <a:headEnd/>
                            <a:tailEnd/>
                          </a:ln>
                        </p:spPr>
                        <p:txBody>
                          <a:bodyPr/>
                          <a:lstStyle/>
                          <a:p>
                            <a:endParaRPr lang="ru-RU"/>
                          </a:p>
                        </p:txBody>
                      </p:sp>
                      <p:sp>
                        <p:nvSpPr>
                          <p:cNvPr id="77" name="Rectangle 104"/>
                          <p:cNvSpPr>
                            <a:spLocks noChangeArrowheads="1"/>
                          </p:cNvSpPr>
                          <p:nvPr/>
                        </p:nvSpPr>
                        <p:spPr bwMode="auto">
                          <a:xfrm rot="2700000">
                            <a:off x="8769" y="5324"/>
                            <a:ext cx="85" cy="85"/>
                          </a:xfrm>
                          <a:prstGeom prst="rect">
                            <a:avLst/>
                          </a:prstGeom>
                          <a:solidFill>
                            <a:srgbClr val="FFFFFF"/>
                          </a:solidFill>
                          <a:ln w="9525">
                            <a:noFill/>
                            <a:miter lim="800000"/>
                            <a:headEnd/>
                            <a:tailEnd/>
                          </a:ln>
                        </p:spPr>
                        <p:txBody>
                          <a:bodyPr/>
                          <a:lstStyle/>
                          <a:p>
                            <a:endParaRPr lang="ru-RU"/>
                          </a:p>
                        </p:txBody>
                      </p:sp>
                      <p:sp>
                        <p:nvSpPr>
                          <p:cNvPr id="78" name="Rectangle 105"/>
                          <p:cNvSpPr>
                            <a:spLocks noChangeArrowheads="1"/>
                          </p:cNvSpPr>
                          <p:nvPr/>
                        </p:nvSpPr>
                        <p:spPr bwMode="auto">
                          <a:xfrm rot="3000000">
                            <a:off x="8606" y="5124"/>
                            <a:ext cx="85" cy="85"/>
                          </a:xfrm>
                          <a:prstGeom prst="rect">
                            <a:avLst/>
                          </a:prstGeom>
                          <a:solidFill>
                            <a:srgbClr val="FFFFFF"/>
                          </a:solidFill>
                          <a:ln w="9525">
                            <a:noFill/>
                            <a:miter lim="800000"/>
                            <a:headEnd/>
                            <a:tailEnd/>
                          </a:ln>
                        </p:spPr>
                        <p:txBody>
                          <a:bodyPr/>
                          <a:lstStyle/>
                          <a:p>
                            <a:endParaRPr lang="ru-RU"/>
                          </a:p>
                        </p:txBody>
                      </p:sp>
                      <p:sp>
                        <p:nvSpPr>
                          <p:cNvPr id="79" name="Rectangle 106"/>
                          <p:cNvSpPr>
                            <a:spLocks noChangeArrowheads="1"/>
                          </p:cNvSpPr>
                          <p:nvPr/>
                        </p:nvSpPr>
                        <p:spPr bwMode="auto">
                          <a:xfrm rot="-420000">
                            <a:off x="9385" y="6658"/>
                            <a:ext cx="85" cy="85"/>
                          </a:xfrm>
                          <a:prstGeom prst="rect">
                            <a:avLst/>
                          </a:prstGeom>
                          <a:solidFill>
                            <a:srgbClr val="FFFFFF"/>
                          </a:solidFill>
                          <a:ln w="9525">
                            <a:noFill/>
                            <a:miter lim="800000"/>
                            <a:headEnd/>
                            <a:tailEnd/>
                          </a:ln>
                        </p:spPr>
                        <p:txBody>
                          <a:bodyPr/>
                          <a:lstStyle/>
                          <a:p>
                            <a:endParaRPr lang="ru-RU"/>
                          </a:p>
                        </p:txBody>
                      </p:sp>
                      <p:sp>
                        <p:nvSpPr>
                          <p:cNvPr id="80" name="Rectangle 107"/>
                          <p:cNvSpPr>
                            <a:spLocks noChangeArrowheads="1"/>
                          </p:cNvSpPr>
                          <p:nvPr/>
                        </p:nvSpPr>
                        <p:spPr bwMode="auto">
                          <a:xfrm rot="600000">
                            <a:off x="9422" y="7634"/>
                            <a:ext cx="85" cy="85"/>
                          </a:xfrm>
                          <a:prstGeom prst="rect">
                            <a:avLst/>
                          </a:prstGeom>
                          <a:solidFill>
                            <a:srgbClr val="FFFFFF"/>
                          </a:solidFill>
                          <a:ln w="9525">
                            <a:noFill/>
                            <a:miter lim="800000"/>
                            <a:headEnd/>
                            <a:tailEnd/>
                          </a:ln>
                        </p:spPr>
                        <p:txBody>
                          <a:bodyPr/>
                          <a:lstStyle/>
                          <a:p>
                            <a:endParaRPr lang="ru-RU"/>
                          </a:p>
                        </p:txBody>
                      </p:sp>
                    </p:grpSp>
                    <p:cxnSp>
                      <p:nvCxnSpPr>
                        <p:cNvPr id="53" name="AutoShape 108"/>
                        <p:cNvCxnSpPr>
                          <a:cxnSpLocks noChangeShapeType="1"/>
                        </p:cNvCxnSpPr>
                        <p:nvPr/>
                      </p:nvCxnSpPr>
                      <p:spPr bwMode="auto">
                        <a:xfrm rot="16200000" flipH="1">
                          <a:off x="8498" y="5456"/>
                          <a:ext cx="3770" cy="1446"/>
                        </a:xfrm>
                        <a:prstGeom prst="straightConnector1">
                          <a:avLst/>
                        </a:prstGeom>
                        <a:noFill/>
                        <a:ln w="28575">
                          <a:solidFill>
                            <a:srgbClr val="000000"/>
                          </a:solidFill>
                          <a:prstDash val="dashDot"/>
                          <a:round/>
                          <a:headEnd/>
                          <a:tailEnd/>
                        </a:ln>
                      </p:spPr>
                    </p:cxnSp>
                    <p:sp>
                      <p:nvSpPr>
                        <p:cNvPr id="54" name="Text Box 109"/>
                        <p:cNvSpPr txBox="1">
                          <a:spLocks noChangeArrowheads="1"/>
                        </p:cNvSpPr>
                        <p:nvPr/>
                      </p:nvSpPr>
                      <p:spPr bwMode="auto">
                        <a:xfrm>
                          <a:off x="8145" y="4843"/>
                          <a:ext cx="757" cy="313"/>
                        </a:xfrm>
                        <a:prstGeom prst="rect">
                          <a:avLst/>
                        </a:prstGeom>
                        <a:solidFill>
                          <a:srgbClr val="FFFFFF"/>
                        </a:solidFill>
                        <a:ln w="9525">
                          <a:noFill/>
                          <a:miter lim="800000"/>
                          <a:headEnd/>
                          <a:tailEnd/>
                        </a:ln>
                      </p:spPr>
                      <p:txBody>
                        <a:bodyPr lIns="0" tIns="0" rIns="0" bIns="0"/>
                        <a:lstStyle/>
                        <a:p>
                          <a:pPr>
                            <a:spcAft>
                              <a:spcPts val="1000"/>
                            </a:spcAft>
                          </a:pPr>
                          <a:r>
                            <a:rPr lang="ru-RU" sz="1100" b="1">
                              <a:latin typeface="Calibri" pitchFamily="34" charset="0"/>
                            </a:rPr>
                            <a:t>HIL</a:t>
                          </a:r>
                          <a:r>
                            <a:rPr lang="en-US" sz="1100" b="1">
                              <a:latin typeface="Calibri" pitchFamily="34" charset="0"/>
                            </a:rPr>
                            <a:t>AC</a:t>
                          </a:r>
                          <a:endParaRPr lang="ru-RU" b="1"/>
                        </a:p>
                      </p:txBody>
                    </p:sp>
                    <p:sp>
                      <p:nvSpPr>
                        <p:cNvPr id="55" name="Text Box 111"/>
                        <p:cNvSpPr txBox="1">
                          <a:spLocks noChangeArrowheads="1"/>
                        </p:cNvSpPr>
                        <p:nvPr/>
                      </p:nvSpPr>
                      <p:spPr bwMode="auto">
                        <a:xfrm>
                          <a:off x="10642" y="6149"/>
                          <a:ext cx="734" cy="544"/>
                        </a:xfrm>
                        <a:prstGeom prst="rect">
                          <a:avLst/>
                        </a:prstGeom>
                        <a:solidFill>
                          <a:srgbClr val="FFFFFF">
                            <a:alpha val="0"/>
                          </a:srgbClr>
                        </a:solidFill>
                        <a:ln w="9525">
                          <a:noFill/>
                          <a:miter lim="800000"/>
                          <a:headEnd/>
                          <a:tailEnd/>
                        </a:ln>
                      </p:spPr>
                      <p:txBody>
                        <a:bodyPr lIns="0" tIns="0" rIns="0" bIns="0"/>
                        <a:lstStyle/>
                        <a:p>
                          <a:pPr>
                            <a:lnSpc>
                              <a:spcPct val="80000"/>
                            </a:lnSpc>
                            <a:defRPr/>
                          </a:pPr>
                          <a:r>
                            <a:rPr lang="en-US" sz="1200" dirty="0">
                              <a:latin typeface="+mn-lt"/>
                            </a:rPr>
                            <a:t>light fence</a:t>
                          </a:r>
                          <a:endParaRPr lang="ru-RU" sz="1200" dirty="0">
                            <a:latin typeface="+mn-lt"/>
                          </a:endParaRPr>
                        </a:p>
                      </p:txBody>
                    </p:sp>
                    <p:sp>
                      <p:nvSpPr>
                        <p:cNvPr id="56" name="Text Box 112"/>
                        <p:cNvSpPr txBox="1">
                          <a:spLocks noChangeArrowheads="1"/>
                        </p:cNvSpPr>
                        <p:nvPr/>
                      </p:nvSpPr>
                      <p:spPr bwMode="auto">
                        <a:xfrm>
                          <a:off x="6592" y="9154"/>
                          <a:ext cx="919" cy="316"/>
                        </a:xfrm>
                        <a:prstGeom prst="rect">
                          <a:avLst/>
                        </a:prstGeom>
                        <a:solidFill>
                          <a:srgbClr val="FFFFFF"/>
                        </a:solidFill>
                        <a:ln w="9525">
                          <a:noFill/>
                          <a:miter lim="800000"/>
                          <a:headEnd/>
                          <a:tailEnd/>
                        </a:ln>
                      </p:spPr>
                      <p:txBody>
                        <a:bodyPr lIns="0" tIns="0" rIns="0" bIns="0"/>
                        <a:lstStyle/>
                        <a:p>
                          <a:pPr>
                            <a:lnSpc>
                              <a:spcPct val="80000"/>
                            </a:lnSpc>
                          </a:pPr>
                          <a:r>
                            <a:rPr lang="en-US" sz="1200">
                              <a:latin typeface="Calibri" pitchFamily="34" charset="0"/>
                            </a:rPr>
                            <a:t>stripping</a:t>
                          </a:r>
                        </a:p>
                        <a:p>
                          <a:pPr>
                            <a:lnSpc>
                              <a:spcPct val="80000"/>
                            </a:lnSpc>
                          </a:pPr>
                          <a:r>
                            <a:rPr lang="en-US" sz="1200">
                              <a:latin typeface="Calibri" pitchFamily="34" charset="0"/>
                            </a:rPr>
                            <a:t>target</a:t>
                          </a:r>
                          <a:endParaRPr lang="ru-RU" sz="1200"/>
                        </a:p>
                      </p:txBody>
                    </p:sp>
                    <p:cxnSp>
                      <p:nvCxnSpPr>
                        <p:cNvPr id="57" name="AutoShape 113"/>
                        <p:cNvCxnSpPr>
                          <a:cxnSpLocks noChangeShapeType="1"/>
                        </p:cNvCxnSpPr>
                        <p:nvPr/>
                      </p:nvCxnSpPr>
                      <p:spPr bwMode="auto">
                        <a:xfrm rot="5400000">
                          <a:off x="6388" y="9849"/>
                          <a:ext cx="776" cy="475"/>
                        </a:xfrm>
                        <a:prstGeom prst="straightConnector1">
                          <a:avLst/>
                        </a:prstGeom>
                        <a:noFill/>
                        <a:ln w="3175">
                          <a:solidFill>
                            <a:srgbClr val="000000"/>
                          </a:solidFill>
                          <a:round/>
                          <a:headEnd/>
                          <a:tailEnd/>
                        </a:ln>
                      </p:spPr>
                    </p:cxnSp>
                    <p:sp>
                      <p:nvSpPr>
                        <p:cNvPr id="58" name="Text Box 116"/>
                        <p:cNvSpPr txBox="1">
                          <a:spLocks noChangeArrowheads="1"/>
                        </p:cNvSpPr>
                        <p:nvPr/>
                      </p:nvSpPr>
                      <p:spPr bwMode="auto">
                        <a:xfrm>
                          <a:off x="5094" y="6597"/>
                          <a:ext cx="239" cy="314"/>
                        </a:xfrm>
                        <a:prstGeom prst="rect">
                          <a:avLst/>
                        </a:prstGeom>
                        <a:solidFill>
                          <a:srgbClr val="FFFFFF">
                            <a:alpha val="0"/>
                          </a:srgbClr>
                        </a:solidFill>
                        <a:ln w="9525">
                          <a:noFill/>
                          <a:miter lim="800000"/>
                          <a:headEnd/>
                          <a:tailEnd/>
                        </a:ln>
                      </p:spPr>
                      <p:txBody>
                        <a:bodyPr lIns="0" tIns="0" rIns="0" bIns="0"/>
                        <a:lstStyle/>
                        <a:p>
                          <a:pPr>
                            <a:spcAft>
                              <a:spcPts val="1000"/>
                            </a:spcAft>
                          </a:pPr>
                          <a:r>
                            <a:rPr lang="ru-RU" sz="1100" b="1">
                              <a:latin typeface="Cambria" pitchFamily="18" charset="0"/>
                            </a:rPr>
                            <a:t> I </a:t>
                          </a:r>
                          <a:endParaRPr lang="ru-RU"/>
                        </a:p>
                      </p:txBody>
                    </p:sp>
                    <p:sp>
                      <p:nvSpPr>
                        <p:cNvPr id="59" name="Text Box 117"/>
                        <p:cNvSpPr txBox="1">
                          <a:spLocks noChangeArrowheads="1"/>
                        </p:cNvSpPr>
                        <p:nvPr/>
                      </p:nvSpPr>
                      <p:spPr bwMode="auto">
                        <a:xfrm>
                          <a:off x="7718" y="9242"/>
                          <a:ext cx="360" cy="304"/>
                        </a:xfrm>
                        <a:prstGeom prst="rect">
                          <a:avLst/>
                        </a:prstGeom>
                        <a:solidFill>
                          <a:srgbClr val="FFFFFF">
                            <a:alpha val="0"/>
                          </a:srgbClr>
                        </a:solidFill>
                        <a:ln w="9525">
                          <a:noFill/>
                          <a:miter lim="800000"/>
                          <a:headEnd/>
                          <a:tailEnd/>
                        </a:ln>
                      </p:spPr>
                      <p:txBody>
                        <a:bodyPr lIns="0" tIns="0" rIns="0" bIns="0"/>
                        <a:lstStyle/>
                        <a:p>
                          <a:pPr>
                            <a:spcAft>
                              <a:spcPts val="1000"/>
                            </a:spcAft>
                          </a:pPr>
                          <a:r>
                            <a:rPr lang="ru-RU" sz="1100" b="1">
                              <a:latin typeface="Cambria" pitchFamily="18" charset="0"/>
                            </a:rPr>
                            <a:t> III </a:t>
                          </a:r>
                          <a:endParaRPr lang="ru-RU"/>
                        </a:p>
                      </p:txBody>
                    </p:sp>
                    <p:sp>
                      <p:nvSpPr>
                        <p:cNvPr id="60" name="Text Box 118"/>
                        <p:cNvSpPr txBox="1">
                          <a:spLocks noChangeArrowheads="1"/>
                        </p:cNvSpPr>
                        <p:nvPr/>
                      </p:nvSpPr>
                      <p:spPr bwMode="auto">
                        <a:xfrm>
                          <a:off x="7576" y="6684"/>
                          <a:ext cx="336" cy="491"/>
                        </a:xfrm>
                        <a:prstGeom prst="rect">
                          <a:avLst/>
                        </a:prstGeom>
                        <a:solidFill>
                          <a:srgbClr val="FFFFFF">
                            <a:alpha val="0"/>
                          </a:srgbClr>
                        </a:solidFill>
                        <a:ln w="9525">
                          <a:noFill/>
                          <a:miter lim="800000"/>
                          <a:headEnd/>
                          <a:tailEnd/>
                        </a:ln>
                      </p:spPr>
                      <p:txBody>
                        <a:bodyPr lIns="0" tIns="0" rIns="0" bIns="0">
                          <a:spAutoFit/>
                        </a:bodyPr>
                        <a:lstStyle/>
                        <a:p>
                          <a:pPr>
                            <a:spcAft>
                              <a:spcPts val="1000"/>
                            </a:spcAft>
                          </a:pPr>
                          <a:r>
                            <a:rPr lang="ru-RU" sz="1100" b="1">
                              <a:latin typeface="Cambria" pitchFamily="18" charset="0"/>
                            </a:rPr>
                            <a:t> IV </a:t>
                          </a:r>
                          <a:endParaRPr lang="ru-RU"/>
                        </a:p>
                      </p:txBody>
                    </p:sp>
                    <p:sp>
                      <p:nvSpPr>
                        <p:cNvPr id="61" name="Text Box 119"/>
                        <p:cNvSpPr txBox="1">
                          <a:spLocks noChangeArrowheads="1"/>
                        </p:cNvSpPr>
                        <p:nvPr/>
                      </p:nvSpPr>
                      <p:spPr bwMode="auto">
                        <a:xfrm>
                          <a:off x="5851" y="6336"/>
                          <a:ext cx="1140" cy="508"/>
                        </a:xfrm>
                        <a:prstGeom prst="rect">
                          <a:avLst/>
                        </a:prstGeom>
                        <a:solidFill>
                          <a:srgbClr val="FFFFFF">
                            <a:alpha val="0"/>
                          </a:srgbClr>
                        </a:solidFill>
                        <a:ln w="9525">
                          <a:noFill/>
                          <a:miter lim="800000"/>
                          <a:headEnd/>
                          <a:tailEnd/>
                        </a:ln>
                      </p:spPr>
                      <p:txBody>
                        <a:bodyPr lIns="0" tIns="0" rIns="0" bIns="0">
                          <a:spAutoFit/>
                        </a:bodyPr>
                        <a:lstStyle/>
                        <a:p>
                          <a:pPr algn="ctr">
                            <a:lnSpc>
                              <a:spcPct val="80000"/>
                            </a:lnSpc>
                          </a:pPr>
                          <a:r>
                            <a:rPr lang="ru-RU" sz="700">
                              <a:latin typeface="Calibri" pitchFamily="34" charset="0"/>
                            </a:rPr>
                            <a:t> </a:t>
                          </a:r>
                          <a:r>
                            <a:rPr lang="en-US" sz="1200">
                              <a:latin typeface="Calibri" pitchFamily="34" charset="0"/>
                            </a:rPr>
                            <a:t>1</a:t>
                          </a:r>
                          <a:r>
                            <a:rPr lang="en-US" sz="1200" baseline="30000">
                              <a:latin typeface="Calibri" pitchFamily="34" charset="0"/>
                            </a:rPr>
                            <a:t>st</a:t>
                          </a:r>
                          <a:r>
                            <a:rPr lang="en-US" sz="1200">
                              <a:latin typeface="Calibri" pitchFamily="34" charset="0"/>
                            </a:rPr>
                            <a:t> linear space</a:t>
                          </a:r>
                          <a:endParaRPr lang="ru-RU" sz="1200"/>
                        </a:p>
                      </p:txBody>
                    </p:sp>
                    <p:sp>
                      <p:nvSpPr>
                        <p:cNvPr id="62" name="Text Box 124"/>
                        <p:cNvSpPr txBox="1">
                          <a:spLocks noChangeArrowheads="1"/>
                        </p:cNvSpPr>
                        <p:nvPr/>
                      </p:nvSpPr>
                      <p:spPr bwMode="auto">
                        <a:xfrm>
                          <a:off x="8491" y="8054"/>
                          <a:ext cx="456" cy="269"/>
                        </a:xfrm>
                        <a:prstGeom prst="rect">
                          <a:avLst/>
                        </a:prstGeom>
                        <a:solidFill>
                          <a:srgbClr val="FFFFFF"/>
                        </a:solidFill>
                        <a:ln w="12700">
                          <a:solidFill>
                            <a:schemeClr val="tx1"/>
                          </a:solidFill>
                          <a:miter lim="800000"/>
                          <a:headEnd/>
                          <a:tailEnd/>
                        </a:ln>
                      </p:spPr>
                      <p:txBody>
                        <a:bodyPr lIns="0" tIns="0" rIns="0" bIns="0"/>
                        <a:lstStyle/>
                        <a:p>
                          <a:pPr>
                            <a:spcAft>
                              <a:spcPts val="1000"/>
                            </a:spcAft>
                          </a:pPr>
                          <a:r>
                            <a:rPr lang="en-US" sz="1000" b="1"/>
                            <a:t>SEC</a:t>
                          </a:r>
                          <a:endParaRPr lang="ru-RU" sz="1000" b="1"/>
                        </a:p>
                      </p:txBody>
                    </p:sp>
                    <p:sp>
                      <p:nvSpPr>
                        <p:cNvPr id="63" name="Text Box 125"/>
                        <p:cNvSpPr txBox="1">
                          <a:spLocks noChangeArrowheads="1"/>
                        </p:cNvSpPr>
                        <p:nvPr/>
                      </p:nvSpPr>
                      <p:spPr bwMode="auto">
                        <a:xfrm>
                          <a:off x="8890" y="5691"/>
                          <a:ext cx="1097" cy="320"/>
                        </a:xfrm>
                        <a:prstGeom prst="rect">
                          <a:avLst/>
                        </a:prstGeom>
                        <a:solidFill>
                          <a:srgbClr val="FFFFFF"/>
                        </a:solidFill>
                        <a:ln w="9525">
                          <a:noFill/>
                          <a:miter lim="800000"/>
                          <a:headEnd/>
                          <a:tailEnd/>
                        </a:ln>
                      </p:spPr>
                      <p:txBody>
                        <a:bodyPr lIns="0" tIns="0" rIns="0" bIns="0"/>
                        <a:lstStyle/>
                        <a:p>
                          <a:pPr>
                            <a:spcAft>
                              <a:spcPts val="1000"/>
                            </a:spcAft>
                            <a:defRPr/>
                          </a:pPr>
                          <a:r>
                            <a:rPr lang="en-US" sz="1200" dirty="0">
                              <a:latin typeface="+mj-lt"/>
                            </a:rPr>
                            <a:t>catcher</a:t>
                          </a:r>
                          <a:endParaRPr lang="ru-RU" sz="1200" dirty="0">
                            <a:latin typeface="+mj-lt"/>
                          </a:endParaRPr>
                        </a:p>
                      </p:txBody>
                    </p:sp>
                    <p:cxnSp>
                      <p:nvCxnSpPr>
                        <p:cNvPr id="64" name="AutoShape 126"/>
                        <p:cNvCxnSpPr>
                          <a:cxnSpLocks noChangeShapeType="1"/>
                          <a:stCxn id="30" idx="6"/>
                        </p:cNvCxnSpPr>
                        <p:nvPr/>
                      </p:nvCxnSpPr>
                      <p:spPr bwMode="auto">
                        <a:xfrm flipV="1">
                          <a:off x="7957" y="5927"/>
                          <a:ext cx="885" cy="392"/>
                        </a:xfrm>
                        <a:prstGeom prst="straightConnector1">
                          <a:avLst/>
                        </a:prstGeom>
                        <a:noFill/>
                        <a:ln w="3175">
                          <a:solidFill>
                            <a:srgbClr val="000000"/>
                          </a:solidFill>
                          <a:round/>
                          <a:headEnd/>
                          <a:tailEnd/>
                        </a:ln>
                      </p:spPr>
                    </p:cxnSp>
                    <p:sp>
                      <p:nvSpPr>
                        <p:cNvPr id="65" name="Freeform 127"/>
                        <p:cNvSpPr>
                          <a:spLocks/>
                        </p:cNvSpPr>
                        <p:nvPr/>
                      </p:nvSpPr>
                      <p:spPr bwMode="auto">
                        <a:xfrm>
                          <a:off x="4001" y="5320"/>
                          <a:ext cx="4675" cy="5267"/>
                        </a:xfrm>
                        <a:custGeom>
                          <a:avLst/>
                          <a:gdLst>
                            <a:gd name="T0" fmla="*/ 4537 w 4675"/>
                            <a:gd name="T1" fmla="*/ 0 h 5267"/>
                            <a:gd name="T2" fmla="*/ 3607 w 4675"/>
                            <a:gd name="T3" fmla="*/ 195 h 5267"/>
                            <a:gd name="T4" fmla="*/ 3277 w 4675"/>
                            <a:gd name="T5" fmla="*/ 285 h 5267"/>
                            <a:gd name="T6" fmla="*/ 3007 w 4675"/>
                            <a:gd name="T7" fmla="*/ 525 h 5267"/>
                            <a:gd name="T8" fmla="*/ 2587 w 4675"/>
                            <a:gd name="T9" fmla="*/ 585 h 5267"/>
                            <a:gd name="T10" fmla="*/ 2047 w 4675"/>
                            <a:gd name="T11" fmla="*/ 600 h 5267"/>
                            <a:gd name="T12" fmla="*/ 1627 w 4675"/>
                            <a:gd name="T13" fmla="*/ 615 h 5267"/>
                            <a:gd name="T14" fmla="*/ 1222 w 4675"/>
                            <a:gd name="T15" fmla="*/ 750 h 5267"/>
                            <a:gd name="T16" fmla="*/ 877 w 4675"/>
                            <a:gd name="T17" fmla="*/ 960 h 5267"/>
                            <a:gd name="T18" fmla="*/ 682 w 4675"/>
                            <a:gd name="T19" fmla="*/ 1110 h 5267"/>
                            <a:gd name="T20" fmla="*/ 457 w 4675"/>
                            <a:gd name="T21" fmla="*/ 1350 h 5267"/>
                            <a:gd name="T22" fmla="*/ 277 w 4675"/>
                            <a:gd name="T23" fmla="*/ 1635 h 5267"/>
                            <a:gd name="T24" fmla="*/ 142 w 4675"/>
                            <a:gd name="T25" fmla="*/ 1935 h 5267"/>
                            <a:gd name="T26" fmla="*/ 67 w 4675"/>
                            <a:gd name="T27" fmla="*/ 2250 h 5267"/>
                            <a:gd name="T28" fmla="*/ 22 w 4675"/>
                            <a:gd name="T29" fmla="*/ 2490 h 5267"/>
                            <a:gd name="T30" fmla="*/ 7 w 4675"/>
                            <a:gd name="T31" fmla="*/ 2670 h 5267"/>
                            <a:gd name="T32" fmla="*/ 7 w 4675"/>
                            <a:gd name="T33" fmla="*/ 3195 h 5267"/>
                            <a:gd name="T34" fmla="*/ 52 w 4675"/>
                            <a:gd name="T35" fmla="*/ 3630 h 5267"/>
                            <a:gd name="T36" fmla="*/ 57 w 4675"/>
                            <a:gd name="T37" fmla="*/ 3632 h 5267"/>
                            <a:gd name="T38" fmla="*/ 57 w 4675"/>
                            <a:gd name="T39" fmla="*/ 3632 h 5267"/>
                            <a:gd name="T40" fmla="*/ 112 w 4675"/>
                            <a:gd name="T41" fmla="*/ 3958 h 5267"/>
                            <a:gd name="T42" fmla="*/ 237 w 4675"/>
                            <a:gd name="T43" fmla="*/ 4177 h 5267"/>
                            <a:gd name="T44" fmla="*/ 232 w 4675"/>
                            <a:gd name="T45" fmla="*/ 4183 h 5267"/>
                            <a:gd name="T46" fmla="*/ 367 w 4675"/>
                            <a:gd name="T47" fmla="*/ 4395 h 5267"/>
                            <a:gd name="T48" fmla="*/ 577 w 4675"/>
                            <a:gd name="T49" fmla="*/ 4650 h 5267"/>
                            <a:gd name="T50" fmla="*/ 892 w 4675"/>
                            <a:gd name="T51" fmla="*/ 4905 h 5267"/>
                            <a:gd name="T52" fmla="*/ 1222 w 4675"/>
                            <a:gd name="T53" fmla="*/ 5085 h 5267"/>
                            <a:gd name="T54" fmla="*/ 1537 w 4675"/>
                            <a:gd name="T55" fmla="*/ 5190 h 5267"/>
                            <a:gd name="T56" fmla="*/ 1822 w 4675"/>
                            <a:gd name="T57" fmla="*/ 5235 h 5267"/>
                            <a:gd name="T58" fmla="*/ 2032 w 4675"/>
                            <a:gd name="T59" fmla="*/ 5250 h 5267"/>
                            <a:gd name="T60" fmla="*/ 2677 w 4675"/>
                            <a:gd name="T61" fmla="*/ 5265 h 5267"/>
                            <a:gd name="T62" fmla="*/ 3067 w 4675"/>
                            <a:gd name="T63" fmla="*/ 5235 h 5267"/>
                            <a:gd name="T64" fmla="*/ 3457 w 4675"/>
                            <a:gd name="T65" fmla="*/ 5115 h 5267"/>
                            <a:gd name="T66" fmla="*/ 3892 w 4675"/>
                            <a:gd name="T67" fmla="*/ 4860 h 5267"/>
                            <a:gd name="T68" fmla="*/ 4087 w 4675"/>
                            <a:gd name="T69" fmla="*/ 4665 h 5267"/>
                            <a:gd name="T70" fmla="*/ 4237 w 4675"/>
                            <a:gd name="T71" fmla="*/ 4530 h 5267"/>
                            <a:gd name="T72" fmla="*/ 4417 w 4675"/>
                            <a:gd name="T73" fmla="*/ 4215 h 5267"/>
                            <a:gd name="T74" fmla="*/ 4582 w 4675"/>
                            <a:gd name="T75" fmla="*/ 3870 h 5267"/>
                            <a:gd name="T76" fmla="*/ 4657 w 4675"/>
                            <a:gd name="T77" fmla="*/ 3555 h 5267"/>
                            <a:gd name="T78" fmla="*/ 4672 w 4675"/>
                            <a:gd name="T79" fmla="*/ 3180 h 5267"/>
                            <a:gd name="T80" fmla="*/ 4672 w 4675"/>
                            <a:gd name="T81" fmla="*/ 3045 h 52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75"/>
                            <a:gd name="T124" fmla="*/ 0 h 5267"/>
                            <a:gd name="T125" fmla="*/ 4675 w 4675"/>
                            <a:gd name="T126" fmla="*/ 5267 h 52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75" h="5267">
                              <a:moveTo>
                                <a:pt x="4537" y="0"/>
                              </a:moveTo>
                              <a:lnTo>
                                <a:pt x="3607" y="195"/>
                              </a:lnTo>
                              <a:cubicBezTo>
                                <a:pt x="3397" y="242"/>
                                <a:pt x="3377" y="230"/>
                                <a:pt x="3277" y="285"/>
                              </a:cubicBezTo>
                              <a:cubicBezTo>
                                <a:pt x="3177" y="340"/>
                                <a:pt x="3122" y="475"/>
                                <a:pt x="3007" y="525"/>
                              </a:cubicBezTo>
                              <a:cubicBezTo>
                                <a:pt x="2892" y="575"/>
                                <a:pt x="2747" y="573"/>
                                <a:pt x="2587" y="585"/>
                              </a:cubicBezTo>
                              <a:cubicBezTo>
                                <a:pt x="2427" y="597"/>
                                <a:pt x="2207" y="595"/>
                                <a:pt x="2047" y="600"/>
                              </a:cubicBezTo>
                              <a:lnTo>
                                <a:pt x="1627" y="615"/>
                              </a:lnTo>
                              <a:cubicBezTo>
                                <a:pt x="1490" y="640"/>
                                <a:pt x="1347" y="692"/>
                                <a:pt x="1222" y="750"/>
                              </a:cubicBezTo>
                              <a:cubicBezTo>
                                <a:pt x="1097" y="808"/>
                                <a:pt x="967" y="900"/>
                                <a:pt x="877" y="960"/>
                              </a:cubicBezTo>
                              <a:cubicBezTo>
                                <a:pt x="787" y="1020"/>
                                <a:pt x="752" y="1045"/>
                                <a:pt x="682" y="1110"/>
                              </a:cubicBezTo>
                              <a:cubicBezTo>
                                <a:pt x="612" y="1175"/>
                                <a:pt x="524" y="1263"/>
                                <a:pt x="457" y="1350"/>
                              </a:cubicBezTo>
                              <a:cubicBezTo>
                                <a:pt x="390" y="1437"/>
                                <a:pt x="329" y="1538"/>
                                <a:pt x="277" y="1635"/>
                              </a:cubicBezTo>
                              <a:cubicBezTo>
                                <a:pt x="225" y="1732"/>
                                <a:pt x="177" y="1832"/>
                                <a:pt x="142" y="1935"/>
                              </a:cubicBezTo>
                              <a:cubicBezTo>
                                <a:pt x="107" y="2038"/>
                                <a:pt x="87" y="2158"/>
                                <a:pt x="67" y="2250"/>
                              </a:cubicBezTo>
                              <a:cubicBezTo>
                                <a:pt x="47" y="2342"/>
                                <a:pt x="32" y="2420"/>
                                <a:pt x="22" y="2490"/>
                              </a:cubicBezTo>
                              <a:cubicBezTo>
                                <a:pt x="12" y="2560"/>
                                <a:pt x="9" y="2553"/>
                                <a:pt x="7" y="2670"/>
                              </a:cubicBezTo>
                              <a:cubicBezTo>
                                <a:pt x="5" y="2787"/>
                                <a:pt x="0" y="3035"/>
                                <a:pt x="7" y="3195"/>
                              </a:cubicBezTo>
                              <a:cubicBezTo>
                                <a:pt x="14" y="3355"/>
                                <a:pt x="44" y="3557"/>
                                <a:pt x="52" y="3630"/>
                              </a:cubicBezTo>
                              <a:cubicBezTo>
                                <a:pt x="60" y="3703"/>
                                <a:pt x="56" y="3632"/>
                                <a:pt x="57" y="3632"/>
                              </a:cubicBezTo>
                              <a:cubicBezTo>
                                <a:pt x="66" y="3686"/>
                                <a:pt x="60" y="3831"/>
                                <a:pt x="112" y="3958"/>
                              </a:cubicBezTo>
                              <a:cubicBezTo>
                                <a:pt x="142" y="4049"/>
                                <a:pt x="184" y="4093"/>
                                <a:pt x="237" y="4177"/>
                              </a:cubicBezTo>
                              <a:cubicBezTo>
                                <a:pt x="257" y="4215"/>
                                <a:pt x="210" y="4147"/>
                                <a:pt x="232" y="4183"/>
                              </a:cubicBezTo>
                              <a:cubicBezTo>
                                <a:pt x="254" y="4219"/>
                                <a:pt x="310" y="4317"/>
                                <a:pt x="367" y="4395"/>
                              </a:cubicBezTo>
                              <a:cubicBezTo>
                                <a:pt x="424" y="4473"/>
                                <a:pt x="490" y="4565"/>
                                <a:pt x="577" y="4650"/>
                              </a:cubicBezTo>
                              <a:cubicBezTo>
                                <a:pt x="664" y="4735"/>
                                <a:pt x="784" y="4832"/>
                                <a:pt x="892" y="4905"/>
                              </a:cubicBezTo>
                              <a:cubicBezTo>
                                <a:pt x="1000" y="4978"/>
                                <a:pt x="1115" y="5038"/>
                                <a:pt x="1222" y="5085"/>
                              </a:cubicBezTo>
                              <a:cubicBezTo>
                                <a:pt x="1329" y="5132"/>
                                <a:pt x="1437" y="5165"/>
                                <a:pt x="1537" y="5190"/>
                              </a:cubicBezTo>
                              <a:cubicBezTo>
                                <a:pt x="1637" y="5215"/>
                                <a:pt x="1740" y="5225"/>
                                <a:pt x="1822" y="5235"/>
                              </a:cubicBezTo>
                              <a:cubicBezTo>
                                <a:pt x="1904" y="5245"/>
                                <a:pt x="1890" y="5245"/>
                                <a:pt x="2032" y="5250"/>
                              </a:cubicBezTo>
                              <a:cubicBezTo>
                                <a:pt x="2174" y="5255"/>
                                <a:pt x="2505" y="5267"/>
                                <a:pt x="2677" y="5265"/>
                              </a:cubicBezTo>
                              <a:cubicBezTo>
                                <a:pt x="2849" y="5263"/>
                                <a:pt x="2937" y="5260"/>
                                <a:pt x="3067" y="5235"/>
                              </a:cubicBezTo>
                              <a:cubicBezTo>
                                <a:pt x="3197" y="5210"/>
                                <a:pt x="3320" y="5177"/>
                                <a:pt x="3457" y="5115"/>
                              </a:cubicBezTo>
                              <a:cubicBezTo>
                                <a:pt x="3594" y="5053"/>
                                <a:pt x="3787" y="4935"/>
                                <a:pt x="3892" y="4860"/>
                              </a:cubicBezTo>
                              <a:cubicBezTo>
                                <a:pt x="3997" y="4785"/>
                                <a:pt x="4030" y="4720"/>
                                <a:pt x="4087" y="4665"/>
                              </a:cubicBezTo>
                              <a:cubicBezTo>
                                <a:pt x="4144" y="4610"/>
                                <a:pt x="4182" y="4605"/>
                                <a:pt x="4237" y="4530"/>
                              </a:cubicBezTo>
                              <a:cubicBezTo>
                                <a:pt x="4292" y="4455"/>
                                <a:pt x="4360" y="4325"/>
                                <a:pt x="4417" y="4215"/>
                              </a:cubicBezTo>
                              <a:cubicBezTo>
                                <a:pt x="4474" y="4105"/>
                                <a:pt x="4542" y="3980"/>
                                <a:pt x="4582" y="3870"/>
                              </a:cubicBezTo>
                              <a:cubicBezTo>
                                <a:pt x="4622" y="3760"/>
                                <a:pt x="4642" y="3670"/>
                                <a:pt x="4657" y="3555"/>
                              </a:cubicBezTo>
                              <a:cubicBezTo>
                                <a:pt x="4672" y="3440"/>
                                <a:pt x="4669" y="3265"/>
                                <a:pt x="4672" y="3180"/>
                              </a:cubicBezTo>
                              <a:cubicBezTo>
                                <a:pt x="4675" y="3095"/>
                                <a:pt x="4672" y="3067"/>
                                <a:pt x="4672" y="3045"/>
                              </a:cubicBezTo>
                            </a:path>
                          </a:pathLst>
                        </a:custGeom>
                        <a:noFill/>
                        <a:ln w="28575">
                          <a:solidFill>
                            <a:srgbClr val="FF0000"/>
                          </a:solidFill>
                          <a:round/>
                          <a:headEnd/>
                          <a:tailEnd/>
                        </a:ln>
                      </p:spPr>
                      <p:txBody>
                        <a:bodyPr/>
                        <a:lstStyle/>
                        <a:p>
                          <a:endParaRPr lang="ru-RU"/>
                        </a:p>
                      </p:txBody>
                    </p:sp>
                    <p:sp>
                      <p:nvSpPr>
                        <p:cNvPr id="66" name="Text Box 119"/>
                        <p:cNvSpPr txBox="1">
                          <a:spLocks noChangeArrowheads="1"/>
                        </p:cNvSpPr>
                        <p:nvPr/>
                      </p:nvSpPr>
                      <p:spPr bwMode="auto">
                        <a:xfrm>
                          <a:off x="5664" y="9601"/>
                          <a:ext cx="1140" cy="508"/>
                        </a:xfrm>
                        <a:prstGeom prst="rect">
                          <a:avLst/>
                        </a:prstGeom>
                        <a:solidFill>
                          <a:srgbClr val="FFFFFF">
                            <a:alpha val="0"/>
                          </a:srgbClr>
                        </a:solidFill>
                        <a:ln w="9525">
                          <a:noFill/>
                          <a:miter lim="800000"/>
                          <a:headEnd/>
                          <a:tailEnd/>
                        </a:ln>
                      </p:spPr>
                      <p:txBody>
                        <a:bodyPr lIns="0" tIns="0" rIns="0" bIns="0">
                          <a:spAutoFit/>
                        </a:bodyPr>
                        <a:lstStyle/>
                        <a:p>
                          <a:pPr algn="ctr">
                            <a:lnSpc>
                              <a:spcPct val="80000"/>
                            </a:lnSpc>
                          </a:pPr>
                          <a:r>
                            <a:rPr lang="ru-RU" sz="1200">
                              <a:latin typeface="Calibri" pitchFamily="34" charset="0"/>
                            </a:rPr>
                            <a:t> </a:t>
                          </a:r>
                          <a:r>
                            <a:rPr lang="en-US" sz="1200">
                              <a:latin typeface="Calibri" pitchFamily="34" charset="0"/>
                            </a:rPr>
                            <a:t>3</a:t>
                          </a:r>
                          <a:r>
                            <a:rPr lang="en-US" sz="1200" baseline="30000">
                              <a:latin typeface="Calibri" pitchFamily="34" charset="0"/>
                            </a:rPr>
                            <a:t>rd</a:t>
                          </a:r>
                          <a:r>
                            <a:rPr lang="en-US" sz="1200">
                              <a:latin typeface="Calibri" pitchFamily="34" charset="0"/>
                            </a:rPr>
                            <a:t> linear space</a:t>
                          </a:r>
                          <a:endParaRPr lang="ru-RU" sz="1200"/>
                        </a:p>
                      </p:txBody>
                    </p:sp>
                  </p:grpSp>
                  <p:cxnSp>
                    <p:nvCxnSpPr>
                      <p:cNvPr id="51" name="AutoShape 132"/>
                      <p:cNvCxnSpPr>
                        <a:cxnSpLocks noChangeShapeType="1"/>
                      </p:cNvCxnSpPr>
                      <p:nvPr/>
                    </p:nvCxnSpPr>
                    <p:spPr bwMode="auto">
                      <a:xfrm rot="5400000">
                        <a:off x="6372" y="10551"/>
                        <a:ext cx="312" cy="3"/>
                      </a:xfrm>
                      <a:prstGeom prst="straightConnector1">
                        <a:avLst/>
                      </a:prstGeom>
                      <a:noFill/>
                      <a:ln w="38100">
                        <a:solidFill>
                          <a:srgbClr val="000000"/>
                        </a:solidFill>
                        <a:round/>
                        <a:headEnd/>
                        <a:tailEnd/>
                      </a:ln>
                    </p:spPr>
                  </p:cxnSp>
                </p:grpSp>
                <p:cxnSp>
                  <p:nvCxnSpPr>
                    <p:cNvPr id="48" name="AutoShape 133"/>
                    <p:cNvCxnSpPr>
                      <a:cxnSpLocks noChangeShapeType="1"/>
                    </p:cNvCxnSpPr>
                    <p:nvPr/>
                  </p:nvCxnSpPr>
                  <p:spPr bwMode="auto">
                    <a:xfrm rot="10800000" flipV="1">
                      <a:off x="6340" y="4907"/>
                      <a:ext cx="5180" cy="3371"/>
                    </a:xfrm>
                    <a:prstGeom prst="straightConnector1">
                      <a:avLst/>
                    </a:prstGeom>
                    <a:noFill/>
                    <a:ln w="19050">
                      <a:solidFill>
                        <a:srgbClr val="000000"/>
                      </a:solidFill>
                      <a:prstDash val="dash"/>
                      <a:round/>
                      <a:headEnd type="stealth" w="med" len="lg"/>
                      <a:tailEnd type="oval" w="lg" len="lg"/>
                    </a:ln>
                  </p:spPr>
                </p:cxnSp>
              </p:grpSp>
              <p:sp>
                <p:nvSpPr>
                  <p:cNvPr id="46" name="Text Box 134"/>
                  <p:cNvSpPr txBox="1">
                    <a:spLocks noChangeArrowheads="1"/>
                  </p:cNvSpPr>
                  <p:nvPr/>
                </p:nvSpPr>
                <p:spPr bwMode="auto">
                  <a:xfrm>
                    <a:off x="10141" y="4925"/>
                    <a:ext cx="850" cy="435"/>
                  </a:xfrm>
                  <a:prstGeom prst="rect">
                    <a:avLst/>
                  </a:prstGeom>
                  <a:solidFill>
                    <a:srgbClr val="FFFFFF"/>
                  </a:solidFill>
                  <a:ln w="9525">
                    <a:noFill/>
                    <a:miter lim="800000"/>
                    <a:headEnd/>
                    <a:tailEnd/>
                  </a:ln>
                </p:spPr>
                <p:txBody>
                  <a:bodyPr lIns="0" tIns="0" rIns="0" bIns="0"/>
                  <a:lstStyle/>
                  <a:p>
                    <a:pPr>
                      <a:spcAft>
                        <a:spcPts val="1000"/>
                      </a:spcAft>
                    </a:pPr>
                    <a:r>
                      <a:rPr lang="ru-RU" sz="1400" dirty="0" smtClean="0"/>
                      <a:t>113 </a:t>
                    </a:r>
                    <a:r>
                      <a:rPr lang="en-US" sz="1400" dirty="0" smtClean="0"/>
                      <a:t>m</a:t>
                    </a:r>
                    <a:endParaRPr lang="ru-RU" sz="1400" dirty="0"/>
                  </a:p>
                </p:txBody>
              </p:sp>
            </p:grpSp>
            <p:sp>
              <p:nvSpPr>
                <p:cNvPr id="29" name="Овал 28"/>
                <p:cNvSpPr>
                  <a:spLocks noChangeAspect="1"/>
                </p:cNvSpPr>
                <p:nvPr/>
              </p:nvSpPr>
              <p:spPr>
                <a:xfrm>
                  <a:off x="3352800" y="2252663"/>
                  <a:ext cx="71438" cy="71437"/>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0" name="Овал 29"/>
                <p:cNvSpPr>
                  <a:spLocks noChangeAspect="1"/>
                </p:cNvSpPr>
                <p:nvPr/>
              </p:nvSpPr>
              <p:spPr>
                <a:xfrm>
                  <a:off x="3825875" y="2460625"/>
                  <a:ext cx="73025" cy="71438"/>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1" name="Овал 30"/>
                <p:cNvSpPr>
                  <a:spLocks noChangeAspect="1"/>
                </p:cNvSpPr>
                <p:nvPr/>
              </p:nvSpPr>
              <p:spPr>
                <a:xfrm>
                  <a:off x="4138613" y="2808288"/>
                  <a:ext cx="73025" cy="71437"/>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2" name="Овал 31"/>
                <p:cNvSpPr>
                  <a:spLocks noChangeAspect="1"/>
                </p:cNvSpPr>
                <p:nvPr/>
              </p:nvSpPr>
              <p:spPr>
                <a:xfrm>
                  <a:off x="4284663" y="3275013"/>
                  <a:ext cx="71437" cy="71437"/>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3" name="Овал 32"/>
                <p:cNvSpPr>
                  <a:spLocks noChangeAspect="1"/>
                </p:cNvSpPr>
                <p:nvPr/>
              </p:nvSpPr>
              <p:spPr>
                <a:xfrm>
                  <a:off x="3327400" y="4892675"/>
                  <a:ext cx="71438" cy="73025"/>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4" name="Овал 33"/>
                <p:cNvSpPr>
                  <a:spLocks noChangeAspect="1"/>
                </p:cNvSpPr>
                <p:nvPr/>
              </p:nvSpPr>
              <p:spPr>
                <a:xfrm>
                  <a:off x="3829050" y="4675188"/>
                  <a:ext cx="71438" cy="73025"/>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5" name="Овал 34"/>
                <p:cNvSpPr>
                  <a:spLocks noChangeAspect="1"/>
                </p:cNvSpPr>
                <p:nvPr/>
              </p:nvSpPr>
              <p:spPr>
                <a:xfrm>
                  <a:off x="4168775" y="4276725"/>
                  <a:ext cx="73025" cy="71438"/>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6" name="Овал 35"/>
                <p:cNvSpPr>
                  <a:spLocks noChangeAspect="1"/>
                </p:cNvSpPr>
                <p:nvPr/>
              </p:nvSpPr>
              <p:spPr>
                <a:xfrm>
                  <a:off x="4294188" y="3870325"/>
                  <a:ext cx="71437" cy="73025"/>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7" name="Овал 36"/>
                <p:cNvSpPr>
                  <a:spLocks noChangeAspect="1"/>
                </p:cNvSpPr>
                <p:nvPr/>
              </p:nvSpPr>
              <p:spPr>
                <a:xfrm>
                  <a:off x="2492375" y="2214563"/>
                  <a:ext cx="71438" cy="73025"/>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8" name="Овал 37"/>
                <p:cNvSpPr>
                  <a:spLocks noChangeAspect="1"/>
                </p:cNvSpPr>
                <p:nvPr/>
              </p:nvSpPr>
              <p:spPr>
                <a:xfrm>
                  <a:off x="2022475" y="2416175"/>
                  <a:ext cx="73025" cy="73025"/>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9" name="Овал 38"/>
                <p:cNvSpPr>
                  <a:spLocks noChangeAspect="1"/>
                </p:cNvSpPr>
                <p:nvPr/>
              </p:nvSpPr>
              <p:spPr>
                <a:xfrm>
                  <a:off x="1658938" y="2792413"/>
                  <a:ext cx="71437" cy="71437"/>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0" name="Овал 39"/>
                <p:cNvSpPr>
                  <a:spLocks noChangeAspect="1"/>
                </p:cNvSpPr>
                <p:nvPr/>
              </p:nvSpPr>
              <p:spPr>
                <a:xfrm>
                  <a:off x="1504950" y="3203575"/>
                  <a:ext cx="71438" cy="71438"/>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1" name="Овал 40"/>
                <p:cNvSpPr>
                  <a:spLocks noChangeAspect="1"/>
                </p:cNvSpPr>
                <p:nvPr/>
              </p:nvSpPr>
              <p:spPr>
                <a:xfrm>
                  <a:off x="2493963" y="4883150"/>
                  <a:ext cx="73025" cy="73025"/>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2" name="Овал 41"/>
                <p:cNvSpPr>
                  <a:spLocks noChangeAspect="1"/>
                </p:cNvSpPr>
                <p:nvPr/>
              </p:nvSpPr>
              <p:spPr>
                <a:xfrm>
                  <a:off x="2046288" y="4735513"/>
                  <a:ext cx="71437" cy="73025"/>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3" name="Овал 42"/>
                <p:cNvSpPr>
                  <a:spLocks noChangeAspect="1"/>
                </p:cNvSpPr>
                <p:nvPr/>
              </p:nvSpPr>
              <p:spPr>
                <a:xfrm>
                  <a:off x="1689100" y="4413250"/>
                  <a:ext cx="71438" cy="73025"/>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4" name="Овал 43"/>
                <p:cNvSpPr>
                  <a:spLocks noChangeAspect="1"/>
                </p:cNvSpPr>
                <p:nvPr/>
              </p:nvSpPr>
              <p:spPr>
                <a:xfrm>
                  <a:off x="1512888" y="3916363"/>
                  <a:ext cx="73025" cy="73025"/>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
            <p:nvSpPr>
              <p:cNvPr id="15" name="Text Box 119"/>
              <p:cNvSpPr txBox="1">
                <a:spLocks noChangeArrowheads="1"/>
              </p:cNvSpPr>
              <p:nvPr/>
            </p:nvSpPr>
            <p:spPr bwMode="auto">
              <a:xfrm>
                <a:off x="1579563" y="3489325"/>
                <a:ext cx="687387" cy="295275"/>
              </a:xfrm>
              <a:prstGeom prst="rect">
                <a:avLst/>
              </a:prstGeom>
              <a:solidFill>
                <a:srgbClr val="FFFFFF">
                  <a:alpha val="0"/>
                </a:srgbClr>
              </a:solidFill>
              <a:ln w="9525">
                <a:noFill/>
                <a:miter lim="800000"/>
                <a:headEnd/>
                <a:tailEnd/>
              </a:ln>
            </p:spPr>
            <p:txBody>
              <a:bodyPr lIns="0" tIns="0" rIns="0" bIns="0">
                <a:spAutoFit/>
              </a:bodyPr>
              <a:lstStyle/>
              <a:p>
                <a:pPr algn="ctr">
                  <a:lnSpc>
                    <a:spcPct val="80000"/>
                  </a:lnSpc>
                </a:pPr>
                <a:r>
                  <a:rPr lang="ru-RU" sz="1200">
                    <a:latin typeface="Calibri" pitchFamily="34" charset="0"/>
                  </a:rPr>
                  <a:t> </a:t>
                </a:r>
                <a:r>
                  <a:rPr lang="en-US" sz="1200">
                    <a:latin typeface="Calibri" pitchFamily="34" charset="0"/>
                  </a:rPr>
                  <a:t>2</a:t>
                </a:r>
                <a:r>
                  <a:rPr lang="en-US" sz="1200" baseline="30000">
                    <a:latin typeface="Calibri" pitchFamily="34" charset="0"/>
                  </a:rPr>
                  <a:t>nd</a:t>
                </a:r>
                <a:r>
                  <a:rPr lang="en-US" sz="1200">
                    <a:latin typeface="Calibri" pitchFamily="34" charset="0"/>
                  </a:rPr>
                  <a:t> linear space</a:t>
                </a:r>
                <a:endParaRPr lang="ru-RU" sz="1200"/>
              </a:p>
            </p:txBody>
          </p:sp>
          <p:sp>
            <p:nvSpPr>
              <p:cNvPr id="16" name="Text Box 119"/>
              <p:cNvSpPr txBox="1">
                <a:spLocks noChangeArrowheads="1"/>
              </p:cNvSpPr>
              <p:nvPr/>
            </p:nvSpPr>
            <p:spPr bwMode="auto">
              <a:xfrm>
                <a:off x="3478213" y="3475038"/>
                <a:ext cx="687387" cy="295275"/>
              </a:xfrm>
              <a:prstGeom prst="rect">
                <a:avLst/>
              </a:prstGeom>
              <a:solidFill>
                <a:srgbClr val="FFFFFF">
                  <a:alpha val="0"/>
                </a:srgbClr>
              </a:solidFill>
              <a:ln w="9525">
                <a:noFill/>
                <a:miter lim="800000"/>
                <a:headEnd/>
                <a:tailEnd/>
              </a:ln>
            </p:spPr>
            <p:txBody>
              <a:bodyPr lIns="0" tIns="0" rIns="0" bIns="0">
                <a:spAutoFit/>
              </a:bodyPr>
              <a:lstStyle/>
              <a:p>
                <a:pPr algn="ctr">
                  <a:lnSpc>
                    <a:spcPct val="80000"/>
                  </a:lnSpc>
                </a:pPr>
                <a:r>
                  <a:rPr lang="ru-RU" sz="1200">
                    <a:latin typeface="Calibri" pitchFamily="34" charset="0"/>
                  </a:rPr>
                  <a:t> </a:t>
                </a:r>
                <a:r>
                  <a:rPr lang="en-US" sz="1200">
                    <a:latin typeface="Calibri" pitchFamily="34" charset="0"/>
                  </a:rPr>
                  <a:t>4</a:t>
                </a:r>
                <a:r>
                  <a:rPr lang="en-US" sz="1200" baseline="30000">
                    <a:latin typeface="Calibri" pitchFamily="34" charset="0"/>
                  </a:rPr>
                  <a:t>th</a:t>
                </a:r>
                <a:r>
                  <a:rPr lang="en-US" sz="1200">
                    <a:latin typeface="Calibri" pitchFamily="34" charset="0"/>
                  </a:rPr>
                  <a:t> linear space</a:t>
                </a:r>
                <a:endParaRPr lang="ru-RU" sz="1200"/>
              </a:p>
            </p:txBody>
          </p:sp>
          <p:cxnSp>
            <p:nvCxnSpPr>
              <p:cNvPr id="17" name="Прямая соединительная линия 16"/>
              <p:cNvCxnSpPr>
                <a:endCxn id="20" idx="1"/>
              </p:cNvCxnSpPr>
              <p:nvPr/>
            </p:nvCxnSpPr>
            <p:spPr>
              <a:xfrm flipV="1">
                <a:off x="4021138" y="4705350"/>
                <a:ext cx="554037" cy="241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rot="16200000" flipH="1">
                <a:off x="3535363" y="5203825"/>
                <a:ext cx="395287" cy="150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3709988" y="5024438"/>
                <a:ext cx="933450" cy="117475"/>
              </a:xfrm>
              <a:prstGeom prst="straightConnector1">
                <a:avLst/>
              </a:prstGeom>
              <a:ln w="285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21" name="Text Box 114"/>
              <p:cNvSpPr txBox="1">
                <a:spLocks noChangeArrowheads="1"/>
              </p:cNvSpPr>
              <p:nvPr/>
            </p:nvSpPr>
            <p:spPr bwMode="auto">
              <a:xfrm>
                <a:off x="3627438" y="5449888"/>
                <a:ext cx="790575" cy="285750"/>
              </a:xfrm>
              <a:prstGeom prst="rect">
                <a:avLst/>
              </a:prstGeom>
              <a:solidFill>
                <a:srgbClr val="FFFFFF"/>
              </a:solidFill>
              <a:ln w="9525">
                <a:noFill/>
                <a:miter lim="800000"/>
                <a:headEnd/>
                <a:tailEnd/>
              </a:ln>
            </p:spPr>
            <p:txBody>
              <a:bodyPr lIns="0" tIns="0" rIns="0" bIns="0"/>
              <a:lstStyle/>
              <a:p>
                <a:pPr>
                  <a:lnSpc>
                    <a:spcPct val="80000"/>
                  </a:lnSpc>
                  <a:spcAft>
                    <a:spcPts val="0"/>
                  </a:spcAft>
                  <a:defRPr/>
                </a:pPr>
                <a:r>
                  <a:rPr lang="en-US" sz="1200" dirty="0" err="1">
                    <a:latin typeface="+mj-lt"/>
                  </a:rPr>
                  <a:t>Lambertson</a:t>
                </a:r>
                <a:endParaRPr lang="en-US" sz="1200" dirty="0">
                  <a:latin typeface="+mj-lt"/>
                </a:endParaRPr>
              </a:p>
              <a:p>
                <a:pPr>
                  <a:lnSpc>
                    <a:spcPct val="80000"/>
                  </a:lnSpc>
                  <a:spcAft>
                    <a:spcPts val="0"/>
                  </a:spcAft>
                  <a:defRPr/>
                </a:pPr>
                <a:r>
                  <a:rPr lang="en-US" sz="1200" dirty="0">
                    <a:latin typeface="+mj-lt"/>
                  </a:rPr>
                  <a:t>magnet </a:t>
                </a:r>
                <a:endParaRPr lang="ru-RU" sz="1200" dirty="0">
                  <a:latin typeface="+mj-lt"/>
                </a:endParaRPr>
              </a:p>
            </p:txBody>
          </p:sp>
          <p:grpSp>
            <p:nvGrpSpPr>
              <p:cNvPr id="22" name="Группа 272"/>
              <p:cNvGrpSpPr>
                <a:grpSpLocks/>
              </p:cNvGrpSpPr>
              <p:nvPr/>
            </p:nvGrpSpPr>
            <p:grpSpPr bwMode="auto">
              <a:xfrm>
                <a:off x="4464050" y="5091053"/>
                <a:ext cx="273050" cy="84136"/>
                <a:chOff x="4463587" y="5090474"/>
                <a:chExt cx="273381" cy="84843"/>
              </a:xfrm>
            </p:grpSpPr>
            <p:cxnSp>
              <p:nvCxnSpPr>
                <p:cNvPr id="25" name="Прямая соединительная линия 24"/>
                <p:cNvCxnSpPr/>
                <p:nvPr/>
              </p:nvCxnSpPr>
              <p:spPr>
                <a:xfrm>
                  <a:off x="4530343" y="5090474"/>
                  <a:ext cx="206625" cy="192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4463587" y="5160910"/>
                  <a:ext cx="263844" cy="144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5400000">
                  <a:off x="4687463" y="5140116"/>
                  <a:ext cx="65633" cy="4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useBgFill="1">
            <p:nvSpPr>
              <p:cNvPr id="23" name="Text Box 114"/>
              <p:cNvSpPr txBox="1">
                <a:spLocks noChangeArrowheads="1"/>
              </p:cNvSpPr>
              <p:nvPr/>
            </p:nvSpPr>
            <p:spPr bwMode="auto">
              <a:xfrm>
                <a:off x="4730750" y="4908550"/>
                <a:ext cx="649288" cy="165100"/>
              </a:xfrm>
              <a:prstGeom prst="rect">
                <a:avLst/>
              </a:prstGeom>
              <a:ln w="9525">
                <a:noFill/>
                <a:miter lim="800000"/>
                <a:headEnd/>
                <a:tailEnd/>
              </a:ln>
            </p:spPr>
            <p:txBody>
              <a:bodyPr lIns="0" tIns="0" rIns="0" bIns="0"/>
              <a:lstStyle/>
              <a:p>
                <a:pPr>
                  <a:lnSpc>
                    <a:spcPct val="80000"/>
                  </a:lnSpc>
                  <a:spcAft>
                    <a:spcPts val="1000"/>
                  </a:spcAft>
                  <a:defRPr/>
                </a:pPr>
                <a:r>
                  <a:rPr lang="en-US" sz="1200" dirty="0">
                    <a:latin typeface="+mj-lt"/>
                  </a:rPr>
                  <a:t>beam trap</a:t>
                </a:r>
                <a:endParaRPr lang="ru-RU" sz="1200" dirty="0">
                  <a:latin typeface="+mj-lt"/>
                </a:endParaRPr>
              </a:p>
            </p:txBody>
          </p:sp>
          <p:cxnSp>
            <p:nvCxnSpPr>
              <p:cNvPr id="24" name="Прямая соединительная линия 23"/>
              <p:cNvCxnSpPr/>
              <p:nvPr/>
            </p:nvCxnSpPr>
            <p:spPr>
              <a:xfrm flipV="1">
                <a:off x="4751388" y="5086350"/>
                <a:ext cx="150812" cy="41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Box 114"/>
              <p:cNvSpPr txBox="1">
                <a:spLocks noChangeArrowheads="1"/>
              </p:cNvSpPr>
              <p:nvPr/>
            </p:nvSpPr>
            <p:spPr bwMode="auto">
              <a:xfrm>
                <a:off x="4575175" y="4549775"/>
                <a:ext cx="787400" cy="309563"/>
              </a:xfrm>
              <a:prstGeom prst="rect">
                <a:avLst/>
              </a:prstGeom>
              <a:solidFill>
                <a:srgbClr val="FFFFFF"/>
              </a:solidFill>
              <a:ln w="9525">
                <a:noFill/>
                <a:miter lim="800000"/>
                <a:headEnd/>
                <a:tailEnd/>
              </a:ln>
            </p:spPr>
            <p:txBody>
              <a:bodyPr lIns="0" tIns="0" rIns="0" bIns="0"/>
              <a:lstStyle/>
              <a:p>
                <a:pPr>
                  <a:lnSpc>
                    <a:spcPct val="80000"/>
                  </a:lnSpc>
                  <a:spcAft>
                    <a:spcPts val="0"/>
                  </a:spcAft>
                  <a:defRPr/>
                </a:pPr>
                <a:r>
                  <a:rPr lang="en-US" sz="1200" dirty="0">
                    <a:latin typeface="+mj-lt"/>
                  </a:rPr>
                  <a:t>B-N transfer </a:t>
                </a:r>
              </a:p>
              <a:p>
                <a:pPr>
                  <a:lnSpc>
                    <a:spcPct val="80000"/>
                  </a:lnSpc>
                  <a:spcAft>
                    <a:spcPts val="0"/>
                  </a:spcAft>
                  <a:defRPr/>
                </a:pPr>
                <a:r>
                  <a:rPr lang="en-US" sz="1200" dirty="0">
                    <a:latin typeface="+mj-lt"/>
                  </a:rPr>
                  <a:t>channel</a:t>
                </a:r>
                <a:endParaRPr lang="ru-RU" sz="1200" dirty="0">
                  <a:latin typeface="+mj-lt"/>
                </a:endParaRPr>
              </a:p>
            </p:txBody>
          </p:sp>
        </p:grpSp>
        <p:sp>
          <p:nvSpPr>
            <p:cNvPr id="10" name="Полилиния 9"/>
            <p:cNvSpPr/>
            <p:nvPr/>
          </p:nvSpPr>
          <p:spPr>
            <a:xfrm>
              <a:off x="1458913" y="4575175"/>
              <a:ext cx="1406525" cy="1212850"/>
            </a:xfrm>
            <a:custGeom>
              <a:avLst/>
              <a:gdLst>
                <a:gd name="connsiteX0" fmla="*/ 0 w 1172210"/>
                <a:gd name="connsiteY0" fmla="*/ 0 h 948690"/>
                <a:gd name="connsiteX1" fmla="*/ 167640 w 1172210"/>
                <a:gd name="connsiteY1" fmla="*/ 201930 h 948690"/>
                <a:gd name="connsiteX2" fmla="*/ 388620 w 1172210"/>
                <a:gd name="connsiteY2" fmla="*/ 381000 h 948690"/>
                <a:gd name="connsiteX3" fmla="*/ 605790 w 1172210"/>
                <a:gd name="connsiteY3" fmla="*/ 548640 h 948690"/>
                <a:gd name="connsiteX4" fmla="*/ 784860 w 1172210"/>
                <a:gd name="connsiteY4" fmla="*/ 666750 h 948690"/>
                <a:gd name="connsiteX5" fmla="*/ 990600 w 1172210"/>
                <a:gd name="connsiteY5" fmla="*/ 807720 h 948690"/>
                <a:gd name="connsiteX6" fmla="*/ 1143000 w 1172210"/>
                <a:gd name="connsiteY6" fmla="*/ 922020 h 948690"/>
                <a:gd name="connsiteX7" fmla="*/ 1165860 w 1172210"/>
                <a:gd name="connsiteY7" fmla="*/ 937260 h 948690"/>
                <a:gd name="connsiteX8" fmla="*/ 1165860 w 1172210"/>
                <a:gd name="connsiteY8" fmla="*/ 948690 h 948690"/>
                <a:gd name="connsiteX0" fmla="*/ 0 w 1172210"/>
                <a:gd name="connsiteY0" fmla="*/ 0 h 948690"/>
                <a:gd name="connsiteX1" fmla="*/ 167640 w 1172210"/>
                <a:gd name="connsiteY1" fmla="*/ 201930 h 948690"/>
                <a:gd name="connsiteX2" fmla="*/ 388620 w 1172210"/>
                <a:gd name="connsiteY2" fmla="*/ 381000 h 948690"/>
                <a:gd name="connsiteX3" fmla="*/ 605790 w 1172210"/>
                <a:gd name="connsiteY3" fmla="*/ 548640 h 948690"/>
                <a:gd name="connsiteX4" fmla="*/ 784860 w 1172210"/>
                <a:gd name="connsiteY4" fmla="*/ 666750 h 948690"/>
                <a:gd name="connsiteX5" fmla="*/ 990600 w 1172210"/>
                <a:gd name="connsiteY5" fmla="*/ 807720 h 948690"/>
                <a:gd name="connsiteX6" fmla="*/ 1143000 w 1172210"/>
                <a:gd name="connsiteY6" fmla="*/ 922020 h 948690"/>
                <a:gd name="connsiteX7" fmla="*/ 1165860 w 1172210"/>
                <a:gd name="connsiteY7" fmla="*/ 937260 h 948690"/>
                <a:gd name="connsiteX8" fmla="*/ 1165860 w 1172210"/>
                <a:gd name="connsiteY8" fmla="*/ 948690 h 948690"/>
                <a:gd name="connsiteX0" fmla="*/ 0 w 1172210"/>
                <a:gd name="connsiteY0" fmla="*/ 0 h 948690"/>
                <a:gd name="connsiteX1" fmla="*/ 167640 w 1172210"/>
                <a:gd name="connsiteY1" fmla="*/ 201930 h 948690"/>
                <a:gd name="connsiteX2" fmla="*/ 388620 w 1172210"/>
                <a:gd name="connsiteY2" fmla="*/ 381001 h 948690"/>
                <a:gd name="connsiteX3" fmla="*/ 605790 w 1172210"/>
                <a:gd name="connsiteY3" fmla="*/ 548640 h 948690"/>
                <a:gd name="connsiteX4" fmla="*/ 784860 w 1172210"/>
                <a:gd name="connsiteY4" fmla="*/ 666750 h 948690"/>
                <a:gd name="connsiteX5" fmla="*/ 990600 w 1172210"/>
                <a:gd name="connsiteY5" fmla="*/ 807720 h 948690"/>
                <a:gd name="connsiteX6" fmla="*/ 1143000 w 1172210"/>
                <a:gd name="connsiteY6" fmla="*/ 922020 h 948690"/>
                <a:gd name="connsiteX7" fmla="*/ 1165860 w 1172210"/>
                <a:gd name="connsiteY7" fmla="*/ 937260 h 948690"/>
                <a:gd name="connsiteX8" fmla="*/ 1165860 w 1172210"/>
                <a:gd name="connsiteY8" fmla="*/ 94869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210" h="948690">
                  <a:moveTo>
                    <a:pt x="0" y="0"/>
                  </a:moveTo>
                  <a:cubicBezTo>
                    <a:pt x="51435" y="69215"/>
                    <a:pt x="102870" y="138430"/>
                    <a:pt x="167640" y="201930"/>
                  </a:cubicBezTo>
                  <a:cubicBezTo>
                    <a:pt x="232410" y="265430"/>
                    <a:pt x="315595" y="323216"/>
                    <a:pt x="388620" y="381001"/>
                  </a:cubicBezTo>
                  <a:cubicBezTo>
                    <a:pt x="461645" y="438786"/>
                    <a:pt x="539750" y="501015"/>
                    <a:pt x="605790" y="548640"/>
                  </a:cubicBezTo>
                  <a:cubicBezTo>
                    <a:pt x="671830" y="596265"/>
                    <a:pt x="720725" y="623570"/>
                    <a:pt x="784860" y="666750"/>
                  </a:cubicBezTo>
                  <a:cubicBezTo>
                    <a:pt x="848995" y="709930"/>
                    <a:pt x="930910" y="765175"/>
                    <a:pt x="990600" y="807720"/>
                  </a:cubicBezTo>
                  <a:cubicBezTo>
                    <a:pt x="1050290" y="850265"/>
                    <a:pt x="1113790" y="900430"/>
                    <a:pt x="1143000" y="922020"/>
                  </a:cubicBezTo>
                  <a:cubicBezTo>
                    <a:pt x="1172210" y="943610"/>
                    <a:pt x="1162050" y="932815"/>
                    <a:pt x="1165860" y="937260"/>
                  </a:cubicBezTo>
                  <a:cubicBezTo>
                    <a:pt x="1169670" y="941705"/>
                    <a:pt x="1167765" y="945197"/>
                    <a:pt x="1165860" y="948690"/>
                  </a:cubicBezTo>
                </a:path>
              </a:pathLst>
            </a:custGeom>
            <a:ln w="22225">
              <a:solidFill>
                <a:srgbClr val="355E8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1" name="Полилиния 10"/>
            <p:cNvSpPr/>
            <p:nvPr/>
          </p:nvSpPr>
          <p:spPr>
            <a:xfrm>
              <a:off x="2879725" y="5799138"/>
              <a:ext cx="557213" cy="811212"/>
            </a:xfrm>
            <a:custGeom>
              <a:avLst/>
              <a:gdLst>
                <a:gd name="connsiteX0" fmla="*/ 0 w 556260"/>
                <a:gd name="connsiteY0" fmla="*/ 0 h 811530"/>
                <a:gd name="connsiteX1" fmla="*/ 163830 w 556260"/>
                <a:gd name="connsiteY1" fmla="*/ 171450 h 811530"/>
                <a:gd name="connsiteX2" fmla="*/ 300990 w 556260"/>
                <a:gd name="connsiteY2" fmla="*/ 350520 h 811530"/>
                <a:gd name="connsiteX3" fmla="*/ 468630 w 556260"/>
                <a:gd name="connsiteY3" fmla="*/ 632460 h 811530"/>
                <a:gd name="connsiteX4" fmla="*/ 556260 w 556260"/>
                <a:gd name="connsiteY4" fmla="*/ 811530 h 811530"/>
                <a:gd name="connsiteX5" fmla="*/ 556260 w 556260"/>
                <a:gd name="connsiteY5" fmla="*/ 811530 h 81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6260" h="811530">
                  <a:moveTo>
                    <a:pt x="0" y="0"/>
                  </a:moveTo>
                  <a:cubicBezTo>
                    <a:pt x="56832" y="56515"/>
                    <a:pt x="113665" y="113030"/>
                    <a:pt x="163830" y="171450"/>
                  </a:cubicBezTo>
                  <a:cubicBezTo>
                    <a:pt x="213995" y="229870"/>
                    <a:pt x="250190" y="273685"/>
                    <a:pt x="300990" y="350520"/>
                  </a:cubicBezTo>
                  <a:cubicBezTo>
                    <a:pt x="351790" y="427355"/>
                    <a:pt x="426085" y="555625"/>
                    <a:pt x="468630" y="632460"/>
                  </a:cubicBezTo>
                  <a:cubicBezTo>
                    <a:pt x="511175" y="709295"/>
                    <a:pt x="556260" y="811530"/>
                    <a:pt x="556260" y="811530"/>
                  </a:cubicBezTo>
                  <a:lnTo>
                    <a:pt x="556260" y="811530"/>
                  </a:lnTo>
                </a:path>
              </a:pathLst>
            </a:custGeom>
            <a:ln w="22225">
              <a:solidFill>
                <a:srgbClr val="355E8F"/>
              </a:solidFill>
              <a:tailEnd type="stealth" w="med"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2" name="Полилиния 11"/>
            <p:cNvSpPr/>
            <p:nvPr/>
          </p:nvSpPr>
          <p:spPr>
            <a:xfrm>
              <a:off x="2460625" y="5772150"/>
              <a:ext cx="446088" cy="911225"/>
            </a:xfrm>
            <a:custGeom>
              <a:avLst/>
              <a:gdLst>
                <a:gd name="connsiteX0" fmla="*/ 384810 w 445770"/>
                <a:gd name="connsiteY0" fmla="*/ 0 h 910590"/>
                <a:gd name="connsiteX1" fmla="*/ 415290 w 445770"/>
                <a:gd name="connsiteY1" fmla="*/ 57150 h 910590"/>
                <a:gd name="connsiteX2" fmla="*/ 438150 w 445770"/>
                <a:gd name="connsiteY2" fmla="*/ 140970 h 910590"/>
                <a:gd name="connsiteX3" fmla="*/ 434340 w 445770"/>
                <a:gd name="connsiteY3" fmla="*/ 293370 h 910590"/>
                <a:gd name="connsiteX4" fmla="*/ 369570 w 445770"/>
                <a:gd name="connsiteY4" fmla="*/ 476250 h 910590"/>
                <a:gd name="connsiteX5" fmla="*/ 243840 w 445770"/>
                <a:gd name="connsiteY5" fmla="*/ 636270 h 910590"/>
                <a:gd name="connsiteX6" fmla="*/ 140970 w 445770"/>
                <a:gd name="connsiteY6" fmla="*/ 739140 h 910590"/>
                <a:gd name="connsiteX7" fmla="*/ 38100 w 445770"/>
                <a:gd name="connsiteY7" fmla="*/ 853440 h 910590"/>
                <a:gd name="connsiteX8" fmla="*/ 0 w 445770"/>
                <a:gd name="connsiteY8" fmla="*/ 910590 h 910590"/>
                <a:gd name="connsiteX9" fmla="*/ 0 w 445770"/>
                <a:gd name="connsiteY9" fmla="*/ 910590 h 91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5770" h="910590">
                  <a:moveTo>
                    <a:pt x="384810" y="0"/>
                  </a:moveTo>
                  <a:cubicBezTo>
                    <a:pt x="395605" y="16827"/>
                    <a:pt x="406400" y="33655"/>
                    <a:pt x="415290" y="57150"/>
                  </a:cubicBezTo>
                  <a:cubicBezTo>
                    <a:pt x="424180" y="80645"/>
                    <a:pt x="434975" y="101600"/>
                    <a:pt x="438150" y="140970"/>
                  </a:cubicBezTo>
                  <a:cubicBezTo>
                    <a:pt x="441325" y="180340"/>
                    <a:pt x="445770" y="237490"/>
                    <a:pt x="434340" y="293370"/>
                  </a:cubicBezTo>
                  <a:cubicBezTo>
                    <a:pt x="422910" y="349250"/>
                    <a:pt x="401320" y="419100"/>
                    <a:pt x="369570" y="476250"/>
                  </a:cubicBezTo>
                  <a:cubicBezTo>
                    <a:pt x="337820" y="533400"/>
                    <a:pt x="281940" y="592455"/>
                    <a:pt x="243840" y="636270"/>
                  </a:cubicBezTo>
                  <a:cubicBezTo>
                    <a:pt x="205740" y="680085"/>
                    <a:pt x="175260" y="702945"/>
                    <a:pt x="140970" y="739140"/>
                  </a:cubicBezTo>
                  <a:cubicBezTo>
                    <a:pt x="106680" y="775335"/>
                    <a:pt x="61595" y="824865"/>
                    <a:pt x="38100" y="853440"/>
                  </a:cubicBezTo>
                  <a:cubicBezTo>
                    <a:pt x="14605" y="882015"/>
                    <a:pt x="0" y="910590"/>
                    <a:pt x="0" y="910590"/>
                  </a:cubicBezTo>
                  <a:lnTo>
                    <a:pt x="0" y="910590"/>
                  </a:lnTo>
                </a:path>
              </a:pathLst>
            </a:custGeom>
            <a:ln w="22225">
              <a:solidFill>
                <a:srgbClr val="355E8F"/>
              </a:solidFill>
              <a:tailEnd type="stealth" w="med"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useBgFill="1">
          <p:nvSpPr>
            <p:cNvPr id="13" name="Text Box 114"/>
            <p:cNvSpPr txBox="1">
              <a:spLocks noChangeArrowheads="1"/>
            </p:cNvSpPr>
            <p:nvPr/>
          </p:nvSpPr>
          <p:spPr bwMode="auto">
            <a:xfrm>
              <a:off x="2566988" y="6589713"/>
              <a:ext cx="1077912" cy="165100"/>
            </a:xfrm>
            <a:prstGeom prst="rect">
              <a:avLst/>
            </a:prstGeom>
            <a:ln w="9525">
              <a:noFill/>
              <a:miter lim="800000"/>
              <a:headEnd/>
              <a:tailEnd/>
            </a:ln>
          </p:spPr>
          <p:txBody>
            <a:bodyPr lIns="0" tIns="0" rIns="0" bIns="0"/>
            <a:lstStyle/>
            <a:p>
              <a:pPr>
                <a:lnSpc>
                  <a:spcPct val="80000"/>
                </a:lnSpc>
                <a:spcAft>
                  <a:spcPts val="1000"/>
                </a:spcAft>
                <a:defRPr/>
              </a:pPr>
              <a:r>
                <a:rPr lang="en-US" sz="1200" dirty="0">
                  <a:latin typeface="+mj-lt"/>
                </a:rPr>
                <a:t>to the collider</a:t>
              </a:r>
              <a:endParaRPr lang="ru-RU" sz="1200" dirty="0">
                <a:latin typeface="+mj-lt"/>
              </a:endParaRPr>
            </a:p>
          </p:txBody>
        </p:sp>
        <p:cxnSp>
          <p:nvCxnSpPr>
            <p:cNvPr id="9" name="Прямая со стрелкой 8"/>
            <p:cNvCxnSpPr>
              <a:stCxn id="7" idx="37"/>
            </p:cNvCxnSpPr>
            <p:nvPr/>
          </p:nvCxnSpPr>
          <p:spPr>
            <a:xfrm>
              <a:off x="3141663" y="5270500"/>
              <a:ext cx="2714625" cy="76200"/>
            </a:xfrm>
            <a:prstGeom prst="straightConnector1">
              <a:avLst/>
            </a:prstGeom>
            <a:ln w="28575">
              <a:solidFill>
                <a:srgbClr val="355E8F"/>
              </a:solidFill>
              <a:tailEnd type="stealth" w="med" len="lg"/>
            </a:ln>
          </p:spPr>
          <p:style>
            <a:lnRef idx="1">
              <a:schemeClr val="accent1"/>
            </a:lnRef>
            <a:fillRef idx="0">
              <a:schemeClr val="accent1"/>
            </a:fillRef>
            <a:effectRef idx="0">
              <a:schemeClr val="accent1"/>
            </a:effectRef>
            <a:fontRef idx="minor">
              <a:schemeClr val="tx1"/>
            </a:fontRef>
          </p:style>
        </p:cxnSp>
      </p:grpSp>
      <p:grpSp>
        <p:nvGrpSpPr>
          <p:cNvPr id="98" name="Группа 97"/>
          <p:cNvGrpSpPr/>
          <p:nvPr/>
        </p:nvGrpSpPr>
        <p:grpSpPr>
          <a:xfrm>
            <a:off x="4679230" y="5466049"/>
            <a:ext cx="1165945" cy="762629"/>
            <a:chOff x="4679230" y="5466049"/>
            <a:chExt cx="1165945" cy="762629"/>
          </a:xfrm>
        </p:grpSpPr>
        <p:sp useBgFill="1">
          <p:nvSpPr>
            <p:cNvPr id="99" name="Text Box 114"/>
            <p:cNvSpPr txBox="1">
              <a:spLocks noChangeArrowheads="1"/>
            </p:cNvSpPr>
            <p:nvPr/>
          </p:nvSpPr>
          <p:spPr bwMode="auto">
            <a:xfrm>
              <a:off x="4767263" y="5900738"/>
              <a:ext cx="1077912" cy="327940"/>
            </a:xfrm>
            <a:prstGeom prst="rect">
              <a:avLst/>
            </a:prstGeom>
            <a:ln w="9525">
              <a:noFill/>
              <a:miter lim="800000"/>
              <a:headEnd/>
              <a:tailEnd/>
            </a:ln>
          </p:spPr>
          <p:txBody>
            <a:bodyPr lIns="0" tIns="0" rIns="0" bIns="0"/>
            <a:lstStyle/>
            <a:p>
              <a:pPr>
                <a:lnSpc>
                  <a:spcPct val="80000"/>
                </a:lnSpc>
                <a:spcAft>
                  <a:spcPts val="0"/>
                </a:spcAft>
                <a:defRPr/>
              </a:pPr>
              <a:r>
                <a:rPr lang="en-US" sz="1200" dirty="0">
                  <a:latin typeface="+mj-lt"/>
                </a:rPr>
                <a:t>8 m concrete shielding</a:t>
              </a:r>
              <a:endParaRPr lang="ru-RU" sz="1200" dirty="0">
                <a:latin typeface="+mj-lt"/>
              </a:endParaRPr>
            </a:p>
          </p:txBody>
        </p:sp>
        <p:cxnSp>
          <p:nvCxnSpPr>
            <p:cNvPr id="100" name="Прямая соединительная линия 99"/>
            <p:cNvCxnSpPr/>
            <p:nvPr/>
          </p:nvCxnSpPr>
          <p:spPr>
            <a:xfrm rot="16200000" flipV="1">
              <a:off x="4653359" y="5491920"/>
              <a:ext cx="393605" cy="3418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Группа 100"/>
          <p:cNvGrpSpPr/>
          <p:nvPr/>
        </p:nvGrpSpPr>
        <p:grpSpPr>
          <a:xfrm>
            <a:off x="3025775" y="4940300"/>
            <a:ext cx="971550" cy="112713"/>
            <a:chOff x="3025775" y="4940300"/>
            <a:chExt cx="971550" cy="112713"/>
          </a:xfrm>
        </p:grpSpPr>
        <p:sp>
          <p:nvSpPr>
            <p:cNvPr id="102" name="Полилиния 101"/>
            <p:cNvSpPr/>
            <p:nvPr/>
          </p:nvSpPr>
          <p:spPr>
            <a:xfrm>
              <a:off x="3025775" y="4940300"/>
              <a:ext cx="971550" cy="84138"/>
            </a:xfrm>
            <a:custGeom>
              <a:avLst/>
              <a:gdLst>
                <a:gd name="connsiteX0" fmla="*/ 0 w 970961"/>
                <a:gd name="connsiteY0" fmla="*/ 37707 h 84056"/>
                <a:gd name="connsiteX1" fmla="*/ 518474 w 970961"/>
                <a:gd name="connsiteY1" fmla="*/ 75414 h 84056"/>
                <a:gd name="connsiteX2" fmla="*/ 730577 w 970961"/>
                <a:gd name="connsiteY2" fmla="*/ 80128 h 84056"/>
                <a:gd name="connsiteX3" fmla="*/ 871979 w 970961"/>
                <a:gd name="connsiteY3" fmla="*/ 51847 h 84056"/>
                <a:gd name="connsiteX4" fmla="*/ 970961 w 970961"/>
                <a:gd name="connsiteY4" fmla="*/ 0 h 84056"/>
                <a:gd name="connsiteX5" fmla="*/ 970961 w 970961"/>
                <a:gd name="connsiteY5" fmla="*/ 0 h 8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0961" h="84056">
                  <a:moveTo>
                    <a:pt x="0" y="37707"/>
                  </a:moveTo>
                  <a:lnTo>
                    <a:pt x="518474" y="75414"/>
                  </a:lnTo>
                  <a:cubicBezTo>
                    <a:pt x="640237" y="82484"/>
                    <a:pt x="671660" y="84056"/>
                    <a:pt x="730577" y="80128"/>
                  </a:cubicBezTo>
                  <a:cubicBezTo>
                    <a:pt x="789495" y="76200"/>
                    <a:pt x="831915" y="65202"/>
                    <a:pt x="871979" y="51847"/>
                  </a:cubicBezTo>
                  <a:cubicBezTo>
                    <a:pt x="912043" y="38492"/>
                    <a:pt x="970961" y="0"/>
                    <a:pt x="970961" y="0"/>
                  </a:cubicBezTo>
                  <a:lnTo>
                    <a:pt x="970961" y="0"/>
                  </a:lnTo>
                </a:path>
              </a:pathLst>
            </a:custGeom>
            <a:ln w="19050">
              <a:solidFill>
                <a:srgbClr val="A40000"/>
              </a:solidFill>
              <a:tailEnd type="stealth" w="med"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03" name="Прямоугольник 102"/>
            <p:cNvSpPr/>
            <p:nvPr/>
          </p:nvSpPr>
          <p:spPr>
            <a:xfrm>
              <a:off x="3605213" y="4986338"/>
              <a:ext cx="109537" cy="66675"/>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 useBgFill="1">
        <p:nvSpPr>
          <p:cNvPr id="105" name="Text Box 114"/>
          <p:cNvSpPr txBox="1">
            <a:spLocks noChangeArrowheads="1"/>
          </p:cNvSpPr>
          <p:nvPr/>
        </p:nvSpPr>
        <p:spPr bwMode="auto">
          <a:xfrm>
            <a:off x="5021263" y="5476875"/>
            <a:ext cx="1077912" cy="165100"/>
          </a:xfrm>
          <a:prstGeom prst="rect">
            <a:avLst/>
          </a:prstGeom>
          <a:ln w="9525">
            <a:noFill/>
            <a:miter lim="800000"/>
            <a:headEnd/>
            <a:tailEnd/>
          </a:ln>
        </p:spPr>
        <p:txBody>
          <a:bodyPr lIns="0" tIns="0" rIns="0" bIns="0"/>
          <a:lstStyle/>
          <a:p>
            <a:pPr>
              <a:lnSpc>
                <a:spcPct val="80000"/>
              </a:lnSpc>
              <a:spcAft>
                <a:spcPts val="1000"/>
              </a:spcAft>
              <a:defRPr/>
            </a:pPr>
            <a:r>
              <a:rPr lang="en-US" sz="1200" dirty="0">
                <a:latin typeface="+mj-lt"/>
              </a:rPr>
              <a:t>   to 205 Building</a:t>
            </a:r>
            <a:endParaRPr lang="ru-RU" sz="1200" dirty="0">
              <a:latin typeface="+mj-lt"/>
            </a:endParaRPr>
          </a:p>
        </p:txBody>
      </p:sp>
      <p:sp>
        <p:nvSpPr>
          <p:cNvPr id="106" name="Прямоугольник 277"/>
          <p:cNvSpPr>
            <a:spLocks noChangeArrowheads="1"/>
          </p:cNvSpPr>
          <p:nvPr/>
        </p:nvSpPr>
        <p:spPr bwMode="auto">
          <a:xfrm>
            <a:off x="6139370" y="2204884"/>
            <a:ext cx="2964873" cy="4031873"/>
          </a:xfrm>
          <a:prstGeom prst="rect">
            <a:avLst/>
          </a:prstGeom>
          <a:noFill/>
          <a:ln w="9525">
            <a:noFill/>
            <a:miter lim="800000"/>
            <a:headEnd/>
            <a:tailEnd/>
          </a:ln>
        </p:spPr>
        <p:txBody>
          <a:bodyPr wrap="square">
            <a:spAutoFit/>
          </a:bodyPr>
          <a:lstStyle/>
          <a:p>
            <a:r>
              <a:rPr lang="en-US" sz="1600" b="1" dirty="0">
                <a:solidFill>
                  <a:srgbClr val="C00000"/>
                </a:solidFill>
              </a:rPr>
              <a:t>The main radiation </a:t>
            </a:r>
            <a:r>
              <a:rPr lang="en-US" sz="1600" b="1" dirty="0" smtClean="0">
                <a:solidFill>
                  <a:srgbClr val="C00000"/>
                </a:solidFill>
              </a:rPr>
              <a:t>sources</a:t>
            </a:r>
            <a:r>
              <a:rPr lang="ru-RU" sz="1600" b="1" dirty="0" smtClean="0">
                <a:solidFill>
                  <a:srgbClr val="C00000"/>
                </a:solidFill>
              </a:rPr>
              <a:t> </a:t>
            </a:r>
            <a:r>
              <a:rPr lang="en-US" sz="1600" b="1" dirty="0" smtClean="0">
                <a:solidFill>
                  <a:srgbClr val="C00000"/>
                </a:solidFill>
              </a:rPr>
              <a:t>of the booster:</a:t>
            </a:r>
            <a:endParaRPr lang="en-US" sz="1600" b="1" dirty="0">
              <a:solidFill>
                <a:srgbClr val="C00000"/>
              </a:solidFill>
            </a:endParaRPr>
          </a:p>
          <a:p>
            <a:pPr>
              <a:buFont typeface="Wingdings" pitchFamily="2" charset="2"/>
              <a:buChar char="§"/>
            </a:pPr>
            <a:r>
              <a:rPr lang="en-US" sz="1600" dirty="0"/>
              <a:t> beam catchers (4 in each quadrant);</a:t>
            </a:r>
          </a:p>
          <a:p>
            <a:pPr>
              <a:buFont typeface="Wingdings" pitchFamily="2" charset="2"/>
              <a:buChar char="§"/>
            </a:pPr>
            <a:r>
              <a:rPr lang="en-US" sz="1600" dirty="0"/>
              <a:t> residual gas and intra-beam scattering of ions;</a:t>
            </a:r>
          </a:p>
          <a:p>
            <a:pPr>
              <a:buFont typeface="Wingdings" pitchFamily="2" charset="2"/>
              <a:buChar char="§"/>
            </a:pPr>
            <a:r>
              <a:rPr lang="en-US" sz="1600" dirty="0"/>
              <a:t> recombination of ions with electrons from the SEC (losses are concentrated in the 4</a:t>
            </a:r>
            <a:r>
              <a:rPr lang="en-US" sz="1600" baseline="30000" dirty="0"/>
              <a:t>th</a:t>
            </a:r>
            <a:r>
              <a:rPr lang="en-US" sz="1600" dirty="0"/>
              <a:t> quadrant catchers );</a:t>
            </a:r>
          </a:p>
          <a:p>
            <a:pPr>
              <a:buFont typeface="Wingdings" pitchFamily="2" charset="2"/>
              <a:buChar char="§"/>
            </a:pPr>
            <a:r>
              <a:rPr lang="en-US" sz="1600" dirty="0"/>
              <a:t> ion stripping target (in the third linear space);</a:t>
            </a:r>
          </a:p>
          <a:p>
            <a:pPr>
              <a:buFont typeface="Wingdings" pitchFamily="2" charset="2"/>
              <a:buChar char="§"/>
            </a:pPr>
            <a:r>
              <a:rPr lang="en-US" sz="1600" dirty="0"/>
              <a:t> Booster-</a:t>
            </a:r>
            <a:r>
              <a:rPr lang="en-US" sz="1600" dirty="0" err="1"/>
              <a:t>Nuclotron</a:t>
            </a:r>
            <a:r>
              <a:rPr lang="en-US" sz="1600" dirty="0"/>
              <a:t> </a:t>
            </a:r>
            <a:r>
              <a:rPr lang="en-US" sz="1600" dirty="0" err="1"/>
              <a:t>thansfer</a:t>
            </a:r>
            <a:r>
              <a:rPr lang="en-US" sz="1600" dirty="0"/>
              <a:t> channel;</a:t>
            </a:r>
          </a:p>
          <a:p>
            <a:pPr>
              <a:buFont typeface="Wingdings" pitchFamily="2" charset="2"/>
              <a:buChar char="§"/>
            </a:pPr>
            <a:r>
              <a:rPr lang="en-US" sz="1600" dirty="0"/>
              <a:t> trap for beam of ions with no-purpose charge state.</a:t>
            </a:r>
          </a:p>
        </p:txBody>
      </p:sp>
      <p:cxnSp>
        <p:nvCxnSpPr>
          <p:cNvPr id="108" name="Прямая соединительная линия 107"/>
          <p:cNvCxnSpPr/>
          <p:nvPr/>
        </p:nvCxnSpPr>
        <p:spPr>
          <a:xfrm rot="16200000" flipH="1">
            <a:off x="4689764" y="380999"/>
            <a:ext cx="1704109" cy="9421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Прямая со стрелкой 109"/>
          <p:cNvCxnSpPr/>
          <p:nvPr/>
        </p:nvCxnSpPr>
        <p:spPr>
          <a:xfrm>
            <a:off x="6026727" y="1704109"/>
            <a:ext cx="3117273" cy="13855"/>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2" name="Text Box 117"/>
          <p:cNvSpPr txBox="1">
            <a:spLocks noChangeArrowheads="1"/>
          </p:cNvSpPr>
          <p:nvPr/>
        </p:nvSpPr>
        <p:spPr bwMode="auto">
          <a:xfrm>
            <a:off x="1919288" y="4187825"/>
            <a:ext cx="217487" cy="176213"/>
          </a:xfrm>
          <a:prstGeom prst="rect">
            <a:avLst/>
          </a:prstGeom>
          <a:solidFill>
            <a:srgbClr val="FFFFFF">
              <a:alpha val="0"/>
            </a:srgbClr>
          </a:solidFill>
          <a:ln w="9525">
            <a:noFill/>
            <a:miter lim="800000"/>
            <a:headEnd/>
            <a:tailEnd/>
          </a:ln>
        </p:spPr>
        <p:txBody>
          <a:bodyPr lIns="0" tIns="0" rIns="0" bIns="0"/>
          <a:lstStyle/>
          <a:p>
            <a:pPr>
              <a:spcAft>
                <a:spcPts val="1000"/>
              </a:spcAft>
            </a:pPr>
            <a:r>
              <a:rPr lang="ru-RU" sz="1100" b="1" dirty="0">
                <a:latin typeface="Cambria" pitchFamily="18" charset="0"/>
              </a:rPr>
              <a:t> II </a:t>
            </a:r>
            <a:endParaRPr lang="ru-RU" dirty="0"/>
          </a:p>
        </p:txBody>
      </p:sp>
      <p:sp>
        <p:nvSpPr>
          <p:cNvPr id="104" name="Полилиния 103"/>
          <p:cNvSpPr/>
          <p:nvPr/>
        </p:nvSpPr>
        <p:spPr>
          <a:xfrm>
            <a:off x="3579813" y="4256088"/>
            <a:ext cx="2047875" cy="1990725"/>
          </a:xfrm>
          <a:custGeom>
            <a:avLst/>
            <a:gdLst>
              <a:gd name="connsiteX0" fmla="*/ 1454871 w 2135172"/>
              <a:gd name="connsiteY0" fmla="*/ 786 h 2034619"/>
              <a:gd name="connsiteX1" fmla="*/ 2053473 w 2135172"/>
              <a:gd name="connsiteY1" fmla="*/ 231743 h 2034619"/>
              <a:gd name="connsiteX2" fmla="*/ 1945065 w 2135172"/>
              <a:gd name="connsiteY2" fmla="*/ 462699 h 2034619"/>
              <a:gd name="connsiteX3" fmla="*/ 1836656 w 2135172"/>
              <a:gd name="connsiteY3" fmla="*/ 688943 h 2034619"/>
              <a:gd name="connsiteX4" fmla="*/ 1714108 w 2135172"/>
              <a:gd name="connsiteY4" fmla="*/ 877479 h 2034619"/>
              <a:gd name="connsiteX5" fmla="*/ 1591559 w 2135172"/>
              <a:gd name="connsiteY5" fmla="*/ 1047161 h 2034619"/>
              <a:gd name="connsiteX6" fmla="*/ 1459584 w 2135172"/>
              <a:gd name="connsiteY6" fmla="*/ 1183850 h 2034619"/>
              <a:gd name="connsiteX7" fmla="*/ 1341749 w 2135172"/>
              <a:gd name="connsiteY7" fmla="*/ 1306398 h 2034619"/>
              <a:gd name="connsiteX8" fmla="*/ 1143786 w 2135172"/>
              <a:gd name="connsiteY8" fmla="*/ 1471368 h 2034619"/>
              <a:gd name="connsiteX9" fmla="*/ 931683 w 2135172"/>
              <a:gd name="connsiteY9" fmla="*/ 1617483 h 2034619"/>
              <a:gd name="connsiteX10" fmla="*/ 780854 w 2135172"/>
              <a:gd name="connsiteY10" fmla="*/ 1711751 h 2034619"/>
              <a:gd name="connsiteX11" fmla="*/ 559324 w 2135172"/>
              <a:gd name="connsiteY11" fmla="*/ 1820159 h 2034619"/>
              <a:gd name="connsiteX12" fmla="*/ 356648 w 2135172"/>
              <a:gd name="connsiteY12" fmla="*/ 1900287 h 2034619"/>
              <a:gd name="connsiteX13" fmla="*/ 219959 w 2135172"/>
              <a:gd name="connsiteY13" fmla="*/ 1947421 h 2034619"/>
              <a:gd name="connsiteX14" fmla="*/ 7856 w 2135172"/>
              <a:gd name="connsiteY14" fmla="*/ 1377099 h 2034619"/>
              <a:gd name="connsiteX15" fmla="*/ 267093 w 2135172"/>
              <a:gd name="connsiteY15" fmla="*/ 1292258 h 2034619"/>
              <a:gd name="connsiteX16" fmla="*/ 559324 w 2135172"/>
              <a:gd name="connsiteY16" fmla="*/ 1132003 h 2034619"/>
              <a:gd name="connsiteX17" fmla="*/ 860982 w 2135172"/>
              <a:gd name="connsiteY17" fmla="*/ 924613 h 2034619"/>
              <a:gd name="connsiteX18" fmla="*/ 1035378 w 2135172"/>
              <a:gd name="connsiteY18" fmla="*/ 740790 h 2034619"/>
              <a:gd name="connsiteX19" fmla="*/ 1242768 w 2135172"/>
              <a:gd name="connsiteY19" fmla="*/ 476840 h 2034619"/>
              <a:gd name="connsiteX20" fmla="*/ 1388883 w 2135172"/>
              <a:gd name="connsiteY20" fmla="*/ 227029 h 2034619"/>
              <a:gd name="connsiteX21" fmla="*/ 1454871 w 2135172"/>
              <a:gd name="connsiteY21" fmla="*/ 786 h 2034619"/>
              <a:gd name="connsiteX0" fmla="*/ 1454871 w 2053473"/>
              <a:gd name="connsiteY0" fmla="*/ 786 h 2034619"/>
              <a:gd name="connsiteX1" fmla="*/ 2053473 w 2053473"/>
              <a:gd name="connsiteY1" fmla="*/ 231743 h 2034619"/>
              <a:gd name="connsiteX2" fmla="*/ 1945065 w 2053473"/>
              <a:gd name="connsiteY2" fmla="*/ 462699 h 2034619"/>
              <a:gd name="connsiteX3" fmla="*/ 1836656 w 2053473"/>
              <a:gd name="connsiteY3" fmla="*/ 688943 h 2034619"/>
              <a:gd name="connsiteX4" fmla="*/ 1714108 w 2053473"/>
              <a:gd name="connsiteY4" fmla="*/ 877479 h 2034619"/>
              <a:gd name="connsiteX5" fmla="*/ 1591559 w 2053473"/>
              <a:gd name="connsiteY5" fmla="*/ 1047161 h 2034619"/>
              <a:gd name="connsiteX6" fmla="*/ 1459584 w 2053473"/>
              <a:gd name="connsiteY6" fmla="*/ 1183850 h 2034619"/>
              <a:gd name="connsiteX7" fmla="*/ 1341749 w 2053473"/>
              <a:gd name="connsiteY7" fmla="*/ 1306398 h 2034619"/>
              <a:gd name="connsiteX8" fmla="*/ 1143786 w 2053473"/>
              <a:gd name="connsiteY8" fmla="*/ 1471368 h 2034619"/>
              <a:gd name="connsiteX9" fmla="*/ 931683 w 2053473"/>
              <a:gd name="connsiteY9" fmla="*/ 1617483 h 2034619"/>
              <a:gd name="connsiteX10" fmla="*/ 780854 w 2053473"/>
              <a:gd name="connsiteY10" fmla="*/ 1711751 h 2034619"/>
              <a:gd name="connsiteX11" fmla="*/ 559324 w 2053473"/>
              <a:gd name="connsiteY11" fmla="*/ 1820159 h 2034619"/>
              <a:gd name="connsiteX12" fmla="*/ 356648 w 2053473"/>
              <a:gd name="connsiteY12" fmla="*/ 1900287 h 2034619"/>
              <a:gd name="connsiteX13" fmla="*/ 219959 w 2053473"/>
              <a:gd name="connsiteY13" fmla="*/ 1947421 h 2034619"/>
              <a:gd name="connsiteX14" fmla="*/ 7856 w 2053473"/>
              <a:gd name="connsiteY14" fmla="*/ 1377099 h 2034619"/>
              <a:gd name="connsiteX15" fmla="*/ 267093 w 2053473"/>
              <a:gd name="connsiteY15" fmla="*/ 1292258 h 2034619"/>
              <a:gd name="connsiteX16" fmla="*/ 559324 w 2053473"/>
              <a:gd name="connsiteY16" fmla="*/ 1132003 h 2034619"/>
              <a:gd name="connsiteX17" fmla="*/ 860982 w 2053473"/>
              <a:gd name="connsiteY17" fmla="*/ 924613 h 2034619"/>
              <a:gd name="connsiteX18" fmla="*/ 1035378 w 2053473"/>
              <a:gd name="connsiteY18" fmla="*/ 740790 h 2034619"/>
              <a:gd name="connsiteX19" fmla="*/ 1242768 w 2053473"/>
              <a:gd name="connsiteY19" fmla="*/ 476840 h 2034619"/>
              <a:gd name="connsiteX20" fmla="*/ 1388883 w 2053473"/>
              <a:gd name="connsiteY20" fmla="*/ 227029 h 2034619"/>
              <a:gd name="connsiteX21" fmla="*/ 1454871 w 2053473"/>
              <a:gd name="connsiteY21" fmla="*/ 786 h 2034619"/>
              <a:gd name="connsiteX0" fmla="*/ 1454871 w 2053473"/>
              <a:gd name="connsiteY0" fmla="*/ 35351 h 2069184"/>
              <a:gd name="connsiteX1" fmla="*/ 2053473 w 2053473"/>
              <a:gd name="connsiteY1" fmla="*/ 266308 h 2069184"/>
              <a:gd name="connsiteX2" fmla="*/ 1945065 w 2053473"/>
              <a:gd name="connsiteY2" fmla="*/ 497264 h 2069184"/>
              <a:gd name="connsiteX3" fmla="*/ 1836656 w 2053473"/>
              <a:gd name="connsiteY3" fmla="*/ 723508 h 2069184"/>
              <a:gd name="connsiteX4" fmla="*/ 1714108 w 2053473"/>
              <a:gd name="connsiteY4" fmla="*/ 912044 h 2069184"/>
              <a:gd name="connsiteX5" fmla="*/ 1591559 w 2053473"/>
              <a:gd name="connsiteY5" fmla="*/ 1081726 h 2069184"/>
              <a:gd name="connsiteX6" fmla="*/ 1459584 w 2053473"/>
              <a:gd name="connsiteY6" fmla="*/ 1218415 h 2069184"/>
              <a:gd name="connsiteX7" fmla="*/ 1341749 w 2053473"/>
              <a:gd name="connsiteY7" fmla="*/ 1340963 h 2069184"/>
              <a:gd name="connsiteX8" fmla="*/ 1143786 w 2053473"/>
              <a:gd name="connsiteY8" fmla="*/ 1505933 h 2069184"/>
              <a:gd name="connsiteX9" fmla="*/ 931683 w 2053473"/>
              <a:gd name="connsiteY9" fmla="*/ 1652048 h 2069184"/>
              <a:gd name="connsiteX10" fmla="*/ 780854 w 2053473"/>
              <a:gd name="connsiteY10" fmla="*/ 1746316 h 2069184"/>
              <a:gd name="connsiteX11" fmla="*/ 559324 w 2053473"/>
              <a:gd name="connsiteY11" fmla="*/ 1854724 h 2069184"/>
              <a:gd name="connsiteX12" fmla="*/ 356648 w 2053473"/>
              <a:gd name="connsiteY12" fmla="*/ 1934852 h 2069184"/>
              <a:gd name="connsiteX13" fmla="*/ 219959 w 2053473"/>
              <a:gd name="connsiteY13" fmla="*/ 1981986 h 2069184"/>
              <a:gd name="connsiteX14" fmla="*/ 7856 w 2053473"/>
              <a:gd name="connsiteY14" fmla="*/ 1411664 h 2069184"/>
              <a:gd name="connsiteX15" fmla="*/ 267093 w 2053473"/>
              <a:gd name="connsiteY15" fmla="*/ 1326823 h 2069184"/>
              <a:gd name="connsiteX16" fmla="*/ 559324 w 2053473"/>
              <a:gd name="connsiteY16" fmla="*/ 1166568 h 2069184"/>
              <a:gd name="connsiteX17" fmla="*/ 860982 w 2053473"/>
              <a:gd name="connsiteY17" fmla="*/ 959178 h 2069184"/>
              <a:gd name="connsiteX18" fmla="*/ 1035378 w 2053473"/>
              <a:gd name="connsiteY18" fmla="*/ 775355 h 2069184"/>
              <a:gd name="connsiteX19" fmla="*/ 1242768 w 2053473"/>
              <a:gd name="connsiteY19" fmla="*/ 511405 h 2069184"/>
              <a:gd name="connsiteX20" fmla="*/ 1388883 w 2053473"/>
              <a:gd name="connsiteY20" fmla="*/ 261594 h 2069184"/>
              <a:gd name="connsiteX21" fmla="*/ 1417165 w 2053473"/>
              <a:gd name="connsiteY21" fmla="*/ 54205 h 2069184"/>
              <a:gd name="connsiteX22" fmla="*/ 1454871 w 2053473"/>
              <a:gd name="connsiteY22" fmla="*/ 35351 h 2069184"/>
              <a:gd name="connsiteX0" fmla="*/ 1454871 w 2053473"/>
              <a:gd name="connsiteY0" fmla="*/ 35351 h 2069184"/>
              <a:gd name="connsiteX1" fmla="*/ 2053473 w 2053473"/>
              <a:gd name="connsiteY1" fmla="*/ 266308 h 2069184"/>
              <a:gd name="connsiteX2" fmla="*/ 1945065 w 2053473"/>
              <a:gd name="connsiteY2" fmla="*/ 497264 h 2069184"/>
              <a:gd name="connsiteX3" fmla="*/ 1836656 w 2053473"/>
              <a:gd name="connsiteY3" fmla="*/ 723508 h 2069184"/>
              <a:gd name="connsiteX4" fmla="*/ 1714108 w 2053473"/>
              <a:gd name="connsiteY4" fmla="*/ 912044 h 2069184"/>
              <a:gd name="connsiteX5" fmla="*/ 1591559 w 2053473"/>
              <a:gd name="connsiteY5" fmla="*/ 1081726 h 2069184"/>
              <a:gd name="connsiteX6" fmla="*/ 1459584 w 2053473"/>
              <a:gd name="connsiteY6" fmla="*/ 1218415 h 2069184"/>
              <a:gd name="connsiteX7" fmla="*/ 1341749 w 2053473"/>
              <a:gd name="connsiteY7" fmla="*/ 1340963 h 2069184"/>
              <a:gd name="connsiteX8" fmla="*/ 1143786 w 2053473"/>
              <a:gd name="connsiteY8" fmla="*/ 1505933 h 2069184"/>
              <a:gd name="connsiteX9" fmla="*/ 931683 w 2053473"/>
              <a:gd name="connsiteY9" fmla="*/ 1652048 h 2069184"/>
              <a:gd name="connsiteX10" fmla="*/ 780854 w 2053473"/>
              <a:gd name="connsiteY10" fmla="*/ 1746316 h 2069184"/>
              <a:gd name="connsiteX11" fmla="*/ 559324 w 2053473"/>
              <a:gd name="connsiteY11" fmla="*/ 1854724 h 2069184"/>
              <a:gd name="connsiteX12" fmla="*/ 356648 w 2053473"/>
              <a:gd name="connsiteY12" fmla="*/ 1934852 h 2069184"/>
              <a:gd name="connsiteX13" fmla="*/ 219959 w 2053473"/>
              <a:gd name="connsiteY13" fmla="*/ 1981986 h 2069184"/>
              <a:gd name="connsiteX14" fmla="*/ 7856 w 2053473"/>
              <a:gd name="connsiteY14" fmla="*/ 1411664 h 2069184"/>
              <a:gd name="connsiteX15" fmla="*/ 267093 w 2053473"/>
              <a:gd name="connsiteY15" fmla="*/ 1326823 h 2069184"/>
              <a:gd name="connsiteX16" fmla="*/ 559324 w 2053473"/>
              <a:gd name="connsiteY16" fmla="*/ 1166568 h 2069184"/>
              <a:gd name="connsiteX17" fmla="*/ 860982 w 2053473"/>
              <a:gd name="connsiteY17" fmla="*/ 959178 h 2069184"/>
              <a:gd name="connsiteX18" fmla="*/ 1035378 w 2053473"/>
              <a:gd name="connsiteY18" fmla="*/ 775355 h 2069184"/>
              <a:gd name="connsiteX19" fmla="*/ 1242768 w 2053473"/>
              <a:gd name="connsiteY19" fmla="*/ 511405 h 2069184"/>
              <a:gd name="connsiteX20" fmla="*/ 1388883 w 2053473"/>
              <a:gd name="connsiteY20" fmla="*/ 261594 h 2069184"/>
              <a:gd name="connsiteX21" fmla="*/ 1417165 w 2053473"/>
              <a:gd name="connsiteY21" fmla="*/ 54205 h 2069184"/>
              <a:gd name="connsiteX22" fmla="*/ 1454871 w 2053473"/>
              <a:gd name="connsiteY22" fmla="*/ 35351 h 2069184"/>
              <a:gd name="connsiteX0" fmla="*/ 1454871 w 2053473"/>
              <a:gd name="connsiteY0" fmla="*/ 786 h 2034619"/>
              <a:gd name="connsiteX1" fmla="*/ 2053473 w 2053473"/>
              <a:gd name="connsiteY1" fmla="*/ 231743 h 2034619"/>
              <a:gd name="connsiteX2" fmla="*/ 1945065 w 2053473"/>
              <a:gd name="connsiteY2" fmla="*/ 462699 h 2034619"/>
              <a:gd name="connsiteX3" fmla="*/ 1836656 w 2053473"/>
              <a:gd name="connsiteY3" fmla="*/ 688943 h 2034619"/>
              <a:gd name="connsiteX4" fmla="*/ 1714108 w 2053473"/>
              <a:gd name="connsiteY4" fmla="*/ 877479 h 2034619"/>
              <a:gd name="connsiteX5" fmla="*/ 1591559 w 2053473"/>
              <a:gd name="connsiteY5" fmla="*/ 1047161 h 2034619"/>
              <a:gd name="connsiteX6" fmla="*/ 1459584 w 2053473"/>
              <a:gd name="connsiteY6" fmla="*/ 1183850 h 2034619"/>
              <a:gd name="connsiteX7" fmla="*/ 1341749 w 2053473"/>
              <a:gd name="connsiteY7" fmla="*/ 1306398 h 2034619"/>
              <a:gd name="connsiteX8" fmla="*/ 1143786 w 2053473"/>
              <a:gd name="connsiteY8" fmla="*/ 1471368 h 2034619"/>
              <a:gd name="connsiteX9" fmla="*/ 931683 w 2053473"/>
              <a:gd name="connsiteY9" fmla="*/ 1617483 h 2034619"/>
              <a:gd name="connsiteX10" fmla="*/ 780854 w 2053473"/>
              <a:gd name="connsiteY10" fmla="*/ 1711751 h 2034619"/>
              <a:gd name="connsiteX11" fmla="*/ 559324 w 2053473"/>
              <a:gd name="connsiteY11" fmla="*/ 1820159 h 2034619"/>
              <a:gd name="connsiteX12" fmla="*/ 356648 w 2053473"/>
              <a:gd name="connsiteY12" fmla="*/ 1900287 h 2034619"/>
              <a:gd name="connsiteX13" fmla="*/ 219959 w 2053473"/>
              <a:gd name="connsiteY13" fmla="*/ 1947421 h 2034619"/>
              <a:gd name="connsiteX14" fmla="*/ 7856 w 2053473"/>
              <a:gd name="connsiteY14" fmla="*/ 1377099 h 2034619"/>
              <a:gd name="connsiteX15" fmla="*/ 267093 w 2053473"/>
              <a:gd name="connsiteY15" fmla="*/ 1292258 h 2034619"/>
              <a:gd name="connsiteX16" fmla="*/ 559324 w 2053473"/>
              <a:gd name="connsiteY16" fmla="*/ 1132003 h 2034619"/>
              <a:gd name="connsiteX17" fmla="*/ 860982 w 2053473"/>
              <a:gd name="connsiteY17" fmla="*/ 924613 h 2034619"/>
              <a:gd name="connsiteX18" fmla="*/ 1035378 w 2053473"/>
              <a:gd name="connsiteY18" fmla="*/ 740790 h 2034619"/>
              <a:gd name="connsiteX19" fmla="*/ 1242768 w 2053473"/>
              <a:gd name="connsiteY19" fmla="*/ 476840 h 2034619"/>
              <a:gd name="connsiteX20" fmla="*/ 1388883 w 2053473"/>
              <a:gd name="connsiteY20" fmla="*/ 227029 h 2034619"/>
              <a:gd name="connsiteX21" fmla="*/ 1454871 w 2053473"/>
              <a:gd name="connsiteY21" fmla="*/ 786 h 2034619"/>
              <a:gd name="connsiteX0" fmla="*/ 1454871 w 2053473"/>
              <a:gd name="connsiteY0" fmla="*/ 0 h 2033833"/>
              <a:gd name="connsiteX1" fmla="*/ 2053473 w 2053473"/>
              <a:gd name="connsiteY1" fmla="*/ 230957 h 2033833"/>
              <a:gd name="connsiteX2" fmla="*/ 1945065 w 2053473"/>
              <a:gd name="connsiteY2" fmla="*/ 461913 h 2033833"/>
              <a:gd name="connsiteX3" fmla="*/ 1836656 w 2053473"/>
              <a:gd name="connsiteY3" fmla="*/ 688157 h 2033833"/>
              <a:gd name="connsiteX4" fmla="*/ 1714108 w 2053473"/>
              <a:gd name="connsiteY4" fmla="*/ 876693 h 2033833"/>
              <a:gd name="connsiteX5" fmla="*/ 1591559 w 2053473"/>
              <a:gd name="connsiteY5" fmla="*/ 1046375 h 2033833"/>
              <a:gd name="connsiteX6" fmla="*/ 1459584 w 2053473"/>
              <a:gd name="connsiteY6" fmla="*/ 1183064 h 2033833"/>
              <a:gd name="connsiteX7" fmla="*/ 1341749 w 2053473"/>
              <a:gd name="connsiteY7" fmla="*/ 1305612 h 2033833"/>
              <a:gd name="connsiteX8" fmla="*/ 1143786 w 2053473"/>
              <a:gd name="connsiteY8" fmla="*/ 1470582 h 2033833"/>
              <a:gd name="connsiteX9" fmla="*/ 931683 w 2053473"/>
              <a:gd name="connsiteY9" fmla="*/ 1616697 h 2033833"/>
              <a:gd name="connsiteX10" fmla="*/ 780854 w 2053473"/>
              <a:gd name="connsiteY10" fmla="*/ 1710965 h 2033833"/>
              <a:gd name="connsiteX11" fmla="*/ 559324 w 2053473"/>
              <a:gd name="connsiteY11" fmla="*/ 1819373 h 2033833"/>
              <a:gd name="connsiteX12" fmla="*/ 356648 w 2053473"/>
              <a:gd name="connsiteY12" fmla="*/ 1899501 h 2033833"/>
              <a:gd name="connsiteX13" fmla="*/ 219959 w 2053473"/>
              <a:gd name="connsiteY13" fmla="*/ 1946635 h 2033833"/>
              <a:gd name="connsiteX14" fmla="*/ 7856 w 2053473"/>
              <a:gd name="connsiteY14" fmla="*/ 1376313 h 2033833"/>
              <a:gd name="connsiteX15" fmla="*/ 267093 w 2053473"/>
              <a:gd name="connsiteY15" fmla="*/ 1291472 h 2033833"/>
              <a:gd name="connsiteX16" fmla="*/ 559324 w 2053473"/>
              <a:gd name="connsiteY16" fmla="*/ 1131217 h 2033833"/>
              <a:gd name="connsiteX17" fmla="*/ 860982 w 2053473"/>
              <a:gd name="connsiteY17" fmla="*/ 923827 h 2033833"/>
              <a:gd name="connsiteX18" fmla="*/ 1035378 w 2053473"/>
              <a:gd name="connsiteY18" fmla="*/ 740004 h 2033833"/>
              <a:gd name="connsiteX19" fmla="*/ 1242768 w 2053473"/>
              <a:gd name="connsiteY19" fmla="*/ 476054 h 2033833"/>
              <a:gd name="connsiteX20" fmla="*/ 1388883 w 2053473"/>
              <a:gd name="connsiteY20" fmla="*/ 226243 h 2033833"/>
              <a:gd name="connsiteX21" fmla="*/ 1454871 w 2053473"/>
              <a:gd name="connsiteY21" fmla="*/ 0 h 2033833"/>
              <a:gd name="connsiteX0" fmla="*/ 1454871 w 2053473"/>
              <a:gd name="connsiteY0" fmla="*/ 0 h 2033833"/>
              <a:gd name="connsiteX1" fmla="*/ 2053473 w 2053473"/>
              <a:gd name="connsiteY1" fmla="*/ 230957 h 2033833"/>
              <a:gd name="connsiteX2" fmla="*/ 1945065 w 2053473"/>
              <a:gd name="connsiteY2" fmla="*/ 461913 h 2033833"/>
              <a:gd name="connsiteX3" fmla="*/ 1836656 w 2053473"/>
              <a:gd name="connsiteY3" fmla="*/ 688157 h 2033833"/>
              <a:gd name="connsiteX4" fmla="*/ 1714108 w 2053473"/>
              <a:gd name="connsiteY4" fmla="*/ 876693 h 2033833"/>
              <a:gd name="connsiteX5" fmla="*/ 1591559 w 2053473"/>
              <a:gd name="connsiteY5" fmla="*/ 1046375 h 2033833"/>
              <a:gd name="connsiteX6" fmla="*/ 1459584 w 2053473"/>
              <a:gd name="connsiteY6" fmla="*/ 1183064 h 2033833"/>
              <a:gd name="connsiteX7" fmla="*/ 1341749 w 2053473"/>
              <a:gd name="connsiteY7" fmla="*/ 1305612 h 2033833"/>
              <a:gd name="connsiteX8" fmla="*/ 1143786 w 2053473"/>
              <a:gd name="connsiteY8" fmla="*/ 1470582 h 2033833"/>
              <a:gd name="connsiteX9" fmla="*/ 931683 w 2053473"/>
              <a:gd name="connsiteY9" fmla="*/ 1616697 h 2033833"/>
              <a:gd name="connsiteX10" fmla="*/ 780854 w 2053473"/>
              <a:gd name="connsiteY10" fmla="*/ 1710965 h 2033833"/>
              <a:gd name="connsiteX11" fmla="*/ 559324 w 2053473"/>
              <a:gd name="connsiteY11" fmla="*/ 1819373 h 2033833"/>
              <a:gd name="connsiteX12" fmla="*/ 356648 w 2053473"/>
              <a:gd name="connsiteY12" fmla="*/ 1899501 h 2033833"/>
              <a:gd name="connsiteX13" fmla="*/ 219959 w 2053473"/>
              <a:gd name="connsiteY13" fmla="*/ 1946635 h 2033833"/>
              <a:gd name="connsiteX14" fmla="*/ 7856 w 2053473"/>
              <a:gd name="connsiteY14" fmla="*/ 1376313 h 2033833"/>
              <a:gd name="connsiteX15" fmla="*/ 267093 w 2053473"/>
              <a:gd name="connsiteY15" fmla="*/ 1291472 h 2033833"/>
              <a:gd name="connsiteX16" fmla="*/ 559324 w 2053473"/>
              <a:gd name="connsiteY16" fmla="*/ 1131217 h 2033833"/>
              <a:gd name="connsiteX17" fmla="*/ 860982 w 2053473"/>
              <a:gd name="connsiteY17" fmla="*/ 923827 h 2033833"/>
              <a:gd name="connsiteX18" fmla="*/ 1035378 w 2053473"/>
              <a:gd name="connsiteY18" fmla="*/ 740004 h 2033833"/>
              <a:gd name="connsiteX19" fmla="*/ 1242768 w 2053473"/>
              <a:gd name="connsiteY19" fmla="*/ 476054 h 2033833"/>
              <a:gd name="connsiteX20" fmla="*/ 1388883 w 2053473"/>
              <a:gd name="connsiteY20" fmla="*/ 226243 h 2033833"/>
              <a:gd name="connsiteX21" fmla="*/ 1454871 w 2053473"/>
              <a:gd name="connsiteY21" fmla="*/ 0 h 2033833"/>
              <a:gd name="connsiteX0" fmla="*/ 1454871 w 2053473"/>
              <a:gd name="connsiteY0" fmla="*/ 0 h 2033833"/>
              <a:gd name="connsiteX1" fmla="*/ 2053473 w 2053473"/>
              <a:gd name="connsiteY1" fmla="*/ 230957 h 2033833"/>
              <a:gd name="connsiteX2" fmla="*/ 1945065 w 2053473"/>
              <a:gd name="connsiteY2" fmla="*/ 461913 h 2033833"/>
              <a:gd name="connsiteX3" fmla="*/ 1836656 w 2053473"/>
              <a:gd name="connsiteY3" fmla="*/ 688157 h 2033833"/>
              <a:gd name="connsiteX4" fmla="*/ 1714108 w 2053473"/>
              <a:gd name="connsiteY4" fmla="*/ 876693 h 2033833"/>
              <a:gd name="connsiteX5" fmla="*/ 1591559 w 2053473"/>
              <a:gd name="connsiteY5" fmla="*/ 1046375 h 2033833"/>
              <a:gd name="connsiteX6" fmla="*/ 1459584 w 2053473"/>
              <a:gd name="connsiteY6" fmla="*/ 1183064 h 2033833"/>
              <a:gd name="connsiteX7" fmla="*/ 1341749 w 2053473"/>
              <a:gd name="connsiteY7" fmla="*/ 1305612 h 2033833"/>
              <a:gd name="connsiteX8" fmla="*/ 1143786 w 2053473"/>
              <a:gd name="connsiteY8" fmla="*/ 1470582 h 2033833"/>
              <a:gd name="connsiteX9" fmla="*/ 931683 w 2053473"/>
              <a:gd name="connsiteY9" fmla="*/ 1616697 h 2033833"/>
              <a:gd name="connsiteX10" fmla="*/ 780854 w 2053473"/>
              <a:gd name="connsiteY10" fmla="*/ 1710965 h 2033833"/>
              <a:gd name="connsiteX11" fmla="*/ 559324 w 2053473"/>
              <a:gd name="connsiteY11" fmla="*/ 1819373 h 2033833"/>
              <a:gd name="connsiteX12" fmla="*/ 356648 w 2053473"/>
              <a:gd name="connsiteY12" fmla="*/ 1899501 h 2033833"/>
              <a:gd name="connsiteX13" fmla="*/ 219959 w 2053473"/>
              <a:gd name="connsiteY13" fmla="*/ 1946635 h 2033833"/>
              <a:gd name="connsiteX14" fmla="*/ 7856 w 2053473"/>
              <a:gd name="connsiteY14" fmla="*/ 1376313 h 2033833"/>
              <a:gd name="connsiteX15" fmla="*/ 267093 w 2053473"/>
              <a:gd name="connsiteY15" fmla="*/ 1291472 h 2033833"/>
              <a:gd name="connsiteX16" fmla="*/ 559324 w 2053473"/>
              <a:gd name="connsiteY16" fmla="*/ 1131217 h 2033833"/>
              <a:gd name="connsiteX17" fmla="*/ 860982 w 2053473"/>
              <a:gd name="connsiteY17" fmla="*/ 923827 h 2033833"/>
              <a:gd name="connsiteX18" fmla="*/ 1035378 w 2053473"/>
              <a:gd name="connsiteY18" fmla="*/ 740004 h 2033833"/>
              <a:gd name="connsiteX19" fmla="*/ 1242768 w 2053473"/>
              <a:gd name="connsiteY19" fmla="*/ 476054 h 2033833"/>
              <a:gd name="connsiteX20" fmla="*/ 1388883 w 2053473"/>
              <a:gd name="connsiteY20" fmla="*/ 226243 h 2033833"/>
              <a:gd name="connsiteX21" fmla="*/ 1454871 w 2053473"/>
              <a:gd name="connsiteY21" fmla="*/ 0 h 2033833"/>
              <a:gd name="connsiteX0" fmla="*/ 1454871 w 2053473"/>
              <a:gd name="connsiteY0" fmla="*/ 0 h 2033833"/>
              <a:gd name="connsiteX1" fmla="*/ 2053473 w 2053473"/>
              <a:gd name="connsiteY1" fmla="*/ 230957 h 2033833"/>
              <a:gd name="connsiteX2" fmla="*/ 1945065 w 2053473"/>
              <a:gd name="connsiteY2" fmla="*/ 461913 h 2033833"/>
              <a:gd name="connsiteX3" fmla="*/ 1836656 w 2053473"/>
              <a:gd name="connsiteY3" fmla="*/ 688157 h 2033833"/>
              <a:gd name="connsiteX4" fmla="*/ 1714108 w 2053473"/>
              <a:gd name="connsiteY4" fmla="*/ 876693 h 2033833"/>
              <a:gd name="connsiteX5" fmla="*/ 1591559 w 2053473"/>
              <a:gd name="connsiteY5" fmla="*/ 1046375 h 2033833"/>
              <a:gd name="connsiteX6" fmla="*/ 1459584 w 2053473"/>
              <a:gd name="connsiteY6" fmla="*/ 1183064 h 2033833"/>
              <a:gd name="connsiteX7" fmla="*/ 1341749 w 2053473"/>
              <a:gd name="connsiteY7" fmla="*/ 1305612 h 2033833"/>
              <a:gd name="connsiteX8" fmla="*/ 1143786 w 2053473"/>
              <a:gd name="connsiteY8" fmla="*/ 1470582 h 2033833"/>
              <a:gd name="connsiteX9" fmla="*/ 931683 w 2053473"/>
              <a:gd name="connsiteY9" fmla="*/ 1616697 h 2033833"/>
              <a:gd name="connsiteX10" fmla="*/ 780854 w 2053473"/>
              <a:gd name="connsiteY10" fmla="*/ 1710965 h 2033833"/>
              <a:gd name="connsiteX11" fmla="*/ 559324 w 2053473"/>
              <a:gd name="connsiteY11" fmla="*/ 1819373 h 2033833"/>
              <a:gd name="connsiteX12" fmla="*/ 356648 w 2053473"/>
              <a:gd name="connsiteY12" fmla="*/ 1899501 h 2033833"/>
              <a:gd name="connsiteX13" fmla="*/ 219959 w 2053473"/>
              <a:gd name="connsiteY13" fmla="*/ 1946635 h 2033833"/>
              <a:gd name="connsiteX14" fmla="*/ 7856 w 2053473"/>
              <a:gd name="connsiteY14" fmla="*/ 1376313 h 2033833"/>
              <a:gd name="connsiteX15" fmla="*/ 267093 w 2053473"/>
              <a:gd name="connsiteY15" fmla="*/ 1291472 h 2033833"/>
              <a:gd name="connsiteX16" fmla="*/ 559324 w 2053473"/>
              <a:gd name="connsiteY16" fmla="*/ 1131217 h 2033833"/>
              <a:gd name="connsiteX17" fmla="*/ 860982 w 2053473"/>
              <a:gd name="connsiteY17" fmla="*/ 923827 h 2033833"/>
              <a:gd name="connsiteX18" fmla="*/ 1035378 w 2053473"/>
              <a:gd name="connsiteY18" fmla="*/ 740004 h 2033833"/>
              <a:gd name="connsiteX19" fmla="*/ 1242768 w 2053473"/>
              <a:gd name="connsiteY19" fmla="*/ 476054 h 2033833"/>
              <a:gd name="connsiteX20" fmla="*/ 1388883 w 2053473"/>
              <a:gd name="connsiteY20" fmla="*/ 226243 h 2033833"/>
              <a:gd name="connsiteX21" fmla="*/ 1454871 w 2053473"/>
              <a:gd name="connsiteY21" fmla="*/ 0 h 2033833"/>
              <a:gd name="connsiteX0" fmla="*/ 1454871 w 2053473"/>
              <a:gd name="connsiteY0" fmla="*/ 0 h 2046402"/>
              <a:gd name="connsiteX1" fmla="*/ 2053473 w 2053473"/>
              <a:gd name="connsiteY1" fmla="*/ 230957 h 2046402"/>
              <a:gd name="connsiteX2" fmla="*/ 1945065 w 2053473"/>
              <a:gd name="connsiteY2" fmla="*/ 461913 h 2046402"/>
              <a:gd name="connsiteX3" fmla="*/ 1836656 w 2053473"/>
              <a:gd name="connsiteY3" fmla="*/ 688157 h 2046402"/>
              <a:gd name="connsiteX4" fmla="*/ 1714108 w 2053473"/>
              <a:gd name="connsiteY4" fmla="*/ 876693 h 2046402"/>
              <a:gd name="connsiteX5" fmla="*/ 1591559 w 2053473"/>
              <a:gd name="connsiteY5" fmla="*/ 1046375 h 2046402"/>
              <a:gd name="connsiteX6" fmla="*/ 1459584 w 2053473"/>
              <a:gd name="connsiteY6" fmla="*/ 1183064 h 2046402"/>
              <a:gd name="connsiteX7" fmla="*/ 1341749 w 2053473"/>
              <a:gd name="connsiteY7" fmla="*/ 1305612 h 2046402"/>
              <a:gd name="connsiteX8" fmla="*/ 1143786 w 2053473"/>
              <a:gd name="connsiteY8" fmla="*/ 1470582 h 2046402"/>
              <a:gd name="connsiteX9" fmla="*/ 931683 w 2053473"/>
              <a:gd name="connsiteY9" fmla="*/ 1616697 h 2046402"/>
              <a:gd name="connsiteX10" fmla="*/ 780854 w 2053473"/>
              <a:gd name="connsiteY10" fmla="*/ 1710965 h 2046402"/>
              <a:gd name="connsiteX11" fmla="*/ 559324 w 2053473"/>
              <a:gd name="connsiteY11" fmla="*/ 1819373 h 2046402"/>
              <a:gd name="connsiteX12" fmla="*/ 356648 w 2053473"/>
              <a:gd name="connsiteY12" fmla="*/ 1899501 h 2046402"/>
              <a:gd name="connsiteX13" fmla="*/ 252954 w 2053473"/>
              <a:gd name="connsiteY13" fmla="*/ 1974916 h 2046402"/>
              <a:gd name="connsiteX14" fmla="*/ 219959 w 2053473"/>
              <a:gd name="connsiteY14" fmla="*/ 1946635 h 2046402"/>
              <a:gd name="connsiteX15" fmla="*/ 7856 w 2053473"/>
              <a:gd name="connsiteY15" fmla="*/ 1376313 h 2046402"/>
              <a:gd name="connsiteX16" fmla="*/ 267093 w 2053473"/>
              <a:gd name="connsiteY16" fmla="*/ 1291472 h 2046402"/>
              <a:gd name="connsiteX17" fmla="*/ 559324 w 2053473"/>
              <a:gd name="connsiteY17" fmla="*/ 1131217 h 2046402"/>
              <a:gd name="connsiteX18" fmla="*/ 860982 w 2053473"/>
              <a:gd name="connsiteY18" fmla="*/ 923827 h 2046402"/>
              <a:gd name="connsiteX19" fmla="*/ 1035378 w 2053473"/>
              <a:gd name="connsiteY19" fmla="*/ 740004 h 2046402"/>
              <a:gd name="connsiteX20" fmla="*/ 1242768 w 2053473"/>
              <a:gd name="connsiteY20" fmla="*/ 476054 h 2046402"/>
              <a:gd name="connsiteX21" fmla="*/ 1388883 w 2053473"/>
              <a:gd name="connsiteY21" fmla="*/ 226243 h 2046402"/>
              <a:gd name="connsiteX22" fmla="*/ 1454871 w 2053473"/>
              <a:gd name="connsiteY22" fmla="*/ 0 h 2046402"/>
              <a:gd name="connsiteX0" fmla="*/ 1454871 w 2053473"/>
              <a:gd name="connsiteY0" fmla="*/ 0 h 2046402"/>
              <a:gd name="connsiteX1" fmla="*/ 2053473 w 2053473"/>
              <a:gd name="connsiteY1" fmla="*/ 230957 h 2046402"/>
              <a:gd name="connsiteX2" fmla="*/ 1945065 w 2053473"/>
              <a:gd name="connsiteY2" fmla="*/ 461913 h 2046402"/>
              <a:gd name="connsiteX3" fmla="*/ 1836656 w 2053473"/>
              <a:gd name="connsiteY3" fmla="*/ 688157 h 2046402"/>
              <a:gd name="connsiteX4" fmla="*/ 1714108 w 2053473"/>
              <a:gd name="connsiteY4" fmla="*/ 876693 h 2046402"/>
              <a:gd name="connsiteX5" fmla="*/ 1591559 w 2053473"/>
              <a:gd name="connsiteY5" fmla="*/ 1046375 h 2046402"/>
              <a:gd name="connsiteX6" fmla="*/ 1459584 w 2053473"/>
              <a:gd name="connsiteY6" fmla="*/ 1183064 h 2046402"/>
              <a:gd name="connsiteX7" fmla="*/ 1341749 w 2053473"/>
              <a:gd name="connsiteY7" fmla="*/ 1305612 h 2046402"/>
              <a:gd name="connsiteX8" fmla="*/ 1143786 w 2053473"/>
              <a:gd name="connsiteY8" fmla="*/ 1470582 h 2046402"/>
              <a:gd name="connsiteX9" fmla="*/ 931683 w 2053473"/>
              <a:gd name="connsiteY9" fmla="*/ 1616697 h 2046402"/>
              <a:gd name="connsiteX10" fmla="*/ 780854 w 2053473"/>
              <a:gd name="connsiteY10" fmla="*/ 1710965 h 2046402"/>
              <a:gd name="connsiteX11" fmla="*/ 559324 w 2053473"/>
              <a:gd name="connsiteY11" fmla="*/ 1819373 h 2046402"/>
              <a:gd name="connsiteX12" fmla="*/ 356648 w 2053473"/>
              <a:gd name="connsiteY12" fmla="*/ 1899501 h 2046402"/>
              <a:gd name="connsiteX13" fmla="*/ 252954 w 2053473"/>
              <a:gd name="connsiteY13" fmla="*/ 1974916 h 2046402"/>
              <a:gd name="connsiteX14" fmla="*/ 219959 w 2053473"/>
              <a:gd name="connsiteY14" fmla="*/ 1946635 h 2046402"/>
              <a:gd name="connsiteX15" fmla="*/ 7856 w 2053473"/>
              <a:gd name="connsiteY15" fmla="*/ 1376313 h 2046402"/>
              <a:gd name="connsiteX16" fmla="*/ 267093 w 2053473"/>
              <a:gd name="connsiteY16" fmla="*/ 1291472 h 2046402"/>
              <a:gd name="connsiteX17" fmla="*/ 559324 w 2053473"/>
              <a:gd name="connsiteY17" fmla="*/ 1131217 h 2046402"/>
              <a:gd name="connsiteX18" fmla="*/ 860982 w 2053473"/>
              <a:gd name="connsiteY18" fmla="*/ 923827 h 2046402"/>
              <a:gd name="connsiteX19" fmla="*/ 1035378 w 2053473"/>
              <a:gd name="connsiteY19" fmla="*/ 740004 h 2046402"/>
              <a:gd name="connsiteX20" fmla="*/ 1242768 w 2053473"/>
              <a:gd name="connsiteY20" fmla="*/ 476054 h 2046402"/>
              <a:gd name="connsiteX21" fmla="*/ 1388883 w 2053473"/>
              <a:gd name="connsiteY21" fmla="*/ 226243 h 2046402"/>
              <a:gd name="connsiteX22" fmla="*/ 1454871 w 2053473"/>
              <a:gd name="connsiteY22" fmla="*/ 0 h 2046402"/>
              <a:gd name="connsiteX0" fmla="*/ 1454871 w 2053473"/>
              <a:gd name="connsiteY0" fmla="*/ 0 h 2046402"/>
              <a:gd name="connsiteX1" fmla="*/ 2053473 w 2053473"/>
              <a:gd name="connsiteY1" fmla="*/ 230957 h 2046402"/>
              <a:gd name="connsiteX2" fmla="*/ 1945065 w 2053473"/>
              <a:gd name="connsiteY2" fmla="*/ 461913 h 2046402"/>
              <a:gd name="connsiteX3" fmla="*/ 1836656 w 2053473"/>
              <a:gd name="connsiteY3" fmla="*/ 688157 h 2046402"/>
              <a:gd name="connsiteX4" fmla="*/ 1714108 w 2053473"/>
              <a:gd name="connsiteY4" fmla="*/ 876693 h 2046402"/>
              <a:gd name="connsiteX5" fmla="*/ 1591559 w 2053473"/>
              <a:gd name="connsiteY5" fmla="*/ 1046375 h 2046402"/>
              <a:gd name="connsiteX6" fmla="*/ 1459584 w 2053473"/>
              <a:gd name="connsiteY6" fmla="*/ 1183064 h 2046402"/>
              <a:gd name="connsiteX7" fmla="*/ 1341749 w 2053473"/>
              <a:gd name="connsiteY7" fmla="*/ 1305612 h 2046402"/>
              <a:gd name="connsiteX8" fmla="*/ 1143786 w 2053473"/>
              <a:gd name="connsiteY8" fmla="*/ 1470582 h 2046402"/>
              <a:gd name="connsiteX9" fmla="*/ 931683 w 2053473"/>
              <a:gd name="connsiteY9" fmla="*/ 1616697 h 2046402"/>
              <a:gd name="connsiteX10" fmla="*/ 780854 w 2053473"/>
              <a:gd name="connsiteY10" fmla="*/ 1710965 h 2046402"/>
              <a:gd name="connsiteX11" fmla="*/ 559324 w 2053473"/>
              <a:gd name="connsiteY11" fmla="*/ 1819373 h 2046402"/>
              <a:gd name="connsiteX12" fmla="*/ 356648 w 2053473"/>
              <a:gd name="connsiteY12" fmla="*/ 1899501 h 2046402"/>
              <a:gd name="connsiteX13" fmla="*/ 252954 w 2053473"/>
              <a:gd name="connsiteY13" fmla="*/ 1974916 h 2046402"/>
              <a:gd name="connsiteX14" fmla="*/ 219959 w 2053473"/>
              <a:gd name="connsiteY14" fmla="*/ 1946635 h 2046402"/>
              <a:gd name="connsiteX15" fmla="*/ 7856 w 2053473"/>
              <a:gd name="connsiteY15" fmla="*/ 1376313 h 2046402"/>
              <a:gd name="connsiteX16" fmla="*/ 267093 w 2053473"/>
              <a:gd name="connsiteY16" fmla="*/ 1291472 h 2046402"/>
              <a:gd name="connsiteX17" fmla="*/ 559324 w 2053473"/>
              <a:gd name="connsiteY17" fmla="*/ 1131217 h 2046402"/>
              <a:gd name="connsiteX18" fmla="*/ 860982 w 2053473"/>
              <a:gd name="connsiteY18" fmla="*/ 923827 h 2046402"/>
              <a:gd name="connsiteX19" fmla="*/ 1035378 w 2053473"/>
              <a:gd name="connsiteY19" fmla="*/ 740004 h 2046402"/>
              <a:gd name="connsiteX20" fmla="*/ 1242768 w 2053473"/>
              <a:gd name="connsiteY20" fmla="*/ 476054 h 2046402"/>
              <a:gd name="connsiteX21" fmla="*/ 1388883 w 2053473"/>
              <a:gd name="connsiteY21" fmla="*/ 226243 h 2046402"/>
              <a:gd name="connsiteX22" fmla="*/ 1454871 w 2053473"/>
              <a:gd name="connsiteY22" fmla="*/ 0 h 2046402"/>
              <a:gd name="connsiteX0" fmla="*/ 1454871 w 2053473"/>
              <a:gd name="connsiteY0" fmla="*/ 0 h 2046402"/>
              <a:gd name="connsiteX1" fmla="*/ 2053473 w 2053473"/>
              <a:gd name="connsiteY1" fmla="*/ 230957 h 2046402"/>
              <a:gd name="connsiteX2" fmla="*/ 1945065 w 2053473"/>
              <a:gd name="connsiteY2" fmla="*/ 461913 h 2046402"/>
              <a:gd name="connsiteX3" fmla="*/ 1836656 w 2053473"/>
              <a:gd name="connsiteY3" fmla="*/ 688157 h 2046402"/>
              <a:gd name="connsiteX4" fmla="*/ 1714108 w 2053473"/>
              <a:gd name="connsiteY4" fmla="*/ 876693 h 2046402"/>
              <a:gd name="connsiteX5" fmla="*/ 1591559 w 2053473"/>
              <a:gd name="connsiteY5" fmla="*/ 1046375 h 2046402"/>
              <a:gd name="connsiteX6" fmla="*/ 1459584 w 2053473"/>
              <a:gd name="connsiteY6" fmla="*/ 1183064 h 2046402"/>
              <a:gd name="connsiteX7" fmla="*/ 1341749 w 2053473"/>
              <a:gd name="connsiteY7" fmla="*/ 1305612 h 2046402"/>
              <a:gd name="connsiteX8" fmla="*/ 1143786 w 2053473"/>
              <a:gd name="connsiteY8" fmla="*/ 1470582 h 2046402"/>
              <a:gd name="connsiteX9" fmla="*/ 931683 w 2053473"/>
              <a:gd name="connsiteY9" fmla="*/ 1616697 h 2046402"/>
              <a:gd name="connsiteX10" fmla="*/ 780854 w 2053473"/>
              <a:gd name="connsiteY10" fmla="*/ 1710965 h 2046402"/>
              <a:gd name="connsiteX11" fmla="*/ 559324 w 2053473"/>
              <a:gd name="connsiteY11" fmla="*/ 1819373 h 2046402"/>
              <a:gd name="connsiteX12" fmla="*/ 356648 w 2053473"/>
              <a:gd name="connsiteY12" fmla="*/ 1899501 h 2046402"/>
              <a:gd name="connsiteX13" fmla="*/ 347222 w 2053473"/>
              <a:gd name="connsiteY13" fmla="*/ 1904213 h 2046402"/>
              <a:gd name="connsiteX14" fmla="*/ 252954 w 2053473"/>
              <a:gd name="connsiteY14" fmla="*/ 1974916 h 2046402"/>
              <a:gd name="connsiteX15" fmla="*/ 219959 w 2053473"/>
              <a:gd name="connsiteY15" fmla="*/ 1946635 h 2046402"/>
              <a:gd name="connsiteX16" fmla="*/ 7856 w 2053473"/>
              <a:gd name="connsiteY16" fmla="*/ 1376313 h 2046402"/>
              <a:gd name="connsiteX17" fmla="*/ 267093 w 2053473"/>
              <a:gd name="connsiteY17" fmla="*/ 1291472 h 2046402"/>
              <a:gd name="connsiteX18" fmla="*/ 559324 w 2053473"/>
              <a:gd name="connsiteY18" fmla="*/ 1131217 h 2046402"/>
              <a:gd name="connsiteX19" fmla="*/ 860982 w 2053473"/>
              <a:gd name="connsiteY19" fmla="*/ 923827 h 2046402"/>
              <a:gd name="connsiteX20" fmla="*/ 1035378 w 2053473"/>
              <a:gd name="connsiteY20" fmla="*/ 740004 h 2046402"/>
              <a:gd name="connsiteX21" fmla="*/ 1242768 w 2053473"/>
              <a:gd name="connsiteY21" fmla="*/ 476054 h 2046402"/>
              <a:gd name="connsiteX22" fmla="*/ 1388883 w 2053473"/>
              <a:gd name="connsiteY22" fmla="*/ 226243 h 2046402"/>
              <a:gd name="connsiteX23" fmla="*/ 1454871 w 2053473"/>
              <a:gd name="connsiteY23" fmla="*/ 0 h 2046402"/>
              <a:gd name="connsiteX0" fmla="*/ 1454871 w 2053473"/>
              <a:gd name="connsiteY0" fmla="*/ 0 h 2046402"/>
              <a:gd name="connsiteX1" fmla="*/ 2053473 w 2053473"/>
              <a:gd name="connsiteY1" fmla="*/ 230957 h 2046402"/>
              <a:gd name="connsiteX2" fmla="*/ 1945065 w 2053473"/>
              <a:gd name="connsiteY2" fmla="*/ 461913 h 2046402"/>
              <a:gd name="connsiteX3" fmla="*/ 1836656 w 2053473"/>
              <a:gd name="connsiteY3" fmla="*/ 688157 h 2046402"/>
              <a:gd name="connsiteX4" fmla="*/ 1714108 w 2053473"/>
              <a:gd name="connsiteY4" fmla="*/ 876693 h 2046402"/>
              <a:gd name="connsiteX5" fmla="*/ 1591559 w 2053473"/>
              <a:gd name="connsiteY5" fmla="*/ 1046375 h 2046402"/>
              <a:gd name="connsiteX6" fmla="*/ 1459584 w 2053473"/>
              <a:gd name="connsiteY6" fmla="*/ 1183064 h 2046402"/>
              <a:gd name="connsiteX7" fmla="*/ 1341749 w 2053473"/>
              <a:gd name="connsiteY7" fmla="*/ 1305612 h 2046402"/>
              <a:gd name="connsiteX8" fmla="*/ 1143786 w 2053473"/>
              <a:gd name="connsiteY8" fmla="*/ 1470582 h 2046402"/>
              <a:gd name="connsiteX9" fmla="*/ 931683 w 2053473"/>
              <a:gd name="connsiteY9" fmla="*/ 1616697 h 2046402"/>
              <a:gd name="connsiteX10" fmla="*/ 780854 w 2053473"/>
              <a:gd name="connsiteY10" fmla="*/ 1710965 h 2046402"/>
              <a:gd name="connsiteX11" fmla="*/ 559324 w 2053473"/>
              <a:gd name="connsiteY11" fmla="*/ 1819373 h 2046402"/>
              <a:gd name="connsiteX12" fmla="*/ 356648 w 2053473"/>
              <a:gd name="connsiteY12" fmla="*/ 1899501 h 2046402"/>
              <a:gd name="connsiteX13" fmla="*/ 347222 w 2053473"/>
              <a:gd name="connsiteY13" fmla="*/ 1904213 h 2046402"/>
              <a:gd name="connsiteX14" fmla="*/ 252954 w 2053473"/>
              <a:gd name="connsiteY14" fmla="*/ 1974916 h 2046402"/>
              <a:gd name="connsiteX15" fmla="*/ 219959 w 2053473"/>
              <a:gd name="connsiteY15" fmla="*/ 1946635 h 2046402"/>
              <a:gd name="connsiteX16" fmla="*/ 7856 w 2053473"/>
              <a:gd name="connsiteY16" fmla="*/ 1376313 h 2046402"/>
              <a:gd name="connsiteX17" fmla="*/ 267093 w 2053473"/>
              <a:gd name="connsiteY17" fmla="*/ 1291472 h 2046402"/>
              <a:gd name="connsiteX18" fmla="*/ 559324 w 2053473"/>
              <a:gd name="connsiteY18" fmla="*/ 1131217 h 2046402"/>
              <a:gd name="connsiteX19" fmla="*/ 860982 w 2053473"/>
              <a:gd name="connsiteY19" fmla="*/ 923827 h 2046402"/>
              <a:gd name="connsiteX20" fmla="*/ 1035378 w 2053473"/>
              <a:gd name="connsiteY20" fmla="*/ 740004 h 2046402"/>
              <a:gd name="connsiteX21" fmla="*/ 1242768 w 2053473"/>
              <a:gd name="connsiteY21" fmla="*/ 476054 h 2046402"/>
              <a:gd name="connsiteX22" fmla="*/ 1388883 w 2053473"/>
              <a:gd name="connsiteY22" fmla="*/ 226243 h 2046402"/>
              <a:gd name="connsiteX23" fmla="*/ 1454871 w 2053473"/>
              <a:gd name="connsiteY23" fmla="*/ 0 h 2046402"/>
              <a:gd name="connsiteX0" fmla="*/ 1454871 w 2053473"/>
              <a:gd name="connsiteY0" fmla="*/ 0 h 2046402"/>
              <a:gd name="connsiteX1" fmla="*/ 2053473 w 2053473"/>
              <a:gd name="connsiteY1" fmla="*/ 230957 h 2046402"/>
              <a:gd name="connsiteX2" fmla="*/ 1945065 w 2053473"/>
              <a:gd name="connsiteY2" fmla="*/ 461913 h 2046402"/>
              <a:gd name="connsiteX3" fmla="*/ 1836656 w 2053473"/>
              <a:gd name="connsiteY3" fmla="*/ 688157 h 2046402"/>
              <a:gd name="connsiteX4" fmla="*/ 1714108 w 2053473"/>
              <a:gd name="connsiteY4" fmla="*/ 876693 h 2046402"/>
              <a:gd name="connsiteX5" fmla="*/ 1591559 w 2053473"/>
              <a:gd name="connsiteY5" fmla="*/ 1046375 h 2046402"/>
              <a:gd name="connsiteX6" fmla="*/ 1459584 w 2053473"/>
              <a:gd name="connsiteY6" fmla="*/ 1183064 h 2046402"/>
              <a:gd name="connsiteX7" fmla="*/ 1341749 w 2053473"/>
              <a:gd name="connsiteY7" fmla="*/ 1305612 h 2046402"/>
              <a:gd name="connsiteX8" fmla="*/ 1143786 w 2053473"/>
              <a:gd name="connsiteY8" fmla="*/ 1470582 h 2046402"/>
              <a:gd name="connsiteX9" fmla="*/ 931683 w 2053473"/>
              <a:gd name="connsiteY9" fmla="*/ 1616697 h 2046402"/>
              <a:gd name="connsiteX10" fmla="*/ 780854 w 2053473"/>
              <a:gd name="connsiteY10" fmla="*/ 1710965 h 2046402"/>
              <a:gd name="connsiteX11" fmla="*/ 559324 w 2053473"/>
              <a:gd name="connsiteY11" fmla="*/ 1819373 h 2046402"/>
              <a:gd name="connsiteX12" fmla="*/ 356648 w 2053473"/>
              <a:gd name="connsiteY12" fmla="*/ 1899501 h 2046402"/>
              <a:gd name="connsiteX13" fmla="*/ 252954 w 2053473"/>
              <a:gd name="connsiteY13" fmla="*/ 1974916 h 2046402"/>
              <a:gd name="connsiteX14" fmla="*/ 219959 w 2053473"/>
              <a:gd name="connsiteY14" fmla="*/ 1946635 h 2046402"/>
              <a:gd name="connsiteX15" fmla="*/ 7856 w 2053473"/>
              <a:gd name="connsiteY15" fmla="*/ 1376313 h 2046402"/>
              <a:gd name="connsiteX16" fmla="*/ 267093 w 2053473"/>
              <a:gd name="connsiteY16" fmla="*/ 1291472 h 2046402"/>
              <a:gd name="connsiteX17" fmla="*/ 559324 w 2053473"/>
              <a:gd name="connsiteY17" fmla="*/ 1131217 h 2046402"/>
              <a:gd name="connsiteX18" fmla="*/ 860982 w 2053473"/>
              <a:gd name="connsiteY18" fmla="*/ 923827 h 2046402"/>
              <a:gd name="connsiteX19" fmla="*/ 1035378 w 2053473"/>
              <a:gd name="connsiteY19" fmla="*/ 740004 h 2046402"/>
              <a:gd name="connsiteX20" fmla="*/ 1242768 w 2053473"/>
              <a:gd name="connsiteY20" fmla="*/ 476054 h 2046402"/>
              <a:gd name="connsiteX21" fmla="*/ 1388883 w 2053473"/>
              <a:gd name="connsiteY21" fmla="*/ 226243 h 2046402"/>
              <a:gd name="connsiteX22" fmla="*/ 1454871 w 2053473"/>
              <a:gd name="connsiteY22" fmla="*/ 0 h 2046402"/>
              <a:gd name="connsiteX0" fmla="*/ 1454871 w 2053473"/>
              <a:gd name="connsiteY0" fmla="*/ 0 h 2046402"/>
              <a:gd name="connsiteX1" fmla="*/ 2053473 w 2053473"/>
              <a:gd name="connsiteY1" fmla="*/ 230957 h 2046402"/>
              <a:gd name="connsiteX2" fmla="*/ 1945065 w 2053473"/>
              <a:gd name="connsiteY2" fmla="*/ 461913 h 2046402"/>
              <a:gd name="connsiteX3" fmla="*/ 1836656 w 2053473"/>
              <a:gd name="connsiteY3" fmla="*/ 688157 h 2046402"/>
              <a:gd name="connsiteX4" fmla="*/ 1714108 w 2053473"/>
              <a:gd name="connsiteY4" fmla="*/ 876693 h 2046402"/>
              <a:gd name="connsiteX5" fmla="*/ 1591559 w 2053473"/>
              <a:gd name="connsiteY5" fmla="*/ 1046375 h 2046402"/>
              <a:gd name="connsiteX6" fmla="*/ 1459584 w 2053473"/>
              <a:gd name="connsiteY6" fmla="*/ 1183064 h 2046402"/>
              <a:gd name="connsiteX7" fmla="*/ 1341749 w 2053473"/>
              <a:gd name="connsiteY7" fmla="*/ 1305612 h 2046402"/>
              <a:gd name="connsiteX8" fmla="*/ 1143786 w 2053473"/>
              <a:gd name="connsiteY8" fmla="*/ 1470582 h 2046402"/>
              <a:gd name="connsiteX9" fmla="*/ 931683 w 2053473"/>
              <a:gd name="connsiteY9" fmla="*/ 1616697 h 2046402"/>
              <a:gd name="connsiteX10" fmla="*/ 780854 w 2053473"/>
              <a:gd name="connsiteY10" fmla="*/ 1710965 h 2046402"/>
              <a:gd name="connsiteX11" fmla="*/ 559324 w 2053473"/>
              <a:gd name="connsiteY11" fmla="*/ 1819373 h 2046402"/>
              <a:gd name="connsiteX12" fmla="*/ 252954 w 2053473"/>
              <a:gd name="connsiteY12" fmla="*/ 1974916 h 2046402"/>
              <a:gd name="connsiteX13" fmla="*/ 219959 w 2053473"/>
              <a:gd name="connsiteY13" fmla="*/ 1946635 h 2046402"/>
              <a:gd name="connsiteX14" fmla="*/ 7856 w 2053473"/>
              <a:gd name="connsiteY14" fmla="*/ 1376313 h 2046402"/>
              <a:gd name="connsiteX15" fmla="*/ 267093 w 2053473"/>
              <a:gd name="connsiteY15" fmla="*/ 1291472 h 2046402"/>
              <a:gd name="connsiteX16" fmla="*/ 559324 w 2053473"/>
              <a:gd name="connsiteY16" fmla="*/ 1131217 h 2046402"/>
              <a:gd name="connsiteX17" fmla="*/ 860982 w 2053473"/>
              <a:gd name="connsiteY17" fmla="*/ 923827 h 2046402"/>
              <a:gd name="connsiteX18" fmla="*/ 1035378 w 2053473"/>
              <a:gd name="connsiteY18" fmla="*/ 740004 h 2046402"/>
              <a:gd name="connsiteX19" fmla="*/ 1242768 w 2053473"/>
              <a:gd name="connsiteY19" fmla="*/ 476054 h 2046402"/>
              <a:gd name="connsiteX20" fmla="*/ 1388883 w 2053473"/>
              <a:gd name="connsiteY20" fmla="*/ 226243 h 2046402"/>
              <a:gd name="connsiteX21" fmla="*/ 1454871 w 2053473"/>
              <a:gd name="connsiteY21" fmla="*/ 0 h 2046402"/>
              <a:gd name="connsiteX0" fmla="*/ 1454871 w 2053473"/>
              <a:gd name="connsiteY0" fmla="*/ 0 h 2050330"/>
              <a:gd name="connsiteX1" fmla="*/ 2053473 w 2053473"/>
              <a:gd name="connsiteY1" fmla="*/ 230957 h 2050330"/>
              <a:gd name="connsiteX2" fmla="*/ 1945065 w 2053473"/>
              <a:gd name="connsiteY2" fmla="*/ 461913 h 2050330"/>
              <a:gd name="connsiteX3" fmla="*/ 1836656 w 2053473"/>
              <a:gd name="connsiteY3" fmla="*/ 688157 h 2050330"/>
              <a:gd name="connsiteX4" fmla="*/ 1714108 w 2053473"/>
              <a:gd name="connsiteY4" fmla="*/ 876693 h 2050330"/>
              <a:gd name="connsiteX5" fmla="*/ 1591559 w 2053473"/>
              <a:gd name="connsiteY5" fmla="*/ 1046375 h 2050330"/>
              <a:gd name="connsiteX6" fmla="*/ 1459584 w 2053473"/>
              <a:gd name="connsiteY6" fmla="*/ 1183064 h 2050330"/>
              <a:gd name="connsiteX7" fmla="*/ 1341749 w 2053473"/>
              <a:gd name="connsiteY7" fmla="*/ 1305612 h 2050330"/>
              <a:gd name="connsiteX8" fmla="*/ 1143786 w 2053473"/>
              <a:gd name="connsiteY8" fmla="*/ 1470582 h 2050330"/>
              <a:gd name="connsiteX9" fmla="*/ 931683 w 2053473"/>
              <a:gd name="connsiteY9" fmla="*/ 1616697 h 2050330"/>
              <a:gd name="connsiteX10" fmla="*/ 780854 w 2053473"/>
              <a:gd name="connsiteY10" fmla="*/ 1710965 h 2050330"/>
              <a:gd name="connsiteX11" fmla="*/ 559324 w 2053473"/>
              <a:gd name="connsiteY11" fmla="*/ 1819373 h 2050330"/>
              <a:gd name="connsiteX12" fmla="*/ 252954 w 2053473"/>
              <a:gd name="connsiteY12" fmla="*/ 1974916 h 2050330"/>
              <a:gd name="connsiteX13" fmla="*/ 234101 w 2053473"/>
              <a:gd name="connsiteY13" fmla="*/ 1998482 h 2050330"/>
              <a:gd name="connsiteX14" fmla="*/ 219959 w 2053473"/>
              <a:gd name="connsiteY14" fmla="*/ 1946635 h 2050330"/>
              <a:gd name="connsiteX15" fmla="*/ 7856 w 2053473"/>
              <a:gd name="connsiteY15" fmla="*/ 1376313 h 2050330"/>
              <a:gd name="connsiteX16" fmla="*/ 267093 w 2053473"/>
              <a:gd name="connsiteY16" fmla="*/ 1291472 h 2050330"/>
              <a:gd name="connsiteX17" fmla="*/ 559324 w 2053473"/>
              <a:gd name="connsiteY17" fmla="*/ 1131217 h 2050330"/>
              <a:gd name="connsiteX18" fmla="*/ 860982 w 2053473"/>
              <a:gd name="connsiteY18" fmla="*/ 923827 h 2050330"/>
              <a:gd name="connsiteX19" fmla="*/ 1035378 w 2053473"/>
              <a:gd name="connsiteY19" fmla="*/ 740004 h 2050330"/>
              <a:gd name="connsiteX20" fmla="*/ 1242768 w 2053473"/>
              <a:gd name="connsiteY20" fmla="*/ 476054 h 2050330"/>
              <a:gd name="connsiteX21" fmla="*/ 1388883 w 2053473"/>
              <a:gd name="connsiteY21" fmla="*/ 226243 h 2050330"/>
              <a:gd name="connsiteX22" fmla="*/ 1454871 w 2053473"/>
              <a:gd name="connsiteY22" fmla="*/ 0 h 2050330"/>
              <a:gd name="connsiteX0" fmla="*/ 1454871 w 2053473"/>
              <a:gd name="connsiteY0" fmla="*/ 0 h 2050330"/>
              <a:gd name="connsiteX1" fmla="*/ 2053473 w 2053473"/>
              <a:gd name="connsiteY1" fmla="*/ 230957 h 2050330"/>
              <a:gd name="connsiteX2" fmla="*/ 1945065 w 2053473"/>
              <a:gd name="connsiteY2" fmla="*/ 461913 h 2050330"/>
              <a:gd name="connsiteX3" fmla="*/ 1836656 w 2053473"/>
              <a:gd name="connsiteY3" fmla="*/ 688157 h 2050330"/>
              <a:gd name="connsiteX4" fmla="*/ 1714108 w 2053473"/>
              <a:gd name="connsiteY4" fmla="*/ 876693 h 2050330"/>
              <a:gd name="connsiteX5" fmla="*/ 1591559 w 2053473"/>
              <a:gd name="connsiteY5" fmla="*/ 1046375 h 2050330"/>
              <a:gd name="connsiteX6" fmla="*/ 1459584 w 2053473"/>
              <a:gd name="connsiteY6" fmla="*/ 1183064 h 2050330"/>
              <a:gd name="connsiteX7" fmla="*/ 1341749 w 2053473"/>
              <a:gd name="connsiteY7" fmla="*/ 1305612 h 2050330"/>
              <a:gd name="connsiteX8" fmla="*/ 1143786 w 2053473"/>
              <a:gd name="connsiteY8" fmla="*/ 1470582 h 2050330"/>
              <a:gd name="connsiteX9" fmla="*/ 931683 w 2053473"/>
              <a:gd name="connsiteY9" fmla="*/ 1616697 h 2050330"/>
              <a:gd name="connsiteX10" fmla="*/ 780854 w 2053473"/>
              <a:gd name="connsiteY10" fmla="*/ 1710965 h 2050330"/>
              <a:gd name="connsiteX11" fmla="*/ 559324 w 2053473"/>
              <a:gd name="connsiteY11" fmla="*/ 1819373 h 2050330"/>
              <a:gd name="connsiteX12" fmla="*/ 252954 w 2053473"/>
              <a:gd name="connsiteY12" fmla="*/ 1974916 h 2050330"/>
              <a:gd name="connsiteX13" fmla="*/ 234101 w 2053473"/>
              <a:gd name="connsiteY13" fmla="*/ 1998482 h 2050330"/>
              <a:gd name="connsiteX14" fmla="*/ 219959 w 2053473"/>
              <a:gd name="connsiteY14" fmla="*/ 1946635 h 2050330"/>
              <a:gd name="connsiteX15" fmla="*/ 7856 w 2053473"/>
              <a:gd name="connsiteY15" fmla="*/ 1376313 h 2050330"/>
              <a:gd name="connsiteX16" fmla="*/ 267093 w 2053473"/>
              <a:gd name="connsiteY16" fmla="*/ 1291472 h 2050330"/>
              <a:gd name="connsiteX17" fmla="*/ 559324 w 2053473"/>
              <a:gd name="connsiteY17" fmla="*/ 1131217 h 2050330"/>
              <a:gd name="connsiteX18" fmla="*/ 860982 w 2053473"/>
              <a:gd name="connsiteY18" fmla="*/ 923827 h 2050330"/>
              <a:gd name="connsiteX19" fmla="*/ 1035378 w 2053473"/>
              <a:gd name="connsiteY19" fmla="*/ 740004 h 2050330"/>
              <a:gd name="connsiteX20" fmla="*/ 1242768 w 2053473"/>
              <a:gd name="connsiteY20" fmla="*/ 476054 h 2050330"/>
              <a:gd name="connsiteX21" fmla="*/ 1388883 w 2053473"/>
              <a:gd name="connsiteY21" fmla="*/ 226243 h 2050330"/>
              <a:gd name="connsiteX22" fmla="*/ 1454871 w 2053473"/>
              <a:gd name="connsiteY22" fmla="*/ 0 h 2050330"/>
              <a:gd name="connsiteX0" fmla="*/ 1454871 w 2053473"/>
              <a:gd name="connsiteY0" fmla="*/ 0 h 2050330"/>
              <a:gd name="connsiteX1" fmla="*/ 2053473 w 2053473"/>
              <a:gd name="connsiteY1" fmla="*/ 230957 h 2050330"/>
              <a:gd name="connsiteX2" fmla="*/ 1945065 w 2053473"/>
              <a:gd name="connsiteY2" fmla="*/ 461913 h 2050330"/>
              <a:gd name="connsiteX3" fmla="*/ 1836656 w 2053473"/>
              <a:gd name="connsiteY3" fmla="*/ 688157 h 2050330"/>
              <a:gd name="connsiteX4" fmla="*/ 1714108 w 2053473"/>
              <a:gd name="connsiteY4" fmla="*/ 876693 h 2050330"/>
              <a:gd name="connsiteX5" fmla="*/ 1591559 w 2053473"/>
              <a:gd name="connsiteY5" fmla="*/ 1046375 h 2050330"/>
              <a:gd name="connsiteX6" fmla="*/ 1459584 w 2053473"/>
              <a:gd name="connsiteY6" fmla="*/ 1183064 h 2050330"/>
              <a:gd name="connsiteX7" fmla="*/ 1341749 w 2053473"/>
              <a:gd name="connsiteY7" fmla="*/ 1305612 h 2050330"/>
              <a:gd name="connsiteX8" fmla="*/ 1143786 w 2053473"/>
              <a:gd name="connsiteY8" fmla="*/ 1470582 h 2050330"/>
              <a:gd name="connsiteX9" fmla="*/ 931683 w 2053473"/>
              <a:gd name="connsiteY9" fmla="*/ 1616697 h 2050330"/>
              <a:gd name="connsiteX10" fmla="*/ 780854 w 2053473"/>
              <a:gd name="connsiteY10" fmla="*/ 1710965 h 2050330"/>
              <a:gd name="connsiteX11" fmla="*/ 559324 w 2053473"/>
              <a:gd name="connsiteY11" fmla="*/ 1819373 h 2050330"/>
              <a:gd name="connsiteX12" fmla="*/ 252954 w 2053473"/>
              <a:gd name="connsiteY12" fmla="*/ 1974916 h 2050330"/>
              <a:gd name="connsiteX13" fmla="*/ 234101 w 2053473"/>
              <a:gd name="connsiteY13" fmla="*/ 1998482 h 2050330"/>
              <a:gd name="connsiteX14" fmla="*/ 219959 w 2053473"/>
              <a:gd name="connsiteY14" fmla="*/ 1946635 h 2050330"/>
              <a:gd name="connsiteX15" fmla="*/ 7856 w 2053473"/>
              <a:gd name="connsiteY15" fmla="*/ 1376313 h 2050330"/>
              <a:gd name="connsiteX16" fmla="*/ 267093 w 2053473"/>
              <a:gd name="connsiteY16" fmla="*/ 1291472 h 2050330"/>
              <a:gd name="connsiteX17" fmla="*/ 559324 w 2053473"/>
              <a:gd name="connsiteY17" fmla="*/ 1131217 h 2050330"/>
              <a:gd name="connsiteX18" fmla="*/ 860982 w 2053473"/>
              <a:gd name="connsiteY18" fmla="*/ 923827 h 2050330"/>
              <a:gd name="connsiteX19" fmla="*/ 1035378 w 2053473"/>
              <a:gd name="connsiteY19" fmla="*/ 740004 h 2050330"/>
              <a:gd name="connsiteX20" fmla="*/ 1242768 w 2053473"/>
              <a:gd name="connsiteY20" fmla="*/ 476054 h 2050330"/>
              <a:gd name="connsiteX21" fmla="*/ 1388883 w 2053473"/>
              <a:gd name="connsiteY21" fmla="*/ 226243 h 2050330"/>
              <a:gd name="connsiteX22" fmla="*/ 1454871 w 2053473"/>
              <a:gd name="connsiteY22" fmla="*/ 0 h 2050330"/>
              <a:gd name="connsiteX0" fmla="*/ 1454871 w 2053473"/>
              <a:gd name="connsiteY0" fmla="*/ 0 h 2050330"/>
              <a:gd name="connsiteX1" fmla="*/ 2053473 w 2053473"/>
              <a:gd name="connsiteY1" fmla="*/ 230957 h 2050330"/>
              <a:gd name="connsiteX2" fmla="*/ 1945065 w 2053473"/>
              <a:gd name="connsiteY2" fmla="*/ 461913 h 2050330"/>
              <a:gd name="connsiteX3" fmla="*/ 1836656 w 2053473"/>
              <a:gd name="connsiteY3" fmla="*/ 688157 h 2050330"/>
              <a:gd name="connsiteX4" fmla="*/ 1714108 w 2053473"/>
              <a:gd name="connsiteY4" fmla="*/ 876693 h 2050330"/>
              <a:gd name="connsiteX5" fmla="*/ 1591559 w 2053473"/>
              <a:gd name="connsiteY5" fmla="*/ 1046375 h 2050330"/>
              <a:gd name="connsiteX6" fmla="*/ 1459584 w 2053473"/>
              <a:gd name="connsiteY6" fmla="*/ 1183064 h 2050330"/>
              <a:gd name="connsiteX7" fmla="*/ 1341749 w 2053473"/>
              <a:gd name="connsiteY7" fmla="*/ 1305612 h 2050330"/>
              <a:gd name="connsiteX8" fmla="*/ 1143786 w 2053473"/>
              <a:gd name="connsiteY8" fmla="*/ 1470582 h 2050330"/>
              <a:gd name="connsiteX9" fmla="*/ 931683 w 2053473"/>
              <a:gd name="connsiteY9" fmla="*/ 1616697 h 2050330"/>
              <a:gd name="connsiteX10" fmla="*/ 780854 w 2053473"/>
              <a:gd name="connsiteY10" fmla="*/ 1710965 h 2050330"/>
              <a:gd name="connsiteX11" fmla="*/ 559324 w 2053473"/>
              <a:gd name="connsiteY11" fmla="*/ 1819373 h 2050330"/>
              <a:gd name="connsiteX12" fmla="*/ 252954 w 2053473"/>
              <a:gd name="connsiteY12" fmla="*/ 1974916 h 2050330"/>
              <a:gd name="connsiteX13" fmla="*/ 234101 w 2053473"/>
              <a:gd name="connsiteY13" fmla="*/ 1998482 h 2050330"/>
              <a:gd name="connsiteX14" fmla="*/ 219959 w 2053473"/>
              <a:gd name="connsiteY14" fmla="*/ 1946635 h 2050330"/>
              <a:gd name="connsiteX15" fmla="*/ 7856 w 2053473"/>
              <a:gd name="connsiteY15" fmla="*/ 1376313 h 2050330"/>
              <a:gd name="connsiteX16" fmla="*/ 267093 w 2053473"/>
              <a:gd name="connsiteY16" fmla="*/ 1291472 h 2050330"/>
              <a:gd name="connsiteX17" fmla="*/ 559324 w 2053473"/>
              <a:gd name="connsiteY17" fmla="*/ 1131217 h 2050330"/>
              <a:gd name="connsiteX18" fmla="*/ 860982 w 2053473"/>
              <a:gd name="connsiteY18" fmla="*/ 923827 h 2050330"/>
              <a:gd name="connsiteX19" fmla="*/ 1035378 w 2053473"/>
              <a:gd name="connsiteY19" fmla="*/ 740004 h 2050330"/>
              <a:gd name="connsiteX20" fmla="*/ 1242768 w 2053473"/>
              <a:gd name="connsiteY20" fmla="*/ 476054 h 2050330"/>
              <a:gd name="connsiteX21" fmla="*/ 1388883 w 2053473"/>
              <a:gd name="connsiteY21" fmla="*/ 226243 h 2050330"/>
              <a:gd name="connsiteX22" fmla="*/ 1454871 w 2053473"/>
              <a:gd name="connsiteY22" fmla="*/ 0 h 2050330"/>
              <a:gd name="connsiteX0" fmla="*/ 1454871 w 2053473"/>
              <a:gd name="connsiteY0" fmla="*/ 0 h 2050330"/>
              <a:gd name="connsiteX1" fmla="*/ 2053473 w 2053473"/>
              <a:gd name="connsiteY1" fmla="*/ 230957 h 2050330"/>
              <a:gd name="connsiteX2" fmla="*/ 1945065 w 2053473"/>
              <a:gd name="connsiteY2" fmla="*/ 461913 h 2050330"/>
              <a:gd name="connsiteX3" fmla="*/ 1836656 w 2053473"/>
              <a:gd name="connsiteY3" fmla="*/ 688157 h 2050330"/>
              <a:gd name="connsiteX4" fmla="*/ 1714108 w 2053473"/>
              <a:gd name="connsiteY4" fmla="*/ 876693 h 2050330"/>
              <a:gd name="connsiteX5" fmla="*/ 1591559 w 2053473"/>
              <a:gd name="connsiteY5" fmla="*/ 1046375 h 2050330"/>
              <a:gd name="connsiteX6" fmla="*/ 1459584 w 2053473"/>
              <a:gd name="connsiteY6" fmla="*/ 1183064 h 2050330"/>
              <a:gd name="connsiteX7" fmla="*/ 1341749 w 2053473"/>
              <a:gd name="connsiteY7" fmla="*/ 1305612 h 2050330"/>
              <a:gd name="connsiteX8" fmla="*/ 1143786 w 2053473"/>
              <a:gd name="connsiteY8" fmla="*/ 1470582 h 2050330"/>
              <a:gd name="connsiteX9" fmla="*/ 931683 w 2053473"/>
              <a:gd name="connsiteY9" fmla="*/ 1616697 h 2050330"/>
              <a:gd name="connsiteX10" fmla="*/ 780854 w 2053473"/>
              <a:gd name="connsiteY10" fmla="*/ 1710965 h 2050330"/>
              <a:gd name="connsiteX11" fmla="*/ 559324 w 2053473"/>
              <a:gd name="connsiteY11" fmla="*/ 1819373 h 2050330"/>
              <a:gd name="connsiteX12" fmla="*/ 252954 w 2053473"/>
              <a:gd name="connsiteY12" fmla="*/ 1974916 h 2050330"/>
              <a:gd name="connsiteX13" fmla="*/ 234101 w 2053473"/>
              <a:gd name="connsiteY13" fmla="*/ 1998482 h 2050330"/>
              <a:gd name="connsiteX14" fmla="*/ 219959 w 2053473"/>
              <a:gd name="connsiteY14" fmla="*/ 1946635 h 2050330"/>
              <a:gd name="connsiteX15" fmla="*/ 7856 w 2053473"/>
              <a:gd name="connsiteY15" fmla="*/ 1376313 h 2050330"/>
              <a:gd name="connsiteX16" fmla="*/ 267093 w 2053473"/>
              <a:gd name="connsiteY16" fmla="*/ 1291472 h 2050330"/>
              <a:gd name="connsiteX17" fmla="*/ 559324 w 2053473"/>
              <a:gd name="connsiteY17" fmla="*/ 1131217 h 2050330"/>
              <a:gd name="connsiteX18" fmla="*/ 860982 w 2053473"/>
              <a:gd name="connsiteY18" fmla="*/ 923827 h 2050330"/>
              <a:gd name="connsiteX19" fmla="*/ 1035378 w 2053473"/>
              <a:gd name="connsiteY19" fmla="*/ 740004 h 2050330"/>
              <a:gd name="connsiteX20" fmla="*/ 1242768 w 2053473"/>
              <a:gd name="connsiteY20" fmla="*/ 476054 h 2050330"/>
              <a:gd name="connsiteX21" fmla="*/ 1388883 w 2053473"/>
              <a:gd name="connsiteY21" fmla="*/ 226243 h 2050330"/>
              <a:gd name="connsiteX22" fmla="*/ 1454871 w 2053473"/>
              <a:gd name="connsiteY22" fmla="*/ 0 h 2050330"/>
              <a:gd name="connsiteX0" fmla="*/ 1454871 w 2053473"/>
              <a:gd name="connsiteY0" fmla="*/ 0 h 2046402"/>
              <a:gd name="connsiteX1" fmla="*/ 2053473 w 2053473"/>
              <a:gd name="connsiteY1" fmla="*/ 230957 h 2046402"/>
              <a:gd name="connsiteX2" fmla="*/ 1945065 w 2053473"/>
              <a:gd name="connsiteY2" fmla="*/ 461913 h 2046402"/>
              <a:gd name="connsiteX3" fmla="*/ 1836656 w 2053473"/>
              <a:gd name="connsiteY3" fmla="*/ 688157 h 2046402"/>
              <a:gd name="connsiteX4" fmla="*/ 1714108 w 2053473"/>
              <a:gd name="connsiteY4" fmla="*/ 876693 h 2046402"/>
              <a:gd name="connsiteX5" fmla="*/ 1591559 w 2053473"/>
              <a:gd name="connsiteY5" fmla="*/ 1046375 h 2046402"/>
              <a:gd name="connsiteX6" fmla="*/ 1459584 w 2053473"/>
              <a:gd name="connsiteY6" fmla="*/ 1183064 h 2046402"/>
              <a:gd name="connsiteX7" fmla="*/ 1341749 w 2053473"/>
              <a:gd name="connsiteY7" fmla="*/ 1305612 h 2046402"/>
              <a:gd name="connsiteX8" fmla="*/ 1143786 w 2053473"/>
              <a:gd name="connsiteY8" fmla="*/ 1470582 h 2046402"/>
              <a:gd name="connsiteX9" fmla="*/ 931683 w 2053473"/>
              <a:gd name="connsiteY9" fmla="*/ 1616697 h 2046402"/>
              <a:gd name="connsiteX10" fmla="*/ 780854 w 2053473"/>
              <a:gd name="connsiteY10" fmla="*/ 1710965 h 2046402"/>
              <a:gd name="connsiteX11" fmla="*/ 559324 w 2053473"/>
              <a:gd name="connsiteY11" fmla="*/ 1819373 h 2046402"/>
              <a:gd name="connsiteX12" fmla="*/ 252954 w 2053473"/>
              <a:gd name="connsiteY12" fmla="*/ 1974916 h 2046402"/>
              <a:gd name="connsiteX13" fmla="*/ 219959 w 2053473"/>
              <a:gd name="connsiteY13" fmla="*/ 1946635 h 2046402"/>
              <a:gd name="connsiteX14" fmla="*/ 7856 w 2053473"/>
              <a:gd name="connsiteY14" fmla="*/ 1376313 h 2046402"/>
              <a:gd name="connsiteX15" fmla="*/ 267093 w 2053473"/>
              <a:gd name="connsiteY15" fmla="*/ 1291472 h 2046402"/>
              <a:gd name="connsiteX16" fmla="*/ 559324 w 2053473"/>
              <a:gd name="connsiteY16" fmla="*/ 1131217 h 2046402"/>
              <a:gd name="connsiteX17" fmla="*/ 860982 w 2053473"/>
              <a:gd name="connsiteY17" fmla="*/ 923827 h 2046402"/>
              <a:gd name="connsiteX18" fmla="*/ 1035378 w 2053473"/>
              <a:gd name="connsiteY18" fmla="*/ 740004 h 2046402"/>
              <a:gd name="connsiteX19" fmla="*/ 1242768 w 2053473"/>
              <a:gd name="connsiteY19" fmla="*/ 476054 h 2046402"/>
              <a:gd name="connsiteX20" fmla="*/ 1388883 w 2053473"/>
              <a:gd name="connsiteY20" fmla="*/ 226243 h 2046402"/>
              <a:gd name="connsiteX21" fmla="*/ 1454871 w 2053473"/>
              <a:gd name="connsiteY21" fmla="*/ 0 h 2046402"/>
              <a:gd name="connsiteX0" fmla="*/ 1449371 w 2047973"/>
              <a:gd name="connsiteY0" fmla="*/ 0 h 1974916"/>
              <a:gd name="connsiteX1" fmla="*/ 2047973 w 2047973"/>
              <a:gd name="connsiteY1" fmla="*/ 230957 h 1974916"/>
              <a:gd name="connsiteX2" fmla="*/ 1939565 w 2047973"/>
              <a:gd name="connsiteY2" fmla="*/ 461913 h 1974916"/>
              <a:gd name="connsiteX3" fmla="*/ 1831156 w 2047973"/>
              <a:gd name="connsiteY3" fmla="*/ 688157 h 1974916"/>
              <a:gd name="connsiteX4" fmla="*/ 1708608 w 2047973"/>
              <a:gd name="connsiteY4" fmla="*/ 876693 h 1974916"/>
              <a:gd name="connsiteX5" fmla="*/ 1586059 w 2047973"/>
              <a:gd name="connsiteY5" fmla="*/ 1046375 h 1974916"/>
              <a:gd name="connsiteX6" fmla="*/ 1454084 w 2047973"/>
              <a:gd name="connsiteY6" fmla="*/ 1183064 h 1974916"/>
              <a:gd name="connsiteX7" fmla="*/ 1336249 w 2047973"/>
              <a:gd name="connsiteY7" fmla="*/ 1305612 h 1974916"/>
              <a:gd name="connsiteX8" fmla="*/ 1138286 w 2047973"/>
              <a:gd name="connsiteY8" fmla="*/ 1470582 h 1974916"/>
              <a:gd name="connsiteX9" fmla="*/ 926183 w 2047973"/>
              <a:gd name="connsiteY9" fmla="*/ 1616697 h 1974916"/>
              <a:gd name="connsiteX10" fmla="*/ 775354 w 2047973"/>
              <a:gd name="connsiteY10" fmla="*/ 1710965 h 1974916"/>
              <a:gd name="connsiteX11" fmla="*/ 553824 w 2047973"/>
              <a:gd name="connsiteY11" fmla="*/ 1819373 h 1974916"/>
              <a:gd name="connsiteX12" fmla="*/ 247454 w 2047973"/>
              <a:gd name="connsiteY12" fmla="*/ 1974916 h 1974916"/>
              <a:gd name="connsiteX13" fmla="*/ 2356 w 2047973"/>
              <a:gd name="connsiteY13" fmla="*/ 1376313 h 1974916"/>
              <a:gd name="connsiteX14" fmla="*/ 261593 w 2047973"/>
              <a:gd name="connsiteY14" fmla="*/ 1291472 h 1974916"/>
              <a:gd name="connsiteX15" fmla="*/ 553824 w 2047973"/>
              <a:gd name="connsiteY15" fmla="*/ 1131217 h 1974916"/>
              <a:gd name="connsiteX16" fmla="*/ 855482 w 2047973"/>
              <a:gd name="connsiteY16" fmla="*/ 923827 h 1974916"/>
              <a:gd name="connsiteX17" fmla="*/ 1029878 w 2047973"/>
              <a:gd name="connsiteY17" fmla="*/ 740004 h 1974916"/>
              <a:gd name="connsiteX18" fmla="*/ 1237268 w 2047973"/>
              <a:gd name="connsiteY18" fmla="*/ 476054 h 1974916"/>
              <a:gd name="connsiteX19" fmla="*/ 1383383 w 2047973"/>
              <a:gd name="connsiteY19" fmla="*/ 226243 h 1974916"/>
              <a:gd name="connsiteX20" fmla="*/ 1449371 w 2047973"/>
              <a:gd name="connsiteY20" fmla="*/ 0 h 1974916"/>
              <a:gd name="connsiteX0" fmla="*/ 1447015 w 2045617"/>
              <a:gd name="connsiteY0" fmla="*/ 0 h 1974916"/>
              <a:gd name="connsiteX1" fmla="*/ 2045617 w 2045617"/>
              <a:gd name="connsiteY1" fmla="*/ 230957 h 1974916"/>
              <a:gd name="connsiteX2" fmla="*/ 1937209 w 2045617"/>
              <a:gd name="connsiteY2" fmla="*/ 461913 h 1974916"/>
              <a:gd name="connsiteX3" fmla="*/ 1828800 w 2045617"/>
              <a:gd name="connsiteY3" fmla="*/ 688157 h 1974916"/>
              <a:gd name="connsiteX4" fmla="*/ 1706252 w 2045617"/>
              <a:gd name="connsiteY4" fmla="*/ 876693 h 1974916"/>
              <a:gd name="connsiteX5" fmla="*/ 1583703 w 2045617"/>
              <a:gd name="connsiteY5" fmla="*/ 1046375 h 1974916"/>
              <a:gd name="connsiteX6" fmla="*/ 1451728 w 2045617"/>
              <a:gd name="connsiteY6" fmla="*/ 1183064 h 1974916"/>
              <a:gd name="connsiteX7" fmla="*/ 1333893 w 2045617"/>
              <a:gd name="connsiteY7" fmla="*/ 1305612 h 1974916"/>
              <a:gd name="connsiteX8" fmla="*/ 1135930 w 2045617"/>
              <a:gd name="connsiteY8" fmla="*/ 1470582 h 1974916"/>
              <a:gd name="connsiteX9" fmla="*/ 923827 w 2045617"/>
              <a:gd name="connsiteY9" fmla="*/ 1616697 h 1974916"/>
              <a:gd name="connsiteX10" fmla="*/ 772998 w 2045617"/>
              <a:gd name="connsiteY10" fmla="*/ 1710965 h 1974916"/>
              <a:gd name="connsiteX11" fmla="*/ 551468 w 2045617"/>
              <a:gd name="connsiteY11" fmla="*/ 1819373 h 1974916"/>
              <a:gd name="connsiteX12" fmla="*/ 245098 w 2045617"/>
              <a:gd name="connsiteY12" fmla="*/ 1974916 h 1974916"/>
              <a:gd name="connsiteX13" fmla="*/ 0 w 2045617"/>
              <a:gd name="connsiteY13" fmla="*/ 1376313 h 1974916"/>
              <a:gd name="connsiteX14" fmla="*/ 259237 w 2045617"/>
              <a:gd name="connsiteY14" fmla="*/ 1291472 h 1974916"/>
              <a:gd name="connsiteX15" fmla="*/ 551468 w 2045617"/>
              <a:gd name="connsiteY15" fmla="*/ 1131217 h 1974916"/>
              <a:gd name="connsiteX16" fmla="*/ 853126 w 2045617"/>
              <a:gd name="connsiteY16" fmla="*/ 923827 h 1974916"/>
              <a:gd name="connsiteX17" fmla="*/ 1027522 w 2045617"/>
              <a:gd name="connsiteY17" fmla="*/ 740004 h 1974916"/>
              <a:gd name="connsiteX18" fmla="*/ 1234912 w 2045617"/>
              <a:gd name="connsiteY18" fmla="*/ 476054 h 1974916"/>
              <a:gd name="connsiteX19" fmla="*/ 1381027 w 2045617"/>
              <a:gd name="connsiteY19" fmla="*/ 226243 h 1974916"/>
              <a:gd name="connsiteX20" fmla="*/ 1447015 w 2045617"/>
              <a:gd name="connsiteY20" fmla="*/ 0 h 1974916"/>
              <a:gd name="connsiteX0" fmla="*/ 1447015 w 2045617"/>
              <a:gd name="connsiteY0" fmla="*/ 0 h 1974916"/>
              <a:gd name="connsiteX1" fmla="*/ 2045617 w 2045617"/>
              <a:gd name="connsiteY1" fmla="*/ 230957 h 1974916"/>
              <a:gd name="connsiteX2" fmla="*/ 1937209 w 2045617"/>
              <a:gd name="connsiteY2" fmla="*/ 461913 h 1974916"/>
              <a:gd name="connsiteX3" fmla="*/ 1828800 w 2045617"/>
              <a:gd name="connsiteY3" fmla="*/ 688157 h 1974916"/>
              <a:gd name="connsiteX4" fmla="*/ 1706252 w 2045617"/>
              <a:gd name="connsiteY4" fmla="*/ 876693 h 1974916"/>
              <a:gd name="connsiteX5" fmla="*/ 1583703 w 2045617"/>
              <a:gd name="connsiteY5" fmla="*/ 1046375 h 1974916"/>
              <a:gd name="connsiteX6" fmla="*/ 1451728 w 2045617"/>
              <a:gd name="connsiteY6" fmla="*/ 1183064 h 1974916"/>
              <a:gd name="connsiteX7" fmla="*/ 1333893 w 2045617"/>
              <a:gd name="connsiteY7" fmla="*/ 1305612 h 1974916"/>
              <a:gd name="connsiteX8" fmla="*/ 1135930 w 2045617"/>
              <a:gd name="connsiteY8" fmla="*/ 1470582 h 1974916"/>
              <a:gd name="connsiteX9" fmla="*/ 923827 w 2045617"/>
              <a:gd name="connsiteY9" fmla="*/ 1616697 h 1974916"/>
              <a:gd name="connsiteX10" fmla="*/ 772998 w 2045617"/>
              <a:gd name="connsiteY10" fmla="*/ 1710965 h 1974916"/>
              <a:gd name="connsiteX11" fmla="*/ 551468 w 2045617"/>
              <a:gd name="connsiteY11" fmla="*/ 1819373 h 1974916"/>
              <a:gd name="connsiteX12" fmla="*/ 245098 w 2045617"/>
              <a:gd name="connsiteY12" fmla="*/ 1974916 h 1974916"/>
              <a:gd name="connsiteX13" fmla="*/ 245098 w 2045617"/>
              <a:gd name="connsiteY13" fmla="*/ 1970201 h 1974916"/>
              <a:gd name="connsiteX14" fmla="*/ 0 w 2045617"/>
              <a:gd name="connsiteY14" fmla="*/ 1376313 h 1974916"/>
              <a:gd name="connsiteX15" fmla="*/ 259237 w 2045617"/>
              <a:gd name="connsiteY15" fmla="*/ 1291472 h 1974916"/>
              <a:gd name="connsiteX16" fmla="*/ 551468 w 2045617"/>
              <a:gd name="connsiteY16" fmla="*/ 1131217 h 1974916"/>
              <a:gd name="connsiteX17" fmla="*/ 853126 w 2045617"/>
              <a:gd name="connsiteY17" fmla="*/ 923827 h 1974916"/>
              <a:gd name="connsiteX18" fmla="*/ 1027522 w 2045617"/>
              <a:gd name="connsiteY18" fmla="*/ 740004 h 1974916"/>
              <a:gd name="connsiteX19" fmla="*/ 1234912 w 2045617"/>
              <a:gd name="connsiteY19" fmla="*/ 476054 h 1974916"/>
              <a:gd name="connsiteX20" fmla="*/ 1381027 w 2045617"/>
              <a:gd name="connsiteY20" fmla="*/ 226243 h 1974916"/>
              <a:gd name="connsiteX21" fmla="*/ 1447015 w 2045617"/>
              <a:gd name="connsiteY21" fmla="*/ 0 h 1974916"/>
              <a:gd name="connsiteX0" fmla="*/ 1447015 w 2045617"/>
              <a:gd name="connsiteY0" fmla="*/ 0 h 1990627"/>
              <a:gd name="connsiteX1" fmla="*/ 2045617 w 2045617"/>
              <a:gd name="connsiteY1" fmla="*/ 230957 h 1990627"/>
              <a:gd name="connsiteX2" fmla="*/ 1937209 w 2045617"/>
              <a:gd name="connsiteY2" fmla="*/ 461913 h 1990627"/>
              <a:gd name="connsiteX3" fmla="*/ 1828800 w 2045617"/>
              <a:gd name="connsiteY3" fmla="*/ 688157 h 1990627"/>
              <a:gd name="connsiteX4" fmla="*/ 1706252 w 2045617"/>
              <a:gd name="connsiteY4" fmla="*/ 876693 h 1990627"/>
              <a:gd name="connsiteX5" fmla="*/ 1583703 w 2045617"/>
              <a:gd name="connsiteY5" fmla="*/ 1046375 h 1990627"/>
              <a:gd name="connsiteX6" fmla="*/ 1451728 w 2045617"/>
              <a:gd name="connsiteY6" fmla="*/ 1183064 h 1990627"/>
              <a:gd name="connsiteX7" fmla="*/ 1333893 w 2045617"/>
              <a:gd name="connsiteY7" fmla="*/ 1305612 h 1990627"/>
              <a:gd name="connsiteX8" fmla="*/ 1135930 w 2045617"/>
              <a:gd name="connsiteY8" fmla="*/ 1470582 h 1990627"/>
              <a:gd name="connsiteX9" fmla="*/ 923827 w 2045617"/>
              <a:gd name="connsiteY9" fmla="*/ 1616697 h 1990627"/>
              <a:gd name="connsiteX10" fmla="*/ 772998 w 2045617"/>
              <a:gd name="connsiteY10" fmla="*/ 1710965 h 1990627"/>
              <a:gd name="connsiteX11" fmla="*/ 551468 w 2045617"/>
              <a:gd name="connsiteY11" fmla="*/ 1819373 h 1990627"/>
              <a:gd name="connsiteX12" fmla="*/ 245098 w 2045617"/>
              <a:gd name="connsiteY12" fmla="*/ 1974916 h 1990627"/>
              <a:gd name="connsiteX13" fmla="*/ 245098 w 2045617"/>
              <a:gd name="connsiteY13" fmla="*/ 1970201 h 1990627"/>
              <a:gd name="connsiteX14" fmla="*/ 0 w 2045617"/>
              <a:gd name="connsiteY14" fmla="*/ 1376313 h 1990627"/>
              <a:gd name="connsiteX15" fmla="*/ 259237 w 2045617"/>
              <a:gd name="connsiteY15" fmla="*/ 1291472 h 1990627"/>
              <a:gd name="connsiteX16" fmla="*/ 551468 w 2045617"/>
              <a:gd name="connsiteY16" fmla="*/ 1131217 h 1990627"/>
              <a:gd name="connsiteX17" fmla="*/ 853126 w 2045617"/>
              <a:gd name="connsiteY17" fmla="*/ 923827 h 1990627"/>
              <a:gd name="connsiteX18" fmla="*/ 1027522 w 2045617"/>
              <a:gd name="connsiteY18" fmla="*/ 740004 h 1990627"/>
              <a:gd name="connsiteX19" fmla="*/ 1234912 w 2045617"/>
              <a:gd name="connsiteY19" fmla="*/ 476054 h 1990627"/>
              <a:gd name="connsiteX20" fmla="*/ 1381027 w 2045617"/>
              <a:gd name="connsiteY20" fmla="*/ 226243 h 1990627"/>
              <a:gd name="connsiteX21" fmla="*/ 1447015 w 2045617"/>
              <a:gd name="connsiteY21" fmla="*/ 0 h 1990627"/>
              <a:gd name="connsiteX0" fmla="*/ 1447015 w 2045617"/>
              <a:gd name="connsiteY0" fmla="*/ 0 h 1990627"/>
              <a:gd name="connsiteX1" fmla="*/ 2045617 w 2045617"/>
              <a:gd name="connsiteY1" fmla="*/ 230957 h 1990627"/>
              <a:gd name="connsiteX2" fmla="*/ 1937209 w 2045617"/>
              <a:gd name="connsiteY2" fmla="*/ 461913 h 1990627"/>
              <a:gd name="connsiteX3" fmla="*/ 1828800 w 2045617"/>
              <a:gd name="connsiteY3" fmla="*/ 688157 h 1990627"/>
              <a:gd name="connsiteX4" fmla="*/ 1706252 w 2045617"/>
              <a:gd name="connsiteY4" fmla="*/ 876693 h 1990627"/>
              <a:gd name="connsiteX5" fmla="*/ 1583703 w 2045617"/>
              <a:gd name="connsiteY5" fmla="*/ 1046375 h 1990627"/>
              <a:gd name="connsiteX6" fmla="*/ 1451728 w 2045617"/>
              <a:gd name="connsiteY6" fmla="*/ 1183064 h 1990627"/>
              <a:gd name="connsiteX7" fmla="*/ 1333893 w 2045617"/>
              <a:gd name="connsiteY7" fmla="*/ 1305612 h 1990627"/>
              <a:gd name="connsiteX8" fmla="*/ 1135930 w 2045617"/>
              <a:gd name="connsiteY8" fmla="*/ 1470582 h 1990627"/>
              <a:gd name="connsiteX9" fmla="*/ 923827 w 2045617"/>
              <a:gd name="connsiteY9" fmla="*/ 1616697 h 1990627"/>
              <a:gd name="connsiteX10" fmla="*/ 772998 w 2045617"/>
              <a:gd name="connsiteY10" fmla="*/ 1710965 h 1990627"/>
              <a:gd name="connsiteX11" fmla="*/ 551468 w 2045617"/>
              <a:gd name="connsiteY11" fmla="*/ 1819373 h 1990627"/>
              <a:gd name="connsiteX12" fmla="*/ 245098 w 2045617"/>
              <a:gd name="connsiteY12" fmla="*/ 1974916 h 1990627"/>
              <a:gd name="connsiteX13" fmla="*/ 245098 w 2045617"/>
              <a:gd name="connsiteY13" fmla="*/ 1970201 h 1990627"/>
              <a:gd name="connsiteX14" fmla="*/ 0 w 2045617"/>
              <a:gd name="connsiteY14" fmla="*/ 1376313 h 1990627"/>
              <a:gd name="connsiteX15" fmla="*/ 259237 w 2045617"/>
              <a:gd name="connsiteY15" fmla="*/ 1291472 h 1990627"/>
              <a:gd name="connsiteX16" fmla="*/ 551468 w 2045617"/>
              <a:gd name="connsiteY16" fmla="*/ 1131217 h 1990627"/>
              <a:gd name="connsiteX17" fmla="*/ 853126 w 2045617"/>
              <a:gd name="connsiteY17" fmla="*/ 923827 h 1990627"/>
              <a:gd name="connsiteX18" fmla="*/ 1027522 w 2045617"/>
              <a:gd name="connsiteY18" fmla="*/ 740004 h 1990627"/>
              <a:gd name="connsiteX19" fmla="*/ 1234912 w 2045617"/>
              <a:gd name="connsiteY19" fmla="*/ 476054 h 1990627"/>
              <a:gd name="connsiteX20" fmla="*/ 1381027 w 2045617"/>
              <a:gd name="connsiteY20" fmla="*/ 226243 h 1990627"/>
              <a:gd name="connsiteX21" fmla="*/ 1447015 w 2045617"/>
              <a:gd name="connsiteY21" fmla="*/ 0 h 1990627"/>
              <a:gd name="connsiteX0" fmla="*/ 1449372 w 2047974"/>
              <a:gd name="connsiteY0" fmla="*/ 0 h 2064469"/>
              <a:gd name="connsiteX1" fmla="*/ 2047974 w 2047974"/>
              <a:gd name="connsiteY1" fmla="*/ 230957 h 2064469"/>
              <a:gd name="connsiteX2" fmla="*/ 1939566 w 2047974"/>
              <a:gd name="connsiteY2" fmla="*/ 461913 h 2064469"/>
              <a:gd name="connsiteX3" fmla="*/ 1831157 w 2047974"/>
              <a:gd name="connsiteY3" fmla="*/ 688157 h 2064469"/>
              <a:gd name="connsiteX4" fmla="*/ 1708609 w 2047974"/>
              <a:gd name="connsiteY4" fmla="*/ 876693 h 2064469"/>
              <a:gd name="connsiteX5" fmla="*/ 1586060 w 2047974"/>
              <a:gd name="connsiteY5" fmla="*/ 1046375 h 2064469"/>
              <a:gd name="connsiteX6" fmla="*/ 1454085 w 2047974"/>
              <a:gd name="connsiteY6" fmla="*/ 1183064 h 2064469"/>
              <a:gd name="connsiteX7" fmla="*/ 1336250 w 2047974"/>
              <a:gd name="connsiteY7" fmla="*/ 1305612 h 2064469"/>
              <a:gd name="connsiteX8" fmla="*/ 1138287 w 2047974"/>
              <a:gd name="connsiteY8" fmla="*/ 1470582 h 2064469"/>
              <a:gd name="connsiteX9" fmla="*/ 926184 w 2047974"/>
              <a:gd name="connsiteY9" fmla="*/ 1616697 h 2064469"/>
              <a:gd name="connsiteX10" fmla="*/ 775355 w 2047974"/>
              <a:gd name="connsiteY10" fmla="*/ 1710965 h 2064469"/>
              <a:gd name="connsiteX11" fmla="*/ 553825 w 2047974"/>
              <a:gd name="connsiteY11" fmla="*/ 1819373 h 2064469"/>
              <a:gd name="connsiteX12" fmla="*/ 247455 w 2047974"/>
              <a:gd name="connsiteY12" fmla="*/ 1974916 h 2064469"/>
              <a:gd name="connsiteX13" fmla="*/ 247455 w 2047974"/>
              <a:gd name="connsiteY13" fmla="*/ 1970201 h 2064469"/>
              <a:gd name="connsiteX14" fmla="*/ 247455 w 2047974"/>
              <a:gd name="connsiteY14" fmla="*/ 1965488 h 2064469"/>
              <a:gd name="connsiteX15" fmla="*/ 2357 w 2047974"/>
              <a:gd name="connsiteY15" fmla="*/ 1376313 h 2064469"/>
              <a:gd name="connsiteX16" fmla="*/ 261594 w 2047974"/>
              <a:gd name="connsiteY16" fmla="*/ 1291472 h 2064469"/>
              <a:gd name="connsiteX17" fmla="*/ 553825 w 2047974"/>
              <a:gd name="connsiteY17" fmla="*/ 1131217 h 2064469"/>
              <a:gd name="connsiteX18" fmla="*/ 855483 w 2047974"/>
              <a:gd name="connsiteY18" fmla="*/ 923827 h 2064469"/>
              <a:gd name="connsiteX19" fmla="*/ 1029879 w 2047974"/>
              <a:gd name="connsiteY19" fmla="*/ 740004 h 2064469"/>
              <a:gd name="connsiteX20" fmla="*/ 1237269 w 2047974"/>
              <a:gd name="connsiteY20" fmla="*/ 476054 h 2064469"/>
              <a:gd name="connsiteX21" fmla="*/ 1383384 w 2047974"/>
              <a:gd name="connsiteY21" fmla="*/ 226243 h 2064469"/>
              <a:gd name="connsiteX22" fmla="*/ 1449372 w 2047974"/>
              <a:gd name="connsiteY22" fmla="*/ 0 h 2064469"/>
              <a:gd name="connsiteX0" fmla="*/ 1449372 w 2047974"/>
              <a:gd name="connsiteY0" fmla="*/ 0 h 1990627"/>
              <a:gd name="connsiteX1" fmla="*/ 2047974 w 2047974"/>
              <a:gd name="connsiteY1" fmla="*/ 230957 h 1990627"/>
              <a:gd name="connsiteX2" fmla="*/ 1939566 w 2047974"/>
              <a:gd name="connsiteY2" fmla="*/ 461913 h 1990627"/>
              <a:gd name="connsiteX3" fmla="*/ 1831157 w 2047974"/>
              <a:gd name="connsiteY3" fmla="*/ 688157 h 1990627"/>
              <a:gd name="connsiteX4" fmla="*/ 1708609 w 2047974"/>
              <a:gd name="connsiteY4" fmla="*/ 876693 h 1990627"/>
              <a:gd name="connsiteX5" fmla="*/ 1586060 w 2047974"/>
              <a:gd name="connsiteY5" fmla="*/ 1046375 h 1990627"/>
              <a:gd name="connsiteX6" fmla="*/ 1454085 w 2047974"/>
              <a:gd name="connsiteY6" fmla="*/ 1183064 h 1990627"/>
              <a:gd name="connsiteX7" fmla="*/ 1336250 w 2047974"/>
              <a:gd name="connsiteY7" fmla="*/ 1305612 h 1990627"/>
              <a:gd name="connsiteX8" fmla="*/ 1138287 w 2047974"/>
              <a:gd name="connsiteY8" fmla="*/ 1470582 h 1990627"/>
              <a:gd name="connsiteX9" fmla="*/ 926184 w 2047974"/>
              <a:gd name="connsiteY9" fmla="*/ 1616697 h 1990627"/>
              <a:gd name="connsiteX10" fmla="*/ 775355 w 2047974"/>
              <a:gd name="connsiteY10" fmla="*/ 1710965 h 1990627"/>
              <a:gd name="connsiteX11" fmla="*/ 553825 w 2047974"/>
              <a:gd name="connsiteY11" fmla="*/ 1819373 h 1990627"/>
              <a:gd name="connsiteX12" fmla="*/ 247455 w 2047974"/>
              <a:gd name="connsiteY12" fmla="*/ 1974916 h 1990627"/>
              <a:gd name="connsiteX13" fmla="*/ 247455 w 2047974"/>
              <a:gd name="connsiteY13" fmla="*/ 1970201 h 1990627"/>
              <a:gd name="connsiteX14" fmla="*/ 247455 w 2047974"/>
              <a:gd name="connsiteY14" fmla="*/ 1965488 h 1990627"/>
              <a:gd name="connsiteX15" fmla="*/ 2357 w 2047974"/>
              <a:gd name="connsiteY15" fmla="*/ 1376313 h 1990627"/>
              <a:gd name="connsiteX16" fmla="*/ 261594 w 2047974"/>
              <a:gd name="connsiteY16" fmla="*/ 1291472 h 1990627"/>
              <a:gd name="connsiteX17" fmla="*/ 553825 w 2047974"/>
              <a:gd name="connsiteY17" fmla="*/ 1131217 h 1990627"/>
              <a:gd name="connsiteX18" fmla="*/ 855483 w 2047974"/>
              <a:gd name="connsiteY18" fmla="*/ 923827 h 1990627"/>
              <a:gd name="connsiteX19" fmla="*/ 1029879 w 2047974"/>
              <a:gd name="connsiteY19" fmla="*/ 740004 h 1990627"/>
              <a:gd name="connsiteX20" fmla="*/ 1237269 w 2047974"/>
              <a:gd name="connsiteY20" fmla="*/ 476054 h 1990627"/>
              <a:gd name="connsiteX21" fmla="*/ 1383384 w 2047974"/>
              <a:gd name="connsiteY21" fmla="*/ 226243 h 1990627"/>
              <a:gd name="connsiteX22" fmla="*/ 1449372 w 2047974"/>
              <a:gd name="connsiteY22" fmla="*/ 0 h 1990627"/>
              <a:gd name="connsiteX0" fmla="*/ 1449372 w 2047974"/>
              <a:gd name="connsiteY0" fmla="*/ 0 h 1990627"/>
              <a:gd name="connsiteX1" fmla="*/ 2047974 w 2047974"/>
              <a:gd name="connsiteY1" fmla="*/ 230957 h 1990627"/>
              <a:gd name="connsiteX2" fmla="*/ 1939566 w 2047974"/>
              <a:gd name="connsiteY2" fmla="*/ 461913 h 1990627"/>
              <a:gd name="connsiteX3" fmla="*/ 1831157 w 2047974"/>
              <a:gd name="connsiteY3" fmla="*/ 688157 h 1990627"/>
              <a:gd name="connsiteX4" fmla="*/ 1708609 w 2047974"/>
              <a:gd name="connsiteY4" fmla="*/ 876693 h 1990627"/>
              <a:gd name="connsiteX5" fmla="*/ 1586060 w 2047974"/>
              <a:gd name="connsiteY5" fmla="*/ 1046375 h 1990627"/>
              <a:gd name="connsiteX6" fmla="*/ 1454085 w 2047974"/>
              <a:gd name="connsiteY6" fmla="*/ 1183064 h 1990627"/>
              <a:gd name="connsiteX7" fmla="*/ 1336250 w 2047974"/>
              <a:gd name="connsiteY7" fmla="*/ 1305612 h 1990627"/>
              <a:gd name="connsiteX8" fmla="*/ 1138287 w 2047974"/>
              <a:gd name="connsiteY8" fmla="*/ 1470582 h 1990627"/>
              <a:gd name="connsiteX9" fmla="*/ 926184 w 2047974"/>
              <a:gd name="connsiteY9" fmla="*/ 1616697 h 1990627"/>
              <a:gd name="connsiteX10" fmla="*/ 775355 w 2047974"/>
              <a:gd name="connsiteY10" fmla="*/ 1710965 h 1990627"/>
              <a:gd name="connsiteX11" fmla="*/ 553825 w 2047974"/>
              <a:gd name="connsiteY11" fmla="*/ 1819373 h 1990627"/>
              <a:gd name="connsiteX12" fmla="*/ 247455 w 2047974"/>
              <a:gd name="connsiteY12" fmla="*/ 1974916 h 1990627"/>
              <a:gd name="connsiteX13" fmla="*/ 247455 w 2047974"/>
              <a:gd name="connsiteY13" fmla="*/ 1970201 h 1990627"/>
              <a:gd name="connsiteX14" fmla="*/ 247455 w 2047974"/>
              <a:gd name="connsiteY14" fmla="*/ 1965488 h 1990627"/>
              <a:gd name="connsiteX15" fmla="*/ 2357 w 2047974"/>
              <a:gd name="connsiteY15" fmla="*/ 1376313 h 1990627"/>
              <a:gd name="connsiteX16" fmla="*/ 261594 w 2047974"/>
              <a:gd name="connsiteY16" fmla="*/ 1291472 h 1990627"/>
              <a:gd name="connsiteX17" fmla="*/ 553825 w 2047974"/>
              <a:gd name="connsiteY17" fmla="*/ 1131217 h 1990627"/>
              <a:gd name="connsiteX18" fmla="*/ 855483 w 2047974"/>
              <a:gd name="connsiteY18" fmla="*/ 923827 h 1990627"/>
              <a:gd name="connsiteX19" fmla="*/ 1029879 w 2047974"/>
              <a:gd name="connsiteY19" fmla="*/ 740004 h 1990627"/>
              <a:gd name="connsiteX20" fmla="*/ 1237269 w 2047974"/>
              <a:gd name="connsiteY20" fmla="*/ 476054 h 1990627"/>
              <a:gd name="connsiteX21" fmla="*/ 1383384 w 2047974"/>
              <a:gd name="connsiteY21" fmla="*/ 226243 h 1990627"/>
              <a:gd name="connsiteX22" fmla="*/ 1449372 w 2047974"/>
              <a:gd name="connsiteY22" fmla="*/ 0 h 1990627"/>
              <a:gd name="connsiteX0" fmla="*/ 1449372 w 2047974"/>
              <a:gd name="connsiteY0" fmla="*/ 0 h 1990627"/>
              <a:gd name="connsiteX1" fmla="*/ 2047974 w 2047974"/>
              <a:gd name="connsiteY1" fmla="*/ 230957 h 1990627"/>
              <a:gd name="connsiteX2" fmla="*/ 1939566 w 2047974"/>
              <a:gd name="connsiteY2" fmla="*/ 461913 h 1990627"/>
              <a:gd name="connsiteX3" fmla="*/ 1831157 w 2047974"/>
              <a:gd name="connsiteY3" fmla="*/ 688157 h 1990627"/>
              <a:gd name="connsiteX4" fmla="*/ 1708609 w 2047974"/>
              <a:gd name="connsiteY4" fmla="*/ 876693 h 1990627"/>
              <a:gd name="connsiteX5" fmla="*/ 1586060 w 2047974"/>
              <a:gd name="connsiteY5" fmla="*/ 1046375 h 1990627"/>
              <a:gd name="connsiteX6" fmla="*/ 1454085 w 2047974"/>
              <a:gd name="connsiteY6" fmla="*/ 1183064 h 1990627"/>
              <a:gd name="connsiteX7" fmla="*/ 1336250 w 2047974"/>
              <a:gd name="connsiteY7" fmla="*/ 1305612 h 1990627"/>
              <a:gd name="connsiteX8" fmla="*/ 1138287 w 2047974"/>
              <a:gd name="connsiteY8" fmla="*/ 1470582 h 1990627"/>
              <a:gd name="connsiteX9" fmla="*/ 926184 w 2047974"/>
              <a:gd name="connsiteY9" fmla="*/ 1616697 h 1990627"/>
              <a:gd name="connsiteX10" fmla="*/ 775355 w 2047974"/>
              <a:gd name="connsiteY10" fmla="*/ 1710965 h 1990627"/>
              <a:gd name="connsiteX11" fmla="*/ 553825 w 2047974"/>
              <a:gd name="connsiteY11" fmla="*/ 1819373 h 1990627"/>
              <a:gd name="connsiteX12" fmla="*/ 247455 w 2047974"/>
              <a:gd name="connsiteY12" fmla="*/ 1974916 h 1990627"/>
              <a:gd name="connsiteX13" fmla="*/ 247455 w 2047974"/>
              <a:gd name="connsiteY13" fmla="*/ 1970201 h 1990627"/>
              <a:gd name="connsiteX14" fmla="*/ 247455 w 2047974"/>
              <a:gd name="connsiteY14" fmla="*/ 1965488 h 1990627"/>
              <a:gd name="connsiteX15" fmla="*/ 2357 w 2047974"/>
              <a:gd name="connsiteY15" fmla="*/ 1376313 h 1990627"/>
              <a:gd name="connsiteX16" fmla="*/ 261594 w 2047974"/>
              <a:gd name="connsiteY16" fmla="*/ 1291472 h 1990627"/>
              <a:gd name="connsiteX17" fmla="*/ 553825 w 2047974"/>
              <a:gd name="connsiteY17" fmla="*/ 1131217 h 1990627"/>
              <a:gd name="connsiteX18" fmla="*/ 855483 w 2047974"/>
              <a:gd name="connsiteY18" fmla="*/ 923827 h 1990627"/>
              <a:gd name="connsiteX19" fmla="*/ 1029879 w 2047974"/>
              <a:gd name="connsiteY19" fmla="*/ 740004 h 1990627"/>
              <a:gd name="connsiteX20" fmla="*/ 1237269 w 2047974"/>
              <a:gd name="connsiteY20" fmla="*/ 476054 h 1990627"/>
              <a:gd name="connsiteX21" fmla="*/ 1383384 w 2047974"/>
              <a:gd name="connsiteY21" fmla="*/ 226243 h 1990627"/>
              <a:gd name="connsiteX22" fmla="*/ 1449372 w 2047974"/>
              <a:gd name="connsiteY22" fmla="*/ 0 h 199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47974" h="1990627">
                <a:moveTo>
                  <a:pt x="1449372" y="0"/>
                </a:moveTo>
                <a:cubicBezTo>
                  <a:pt x="1560137" y="786"/>
                  <a:pt x="1966275" y="153972"/>
                  <a:pt x="2047974" y="230957"/>
                </a:cubicBezTo>
                <a:lnTo>
                  <a:pt x="1939566" y="461913"/>
                </a:lnTo>
                <a:cubicBezTo>
                  <a:pt x="1903430" y="538113"/>
                  <a:pt x="1869650" y="619027"/>
                  <a:pt x="1831157" y="688157"/>
                </a:cubicBezTo>
                <a:cubicBezTo>
                  <a:pt x="1792664" y="757287"/>
                  <a:pt x="1749458" y="816990"/>
                  <a:pt x="1708609" y="876693"/>
                </a:cubicBezTo>
                <a:cubicBezTo>
                  <a:pt x="1667760" y="936396"/>
                  <a:pt x="1628481" y="995313"/>
                  <a:pt x="1586060" y="1046375"/>
                </a:cubicBezTo>
                <a:cubicBezTo>
                  <a:pt x="1543639" y="1097437"/>
                  <a:pt x="1454085" y="1183064"/>
                  <a:pt x="1454085" y="1183064"/>
                </a:cubicBezTo>
                <a:cubicBezTo>
                  <a:pt x="1412450" y="1226270"/>
                  <a:pt x="1388883" y="1257692"/>
                  <a:pt x="1336250" y="1305612"/>
                </a:cubicBezTo>
                <a:cubicBezTo>
                  <a:pt x="1283617" y="1353532"/>
                  <a:pt x="1206631" y="1418735"/>
                  <a:pt x="1138287" y="1470582"/>
                </a:cubicBezTo>
                <a:cubicBezTo>
                  <a:pt x="1069943" y="1522430"/>
                  <a:pt x="986673" y="1576633"/>
                  <a:pt x="926184" y="1616697"/>
                </a:cubicBezTo>
                <a:cubicBezTo>
                  <a:pt x="865695" y="1656761"/>
                  <a:pt x="837415" y="1677186"/>
                  <a:pt x="775355" y="1710965"/>
                </a:cubicBezTo>
                <a:cubicBezTo>
                  <a:pt x="713295" y="1744744"/>
                  <a:pt x="641808" y="1775381"/>
                  <a:pt x="553825" y="1819373"/>
                </a:cubicBezTo>
                <a:lnTo>
                  <a:pt x="247455" y="1974916"/>
                </a:lnTo>
                <a:cubicBezTo>
                  <a:pt x="247455" y="1973344"/>
                  <a:pt x="214461" y="1990627"/>
                  <a:pt x="247455" y="1970201"/>
                </a:cubicBezTo>
                <a:cubicBezTo>
                  <a:pt x="247455" y="1968630"/>
                  <a:pt x="208177" y="1989056"/>
                  <a:pt x="247455" y="1965488"/>
                </a:cubicBezTo>
                <a:cubicBezTo>
                  <a:pt x="183038" y="1890074"/>
                  <a:pt x="0" y="1488649"/>
                  <a:pt x="2357" y="1376313"/>
                </a:cubicBezTo>
                <a:lnTo>
                  <a:pt x="261594" y="1291472"/>
                </a:lnTo>
                <a:cubicBezTo>
                  <a:pt x="353505" y="1250623"/>
                  <a:pt x="454843" y="1192491"/>
                  <a:pt x="553825" y="1131217"/>
                </a:cubicBezTo>
                <a:cubicBezTo>
                  <a:pt x="652807" y="1069943"/>
                  <a:pt x="776141" y="989029"/>
                  <a:pt x="855483" y="923827"/>
                </a:cubicBezTo>
                <a:cubicBezTo>
                  <a:pt x="934825" y="858625"/>
                  <a:pt x="966248" y="814633"/>
                  <a:pt x="1029879" y="740004"/>
                </a:cubicBezTo>
                <a:cubicBezTo>
                  <a:pt x="1093510" y="665375"/>
                  <a:pt x="1178352" y="561681"/>
                  <a:pt x="1237269" y="476054"/>
                </a:cubicBezTo>
                <a:cubicBezTo>
                  <a:pt x="1296186" y="390427"/>
                  <a:pt x="1348034" y="305585"/>
                  <a:pt x="1383384" y="226243"/>
                </a:cubicBezTo>
                <a:lnTo>
                  <a:pt x="1449372" y="0"/>
                </a:lnTo>
                <a:close/>
              </a:path>
            </a:pathLst>
          </a:custGeom>
          <a:solidFill>
            <a:schemeClr val="tx1">
              <a:lumMod val="50000"/>
              <a:lumOff val="50000"/>
              <a:alpha val="32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3" name="TextBox 112"/>
          <p:cNvSpPr txBox="1"/>
          <p:nvPr/>
        </p:nvSpPr>
        <p:spPr>
          <a:xfrm>
            <a:off x="6589643" y="1272209"/>
            <a:ext cx="1348511" cy="369332"/>
          </a:xfrm>
          <a:prstGeom prst="rect">
            <a:avLst/>
          </a:prstGeom>
          <a:noFill/>
        </p:spPr>
        <p:txBody>
          <a:bodyPr wrap="none" rtlCol="0">
            <a:spAutoFit/>
          </a:bodyPr>
          <a:lstStyle/>
          <a:p>
            <a:r>
              <a:rPr lang="en-US" dirty="0" smtClean="0"/>
              <a:t>LHEP border</a:t>
            </a:r>
            <a:endParaRPr lang="en-US" dirty="0"/>
          </a:p>
        </p:txBody>
      </p:sp>
      <p:sp>
        <p:nvSpPr>
          <p:cNvPr id="114" name="TextBox 3"/>
          <p:cNvSpPr txBox="1">
            <a:spLocks noChangeArrowheads="1"/>
          </p:cNvSpPr>
          <p:nvPr/>
        </p:nvSpPr>
        <p:spPr bwMode="auto">
          <a:xfrm>
            <a:off x="8086725" y="6488113"/>
            <a:ext cx="849913" cy="338554"/>
          </a:xfrm>
          <a:prstGeom prst="rect">
            <a:avLst/>
          </a:prstGeom>
          <a:noFill/>
          <a:ln w="9525">
            <a:noFill/>
            <a:miter lim="800000"/>
            <a:headEnd/>
            <a:tailEnd/>
          </a:ln>
        </p:spPr>
        <p:txBody>
          <a:bodyPr wrap="none">
            <a:spAutoFit/>
          </a:bodyPr>
          <a:lstStyle/>
          <a:p>
            <a:r>
              <a:rPr lang="en-US" sz="1600" b="1" dirty="0"/>
              <a:t>Slide </a:t>
            </a:r>
            <a:r>
              <a:rPr lang="en-US" sz="1600" b="1" dirty="0" smtClean="0"/>
              <a:t>12</a:t>
            </a:r>
            <a:endParaRPr lang="en-US" sz="1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p:cNvGraphicFramePr>
            <a:graphicFrameLocks noChangeAspect="1"/>
          </p:cNvGraphicFramePr>
          <p:nvPr/>
        </p:nvGraphicFramePr>
        <p:xfrm>
          <a:off x="201613" y="382863"/>
          <a:ext cx="4227511" cy="2868192"/>
        </p:xfrm>
        <a:graphic>
          <a:graphicData uri="http://schemas.openxmlformats.org/presentationml/2006/ole">
            <p:oleObj spid="_x0000_s6146" name="Graph" r:id="rId4" imgW="4160880" imgH="2926080" progId="Origin50.Graph">
              <p:embed/>
            </p:oleObj>
          </a:graphicData>
        </a:graphic>
      </p:graphicFrame>
      <p:graphicFrame>
        <p:nvGraphicFramePr>
          <p:cNvPr id="8" name="Object 6"/>
          <p:cNvGraphicFramePr>
            <a:graphicFrameLocks noChangeAspect="1"/>
          </p:cNvGraphicFramePr>
          <p:nvPr/>
        </p:nvGraphicFramePr>
        <p:xfrm>
          <a:off x="214282" y="3381784"/>
          <a:ext cx="4277171" cy="2930544"/>
        </p:xfrm>
        <a:graphic>
          <a:graphicData uri="http://schemas.openxmlformats.org/presentationml/2006/ole">
            <p:oleObj spid="_x0000_s6147" name="Graph" r:id="rId5" imgW="4160880" imgH="2926080" progId="Origin50.Graph">
              <p:embed/>
            </p:oleObj>
          </a:graphicData>
        </a:graphic>
      </p:graphicFrame>
      <p:graphicFrame>
        <p:nvGraphicFramePr>
          <p:cNvPr id="9" name="Object 8"/>
          <p:cNvGraphicFramePr>
            <a:graphicFrameLocks noChangeAspect="1"/>
          </p:cNvGraphicFramePr>
          <p:nvPr/>
        </p:nvGraphicFramePr>
        <p:xfrm>
          <a:off x="4458942" y="318044"/>
          <a:ext cx="4491669" cy="3143272"/>
        </p:xfrm>
        <a:graphic>
          <a:graphicData uri="http://schemas.openxmlformats.org/presentationml/2006/ole">
            <p:oleObj spid="_x0000_s6148" name="Graph" r:id="rId6" imgW="4160880" imgH="2926080" progId="Origin50.Graph">
              <p:embed/>
            </p:oleObj>
          </a:graphicData>
        </a:graphic>
      </p:graphicFrame>
      <p:sp>
        <p:nvSpPr>
          <p:cNvPr id="10" name="Прямоугольник 9"/>
          <p:cNvSpPr/>
          <p:nvPr/>
        </p:nvSpPr>
        <p:spPr>
          <a:xfrm>
            <a:off x="4709315" y="3628417"/>
            <a:ext cx="4434685" cy="1323439"/>
          </a:xfrm>
          <a:prstGeom prst="rect">
            <a:avLst/>
          </a:prstGeom>
        </p:spPr>
        <p:txBody>
          <a:bodyPr wrap="square">
            <a:spAutoFit/>
          </a:bodyPr>
          <a:lstStyle/>
          <a:p>
            <a:r>
              <a:rPr lang="en-US" sz="2000" b="1" dirty="0" smtClean="0">
                <a:solidFill>
                  <a:srgbClr val="C00000"/>
                </a:solidFill>
              </a:rPr>
              <a:t>It is necessary to shut all openings by concrete plugs and close the linear spaces between the quadrants</a:t>
            </a:r>
            <a:r>
              <a:rPr lang="ru-RU" sz="2000" b="1" dirty="0" smtClean="0">
                <a:solidFill>
                  <a:srgbClr val="C00000"/>
                </a:solidFill>
              </a:rPr>
              <a:t> </a:t>
            </a:r>
            <a:r>
              <a:rPr lang="en-US" sz="2000" b="1" dirty="0" smtClean="0">
                <a:solidFill>
                  <a:srgbClr val="C00000"/>
                </a:solidFill>
              </a:rPr>
              <a:t>of the Synchrophasotron ring</a:t>
            </a:r>
            <a:endParaRPr lang="ru-RU" sz="2000" dirty="0">
              <a:solidFill>
                <a:srgbClr val="C00000"/>
              </a:solidFill>
            </a:endParaRPr>
          </a:p>
        </p:txBody>
      </p:sp>
      <p:sp>
        <p:nvSpPr>
          <p:cNvPr id="12" name="TextBox 7"/>
          <p:cNvSpPr txBox="1">
            <a:spLocks noChangeArrowheads="1"/>
          </p:cNvSpPr>
          <p:nvPr/>
        </p:nvSpPr>
        <p:spPr bwMode="auto">
          <a:xfrm>
            <a:off x="1357290" y="2363641"/>
            <a:ext cx="2470163" cy="369332"/>
          </a:xfrm>
          <a:prstGeom prst="rect">
            <a:avLst/>
          </a:prstGeom>
          <a:solidFill>
            <a:schemeClr val="bg1"/>
          </a:solidFill>
          <a:ln w="9525">
            <a:noFill/>
            <a:miter lim="800000"/>
            <a:headEnd/>
            <a:tailEnd/>
          </a:ln>
        </p:spPr>
        <p:txBody>
          <a:bodyPr wrap="none">
            <a:spAutoFit/>
          </a:bodyPr>
          <a:lstStyle/>
          <a:p>
            <a:r>
              <a:rPr lang="en-US" dirty="0"/>
              <a:t>Open windows and gaps</a:t>
            </a:r>
            <a:endParaRPr lang="ru-RU" dirty="0"/>
          </a:p>
        </p:txBody>
      </p:sp>
      <p:sp>
        <p:nvSpPr>
          <p:cNvPr id="13" name="TextBox 8"/>
          <p:cNvSpPr txBox="1">
            <a:spLocks noChangeArrowheads="1"/>
          </p:cNvSpPr>
          <p:nvPr/>
        </p:nvSpPr>
        <p:spPr bwMode="auto">
          <a:xfrm>
            <a:off x="1208084" y="5214950"/>
            <a:ext cx="2863850" cy="368300"/>
          </a:xfrm>
          <a:prstGeom prst="rect">
            <a:avLst/>
          </a:prstGeom>
          <a:solidFill>
            <a:schemeClr val="bg1"/>
          </a:solidFill>
          <a:ln w="9525">
            <a:noFill/>
            <a:miter lim="800000"/>
            <a:headEnd/>
            <a:tailEnd/>
          </a:ln>
        </p:spPr>
        <p:txBody>
          <a:bodyPr wrap="none">
            <a:spAutoFit/>
          </a:bodyPr>
          <a:lstStyle/>
          <a:p>
            <a:r>
              <a:rPr lang="en-US" dirty="0"/>
              <a:t>Closed windows and gaps</a:t>
            </a:r>
            <a:endParaRPr lang="ru-RU" dirty="0"/>
          </a:p>
        </p:txBody>
      </p:sp>
      <p:sp>
        <p:nvSpPr>
          <p:cNvPr id="14" name="TextBox 3"/>
          <p:cNvSpPr txBox="1">
            <a:spLocks noChangeArrowheads="1"/>
          </p:cNvSpPr>
          <p:nvPr/>
        </p:nvSpPr>
        <p:spPr bwMode="auto">
          <a:xfrm>
            <a:off x="8086725" y="6488113"/>
            <a:ext cx="849913" cy="338554"/>
          </a:xfrm>
          <a:prstGeom prst="rect">
            <a:avLst/>
          </a:prstGeom>
          <a:noFill/>
          <a:ln w="9525">
            <a:noFill/>
            <a:miter lim="800000"/>
            <a:headEnd/>
            <a:tailEnd/>
          </a:ln>
        </p:spPr>
        <p:txBody>
          <a:bodyPr wrap="none">
            <a:spAutoFit/>
          </a:bodyPr>
          <a:lstStyle/>
          <a:p>
            <a:r>
              <a:rPr lang="en-US" sz="1600" b="1" dirty="0"/>
              <a:t>Slide </a:t>
            </a:r>
            <a:r>
              <a:rPr lang="en-US" sz="1600" b="1" dirty="0" smtClean="0"/>
              <a:t>13</a:t>
            </a:r>
            <a:endParaRPr lang="en-US" sz="16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09"/>
          <p:cNvGrpSpPr>
            <a:grpSpLocks/>
          </p:cNvGrpSpPr>
          <p:nvPr/>
        </p:nvGrpSpPr>
        <p:grpSpPr bwMode="auto">
          <a:xfrm>
            <a:off x="1200236" y="857232"/>
            <a:ext cx="6965950" cy="5429572"/>
            <a:chOff x="1721" y="8858"/>
            <a:chExt cx="9335" cy="6988"/>
          </a:xfrm>
        </p:grpSpPr>
        <p:grpSp>
          <p:nvGrpSpPr>
            <p:cNvPr id="5" name="Group 735"/>
            <p:cNvGrpSpPr>
              <a:grpSpLocks/>
            </p:cNvGrpSpPr>
            <p:nvPr/>
          </p:nvGrpSpPr>
          <p:grpSpPr bwMode="auto">
            <a:xfrm>
              <a:off x="1721" y="8858"/>
              <a:ext cx="9335" cy="6988"/>
              <a:chOff x="1676" y="3398"/>
              <a:chExt cx="9335" cy="6988"/>
            </a:xfrm>
          </p:grpSpPr>
          <p:sp>
            <p:nvSpPr>
              <p:cNvPr id="9" name="Freeform 736"/>
              <p:cNvSpPr>
                <a:spLocks/>
              </p:cNvSpPr>
              <p:nvPr/>
            </p:nvSpPr>
            <p:spPr bwMode="auto">
              <a:xfrm>
                <a:off x="2670" y="3598"/>
                <a:ext cx="2610" cy="1755"/>
              </a:xfrm>
              <a:custGeom>
                <a:avLst/>
                <a:gdLst>
                  <a:gd name="T0" fmla="*/ 2610 w 2610"/>
                  <a:gd name="T1" fmla="*/ 180 h 1755"/>
                  <a:gd name="T2" fmla="*/ 2475 w 2610"/>
                  <a:gd name="T3" fmla="*/ 0 h 1755"/>
                  <a:gd name="T4" fmla="*/ 2055 w 2610"/>
                  <a:gd name="T5" fmla="*/ 60 h 1755"/>
                  <a:gd name="T6" fmla="*/ 1425 w 2610"/>
                  <a:gd name="T7" fmla="*/ 255 h 1755"/>
                  <a:gd name="T8" fmla="*/ 825 w 2610"/>
                  <a:gd name="T9" fmla="*/ 525 h 1755"/>
                  <a:gd name="T10" fmla="*/ 420 w 2610"/>
                  <a:gd name="T11" fmla="*/ 765 h 1755"/>
                  <a:gd name="T12" fmla="*/ 120 w 2610"/>
                  <a:gd name="T13" fmla="*/ 1065 h 1755"/>
                  <a:gd name="T14" fmla="*/ 0 w 2610"/>
                  <a:gd name="T15" fmla="*/ 1305 h 1755"/>
                  <a:gd name="T16" fmla="*/ 480 w 2610"/>
                  <a:gd name="T17" fmla="*/ 1755 h 1755"/>
                  <a:gd name="T18" fmla="*/ 600 w 2610"/>
                  <a:gd name="T19" fmla="*/ 1590 h 1755"/>
                  <a:gd name="T20" fmla="*/ 795 w 2610"/>
                  <a:gd name="T21" fmla="*/ 1470 h 1755"/>
                  <a:gd name="T22" fmla="*/ 1155 w 2610"/>
                  <a:gd name="T23" fmla="*/ 1350 h 1755"/>
                  <a:gd name="T24" fmla="*/ 1365 w 2610"/>
                  <a:gd name="T25" fmla="*/ 1320 h 1755"/>
                  <a:gd name="T26" fmla="*/ 1350 w 2610"/>
                  <a:gd name="T27" fmla="*/ 1230 h 1755"/>
                  <a:gd name="T28" fmla="*/ 1725 w 2610"/>
                  <a:gd name="T29" fmla="*/ 1170 h 1755"/>
                  <a:gd name="T30" fmla="*/ 1635 w 2610"/>
                  <a:gd name="T31" fmla="*/ 750 h 1755"/>
                  <a:gd name="T32" fmla="*/ 2100 w 2610"/>
                  <a:gd name="T33" fmla="*/ 675 h 1755"/>
                  <a:gd name="T34" fmla="*/ 2610 w 2610"/>
                  <a:gd name="T35" fmla="*/ 180 h 1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10"/>
                  <a:gd name="T55" fmla="*/ 0 h 1755"/>
                  <a:gd name="T56" fmla="*/ 2610 w 2610"/>
                  <a:gd name="T57" fmla="*/ 1755 h 17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10" h="1755">
                    <a:moveTo>
                      <a:pt x="2610" y="180"/>
                    </a:moveTo>
                    <a:lnTo>
                      <a:pt x="2475" y="0"/>
                    </a:lnTo>
                    <a:lnTo>
                      <a:pt x="2055" y="60"/>
                    </a:lnTo>
                    <a:lnTo>
                      <a:pt x="1425" y="255"/>
                    </a:lnTo>
                    <a:lnTo>
                      <a:pt x="825" y="525"/>
                    </a:lnTo>
                    <a:cubicBezTo>
                      <a:pt x="660" y="608"/>
                      <a:pt x="532" y="668"/>
                      <a:pt x="420" y="765"/>
                    </a:cubicBezTo>
                    <a:cubicBezTo>
                      <a:pt x="302" y="855"/>
                      <a:pt x="190" y="975"/>
                      <a:pt x="120" y="1065"/>
                    </a:cubicBezTo>
                    <a:lnTo>
                      <a:pt x="0" y="1305"/>
                    </a:lnTo>
                    <a:lnTo>
                      <a:pt x="480" y="1755"/>
                    </a:lnTo>
                    <a:lnTo>
                      <a:pt x="600" y="1590"/>
                    </a:lnTo>
                    <a:lnTo>
                      <a:pt x="795" y="1470"/>
                    </a:lnTo>
                    <a:lnTo>
                      <a:pt x="1155" y="1350"/>
                    </a:lnTo>
                    <a:lnTo>
                      <a:pt x="1365" y="1320"/>
                    </a:lnTo>
                    <a:lnTo>
                      <a:pt x="1350" y="1230"/>
                    </a:lnTo>
                    <a:lnTo>
                      <a:pt x="1725" y="1170"/>
                    </a:lnTo>
                    <a:lnTo>
                      <a:pt x="1635" y="750"/>
                    </a:lnTo>
                    <a:lnTo>
                      <a:pt x="2100" y="675"/>
                    </a:lnTo>
                    <a:lnTo>
                      <a:pt x="2610" y="180"/>
                    </a:lnTo>
                    <a:close/>
                  </a:path>
                </a:pathLst>
              </a:custGeom>
              <a:solidFill>
                <a:srgbClr val="FFC000">
                  <a:alpha val="25098"/>
                </a:srgbClr>
              </a:solidFill>
              <a:ln w="12700">
                <a:noFill/>
                <a:prstDash val="dash"/>
                <a:round/>
                <a:headEnd/>
                <a:tailEnd/>
              </a:ln>
            </p:spPr>
            <p:txBody>
              <a:bodyPr/>
              <a:lstStyle/>
              <a:p>
                <a:endParaRPr lang="ru-RU" dirty="0"/>
              </a:p>
            </p:txBody>
          </p:sp>
          <p:grpSp>
            <p:nvGrpSpPr>
              <p:cNvPr id="10" name="Group 737"/>
              <p:cNvGrpSpPr>
                <a:grpSpLocks/>
              </p:cNvGrpSpPr>
              <p:nvPr/>
            </p:nvGrpSpPr>
            <p:grpSpPr bwMode="auto">
              <a:xfrm>
                <a:off x="1676" y="3398"/>
                <a:ext cx="9335" cy="6988"/>
                <a:chOff x="1676" y="1174"/>
                <a:chExt cx="9335" cy="6988"/>
              </a:xfrm>
            </p:grpSpPr>
            <p:grpSp>
              <p:nvGrpSpPr>
                <p:cNvPr id="16" name="Group 738"/>
                <p:cNvGrpSpPr>
                  <a:grpSpLocks/>
                </p:cNvGrpSpPr>
                <p:nvPr/>
              </p:nvGrpSpPr>
              <p:grpSpPr bwMode="auto">
                <a:xfrm>
                  <a:off x="1937" y="1174"/>
                  <a:ext cx="8829" cy="5966"/>
                  <a:chOff x="1937" y="1249"/>
                  <a:chExt cx="8829" cy="5966"/>
                </a:xfrm>
              </p:grpSpPr>
              <p:grpSp>
                <p:nvGrpSpPr>
                  <p:cNvPr id="18" name="Group 739"/>
                  <p:cNvGrpSpPr>
                    <a:grpSpLocks/>
                  </p:cNvGrpSpPr>
                  <p:nvPr/>
                </p:nvGrpSpPr>
                <p:grpSpPr bwMode="auto">
                  <a:xfrm>
                    <a:off x="1937" y="1249"/>
                    <a:ext cx="8829" cy="5966"/>
                    <a:chOff x="1944" y="1580"/>
                    <a:chExt cx="8829" cy="5966"/>
                  </a:xfrm>
                </p:grpSpPr>
                <p:grpSp>
                  <p:nvGrpSpPr>
                    <p:cNvPr id="30" name="Group 740"/>
                    <p:cNvGrpSpPr>
                      <a:grpSpLocks/>
                    </p:cNvGrpSpPr>
                    <p:nvPr/>
                  </p:nvGrpSpPr>
                  <p:grpSpPr bwMode="auto">
                    <a:xfrm>
                      <a:off x="1944" y="1580"/>
                      <a:ext cx="8829" cy="5966"/>
                      <a:chOff x="1944" y="1304"/>
                      <a:chExt cx="8829" cy="5966"/>
                    </a:xfrm>
                  </p:grpSpPr>
                  <p:grpSp>
                    <p:nvGrpSpPr>
                      <p:cNvPr id="34" name="Group 741"/>
                      <p:cNvGrpSpPr>
                        <a:grpSpLocks/>
                      </p:cNvGrpSpPr>
                      <p:nvPr/>
                    </p:nvGrpSpPr>
                    <p:grpSpPr bwMode="auto">
                      <a:xfrm>
                        <a:off x="1944" y="1304"/>
                        <a:ext cx="8829" cy="5966"/>
                        <a:chOff x="1037" y="2773"/>
                        <a:chExt cx="8829" cy="5966"/>
                      </a:xfrm>
                    </p:grpSpPr>
                    <p:grpSp>
                      <p:nvGrpSpPr>
                        <p:cNvPr id="36" name="Group 742"/>
                        <p:cNvGrpSpPr>
                          <a:grpSpLocks/>
                        </p:cNvGrpSpPr>
                        <p:nvPr/>
                      </p:nvGrpSpPr>
                      <p:grpSpPr bwMode="auto">
                        <a:xfrm>
                          <a:off x="1037" y="2773"/>
                          <a:ext cx="8829" cy="5966"/>
                          <a:chOff x="4645" y="246"/>
                          <a:chExt cx="8829" cy="5966"/>
                        </a:xfrm>
                      </p:grpSpPr>
                      <p:grpSp>
                        <p:nvGrpSpPr>
                          <p:cNvPr id="38" name="Group 743"/>
                          <p:cNvGrpSpPr>
                            <a:grpSpLocks/>
                          </p:cNvGrpSpPr>
                          <p:nvPr/>
                        </p:nvGrpSpPr>
                        <p:grpSpPr bwMode="auto">
                          <a:xfrm>
                            <a:off x="4645" y="246"/>
                            <a:ext cx="8829" cy="5966"/>
                            <a:chOff x="3535" y="1821"/>
                            <a:chExt cx="8829" cy="5966"/>
                          </a:xfrm>
                        </p:grpSpPr>
                        <p:grpSp>
                          <p:nvGrpSpPr>
                            <p:cNvPr id="40" name="Group 744"/>
                            <p:cNvGrpSpPr>
                              <a:grpSpLocks/>
                            </p:cNvGrpSpPr>
                            <p:nvPr/>
                          </p:nvGrpSpPr>
                          <p:grpSpPr bwMode="auto">
                            <a:xfrm>
                              <a:off x="3535" y="1821"/>
                              <a:ext cx="8829" cy="5966"/>
                              <a:chOff x="1878" y="2039"/>
                              <a:chExt cx="8829" cy="5966"/>
                            </a:xfrm>
                          </p:grpSpPr>
                          <p:grpSp>
                            <p:nvGrpSpPr>
                              <p:cNvPr id="44" name="Group 745"/>
                              <p:cNvGrpSpPr>
                                <a:grpSpLocks/>
                              </p:cNvGrpSpPr>
                              <p:nvPr/>
                            </p:nvGrpSpPr>
                            <p:grpSpPr bwMode="auto">
                              <a:xfrm>
                                <a:off x="1878" y="2039"/>
                                <a:ext cx="8829" cy="5966"/>
                                <a:chOff x="1878" y="2039"/>
                                <a:chExt cx="8829" cy="5966"/>
                              </a:xfrm>
                            </p:grpSpPr>
                            <p:grpSp>
                              <p:nvGrpSpPr>
                                <p:cNvPr id="52" name="Group 746"/>
                                <p:cNvGrpSpPr>
                                  <a:grpSpLocks/>
                                </p:cNvGrpSpPr>
                                <p:nvPr/>
                              </p:nvGrpSpPr>
                              <p:grpSpPr bwMode="auto">
                                <a:xfrm>
                                  <a:off x="1878" y="2624"/>
                                  <a:ext cx="8264" cy="5381"/>
                                  <a:chOff x="1878" y="2624"/>
                                  <a:chExt cx="8264" cy="5381"/>
                                </a:xfrm>
                              </p:grpSpPr>
                              <p:grpSp>
                                <p:nvGrpSpPr>
                                  <p:cNvPr id="63" name="Group 747"/>
                                  <p:cNvGrpSpPr>
                                    <a:grpSpLocks/>
                                  </p:cNvGrpSpPr>
                                  <p:nvPr/>
                                </p:nvGrpSpPr>
                                <p:grpSpPr bwMode="auto">
                                  <a:xfrm>
                                    <a:off x="1878" y="2624"/>
                                    <a:ext cx="8264" cy="5381"/>
                                    <a:chOff x="1878" y="2624"/>
                                    <a:chExt cx="8264" cy="5381"/>
                                  </a:xfrm>
                                </p:grpSpPr>
                                <p:pic>
                                  <p:nvPicPr>
                                    <p:cNvPr id="68" name="Picture 749" descr="Scheme of Nuclotron"/>
                                    <p:cNvPicPr>
                                      <a:picLocks noChangeAspect="1" noChangeArrowheads="1"/>
                                    </p:cNvPicPr>
                                    <p:nvPr/>
                                  </p:nvPicPr>
                                  <p:blipFill>
                                    <a:blip r:embed="rId3" cstate="print">
                                      <a:grayscl/>
                                    </a:blip>
                                    <a:srcRect/>
                                    <a:stretch>
                                      <a:fillRect/>
                                    </a:stretch>
                                  </p:blipFill>
                                  <p:spPr bwMode="auto">
                                    <a:xfrm>
                                      <a:off x="1878" y="2624"/>
                                      <a:ext cx="8094" cy="5381"/>
                                    </a:xfrm>
                                    <a:prstGeom prst="rect">
                                      <a:avLst/>
                                    </a:prstGeom>
                                    <a:noFill/>
                                    <a:ln w="9525">
                                      <a:noFill/>
                                      <a:miter lim="800000"/>
                                      <a:headEnd/>
                                      <a:tailEnd/>
                                    </a:ln>
                                  </p:spPr>
                                </p:pic>
                                <p:cxnSp>
                                  <p:nvCxnSpPr>
                                    <p:cNvPr id="70" name="AutoShape 751"/>
                                    <p:cNvCxnSpPr>
                                      <a:cxnSpLocks noChangeShapeType="1"/>
                                    </p:cNvCxnSpPr>
                                    <p:nvPr/>
                                  </p:nvCxnSpPr>
                                  <p:spPr bwMode="auto">
                                    <a:xfrm>
                                      <a:off x="9724" y="4833"/>
                                      <a:ext cx="418" cy="0"/>
                                    </a:xfrm>
                                    <a:prstGeom prst="straightConnector1">
                                      <a:avLst/>
                                    </a:prstGeom>
                                    <a:noFill/>
                                    <a:ln w="3175">
                                      <a:solidFill>
                                        <a:srgbClr val="000000"/>
                                      </a:solidFill>
                                      <a:round/>
                                      <a:headEnd/>
                                      <a:tailEnd/>
                                    </a:ln>
                                  </p:spPr>
                                </p:cxnSp>
                              </p:grpSp>
                              <p:sp>
                                <p:nvSpPr>
                                  <p:cNvPr id="64" name="Rectangle 759"/>
                                  <p:cNvSpPr>
                                    <a:spLocks noChangeArrowheads="1"/>
                                  </p:cNvSpPr>
                                  <p:nvPr/>
                                </p:nvSpPr>
                                <p:spPr bwMode="auto">
                                  <a:xfrm>
                                    <a:off x="4913" y="2986"/>
                                    <a:ext cx="600" cy="143"/>
                                  </a:xfrm>
                                  <a:prstGeom prst="rect">
                                    <a:avLst/>
                                  </a:prstGeom>
                                  <a:solidFill>
                                    <a:srgbClr val="FFFFFF"/>
                                  </a:solidFill>
                                  <a:ln w="25400">
                                    <a:noFill/>
                                    <a:miter lim="800000"/>
                                    <a:headEnd/>
                                    <a:tailEnd/>
                                  </a:ln>
                                </p:spPr>
                                <p:txBody>
                                  <a:bodyPr/>
                                  <a:lstStyle/>
                                  <a:p>
                                    <a:endParaRPr lang="ru-RU" dirty="0"/>
                                  </a:p>
                                </p:txBody>
                              </p:sp>
                              <p:sp>
                                <p:nvSpPr>
                                  <p:cNvPr id="65" name="AutoShape 760"/>
                                  <p:cNvSpPr>
                                    <a:spLocks noChangeArrowheads="1"/>
                                  </p:cNvSpPr>
                                  <p:nvPr/>
                                </p:nvSpPr>
                                <p:spPr bwMode="auto">
                                  <a:xfrm>
                                    <a:off x="5490" y="4323"/>
                                    <a:ext cx="1125" cy="428"/>
                                  </a:xfrm>
                                  <a:prstGeom prst="roundRect">
                                    <a:avLst>
                                      <a:gd name="adj" fmla="val 16667"/>
                                    </a:avLst>
                                  </a:prstGeom>
                                  <a:solidFill>
                                    <a:srgbClr val="FFFFFF"/>
                                  </a:solidFill>
                                  <a:ln w="25400">
                                    <a:noFill/>
                                    <a:round/>
                                    <a:headEnd/>
                                    <a:tailEnd/>
                                  </a:ln>
                                </p:spPr>
                                <p:txBody>
                                  <a:bodyPr/>
                                  <a:lstStyle/>
                                  <a:p>
                                    <a:endParaRPr lang="ru-RU" dirty="0"/>
                                  </a:p>
                                </p:txBody>
                              </p:sp>
                              <p:sp>
                                <p:nvSpPr>
                                  <p:cNvPr id="66" name="Rectangle 761"/>
                                  <p:cNvSpPr>
                                    <a:spLocks noChangeArrowheads="1"/>
                                  </p:cNvSpPr>
                                  <p:nvPr/>
                                </p:nvSpPr>
                                <p:spPr bwMode="auto">
                                  <a:xfrm rot="-2400000">
                                    <a:off x="2443" y="6070"/>
                                    <a:ext cx="169" cy="1492"/>
                                  </a:xfrm>
                                  <a:prstGeom prst="rect">
                                    <a:avLst/>
                                  </a:prstGeom>
                                  <a:solidFill>
                                    <a:srgbClr val="FFFFFF"/>
                                  </a:solidFill>
                                  <a:ln w="25400">
                                    <a:noFill/>
                                    <a:miter lim="800000"/>
                                    <a:headEnd/>
                                    <a:tailEnd/>
                                  </a:ln>
                                </p:spPr>
                                <p:txBody>
                                  <a:bodyPr/>
                                  <a:lstStyle/>
                                  <a:p>
                                    <a:endParaRPr lang="ru-RU" dirty="0"/>
                                  </a:p>
                                </p:txBody>
                              </p:sp>
                            </p:grpSp>
                            <p:sp>
                              <p:nvSpPr>
                                <p:cNvPr id="53" name="Freeform 762"/>
                                <p:cNvSpPr>
                                  <a:spLocks/>
                                </p:cNvSpPr>
                                <p:nvPr/>
                              </p:nvSpPr>
                              <p:spPr bwMode="auto">
                                <a:xfrm>
                                  <a:off x="4987" y="3538"/>
                                  <a:ext cx="1502" cy="2056"/>
                                </a:xfrm>
                                <a:custGeom>
                                  <a:avLst/>
                                  <a:gdLst>
                                    <a:gd name="T0" fmla="*/ 4 w 1502"/>
                                    <a:gd name="T1" fmla="*/ 625 h 2056"/>
                                    <a:gd name="T2" fmla="*/ 94 w 1502"/>
                                    <a:gd name="T3" fmla="*/ 407 h 2056"/>
                                    <a:gd name="T4" fmla="*/ 169 w 1502"/>
                                    <a:gd name="T5" fmla="*/ 250 h 2056"/>
                                    <a:gd name="T6" fmla="*/ 229 w 1502"/>
                                    <a:gd name="T7" fmla="*/ 122 h 2056"/>
                                    <a:gd name="T8" fmla="*/ 267 w 1502"/>
                                    <a:gd name="T9" fmla="*/ 10 h 2056"/>
                                    <a:gd name="T10" fmla="*/ 417 w 1502"/>
                                    <a:gd name="T11" fmla="*/ 182 h 2056"/>
                                    <a:gd name="T12" fmla="*/ 567 w 1502"/>
                                    <a:gd name="T13" fmla="*/ 325 h 2056"/>
                                    <a:gd name="T14" fmla="*/ 754 w 1502"/>
                                    <a:gd name="T15" fmla="*/ 512 h 2056"/>
                                    <a:gd name="T16" fmla="*/ 912 w 1502"/>
                                    <a:gd name="T17" fmla="*/ 692 h 2056"/>
                                    <a:gd name="T18" fmla="*/ 1047 w 1502"/>
                                    <a:gd name="T19" fmla="*/ 827 h 2056"/>
                                    <a:gd name="T20" fmla="*/ 1197 w 1502"/>
                                    <a:gd name="T21" fmla="*/ 977 h 2056"/>
                                    <a:gd name="T22" fmla="*/ 1339 w 1502"/>
                                    <a:gd name="T23" fmla="*/ 1120 h 2056"/>
                                    <a:gd name="T24" fmla="*/ 1429 w 1502"/>
                                    <a:gd name="T25" fmla="*/ 1225 h 2056"/>
                                    <a:gd name="T26" fmla="*/ 1474 w 1502"/>
                                    <a:gd name="T27" fmla="*/ 1285 h 2056"/>
                                    <a:gd name="T28" fmla="*/ 1474 w 1502"/>
                                    <a:gd name="T29" fmla="*/ 1532 h 2056"/>
                                    <a:gd name="T30" fmla="*/ 1482 w 1502"/>
                                    <a:gd name="T31" fmla="*/ 1690 h 2056"/>
                                    <a:gd name="T32" fmla="*/ 1482 w 1502"/>
                                    <a:gd name="T33" fmla="*/ 1877 h 2056"/>
                                    <a:gd name="T34" fmla="*/ 1482 w 1502"/>
                                    <a:gd name="T35" fmla="*/ 1967 h 2056"/>
                                    <a:gd name="T36" fmla="*/ 1362 w 1502"/>
                                    <a:gd name="T37" fmla="*/ 1945 h 2056"/>
                                    <a:gd name="T38" fmla="*/ 1272 w 1502"/>
                                    <a:gd name="T39" fmla="*/ 1922 h 2056"/>
                                    <a:gd name="T40" fmla="*/ 1249 w 1502"/>
                                    <a:gd name="T41" fmla="*/ 1990 h 2056"/>
                                    <a:gd name="T42" fmla="*/ 1242 w 1502"/>
                                    <a:gd name="T43" fmla="*/ 2050 h 2056"/>
                                    <a:gd name="T44" fmla="*/ 1129 w 1502"/>
                                    <a:gd name="T45" fmla="*/ 2027 h 2056"/>
                                    <a:gd name="T46" fmla="*/ 1009 w 1502"/>
                                    <a:gd name="T47" fmla="*/ 1997 h 2056"/>
                                    <a:gd name="T48" fmla="*/ 837 w 1502"/>
                                    <a:gd name="T49" fmla="*/ 1960 h 2056"/>
                                    <a:gd name="T50" fmla="*/ 717 w 1502"/>
                                    <a:gd name="T51" fmla="*/ 1937 h 2056"/>
                                    <a:gd name="T52" fmla="*/ 612 w 1502"/>
                                    <a:gd name="T53" fmla="*/ 1915 h 2056"/>
                                    <a:gd name="T54" fmla="*/ 619 w 1502"/>
                                    <a:gd name="T55" fmla="*/ 1825 h 2056"/>
                                    <a:gd name="T56" fmla="*/ 627 w 1502"/>
                                    <a:gd name="T57" fmla="*/ 1652 h 2056"/>
                                    <a:gd name="T58" fmla="*/ 604 w 1502"/>
                                    <a:gd name="T59" fmla="*/ 1457 h 2056"/>
                                    <a:gd name="T60" fmla="*/ 559 w 1502"/>
                                    <a:gd name="T61" fmla="*/ 1247 h 2056"/>
                                    <a:gd name="T62" fmla="*/ 477 w 1502"/>
                                    <a:gd name="T63" fmla="*/ 1082 h 2056"/>
                                    <a:gd name="T64" fmla="*/ 379 w 1502"/>
                                    <a:gd name="T65" fmla="*/ 940 h 2056"/>
                                    <a:gd name="T66" fmla="*/ 252 w 1502"/>
                                    <a:gd name="T67" fmla="*/ 805 h 2056"/>
                                    <a:gd name="T68" fmla="*/ 162 w 1502"/>
                                    <a:gd name="T69" fmla="*/ 730 h 2056"/>
                                    <a:gd name="T70" fmla="*/ 72 w 1502"/>
                                    <a:gd name="T71" fmla="*/ 670 h 2056"/>
                                    <a:gd name="T72" fmla="*/ 4 w 1502"/>
                                    <a:gd name="T73" fmla="*/ 625 h 20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02"/>
                                    <a:gd name="T112" fmla="*/ 0 h 2056"/>
                                    <a:gd name="T113" fmla="*/ 1502 w 1502"/>
                                    <a:gd name="T114" fmla="*/ 2056 h 20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02" h="2056">
                                      <a:moveTo>
                                        <a:pt x="4" y="625"/>
                                      </a:moveTo>
                                      <a:cubicBezTo>
                                        <a:pt x="8" y="581"/>
                                        <a:pt x="67" y="469"/>
                                        <a:pt x="94" y="407"/>
                                      </a:cubicBezTo>
                                      <a:cubicBezTo>
                                        <a:pt x="121" y="345"/>
                                        <a:pt x="147" y="298"/>
                                        <a:pt x="169" y="250"/>
                                      </a:cubicBezTo>
                                      <a:cubicBezTo>
                                        <a:pt x="191" y="202"/>
                                        <a:pt x="213" y="162"/>
                                        <a:pt x="229" y="122"/>
                                      </a:cubicBezTo>
                                      <a:cubicBezTo>
                                        <a:pt x="245" y="82"/>
                                        <a:pt x="236" y="0"/>
                                        <a:pt x="267" y="10"/>
                                      </a:cubicBezTo>
                                      <a:cubicBezTo>
                                        <a:pt x="298" y="20"/>
                                        <a:pt x="367" y="130"/>
                                        <a:pt x="417" y="182"/>
                                      </a:cubicBezTo>
                                      <a:cubicBezTo>
                                        <a:pt x="467" y="234"/>
                                        <a:pt x="511" y="270"/>
                                        <a:pt x="567" y="325"/>
                                      </a:cubicBezTo>
                                      <a:cubicBezTo>
                                        <a:pt x="623" y="380"/>
                                        <a:pt x="697" y="451"/>
                                        <a:pt x="754" y="512"/>
                                      </a:cubicBezTo>
                                      <a:cubicBezTo>
                                        <a:pt x="811" y="573"/>
                                        <a:pt x="863" y="640"/>
                                        <a:pt x="912" y="692"/>
                                      </a:cubicBezTo>
                                      <a:cubicBezTo>
                                        <a:pt x="961" y="744"/>
                                        <a:pt x="1000" y="780"/>
                                        <a:pt x="1047" y="827"/>
                                      </a:cubicBezTo>
                                      <a:cubicBezTo>
                                        <a:pt x="1094" y="874"/>
                                        <a:pt x="1148" y="928"/>
                                        <a:pt x="1197" y="977"/>
                                      </a:cubicBezTo>
                                      <a:cubicBezTo>
                                        <a:pt x="1246" y="1026"/>
                                        <a:pt x="1300" y="1079"/>
                                        <a:pt x="1339" y="1120"/>
                                      </a:cubicBezTo>
                                      <a:cubicBezTo>
                                        <a:pt x="1378" y="1161"/>
                                        <a:pt x="1407" y="1198"/>
                                        <a:pt x="1429" y="1225"/>
                                      </a:cubicBezTo>
                                      <a:cubicBezTo>
                                        <a:pt x="1451" y="1252"/>
                                        <a:pt x="1467" y="1234"/>
                                        <a:pt x="1474" y="1285"/>
                                      </a:cubicBezTo>
                                      <a:cubicBezTo>
                                        <a:pt x="1481" y="1336"/>
                                        <a:pt x="1473" y="1465"/>
                                        <a:pt x="1474" y="1532"/>
                                      </a:cubicBezTo>
                                      <a:cubicBezTo>
                                        <a:pt x="1475" y="1599"/>
                                        <a:pt x="1481" y="1633"/>
                                        <a:pt x="1482" y="1690"/>
                                      </a:cubicBezTo>
                                      <a:cubicBezTo>
                                        <a:pt x="1483" y="1747"/>
                                        <a:pt x="1482" y="1831"/>
                                        <a:pt x="1482" y="1877"/>
                                      </a:cubicBezTo>
                                      <a:cubicBezTo>
                                        <a:pt x="1482" y="1923"/>
                                        <a:pt x="1502" y="1956"/>
                                        <a:pt x="1482" y="1967"/>
                                      </a:cubicBezTo>
                                      <a:cubicBezTo>
                                        <a:pt x="1462" y="1978"/>
                                        <a:pt x="1397" y="1952"/>
                                        <a:pt x="1362" y="1945"/>
                                      </a:cubicBezTo>
                                      <a:cubicBezTo>
                                        <a:pt x="1327" y="1938"/>
                                        <a:pt x="1291" y="1914"/>
                                        <a:pt x="1272" y="1922"/>
                                      </a:cubicBezTo>
                                      <a:cubicBezTo>
                                        <a:pt x="1253" y="1930"/>
                                        <a:pt x="1254" y="1969"/>
                                        <a:pt x="1249" y="1990"/>
                                      </a:cubicBezTo>
                                      <a:cubicBezTo>
                                        <a:pt x="1244" y="2011"/>
                                        <a:pt x="1262" y="2044"/>
                                        <a:pt x="1242" y="2050"/>
                                      </a:cubicBezTo>
                                      <a:cubicBezTo>
                                        <a:pt x="1222" y="2056"/>
                                        <a:pt x="1168" y="2036"/>
                                        <a:pt x="1129" y="2027"/>
                                      </a:cubicBezTo>
                                      <a:cubicBezTo>
                                        <a:pt x="1090" y="2018"/>
                                        <a:pt x="1058" y="2008"/>
                                        <a:pt x="1009" y="1997"/>
                                      </a:cubicBezTo>
                                      <a:cubicBezTo>
                                        <a:pt x="960" y="1986"/>
                                        <a:pt x="886" y="1970"/>
                                        <a:pt x="837" y="1960"/>
                                      </a:cubicBezTo>
                                      <a:cubicBezTo>
                                        <a:pt x="788" y="1950"/>
                                        <a:pt x="754" y="1944"/>
                                        <a:pt x="717" y="1937"/>
                                      </a:cubicBezTo>
                                      <a:cubicBezTo>
                                        <a:pt x="680" y="1930"/>
                                        <a:pt x="628" y="1934"/>
                                        <a:pt x="612" y="1915"/>
                                      </a:cubicBezTo>
                                      <a:cubicBezTo>
                                        <a:pt x="596" y="1896"/>
                                        <a:pt x="617" y="1869"/>
                                        <a:pt x="619" y="1825"/>
                                      </a:cubicBezTo>
                                      <a:cubicBezTo>
                                        <a:pt x="621" y="1781"/>
                                        <a:pt x="629" y="1713"/>
                                        <a:pt x="627" y="1652"/>
                                      </a:cubicBezTo>
                                      <a:cubicBezTo>
                                        <a:pt x="625" y="1591"/>
                                        <a:pt x="615" y="1524"/>
                                        <a:pt x="604" y="1457"/>
                                      </a:cubicBezTo>
                                      <a:cubicBezTo>
                                        <a:pt x="593" y="1390"/>
                                        <a:pt x="580" y="1310"/>
                                        <a:pt x="559" y="1247"/>
                                      </a:cubicBezTo>
                                      <a:cubicBezTo>
                                        <a:pt x="538" y="1184"/>
                                        <a:pt x="507" y="1133"/>
                                        <a:pt x="477" y="1082"/>
                                      </a:cubicBezTo>
                                      <a:cubicBezTo>
                                        <a:pt x="447" y="1031"/>
                                        <a:pt x="416" y="986"/>
                                        <a:pt x="379" y="940"/>
                                      </a:cubicBezTo>
                                      <a:cubicBezTo>
                                        <a:pt x="342" y="894"/>
                                        <a:pt x="288" y="840"/>
                                        <a:pt x="252" y="805"/>
                                      </a:cubicBezTo>
                                      <a:cubicBezTo>
                                        <a:pt x="216" y="770"/>
                                        <a:pt x="192" y="752"/>
                                        <a:pt x="162" y="730"/>
                                      </a:cubicBezTo>
                                      <a:cubicBezTo>
                                        <a:pt x="132" y="708"/>
                                        <a:pt x="101" y="689"/>
                                        <a:pt x="72" y="670"/>
                                      </a:cubicBezTo>
                                      <a:cubicBezTo>
                                        <a:pt x="43" y="651"/>
                                        <a:pt x="0" y="669"/>
                                        <a:pt x="4" y="625"/>
                                      </a:cubicBezTo>
                                      <a:close/>
                                    </a:path>
                                  </a:pathLst>
                                </a:custGeom>
                                <a:solidFill>
                                  <a:srgbClr val="008000">
                                    <a:alpha val="34901"/>
                                  </a:srgbClr>
                                </a:solidFill>
                                <a:ln w="25400">
                                  <a:noFill/>
                                  <a:round/>
                                  <a:headEnd/>
                                  <a:tailEnd/>
                                </a:ln>
                              </p:spPr>
                              <p:txBody>
                                <a:bodyPr/>
                                <a:lstStyle/>
                                <a:p>
                                  <a:endParaRPr lang="ru-RU" dirty="0"/>
                                </a:p>
                              </p:txBody>
                            </p:sp>
                            <p:cxnSp>
                              <p:nvCxnSpPr>
                                <p:cNvPr id="54" name="AutoShape 763"/>
                                <p:cNvCxnSpPr>
                                  <a:cxnSpLocks noChangeShapeType="1"/>
                                </p:cNvCxnSpPr>
                                <p:nvPr/>
                              </p:nvCxnSpPr>
                              <p:spPr bwMode="auto">
                                <a:xfrm>
                                  <a:off x="5275" y="3552"/>
                                  <a:ext cx="1186" cy="1240"/>
                                </a:xfrm>
                                <a:prstGeom prst="straightConnector1">
                                  <a:avLst/>
                                </a:prstGeom>
                                <a:noFill/>
                                <a:ln w="25400">
                                  <a:solidFill>
                                    <a:srgbClr val="006600"/>
                                  </a:solidFill>
                                  <a:prstDash val="sysDot"/>
                                  <a:round/>
                                  <a:headEnd/>
                                  <a:tailEnd/>
                                </a:ln>
                              </p:spPr>
                            </p:cxnSp>
                            <p:sp>
                              <p:nvSpPr>
                                <p:cNvPr id="55" name="Freeform 764"/>
                                <p:cNvSpPr>
                                  <a:spLocks/>
                                </p:cNvSpPr>
                                <p:nvPr/>
                              </p:nvSpPr>
                              <p:spPr bwMode="auto">
                                <a:xfrm>
                                  <a:off x="5164" y="2039"/>
                                  <a:ext cx="5543" cy="3000"/>
                                </a:xfrm>
                                <a:custGeom>
                                  <a:avLst/>
                                  <a:gdLst>
                                    <a:gd name="T0" fmla="*/ 60 w 5543"/>
                                    <a:gd name="T1" fmla="*/ 331 h 3000"/>
                                    <a:gd name="T2" fmla="*/ 22 w 5543"/>
                                    <a:gd name="T3" fmla="*/ 226 h 3000"/>
                                    <a:gd name="T4" fmla="*/ 195 w 5543"/>
                                    <a:gd name="T5" fmla="*/ 76 h 3000"/>
                                    <a:gd name="T6" fmla="*/ 352 w 5543"/>
                                    <a:gd name="T7" fmla="*/ 9 h 3000"/>
                                    <a:gd name="T8" fmla="*/ 517 w 5543"/>
                                    <a:gd name="T9" fmla="*/ 24 h 3000"/>
                                    <a:gd name="T10" fmla="*/ 772 w 5543"/>
                                    <a:gd name="T11" fmla="*/ 151 h 3000"/>
                                    <a:gd name="T12" fmla="*/ 1177 w 5543"/>
                                    <a:gd name="T13" fmla="*/ 369 h 3000"/>
                                    <a:gd name="T14" fmla="*/ 1552 w 5543"/>
                                    <a:gd name="T15" fmla="*/ 444 h 3000"/>
                                    <a:gd name="T16" fmla="*/ 2040 w 5543"/>
                                    <a:gd name="T17" fmla="*/ 489 h 3000"/>
                                    <a:gd name="T18" fmla="*/ 2572 w 5543"/>
                                    <a:gd name="T19" fmla="*/ 564 h 3000"/>
                                    <a:gd name="T20" fmla="*/ 3142 w 5543"/>
                                    <a:gd name="T21" fmla="*/ 669 h 3000"/>
                                    <a:gd name="T22" fmla="*/ 3787 w 5543"/>
                                    <a:gd name="T23" fmla="*/ 834 h 3000"/>
                                    <a:gd name="T24" fmla="*/ 4290 w 5543"/>
                                    <a:gd name="T25" fmla="*/ 1014 h 3000"/>
                                    <a:gd name="T26" fmla="*/ 4777 w 5543"/>
                                    <a:gd name="T27" fmla="*/ 1321 h 3000"/>
                                    <a:gd name="T28" fmla="*/ 5115 w 5543"/>
                                    <a:gd name="T29" fmla="*/ 1711 h 3000"/>
                                    <a:gd name="T30" fmla="*/ 5370 w 5543"/>
                                    <a:gd name="T31" fmla="*/ 2199 h 3000"/>
                                    <a:gd name="T32" fmla="*/ 5505 w 5543"/>
                                    <a:gd name="T33" fmla="*/ 2619 h 3000"/>
                                    <a:gd name="T34" fmla="*/ 5527 w 5543"/>
                                    <a:gd name="T35" fmla="*/ 2934 h 3000"/>
                                    <a:gd name="T36" fmla="*/ 5407 w 5543"/>
                                    <a:gd name="T37" fmla="*/ 2971 h 3000"/>
                                    <a:gd name="T38" fmla="*/ 5242 w 5543"/>
                                    <a:gd name="T39" fmla="*/ 2971 h 3000"/>
                                    <a:gd name="T40" fmla="*/ 5220 w 5543"/>
                                    <a:gd name="T41" fmla="*/ 2799 h 3000"/>
                                    <a:gd name="T42" fmla="*/ 5115 w 5543"/>
                                    <a:gd name="T43" fmla="*/ 2679 h 3000"/>
                                    <a:gd name="T44" fmla="*/ 4957 w 5543"/>
                                    <a:gd name="T45" fmla="*/ 2506 h 3000"/>
                                    <a:gd name="T46" fmla="*/ 4785 w 5543"/>
                                    <a:gd name="T47" fmla="*/ 2319 h 3000"/>
                                    <a:gd name="T48" fmla="*/ 4635 w 5543"/>
                                    <a:gd name="T49" fmla="*/ 2146 h 3000"/>
                                    <a:gd name="T50" fmla="*/ 4507 w 5543"/>
                                    <a:gd name="T51" fmla="*/ 1981 h 3000"/>
                                    <a:gd name="T52" fmla="*/ 4357 w 5543"/>
                                    <a:gd name="T53" fmla="*/ 1831 h 3000"/>
                                    <a:gd name="T54" fmla="*/ 4215 w 5543"/>
                                    <a:gd name="T55" fmla="*/ 1674 h 3000"/>
                                    <a:gd name="T56" fmla="*/ 4177 w 5543"/>
                                    <a:gd name="T57" fmla="*/ 1651 h 3000"/>
                                    <a:gd name="T58" fmla="*/ 3892 w 5543"/>
                                    <a:gd name="T59" fmla="*/ 1659 h 3000"/>
                                    <a:gd name="T60" fmla="*/ 3180 w 5543"/>
                                    <a:gd name="T61" fmla="*/ 1651 h 3000"/>
                                    <a:gd name="T62" fmla="*/ 1732 w 5543"/>
                                    <a:gd name="T63" fmla="*/ 1644 h 3000"/>
                                    <a:gd name="T64" fmla="*/ 1140 w 5543"/>
                                    <a:gd name="T65" fmla="*/ 1636 h 3000"/>
                                    <a:gd name="T66" fmla="*/ 892 w 5543"/>
                                    <a:gd name="T67" fmla="*/ 1411 h 3000"/>
                                    <a:gd name="T68" fmla="*/ 660 w 5543"/>
                                    <a:gd name="T69" fmla="*/ 1119 h 3000"/>
                                    <a:gd name="T70" fmla="*/ 292 w 5543"/>
                                    <a:gd name="T71" fmla="*/ 646 h 3000"/>
                                    <a:gd name="T72" fmla="*/ 60 w 5543"/>
                                    <a:gd name="T73" fmla="*/ 331 h 3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43"/>
                                    <a:gd name="T112" fmla="*/ 0 h 3000"/>
                                    <a:gd name="T113" fmla="*/ 5543 w 5543"/>
                                    <a:gd name="T114" fmla="*/ 3000 h 3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43" h="3000">
                                      <a:moveTo>
                                        <a:pt x="60" y="331"/>
                                      </a:moveTo>
                                      <a:cubicBezTo>
                                        <a:pt x="15" y="263"/>
                                        <a:pt x="0" y="268"/>
                                        <a:pt x="22" y="226"/>
                                      </a:cubicBezTo>
                                      <a:cubicBezTo>
                                        <a:pt x="44" y="184"/>
                                        <a:pt x="140" y="112"/>
                                        <a:pt x="195" y="76"/>
                                      </a:cubicBezTo>
                                      <a:cubicBezTo>
                                        <a:pt x="250" y="40"/>
                                        <a:pt x="298" y="18"/>
                                        <a:pt x="352" y="9"/>
                                      </a:cubicBezTo>
                                      <a:cubicBezTo>
                                        <a:pt x="406" y="0"/>
                                        <a:pt x="447" y="0"/>
                                        <a:pt x="517" y="24"/>
                                      </a:cubicBezTo>
                                      <a:cubicBezTo>
                                        <a:pt x="587" y="48"/>
                                        <a:pt x="662" y="94"/>
                                        <a:pt x="772" y="151"/>
                                      </a:cubicBezTo>
                                      <a:cubicBezTo>
                                        <a:pt x="882" y="208"/>
                                        <a:pt x="1047" y="320"/>
                                        <a:pt x="1177" y="369"/>
                                      </a:cubicBezTo>
                                      <a:cubicBezTo>
                                        <a:pt x="1307" y="418"/>
                                        <a:pt x="1408" y="424"/>
                                        <a:pt x="1552" y="444"/>
                                      </a:cubicBezTo>
                                      <a:cubicBezTo>
                                        <a:pt x="1696" y="464"/>
                                        <a:pt x="1870" y="469"/>
                                        <a:pt x="2040" y="489"/>
                                      </a:cubicBezTo>
                                      <a:cubicBezTo>
                                        <a:pt x="2210" y="509"/>
                                        <a:pt x="2388" y="534"/>
                                        <a:pt x="2572" y="564"/>
                                      </a:cubicBezTo>
                                      <a:cubicBezTo>
                                        <a:pt x="2756" y="594"/>
                                        <a:pt x="2940" y="624"/>
                                        <a:pt x="3142" y="669"/>
                                      </a:cubicBezTo>
                                      <a:cubicBezTo>
                                        <a:pt x="3344" y="714"/>
                                        <a:pt x="3596" y="777"/>
                                        <a:pt x="3787" y="834"/>
                                      </a:cubicBezTo>
                                      <a:cubicBezTo>
                                        <a:pt x="3978" y="891"/>
                                        <a:pt x="4125" y="933"/>
                                        <a:pt x="4290" y="1014"/>
                                      </a:cubicBezTo>
                                      <a:cubicBezTo>
                                        <a:pt x="4455" y="1095"/>
                                        <a:pt x="4640" y="1205"/>
                                        <a:pt x="4777" y="1321"/>
                                      </a:cubicBezTo>
                                      <a:cubicBezTo>
                                        <a:pt x="4914" y="1437"/>
                                        <a:pt x="5016" y="1565"/>
                                        <a:pt x="5115" y="1711"/>
                                      </a:cubicBezTo>
                                      <a:cubicBezTo>
                                        <a:pt x="5214" y="1857"/>
                                        <a:pt x="5305" y="2048"/>
                                        <a:pt x="5370" y="2199"/>
                                      </a:cubicBezTo>
                                      <a:cubicBezTo>
                                        <a:pt x="5435" y="2350"/>
                                        <a:pt x="5479" y="2497"/>
                                        <a:pt x="5505" y="2619"/>
                                      </a:cubicBezTo>
                                      <a:cubicBezTo>
                                        <a:pt x="5531" y="2741"/>
                                        <a:pt x="5543" y="2875"/>
                                        <a:pt x="5527" y="2934"/>
                                      </a:cubicBezTo>
                                      <a:cubicBezTo>
                                        <a:pt x="5511" y="2993"/>
                                        <a:pt x="5454" y="2965"/>
                                        <a:pt x="5407" y="2971"/>
                                      </a:cubicBezTo>
                                      <a:cubicBezTo>
                                        <a:pt x="5360" y="2977"/>
                                        <a:pt x="5273" y="3000"/>
                                        <a:pt x="5242" y="2971"/>
                                      </a:cubicBezTo>
                                      <a:cubicBezTo>
                                        <a:pt x="5211" y="2942"/>
                                        <a:pt x="5241" y="2848"/>
                                        <a:pt x="5220" y="2799"/>
                                      </a:cubicBezTo>
                                      <a:cubicBezTo>
                                        <a:pt x="5199" y="2750"/>
                                        <a:pt x="5159" y="2728"/>
                                        <a:pt x="5115" y="2679"/>
                                      </a:cubicBezTo>
                                      <a:cubicBezTo>
                                        <a:pt x="5071" y="2630"/>
                                        <a:pt x="5012" y="2566"/>
                                        <a:pt x="4957" y="2506"/>
                                      </a:cubicBezTo>
                                      <a:cubicBezTo>
                                        <a:pt x="4902" y="2446"/>
                                        <a:pt x="4839" y="2379"/>
                                        <a:pt x="4785" y="2319"/>
                                      </a:cubicBezTo>
                                      <a:cubicBezTo>
                                        <a:pt x="4731" y="2259"/>
                                        <a:pt x="4681" y="2202"/>
                                        <a:pt x="4635" y="2146"/>
                                      </a:cubicBezTo>
                                      <a:cubicBezTo>
                                        <a:pt x="4589" y="2090"/>
                                        <a:pt x="4553" y="2033"/>
                                        <a:pt x="4507" y="1981"/>
                                      </a:cubicBezTo>
                                      <a:cubicBezTo>
                                        <a:pt x="4461" y="1929"/>
                                        <a:pt x="4406" y="1882"/>
                                        <a:pt x="4357" y="1831"/>
                                      </a:cubicBezTo>
                                      <a:cubicBezTo>
                                        <a:pt x="4308" y="1780"/>
                                        <a:pt x="4245" y="1704"/>
                                        <a:pt x="4215" y="1674"/>
                                      </a:cubicBezTo>
                                      <a:cubicBezTo>
                                        <a:pt x="4185" y="1644"/>
                                        <a:pt x="4231" y="1653"/>
                                        <a:pt x="4177" y="1651"/>
                                      </a:cubicBezTo>
                                      <a:cubicBezTo>
                                        <a:pt x="4123" y="1649"/>
                                        <a:pt x="4058" y="1659"/>
                                        <a:pt x="3892" y="1659"/>
                                      </a:cubicBezTo>
                                      <a:cubicBezTo>
                                        <a:pt x="3726" y="1659"/>
                                        <a:pt x="3540" y="1653"/>
                                        <a:pt x="3180" y="1651"/>
                                      </a:cubicBezTo>
                                      <a:cubicBezTo>
                                        <a:pt x="2820" y="1649"/>
                                        <a:pt x="2072" y="1647"/>
                                        <a:pt x="1732" y="1644"/>
                                      </a:cubicBezTo>
                                      <a:cubicBezTo>
                                        <a:pt x="1392" y="1641"/>
                                        <a:pt x="1280" y="1675"/>
                                        <a:pt x="1140" y="1636"/>
                                      </a:cubicBezTo>
                                      <a:cubicBezTo>
                                        <a:pt x="1000" y="1597"/>
                                        <a:pt x="972" y="1497"/>
                                        <a:pt x="892" y="1411"/>
                                      </a:cubicBezTo>
                                      <a:cubicBezTo>
                                        <a:pt x="812" y="1325"/>
                                        <a:pt x="760" y="1246"/>
                                        <a:pt x="660" y="1119"/>
                                      </a:cubicBezTo>
                                      <a:cubicBezTo>
                                        <a:pt x="560" y="992"/>
                                        <a:pt x="392" y="777"/>
                                        <a:pt x="292" y="646"/>
                                      </a:cubicBezTo>
                                      <a:cubicBezTo>
                                        <a:pt x="192" y="515"/>
                                        <a:pt x="108" y="397"/>
                                        <a:pt x="60" y="331"/>
                                      </a:cubicBezTo>
                                      <a:close/>
                                    </a:path>
                                  </a:pathLst>
                                </a:custGeom>
                                <a:solidFill>
                                  <a:srgbClr val="00B0F0">
                                    <a:alpha val="30980"/>
                                  </a:srgbClr>
                                </a:solidFill>
                                <a:ln w="25400">
                                  <a:noFill/>
                                  <a:round/>
                                  <a:headEnd/>
                                  <a:tailEnd/>
                                </a:ln>
                              </p:spPr>
                              <p:txBody>
                                <a:bodyPr/>
                                <a:lstStyle/>
                                <a:p>
                                  <a:endParaRPr lang="ru-RU" dirty="0"/>
                                </a:p>
                              </p:txBody>
                            </p:sp>
                            <p:sp>
                              <p:nvSpPr>
                                <p:cNvPr id="56" name="Freeform 765"/>
                                <p:cNvSpPr>
                                  <a:spLocks/>
                                </p:cNvSpPr>
                                <p:nvPr/>
                              </p:nvSpPr>
                              <p:spPr bwMode="auto">
                                <a:xfrm>
                                  <a:off x="5197" y="5421"/>
                                  <a:ext cx="1161" cy="1424"/>
                                </a:xfrm>
                                <a:custGeom>
                                  <a:avLst/>
                                  <a:gdLst>
                                    <a:gd name="T0" fmla="*/ 12 w 1161"/>
                                    <a:gd name="T1" fmla="*/ 995 h 1424"/>
                                    <a:gd name="T2" fmla="*/ 147 w 1161"/>
                                    <a:gd name="T3" fmla="*/ 1227 h 1424"/>
                                    <a:gd name="T4" fmla="*/ 222 w 1161"/>
                                    <a:gd name="T5" fmla="*/ 1355 h 1424"/>
                                    <a:gd name="T6" fmla="*/ 259 w 1161"/>
                                    <a:gd name="T7" fmla="*/ 1415 h 1424"/>
                                    <a:gd name="T8" fmla="*/ 417 w 1161"/>
                                    <a:gd name="T9" fmla="*/ 1302 h 1424"/>
                                    <a:gd name="T10" fmla="*/ 574 w 1161"/>
                                    <a:gd name="T11" fmla="*/ 1160 h 1424"/>
                                    <a:gd name="T12" fmla="*/ 747 w 1161"/>
                                    <a:gd name="T13" fmla="*/ 972 h 1424"/>
                                    <a:gd name="T14" fmla="*/ 874 w 1161"/>
                                    <a:gd name="T15" fmla="*/ 792 h 1424"/>
                                    <a:gd name="T16" fmla="*/ 957 w 1161"/>
                                    <a:gd name="T17" fmla="*/ 642 h 1424"/>
                                    <a:gd name="T18" fmla="*/ 1054 w 1161"/>
                                    <a:gd name="T19" fmla="*/ 372 h 1424"/>
                                    <a:gd name="T20" fmla="*/ 1107 w 1161"/>
                                    <a:gd name="T21" fmla="*/ 230 h 1424"/>
                                    <a:gd name="T22" fmla="*/ 1152 w 1161"/>
                                    <a:gd name="T23" fmla="*/ 57 h 1424"/>
                                    <a:gd name="T24" fmla="*/ 1054 w 1161"/>
                                    <a:gd name="T25" fmla="*/ 27 h 1424"/>
                                    <a:gd name="T26" fmla="*/ 1002 w 1161"/>
                                    <a:gd name="T27" fmla="*/ 162 h 1424"/>
                                    <a:gd name="T28" fmla="*/ 904 w 1161"/>
                                    <a:gd name="T29" fmla="*/ 132 h 1424"/>
                                    <a:gd name="T30" fmla="*/ 777 w 1161"/>
                                    <a:gd name="T31" fmla="*/ 117 h 1424"/>
                                    <a:gd name="T32" fmla="*/ 657 w 1161"/>
                                    <a:gd name="T33" fmla="*/ 80 h 1424"/>
                                    <a:gd name="T34" fmla="*/ 522 w 1161"/>
                                    <a:gd name="T35" fmla="*/ 42 h 1424"/>
                                    <a:gd name="T36" fmla="*/ 394 w 1161"/>
                                    <a:gd name="T37" fmla="*/ 20 h 1424"/>
                                    <a:gd name="T38" fmla="*/ 372 w 1161"/>
                                    <a:gd name="T39" fmla="*/ 162 h 1424"/>
                                    <a:gd name="T40" fmla="*/ 462 w 1161"/>
                                    <a:gd name="T41" fmla="*/ 192 h 1424"/>
                                    <a:gd name="T42" fmla="*/ 574 w 1161"/>
                                    <a:gd name="T43" fmla="*/ 222 h 1424"/>
                                    <a:gd name="T44" fmla="*/ 552 w 1161"/>
                                    <a:gd name="T45" fmla="*/ 342 h 1424"/>
                                    <a:gd name="T46" fmla="*/ 492 w 1161"/>
                                    <a:gd name="T47" fmla="*/ 477 h 1424"/>
                                    <a:gd name="T48" fmla="*/ 402 w 1161"/>
                                    <a:gd name="T49" fmla="*/ 620 h 1424"/>
                                    <a:gd name="T50" fmla="*/ 334 w 1161"/>
                                    <a:gd name="T51" fmla="*/ 695 h 1424"/>
                                    <a:gd name="T52" fmla="*/ 252 w 1161"/>
                                    <a:gd name="T53" fmla="*/ 807 h 1424"/>
                                    <a:gd name="T54" fmla="*/ 169 w 1161"/>
                                    <a:gd name="T55" fmla="*/ 875 h 1424"/>
                                    <a:gd name="T56" fmla="*/ 72 w 1161"/>
                                    <a:gd name="T57" fmla="*/ 950 h 1424"/>
                                    <a:gd name="T58" fmla="*/ 12 w 1161"/>
                                    <a:gd name="T59" fmla="*/ 995 h 14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61"/>
                                    <a:gd name="T91" fmla="*/ 0 h 1424"/>
                                    <a:gd name="T92" fmla="*/ 1161 w 1161"/>
                                    <a:gd name="T93" fmla="*/ 1424 h 14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61" h="1424">
                                      <a:moveTo>
                                        <a:pt x="12" y="995"/>
                                      </a:moveTo>
                                      <a:cubicBezTo>
                                        <a:pt x="24" y="1041"/>
                                        <a:pt x="112" y="1167"/>
                                        <a:pt x="147" y="1227"/>
                                      </a:cubicBezTo>
                                      <a:cubicBezTo>
                                        <a:pt x="182" y="1287"/>
                                        <a:pt x="203" y="1324"/>
                                        <a:pt x="222" y="1355"/>
                                      </a:cubicBezTo>
                                      <a:cubicBezTo>
                                        <a:pt x="241" y="1386"/>
                                        <a:pt x="227" y="1424"/>
                                        <a:pt x="259" y="1415"/>
                                      </a:cubicBezTo>
                                      <a:cubicBezTo>
                                        <a:pt x="291" y="1406"/>
                                        <a:pt x="365" y="1344"/>
                                        <a:pt x="417" y="1302"/>
                                      </a:cubicBezTo>
                                      <a:cubicBezTo>
                                        <a:pt x="469" y="1260"/>
                                        <a:pt x="519" y="1215"/>
                                        <a:pt x="574" y="1160"/>
                                      </a:cubicBezTo>
                                      <a:cubicBezTo>
                                        <a:pt x="629" y="1105"/>
                                        <a:pt x="697" y="1033"/>
                                        <a:pt x="747" y="972"/>
                                      </a:cubicBezTo>
                                      <a:cubicBezTo>
                                        <a:pt x="797" y="911"/>
                                        <a:pt x="839" y="847"/>
                                        <a:pt x="874" y="792"/>
                                      </a:cubicBezTo>
                                      <a:cubicBezTo>
                                        <a:pt x="909" y="737"/>
                                        <a:pt x="927" y="712"/>
                                        <a:pt x="957" y="642"/>
                                      </a:cubicBezTo>
                                      <a:cubicBezTo>
                                        <a:pt x="987" y="572"/>
                                        <a:pt x="1029" y="441"/>
                                        <a:pt x="1054" y="372"/>
                                      </a:cubicBezTo>
                                      <a:cubicBezTo>
                                        <a:pt x="1079" y="303"/>
                                        <a:pt x="1091" y="282"/>
                                        <a:pt x="1107" y="230"/>
                                      </a:cubicBezTo>
                                      <a:cubicBezTo>
                                        <a:pt x="1123" y="178"/>
                                        <a:pt x="1161" y="91"/>
                                        <a:pt x="1152" y="57"/>
                                      </a:cubicBezTo>
                                      <a:cubicBezTo>
                                        <a:pt x="1143" y="23"/>
                                        <a:pt x="1079" y="10"/>
                                        <a:pt x="1054" y="27"/>
                                      </a:cubicBezTo>
                                      <a:cubicBezTo>
                                        <a:pt x="1029" y="44"/>
                                        <a:pt x="1027" y="145"/>
                                        <a:pt x="1002" y="162"/>
                                      </a:cubicBezTo>
                                      <a:cubicBezTo>
                                        <a:pt x="977" y="179"/>
                                        <a:pt x="941" y="139"/>
                                        <a:pt x="904" y="132"/>
                                      </a:cubicBezTo>
                                      <a:cubicBezTo>
                                        <a:pt x="867" y="125"/>
                                        <a:pt x="818" y="126"/>
                                        <a:pt x="777" y="117"/>
                                      </a:cubicBezTo>
                                      <a:cubicBezTo>
                                        <a:pt x="736" y="108"/>
                                        <a:pt x="699" y="92"/>
                                        <a:pt x="657" y="80"/>
                                      </a:cubicBezTo>
                                      <a:cubicBezTo>
                                        <a:pt x="615" y="68"/>
                                        <a:pt x="566" y="52"/>
                                        <a:pt x="522" y="42"/>
                                      </a:cubicBezTo>
                                      <a:cubicBezTo>
                                        <a:pt x="478" y="32"/>
                                        <a:pt x="419" y="0"/>
                                        <a:pt x="394" y="20"/>
                                      </a:cubicBezTo>
                                      <a:cubicBezTo>
                                        <a:pt x="369" y="40"/>
                                        <a:pt x="361" y="133"/>
                                        <a:pt x="372" y="162"/>
                                      </a:cubicBezTo>
                                      <a:cubicBezTo>
                                        <a:pt x="383" y="191"/>
                                        <a:pt x="429" y="182"/>
                                        <a:pt x="462" y="192"/>
                                      </a:cubicBezTo>
                                      <a:cubicBezTo>
                                        <a:pt x="495" y="202"/>
                                        <a:pt x="559" y="197"/>
                                        <a:pt x="574" y="222"/>
                                      </a:cubicBezTo>
                                      <a:cubicBezTo>
                                        <a:pt x="589" y="247"/>
                                        <a:pt x="566" y="300"/>
                                        <a:pt x="552" y="342"/>
                                      </a:cubicBezTo>
                                      <a:cubicBezTo>
                                        <a:pt x="538" y="384"/>
                                        <a:pt x="517" y="431"/>
                                        <a:pt x="492" y="477"/>
                                      </a:cubicBezTo>
                                      <a:cubicBezTo>
                                        <a:pt x="467" y="523"/>
                                        <a:pt x="428" y="584"/>
                                        <a:pt x="402" y="620"/>
                                      </a:cubicBezTo>
                                      <a:cubicBezTo>
                                        <a:pt x="376" y="656"/>
                                        <a:pt x="359" y="664"/>
                                        <a:pt x="334" y="695"/>
                                      </a:cubicBezTo>
                                      <a:cubicBezTo>
                                        <a:pt x="309" y="726"/>
                                        <a:pt x="279" y="777"/>
                                        <a:pt x="252" y="807"/>
                                      </a:cubicBezTo>
                                      <a:cubicBezTo>
                                        <a:pt x="225" y="837"/>
                                        <a:pt x="199" y="851"/>
                                        <a:pt x="169" y="875"/>
                                      </a:cubicBezTo>
                                      <a:cubicBezTo>
                                        <a:pt x="139" y="899"/>
                                        <a:pt x="100" y="930"/>
                                        <a:pt x="72" y="950"/>
                                      </a:cubicBezTo>
                                      <a:cubicBezTo>
                                        <a:pt x="44" y="970"/>
                                        <a:pt x="0" y="949"/>
                                        <a:pt x="12" y="995"/>
                                      </a:cubicBezTo>
                                      <a:close/>
                                    </a:path>
                                  </a:pathLst>
                                </a:custGeom>
                                <a:solidFill>
                                  <a:srgbClr val="008000">
                                    <a:alpha val="34901"/>
                                  </a:srgbClr>
                                </a:solidFill>
                                <a:ln w="25400">
                                  <a:noFill/>
                                  <a:round/>
                                  <a:headEnd/>
                                  <a:tailEnd/>
                                </a:ln>
                              </p:spPr>
                              <p:txBody>
                                <a:bodyPr/>
                                <a:lstStyle/>
                                <a:p>
                                  <a:endParaRPr lang="ru-RU" dirty="0"/>
                                </a:p>
                              </p:txBody>
                            </p:sp>
                            <p:sp>
                              <p:nvSpPr>
                                <p:cNvPr id="57" name="Rectangle 766"/>
                                <p:cNvSpPr>
                                  <a:spLocks noChangeArrowheads="1"/>
                                </p:cNvSpPr>
                                <p:nvPr/>
                              </p:nvSpPr>
                              <p:spPr bwMode="auto">
                                <a:xfrm rot="-1500000">
                                  <a:off x="5344" y="6791"/>
                                  <a:ext cx="143" cy="143"/>
                                </a:xfrm>
                                <a:prstGeom prst="rect">
                                  <a:avLst/>
                                </a:prstGeom>
                                <a:solidFill>
                                  <a:srgbClr val="008000">
                                    <a:alpha val="34901"/>
                                  </a:srgbClr>
                                </a:solidFill>
                                <a:ln w="25400">
                                  <a:noFill/>
                                  <a:miter lim="800000"/>
                                  <a:headEnd/>
                                  <a:tailEnd/>
                                </a:ln>
                              </p:spPr>
                              <p:txBody>
                                <a:bodyPr/>
                                <a:lstStyle/>
                                <a:p>
                                  <a:endParaRPr lang="ru-RU" dirty="0"/>
                                </a:p>
                              </p:txBody>
                            </p:sp>
                            <p:sp>
                              <p:nvSpPr>
                                <p:cNvPr id="58" name="Rectangle 767"/>
                                <p:cNvSpPr>
                                  <a:spLocks noChangeArrowheads="1"/>
                                </p:cNvSpPr>
                                <p:nvPr/>
                              </p:nvSpPr>
                              <p:spPr bwMode="auto">
                                <a:xfrm rot="1200000">
                                  <a:off x="3319" y="7297"/>
                                  <a:ext cx="143" cy="225"/>
                                </a:xfrm>
                                <a:prstGeom prst="rect">
                                  <a:avLst/>
                                </a:prstGeom>
                                <a:solidFill>
                                  <a:srgbClr val="008000">
                                    <a:alpha val="34901"/>
                                  </a:srgbClr>
                                </a:solidFill>
                                <a:ln w="25400">
                                  <a:noFill/>
                                  <a:miter lim="800000"/>
                                  <a:headEnd/>
                                  <a:tailEnd/>
                                </a:ln>
                              </p:spPr>
                              <p:txBody>
                                <a:bodyPr/>
                                <a:lstStyle/>
                                <a:p>
                                  <a:endParaRPr lang="ru-RU" dirty="0"/>
                                </a:p>
                              </p:txBody>
                            </p:sp>
                            <p:cxnSp>
                              <p:nvCxnSpPr>
                                <p:cNvPr id="59" name="AutoShape 768"/>
                                <p:cNvCxnSpPr>
                                  <a:cxnSpLocks noChangeShapeType="1"/>
                                </p:cNvCxnSpPr>
                                <p:nvPr/>
                              </p:nvCxnSpPr>
                              <p:spPr bwMode="auto">
                                <a:xfrm>
                                  <a:off x="9372" y="3703"/>
                                  <a:ext cx="1013" cy="1153"/>
                                </a:xfrm>
                                <a:prstGeom prst="straightConnector1">
                                  <a:avLst/>
                                </a:prstGeom>
                                <a:noFill/>
                                <a:ln w="19050">
                                  <a:solidFill>
                                    <a:srgbClr val="000000"/>
                                  </a:solidFill>
                                  <a:prstDash val="dash"/>
                                  <a:round/>
                                  <a:headEnd/>
                                  <a:tailEnd/>
                                </a:ln>
                              </p:spPr>
                            </p:cxnSp>
                            <p:cxnSp>
                              <p:nvCxnSpPr>
                                <p:cNvPr id="60" name="AutoShape 769"/>
                                <p:cNvCxnSpPr>
                                  <a:cxnSpLocks noChangeShapeType="1"/>
                                </p:cNvCxnSpPr>
                                <p:nvPr/>
                              </p:nvCxnSpPr>
                              <p:spPr bwMode="auto">
                                <a:xfrm>
                                  <a:off x="10376" y="4869"/>
                                  <a:ext cx="0" cy="2880"/>
                                </a:xfrm>
                                <a:prstGeom prst="straightConnector1">
                                  <a:avLst/>
                                </a:prstGeom>
                                <a:noFill/>
                                <a:ln w="19050">
                                  <a:solidFill>
                                    <a:srgbClr val="000000"/>
                                  </a:solidFill>
                                  <a:prstDash val="dash"/>
                                  <a:round/>
                                  <a:headEnd/>
                                  <a:tailEnd/>
                                </a:ln>
                              </p:spPr>
                            </p:cxnSp>
                            <p:cxnSp>
                              <p:nvCxnSpPr>
                                <p:cNvPr id="61" name="AutoShape 770"/>
                                <p:cNvCxnSpPr>
                                  <a:cxnSpLocks noChangeShapeType="1"/>
                                </p:cNvCxnSpPr>
                                <p:nvPr/>
                              </p:nvCxnSpPr>
                              <p:spPr bwMode="auto">
                                <a:xfrm flipH="1" flipV="1">
                                  <a:off x="5017" y="2138"/>
                                  <a:ext cx="472" cy="593"/>
                                </a:xfrm>
                                <a:prstGeom prst="straightConnector1">
                                  <a:avLst/>
                                </a:prstGeom>
                                <a:noFill/>
                                <a:ln w="17145">
                                  <a:solidFill>
                                    <a:srgbClr val="000000"/>
                                  </a:solidFill>
                                  <a:prstDash val="dash"/>
                                  <a:round/>
                                  <a:headEnd/>
                                  <a:tailEnd/>
                                </a:ln>
                              </p:spPr>
                            </p:cxnSp>
                            <p:sp>
                              <p:nvSpPr>
                                <p:cNvPr id="62" name="Line 771"/>
                                <p:cNvSpPr>
                                  <a:spLocks noChangeShapeType="1"/>
                                </p:cNvSpPr>
                                <p:nvPr/>
                              </p:nvSpPr>
                              <p:spPr bwMode="auto">
                                <a:xfrm>
                                  <a:off x="6303" y="3689"/>
                                  <a:ext cx="3001" cy="8"/>
                                </a:xfrm>
                                <a:prstGeom prst="line">
                                  <a:avLst/>
                                </a:prstGeom>
                                <a:noFill/>
                                <a:ln w="19050">
                                  <a:solidFill>
                                    <a:srgbClr val="000000"/>
                                  </a:solidFill>
                                  <a:prstDash val="dash"/>
                                  <a:round/>
                                  <a:headEnd/>
                                  <a:tailEnd/>
                                </a:ln>
                              </p:spPr>
                              <p:txBody>
                                <a:bodyPr/>
                                <a:lstStyle/>
                                <a:p>
                                  <a:endParaRPr lang="ru-RU" dirty="0"/>
                                </a:p>
                              </p:txBody>
                            </p:sp>
                          </p:grpSp>
                          <p:grpSp>
                            <p:nvGrpSpPr>
                              <p:cNvPr id="45" name="Group 772"/>
                              <p:cNvGrpSpPr>
                                <a:grpSpLocks/>
                              </p:cNvGrpSpPr>
                              <p:nvPr/>
                            </p:nvGrpSpPr>
                            <p:grpSpPr bwMode="auto">
                              <a:xfrm>
                                <a:off x="1893" y="2373"/>
                                <a:ext cx="8507" cy="5001"/>
                                <a:chOff x="1893" y="2373"/>
                                <a:chExt cx="8507" cy="5001"/>
                              </a:xfrm>
                            </p:grpSpPr>
                            <p:grpSp>
                              <p:nvGrpSpPr>
                                <p:cNvPr id="46" name="Group 773"/>
                                <p:cNvGrpSpPr>
                                  <a:grpSpLocks/>
                                </p:cNvGrpSpPr>
                                <p:nvPr/>
                              </p:nvGrpSpPr>
                              <p:grpSpPr bwMode="auto">
                                <a:xfrm>
                                  <a:off x="1893" y="4046"/>
                                  <a:ext cx="3719" cy="3311"/>
                                  <a:chOff x="1893" y="4046"/>
                                  <a:chExt cx="3719" cy="3311"/>
                                </a:xfrm>
                              </p:grpSpPr>
                              <p:sp>
                                <p:nvSpPr>
                                  <p:cNvPr id="50" name="Oval 774"/>
                                  <p:cNvSpPr>
                                    <a:spLocks noChangeArrowheads="1"/>
                                  </p:cNvSpPr>
                                  <p:nvPr/>
                                </p:nvSpPr>
                                <p:spPr bwMode="auto">
                                  <a:xfrm>
                                    <a:off x="3195" y="4046"/>
                                    <a:ext cx="2417" cy="2322"/>
                                  </a:xfrm>
                                  <a:prstGeom prst="ellipse">
                                    <a:avLst/>
                                  </a:prstGeom>
                                  <a:solidFill>
                                    <a:srgbClr val="FF0000">
                                      <a:alpha val="34901"/>
                                    </a:srgbClr>
                                  </a:solidFill>
                                  <a:ln w="25400">
                                    <a:noFill/>
                                    <a:round/>
                                    <a:headEnd/>
                                    <a:tailEnd/>
                                  </a:ln>
                                </p:spPr>
                                <p:txBody>
                                  <a:bodyPr/>
                                  <a:lstStyle/>
                                  <a:p>
                                    <a:endParaRPr lang="ru-RU" dirty="0"/>
                                  </a:p>
                                </p:txBody>
                              </p:sp>
                              <p:sp>
                                <p:nvSpPr>
                                  <p:cNvPr id="51" name="Freeform 775"/>
                                  <p:cNvSpPr>
                                    <a:spLocks/>
                                  </p:cNvSpPr>
                                  <p:nvPr/>
                                </p:nvSpPr>
                                <p:spPr bwMode="auto">
                                  <a:xfrm>
                                    <a:off x="1893" y="5555"/>
                                    <a:ext cx="1917" cy="1802"/>
                                  </a:xfrm>
                                  <a:custGeom>
                                    <a:avLst/>
                                    <a:gdLst>
                                      <a:gd name="T0" fmla="*/ 1039 w 1917"/>
                                      <a:gd name="T1" fmla="*/ 31 h 1802"/>
                                      <a:gd name="T2" fmla="*/ 230 w 1917"/>
                                      <a:gd name="T3" fmla="*/ 220 h 1802"/>
                                      <a:gd name="T4" fmla="*/ 117 w 1917"/>
                                      <a:gd name="T5" fmla="*/ 243 h 1802"/>
                                      <a:gd name="T6" fmla="*/ 27 w 1917"/>
                                      <a:gd name="T7" fmla="*/ 265 h 1802"/>
                                      <a:gd name="T8" fmla="*/ 34 w 1917"/>
                                      <a:gd name="T9" fmla="*/ 391 h 1802"/>
                                      <a:gd name="T10" fmla="*/ 230 w 1917"/>
                                      <a:gd name="T11" fmla="*/ 378 h 1802"/>
                                      <a:gd name="T12" fmla="*/ 267 w 1917"/>
                                      <a:gd name="T13" fmla="*/ 483 h 1802"/>
                                      <a:gd name="T14" fmla="*/ 319 w 1917"/>
                                      <a:gd name="T15" fmla="*/ 586 h 1802"/>
                                      <a:gd name="T16" fmla="*/ 387 w 1917"/>
                                      <a:gd name="T17" fmla="*/ 721 h 1802"/>
                                      <a:gd name="T18" fmla="*/ 454 w 1917"/>
                                      <a:gd name="T19" fmla="*/ 849 h 1802"/>
                                      <a:gd name="T20" fmla="*/ 567 w 1917"/>
                                      <a:gd name="T21" fmla="*/ 1023 h 1802"/>
                                      <a:gd name="T22" fmla="*/ 725 w 1917"/>
                                      <a:gd name="T23" fmla="*/ 1195 h 1802"/>
                                      <a:gd name="T24" fmla="*/ 867 w 1917"/>
                                      <a:gd name="T25" fmla="*/ 1353 h 1802"/>
                                      <a:gd name="T26" fmla="*/ 1024 w 1917"/>
                                      <a:gd name="T27" fmla="*/ 1486 h 1802"/>
                                      <a:gd name="T28" fmla="*/ 1182 w 1917"/>
                                      <a:gd name="T29" fmla="*/ 1599 h 1802"/>
                                      <a:gd name="T30" fmla="*/ 1332 w 1917"/>
                                      <a:gd name="T31" fmla="*/ 1681 h 1802"/>
                                      <a:gd name="T32" fmla="*/ 1482 w 1917"/>
                                      <a:gd name="T33" fmla="*/ 1756 h 1802"/>
                                      <a:gd name="T34" fmla="*/ 1602 w 1917"/>
                                      <a:gd name="T35" fmla="*/ 1788 h 1802"/>
                                      <a:gd name="T36" fmla="*/ 1647 w 1917"/>
                                      <a:gd name="T37" fmla="*/ 1675 h 1802"/>
                                      <a:gd name="T38" fmla="*/ 1722 w 1917"/>
                                      <a:gd name="T39" fmla="*/ 1510 h 1802"/>
                                      <a:gd name="T40" fmla="*/ 1797 w 1917"/>
                                      <a:gd name="T41" fmla="*/ 1315 h 1802"/>
                                      <a:gd name="T42" fmla="*/ 1879 w 1917"/>
                                      <a:gd name="T43" fmla="*/ 1141 h 1802"/>
                                      <a:gd name="T44" fmla="*/ 1910 w 1917"/>
                                      <a:gd name="T45" fmla="*/ 1008 h 1802"/>
                                      <a:gd name="T46" fmla="*/ 1835 w 1917"/>
                                      <a:gd name="T47" fmla="*/ 940 h 1802"/>
                                      <a:gd name="T48" fmla="*/ 1692 w 1917"/>
                                      <a:gd name="T49" fmla="*/ 850 h 1802"/>
                                      <a:gd name="T50" fmla="*/ 1557 w 1917"/>
                                      <a:gd name="T51" fmla="*/ 753 h 1802"/>
                                      <a:gd name="T52" fmla="*/ 1430 w 1917"/>
                                      <a:gd name="T53" fmla="*/ 625 h 1802"/>
                                      <a:gd name="T54" fmla="*/ 1317 w 1917"/>
                                      <a:gd name="T55" fmla="*/ 496 h 1802"/>
                                      <a:gd name="T56" fmla="*/ 1242 w 1917"/>
                                      <a:gd name="T57" fmla="*/ 370 h 1802"/>
                                      <a:gd name="T58" fmla="*/ 1182 w 1917"/>
                                      <a:gd name="T59" fmla="*/ 258 h 1802"/>
                                      <a:gd name="T60" fmla="*/ 1122 w 1917"/>
                                      <a:gd name="T61" fmla="*/ 130 h 1802"/>
                                      <a:gd name="T62" fmla="*/ 1084 w 1917"/>
                                      <a:gd name="T63" fmla="*/ 31 h 1802"/>
                                      <a:gd name="T64" fmla="*/ 1039 w 1917"/>
                                      <a:gd name="T65" fmla="*/ 31 h 18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17"/>
                                      <a:gd name="T100" fmla="*/ 0 h 1802"/>
                                      <a:gd name="T101" fmla="*/ 1917 w 1917"/>
                                      <a:gd name="T102" fmla="*/ 1802 h 18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17" h="1802">
                                        <a:moveTo>
                                          <a:pt x="1039" y="31"/>
                                        </a:moveTo>
                                        <a:cubicBezTo>
                                          <a:pt x="897" y="62"/>
                                          <a:pt x="384" y="185"/>
                                          <a:pt x="230" y="220"/>
                                        </a:cubicBezTo>
                                        <a:cubicBezTo>
                                          <a:pt x="76" y="255"/>
                                          <a:pt x="151" y="236"/>
                                          <a:pt x="117" y="243"/>
                                        </a:cubicBezTo>
                                        <a:cubicBezTo>
                                          <a:pt x="83" y="250"/>
                                          <a:pt x="41" y="240"/>
                                          <a:pt x="27" y="265"/>
                                        </a:cubicBezTo>
                                        <a:cubicBezTo>
                                          <a:pt x="13" y="290"/>
                                          <a:pt x="0" y="372"/>
                                          <a:pt x="34" y="391"/>
                                        </a:cubicBezTo>
                                        <a:cubicBezTo>
                                          <a:pt x="68" y="410"/>
                                          <a:pt x="191" y="363"/>
                                          <a:pt x="230" y="378"/>
                                        </a:cubicBezTo>
                                        <a:cubicBezTo>
                                          <a:pt x="269" y="393"/>
                                          <a:pt x="252" y="448"/>
                                          <a:pt x="267" y="483"/>
                                        </a:cubicBezTo>
                                        <a:cubicBezTo>
                                          <a:pt x="282" y="518"/>
                                          <a:pt x="299" y="546"/>
                                          <a:pt x="319" y="586"/>
                                        </a:cubicBezTo>
                                        <a:cubicBezTo>
                                          <a:pt x="339" y="626"/>
                                          <a:pt x="364" y="677"/>
                                          <a:pt x="387" y="721"/>
                                        </a:cubicBezTo>
                                        <a:cubicBezTo>
                                          <a:pt x="410" y="765"/>
                                          <a:pt x="424" y="799"/>
                                          <a:pt x="454" y="849"/>
                                        </a:cubicBezTo>
                                        <a:cubicBezTo>
                                          <a:pt x="484" y="899"/>
                                          <a:pt x="522" y="965"/>
                                          <a:pt x="567" y="1023"/>
                                        </a:cubicBezTo>
                                        <a:cubicBezTo>
                                          <a:pt x="612" y="1081"/>
                                          <a:pt x="675" y="1140"/>
                                          <a:pt x="725" y="1195"/>
                                        </a:cubicBezTo>
                                        <a:cubicBezTo>
                                          <a:pt x="775" y="1250"/>
                                          <a:pt x="817" y="1305"/>
                                          <a:pt x="867" y="1353"/>
                                        </a:cubicBezTo>
                                        <a:cubicBezTo>
                                          <a:pt x="917" y="1401"/>
                                          <a:pt x="971" y="1445"/>
                                          <a:pt x="1024" y="1486"/>
                                        </a:cubicBezTo>
                                        <a:cubicBezTo>
                                          <a:pt x="1077" y="1527"/>
                                          <a:pt x="1131" y="1567"/>
                                          <a:pt x="1182" y="1599"/>
                                        </a:cubicBezTo>
                                        <a:cubicBezTo>
                                          <a:pt x="1233" y="1631"/>
                                          <a:pt x="1282" y="1655"/>
                                          <a:pt x="1332" y="1681"/>
                                        </a:cubicBezTo>
                                        <a:cubicBezTo>
                                          <a:pt x="1382" y="1707"/>
                                          <a:pt x="1437" y="1738"/>
                                          <a:pt x="1482" y="1756"/>
                                        </a:cubicBezTo>
                                        <a:cubicBezTo>
                                          <a:pt x="1527" y="1774"/>
                                          <a:pt x="1574" y="1802"/>
                                          <a:pt x="1602" y="1788"/>
                                        </a:cubicBezTo>
                                        <a:cubicBezTo>
                                          <a:pt x="1630" y="1774"/>
                                          <a:pt x="1627" y="1721"/>
                                          <a:pt x="1647" y="1675"/>
                                        </a:cubicBezTo>
                                        <a:cubicBezTo>
                                          <a:pt x="1667" y="1629"/>
                                          <a:pt x="1697" y="1570"/>
                                          <a:pt x="1722" y="1510"/>
                                        </a:cubicBezTo>
                                        <a:cubicBezTo>
                                          <a:pt x="1747" y="1450"/>
                                          <a:pt x="1771" y="1376"/>
                                          <a:pt x="1797" y="1315"/>
                                        </a:cubicBezTo>
                                        <a:cubicBezTo>
                                          <a:pt x="1823" y="1254"/>
                                          <a:pt x="1860" y="1192"/>
                                          <a:pt x="1879" y="1141"/>
                                        </a:cubicBezTo>
                                        <a:cubicBezTo>
                                          <a:pt x="1898" y="1090"/>
                                          <a:pt x="1917" y="1041"/>
                                          <a:pt x="1910" y="1008"/>
                                        </a:cubicBezTo>
                                        <a:cubicBezTo>
                                          <a:pt x="1903" y="975"/>
                                          <a:pt x="1871" y="966"/>
                                          <a:pt x="1835" y="940"/>
                                        </a:cubicBezTo>
                                        <a:cubicBezTo>
                                          <a:pt x="1799" y="914"/>
                                          <a:pt x="1738" y="881"/>
                                          <a:pt x="1692" y="850"/>
                                        </a:cubicBezTo>
                                        <a:cubicBezTo>
                                          <a:pt x="1646" y="819"/>
                                          <a:pt x="1601" y="791"/>
                                          <a:pt x="1557" y="753"/>
                                        </a:cubicBezTo>
                                        <a:cubicBezTo>
                                          <a:pt x="1513" y="715"/>
                                          <a:pt x="1470" y="668"/>
                                          <a:pt x="1430" y="625"/>
                                        </a:cubicBezTo>
                                        <a:cubicBezTo>
                                          <a:pt x="1390" y="582"/>
                                          <a:pt x="1348" y="538"/>
                                          <a:pt x="1317" y="496"/>
                                        </a:cubicBezTo>
                                        <a:cubicBezTo>
                                          <a:pt x="1286" y="454"/>
                                          <a:pt x="1264" y="410"/>
                                          <a:pt x="1242" y="370"/>
                                        </a:cubicBezTo>
                                        <a:cubicBezTo>
                                          <a:pt x="1220" y="330"/>
                                          <a:pt x="1202" y="298"/>
                                          <a:pt x="1182" y="258"/>
                                        </a:cubicBezTo>
                                        <a:cubicBezTo>
                                          <a:pt x="1162" y="218"/>
                                          <a:pt x="1138" y="168"/>
                                          <a:pt x="1122" y="130"/>
                                        </a:cubicBezTo>
                                        <a:cubicBezTo>
                                          <a:pt x="1106" y="92"/>
                                          <a:pt x="1098" y="48"/>
                                          <a:pt x="1084" y="31"/>
                                        </a:cubicBezTo>
                                        <a:cubicBezTo>
                                          <a:pt x="1070" y="14"/>
                                          <a:pt x="1184" y="0"/>
                                          <a:pt x="1039" y="31"/>
                                        </a:cubicBezTo>
                                        <a:close/>
                                      </a:path>
                                    </a:pathLst>
                                  </a:custGeom>
                                  <a:solidFill>
                                    <a:srgbClr val="FFFFFF"/>
                                  </a:solidFill>
                                  <a:ln w="25400">
                                    <a:noFill/>
                                    <a:round/>
                                    <a:headEnd/>
                                    <a:tailEnd/>
                                  </a:ln>
                                </p:spPr>
                                <p:txBody>
                                  <a:bodyPr/>
                                  <a:lstStyle/>
                                  <a:p>
                                    <a:endParaRPr lang="ru-RU" dirty="0"/>
                                  </a:p>
                                </p:txBody>
                              </p:sp>
                            </p:grpSp>
                            <p:grpSp>
                              <p:nvGrpSpPr>
                                <p:cNvPr id="47" name="Group 776"/>
                                <p:cNvGrpSpPr>
                                  <a:grpSpLocks/>
                                </p:cNvGrpSpPr>
                                <p:nvPr/>
                              </p:nvGrpSpPr>
                              <p:grpSpPr bwMode="auto">
                                <a:xfrm>
                                  <a:off x="1907" y="2373"/>
                                  <a:ext cx="8493" cy="5001"/>
                                  <a:chOff x="1907" y="2373"/>
                                  <a:chExt cx="8493" cy="5001"/>
                                </a:xfrm>
                              </p:grpSpPr>
                              <p:sp>
                                <p:nvSpPr>
                                  <p:cNvPr id="48" name="Freeform 777"/>
                                  <p:cNvSpPr>
                                    <a:spLocks/>
                                  </p:cNvSpPr>
                                  <p:nvPr/>
                                </p:nvSpPr>
                                <p:spPr bwMode="auto">
                                  <a:xfrm>
                                    <a:off x="4681" y="2373"/>
                                    <a:ext cx="5719" cy="2815"/>
                                  </a:xfrm>
                                  <a:custGeom>
                                    <a:avLst/>
                                    <a:gdLst>
                                      <a:gd name="T0" fmla="*/ 4 w 5719"/>
                                      <a:gd name="T1" fmla="*/ 542 h 2815"/>
                                      <a:gd name="T2" fmla="*/ 132 w 5719"/>
                                      <a:gd name="T3" fmla="*/ 399 h 2815"/>
                                      <a:gd name="T4" fmla="*/ 259 w 5719"/>
                                      <a:gd name="T5" fmla="*/ 272 h 2815"/>
                                      <a:gd name="T6" fmla="*/ 357 w 5719"/>
                                      <a:gd name="T7" fmla="*/ 174 h 2815"/>
                                      <a:gd name="T8" fmla="*/ 454 w 5719"/>
                                      <a:gd name="T9" fmla="*/ 92 h 2815"/>
                                      <a:gd name="T10" fmla="*/ 544 w 5719"/>
                                      <a:gd name="T11" fmla="*/ 24 h 2815"/>
                                      <a:gd name="T12" fmla="*/ 732 w 5719"/>
                                      <a:gd name="T13" fmla="*/ 234 h 2815"/>
                                      <a:gd name="T14" fmla="*/ 927 w 5719"/>
                                      <a:gd name="T15" fmla="*/ 482 h 2815"/>
                                      <a:gd name="T16" fmla="*/ 1129 w 5719"/>
                                      <a:gd name="T17" fmla="*/ 722 h 2815"/>
                                      <a:gd name="T18" fmla="*/ 1272 w 5719"/>
                                      <a:gd name="T19" fmla="*/ 902 h 2815"/>
                                      <a:gd name="T20" fmla="*/ 1452 w 5719"/>
                                      <a:gd name="T21" fmla="*/ 1104 h 2815"/>
                                      <a:gd name="T22" fmla="*/ 1557 w 5719"/>
                                      <a:gd name="T23" fmla="*/ 1224 h 2815"/>
                                      <a:gd name="T24" fmla="*/ 1617 w 5719"/>
                                      <a:gd name="T25" fmla="*/ 1299 h 2815"/>
                                      <a:gd name="T26" fmla="*/ 1954 w 5719"/>
                                      <a:gd name="T27" fmla="*/ 1307 h 2815"/>
                                      <a:gd name="T28" fmla="*/ 2314 w 5719"/>
                                      <a:gd name="T29" fmla="*/ 1307 h 2815"/>
                                      <a:gd name="T30" fmla="*/ 2719 w 5719"/>
                                      <a:gd name="T31" fmla="*/ 1307 h 2815"/>
                                      <a:gd name="T32" fmla="*/ 3147 w 5719"/>
                                      <a:gd name="T33" fmla="*/ 1307 h 2815"/>
                                      <a:gd name="T34" fmla="*/ 3582 w 5719"/>
                                      <a:gd name="T35" fmla="*/ 1307 h 2815"/>
                                      <a:gd name="T36" fmla="*/ 4032 w 5719"/>
                                      <a:gd name="T37" fmla="*/ 1314 h 2815"/>
                                      <a:gd name="T38" fmla="*/ 4339 w 5719"/>
                                      <a:gd name="T39" fmla="*/ 1307 h 2815"/>
                                      <a:gd name="T40" fmla="*/ 4617 w 5719"/>
                                      <a:gd name="T41" fmla="*/ 1314 h 2815"/>
                                      <a:gd name="T42" fmla="*/ 4722 w 5719"/>
                                      <a:gd name="T43" fmla="*/ 1337 h 2815"/>
                                      <a:gd name="T44" fmla="*/ 4962 w 5719"/>
                                      <a:gd name="T45" fmla="*/ 1614 h 2815"/>
                                      <a:gd name="T46" fmla="*/ 5202 w 5719"/>
                                      <a:gd name="T47" fmla="*/ 1877 h 2815"/>
                                      <a:gd name="T48" fmla="*/ 5457 w 5719"/>
                                      <a:gd name="T49" fmla="*/ 2162 h 2815"/>
                                      <a:gd name="T50" fmla="*/ 5607 w 5719"/>
                                      <a:gd name="T51" fmla="*/ 2334 h 2815"/>
                                      <a:gd name="T52" fmla="*/ 5697 w 5719"/>
                                      <a:gd name="T53" fmla="*/ 2469 h 2815"/>
                                      <a:gd name="T54" fmla="*/ 5704 w 5719"/>
                                      <a:gd name="T55" fmla="*/ 2627 h 2815"/>
                                      <a:gd name="T56" fmla="*/ 5689 w 5719"/>
                                      <a:gd name="T57" fmla="*/ 2799 h 2815"/>
                                      <a:gd name="T58" fmla="*/ 5524 w 5719"/>
                                      <a:gd name="T59" fmla="*/ 2724 h 2815"/>
                                      <a:gd name="T60" fmla="*/ 5344 w 5719"/>
                                      <a:gd name="T61" fmla="*/ 2724 h 2815"/>
                                      <a:gd name="T62" fmla="*/ 5127 w 5719"/>
                                      <a:gd name="T63" fmla="*/ 2724 h 2815"/>
                                      <a:gd name="T64" fmla="*/ 5104 w 5719"/>
                                      <a:gd name="T65" fmla="*/ 2567 h 2815"/>
                                      <a:gd name="T66" fmla="*/ 5089 w 5719"/>
                                      <a:gd name="T67" fmla="*/ 2447 h 2815"/>
                                      <a:gd name="T68" fmla="*/ 4932 w 5719"/>
                                      <a:gd name="T69" fmla="*/ 2447 h 2815"/>
                                      <a:gd name="T70" fmla="*/ 4624 w 5719"/>
                                      <a:gd name="T71" fmla="*/ 2447 h 2815"/>
                                      <a:gd name="T72" fmla="*/ 4347 w 5719"/>
                                      <a:gd name="T73" fmla="*/ 2447 h 2815"/>
                                      <a:gd name="T74" fmla="*/ 3934 w 5719"/>
                                      <a:gd name="T75" fmla="*/ 2447 h 2815"/>
                                      <a:gd name="T76" fmla="*/ 3574 w 5719"/>
                                      <a:gd name="T77" fmla="*/ 2447 h 2815"/>
                                      <a:gd name="T78" fmla="*/ 3139 w 5719"/>
                                      <a:gd name="T79" fmla="*/ 2439 h 2815"/>
                                      <a:gd name="T80" fmla="*/ 2779 w 5719"/>
                                      <a:gd name="T81" fmla="*/ 2439 h 2815"/>
                                      <a:gd name="T82" fmla="*/ 2404 w 5719"/>
                                      <a:gd name="T83" fmla="*/ 2439 h 2815"/>
                                      <a:gd name="T84" fmla="*/ 2074 w 5719"/>
                                      <a:gd name="T85" fmla="*/ 2439 h 2815"/>
                                      <a:gd name="T86" fmla="*/ 1819 w 5719"/>
                                      <a:gd name="T87" fmla="*/ 2424 h 2815"/>
                                      <a:gd name="T88" fmla="*/ 1632 w 5719"/>
                                      <a:gd name="T89" fmla="*/ 2252 h 2815"/>
                                      <a:gd name="T90" fmla="*/ 1444 w 5719"/>
                                      <a:gd name="T91" fmla="*/ 2049 h 2815"/>
                                      <a:gd name="T92" fmla="*/ 1204 w 5719"/>
                                      <a:gd name="T93" fmla="*/ 1802 h 2815"/>
                                      <a:gd name="T94" fmla="*/ 994 w 5719"/>
                                      <a:gd name="T95" fmla="*/ 1577 h 2815"/>
                                      <a:gd name="T96" fmla="*/ 814 w 5719"/>
                                      <a:gd name="T97" fmla="*/ 1382 h 2815"/>
                                      <a:gd name="T98" fmla="*/ 649 w 5719"/>
                                      <a:gd name="T99" fmla="*/ 1202 h 2815"/>
                                      <a:gd name="T100" fmla="*/ 604 w 5719"/>
                                      <a:gd name="T101" fmla="*/ 1149 h 2815"/>
                                      <a:gd name="T102" fmla="*/ 432 w 5719"/>
                                      <a:gd name="T103" fmla="*/ 1082 h 2815"/>
                                      <a:gd name="T104" fmla="*/ 364 w 5719"/>
                                      <a:gd name="T105" fmla="*/ 1044 h 2815"/>
                                      <a:gd name="T106" fmla="*/ 409 w 5719"/>
                                      <a:gd name="T107" fmla="*/ 939 h 2815"/>
                                      <a:gd name="T108" fmla="*/ 439 w 5719"/>
                                      <a:gd name="T109" fmla="*/ 864 h 2815"/>
                                      <a:gd name="T110" fmla="*/ 379 w 5719"/>
                                      <a:gd name="T111" fmla="*/ 827 h 2815"/>
                                      <a:gd name="T112" fmla="*/ 312 w 5719"/>
                                      <a:gd name="T113" fmla="*/ 804 h 2815"/>
                                      <a:gd name="T114" fmla="*/ 222 w 5719"/>
                                      <a:gd name="T115" fmla="*/ 767 h 2815"/>
                                      <a:gd name="T116" fmla="*/ 207 w 5719"/>
                                      <a:gd name="T117" fmla="*/ 714 h 2815"/>
                                      <a:gd name="T118" fmla="*/ 184 w 5719"/>
                                      <a:gd name="T119" fmla="*/ 602 h 2815"/>
                                      <a:gd name="T120" fmla="*/ 177 w 5719"/>
                                      <a:gd name="T121" fmla="*/ 534 h 2815"/>
                                      <a:gd name="T122" fmla="*/ 109 w 5719"/>
                                      <a:gd name="T123" fmla="*/ 527 h 2815"/>
                                      <a:gd name="T124" fmla="*/ 4 w 5719"/>
                                      <a:gd name="T125" fmla="*/ 542 h 2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19"/>
                                      <a:gd name="T190" fmla="*/ 0 h 2815"/>
                                      <a:gd name="T191" fmla="*/ 5719 w 5719"/>
                                      <a:gd name="T192" fmla="*/ 2815 h 28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19" h="2815">
                                        <a:moveTo>
                                          <a:pt x="4" y="542"/>
                                        </a:moveTo>
                                        <a:cubicBezTo>
                                          <a:pt x="8" y="521"/>
                                          <a:pt x="90" y="444"/>
                                          <a:pt x="132" y="399"/>
                                        </a:cubicBezTo>
                                        <a:cubicBezTo>
                                          <a:pt x="174" y="354"/>
                                          <a:pt x="222" y="309"/>
                                          <a:pt x="259" y="272"/>
                                        </a:cubicBezTo>
                                        <a:cubicBezTo>
                                          <a:pt x="296" y="235"/>
                                          <a:pt x="325" y="204"/>
                                          <a:pt x="357" y="174"/>
                                        </a:cubicBezTo>
                                        <a:cubicBezTo>
                                          <a:pt x="389" y="144"/>
                                          <a:pt x="423" y="117"/>
                                          <a:pt x="454" y="92"/>
                                        </a:cubicBezTo>
                                        <a:cubicBezTo>
                                          <a:pt x="485" y="67"/>
                                          <a:pt x="498" y="0"/>
                                          <a:pt x="544" y="24"/>
                                        </a:cubicBezTo>
                                        <a:cubicBezTo>
                                          <a:pt x="590" y="48"/>
                                          <a:pt x="668" y="158"/>
                                          <a:pt x="732" y="234"/>
                                        </a:cubicBezTo>
                                        <a:cubicBezTo>
                                          <a:pt x="796" y="310"/>
                                          <a:pt x="861" y="401"/>
                                          <a:pt x="927" y="482"/>
                                        </a:cubicBezTo>
                                        <a:cubicBezTo>
                                          <a:pt x="993" y="563"/>
                                          <a:pt x="1072" y="652"/>
                                          <a:pt x="1129" y="722"/>
                                        </a:cubicBezTo>
                                        <a:cubicBezTo>
                                          <a:pt x="1186" y="792"/>
                                          <a:pt x="1218" y="838"/>
                                          <a:pt x="1272" y="902"/>
                                        </a:cubicBezTo>
                                        <a:cubicBezTo>
                                          <a:pt x="1326" y="966"/>
                                          <a:pt x="1405" y="1050"/>
                                          <a:pt x="1452" y="1104"/>
                                        </a:cubicBezTo>
                                        <a:cubicBezTo>
                                          <a:pt x="1499" y="1158"/>
                                          <a:pt x="1530" y="1192"/>
                                          <a:pt x="1557" y="1224"/>
                                        </a:cubicBezTo>
                                        <a:cubicBezTo>
                                          <a:pt x="1584" y="1256"/>
                                          <a:pt x="1551" y="1285"/>
                                          <a:pt x="1617" y="1299"/>
                                        </a:cubicBezTo>
                                        <a:cubicBezTo>
                                          <a:pt x="1683" y="1313"/>
                                          <a:pt x="1838" y="1306"/>
                                          <a:pt x="1954" y="1307"/>
                                        </a:cubicBezTo>
                                        <a:cubicBezTo>
                                          <a:pt x="2070" y="1308"/>
                                          <a:pt x="2187" y="1307"/>
                                          <a:pt x="2314" y="1307"/>
                                        </a:cubicBezTo>
                                        <a:cubicBezTo>
                                          <a:pt x="2441" y="1307"/>
                                          <a:pt x="2580" y="1307"/>
                                          <a:pt x="2719" y="1307"/>
                                        </a:cubicBezTo>
                                        <a:cubicBezTo>
                                          <a:pt x="2858" y="1307"/>
                                          <a:pt x="3003" y="1307"/>
                                          <a:pt x="3147" y="1307"/>
                                        </a:cubicBezTo>
                                        <a:cubicBezTo>
                                          <a:pt x="3291" y="1307"/>
                                          <a:pt x="3435" y="1306"/>
                                          <a:pt x="3582" y="1307"/>
                                        </a:cubicBezTo>
                                        <a:cubicBezTo>
                                          <a:pt x="3729" y="1308"/>
                                          <a:pt x="3906" y="1314"/>
                                          <a:pt x="4032" y="1314"/>
                                        </a:cubicBezTo>
                                        <a:cubicBezTo>
                                          <a:pt x="4158" y="1314"/>
                                          <a:pt x="4242" y="1307"/>
                                          <a:pt x="4339" y="1307"/>
                                        </a:cubicBezTo>
                                        <a:cubicBezTo>
                                          <a:pt x="4436" y="1307"/>
                                          <a:pt x="4553" y="1309"/>
                                          <a:pt x="4617" y="1314"/>
                                        </a:cubicBezTo>
                                        <a:cubicBezTo>
                                          <a:pt x="4681" y="1319"/>
                                          <a:pt x="4664" y="1287"/>
                                          <a:pt x="4722" y="1337"/>
                                        </a:cubicBezTo>
                                        <a:cubicBezTo>
                                          <a:pt x="4780" y="1387"/>
                                          <a:pt x="4882" y="1524"/>
                                          <a:pt x="4962" y="1614"/>
                                        </a:cubicBezTo>
                                        <a:cubicBezTo>
                                          <a:pt x="5042" y="1704"/>
                                          <a:pt x="5120" y="1786"/>
                                          <a:pt x="5202" y="1877"/>
                                        </a:cubicBezTo>
                                        <a:cubicBezTo>
                                          <a:pt x="5284" y="1968"/>
                                          <a:pt x="5390" y="2086"/>
                                          <a:pt x="5457" y="2162"/>
                                        </a:cubicBezTo>
                                        <a:cubicBezTo>
                                          <a:pt x="5524" y="2238"/>
                                          <a:pt x="5567" y="2283"/>
                                          <a:pt x="5607" y="2334"/>
                                        </a:cubicBezTo>
                                        <a:cubicBezTo>
                                          <a:pt x="5647" y="2385"/>
                                          <a:pt x="5681" y="2420"/>
                                          <a:pt x="5697" y="2469"/>
                                        </a:cubicBezTo>
                                        <a:cubicBezTo>
                                          <a:pt x="5713" y="2518"/>
                                          <a:pt x="5705" y="2572"/>
                                          <a:pt x="5704" y="2627"/>
                                        </a:cubicBezTo>
                                        <a:cubicBezTo>
                                          <a:pt x="5703" y="2682"/>
                                          <a:pt x="5719" y="2783"/>
                                          <a:pt x="5689" y="2799"/>
                                        </a:cubicBezTo>
                                        <a:cubicBezTo>
                                          <a:pt x="5659" y="2815"/>
                                          <a:pt x="5581" y="2736"/>
                                          <a:pt x="5524" y="2724"/>
                                        </a:cubicBezTo>
                                        <a:cubicBezTo>
                                          <a:pt x="5467" y="2712"/>
                                          <a:pt x="5410" y="2724"/>
                                          <a:pt x="5344" y="2724"/>
                                        </a:cubicBezTo>
                                        <a:cubicBezTo>
                                          <a:pt x="5278" y="2724"/>
                                          <a:pt x="5167" y="2750"/>
                                          <a:pt x="5127" y="2724"/>
                                        </a:cubicBezTo>
                                        <a:cubicBezTo>
                                          <a:pt x="5087" y="2698"/>
                                          <a:pt x="5110" y="2613"/>
                                          <a:pt x="5104" y="2567"/>
                                        </a:cubicBezTo>
                                        <a:cubicBezTo>
                                          <a:pt x="5098" y="2521"/>
                                          <a:pt x="5118" y="2467"/>
                                          <a:pt x="5089" y="2447"/>
                                        </a:cubicBezTo>
                                        <a:cubicBezTo>
                                          <a:pt x="5060" y="2427"/>
                                          <a:pt x="5009" y="2447"/>
                                          <a:pt x="4932" y="2447"/>
                                        </a:cubicBezTo>
                                        <a:cubicBezTo>
                                          <a:pt x="4855" y="2447"/>
                                          <a:pt x="4721" y="2447"/>
                                          <a:pt x="4624" y="2447"/>
                                        </a:cubicBezTo>
                                        <a:cubicBezTo>
                                          <a:pt x="4527" y="2447"/>
                                          <a:pt x="4462" y="2447"/>
                                          <a:pt x="4347" y="2447"/>
                                        </a:cubicBezTo>
                                        <a:cubicBezTo>
                                          <a:pt x="4232" y="2447"/>
                                          <a:pt x="4063" y="2447"/>
                                          <a:pt x="3934" y="2447"/>
                                        </a:cubicBezTo>
                                        <a:cubicBezTo>
                                          <a:pt x="3805" y="2447"/>
                                          <a:pt x="3706" y="2448"/>
                                          <a:pt x="3574" y="2447"/>
                                        </a:cubicBezTo>
                                        <a:cubicBezTo>
                                          <a:pt x="3442" y="2446"/>
                                          <a:pt x="3271" y="2440"/>
                                          <a:pt x="3139" y="2439"/>
                                        </a:cubicBezTo>
                                        <a:cubicBezTo>
                                          <a:pt x="3007" y="2438"/>
                                          <a:pt x="2901" y="2439"/>
                                          <a:pt x="2779" y="2439"/>
                                        </a:cubicBezTo>
                                        <a:cubicBezTo>
                                          <a:pt x="2657" y="2439"/>
                                          <a:pt x="2521" y="2439"/>
                                          <a:pt x="2404" y="2439"/>
                                        </a:cubicBezTo>
                                        <a:cubicBezTo>
                                          <a:pt x="2287" y="2439"/>
                                          <a:pt x="2171" y="2441"/>
                                          <a:pt x="2074" y="2439"/>
                                        </a:cubicBezTo>
                                        <a:cubicBezTo>
                                          <a:pt x="1977" y="2437"/>
                                          <a:pt x="1893" y="2455"/>
                                          <a:pt x="1819" y="2424"/>
                                        </a:cubicBezTo>
                                        <a:cubicBezTo>
                                          <a:pt x="1745" y="2393"/>
                                          <a:pt x="1694" y="2314"/>
                                          <a:pt x="1632" y="2252"/>
                                        </a:cubicBezTo>
                                        <a:cubicBezTo>
                                          <a:pt x="1570" y="2190"/>
                                          <a:pt x="1515" y="2124"/>
                                          <a:pt x="1444" y="2049"/>
                                        </a:cubicBezTo>
                                        <a:cubicBezTo>
                                          <a:pt x="1373" y="1974"/>
                                          <a:pt x="1279" y="1881"/>
                                          <a:pt x="1204" y="1802"/>
                                        </a:cubicBezTo>
                                        <a:cubicBezTo>
                                          <a:pt x="1129" y="1723"/>
                                          <a:pt x="1059" y="1647"/>
                                          <a:pt x="994" y="1577"/>
                                        </a:cubicBezTo>
                                        <a:cubicBezTo>
                                          <a:pt x="929" y="1507"/>
                                          <a:pt x="872" y="1445"/>
                                          <a:pt x="814" y="1382"/>
                                        </a:cubicBezTo>
                                        <a:cubicBezTo>
                                          <a:pt x="756" y="1319"/>
                                          <a:pt x="684" y="1241"/>
                                          <a:pt x="649" y="1202"/>
                                        </a:cubicBezTo>
                                        <a:cubicBezTo>
                                          <a:pt x="614" y="1163"/>
                                          <a:pt x="640" y="1169"/>
                                          <a:pt x="604" y="1149"/>
                                        </a:cubicBezTo>
                                        <a:cubicBezTo>
                                          <a:pt x="568" y="1129"/>
                                          <a:pt x="472" y="1099"/>
                                          <a:pt x="432" y="1082"/>
                                        </a:cubicBezTo>
                                        <a:cubicBezTo>
                                          <a:pt x="392" y="1065"/>
                                          <a:pt x="368" y="1068"/>
                                          <a:pt x="364" y="1044"/>
                                        </a:cubicBezTo>
                                        <a:cubicBezTo>
                                          <a:pt x="360" y="1020"/>
                                          <a:pt x="397" y="969"/>
                                          <a:pt x="409" y="939"/>
                                        </a:cubicBezTo>
                                        <a:cubicBezTo>
                                          <a:pt x="421" y="909"/>
                                          <a:pt x="444" y="883"/>
                                          <a:pt x="439" y="864"/>
                                        </a:cubicBezTo>
                                        <a:cubicBezTo>
                                          <a:pt x="434" y="845"/>
                                          <a:pt x="400" y="837"/>
                                          <a:pt x="379" y="827"/>
                                        </a:cubicBezTo>
                                        <a:cubicBezTo>
                                          <a:pt x="358" y="817"/>
                                          <a:pt x="338" y="814"/>
                                          <a:pt x="312" y="804"/>
                                        </a:cubicBezTo>
                                        <a:cubicBezTo>
                                          <a:pt x="286" y="794"/>
                                          <a:pt x="240" y="782"/>
                                          <a:pt x="222" y="767"/>
                                        </a:cubicBezTo>
                                        <a:cubicBezTo>
                                          <a:pt x="204" y="752"/>
                                          <a:pt x="213" y="741"/>
                                          <a:pt x="207" y="714"/>
                                        </a:cubicBezTo>
                                        <a:cubicBezTo>
                                          <a:pt x="201" y="687"/>
                                          <a:pt x="189" y="632"/>
                                          <a:pt x="184" y="602"/>
                                        </a:cubicBezTo>
                                        <a:cubicBezTo>
                                          <a:pt x="179" y="572"/>
                                          <a:pt x="189" y="546"/>
                                          <a:pt x="177" y="534"/>
                                        </a:cubicBezTo>
                                        <a:cubicBezTo>
                                          <a:pt x="165" y="522"/>
                                          <a:pt x="136" y="527"/>
                                          <a:pt x="109" y="527"/>
                                        </a:cubicBezTo>
                                        <a:cubicBezTo>
                                          <a:pt x="82" y="527"/>
                                          <a:pt x="0" y="563"/>
                                          <a:pt x="4" y="542"/>
                                        </a:cubicBezTo>
                                        <a:close/>
                                      </a:path>
                                    </a:pathLst>
                                  </a:custGeom>
                                  <a:solidFill>
                                    <a:srgbClr val="FFC000">
                                      <a:alpha val="25098"/>
                                    </a:srgbClr>
                                  </a:solidFill>
                                  <a:ln w="25400">
                                    <a:noFill/>
                                    <a:round/>
                                    <a:headEnd/>
                                    <a:tailEnd/>
                                  </a:ln>
                                </p:spPr>
                                <p:txBody>
                                  <a:bodyPr/>
                                  <a:lstStyle/>
                                  <a:p>
                                    <a:endParaRPr lang="ru-RU" dirty="0"/>
                                  </a:p>
                                </p:txBody>
                              </p:sp>
                              <p:sp>
                                <p:nvSpPr>
                                  <p:cNvPr id="49" name="Freeform 778"/>
                                  <p:cNvSpPr>
                                    <a:spLocks/>
                                  </p:cNvSpPr>
                                  <p:nvPr/>
                                </p:nvSpPr>
                                <p:spPr bwMode="auto">
                                  <a:xfrm>
                                    <a:off x="1907" y="5550"/>
                                    <a:ext cx="1934" cy="1824"/>
                                  </a:xfrm>
                                  <a:custGeom>
                                    <a:avLst/>
                                    <a:gdLst>
                                      <a:gd name="T0" fmla="*/ 1040 w 1934"/>
                                      <a:gd name="T1" fmla="*/ 31 h 1824"/>
                                      <a:gd name="T2" fmla="*/ 245 w 1934"/>
                                      <a:gd name="T3" fmla="*/ 196 h 1824"/>
                                      <a:gd name="T4" fmla="*/ 118 w 1934"/>
                                      <a:gd name="T5" fmla="*/ 219 h 1824"/>
                                      <a:gd name="T6" fmla="*/ 35 w 1934"/>
                                      <a:gd name="T7" fmla="*/ 256 h 1824"/>
                                      <a:gd name="T8" fmla="*/ 35 w 1934"/>
                                      <a:gd name="T9" fmla="*/ 391 h 1824"/>
                                      <a:gd name="T10" fmla="*/ 245 w 1934"/>
                                      <a:gd name="T11" fmla="*/ 399 h 1824"/>
                                      <a:gd name="T12" fmla="*/ 320 w 1934"/>
                                      <a:gd name="T13" fmla="*/ 586 h 1824"/>
                                      <a:gd name="T14" fmla="*/ 388 w 1934"/>
                                      <a:gd name="T15" fmla="*/ 721 h 1824"/>
                                      <a:gd name="T16" fmla="*/ 455 w 1934"/>
                                      <a:gd name="T17" fmla="*/ 849 h 1824"/>
                                      <a:gd name="T18" fmla="*/ 508 w 1934"/>
                                      <a:gd name="T19" fmla="*/ 946 h 1824"/>
                                      <a:gd name="T20" fmla="*/ 673 w 1934"/>
                                      <a:gd name="T21" fmla="*/ 1156 h 1824"/>
                                      <a:gd name="T22" fmla="*/ 845 w 1934"/>
                                      <a:gd name="T23" fmla="*/ 1344 h 1824"/>
                                      <a:gd name="T24" fmla="*/ 1025 w 1934"/>
                                      <a:gd name="T25" fmla="*/ 1486 h 1824"/>
                                      <a:gd name="T26" fmla="*/ 1183 w 1934"/>
                                      <a:gd name="T27" fmla="*/ 1599 h 1824"/>
                                      <a:gd name="T28" fmla="*/ 1333 w 1934"/>
                                      <a:gd name="T29" fmla="*/ 1681 h 1824"/>
                                      <a:gd name="T30" fmla="*/ 1483 w 1934"/>
                                      <a:gd name="T31" fmla="*/ 1756 h 1824"/>
                                      <a:gd name="T32" fmla="*/ 1610 w 1934"/>
                                      <a:gd name="T33" fmla="*/ 1809 h 1824"/>
                                      <a:gd name="T34" fmla="*/ 1670 w 1934"/>
                                      <a:gd name="T35" fmla="*/ 1666 h 1824"/>
                                      <a:gd name="T36" fmla="*/ 1730 w 1934"/>
                                      <a:gd name="T37" fmla="*/ 1516 h 1824"/>
                                      <a:gd name="T38" fmla="*/ 1813 w 1934"/>
                                      <a:gd name="T39" fmla="*/ 1314 h 1824"/>
                                      <a:gd name="T40" fmla="*/ 1880 w 1934"/>
                                      <a:gd name="T41" fmla="*/ 1141 h 1824"/>
                                      <a:gd name="T42" fmla="*/ 1925 w 1934"/>
                                      <a:gd name="T43" fmla="*/ 1014 h 1824"/>
                                      <a:gd name="T44" fmla="*/ 1828 w 1934"/>
                                      <a:gd name="T45" fmla="*/ 961 h 1824"/>
                                      <a:gd name="T46" fmla="*/ 1708 w 1934"/>
                                      <a:gd name="T47" fmla="*/ 886 h 1824"/>
                                      <a:gd name="T48" fmla="*/ 1558 w 1934"/>
                                      <a:gd name="T49" fmla="*/ 774 h 1824"/>
                                      <a:gd name="T50" fmla="*/ 1415 w 1934"/>
                                      <a:gd name="T51" fmla="*/ 631 h 1824"/>
                                      <a:gd name="T52" fmla="*/ 1318 w 1934"/>
                                      <a:gd name="T53" fmla="*/ 496 h 1824"/>
                                      <a:gd name="T54" fmla="*/ 1228 w 1934"/>
                                      <a:gd name="T55" fmla="*/ 376 h 1824"/>
                                      <a:gd name="T56" fmla="*/ 1153 w 1934"/>
                                      <a:gd name="T57" fmla="*/ 204 h 1824"/>
                                      <a:gd name="T58" fmla="*/ 1093 w 1934"/>
                                      <a:gd name="T59" fmla="*/ 99 h 1824"/>
                                      <a:gd name="T60" fmla="*/ 1085 w 1934"/>
                                      <a:gd name="T61" fmla="*/ 31 h 1824"/>
                                      <a:gd name="T62" fmla="*/ 1040 w 1934"/>
                                      <a:gd name="T63" fmla="*/ 31 h 18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4"/>
                                      <a:gd name="T97" fmla="*/ 0 h 1824"/>
                                      <a:gd name="T98" fmla="*/ 1934 w 1934"/>
                                      <a:gd name="T99" fmla="*/ 1824 h 18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4" h="1824">
                                        <a:moveTo>
                                          <a:pt x="1040" y="31"/>
                                        </a:moveTo>
                                        <a:cubicBezTo>
                                          <a:pt x="900" y="59"/>
                                          <a:pt x="399" y="165"/>
                                          <a:pt x="245" y="196"/>
                                        </a:cubicBezTo>
                                        <a:cubicBezTo>
                                          <a:pt x="91" y="227"/>
                                          <a:pt x="153" y="209"/>
                                          <a:pt x="118" y="219"/>
                                        </a:cubicBezTo>
                                        <a:cubicBezTo>
                                          <a:pt x="83" y="229"/>
                                          <a:pt x="49" y="227"/>
                                          <a:pt x="35" y="256"/>
                                        </a:cubicBezTo>
                                        <a:cubicBezTo>
                                          <a:pt x="21" y="285"/>
                                          <a:pt x="0" y="367"/>
                                          <a:pt x="35" y="391"/>
                                        </a:cubicBezTo>
                                        <a:cubicBezTo>
                                          <a:pt x="70" y="415"/>
                                          <a:pt x="197" y="367"/>
                                          <a:pt x="245" y="399"/>
                                        </a:cubicBezTo>
                                        <a:cubicBezTo>
                                          <a:pt x="293" y="431"/>
                                          <a:pt x="296" y="532"/>
                                          <a:pt x="320" y="586"/>
                                        </a:cubicBezTo>
                                        <a:cubicBezTo>
                                          <a:pt x="344" y="640"/>
                                          <a:pt x="365" y="677"/>
                                          <a:pt x="388" y="721"/>
                                        </a:cubicBezTo>
                                        <a:cubicBezTo>
                                          <a:pt x="411" y="765"/>
                                          <a:pt x="435" y="811"/>
                                          <a:pt x="455" y="849"/>
                                        </a:cubicBezTo>
                                        <a:cubicBezTo>
                                          <a:pt x="475" y="887"/>
                                          <a:pt x="472" y="895"/>
                                          <a:pt x="508" y="946"/>
                                        </a:cubicBezTo>
                                        <a:cubicBezTo>
                                          <a:pt x="544" y="997"/>
                                          <a:pt x="617" y="1090"/>
                                          <a:pt x="673" y="1156"/>
                                        </a:cubicBezTo>
                                        <a:cubicBezTo>
                                          <a:pt x="729" y="1222"/>
                                          <a:pt x="786" y="1289"/>
                                          <a:pt x="845" y="1344"/>
                                        </a:cubicBezTo>
                                        <a:cubicBezTo>
                                          <a:pt x="904" y="1399"/>
                                          <a:pt x="969" y="1444"/>
                                          <a:pt x="1025" y="1486"/>
                                        </a:cubicBezTo>
                                        <a:cubicBezTo>
                                          <a:pt x="1081" y="1528"/>
                                          <a:pt x="1132" y="1567"/>
                                          <a:pt x="1183" y="1599"/>
                                        </a:cubicBezTo>
                                        <a:cubicBezTo>
                                          <a:pt x="1234" y="1631"/>
                                          <a:pt x="1283" y="1655"/>
                                          <a:pt x="1333" y="1681"/>
                                        </a:cubicBezTo>
                                        <a:cubicBezTo>
                                          <a:pt x="1383" y="1707"/>
                                          <a:pt x="1437" y="1735"/>
                                          <a:pt x="1483" y="1756"/>
                                        </a:cubicBezTo>
                                        <a:cubicBezTo>
                                          <a:pt x="1529" y="1777"/>
                                          <a:pt x="1579" y="1824"/>
                                          <a:pt x="1610" y="1809"/>
                                        </a:cubicBezTo>
                                        <a:cubicBezTo>
                                          <a:pt x="1641" y="1794"/>
                                          <a:pt x="1650" y="1715"/>
                                          <a:pt x="1670" y="1666"/>
                                        </a:cubicBezTo>
                                        <a:cubicBezTo>
                                          <a:pt x="1690" y="1617"/>
                                          <a:pt x="1706" y="1575"/>
                                          <a:pt x="1730" y="1516"/>
                                        </a:cubicBezTo>
                                        <a:cubicBezTo>
                                          <a:pt x="1754" y="1457"/>
                                          <a:pt x="1788" y="1377"/>
                                          <a:pt x="1813" y="1314"/>
                                        </a:cubicBezTo>
                                        <a:cubicBezTo>
                                          <a:pt x="1838" y="1251"/>
                                          <a:pt x="1861" y="1191"/>
                                          <a:pt x="1880" y="1141"/>
                                        </a:cubicBezTo>
                                        <a:cubicBezTo>
                                          <a:pt x="1899" y="1091"/>
                                          <a:pt x="1934" y="1044"/>
                                          <a:pt x="1925" y="1014"/>
                                        </a:cubicBezTo>
                                        <a:cubicBezTo>
                                          <a:pt x="1916" y="984"/>
                                          <a:pt x="1864" y="982"/>
                                          <a:pt x="1828" y="961"/>
                                        </a:cubicBezTo>
                                        <a:cubicBezTo>
                                          <a:pt x="1792" y="940"/>
                                          <a:pt x="1753" y="917"/>
                                          <a:pt x="1708" y="886"/>
                                        </a:cubicBezTo>
                                        <a:cubicBezTo>
                                          <a:pt x="1663" y="855"/>
                                          <a:pt x="1607" y="816"/>
                                          <a:pt x="1558" y="774"/>
                                        </a:cubicBezTo>
                                        <a:cubicBezTo>
                                          <a:pt x="1509" y="732"/>
                                          <a:pt x="1455" y="677"/>
                                          <a:pt x="1415" y="631"/>
                                        </a:cubicBezTo>
                                        <a:cubicBezTo>
                                          <a:pt x="1375" y="585"/>
                                          <a:pt x="1349" y="539"/>
                                          <a:pt x="1318" y="496"/>
                                        </a:cubicBezTo>
                                        <a:cubicBezTo>
                                          <a:pt x="1287" y="453"/>
                                          <a:pt x="1255" y="425"/>
                                          <a:pt x="1228" y="376"/>
                                        </a:cubicBezTo>
                                        <a:cubicBezTo>
                                          <a:pt x="1201" y="327"/>
                                          <a:pt x="1175" y="250"/>
                                          <a:pt x="1153" y="204"/>
                                        </a:cubicBezTo>
                                        <a:cubicBezTo>
                                          <a:pt x="1131" y="158"/>
                                          <a:pt x="1104" y="128"/>
                                          <a:pt x="1093" y="99"/>
                                        </a:cubicBezTo>
                                        <a:cubicBezTo>
                                          <a:pt x="1082" y="70"/>
                                          <a:pt x="1094" y="42"/>
                                          <a:pt x="1085" y="31"/>
                                        </a:cubicBezTo>
                                        <a:cubicBezTo>
                                          <a:pt x="1076" y="20"/>
                                          <a:pt x="1185" y="0"/>
                                          <a:pt x="1040" y="31"/>
                                        </a:cubicBezTo>
                                        <a:close/>
                                      </a:path>
                                    </a:pathLst>
                                  </a:custGeom>
                                  <a:solidFill>
                                    <a:srgbClr val="008000">
                                      <a:alpha val="34901"/>
                                    </a:srgbClr>
                                  </a:solidFill>
                                  <a:ln w="25400">
                                    <a:noFill/>
                                    <a:round/>
                                    <a:headEnd/>
                                    <a:tailEnd/>
                                  </a:ln>
                                </p:spPr>
                                <p:txBody>
                                  <a:bodyPr/>
                                  <a:lstStyle/>
                                  <a:p>
                                    <a:endParaRPr lang="ru-RU" dirty="0"/>
                                  </a:p>
                                </p:txBody>
                              </p:sp>
                            </p:grpSp>
                          </p:grpSp>
                        </p:grpSp>
                        <p:cxnSp>
                          <p:nvCxnSpPr>
                            <p:cNvPr id="41" name="AutoShape 779"/>
                            <p:cNvCxnSpPr>
                              <a:cxnSpLocks noChangeShapeType="1"/>
                            </p:cNvCxnSpPr>
                            <p:nvPr/>
                          </p:nvCxnSpPr>
                          <p:spPr bwMode="auto">
                            <a:xfrm>
                              <a:off x="6654" y="2301"/>
                              <a:ext cx="1170" cy="1413"/>
                            </a:xfrm>
                            <a:prstGeom prst="straightConnector1">
                              <a:avLst/>
                            </a:prstGeom>
                            <a:noFill/>
                            <a:ln w="9525">
                              <a:solidFill>
                                <a:srgbClr val="000000"/>
                              </a:solidFill>
                              <a:prstDash val="dashDot"/>
                              <a:round/>
                              <a:headEnd/>
                              <a:tailEnd/>
                            </a:ln>
                          </p:spPr>
                        </p:cxnSp>
                        <p:cxnSp>
                          <p:nvCxnSpPr>
                            <p:cNvPr id="42" name="AutoShape 780"/>
                            <p:cNvCxnSpPr>
                              <a:cxnSpLocks noChangeShapeType="1"/>
                            </p:cNvCxnSpPr>
                            <p:nvPr/>
                          </p:nvCxnSpPr>
                          <p:spPr bwMode="auto">
                            <a:xfrm>
                              <a:off x="7841" y="3712"/>
                              <a:ext cx="2976" cy="0"/>
                            </a:xfrm>
                            <a:prstGeom prst="straightConnector1">
                              <a:avLst/>
                            </a:prstGeom>
                            <a:noFill/>
                            <a:ln w="9525">
                              <a:solidFill>
                                <a:srgbClr val="000000"/>
                              </a:solidFill>
                              <a:prstDash val="dashDot"/>
                              <a:round/>
                              <a:headEnd/>
                              <a:tailEnd/>
                            </a:ln>
                          </p:spPr>
                        </p:cxnSp>
                        <p:cxnSp>
                          <p:nvCxnSpPr>
                            <p:cNvPr id="43" name="AutoShape 781"/>
                            <p:cNvCxnSpPr>
                              <a:cxnSpLocks noChangeShapeType="1"/>
                            </p:cNvCxnSpPr>
                            <p:nvPr/>
                          </p:nvCxnSpPr>
                          <p:spPr bwMode="auto">
                            <a:xfrm>
                              <a:off x="10878" y="3703"/>
                              <a:ext cx="786" cy="864"/>
                            </a:xfrm>
                            <a:prstGeom prst="straightConnector1">
                              <a:avLst/>
                            </a:prstGeom>
                            <a:noFill/>
                            <a:ln w="9525">
                              <a:solidFill>
                                <a:srgbClr val="000000"/>
                              </a:solidFill>
                              <a:prstDash val="dashDot"/>
                              <a:round/>
                              <a:headEnd/>
                              <a:tailEnd/>
                            </a:ln>
                          </p:spPr>
                        </p:cxnSp>
                      </p:grpSp>
                      <p:sp>
                        <p:nvSpPr>
                          <p:cNvPr id="39" name="Freeform 782"/>
                          <p:cNvSpPr>
                            <a:spLocks/>
                          </p:cNvSpPr>
                          <p:nvPr/>
                        </p:nvSpPr>
                        <p:spPr bwMode="auto">
                          <a:xfrm>
                            <a:off x="5669" y="3200"/>
                            <a:ext cx="2091" cy="1622"/>
                          </a:xfrm>
                          <a:custGeom>
                            <a:avLst/>
                            <a:gdLst>
                              <a:gd name="T0" fmla="*/ 282 w 2091"/>
                              <a:gd name="T1" fmla="*/ 35 h 1622"/>
                              <a:gd name="T2" fmla="*/ 140 w 2091"/>
                              <a:gd name="T3" fmla="*/ 12 h 1622"/>
                              <a:gd name="T4" fmla="*/ 38 w 2091"/>
                              <a:gd name="T5" fmla="*/ 29 h 1622"/>
                              <a:gd name="T6" fmla="*/ 5 w 2091"/>
                              <a:gd name="T7" fmla="*/ 185 h 1622"/>
                              <a:gd name="T8" fmla="*/ 5 w 2091"/>
                              <a:gd name="T9" fmla="*/ 185 h 1622"/>
                              <a:gd name="T10" fmla="*/ 12 w 2091"/>
                              <a:gd name="T11" fmla="*/ 350 h 1622"/>
                              <a:gd name="T12" fmla="*/ 72 w 2091"/>
                              <a:gd name="T13" fmla="*/ 627 h 1622"/>
                              <a:gd name="T14" fmla="*/ 177 w 2091"/>
                              <a:gd name="T15" fmla="*/ 867 h 1622"/>
                              <a:gd name="T16" fmla="*/ 357 w 2091"/>
                              <a:gd name="T17" fmla="*/ 1145 h 1622"/>
                              <a:gd name="T18" fmla="*/ 545 w 2091"/>
                              <a:gd name="T19" fmla="*/ 1325 h 1622"/>
                              <a:gd name="T20" fmla="*/ 755 w 2091"/>
                              <a:gd name="T21" fmla="*/ 1482 h 1622"/>
                              <a:gd name="T22" fmla="*/ 935 w 2091"/>
                              <a:gd name="T23" fmla="*/ 1557 h 1622"/>
                              <a:gd name="T24" fmla="*/ 1250 w 2091"/>
                              <a:gd name="T25" fmla="*/ 1610 h 1622"/>
                              <a:gd name="T26" fmla="*/ 1556 w 2091"/>
                              <a:gd name="T27" fmla="*/ 1617 h 1622"/>
                              <a:gd name="T28" fmla="*/ 1862 w 2091"/>
                              <a:gd name="T29" fmla="*/ 1582 h 1622"/>
                              <a:gd name="T30" fmla="*/ 2062 w 2091"/>
                              <a:gd name="T31" fmla="*/ 1513 h 1622"/>
                              <a:gd name="T32" fmla="*/ 2036 w 2091"/>
                              <a:gd name="T33" fmla="*/ 1443 h 1622"/>
                              <a:gd name="T34" fmla="*/ 1984 w 2091"/>
                              <a:gd name="T35" fmla="*/ 1338 h 1622"/>
                              <a:gd name="T36" fmla="*/ 1827 w 2091"/>
                              <a:gd name="T37" fmla="*/ 1364 h 1622"/>
                              <a:gd name="T38" fmla="*/ 1643 w 2091"/>
                              <a:gd name="T39" fmla="*/ 1399 h 1622"/>
                              <a:gd name="T40" fmla="*/ 1434 w 2091"/>
                              <a:gd name="T41" fmla="*/ 1408 h 1622"/>
                              <a:gd name="T42" fmla="*/ 1233 w 2091"/>
                              <a:gd name="T43" fmla="*/ 1373 h 1622"/>
                              <a:gd name="T44" fmla="*/ 1047 w 2091"/>
                              <a:gd name="T45" fmla="*/ 1317 h 1622"/>
                              <a:gd name="T46" fmla="*/ 875 w 2091"/>
                              <a:gd name="T47" fmla="*/ 1235 h 1622"/>
                              <a:gd name="T48" fmla="*/ 695 w 2091"/>
                              <a:gd name="T49" fmla="*/ 1107 h 1622"/>
                              <a:gd name="T50" fmla="*/ 553 w 2091"/>
                              <a:gd name="T51" fmla="*/ 945 h 1622"/>
                              <a:gd name="T52" fmla="*/ 439 w 2091"/>
                              <a:gd name="T53" fmla="*/ 771 h 1622"/>
                              <a:gd name="T54" fmla="*/ 350 w 2091"/>
                              <a:gd name="T55" fmla="*/ 560 h 1622"/>
                              <a:gd name="T56" fmla="*/ 320 w 2091"/>
                              <a:gd name="T57" fmla="*/ 402 h 1622"/>
                              <a:gd name="T58" fmla="*/ 291 w 2091"/>
                              <a:gd name="T59" fmla="*/ 256 h 1622"/>
                              <a:gd name="T60" fmla="*/ 282 w 2091"/>
                              <a:gd name="T61" fmla="*/ 134 h 1622"/>
                              <a:gd name="T62" fmla="*/ 282 w 2091"/>
                              <a:gd name="T63" fmla="*/ 35 h 16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91"/>
                              <a:gd name="T97" fmla="*/ 0 h 1622"/>
                              <a:gd name="T98" fmla="*/ 2091 w 2091"/>
                              <a:gd name="T99" fmla="*/ 1622 h 16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91" h="1622">
                                <a:moveTo>
                                  <a:pt x="282" y="35"/>
                                </a:moveTo>
                                <a:cubicBezTo>
                                  <a:pt x="258" y="15"/>
                                  <a:pt x="181" y="13"/>
                                  <a:pt x="140" y="12"/>
                                </a:cubicBezTo>
                                <a:cubicBezTo>
                                  <a:pt x="99" y="11"/>
                                  <a:pt x="60" y="0"/>
                                  <a:pt x="38" y="29"/>
                                </a:cubicBezTo>
                                <a:cubicBezTo>
                                  <a:pt x="16" y="58"/>
                                  <a:pt x="10" y="159"/>
                                  <a:pt x="5" y="185"/>
                                </a:cubicBezTo>
                                <a:cubicBezTo>
                                  <a:pt x="0" y="211"/>
                                  <a:pt x="4" y="158"/>
                                  <a:pt x="5" y="185"/>
                                </a:cubicBezTo>
                                <a:cubicBezTo>
                                  <a:pt x="6" y="212"/>
                                  <a:pt x="1" y="276"/>
                                  <a:pt x="12" y="350"/>
                                </a:cubicBezTo>
                                <a:cubicBezTo>
                                  <a:pt x="23" y="424"/>
                                  <a:pt x="45" y="541"/>
                                  <a:pt x="72" y="627"/>
                                </a:cubicBezTo>
                                <a:cubicBezTo>
                                  <a:pt x="99" y="713"/>
                                  <a:pt x="130" y="781"/>
                                  <a:pt x="177" y="867"/>
                                </a:cubicBezTo>
                                <a:cubicBezTo>
                                  <a:pt x="224" y="953"/>
                                  <a:pt x="296" y="1069"/>
                                  <a:pt x="357" y="1145"/>
                                </a:cubicBezTo>
                                <a:cubicBezTo>
                                  <a:pt x="418" y="1221"/>
                                  <a:pt x="479" y="1269"/>
                                  <a:pt x="545" y="1325"/>
                                </a:cubicBezTo>
                                <a:cubicBezTo>
                                  <a:pt x="611" y="1381"/>
                                  <a:pt x="690" y="1443"/>
                                  <a:pt x="755" y="1482"/>
                                </a:cubicBezTo>
                                <a:cubicBezTo>
                                  <a:pt x="820" y="1521"/>
                                  <a:pt x="852" y="1536"/>
                                  <a:pt x="935" y="1557"/>
                                </a:cubicBezTo>
                                <a:cubicBezTo>
                                  <a:pt x="1018" y="1578"/>
                                  <a:pt x="1147" y="1600"/>
                                  <a:pt x="1250" y="1610"/>
                                </a:cubicBezTo>
                                <a:cubicBezTo>
                                  <a:pt x="1353" y="1620"/>
                                  <a:pt x="1454" y="1622"/>
                                  <a:pt x="1556" y="1617"/>
                                </a:cubicBezTo>
                                <a:cubicBezTo>
                                  <a:pt x="1658" y="1612"/>
                                  <a:pt x="1778" y="1599"/>
                                  <a:pt x="1862" y="1582"/>
                                </a:cubicBezTo>
                                <a:cubicBezTo>
                                  <a:pt x="1946" y="1565"/>
                                  <a:pt x="2033" y="1536"/>
                                  <a:pt x="2062" y="1513"/>
                                </a:cubicBezTo>
                                <a:cubicBezTo>
                                  <a:pt x="2091" y="1490"/>
                                  <a:pt x="2049" y="1472"/>
                                  <a:pt x="2036" y="1443"/>
                                </a:cubicBezTo>
                                <a:cubicBezTo>
                                  <a:pt x="2023" y="1414"/>
                                  <a:pt x="2019" y="1351"/>
                                  <a:pt x="1984" y="1338"/>
                                </a:cubicBezTo>
                                <a:cubicBezTo>
                                  <a:pt x="1949" y="1325"/>
                                  <a:pt x="1884" y="1354"/>
                                  <a:pt x="1827" y="1364"/>
                                </a:cubicBezTo>
                                <a:cubicBezTo>
                                  <a:pt x="1770" y="1374"/>
                                  <a:pt x="1708" y="1392"/>
                                  <a:pt x="1643" y="1399"/>
                                </a:cubicBezTo>
                                <a:cubicBezTo>
                                  <a:pt x="1578" y="1406"/>
                                  <a:pt x="1502" y="1412"/>
                                  <a:pt x="1434" y="1408"/>
                                </a:cubicBezTo>
                                <a:cubicBezTo>
                                  <a:pt x="1366" y="1404"/>
                                  <a:pt x="1297" y="1388"/>
                                  <a:pt x="1233" y="1373"/>
                                </a:cubicBezTo>
                                <a:cubicBezTo>
                                  <a:pt x="1169" y="1358"/>
                                  <a:pt x="1107" y="1340"/>
                                  <a:pt x="1047" y="1317"/>
                                </a:cubicBezTo>
                                <a:cubicBezTo>
                                  <a:pt x="987" y="1294"/>
                                  <a:pt x="934" y="1270"/>
                                  <a:pt x="875" y="1235"/>
                                </a:cubicBezTo>
                                <a:cubicBezTo>
                                  <a:pt x="816" y="1200"/>
                                  <a:pt x="749" y="1155"/>
                                  <a:pt x="695" y="1107"/>
                                </a:cubicBezTo>
                                <a:cubicBezTo>
                                  <a:pt x="641" y="1059"/>
                                  <a:pt x="596" y="1001"/>
                                  <a:pt x="553" y="945"/>
                                </a:cubicBezTo>
                                <a:cubicBezTo>
                                  <a:pt x="510" y="889"/>
                                  <a:pt x="473" y="835"/>
                                  <a:pt x="439" y="771"/>
                                </a:cubicBezTo>
                                <a:cubicBezTo>
                                  <a:pt x="405" y="707"/>
                                  <a:pt x="370" y="621"/>
                                  <a:pt x="350" y="560"/>
                                </a:cubicBezTo>
                                <a:cubicBezTo>
                                  <a:pt x="330" y="499"/>
                                  <a:pt x="330" y="453"/>
                                  <a:pt x="320" y="402"/>
                                </a:cubicBezTo>
                                <a:cubicBezTo>
                                  <a:pt x="310" y="351"/>
                                  <a:pt x="297" y="301"/>
                                  <a:pt x="291" y="256"/>
                                </a:cubicBezTo>
                                <a:cubicBezTo>
                                  <a:pt x="285" y="211"/>
                                  <a:pt x="283" y="171"/>
                                  <a:pt x="282" y="134"/>
                                </a:cubicBezTo>
                                <a:cubicBezTo>
                                  <a:pt x="281" y="97"/>
                                  <a:pt x="306" y="55"/>
                                  <a:pt x="282" y="35"/>
                                </a:cubicBezTo>
                                <a:close/>
                              </a:path>
                            </a:pathLst>
                          </a:custGeom>
                          <a:solidFill>
                            <a:srgbClr val="FF0000">
                              <a:alpha val="34901"/>
                            </a:srgbClr>
                          </a:solidFill>
                          <a:ln w="25400">
                            <a:noFill/>
                            <a:round/>
                            <a:headEnd/>
                            <a:tailEnd/>
                          </a:ln>
                        </p:spPr>
                        <p:txBody>
                          <a:bodyPr/>
                          <a:lstStyle/>
                          <a:p>
                            <a:endParaRPr lang="ru-RU" dirty="0"/>
                          </a:p>
                        </p:txBody>
                      </p:sp>
                    </p:grpSp>
                    <p:sp>
                      <p:nvSpPr>
                        <p:cNvPr id="37" name="Line 783"/>
                        <p:cNvSpPr>
                          <a:spLocks noChangeShapeType="1"/>
                        </p:cNvSpPr>
                        <p:nvPr/>
                      </p:nvSpPr>
                      <p:spPr bwMode="auto">
                        <a:xfrm>
                          <a:off x="4669" y="3496"/>
                          <a:ext cx="765" cy="912"/>
                        </a:xfrm>
                        <a:prstGeom prst="line">
                          <a:avLst/>
                        </a:prstGeom>
                        <a:noFill/>
                        <a:ln w="19050">
                          <a:solidFill>
                            <a:srgbClr val="000000"/>
                          </a:solidFill>
                          <a:prstDash val="dash"/>
                          <a:round/>
                          <a:headEnd/>
                          <a:tailEnd/>
                        </a:ln>
                      </p:spPr>
                      <p:txBody>
                        <a:bodyPr/>
                        <a:lstStyle/>
                        <a:p>
                          <a:endParaRPr lang="ru-RU" dirty="0"/>
                        </a:p>
                      </p:txBody>
                    </p:sp>
                  </p:grpSp>
                  <p:sp>
                    <p:nvSpPr>
                      <p:cNvPr id="35" name="Text Box 784"/>
                      <p:cNvSpPr txBox="1">
                        <a:spLocks noChangeArrowheads="1"/>
                      </p:cNvSpPr>
                      <p:nvPr/>
                    </p:nvSpPr>
                    <p:spPr bwMode="auto">
                      <a:xfrm>
                        <a:off x="3753" y="2917"/>
                        <a:ext cx="869" cy="156"/>
                      </a:xfrm>
                      <a:prstGeom prst="rect">
                        <a:avLst/>
                      </a:prstGeom>
                      <a:solidFill>
                        <a:srgbClr val="FFFFFF"/>
                      </a:solidFill>
                      <a:ln w="9525">
                        <a:noFill/>
                        <a:miter lim="800000"/>
                        <a:headEnd/>
                        <a:tailEnd/>
                      </a:ln>
                    </p:spPr>
                    <p:txBody>
                      <a:bodyPr lIns="0" tIns="0" rIns="0" bIns="0"/>
                      <a:lstStyle/>
                      <a:p>
                        <a:endParaRPr lang="ru-RU" dirty="0"/>
                      </a:p>
                    </p:txBody>
                  </p:sp>
                </p:grpSp>
                <p:sp>
                  <p:nvSpPr>
                    <p:cNvPr id="31" name="Oval 785"/>
                    <p:cNvSpPr>
                      <a:spLocks noChangeArrowheads="1"/>
                    </p:cNvSpPr>
                    <p:nvPr/>
                  </p:nvSpPr>
                  <p:spPr bwMode="auto">
                    <a:xfrm>
                      <a:off x="3540" y="3840"/>
                      <a:ext cx="1838" cy="1823"/>
                    </a:xfrm>
                    <a:prstGeom prst="ellipse">
                      <a:avLst/>
                    </a:prstGeom>
                    <a:noFill/>
                    <a:ln w="25400">
                      <a:solidFill>
                        <a:srgbClr val="800000"/>
                      </a:solidFill>
                      <a:round/>
                      <a:headEnd/>
                      <a:tailEnd/>
                    </a:ln>
                  </p:spPr>
                  <p:txBody>
                    <a:bodyPr/>
                    <a:lstStyle/>
                    <a:p>
                      <a:endParaRPr lang="ru-RU" dirty="0"/>
                    </a:p>
                  </p:txBody>
                </p:sp>
                <p:sp>
                  <p:nvSpPr>
                    <p:cNvPr id="32" name="Text Box 786"/>
                    <p:cNvSpPr txBox="1">
                      <a:spLocks noChangeArrowheads="1"/>
                    </p:cNvSpPr>
                    <p:nvPr/>
                  </p:nvSpPr>
                  <p:spPr bwMode="auto">
                    <a:xfrm>
                      <a:off x="4141" y="4116"/>
                      <a:ext cx="606" cy="159"/>
                    </a:xfrm>
                    <a:prstGeom prst="rect">
                      <a:avLst/>
                    </a:prstGeom>
                    <a:solidFill>
                      <a:srgbClr val="FFFFFF">
                        <a:alpha val="0"/>
                      </a:srgbClr>
                    </a:solidFill>
                    <a:ln w="9525">
                      <a:noFill/>
                      <a:miter lim="800000"/>
                      <a:headEnd/>
                      <a:tailEnd/>
                    </a:ln>
                  </p:spPr>
                  <p:txBody>
                    <a:bodyPr lIns="0" tIns="0" rIns="0" bIns="0"/>
                    <a:lstStyle/>
                    <a:p>
                      <a:pPr>
                        <a:spcAft>
                          <a:spcPts val="1000"/>
                        </a:spcAft>
                      </a:pPr>
                      <a:r>
                        <a:rPr lang="ru-RU" sz="600" b="1" dirty="0">
                          <a:solidFill>
                            <a:srgbClr val="800000"/>
                          </a:solidFill>
                          <a:latin typeface="Cambria" pitchFamily="18" charset="0"/>
                        </a:rPr>
                        <a:t>BOOSTER</a:t>
                      </a:r>
                    </a:p>
                    <a:p>
                      <a:endParaRPr lang="ru-RU" dirty="0"/>
                    </a:p>
                  </p:txBody>
                </p:sp>
                <p:cxnSp>
                  <p:nvCxnSpPr>
                    <p:cNvPr id="33" name="AutoShape 787"/>
                    <p:cNvCxnSpPr>
                      <a:cxnSpLocks noChangeShapeType="1"/>
                    </p:cNvCxnSpPr>
                    <p:nvPr/>
                  </p:nvCxnSpPr>
                  <p:spPr bwMode="auto">
                    <a:xfrm flipV="1">
                      <a:off x="4575" y="3938"/>
                      <a:ext cx="300" cy="165"/>
                    </a:xfrm>
                    <a:prstGeom prst="straightConnector1">
                      <a:avLst/>
                    </a:prstGeom>
                    <a:noFill/>
                    <a:ln w="9525">
                      <a:solidFill>
                        <a:srgbClr val="800000"/>
                      </a:solidFill>
                      <a:round/>
                      <a:headEnd/>
                      <a:tailEnd/>
                    </a:ln>
                  </p:spPr>
                </p:cxnSp>
              </p:grpSp>
              <p:sp>
                <p:nvSpPr>
                  <p:cNvPr id="19" name="Text Box 788"/>
                  <p:cNvSpPr txBox="1">
                    <a:spLocks noChangeArrowheads="1"/>
                  </p:cNvSpPr>
                  <p:nvPr/>
                </p:nvSpPr>
                <p:spPr bwMode="auto">
                  <a:xfrm>
                    <a:off x="7080" y="3527"/>
                    <a:ext cx="1424" cy="241"/>
                  </a:xfrm>
                  <a:prstGeom prst="rect">
                    <a:avLst/>
                  </a:prstGeom>
                  <a:solidFill>
                    <a:srgbClr val="FFFFFF">
                      <a:alpha val="0"/>
                    </a:srgbClr>
                  </a:solidFill>
                  <a:ln w="9525">
                    <a:noFill/>
                    <a:miter lim="800000"/>
                    <a:headEnd/>
                    <a:tailEnd/>
                  </a:ln>
                </p:spPr>
                <p:txBody>
                  <a:bodyPr lIns="0" tIns="0" rIns="0" bIns="0"/>
                  <a:lstStyle/>
                  <a:p>
                    <a:pPr>
                      <a:spcAft>
                        <a:spcPts val="1000"/>
                      </a:spcAft>
                    </a:pPr>
                    <a:r>
                      <a:rPr lang="en-US" sz="1300" b="1" dirty="0"/>
                      <a:t>Personnel B</a:t>
                    </a:r>
                    <a:endParaRPr lang="ru-RU" sz="1300" b="1" dirty="0"/>
                  </a:p>
                </p:txBody>
              </p:sp>
              <p:sp>
                <p:nvSpPr>
                  <p:cNvPr id="20" name="Text Box 789"/>
                  <p:cNvSpPr txBox="1">
                    <a:spLocks noChangeArrowheads="1"/>
                  </p:cNvSpPr>
                  <p:nvPr/>
                </p:nvSpPr>
                <p:spPr bwMode="auto">
                  <a:xfrm>
                    <a:off x="6915" y="2162"/>
                    <a:ext cx="1180" cy="269"/>
                  </a:xfrm>
                  <a:prstGeom prst="rect">
                    <a:avLst/>
                  </a:prstGeom>
                  <a:solidFill>
                    <a:srgbClr val="FFFFFF">
                      <a:alpha val="0"/>
                    </a:srgbClr>
                  </a:solidFill>
                  <a:ln w="9525">
                    <a:noFill/>
                    <a:miter lim="800000"/>
                    <a:headEnd/>
                    <a:tailEnd/>
                  </a:ln>
                </p:spPr>
                <p:txBody>
                  <a:bodyPr lIns="0" tIns="0" rIns="0" bIns="0"/>
                  <a:lstStyle/>
                  <a:p>
                    <a:pPr>
                      <a:spcAft>
                        <a:spcPts val="1000"/>
                      </a:spcAft>
                    </a:pPr>
                    <a:r>
                      <a:rPr lang="en-US" sz="1300" b="1" dirty="0"/>
                      <a:t>Population</a:t>
                    </a:r>
                    <a:endParaRPr lang="ru-RU" sz="1300" b="1" dirty="0"/>
                  </a:p>
                </p:txBody>
              </p:sp>
              <p:sp>
                <p:nvSpPr>
                  <p:cNvPr id="21" name="Text Box 791"/>
                  <p:cNvSpPr txBox="1">
                    <a:spLocks noChangeArrowheads="1"/>
                  </p:cNvSpPr>
                  <p:nvPr/>
                </p:nvSpPr>
                <p:spPr bwMode="auto">
                  <a:xfrm>
                    <a:off x="3936" y="4495"/>
                    <a:ext cx="1150" cy="404"/>
                  </a:xfrm>
                  <a:prstGeom prst="rect">
                    <a:avLst/>
                  </a:prstGeom>
                  <a:solidFill>
                    <a:srgbClr val="FFFFFF">
                      <a:alpha val="0"/>
                    </a:srgbClr>
                  </a:solidFill>
                  <a:ln w="9525">
                    <a:noFill/>
                    <a:miter lim="800000"/>
                    <a:headEnd/>
                    <a:tailEnd/>
                  </a:ln>
                </p:spPr>
                <p:txBody>
                  <a:bodyPr lIns="0" tIns="0" rIns="0" bIns="0"/>
                  <a:lstStyle/>
                  <a:p>
                    <a:pPr algn="ctr">
                      <a:lnSpc>
                        <a:spcPct val="80000"/>
                      </a:lnSpc>
                    </a:pPr>
                    <a:r>
                      <a:rPr lang="en-US" sz="1200" b="1" dirty="0">
                        <a:latin typeface="Calibri" pitchFamily="34" charset="0"/>
                      </a:rPr>
                      <a:t>Prohibition zone</a:t>
                    </a:r>
                    <a:endParaRPr lang="ru-RU" sz="1200" b="1" dirty="0">
                      <a:latin typeface="Calibri" pitchFamily="34" charset="0"/>
                    </a:endParaRPr>
                  </a:p>
                  <a:p>
                    <a:endParaRPr lang="ru-RU" dirty="0"/>
                  </a:p>
                </p:txBody>
              </p:sp>
              <p:cxnSp>
                <p:nvCxnSpPr>
                  <p:cNvPr id="22" name="AutoShape 792"/>
                  <p:cNvCxnSpPr>
                    <a:cxnSpLocks noChangeShapeType="1"/>
                  </p:cNvCxnSpPr>
                  <p:nvPr/>
                </p:nvCxnSpPr>
                <p:spPr bwMode="auto">
                  <a:xfrm flipV="1">
                    <a:off x="4463" y="2800"/>
                    <a:ext cx="1867" cy="1620"/>
                  </a:xfrm>
                  <a:prstGeom prst="straightConnector1">
                    <a:avLst/>
                  </a:prstGeom>
                  <a:noFill/>
                  <a:ln w="9525">
                    <a:solidFill>
                      <a:srgbClr val="000000"/>
                    </a:solidFill>
                    <a:round/>
                    <a:headEnd type="oval" w="sm" len="sm"/>
                    <a:tailEnd type="stealth" w="sm" len="lg"/>
                  </a:ln>
                </p:spPr>
              </p:cxnSp>
              <p:sp>
                <p:nvSpPr>
                  <p:cNvPr id="23" name="Text Box 793"/>
                  <p:cNvSpPr txBox="1">
                    <a:spLocks noChangeArrowheads="1"/>
                  </p:cNvSpPr>
                  <p:nvPr/>
                </p:nvSpPr>
                <p:spPr bwMode="auto">
                  <a:xfrm>
                    <a:off x="6392" y="2575"/>
                    <a:ext cx="976" cy="251"/>
                  </a:xfrm>
                  <a:prstGeom prst="rect">
                    <a:avLst/>
                  </a:prstGeom>
                  <a:solidFill>
                    <a:srgbClr val="FFFFFF">
                      <a:alpha val="0"/>
                    </a:srgbClr>
                  </a:solidFill>
                  <a:ln w="9525">
                    <a:noFill/>
                    <a:miter lim="800000"/>
                    <a:headEnd/>
                    <a:tailEnd/>
                  </a:ln>
                </p:spPr>
                <p:txBody>
                  <a:bodyPr lIns="0" tIns="0" rIns="0" bIns="0"/>
                  <a:lstStyle/>
                  <a:p>
                    <a:pPr>
                      <a:spcAft>
                        <a:spcPts val="1000"/>
                      </a:spcAft>
                      <a:defRPr/>
                    </a:pPr>
                    <a:r>
                      <a:rPr lang="ru-RU" sz="1200" b="1" dirty="0" smtClean="0">
                        <a:solidFill>
                          <a:srgbClr val="000D26"/>
                        </a:solidFill>
                        <a:latin typeface="+mj-lt"/>
                      </a:rPr>
                      <a:t>0</a:t>
                    </a:r>
                    <a:r>
                      <a:rPr lang="en-US" sz="1200" b="1" dirty="0" smtClean="0">
                        <a:solidFill>
                          <a:srgbClr val="000D26"/>
                        </a:solidFill>
                        <a:latin typeface="+mj-lt"/>
                      </a:rPr>
                      <a:t>.</a:t>
                    </a:r>
                    <a:r>
                      <a:rPr lang="ru-RU" sz="1200" b="1" dirty="0" smtClean="0">
                        <a:solidFill>
                          <a:srgbClr val="000D26"/>
                        </a:solidFill>
                        <a:latin typeface="+mj-lt"/>
                      </a:rPr>
                      <a:t>1</a:t>
                    </a:r>
                    <a:r>
                      <a:rPr lang="en-US" sz="1200" b="1" dirty="0">
                        <a:solidFill>
                          <a:srgbClr val="000D26"/>
                        </a:solidFill>
                        <a:latin typeface="+mj-lt"/>
                      </a:rPr>
                      <a:t>5 </a:t>
                    </a:r>
                    <a:r>
                      <a:rPr lang="ru-RU" sz="1200" b="1" dirty="0" err="1" smtClean="0">
                        <a:solidFill>
                          <a:srgbClr val="000D26"/>
                        </a:solidFill>
                        <a:latin typeface="+mj-lt"/>
                      </a:rPr>
                      <a:t>mSv</a:t>
                    </a:r>
                    <a:r>
                      <a:rPr lang="ru-RU" sz="1200" b="1" dirty="0" smtClean="0">
                        <a:solidFill>
                          <a:srgbClr val="000D26"/>
                        </a:solidFill>
                        <a:latin typeface="+mj-lt"/>
                      </a:rPr>
                      <a:t>/</a:t>
                    </a:r>
                    <a:r>
                      <a:rPr lang="ru-RU" sz="1200" b="1" dirty="0" err="1" smtClean="0">
                        <a:solidFill>
                          <a:srgbClr val="000D26"/>
                        </a:solidFill>
                        <a:latin typeface="+mj-lt"/>
                      </a:rPr>
                      <a:t>y</a:t>
                    </a:r>
                    <a:r>
                      <a:rPr lang="en-US" sz="1200" b="1" dirty="0" smtClean="0">
                        <a:solidFill>
                          <a:srgbClr val="000D26"/>
                        </a:solidFill>
                        <a:latin typeface="+mj-lt"/>
                      </a:rPr>
                      <a:t> </a:t>
                    </a:r>
                    <a:endParaRPr lang="ru-RU" sz="1200" dirty="0">
                      <a:latin typeface="+mj-lt"/>
                    </a:endParaRPr>
                  </a:p>
                </p:txBody>
              </p:sp>
              <p:sp>
                <p:nvSpPr>
                  <p:cNvPr id="24" name="Oval 794"/>
                  <p:cNvSpPr>
                    <a:spLocks noChangeArrowheads="1"/>
                  </p:cNvSpPr>
                  <p:nvPr/>
                </p:nvSpPr>
                <p:spPr bwMode="auto">
                  <a:xfrm>
                    <a:off x="6283" y="2768"/>
                    <a:ext cx="85" cy="85"/>
                  </a:xfrm>
                  <a:prstGeom prst="ellipse">
                    <a:avLst/>
                  </a:prstGeom>
                  <a:solidFill>
                    <a:srgbClr val="0070C0"/>
                  </a:solidFill>
                  <a:ln w="25400">
                    <a:noFill/>
                    <a:round/>
                    <a:headEnd/>
                    <a:tailEnd/>
                  </a:ln>
                </p:spPr>
                <p:txBody>
                  <a:bodyPr/>
                  <a:lstStyle/>
                  <a:p>
                    <a:endParaRPr lang="ru-RU" dirty="0"/>
                  </a:p>
                </p:txBody>
              </p:sp>
              <p:sp>
                <p:nvSpPr>
                  <p:cNvPr id="25" name="Oval 795"/>
                  <p:cNvSpPr>
                    <a:spLocks noChangeArrowheads="1"/>
                  </p:cNvSpPr>
                  <p:nvPr/>
                </p:nvSpPr>
                <p:spPr bwMode="auto">
                  <a:xfrm>
                    <a:off x="5758" y="3218"/>
                    <a:ext cx="85" cy="85"/>
                  </a:xfrm>
                  <a:prstGeom prst="ellipse">
                    <a:avLst/>
                  </a:prstGeom>
                  <a:solidFill>
                    <a:srgbClr val="C00000"/>
                  </a:solidFill>
                  <a:ln w="25400">
                    <a:noFill/>
                    <a:round/>
                    <a:headEnd/>
                    <a:tailEnd/>
                  </a:ln>
                </p:spPr>
                <p:txBody>
                  <a:bodyPr/>
                  <a:lstStyle/>
                  <a:p>
                    <a:endParaRPr lang="ru-RU" dirty="0"/>
                  </a:p>
                </p:txBody>
              </p:sp>
              <p:sp>
                <p:nvSpPr>
                  <p:cNvPr id="26" name="Text Box 796"/>
                  <p:cNvSpPr txBox="1">
                    <a:spLocks noChangeArrowheads="1"/>
                  </p:cNvSpPr>
                  <p:nvPr/>
                </p:nvSpPr>
                <p:spPr bwMode="auto">
                  <a:xfrm>
                    <a:off x="2137" y="5021"/>
                    <a:ext cx="919" cy="288"/>
                  </a:xfrm>
                  <a:prstGeom prst="rect">
                    <a:avLst/>
                  </a:prstGeom>
                  <a:solidFill>
                    <a:srgbClr val="FFFFFF">
                      <a:alpha val="0"/>
                    </a:srgbClr>
                  </a:solidFill>
                  <a:ln w="9525">
                    <a:noFill/>
                    <a:miter lim="800000"/>
                    <a:headEnd/>
                    <a:tailEnd/>
                  </a:ln>
                </p:spPr>
                <p:txBody>
                  <a:bodyPr lIns="0" tIns="0" rIns="0" bIns="0"/>
                  <a:lstStyle/>
                  <a:p>
                    <a:pPr>
                      <a:spcAft>
                        <a:spcPts val="1000"/>
                      </a:spcAft>
                      <a:defRPr/>
                    </a:pPr>
                    <a:r>
                      <a:rPr lang="ru-RU" sz="1200" b="1" dirty="0" smtClean="0">
                        <a:solidFill>
                          <a:srgbClr val="003300"/>
                        </a:solidFill>
                        <a:latin typeface="+mj-lt"/>
                      </a:rPr>
                      <a:t>3</a:t>
                    </a:r>
                    <a:r>
                      <a:rPr lang="en-US" sz="1200" b="1" dirty="0" smtClean="0">
                        <a:solidFill>
                          <a:srgbClr val="003300"/>
                        </a:solidFill>
                        <a:latin typeface="+mj-lt"/>
                      </a:rPr>
                      <a:t>.</a:t>
                    </a:r>
                    <a:r>
                      <a:rPr lang="ru-RU" sz="1200" b="1" dirty="0" smtClean="0">
                        <a:solidFill>
                          <a:srgbClr val="003300"/>
                        </a:solidFill>
                        <a:latin typeface="+mj-lt"/>
                      </a:rPr>
                      <a:t>6 </a:t>
                    </a:r>
                    <a:r>
                      <a:rPr lang="ru-RU" sz="1200" b="1" dirty="0">
                        <a:solidFill>
                          <a:srgbClr val="003300"/>
                        </a:solidFill>
                        <a:latin typeface="+mj-lt"/>
                        <a:sym typeface="Symbol" pitchFamily="18" charset="2"/>
                      </a:rPr>
                      <a:t></a:t>
                    </a:r>
                    <a:r>
                      <a:rPr lang="ru-RU" sz="1200" b="1" dirty="0">
                        <a:solidFill>
                          <a:srgbClr val="003300"/>
                        </a:solidFill>
                        <a:latin typeface="+mj-lt"/>
                      </a:rPr>
                      <a:t>Sv/h</a:t>
                    </a:r>
                    <a:endParaRPr lang="ru-RU" sz="1200" dirty="0">
                      <a:latin typeface="+mj-lt"/>
                    </a:endParaRPr>
                  </a:p>
                </p:txBody>
              </p:sp>
              <p:sp>
                <p:nvSpPr>
                  <p:cNvPr id="27" name="Text Box 797"/>
                  <p:cNvSpPr txBox="1">
                    <a:spLocks noChangeArrowheads="1"/>
                  </p:cNvSpPr>
                  <p:nvPr/>
                </p:nvSpPr>
                <p:spPr bwMode="auto">
                  <a:xfrm>
                    <a:off x="5626" y="3817"/>
                    <a:ext cx="970" cy="227"/>
                  </a:xfrm>
                  <a:prstGeom prst="rect">
                    <a:avLst/>
                  </a:prstGeom>
                  <a:solidFill>
                    <a:srgbClr val="FFFFFF">
                      <a:alpha val="0"/>
                    </a:srgbClr>
                  </a:solidFill>
                  <a:ln w="9525">
                    <a:noFill/>
                    <a:miter lim="800000"/>
                    <a:headEnd/>
                    <a:tailEnd/>
                  </a:ln>
                </p:spPr>
                <p:txBody>
                  <a:bodyPr lIns="0" tIns="0" rIns="0" bIns="0"/>
                  <a:lstStyle/>
                  <a:p>
                    <a:pPr>
                      <a:spcAft>
                        <a:spcPts val="1000"/>
                      </a:spcAft>
                      <a:defRPr/>
                    </a:pPr>
                    <a:r>
                      <a:rPr lang="ru-RU" sz="800" b="1" dirty="0">
                        <a:latin typeface="Cambria" pitchFamily="18" charset="0"/>
                      </a:rPr>
                      <a:t> </a:t>
                    </a:r>
                    <a:r>
                      <a:rPr lang="ru-RU" sz="1200" b="1" dirty="0" smtClean="0">
                        <a:latin typeface="+mn-lt"/>
                      </a:rPr>
                      <a:t>3</a:t>
                    </a:r>
                    <a:r>
                      <a:rPr lang="en-US" sz="1200" b="1" dirty="0" smtClean="0">
                        <a:latin typeface="+mn-lt"/>
                      </a:rPr>
                      <a:t>.</a:t>
                    </a:r>
                    <a:r>
                      <a:rPr lang="ru-RU" sz="1200" b="1" dirty="0" smtClean="0">
                        <a:latin typeface="+mn-lt"/>
                      </a:rPr>
                      <a:t>6 </a:t>
                    </a:r>
                    <a:r>
                      <a:rPr lang="ru-RU" sz="1200" b="1" dirty="0">
                        <a:latin typeface="+mn-lt"/>
                        <a:sym typeface="Symbol" pitchFamily="18" charset="2"/>
                      </a:rPr>
                      <a:t></a:t>
                    </a:r>
                    <a:r>
                      <a:rPr lang="ru-RU" sz="1200" b="1" dirty="0">
                        <a:latin typeface="+mn-lt"/>
                      </a:rPr>
                      <a:t>Sv/h</a:t>
                    </a:r>
                    <a:endParaRPr lang="ru-RU" sz="1200" dirty="0">
                      <a:latin typeface="+mn-lt"/>
                    </a:endParaRPr>
                  </a:p>
                </p:txBody>
              </p:sp>
              <p:sp>
                <p:nvSpPr>
                  <p:cNvPr id="28" name="Text Box 798"/>
                  <p:cNvSpPr txBox="1">
                    <a:spLocks noChangeArrowheads="1"/>
                  </p:cNvSpPr>
                  <p:nvPr/>
                </p:nvSpPr>
                <p:spPr bwMode="auto">
                  <a:xfrm>
                    <a:off x="5914" y="3168"/>
                    <a:ext cx="915" cy="229"/>
                  </a:xfrm>
                  <a:prstGeom prst="rect">
                    <a:avLst/>
                  </a:prstGeom>
                  <a:solidFill>
                    <a:srgbClr val="FFFFFF">
                      <a:alpha val="0"/>
                    </a:srgbClr>
                  </a:solidFill>
                  <a:ln w="9525">
                    <a:noFill/>
                    <a:miter lim="800000"/>
                    <a:headEnd/>
                    <a:tailEnd/>
                  </a:ln>
                </p:spPr>
                <p:txBody>
                  <a:bodyPr lIns="0" tIns="0" rIns="0" bIns="0"/>
                  <a:lstStyle/>
                  <a:p>
                    <a:pPr>
                      <a:spcAft>
                        <a:spcPts val="1000"/>
                      </a:spcAft>
                      <a:defRPr/>
                    </a:pPr>
                    <a:r>
                      <a:rPr lang="ru-RU" sz="1200" b="1" dirty="0" smtClean="0">
                        <a:solidFill>
                          <a:srgbClr val="C00000"/>
                        </a:solidFill>
                        <a:latin typeface="+mn-lt"/>
                      </a:rPr>
                      <a:t>0</a:t>
                    </a:r>
                    <a:r>
                      <a:rPr lang="en-US" sz="1200" b="1" dirty="0" smtClean="0">
                        <a:solidFill>
                          <a:srgbClr val="C00000"/>
                        </a:solidFill>
                        <a:latin typeface="+mn-lt"/>
                      </a:rPr>
                      <a:t>.</a:t>
                    </a:r>
                    <a:r>
                      <a:rPr lang="ru-RU" sz="1200" b="1" dirty="0" smtClean="0">
                        <a:solidFill>
                          <a:srgbClr val="C00000"/>
                        </a:solidFill>
                        <a:latin typeface="+mn-lt"/>
                      </a:rPr>
                      <a:t>36</a:t>
                    </a:r>
                    <a:r>
                      <a:rPr lang="ru-RU" sz="1200" b="1" dirty="0">
                        <a:solidFill>
                          <a:srgbClr val="C00000"/>
                        </a:solidFill>
                        <a:latin typeface="+mn-lt"/>
                        <a:sym typeface="Symbol" pitchFamily="18" charset="2"/>
                      </a:rPr>
                      <a:t></a:t>
                    </a:r>
                    <a:r>
                      <a:rPr lang="ru-RU" sz="1200" b="1" dirty="0">
                        <a:solidFill>
                          <a:srgbClr val="C00000"/>
                        </a:solidFill>
                        <a:latin typeface="+mn-lt"/>
                      </a:rPr>
                      <a:t>Sv/h</a:t>
                    </a:r>
                    <a:endParaRPr lang="ru-RU" sz="1200" dirty="0">
                      <a:latin typeface="+mn-lt"/>
                    </a:endParaRPr>
                  </a:p>
                </p:txBody>
              </p:sp>
              <p:sp>
                <p:nvSpPr>
                  <p:cNvPr id="29" name="Text Box 790"/>
                  <p:cNvSpPr txBox="1">
                    <a:spLocks noChangeArrowheads="1"/>
                  </p:cNvSpPr>
                  <p:nvPr/>
                </p:nvSpPr>
                <p:spPr bwMode="auto">
                  <a:xfrm>
                    <a:off x="2523" y="5634"/>
                    <a:ext cx="1292" cy="284"/>
                  </a:xfrm>
                  <a:prstGeom prst="rect">
                    <a:avLst/>
                  </a:prstGeom>
                  <a:solidFill>
                    <a:srgbClr val="FFFFFF">
                      <a:alpha val="0"/>
                    </a:srgbClr>
                  </a:solidFill>
                  <a:ln w="9525">
                    <a:noFill/>
                    <a:miter lim="800000"/>
                    <a:headEnd/>
                    <a:tailEnd/>
                  </a:ln>
                </p:spPr>
                <p:txBody>
                  <a:bodyPr lIns="0" tIns="0" rIns="0" bIns="0"/>
                  <a:lstStyle/>
                  <a:p>
                    <a:pPr>
                      <a:spcAft>
                        <a:spcPts val="1000"/>
                      </a:spcAft>
                    </a:pPr>
                    <a:r>
                      <a:rPr lang="en-US" sz="1300" b="1" dirty="0"/>
                      <a:t>Personnel A</a:t>
                    </a:r>
                    <a:endParaRPr lang="ru-RU" sz="1300" b="1" dirty="0"/>
                  </a:p>
                </p:txBody>
              </p:sp>
            </p:grpSp>
            <p:sp>
              <p:nvSpPr>
                <p:cNvPr id="17" name="Text Box 799"/>
                <p:cNvSpPr txBox="1">
                  <a:spLocks noChangeArrowheads="1"/>
                </p:cNvSpPr>
                <p:nvPr/>
              </p:nvSpPr>
              <p:spPr bwMode="auto">
                <a:xfrm>
                  <a:off x="1676" y="6888"/>
                  <a:ext cx="9335" cy="1274"/>
                </a:xfrm>
                <a:prstGeom prst="rect">
                  <a:avLst/>
                </a:prstGeom>
                <a:solidFill>
                  <a:srgbClr val="FFFFFF"/>
                </a:solidFill>
                <a:ln w="9525">
                  <a:noFill/>
                  <a:miter lim="800000"/>
                  <a:headEnd/>
                  <a:tailEnd/>
                </a:ln>
              </p:spPr>
              <p:txBody>
                <a:bodyPr lIns="0" tIns="0" rIns="0" bIns="0"/>
                <a:lstStyle/>
                <a:p>
                  <a:pPr algn="ctr"/>
                  <a:r>
                    <a:rPr lang="en-US" b="1" dirty="0" smtClean="0">
                      <a:latin typeface="Calibri" pitchFamily="34" charset="0"/>
                    </a:rPr>
                    <a:t>Red: prohibited </a:t>
                  </a:r>
                  <a:r>
                    <a:rPr lang="en-US" b="1" dirty="0">
                      <a:latin typeface="Calibri" pitchFamily="34" charset="0"/>
                    </a:rPr>
                    <a:t>access </a:t>
                  </a:r>
                  <a:r>
                    <a:rPr lang="en-US" b="1" dirty="0" smtClean="0">
                      <a:latin typeface="Calibri" pitchFamily="34" charset="0"/>
                    </a:rPr>
                    <a:t>zone</a:t>
                  </a:r>
                  <a:endParaRPr lang="en-US" b="1" dirty="0">
                    <a:latin typeface="Calibri" pitchFamily="34" charset="0"/>
                  </a:endParaRPr>
                </a:p>
                <a:p>
                  <a:pPr algn="ctr"/>
                  <a:r>
                    <a:rPr lang="en-US" b="1" dirty="0" smtClean="0">
                      <a:latin typeface="Calibri" pitchFamily="34" charset="0"/>
                    </a:rPr>
                    <a:t>Green: zone </a:t>
                  </a:r>
                  <a:r>
                    <a:rPr lang="en-US" b="1" dirty="0">
                      <a:latin typeface="Calibri" pitchFamily="34" charset="0"/>
                    </a:rPr>
                    <a:t>of restricted access for personnel A (controlled zone)</a:t>
                  </a:r>
                </a:p>
                <a:p>
                  <a:pPr algn="ctr"/>
                  <a:r>
                    <a:rPr lang="en-US" b="1" dirty="0" smtClean="0">
                      <a:latin typeface="Calibri" pitchFamily="34" charset="0"/>
                    </a:rPr>
                    <a:t>Yellow: access </a:t>
                  </a:r>
                  <a:r>
                    <a:rPr lang="en-US" b="1" dirty="0">
                      <a:latin typeface="Calibri" pitchFamily="34" charset="0"/>
                    </a:rPr>
                    <a:t>for personnel B</a:t>
                  </a:r>
                </a:p>
                <a:p>
                  <a:pPr algn="ctr"/>
                  <a:r>
                    <a:rPr lang="en-US" b="1" dirty="0" smtClean="0">
                      <a:latin typeface="Calibri" pitchFamily="34" charset="0"/>
                    </a:rPr>
                    <a:t>Blue: territory </a:t>
                  </a:r>
                  <a:r>
                    <a:rPr lang="en-US" b="1" dirty="0">
                      <a:latin typeface="Calibri" pitchFamily="34" charset="0"/>
                    </a:rPr>
                    <a:t>of population access</a:t>
                  </a:r>
                </a:p>
              </p:txBody>
            </p:sp>
          </p:grpSp>
          <p:sp>
            <p:nvSpPr>
              <p:cNvPr id="11" name="Freeform 800"/>
              <p:cNvSpPr>
                <a:spLocks/>
              </p:cNvSpPr>
              <p:nvPr/>
            </p:nvSpPr>
            <p:spPr bwMode="auto">
              <a:xfrm>
                <a:off x="2592" y="4998"/>
                <a:ext cx="1196" cy="2013"/>
              </a:xfrm>
              <a:custGeom>
                <a:avLst/>
                <a:gdLst>
                  <a:gd name="T0" fmla="*/ 1083 w 1196"/>
                  <a:gd name="T1" fmla="*/ 0 h 2013"/>
                  <a:gd name="T2" fmla="*/ 858 w 1196"/>
                  <a:gd name="T3" fmla="*/ 112 h 2013"/>
                  <a:gd name="T4" fmla="*/ 678 w 1196"/>
                  <a:gd name="T5" fmla="*/ 186 h 2013"/>
                  <a:gd name="T6" fmla="*/ 424 w 1196"/>
                  <a:gd name="T7" fmla="*/ 271 h 2013"/>
                  <a:gd name="T8" fmla="*/ 119 w 1196"/>
                  <a:gd name="T9" fmla="*/ 389 h 2013"/>
                  <a:gd name="T10" fmla="*/ 0 w 1196"/>
                  <a:gd name="T11" fmla="*/ 542 h 2013"/>
                  <a:gd name="T12" fmla="*/ 17 w 1196"/>
                  <a:gd name="T13" fmla="*/ 1135 h 2013"/>
                  <a:gd name="T14" fmla="*/ 56 w 1196"/>
                  <a:gd name="T15" fmla="*/ 1428 h 2013"/>
                  <a:gd name="T16" fmla="*/ 63 w 1196"/>
                  <a:gd name="T17" fmla="*/ 1833 h 2013"/>
                  <a:gd name="T18" fmla="*/ 86 w 1196"/>
                  <a:gd name="T19" fmla="*/ 2013 h 2013"/>
                  <a:gd name="T20" fmla="*/ 423 w 1196"/>
                  <a:gd name="T21" fmla="*/ 1920 h 2013"/>
                  <a:gd name="T22" fmla="*/ 371 w 1196"/>
                  <a:gd name="T23" fmla="*/ 1665 h 2013"/>
                  <a:gd name="T24" fmla="*/ 378 w 1196"/>
                  <a:gd name="T25" fmla="*/ 1492 h 2013"/>
                  <a:gd name="T26" fmla="*/ 393 w 1196"/>
                  <a:gd name="T27" fmla="*/ 1372 h 2013"/>
                  <a:gd name="T28" fmla="*/ 656 w 1196"/>
                  <a:gd name="T29" fmla="*/ 1395 h 2013"/>
                  <a:gd name="T30" fmla="*/ 686 w 1196"/>
                  <a:gd name="T31" fmla="*/ 1200 h 2013"/>
                  <a:gd name="T32" fmla="*/ 761 w 1196"/>
                  <a:gd name="T33" fmla="*/ 1027 h 2013"/>
                  <a:gd name="T34" fmla="*/ 851 w 1196"/>
                  <a:gd name="T35" fmla="*/ 885 h 2013"/>
                  <a:gd name="T36" fmla="*/ 948 w 1196"/>
                  <a:gd name="T37" fmla="*/ 757 h 2013"/>
                  <a:gd name="T38" fmla="*/ 1076 w 1196"/>
                  <a:gd name="T39" fmla="*/ 660 h 2013"/>
                  <a:gd name="T40" fmla="*/ 1196 w 1196"/>
                  <a:gd name="T41" fmla="*/ 555 h 2013"/>
                  <a:gd name="T42" fmla="*/ 1083 w 1196"/>
                  <a:gd name="T43" fmla="*/ 0 h 20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96"/>
                  <a:gd name="T67" fmla="*/ 0 h 2013"/>
                  <a:gd name="T68" fmla="*/ 1196 w 1196"/>
                  <a:gd name="T69" fmla="*/ 2013 h 20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96" h="2013">
                    <a:moveTo>
                      <a:pt x="1083" y="0"/>
                    </a:moveTo>
                    <a:lnTo>
                      <a:pt x="858" y="112"/>
                    </a:lnTo>
                    <a:lnTo>
                      <a:pt x="678" y="186"/>
                    </a:lnTo>
                    <a:lnTo>
                      <a:pt x="424" y="271"/>
                    </a:lnTo>
                    <a:lnTo>
                      <a:pt x="119" y="389"/>
                    </a:lnTo>
                    <a:lnTo>
                      <a:pt x="0" y="542"/>
                    </a:lnTo>
                    <a:lnTo>
                      <a:pt x="17" y="1135"/>
                    </a:lnTo>
                    <a:lnTo>
                      <a:pt x="56" y="1428"/>
                    </a:lnTo>
                    <a:lnTo>
                      <a:pt x="63" y="1833"/>
                    </a:lnTo>
                    <a:lnTo>
                      <a:pt x="86" y="2013"/>
                    </a:lnTo>
                    <a:lnTo>
                      <a:pt x="423" y="1920"/>
                    </a:lnTo>
                    <a:lnTo>
                      <a:pt x="371" y="1665"/>
                    </a:lnTo>
                    <a:lnTo>
                      <a:pt x="378" y="1492"/>
                    </a:lnTo>
                    <a:lnTo>
                      <a:pt x="393" y="1372"/>
                    </a:lnTo>
                    <a:lnTo>
                      <a:pt x="656" y="1395"/>
                    </a:lnTo>
                    <a:lnTo>
                      <a:pt x="686" y="1200"/>
                    </a:lnTo>
                    <a:lnTo>
                      <a:pt x="761" y="1027"/>
                    </a:lnTo>
                    <a:lnTo>
                      <a:pt x="851" y="885"/>
                    </a:lnTo>
                    <a:lnTo>
                      <a:pt x="948" y="757"/>
                    </a:lnTo>
                    <a:cubicBezTo>
                      <a:pt x="1070" y="658"/>
                      <a:pt x="1017" y="660"/>
                      <a:pt x="1076" y="660"/>
                    </a:cubicBezTo>
                    <a:lnTo>
                      <a:pt x="1196" y="555"/>
                    </a:lnTo>
                    <a:lnTo>
                      <a:pt x="1083" y="0"/>
                    </a:lnTo>
                    <a:close/>
                  </a:path>
                </a:pathLst>
              </a:custGeom>
              <a:solidFill>
                <a:srgbClr val="98C47A">
                  <a:alpha val="70979"/>
                </a:srgbClr>
              </a:solidFill>
              <a:ln w="9525">
                <a:noFill/>
                <a:round/>
                <a:headEnd/>
                <a:tailEnd/>
              </a:ln>
            </p:spPr>
            <p:txBody>
              <a:bodyPr/>
              <a:lstStyle/>
              <a:p>
                <a:endParaRPr lang="ru-RU" dirty="0"/>
              </a:p>
            </p:txBody>
          </p:sp>
          <p:sp>
            <p:nvSpPr>
              <p:cNvPr id="12" name="Freeform 801"/>
              <p:cNvSpPr>
                <a:spLocks/>
              </p:cNvSpPr>
              <p:nvPr/>
            </p:nvSpPr>
            <p:spPr bwMode="auto">
              <a:xfrm>
                <a:off x="2555" y="4998"/>
                <a:ext cx="1135" cy="1990"/>
              </a:xfrm>
              <a:custGeom>
                <a:avLst/>
                <a:gdLst>
                  <a:gd name="T0" fmla="*/ 1135 w 1135"/>
                  <a:gd name="T1" fmla="*/ 0 h 1990"/>
                  <a:gd name="T2" fmla="*/ 933 w 1135"/>
                  <a:gd name="T3" fmla="*/ 82 h 1990"/>
                  <a:gd name="T4" fmla="*/ 765 w 1135"/>
                  <a:gd name="T5" fmla="*/ 169 h 1990"/>
                  <a:gd name="T6" fmla="*/ 579 w 1135"/>
                  <a:gd name="T7" fmla="*/ 220 h 1990"/>
                  <a:gd name="T8" fmla="*/ 393 w 1135"/>
                  <a:gd name="T9" fmla="*/ 305 h 1990"/>
                  <a:gd name="T10" fmla="*/ 54 w 1135"/>
                  <a:gd name="T11" fmla="*/ 457 h 1990"/>
                  <a:gd name="T12" fmla="*/ 71 w 1135"/>
                  <a:gd name="T13" fmla="*/ 1084 h 1990"/>
                  <a:gd name="T14" fmla="*/ 71 w 1135"/>
                  <a:gd name="T15" fmla="*/ 1389 h 1990"/>
                  <a:gd name="T16" fmla="*/ 85 w 1135"/>
                  <a:gd name="T17" fmla="*/ 1683 h 1990"/>
                  <a:gd name="T18" fmla="*/ 115 w 1135"/>
                  <a:gd name="T19" fmla="*/ 1900 h 1990"/>
                  <a:gd name="T20" fmla="*/ 130 w 1135"/>
                  <a:gd name="T21" fmla="*/ 1990 h 19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5"/>
                  <a:gd name="T34" fmla="*/ 0 h 1990"/>
                  <a:gd name="T35" fmla="*/ 1135 w 1135"/>
                  <a:gd name="T36" fmla="*/ 1990 h 19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5" h="1990">
                    <a:moveTo>
                      <a:pt x="1135" y="0"/>
                    </a:moveTo>
                    <a:cubicBezTo>
                      <a:pt x="1101" y="14"/>
                      <a:pt x="995" y="54"/>
                      <a:pt x="933" y="82"/>
                    </a:cubicBezTo>
                    <a:cubicBezTo>
                      <a:pt x="871" y="110"/>
                      <a:pt x="824" y="146"/>
                      <a:pt x="765" y="169"/>
                    </a:cubicBezTo>
                    <a:cubicBezTo>
                      <a:pt x="706" y="192"/>
                      <a:pt x="641" y="197"/>
                      <a:pt x="579" y="220"/>
                    </a:cubicBezTo>
                    <a:cubicBezTo>
                      <a:pt x="517" y="243"/>
                      <a:pt x="480" y="266"/>
                      <a:pt x="393" y="305"/>
                    </a:cubicBezTo>
                    <a:cubicBezTo>
                      <a:pt x="306" y="344"/>
                      <a:pt x="108" y="327"/>
                      <a:pt x="54" y="457"/>
                    </a:cubicBezTo>
                    <a:cubicBezTo>
                      <a:pt x="0" y="587"/>
                      <a:pt x="68" y="929"/>
                      <a:pt x="71" y="1084"/>
                    </a:cubicBezTo>
                    <a:cubicBezTo>
                      <a:pt x="74" y="1239"/>
                      <a:pt x="69" y="1289"/>
                      <a:pt x="71" y="1389"/>
                    </a:cubicBezTo>
                    <a:cubicBezTo>
                      <a:pt x="73" y="1489"/>
                      <a:pt x="78" y="1598"/>
                      <a:pt x="85" y="1683"/>
                    </a:cubicBezTo>
                    <a:cubicBezTo>
                      <a:pt x="92" y="1768"/>
                      <a:pt x="108" y="1849"/>
                      <a:pt x="115" y="1900"/>
                    </a:cubicBezTo>
                    <a:cubicBezTo>
                      <a:pt x="122" y="1951"/>
                      <a:pt x="127" y="1971"/>
                      <a:pt x="130" y="1990"/>
                    </a:cubicBezTo>
                  </a:path>
                </a:pathLst>
              </a:custGeom>
              <a:noFill/>
              <a:ln w="12700">
                <a:solidFill>
                  <a:srgbClr val="006600"/>
                </a:solidFill>
                <a:prstDash val="dash"/>
                <a:round/>
                <a:headEnd/>
                <a:tailEnd/>
              </a:ln>
            </p:spPr>
            <p:txBody>
              <a:bodyPr/>
              <a:lstStyle/>
              <a:p>
                <a:endParaRPr lang="ru-RU" dirty="0"/>
              </a:p>
            </p:txBody>
          </p:sp>
          <p:sp>
            <p:nvSpPr>
              <p:cNvPr id="13" name="Freeform 802"/>
              <p:cNvSpPr>
                <a:spLocks/>
              </p:cNvSpPr>
              <p:nvPr/>
            </p:nvSpPr>
            <p:spPr bwMode="auto">
              <a:xfrm>
                <a:off x="3659" y="7539"/>
                <a:ext cx="2880" cy="965"/>
              </a:xfrm>
              <a:custGeom>
                <a:avLst/>
                <a:gdLst>
                  <a:gd name="T0" fmla="*/ 224 w 2880"/>
                  <a:gd name="T1" fmla="*/ 349 h 965"/>
                  <a:gd name="T2" fmla="*/ 374 w 2880"/>
                  <a:gd name="T3" fmla="*/ 394 h 965"/>
                  <a:gd name="T4" fmla="*/ 547 w 2880"/>
                  <a:gd name="T5" fmla="*/ 417 h 965"/>
                  <a:gd name="T6" fmla="*/ 802 w 2880"/>
                  <a:gd name="T7" fmla="*/ 447 h 965"/>
                  <a:gd name="T8" fmla="*/ 974 w 2880"/>
                  <a:gd name="T9" fmla="*/ 432 h 965"/>
                  <a:gd name="T10" fmla="*/ 1207 w 2880"/>
                  <a:gd name="T11" fmla="*/ 379 h 965"/>
                  <a:gd name="T12" fmla="*/ 1394 w 2880"/>
                  <a:gd name="T13" fmla="*/ 312 h 965"/>
                  <a:gd name="T14" fmla="*/ 1507 w 2880"/>
                  <a:gd name="T15" fmla="*/ 267 h 965"/>
                  <a:gd name="T16" fmla="*/ 1932 w 2880"/>
                  <a:gd name="T17" fmla="*/ 0 h 965"/>
                  <a:gd name="T18" fmla="*/ 2863 w 2880"/>
                  <a:gd name="T19" fmla="*/ 51 h 965"/>
                  <a:gd name="T20" fmla="*/ 2880 w 2880"/>
                  <a:gd name="T21" fmla="*/ 406 h 965"/>
                  <a:gd name="T22" fmla="*/ 1728 w 2880"/>
                  <a:gd name="T23" fmla="*/ 813 h 965"/>
                  <a:gd name="T24" fmla="*/ 1454 w 2880"/>
                  <a:gd name="T25" fmla="*/ 844 h 965"/>
                  <a:gd name="T26" fmla="*/ 1199 w 2880"/>
                  <a:gd name="T27" fmla="*/ 889 h 965"/>
                  <a:gd name="T28" fmla="*/ 914 w 2880"/>
                  <a:gd name="T29" fmla="*/ 927 h 965"/>
                  <a:gd name="T30" fmla="*/ 659 w 2880"/>
                  <a:gd name="T31" fmla="*/ 942 h 965"/>
                  <a:gd name="T32" fmla="*/ 424 w 2880"/>
                  <a:gd name="T33" fmla="*/ 949 h 965"/>
                  <a:gd name="T34" fmla="*/ 220 w 2880"/>
                  <a:gd name="T35" fmla="*/ 949 h 965"/>
                  <a:gd name="T36" fmla="*/ 0 w 2880"/>
                  <a:gd name="T37" fmla="*/ 965 h 965"/>
                  <a:gd name="T38" fmla="*/ 89 w 2880"/>
                  <a:gd name="T39" fmla="*/ 687 h 965"/>
                  <a:gd name="T40" fmla="*/ 224 w 2880"/>
                  <a:gd name="T41" fmla="*/ 349 h 9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80"/>
                  <a:gd name="T64" fmla="*/ 0 h 965"/>
                  <a:gd name="T65" fmla="*/ 2880 w 2880"/>
                  <a:gd name="T66" fmla="*/ 965 h 9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80" h="965">
                    <a:moveTo>
                      <a:pt x="224" y="349"/>
                    </a:moveTo>
                    <a:lnTo>
                      <a:pt x="374" y="394"/>
                    </a:lnTo>
                    <a:lnTo>
                      <a:pt x="547" y="417"/>
                    </a:lnTo>
                    <a:lnTo>
                      <a:pt x="802" y="447"/>
                    </a:lnTo>
                    <a:lnTo>
                      <a:pt x="974" y="432"/>
                    </a:lnTo>
                    <a:lnTo>
                      <a:pt x="1207" y="379"/>
                    </a:lnTo>
                    <a:lnTo>
                      <a:pt x="1394" y="312"/>
                    </a:lnTo>
                    <a:lnTo>
                      <a:pt x="1507" y="267"/>
                    </a:lnTo>
                    <a:lnTo>
                      <a:pt x="1932" y="0"/>
                    </a:lnTo>
                    <a:lnTo>
                      <a:pt x="2863" y="51"/>
                    </a:lnTo>
                    <a:lnTo>
                      <a:pt x="2880" y="406"/>
                    </a:lnTo>
                    <a:lnTo>
                      <a:pt x="1728" y="813"/>
                    </a:lnTo>
                    <a:lnTo>
                      <a:pt x="1454" y="844"/>
                    </a:lnTo>
                    <a:lnTo>
                      <a:pt x="1199" y="889"/>
                    </a:lnTo>
                    <a:lnTo>
                      <a:pt x="914" y="927"/>
                    </a:lnTo>
                    <a:lnTo>
                      <a:pt x="659" y="942"/>
                    </a:lnTo>
                    <a:lnTo>
                      <a:pt x="424" y="949"/>
                    </a:lnTo>
                    <a:lnTo>
                      <a:pt x="220" y="949"/>
                    </a:lnTo>
                    <a:lnTo>
                      <a:pt x="0" y="965"/>
                    </a:lnTo>
                    <a:lnTo>
                      <a:pt x="89" y="687"/>
                    </a:lnTo>
                    <a:lnTo>
                      <a:pt x="224" y="349"/>
                    </a:lnTo>
                    <a:close/>
                  </a:path>
                </a:pathLst>
              </a:custGeom>
              <a:solidFill>
                <a:srgbClr val="88BB65">
                  <a:alpha val="72940"/>
                </a:srgbClr>
              </a:solidFill>
              <a:ln w="12700">
                <a:solidFill>
                  <a:srgbClr val="006600"/>
                </a:solidFill>
                <a:prstDash val="dash"/>
                <a:round/>
                <a:headEnd/>
                <a:tailEnd/>
              </a:ln>
            </p:spPr>
            <p:txBody>
              <a:bodyPr/>
              <a:lstStyle/>
              <a:p>
                <a:endParaRPr lang="ru-RU" dirty="0"/>
              </a:p>
            </p:txBody>
          </p:sp>
          <p:sp>
            <p:nvSpPr>
              <p:cNvPr id="14" name="Text Box 803"/>
              <p:cNvSpPr txBox="1">
                <a:spLocks noChangeArrowheads="1"/>
              </p:cNvSpPr>
              <p:nvPr/>
            </p:nvSpPr>
            <p:spPr bwMode="auto">
              <a:xfrm>
                <a:off x="1894" y="5033"/>
                <a:ext cx="1065" cy="303"/>
              </a:xfrm>
              <a:prstGeom prst="rect">
                <a:avLst/>
              </a:prstGeom>
              <a:noFill/>
              <a:ln w="12700">
                <a:noFill/>
                <a:prstDash val="dash"/>
                <a:miter lim="800000"/>
                <a:headEnd/>
                <a:tailEnd/>
              </a:ln>
            </p:spPr>
            <p:txBody>
              <a:bodyPr lIns="0" tIns="0" rIns="0" bIns="0"/>
              <a:lstStyle/>
              <a:p>
                <a:pPr>
                  <a:spcAft>
                    <a:spcPts val="1000"/>
                  </a:spcAft>
                </a:pPr>
                <a:r>
                  <a:rPr lang="ru-RU" sz="1200" b="1" dirty="0" smtClean="0">
                    <a:solidFill>
                      <a:srgbClr val="C00000"/>
                    </a:solidFill>
                    <a:latin typeface="Times New Roman" pitchFamily="18" charset="0"/>
                  </a:rPr>
                  <a:t>0</a:t>
                </a:r>
                <a:r>
                  <a:rPr lang="en-US" sz="1200" b="1" dirty="0" smtClean="0">
                    <a:solidFill>
                      <a:srgbClr val="C00000"/>
                    </a:solidFill>
                    <a:latin typeface="Times New Roman" pitchFamily="18" charset="0"/>
                  </a:rPr>
                  <a:t>.</a:t>
                </a:r>
                <a:r>
                  <a:rPr lang="ru-RU" sz="1200" b="1" dirty="0" smtClean="0">
                    <a:solidFill>
                      <a:srgbClr val="C00000"/>
                    </a:solidFill>
                    <a:latin typeface="Calibri" pitchFamily="34" charset="0"/>
                  </a:rPr>
                  <a:t>36</a:t>
                </a:r>
                <a:r>
                  <a:rPr lang="ru-RU" sz="1200" b="1" dirty="0">
                    <a:solidFill>
                      <a:srgbClr val="C00000"/>
                    </a:solidFill>
                    <a:latin typeface="Times New Roman" pitchFamily="18" charset="0"/>
                    <a:sym typeface="Symbol" pitchFamily="18" charset="2"/>
                  </a:rPr>
                  <a:t></a:t>
                </a:r>
                <a:r>
                  <a:rPr lang="ru-RU" sz="1200" b="1" dirty="0">
                    <a:solidFill>
                      <a:srgbClr val="C00000"/>
                    </a:solidFill>
                    <a:latin typeface="Calibri" pitchFamily="34" charset="0"/>
                  </a:rPr>
                  <a:t>Sv/h</a:t>
                </a:r>
                <a:endParaRPr lang="ru-RU" sz="1200" dirty="0"/>
              </a:p>
            </p:txBody>
          </p:sp>
          <p:sp>
            <p:nvSpPr>
              <p:cNvPr id="15" name="Text Box 804"/>
              <p:cNvSpPr txBox="1">
                <a:spLocks noChangeArrowheads="1"/>
              </p:cNvSpPr>
              <p:nvPr/>
            </p:nvSpPr>
            <p:spPr bwMode="auto">
              <a:xfrm>
                <a:off x="5026" y="8449"/>
                <a:ext cx="1057" cy="257"/>
              </a:xfrm>
              <a:prstGeom prst="rect">
                <a:avLst/>
              </a:prstGeom>
              <a:noFill/>
              <a:ln w="12700">
                <a:noFill/>
                <a:prstDash val="dash"/>
                <a:miter lim="800000"/>
                <a:headEnd/>
                <a:tailEnd/>
              </a:ln>
            </p:spPr>
            <p:txBody>
              <a:bodyPr lIns="0" tIns="0" rIns="0" bIns="0"/>
              <a:lstStyle/>
              <a:p>
                <a:pPr>
                  <a:spcAft>
                    <a:spcPts val="1000"/>
                  </a:spcAft>
                  <a:defRPr/>
                </a:pPr>
                <a:r>
                  <a:rPr lang="ru-RU" sz="1200" b="1" dirty="0" smtClean="0">
                    <a:solidFill>
                      <a:srgbClr val="C00000"/>
                    </a:solidFill>
                    <a:latin typeface="+mj-lt"/>
                  </a:rPr>
                  <a:t>0</a:t>
                </a:r>
                <a:r>
                  <a:rPr lang="en-US" sz="1200" b="1" dirty="0" smtClean="0">
                    <a:solidFill>
                      <a:srgbClr val="C00000"/>
                    </a:solidFill>
                    <a:latin typeface="+mj-lt"/>
                  </a:rPr>
                  <a:t>.</a:t>
                </a:r>
                <a:r>
                  <a:rPr lang="ru-RU" sz="1200" b="1" dirty="0" smtClean="0">
                    <a:solidFill>
                      <a:srgbClr val="C00000"/>
                    </a:solidFill>
                    <a:latin typeface="+mj-lt"/>
                  </a:rPr>
                  <a:t>36</a:t>
                </a:r>
                <a:r>
                  <a:rPr lang="ru-RU" sz="1200" b="1" dirty="0">
                    <a:solidFill>
                      <a:srgbClr val="C00000"/>
                    </a:solidFill>
                    <a:latin typeface="+mj-lt"/>
                    <a:sym typeface="Symbol" pitchFamily="18" charset="2"/>
                  </a:rPr>
                  <a:t></a:t>
                </a:r>
                <a:r>
                  <a:rPr lang="ru-RU" sz="1200" b="1" dirty="0">
                    <a:solidFill>
                      <a:srgbClr val="C00000"/>
                    </a:solidFill>
                    <a:latin typeface="+mj-lt"/>
                  </a:rPr>
                  <a:t>Sv/h</a:t>
                </a:r>
                <a:endParaRPr lang="ru-RU" sz="1200" dirty="0">
                  <a:latin typeface="+mj-lt"/>
                </a:endParaRPr>
              </a:p>
            </p:txBody>
          </p:sp>
        </p:grpSp>
        <p:sp>
          <p:nvSpPr>
            <p:cNvPr id="6" name="Oval 806"/>
            <p:cNvSpPr>
              <a:spLocks noChangeArrowheads="1"/>
            </p:cNvSpPr>
            <p:nvPr/>
          </p:nvSpPr>
          <p:spPr bwMode="auto">
            <a:xfrm>
              <a:off x="4902" y="13856"/>
              <a:ext cx="85" cy="85"/>
            </a:xfrm>
            <a:prstGeom prst="ellipse">
              <a:avLst/>
            </a:prstGeom>
            <a:solidFill>
              <a:srgbClr val="C00000"/>
            </a:solidFill>
            <a:ln w="12700">
              <a:noFill/>
              <a:prstDash val="dash"/>
              <a:round/>
              <a:headEnd/>
              <a:tailEnd/>
            </a:ln>
          </p:spPr>
          <p:txBody>
            <a:bodyPr/>
            <a:lstStyle/>
            <a:p>
              <a:endParaRPr lang="ru-RU" dirty="0"/>
            </a:p>
          </p:txBody>
        </p:sp>
        <p:sp>
          <p:nvSpPr>
            <p:cNvPr id="7" name="Oval 807"/>
            <p:cNvSpPr>
              <a:spLocks noChangeArrowheads="1"/>
            </p:cNvSpPr>
            <p:nvPr/>
          </p:nvSpPr>
          <p:spPr bwMode="auto">
            <a:xfrm>
              <a:off x="2652" y="10841"/>
              <a:ext cx="85" cy="85"/>
            </a:xfrm>
            <a:prstGeom prst="ellipse">
              <a:avLst/>
            </a:prstGeom>
            <a:solidFill>
              <a:srgbClr val="C00000"/>
            </a:solidFill>
            <a:ln w="12700">
              <a:noFill/>
              <a:prstDash val="dash"/>
              <a:round/>
              <a:headEnd/>
              <a:tailEnd/>
            </a:ln>
          </p:spPr>
          <p:txBody>
            <a:bodyPr/>
            <a:lstStyle/>
            <a:p>
              <a:endParaRPr lang="ru-RU" dirty="0"/>
            </a:p>
          </p:txBody>
        </p:sp>
        <p:sp>
          <p:nvSpPr>
            <p:cNvPr id="8" name="Text Box 808"/>
            <p:cNvSpPr txBox="1">
              <a:spLocks noChangeArrowheads="1"/>
            </p:cNvSpPr>
            <p:nvPr/>
          </p:nvSpPr>
          <p:spPr bwMode="auto">
            <a:xfrm>
              <a:off x="5603" y="11109"/>
              <a:ext cx="247" cy="231"/>
            </a:xfrm>
            <a:prstGeom prst="rect">
              <a:avLst/>
            </a:prstGeom>
            <a:solidFill>
              <a:srgbClr val="FFFFFF">
                <a:alpha val="0"/>
              </a:srgbClr>
            </a:solidFill>
            <a:ln w="9525">
              <a:noFill/>
              <a:miter lim="800000"/>
              <a:headEnd/>
              <a:tailEnd/>
            </a:ln>
          </p:spPr>
          <p:txBody>
            <a:bodyPr lIns="0" tIns="0" rIns="0" bIns="0"/>
            <a:lstStyle/>
            <a:p>
              <a:pPr>
                <a:spcAft>
                  <a:spcPts val="1000"/>
                </a:spcAft>
              </a:pPr>
              <a:r>
                <a:rPr lang="ru-RU" sz="1100" dirty="0">
                  <a:latin typeface="Calibri" pitchFamily="34" charset="0"/>
                </a:rPr>
                <a:t>R</a:t>
              </a:r>
              <a:endParaRPr lang="ru-RU" dirty="0"/>
            </a:p>
          </p:txBody>
        </p:sp>
      </p:grpSp>
      <p:sp>
        <p:nvSpPr>
          <p:cNvPr id="78" name="TextBox 75"/>
          <p:cNvSpPr txBox="1">
            <a:spLocks noChangeArrowheads="1"/>
          </p:cNvSpPr>
          <p:nvPr/>
        </p:nvSpPr>
        <p:spPr bwMode="auto">
          <a:xfrm>
            <a:off x="1003394" y="357166"/>
            <a:ext cx="7352718" cy="400110"/>
          </a:xfrm>
          <a:prstGeom prst="rect">
            <a:avLst/>
          </a:prstGeom>
          <a:noFill/>
          <a:ln w="9525">
            <a:noFill/>
            <a:miter lim="800000"/>
            <a:headEnd/>
            <a:tailEnd/>
          </a:ln>
        </p:spPr>
        <p:txBody>
          <a:bodyPr wrap="none">
            <a:spAutoFit/>
          </a:bodyPr>
          <a:lstStyle/>
          <a:p>
            <a:r>
              <a:rPr lang="en-US" sz="2000" b="1" dirty="0">
                <a:solidFill>
                  <a:srgbClr val="FF0000"/>
                </a:solidFill>
              </a:rPr>
              <a:t>Radiation zoning around LHEP Building </a:t>
            </a:r>
            <a:r>
              <a:rPr lang="ru-RU" sz="2000" b="1" dirty="0">
                <a:solidFill>
                  <a:srgbClr val="FF0000"/>
                </a:solidFill>
              </a:rPr>
              <a:t>№ 1</a:t>
            </a:r>
            <a:r>
              <a:rPr lang="en-US" sz="2000" b="1" dirty="0">
                <a:solidFill>
                  <a:srgbClr val="FF0000"/>
                </a:solidFill>
              </a:rPr>
              <a:t> for the running </a:t>
            </a:r>
            <a:r>
              <a:rPr lang="en-US" sz="2000" b="1" dirty="0" smtClean="0">
                <a:solidFill>
                  <a:srgbClr val="FF0000"/>
                </a:solidFill>
              </a:rPr>
              <a:t>booster</a:t>
            </a:r>
            <a:endParaRPr lang="ru-RU" sz="2000" b="1" dirty="0">
              <a:solidFill>
                <a:srgbClr val="FF0000"/>
              </a:solidFill>
            </a:endParaRPr>
          </a:p>
        </p:txBody>
      </p:sp>
      <p:sp>
        <p:nvSpPr>
          <p:cNvPr id="69" name="TextBox 3"/>
          <p:cNvSpPr txBox="1">
            <a:spLocks noChangeArrowheads="1"/>
          </p:cNvSpPr>
          <p:nvPr/>
        </p:nvSpPr>
        <p:spPr bwMode="auto">
          <a:xfrm>
            <a:off x="8086725" y="6488113"/>
            <a:ext cx="849913" cy="338554"/>
          </a:xfrm>
          <a:prstGeom prst="rect">
            <a:avLst/>
          </a:prstGeom>
          <a:noFill/>
          <a:ln w="9525">
            <a:noFill/>
            <a:miter lim="800000"/>
            <a:headEnd/>
            <a:tailEnd/>
          </a:ln>
        </p:spPr>
        <p:txBody>
          <a:bodyPr wrap="none">
            <a:spAutoFit/>
          </a:bodyPr>
          <a:lstStyle/>
          <a:p>
            <a:r>
              <a:rPr lang="en-US" sz="1600" b="1" dirty="0"/>
              <a:t>Slide </a:t>
            </a:r>
            <a:r>
              <a:rPr lang="en-US" sz="1600" b="1" dirty="0" smtClean="0"/>
              <a:t>14</a:t>
            </a:r>
            <a:endParaRPr lang="en-US" sz="16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868" y="285728"/>
            <a:ext cx="2082558" cy="523220"/>
          </a:xfrm>
          <a:prstGeom prst="rect">
            <a:avLst/>
          </a:prstGeom>
          <a:noFill/>
        </p:spPr>
        <p:txBody>
          <a:bodyPr wrap="none" rtlCol="0">
            <a:spAutoFit/>
          </a:bodyPr>
          <a:lstStyle/>
          <a:p>
            <a:r>
              <a:rPr lang="en-US" sz="2800" b="1" dirty="0" smtClean="0">
                <a:solidFill>
                  <a:srgbClr val="C00000"/>
                </a:solidFill>
              </a:rPr>
              <a:t>NUCLOTRON</a:t>
            </a:r>
            <a:endParaRPr lang="en-US" sz="2800" b="1" dirty="0">
              <a:solidFill>
                <a:srgbClr val="C00000"/>
              </a:solidFill>
            </a:endParaRPr>
          </a:p>
        </p:txBody>
      </p:sp>
      <p:graphicFrame>
        <p:nvGraphicFramePr>
          <p:cNvPr id="7171" name="Object 6"/>
          <p:cNvGraphicFramePr>
            <a:graphicFrameLocks noChangeAspect="1"/>
          </p:cNvGraphicFramePr>
          <p:nvPr/>
        </p:nvGraphicFramePr>
        <p:xfrm>
          <a:off x="4325675" y="870712"/>
          <a:ext cx="4675481" cy="2844040"/>
        </p:xfrm>
        <a:graphic>
          <a:graphicData uri="http://schemas.openxmlformats.org/presentationml/2006/ole">
            <p:oleObj spid="_x0000_s7171" name="Graph" r:id="rId4" imgW="4023360" imgH="3108960" progId="Origin50.Graph">
              <p:embed/>
            </p:oleObj>
          </a:graphicData>
        </a:graphic>
      </p:graphicFrame>
      <p:graphicFrame>
        <p:nvGraphicFramePr>
          <p:cNvPr id="7172" name="Object 7"/>
          <p:cNvGraphicFramePr>
            <a:graphicFrameLocks noChangeAspect="1"/>
          </p:cNvGraphicFramePr>
          <p:nvPr/>
        </p:nvGraphicFramePr>
        <p:xfrm>
          <a:off x="354016" y="533403"/>
          <a:ext cx="4646612" cy="3324225"/>
        </p:xfrm>
        <a:graphic>
          <a:graphicData uri="http://schemas.openxmlformats.org/presentationml/2006/ole">
            <p:oleObj spid="_x0000_s7172" name="Graph" r:id="rId5" imgW="4131360" imgH="2901600" progId="Origin50.Graph">
              <p:embed/>
            </p:oleObj>
          </a:graphicData>
        </a:graphic>
      </p:graphicFrame>
      <p:sp>
        <p:nvSpPr>
          <p:cNvPr id="8" name="Прямоугольник 9"/>
          <p:cNvSpPr>
            <a:spLocks noChangeArrowheads="1"/>
          </p:cNvSpPr>
          <p:nvPr/>
        </p:nvSpPr>
        <p:spPr bwMode="auto">
          <a:xfrm>
            <a:off x="142844" y="3835320"/>
            <a:ext cx="8786874" cy="2308324"/>
          </a:xfrm>
          <a:prstGeom prst="rect">
            <a:avLst/>
          </a:prstGeom>
          <a:noFill/>
          <a:ln w="9525">
            <a:noFill/>
            <a:miter lim="800000"/>
            <a:headEnd/>
            <a:tailEnd/>
          </a:ln>
        </p:spPr>
        <p:txBody>
          <a:bodyPr wrap="square">
            <a:spAutoFit/>
          </a:bodyPr>
          <a:lstStyle/>
          <a:p>
            <a:pPr algn="ctr"/>
            <a:r>
              <a:rPr lang="en-US" sz="1600" b="1" dirty="0">
                <a:solidFill>
                  <a:srgbClr val="C00000"/>
                </a:solidFill>
              </a:rPr>
              <a:t>GEANT4 simulations and rough recalculations of </a:t>
            </a:r>
            <a:r>
              <a:rPr lang="en-US" sz="1600" b="1" dirty="0" smtClean="0">
                <a:solidFill>
                  <a:srgbClr val="C00000"/>
                </a:solidFill>
              </a:rPr>
              <a:t>Nuclotron experimental </a:t>
            </a:r>
            <a:r>
              <a:rPr lang="en-US" sz="1600" b="1" dirty="0">
                <a:solidFill>
                  <a:srgbClr val="C00000"/>
                </a:solidFill>
              </a:rPr>
              <a:t>data with </a:t>
            </a:r>
            <a:r>
              <a:rPr lang="en-US" sz="1600" b="1" dirty="0" smtClean="0">
                <a:solidFill>
                  <a:srgbClr val="C00000"/>
                </a:solidFill>
              </a:rPr>
              <a:t>deuterons to </a:t>
            </a:r>
            <a:r>
              <a:rPr lang="en-US" sz="1600" b="1" dirty="0">
                <a:solidFill>
                  <a:srgbClr val="C00000"/>
                </a:solidFill>
              </a:rPr>
              <a:t>the NICA </a:t>
            </a:r>
            <a:r>
              <a:rPr lang="en-US" sz="1600" b="1" dirty="0" smtClean="0">
                <a:solidFill>
                  <a:srgbClr val="C00000"/>
                </a:solidFill>
              </a:rPr>
              <a:t>conditions show </a:t>
            </a:r>
            <a:r>
              <a:rPr lang="en-US" sz="1600" b="1" dirty="0">
                <a:solidFill>
                  <a:srgbClr val="C00000"/>
                </a:solidFill>
              </a:rPr>
              <a:t>that without </a:t>
            </a:r>
            <a:r>
              <a:rPr lang="en-US" sz="1600" b="1" dirty="0" smtClean="0">
                <a:solidFill>
                  <a:srgbClr val="C00000"/>
                </a:solidFill>
              </a:rPr>
              <a:t>upper shielding </a:t>
            </a:r>
            <a:r>
              <a:rPr lang="en-US" sz="1600" b="1" dirty="0">
                <a:solidFill>
                  <a:srgbClr val="C00000"/>
                </a:solidFill>
              </a:rPr>
              <a:t>the annual dose </a:t>
            </a:r>
            <a:r>
              <a:rPr lang="en-US" sz="1600" b="1" dirty="0" smtClean="0">
                <a:solidFill>
                  <a:srgbClr val="C00000"/>
                </a:solidFill>
              </a:rPr>
              <a:t>on </a:t>
            </a:r>
            <a:r>
              <a:rPr lang="en-US" sz="1600" b="1" dirty="0">
                <a:solidFill>
                  <a:srgbClr val="C00000"/>
                </a:solidFill>
              </a:rPr>
              <a:t>the </a:t>
            </a:r>
            <a:r>
              <a:rPr lang="en-US" sz="1600" b="1" dirty="0" smtClean="0">
                <a:solidFill>
                  <a:srgbClr val="C00000"/>
                </a:solidFill>
              </a:rPr>
              <a:t>LHEP </a:t>
            </a:r>
            <a:r>
              <a:rPr lang="en-US" sz="1600" b="1" dirty="0">
                <a:solidFill>
                  <a:srgbClr val="C00000"/>
                </a:solidFill>
              </a:rPr>
              <a:t>site </a:t>
            </a:r>
            <a:r>
              <a:rPr lang="en-US" sz="1600" b="1" dirty="0" smtClean="0">
                <a:solidFill>
                  <a:srgbClr val="C00000"/>
                </a:solidFill>
              </a:rPr>
              <a:t>border will </a:t>
            </a:r>
            <a:r>
              <a:rPr lang="en-US" sz="1600" b="1" dirty="0">
                <a:solidFill>
                  <a:srgbClr val="C00000"/>
                </a:solidFill>
              </a:rPr>
              <a:t>be impermissible (above 5 mSv</a:t>
            </a:r>
            <a:r>
              <a:rPr lang="en-US" sz="1600" b="1" dirty="0" smtClean="0">
                <a:solidFill>
                  <a:srgbClr val="C00000"/>
                </a:solidFill>
              </a:rPr>
              <a:t>)</a:t>
            </a:r>
          </a:p>
          <a:p>
            <a:pPr algn="ctr"/>
            <a:endParaRPr lang="en-US" sz="1600" b="1" dirty="0">
              <a:solidFill>
                <a:srgbClr val="C00000"/>
              </a:solidFill>
            </a:endParaRPr>
          </a:p>
          <a:p>
            <a:pPr algn="ctr"/>
            <a:r>
              <a:rPr lang="en-US" sz="1600" b="1" dirty="0" smtClean="0"/>
              <a:t>The preliminary estimations of the radiation situation around the Nuclotron show that the thickness of top shielding of the tunnel have to be about 1-2 meters of concrete. The specific  thickness of top shielding will depend on the schedule of the complex operation. Radiation zoning for the booster and the </a:t>
            </a:r>
            <a:r>
              <a:rPr lang="en-US" sz="1600" b="1" dirty="0" err="1" smtClean="0"/>
              <a:t>Nuclotron</a:t>
            </a:r>
            <a:r>
              <a:rPr lang="en-US" sz="1600" b="1" dirty="0" smtClean="0"/>
              <a:t> will be the same as they are both located in the same building and work at the same time.</a:t>
            </a:r>
            <a:endParaRPr lang="ru-RU" sz="1600" b="1" dirty="0">
              <a:solidFill>
                <a:srgbClr val="C00000"/>
              </a:solidFill>
            </a:endParaRPr>
          </a:p>
        </p:txBody>
      </p:sp>
      <p:sp>
        <p:nvSpPr>
          <p:cNvPr id="6" name="TextBox 3"/>
          <p:cNvSpPr txBox="1">
            <a:spLocks noChangeArrowheads="1"/>
          </p:cNvSpPr>
          <p:nvPr/>
        </p:nvSpPr>
        <p:spPr bwMode="auto">
          <a:xfrm>
            <a:off x="8086725" y="6488113"/>
            <a:ext cx="849913" cy="338554"/>
          </a:xfrm>
          <a:prstGeom prst="rect">
            <a:avLst/>
          </a:prstGeom>
          <a:noFill/>
          <a:ln w="9525">
            <a:noFill/>
            <a:miter lim="800000"/>
            <a:headEnd/>
            <a:tailEnd/>
          </a:ln>
        </p:spPr>
        <p:txBody>
          <a:bodyPr wrap="none">
            <a:spAutoFit/>
          </a:bodyPr>
          <a:lstStyle/>
          <a:p>
            <a:r>
              <a:rPr lang="en-US" sz="1600" b="1" dirty="0"/>
              <a:t>Slide </a:t>
            </a:r>
            <a:r>
              <a:rPr lang="en-US" sz="1600" b="1" dirty="0" smtClean="0"/>
              <a:t>15</a:t>
            </a:r>
            <a:endParaRPr lang="en-US" sz="16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1643042" y="285728"/>
            <a:ext cx="6060313" cy="523220"/>
          </a:xfrm>
          <a:prstGeom prst="rect">
            <a:avLst/>
          </a:prstGeom>
          <a:noFill/>
          <a:ln w="9525">
            <a:noFill/>
            <a:miter lim="800000"/>
            <a:headEnd/>
            <a:tailEnd/>
          </a:ln>
        </p:spPr>
        <p:txBody>
          <a:bodyPr wrap="none">
            <a:spAutoFit/>
          </a:bodyPr>
          <a:lstStyle/>
          <a:p>
            <a:r>
              <a:rPr lang="en-US" sz="2800" b="1" dirty="0">
                <a:solidFill>
                  <a:srgbClr val="C00000"/>
                </a:solidFill>
              </a:rPr>
              <a:t>BM@N experiments in the building 205</a:t>
            </a:r>
          </a:p>
        </p:txBody>
      </p:sp>
      <p:cxnSp>
        <p:nvCxnSpPr>
          <p:cNvPr id="78" name="AutoShape 35"/>
          <p:cNvCxnSpPr>
            <a:cxnSpLocks noChangeShapeType="1"/>
          </p:cNvCxnSpPr>
          <p:nvPr/>
        </p:nvCxnSpPr>
        <p:spPr bwMode="auto">
          <a:xfrm flipH="1">
            <a:off x="1052687" y="2412466"/>
            <a:ext cx="2937967" cy="0"/>
          </a:xfrm>
          <a:prstGeom prst="straightConnector1">
            <a:avLst/>
          </a:prstGeom>
          <a:noFill/>
          <a:ln w="22225">
            <a:solidFill>
              <a:srgbClr val="000000"/>
            </a:solidFill>
            <a:round/>
            <a:headEnd/>
            <a:tailEnd/>
          </a:ln>
        </p:spPr>
      </p:cxnSp>
      <p:grpSp>
        <p:nvGrpSpPr>
          <p:cNvPr id="81" name="Группа 80"/>
          <p:cNvGrpSpPr/>
          <p:nvPr/>
        </p:nvGrpSpPr>
        <p:grpSpPr>
          <a:xfrm>
            <a:off x="500034" y="873988"/>
            <a:ext cx="4238625" cy="3722687"/>
            <a:chOff x="649288" y="2312988"/>
            <a:chExt cx="4238625" cy="3722687"/>
          </a:xfrm>
        </p:grpSpPr>
        <p:pic>
          <p:nvPicPr>
            <p:cNvPr id="75" name="Рисунок 49"/>
            <p:cNvPicPr>
              <a:picLocks noChangeAspect="1" noChangeArrowheads="1"/>
            </p:cNvPicPr>
            <p:nvPr/>
          </p:nvPicPr>
          <p:blipFill>
            <a:blip r:embed="rId3">
              <a:lum bright="-24000"/>
            </a:blip>
            <a:srcRect l="5098" t="12228" r="5826" b="8893"/>
            <a:stretch>
              <a:fillRect/>
            </a:stretch>
          </p:blipFill>
          <p:spPr bwMode="auto">
            <a:xfrm>
              <a:off x="1244597" y="3871935"/>
              <a:ext cx="2898775" cy="1584325"/>
            </a:xfrm>
            <a:prstGeom prst="rect">
              <a:avLst/>
            </a:prstGeom>
            <a:noFill/>
            <a:ln w="9525">
              <a:noFill/>
              <a:miter lim="800000"/>
              <a:headEnd/>
              <a:tailEnd/>
            </a:ln>
          </p:spPr>
        </p:pic>
        <p:cxnSp>
          <p:nvCxnSpPr>
            <p:cNvPr id="46" name="AutoShape 6"/>
            <p:cNvCxnSpPr>
              <a:cxnSpLocks noChangeShapeType="1"/>
            </p:cNvCxnSpPr>
            <p:nvPr/>
          </p:nvCxnSpPr>
          <p:spPr bwMode="auto">
            <a:xfrm flipH="1" flipV="1">
              <a:off x="1521391" y="2545343"/>
              <a:ext cx="2275304" cy="2011151"/>
            </a:xfrm>
            <a:prstGeom prst="straightConnector1">
              <a:avLst/>
            </a:prstGeom>
            <a:noFill/>
            <a:ln w="9525">
              <a:solidFill>
                <a:srgbClr val="000000"/>
              </a:solidFill>
              <a:round/>
              <a:headEnd/>
              <a:tailEnd type="stealth" w="sm" len="lg"/>
            </a:ln>
          </p:spPr>
        </p:cxnSp>
        <p:sp>
          <p:nvSpPr>
            <p:cNvPr id="47" name="Text Box 8"/>
            <p:cNvSpPr txBox="1">
              <a:spLocks noChangeArrowheads="1"/>
            </p:cNvSpPr>
            <p:nvPr/>
          </p:nvSpPr>
          <p:spPr bwMode="auto">
            <a:xfrm>
              <a:off x="895973" y="4564833"/>
              <a:ext cx="152848" cy="169542"/>
            </a:xfrm>
            <a:prstGeom prst="rect">
              <a:avLst/>
            </a:prstGeom>
            <a:solidFill>
              <a:srgbClr val="FFFFFF"/>
            </a:solidFill>
            <a:ln w="9525">
              <a:noFill/>
              <a:miter lim="800000"/>
              <a:headEnd/>
              <a:tailEnd/>
            </a:ln>
          </p:spPr>
          <p:txBody>
            <a:bodyPr lIns="0" tIns="0" rIns="0" bIns="0"/>
            <a:lstStyle/>
            <a:p>
              <a:pPr>
                <a:spcAft>
                  <a:spcPts val="1000"/>
                </a:spcAft>
              </a:pPr>
              <a:r>
                <a:rPr lang="en-US" sz="1000" dirty="0">
                  <a:latin typeface="Calibri" pitchFamily="34" charset="0"/>
                </a:rPr>
                <a:t>67</a:t>
              </a:r>
              <a:endParaRPr lang="en-US" dirty="0"/>
            </a:p>
          </p:txBody>
        </p:sp>
        <p:sp>
          <p:nvSpPr>
            <p:cNvPr id="48" name="Text Box 9"/>
            <p:cNvSpPr txBox="1">
              <a:spLocks noChangeArrowheads="1"/>
            </p:cNvSpPr>
            <p:nvPr/>
          </p:nvSpPr>
          <p:spPr bwMode="auto">
            <a:xfrm>
              <a:off x="657511" y="4567056"/>
              <a:ext cx="146560" cy="138968"/>
            </a:xfrm>
            <a:prstGeom prst="rect">
              <a:avLst/>
            </a:prstGeom>
            <a:solidFill>
              <a:srgbClr val="FFFFFF"/>
            </a:solidFill>
            <a:ln w="9525">
              <a:noFill/>
              <a:miter lim="800000"/>
              <a:headEnd/>
              <a:tailEnd/>
            </a:ln>
          </p:spPr>
          <p:txBody>
            <a:bodyPr lIns="0" tIns="0" rIns="0" bIns="0"/>
            <a:lstStyle/>
            <a:p>
              <a:pPr>
                <a:spcAft>
                  <a:spcPts val="1000"/>
                </a:spcAft>
              </a:pPr>
              <a:r>
                <a:rPr lang="en-US" sz="1000" dirty="0">
                  <a:latin typeface="Calibri" pitchFamily="34" charset="0"/>
                </a:rPr>
                <a:t>89</a:t>
              </a:r>
              <a:endParaRPr lang="en-US" dirty="0"/>
            </a:p>
          </p:txBody>
        </p:sp>
        <p:sp>
          <p:nvSpPr>
            <p:cNvPr id="49" name="Text Box 13"/>
            <p:cNvSpPr txBox="1">
              <a:spLocks noChangeArrowheads="1"/>
            </p:cNvSpPr>
            <p:nvPr/>
          </p:nvSpPr>
          <p:spPr bwMode="auto">
            <a:xfrm>
              <a:off x="4733130" y="4373612"/>
              <a:ext cx="154783" cy="216235"/>
            </a:xfrm>
            <a:prstGeom prst="rect">
              <a:avLst/>
            </a:prstGeom>
            <a:solidFill>
              <a:srgbClr val="FFFFFF"/>
            </a:solidFill>
            <a:ln w="9525">
              <a:noFill/>
              <a:miter lim="800000"/>
              <a:headEnd/>
              <a:tailEnd/>
            </a:ln>
          </p:spPr>
          <p:txBody>
            <a:bodyPr lIns="0" tIns="0" rIns="0" bIns="0"/>
            <a:lstStyle/>
            <a:p>
              <a:pPr>
                <a:spcAft>
                  <a:spcPts val="1000"/>
                </a:spcAft>
              </a:pPr>
              <a:r>
                <a:rPr lang="en-US" sz="1400" b="1" dirty="0">
                  <a:latin typeface="Calibri" pitchFamily="34" charset="0"/>
                </a:rPr>
                <a:t>А</a:t>
              </a:r>
              <a:endParaRPr lang="en-US" dirty="0"/>
            </a:p>
          </p:txBody>
        </p:sp>
        <p:sp>
          <p:nvSpPr>
            <p:cNvPr id="50" name="Text Box 14"/>
            <p:cNvSpPr txBox="1">
              <a:spLocks noChangeArrowheads="1"/>
            </p:cNvSpPr>
            <p:nvPr/>
          </p:nvSpPr>
          <p:spPr bwMode="auto">
            <a:xfrm>
              <a:off x="1380636" y="2312988"/>
              <a:ext cx="163489" cy="197335"/>
            </a:xfrm>
            <a:prstGeom prst="rect">
              <a:avLst/>
            </a:prstGeom>
            <a:solidFill>
              <a:srgbClr val="FFFFFF"/>
            </a:solidFill>
            <a:ln w="9525">
              <a:noFill/>
              <a:miter lim="800000"/>
              <a:headEnd/>
              <a:tailEnd/>
            </a:ln>
          </p:spPr>
          <p:txBody>
            <a:bodyPr lIns="0" tIns="0" rIns="0" bIns="0"/>
            <a:lstStyle/>
            <a:p>
              <a:pPr>
                <a:spcAft>
                  <a:spcPts val="1000"/>
                </a:spcAft>
              </a:pPr>
              <a:r>
                <a:rPr lang="en-US" sz="1400" b="1" dirty="0">
                  <a:latin typeface="Calibri" pitchFamily="34" charset="0"/>
                </a:rPr>
                <a:t>В</a:t>
              </a:r>
              <a:endParaRPr lang="en-US" dirty="0"/>
            </a:p>
          </p:txBody>
        </p:sp>
        <p:sp>
          <p:nvSpPr>
            <p:cNvPr id="51" name="Text Box 16"/>
            <p:cNvSpPr txBox="1">
              <a:spLocks noChangeArrowheads="1"/>
            </p:cNvSpPr>
            <p:nvPr/>
          </p:nvSpPr>
          <p:spPr bwMode="auto">
            <a:xfrm>
              <a:off x="2034592" y="2589257"/>
              <a:ext cx="1068000" cy="369100"/>
            </a:xfrm>
            <a:prstGeom prst="rect">
              <a:avLst/>
            </a:prstGeom>
            <a:solidFill>
              <a:srgbClr val="FFFFFF"/>
            </a:solidFill>
            <a:ln w="9525">
              <a:noFill/>
              <a:miter lim="800000"/>
              <a:headEnd/>
              <a:tailEnd/>
            </a:ln>
          </p:spPr>
          <p:txBody>
            <a:bodyPr lIns="0" tIns="0" rIns="0" bIns="0">
              <a:spAutoFit/>
            </a:bodyPr>
            <a:lstStyle/>
            <a:p>
              <a:pPr>
                <a:spcAft>
                  <a:spcPts val="1000"/>
                </a:spcAft>
              </a:pPr>
              <a:r>
                <a:rPr lang="en-US" sz="1200" b="1" dirty="0"/>
                <a:t>Border of the LHEP site</a:t>
              </a:r>
            </a:p>
          </p:txBody>
        </p:sp>
        <p:sp>
          <p:nvSpPr>
            <p:cNvPr id="52" name="Text Box 17"/>
            <p:cNvSpPr txBox="1">
              <a:spLocks noChangeArrowheads="1"/>
            </p:cNvSpPr>
            <p:nvPr/>
          </p:nvSpPr>
          <p:spPr bwMode="auto">
            <a:xfrm>
              <a:off x="2482011" y="5876695"/>
              <a:ext cx="358418" cy="158980"/>
            </a:xfrm>
            <a:prstGeom prst="rect">
              <a:avLst/>
            </a:prstGeom>
            <a:solidFill>
              <a:srgbClr val="FFFFFF"/>
            </a:solidFill>
            <a:ln w="9525">
              <a:noFill/>
              <a:miter lim="800000"/>
              <a:headEnd/>
              <a:tailEnd/>
            </a:ln>
          </p:spPr>
          <p:txBody>
            <a:bodyPr lIns="0" tIns="0" rIns="0" bIns="0"/>
            <a:lstStyle/>
            <a:p>
              <a:pPr>
                <a:spcAft>
                  <a:spcPts val="1000"/>
                </a:spcAft>
              </a:pPr>
              <a:r>
                <a:rPr lang="en-US" sz="1000" dirty="0">
                  <a:latin typeface="Calibri" pitchFamily="34" charset="0"/>
                </a:rPr>
                <a:t>116 m</a:t>
              </a:r>
              <a:endParaRPr lang="en-US" dirty="0"/>
            </a:p>
          </p:txBody>
        </p:sp>
        <p:sp>
          <p:nvSpPr>
            <p:cNvPr id="53" name="Text Box 18"/>
            <p:cNvSpPr txBox="1">
              <a:spLocks noChangeArrowheads="1"/>
            </p:cNvSpPr>
            <p:nvPr/>
          </p:nvSpPr>
          <p:spPr bwMode="auto">
            <a:xfrm>
              <a:off x="3272370" y="3062862"/>
              <a:ext cx="417913" cy="207897"/>
            </a:xfrm>
            <a:prstGeom prst="rect">
              <a:avLst/>
            </a:prstGeom>
            <a:solidFill>
              <a:srgbClr val="FFFFFF"/>
            </a:solidFill>
            <a:ln w="9525">
              <a:noFill/>
              <a:miter lim="800000"/>
              <a:headEnd/>
              <a:tailEnd/>
            </a:ln>
          </p:spPr>
          <p:txBody>
            <a:bodyPr lIns="0" tIns="0" rIns="0" bIns="0"/>
            <a:lstStyle/>
            <a:p>
              <a:pPr>
                <a:spcAft>
                  <a:spcPts val="1000"/>
                </a:spcAft>
              </a:pPr>
              <a:r>
                <a:rPr lang="en-US" sz="1000" dirty="0">
                  <a:latin typeface="Calibri" pitchFamily="34" charset="0"/>
                </a:rPr>
                <a:t>42,5 m</a:t>
              </a:r>
              <a:endParaRPr lang="en-US" dirty="0"/>
            </a:p>
          </p:txBody>
        </p:sp>
        <p:sp>
          <p:nvSpPr>
            <p:cNvPr id="54" name="Text Box 19"/>
            <p:cNvSpPr txBox="1">
              <a:spLocks noChangeArrowheads="1"/>
            </p:cNvSpPr>
            <p:nvPr/>
          </p:nvSpPr>
          <p:spPr bwMode="auto">
            <a:xfrm>
              <a:off x="4226701" y="4384174"/>
              <a:ext cx="266033" cy="137857"/>
            </a:xfrm>
            <a:prstGeom prst="rect">
              <a:avLst/>
            </a:prstGeom>
            <a:solidFill>
              <a:srgbClr val="FFFFFF"/>
            </a:solidFill>
            <a:ln w="9525">
              <a:noFill/>
              <a:miter lim="800000"/>
              <a:headEnd/>
              <a:tailEnd/>
            </a:ln>
          </p:spPr>
          <p:txBody>
            <a:bodyPr lIns="0" tIns="0" rIns="0" bIns="0"/>
            <a:lstStyle/>
            <a:p>
              <a:pPr>
                <a:spcAft>
                  <a:spcPts val="1000"/>
                </a:spcAft>
              </a:pPr>
              <a:r>
                <a:rPr lang="en-US" sz="1000" dirty="0">
                  <a:latin typeface="Calibri" pitchFamily="34" charset="0"/>
                </a:rPr>
                <a:t>34 m</a:t>
              </a:r>
              <a:endParaRPr lang="en-US" dirty="0"/>
            </a:p>
          </p:txBody>
        </p:sp>
        <p:cxnSp>
          <p:nvCxnSpPr>
            <p:cNvPr id="56" name="AutoShape 21"/>
            <p:cNvCxnSpPr>
              <a:cxnSpLocks noChangeShapeType="1"/>
            </p:cNvCxnSpPr>
            <p:nvPr/>
          </p:nvCxnSpPr>
          <p:spPr bwMode="auto">
            <a:xfrm>
              <a:off x="1221500" y="5698815"/>
              <a:ext cx="0" cy="276825"/>
            </a:xfrm>
            <a:prstGeom prst="straightConnector1">
              <a:avLst/>
            </a:prstGeom>
            <a:noFill/>
            <a:ln w="6350">
              <a:solidFill>
                <a:srgbClr val="000000"/>
              </a:solidFill>
              <a:round/>
              <a:headEnd/>
              <a:tailEnd/>
            </a:ln>
          </p:spPr>
        </p:cxnSp>
        <p:cxnSp>
          <p:nvCxnSpPr>
            <p:cNvPr id="57" name="AutoShape 22"/>
            <p:cNvCxnSpPr>
              <a:cxnSpLocks noChangeShapeType="1"/>
            </p:cNvCxnSpPr>
            <p:nvPr/>
          </p:nvCxnSpPr>
          <p:spPr bwMode="auto">
            <a:xfrm>
              <a:off x="4158016" y="5670466"/>
              <a:ext cx="0" cy="276825"/>
            </a:xfrm>
            <a:prstGeom prst="straightConnector1">
              <a:avLst/>
            </a:prstGeom>
            <a:noFill/>
            <a:ln w="6350">
              <a:solidFill>
                <a:srgbClr val="000000"/>
              </a:solidFill>
              <a:round/>
              <a:headEnd/>
              <a:tailEnd/>
            </a:ln>
          </p:spPr>
        </p:cxnSp>
        <p:cxnSp>
          <p:nvCxnSpPr>
            <p:cNvPr id="58" name="AutoShape 23"/>
            <p:cNvCxnSpPr>
              <a:cxnSpLocks noChangeShapeType="1"/>
            </p:cNvCxnSpPr>
            <p:nvPr/>
          </p:nvCxnSpPr>
          <p:spPr bwMode="auto">
            <a:xfrm>
              <a:off x="1221500" y="5860575"/>
              <a:ext cx="2947641" cy="0"/>
            </a:xfrm>
            <a:prstGeom prst="straightConnector1">
              <a:avLst/>
            </a:prstGeom>
            <a:noFill/>
            <a:ln w="6350">
              <a:solidFill>
                <a:srgbClr val="000000"/>
              </a:solidFill>
              <a:round/>
              <a:headEnd type="stealth" w="sm" len="lg"/>
              <a:tailEnd type="stealth" w="sm" len="lg"/>
            </a:ln>
          </p:spPr>
        </p:cxnSp>
        <p:cxnSp>
          <p:nvCxnSpPr>
            <p:cNvPr id="60" name="AutoShape 25"/>
            <p:cNvCxnSpPr>
              <a:cxnSpLocks noChangeShapeType="1"/>
            </p:cNvCxnSpPr>
            <p:nvPr/>
          </p:nvCxnSpPr>
          <p:spPr bwMode="auto">
            <a:xfrm flipH="1">
              <a:off x="649288" y="5698815"/>
              <a:ext cx="571728" cy="0"/>
            </a:xfrm>
            <a:prstGeom prst="straightConnector1">
              <a:avLst/>
            </a:prstGeom>
            <a:noFill/>
            <a:ln w="6350">
              <a:solidFill>
                <a:srgbClr val="000000"/>
              </a:solidFill>
              <a:round/>
              <a:headEnd/>
              <a:tailEnd/>
            </a:ln>
          </p:spPr>
        </p:cxnSp>
        <p:cxnSp>
          <p:nvCxnSpPr>
            <p:cNvPr id="61" name="AutoShape 26"/>
            <p:cNvCxnSpPr>
              <a:cxnSpLocks noChangeShapeType="1"/>
            </p:cNvCxnSpPr>
            <p:nvPr/>
          </p:nvCxnSpPr>
          <p:spPr bwMode="auto">
            <a:xfrm flipH="1">
              <a:off x="953049" y="3833303"/>
              <a:ext cx="302793" cy="0"/>
            </a:xfrm>
            <a:prstGeom prst="straightConnector1">
              <a:avLst/>
            </a:prstGeom>
            <a:noFill/>
            <a:ln w="9525">
              <a:solidFill>
                <a:srgbClr val="000000"/>
              </a:solidFill>
              <a:round/>
              <a:headEnd/>
              <a:tailEnd/>
            </a:ln>
          </p:spPr>
        </p:cxnSp>
        <p:cxnSp>
          <p:nvCxnSpPr>
            <p:cNvPr id="62" name="AutoShape 27"/>
            <p:cNvCxnSpPr>
              <a:cxnSpLocks noChangeShapeType="1"/>
            </p:cNvCxnSpPr>
            <p:nvPr/>
          </p:nvCxnSpPr>
          <p:spPr bwMode="auto">
            <a:xfrm flipH="1">
              <a:off x="923543" y="5440890"/>
              <a:ext cx="297473" cy="0"/>
            </a:xfrm>
            <a:prstGeom prst="straightConnector1">
              <a:avLst/>
            </a:prstGeom>
            <a:noFill/>
            <a:ln w="6350">
              <a:solidFill>
                <a:srgbClr val="000000"/>
              </a:solidFill>
              <a:round/>
              <a:headEnd/>
              <a:tailEnd/>
            </a:ln>
          </p:spPr>
        </p:cxnSp>
        <p:cxnSp>
          <p:nvCxnSpPr>
            <p:cNvPr id="63" name="AutoShape 28"/>
            <p:cNvCxnSpPr>
              <a:cxnSpLocks noChangeShapeType="1"/>
            </p:cNvCxnSpPr>
            <p:nvPr/>
          </p:nvCxnSpPr>
          <p:spPr bwMode="auto">
            <a:xfrm>
              <a:off x="1065266" y="3833303"/>
              <a:ext cx="0" cy="1607587"/>
            </a:xfrm>
            <a:prstGeom prst="straightConnector1">
              <a:avLst/>
            </a:prstGeom>
            <a:noFill/>
            <a:ln w="6350">
              <a:solidFill>
                <a:srgbClr val="000000"/>
              </a:solidFill>
              <a:round/>
              <a:headEnd type="stealth" w="sm" len="lg"/>
              <a:tailEnd type="triangle" w="sm" len="lg"/>
            </a:ln>
          </p:spPr>
        </p:cxnSp>
        <p:cxnSp>
          <p:nvCxnSpPr>
            <p:cNvPr id="64" name="AutoShape 29"/>
            <p:cNvCxnSpPr>
              <a:cxnSpLocks noChangeShapeType="1"/>
            </p:cNvCxnSpPr>
            <p:nvPr/>
          </p:nvCxnSpPr>
          <p:spPr bwMode="auto">
            <a:xfrm>
              <a:off x="821000" y="3567595"/>
              <a:ext cx="0" cy="2131220"/>
            </a:xfrm>
            <a:prstGeom prst="straightConnector1">
              <a:avLst/>
            </a:prstGeom>
            <a:noFill/>
            <a:ln w="6350">
              <a:solidFill>
                <a:srgbClr val="000000"/>
              </a:solidFill>
              <a:round/>
              <a:headEnd type="stealth" w="sm" len="lg"/>
              <a:tailEnd type="stealth" w="sm" len="lg"/>
            </a:ln>
          </p:spPr>
        </p:cxnSp>
        <p:cxnSp>
          <p:nvCxnSpPr>
            <p:cNvPr id="66" name="AutoShape 33"/>
            <p:cNvCxnSpPr>
              <a:cxnSpLocks noChangeShapeType="1"/>
            </p:cNvCxnSpPr>
            <p:nvPr/>
          </p:nvCxnSpPr>
          <p:spPr bwMode="auto">
            <a:xfrm flipH="1">
              <a:off x="1221500" y="5698815"/>
              <a:ext cx="2942744" cy="0"/>
            </a:xfrm>
            <a:prstGeom prst="straightConnector1">
              <a:avLst/>
            </a:prstGeom>
            <a:noFill/>
            <a:ln w="25400">
              <a:solidFill>
                <a:srgbClr val="000000"/>
              </a:solidFill>
              <a:round/>
              <a:headEnd/>
              <a:tailEnd/>
            </a:ln>
          </p:spPr>
        </p:cxnSp>
        <p:cxnSp>
          <p:nvCxnSpPr>
            <p:cNvPr id="67" name="AutoShape 37"/>
            <p:cNvCxnSpPr>
              <a:cxnSpLocks noChangeShapeType="1"/>
            </p:cNvCxnSpPr>
            <p:nvPr/>
          </p:nvCxnSpPr>
          <p:spPr bwMode="auto">
            <a:xfrm>
              <a:off x="3802016" y="4556495"/>
              <a:ext cx="849853" cy="0"/>
            </a:xfrm>
            <a:prstGeom prst="straightConnector1">
              <a:avLst/>
            </a:prstGeom>
            <a:noFill/>
            <a:ln w="9525">
              <a:solidFill>
                <a:srgbClr val="000000"/>
              </a:solidFill>
              <a:round/>
              <a:headEnd type="oval" w="med" len="med"/>
              <a:tailEnd type="stealth" w="sm" len="lg"/>
            </a:ln>
          </p:spPr>
        </p:cxnSp>
        <p:cxnSp>
          <p:nvCxnSpPr>
            <p:cNvPr id="68" name="AutoShape 38"/>
            <p:cNvCxnSpPr>
              <a:cxnSpLocks noChangeShapeType="1"/>
            </p:cNvCxnSpPr>
            <p:nvPr/>
          </p:nvCxnSpPr>
          <p:spPr bwMode="auto">
            <a:xfrm flipV="1">
              <a:off x="4647033" y="3972271"/>
              <a:ext cx="0" cy="1730991"/>
            </a:xfrm>
            <a:prstGeom prst="straightConnector1">
              <a:avLst/>
            </a:prstGeom>
            <a:noFill/>
            <a:ln w="22225">
              <a:solidFill>
                <a:srgbClr val="000000"/>
              </a:solidFill>
              <a:prstDash val="dashDot"/>
              <a:round/>
              <a:headEnd/>
              <a:tailEnd/>
            </a:ln>
          </p:spPr>
        </p:cxnSp>
        <p:cxnSp>
          <p:nvCxnSpPr>
            <p:cNvPr id="69" name="AutoShape 39"/>
            <p:cNvCxnSpPr>
              <a:cxnSpLocks noChangeShapeType="1"/>
            </p:cNvCxnSpPr>
            <p:nvPr/>
          </p:nvCxnSpPr>
          <p:spPr bwMode="auto">
            <a:xfrm flipV="1">
              <a:off x="3231255" y="2551458"/>
              <a:ext cx="0" cy="1022252"/>
            </a:xfrm>
            <a:prstGeom prst="straightConnector1">
              <a:avLst/>
            </a:prstGeom>
            <a:noFill/>
            <a:ln w="9525">
              <a:solidFill>
                <a:srgbClr val="000000"/>
              </a:solidFill>
              <a:round/>
              <a:headEnd type="stealth" w="sm" len="lg"/>
              <a:tailEnd type="stealth" w="sm" len="lg"/>
            </a:ln>
          </p:spPr>
        </p:cxnSp>
        <p:cxnSp>
          <p:nvCxnSpPr>
            <p:cNvPr id="70" name="AutoShape 40"/>
            <p:cNvCxnSpPr>
              <a:cxnSpLocks noChangeShapeType="1"/>
            </p:cNvCxnSpPr>
            <p:nvPr/>
          </p:nvCxnSpPr>
          <p:spPr bwMode="auto">
            <a:xfrm flipV="1">
              <a:off x="1521391" y="2545899"/>
              <a:ext cx="1881576" cy="5559"/>
            </a:xfrm>
            <a:prstGeom prst="straightConnector1">
              <a:avLst/>
            </a:prstGeom>
            <a:noFill/>
            <a:ln w="22225">
              <a:solidFill>
                <a:srgbClr val="000000"/>
              </a:solidFill>
              <a:prstDash val="dashDot"/>
              <a:round/>
              <a:headEnd/>
              <a:tailEnd/>
            </a:ln>
          </p:spPr>
        </p:cxnSp>
        <p:cxnSp>
          <p:nvCxnSpPr>
            <p:cNvPr id="71" name="AutoShape 41"/>
            <p:cNvCxnSpPr>
              <a:cxnSpLocks noChangeShapeType="1"/>
            </p:cNvCxnSpPr>
            <p:nvPr/>
          </p:nvCxnSpPr>
          <p:spPr bwMode="auto">
            <a:xfrm>
              <a:off x="3396196" y="2545343"/>
              <a:ext cx="1255674" cy="1441381"/>
            </a:xfrm>
            <a:prstGeom prst="straightConnector1">
              <a:avLst/>
            </a:prstGeom>
            <a:noFill/>
            <a:ln w="22225">
              <a:solidFill>
                <a:srgbClr val="000000"/>
              </a:solidFill>
              <a:prstDash val="dashDot"/>
              <a:round/>
              <a:headEnd/>
              <a:tailEnd/>
            </a:ln>
          </p:spPr>
        </p:cxnSp>
        <p:cxnSp>
          <p:nvCxnSpPr>
            <p:cNvPr id="72" name="AutoShape 42"/>
            <p:cNvCxnSpPr>
              <a:cxnSpLocks noChangeShapeType="1"/>
            </p:cNvCxnSpPr>
            <p:nvPr/>
          </p:nvCxnSpPr>
          <p:spPr bwMode="auto">
            <a:xfrm>
              <a:off x="3802016" y="4545933"/>
              <a:ext cx="0" cy="742647"/>
            </a:xfrm>
            <a:prstGeom prst="straightConnector1">
              <a:avLst/>
            </a:prstGeom>
            <a:noFill/>
            <a:ln w="9525">
              <a:solidFill>
                <a:srgbClr val="000000"/>
              </a:solidFill>
              <a:round/>
              <a:headEnd/>
              <a:tailEnd/>
            </a:ln>
          </p:spPr>
        </p:cxnSp>
        <p:cxnSp>
          <p:nvCxnSpPr>
            <p:cNvPr id="73" name="AutoShape 43"/>
            <p:cNvCxnSpPr>
              <a:cxnSpLocks noChangeShapeType="1"/>
            </p:cNvCxnSpPr>
            <p:nvPr/>
          </p:nvCxnSpPr>
          <p:spPr bwMode="auto">
            <a:xfrm>
              <a:off x="3796696" y="5132936"/>
              <a:ext cx="361321" cy="0"/>
            </a:xfrm>
            <a:prstGeom prst="straightConnector1">
              <a:avLst/>
            </a:prstGeom>
            <a:noFill/>
            <a:ln w="9525">
              <a:solidFill>
                <a:srgbClr val="000000"/>
              </a:solidFill>
              <a:round/>
              <a:headEnd type="stealth" w="sm" len="lg"/>
              <a:tailEnd type="stealth" w="sm" len="lg"/>
            </a:ln>
          </p:spPr>
        </p:cxnSp>
        <p:sp>
          <p:nvSpPr>
            <p:cNvPr id="74" name="Text Box 44"/>
            <p:cNvSpPr txBox="1">
              <a:spLocks noChangeArrowheads="1"/>
            </p:cNvSpPr>
            <p:nvPr/>
          </p:nvSpPr>
          <p:spPr bwMode="auto">
            <a:xfrm>
              <a:off x="3950027" y="5178518"/>
              <a:ext cx="147043" cy="110063"/>
            </a:xfrm>
            <a:prstGeom prst="rect">
              <a:avLst/>
            </a:prstGeom>
            <a:solidFill>
              <a:srgbClr val="FFFFFF"/>
            </a:solidFill>
            <a:ln w="9525">
              <a:noFill/>
              <a:miter lim="800000"/>
              <a:headEnd/>
              <a:tailEnd/>
            </a:ln>
          </p:spPr>
          <p:txBody>
            <a:bodyPr lIns="0" tIns="0" rIns="0" bIns="0"/>
            <a:lstStyle/>
            <a:p>
              <a:pPr>
                <a:spcAft>
                  <a:spcPts val="1000"/>
                </a:spcAft>
              </a:pPr>
              <a:r>
                <a:rPr lang="en-US" sz="1000" dirty="0">
                  <a:latin typeface="Calibri" pitchFamily="34" charset="0"/>
                </a:rPr>
                <a:t>19</a:t>
              </a:r>
              <a:endParaRPr lang="en-US" dirty="0"/>
            </a:p>
          </p:txBody>
        </p:sp>
        <p:cxnSp>
          <p:nvCxnSpPr>
            <p:cNvPr id="76" name="AutoShape 32"/>
            <p:cNvCxnSpPr>
              <a:cxnSpLocks noChangeShapeType="1"/>
            </p:cNvCxnSpPr>
            <p:nvPr/>
          </p:nvCxnSpPr>
          <p:spPr bwMode="auto">
            <a:xfrm flipH="1">
              <a:off x="1226397" y="3567039"/>
              <a:ext cx="2942744" cy="0"/>
            </a:xfrm>
            <a:prstGeom prst="straightConnector1">
              <a:avLst/>
            </a:prstGeom>
            <a:noFill/>
            <a:ln w="25400">
              <a:solidFill>
                <a:srgbClr val="000000"/>
              </a:solidFill>
              <a:round/>
              <a:headEnd/>
              <a:tailEnd/>
            </a:ln>
          </p:spPr>
        </p:cxnSp>
        <p:cxnSp>
          <p:nvCxnSpPr>
            <p:cNvPr id="77" name="AutoShape 34"/>
            <p:cNvCxnSpPr>
              <a:cxnSpLocks noChangeShapeType="1"/>
            </p:cNvCxnSpPr>
            <p:nvPr/>
          </p:nvCxnSpPr>
          <p:spPr bwMode="auto">
            <a:xfrm>
              <a:off x="4159347" y="3567039"/>
              <a:ext cx="0" cy="2131776"/>
            </a:xfrm>
            <a:prstGeom prst="straightConnector1">
              <a:avLst/>
            </a:prstGeom>
            <a:noFill/>
            <a:ln w="22225">
              <a:solidFill>
                <a:srgbClr val="000000"/>
              </a:solidFill>
              <a:round/>
              <a:headEnd/>
              <a:tailEnd/>
            </a:ln>
          </p:spPr>
        </p:cxnSp>
        <p:cxnSp>
          <p:nvCxnSpPr>
            <p:cNvPr id="79" name="AutoShape 36"/>
            <p:cNvCxnSpPr>
              <a:cxnSpLocks noChangeShapeType="1"/>
            </p:cNvCxnSpPr>
            <p:nvPr/>
          </p:nvCxnSpPr>
          <p:spPr bwMode="auto">
            <a:xfrm flipH="1">
              <a:off x="1221016" y="5440890"/>
              <a:ext cx="2937967" cy="0"/>
            </a:xfrm>
            <a:prstGeom prst="straightConnector1">
              <a:avLst/>
            </a:prstGeom>
            <a:noFill/>
            <a:ln w="22225">
              <a:solidFill>
                <a:srgbClr val="000000"/>
              </a:solidFill>
              <a:round/>
              <a:headEnd/>
              <a:tailEnd/>
            </a:ln>
          </p:spPr>
        </p:cxnSp>
        <p:cxnSp>
          <p:nvCxnSpPr>
            <p:cNvPr id="80" name="AutoShape 10"/>
            <p:cNvCxnSpPr>
              <a:cxnSpLocks noChangeShapeType="1"/>
            </p:cNvCxnSpPr>
            <p:nvPr/>
          </p:nvCxnSpPr>
          <p:spPr bwMode="auto">
            <a:xfrm>
              <a:off x="1229723" y="3567039"/>
              <a:ext cx="0" cy="2131776"/>
            </a:xfrm>
            <a:prstGeom prst="straightConnector1">
              <a:avLst/>
            </a:prstGeom>
            <a:noFill/>
            <a:ln w="22225">
              <a:solidFill>
                <a:srgbClr val="000000"/>
              </a:solidFill>
              <a:round/>
              <a:headEnd/>
              <a:tailEnd/>
            </a:ln>
          </p:spPr>
        </p:cxnSp>
        <p:cxnSp>
          <p:nvCxnSpPr>
            <p:cNvPr id="65" name="AutoShape 30"/>
            <p:cNvCxnSpPr>
              <a:cxnSpLocks noChangeShapeType="1"/>
            </p:cNvCxnSpPr>
            <p:nvPr/>
          </p:nvCxnSpPr>
          <p:spPr bwMode="auto">
            <a:xfrm>
              <a:off x="1096796" y="4645383"/>
              <a:ext cx="3782500" cy="0"/>
            </a:xfrm>
            <a:prstGeom prst="straightConnector1">
              <a:avLst/>
            </a:prstGeom>
            <a:noFill/>
            <a:ln w="6350">
              <a:solidFill>
                <a:srgbClr val="000000"/>
              </a:solidFill>
              <a:prstDash val="dash"/>
              <a:round/>
              <a:headEnd/>
              <a:tailEnd/>
            </a:ln>
          </p:spPr>
        </p:cxnSp>
      </p:grpSp>
      <p:cxnSp>
        <p:nvCxnSpPr>
          <p:cNvPr id="83" name="Прямая соединительная линия 82"/>
          <p:cNvCxnSpPr/>
          <p:nvPr/>
        </p:nvCxnSpPr>
        <p:spPr>
          <a:xfrm rot="10800000">
            <a:off x="581982" y="2109454"/>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a:off x="1082566" y="2406873"/>
            <a:ext cx="293238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 Box 20"/>
          <p:cNvSpPr txBox="1">
            <a:spLocks noChangeArrowheads="1"/>
          </p:cNvSpPr>
          <p:nvPr/>
        </p:nvSpPr>
        <p:spPr bwMode="auto">
          <a:xfrm>
            <a:off x="3624398" y="2858818"/>
            <a:ext cx="284413" cy="221530"/>
          </a:xfrm>
          <a:prstGeom prst="rect">
            <a:avLst/>
          </a:prstGeom>
          <a:solidFill>
            <a:srgbClr val="FFFFFF"/>
          </a:solidFill>
          <a:ln w="9525">
            <a:noFill/>
            <a:miter lim="800000"/>
            <a:headEnd/>
            <a:tailEnd/>
          </a:ln>
        </p:spPr>
        <p:txBody>
          <a:bodyPr lIns="0" tIns="36000" rIns="0" bIns="0"/>
          <a:lstStyle/>
          <a:p>
            <a:r>
              <a:rPr lang="en-US" sz="1100" b="1" dirty="0">
                <a:latin typeface="Calibri" pitchFamily="34" charset="0"/>
              </a:rPr>
              <a:t> ZDC</a:t>
            </a:r>
            <a:endParaRPr lang="en-US" dirty="0"/>
          </a:p>
        </p:txBody>
      </p:sp>
      <p:sp>
        <p:nvSpPr>
          <p:cNvPr id="87" name="Овал 86"/>
          <p:cNvSpPr/>
          <p:nvPr/>
        </p:nvSpPr>
        <p:spPr>
          <a:xfrm>
            <a:off x="1355835" y="1093079"/>
            <a:ext cx="52552"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Овал 87"/>
          <p:cNvSpPr/>
          <p:nvPr/>
        </p:nvSpPr>
        <p:spPr>
          <a:xfrm>
            <a:off x="4472151" y="3095301"/>
            <a:ext cx="52552"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50"/>
          <p:cNvSpPr txBox="1">
            <a:spLocks noChangeArrowheads="1"/>
          </p:cNvSpPr>
          <p:nvPr/>
        </p:nvSpPr>
        <p:spPr bwMode="auto">
          <a:xfrm>
            <a:off x="4801475" y="877344"/>
            <a:ext cx="3990975" cy="2308324"/>
          </a:xfrm>
          <a:prstGeom prst="rect">
            <a:avLst/>
          </a:prstGeom>
          <a:noFill/>
          <a:ln w="9525">
            <a:noFill/>
            <a:miter lim="800000"/>
            <a:headEnd/>
            <a:tailEnd/>
          </a:ln>
        </p:spPr>
        <p:txBody>
          <a:bodyPr>
            <a:spAutoFit/>
          </a:bodyPr>
          <a:lstStyle/>
          <a:p>
            <a:pPr algn="just"/>
            <a:r>
              <a:rPr lang="en-US" sz="1600" b="1" dirty="0"/>
              <a:t>The main radiation source of BM@N installation is ZDC (zero degree </a:t>
            </a:r>
            <a:r>
              <a:rPr lang="en-US" sz="1600" b="1" dirty="0" smtClean="0"/>
              <a:t>calorimeter</a:t>
            </a:r>
            <a:r>
              <a:rPr lang="en-US" sz="1600" b="1" dirty="0"/>
              <a:t>) that is the massive ion beam stopper. The dose estimations were done for </a:t>
            </a:r>
            <a:r>
              <a:rPr lang="en-US" sz="1600" b="1" baseline="30000" dirty="0"/>
              <a:t>197</a:t>
            </a:r>
            <a:r>
              <a:rPr lang="en-US" sz="1600" b="1" dirty="0"/>
              <a:t>Au ions with energy 4.5 GeV</a:t>
            </a:r>
            <a:r>
              <a:rPr lang="ru-RU" sz="1600" b="1" dirty="0"/>
              <a:t>/</a:t>
            </a:r>
            <a:r>
              <a:rPr lang="en-US" sz="1600" b="1" dirty="0"/>
              <a:t>n and maximum beam intensity </a:t>
            </a:r>
            <a:r>
              <a:rPr lang="ru-RU" sz="1600" b="1" dirty="0"/>
              <a:t>5</a:t>
            </a:r>
            <a:r>
              <a:rPr lang="ru-RU" sz="1600" b="1" dirty="0">
                <a:sym typeface="Symbol" pitchFamily="18" charset="2"/>
              </a:rPr>
              <a:t></a:t>
            </a:r>
            <a:r>
              <a:rPr lang="ru-RU" sz="1600" b="1" dirty="0"/>
              <a:t>10</a:t>
            </a:r>
            <a:r>
              <a:rPr lang="ru-RU" sz="1600" b="1" baseline="30000" dirty="0"/>
              <a:t>6</a:t>
            </a:r>
            <a:r>
              <a:rPr lang="ru-RU" sz="1600" b="1" dirty="0"/>
              <a:t> </a:t>
            </a:r>
            <a:r>
              <a:rPr lang="en-US" sz="1600" b="1" dirty="0"/>
              <a:t>ion</a:t>
            </a:r>
            <a:r>
              <a:rPr lang="ru-RU" sz="1600" b="1" dirty="0"/>
              <a:t>/</a:t>
            </a:r>
            <a:r>
              <a:rPr lang="en-US" sz="1600" b="1" dirty="0"/>
              <a:t>s.</a:t>
            </a:r>
          </a:p>
          <a:p>
            <a:pPr algn="just"/>
            <a:r>
              <a:rPr lang="en-US" sz="1600" b="1" dirty="0" smtClean="0"/>
              <a:t>B and A </a:t>
            </a:r>
            <a:r>
              <a:rPr lang="en-US" sz="1600" b="1" dirty="0"/>
              <a:t>– </a:t>
            </a:r>
            <a:r>
              <a:rPr lang="en-US" sz="1600" b="1" dirty="0" smtClean="0"/>
              <a:t>second and third crucial points, where the effective </a:t>
            </a:r>
            <a:r>
              <a:rPr lang="en-US" sz="1600" b="1" dirty="0"/>
              <a:t>doses of neutrons and </a:t>
            </a:r>
            <a:r>
              <a:rPr lang="en-US" sz="1600" b="1" dirty="0" smtClean="0"/>
              <a:t>gammas were  calculated.</a:t>
            </a:r>
            <a:endParaRPr lang="en-US" sz="1600" b="1" dirty="0"/>
          </a:p>
        </p:txBody>
      </p:sp>
      <p:grpSp>
        <p:nvGrpSpPr>
          <p:cNvPr id="90" name="Group 2"/>
          <p:cNvGrpSpPr>
            <a:grpSpLocks/>
          </p:cNvGrpSpPr>
          <p:nvPr/>
        </p:nvGrpSpPr>
        <p:grpSpPr bwMode="auto">
          <a:xfrm>
            <a:off x="4424532" y="3219234"/>
            <a:ext cx="4635279" cy="2802267"/>
            <a:chOff x="1418" y="2603"/>
            <a:chExt cx="9596" cy="5907"/>
          </a:xfrm>
        </p:grpSpPr>
        <p:grpSp>
          <p:nvGrpSpPr>
            <p:cNvPr id="91" name="Group 3"/>
            <p:cNvGrpSpPr>
              <a:grpSpLocks/>
            </p:cNvGrpSpPr>
            <p:nvPr/>
          </p:nvGrpSpPr>
          <p:grpSpPr bwMode="auto">
            <a:xfrm>
              <a:off x="1418" y="2603"/>
              <a:ext cx="9596" cy="5182"/>
              <a:chOff x="1418" y="2603"/>
              <a:chExt cx="9596" cy="5182"/>
            </a:xfrm>
          </p:grpSpPr>
          <p:grpSp>
            <p:nvGrpSpPr>
              <p:cNvPr id="93" name="Group 4"/>
              <p:cNvGrpSpPr>
                <a:grpSpLocks/>
              </p:cNvGrpSpPr>
              <p:nvPr/>
            </p:nvGrpSpPr>
            <p:grpSpPr bwMode="auto">
              <a:xfrm>
                <a:off x="1418" y="2603"/>
                <a:ext cx="9596" cy="5182"/>
                <a:chOff x="1429" y="2599"/>
                <a:chExt cx="9596" cy="5182"/>
              </a:xfrm>
            </p:grpSpPr>
            <p:sp>
              <p:nvSpPr>
                <p:cNvPr id="95" name="Text Box 5"/>
                <p:cNvSpPr txBox="1">
                  <a:spLocks noChangeArrowheads="1"/>
                </p:cNvSpPr>
                <p:nvPr/>
              </p:nvSpPr>
              <p:spPr bwMode="auto">
                <a:xfrm>
                  <a:off x="7108" y="4969"/>
                  <a:ext cx="599" cy="349"/>
                </a:xfrm>
                <a:prstGeom prst="rect">
                  <a:avLst/>
                </a:prstGeom>
                <a:solidFill>
                  <a:srgbClr val="FFFFFF"/>
                </a:solidFill>
                <a:ln w="9525">
                  <a:noFill/>
                  <a:miter lim="800000"/>
                  <a:headEnd/>
                  <a:tailEnd/>
                </a:ln>
              </p:spPr>
              <p:txBody>
                <a:bodyPr lIns="0" tIns="0" rIns="0" bIns="0"/>
                <a:lstStyle/>
                <a:p>
                  <a:pPr>
                    <a:spcAft>
                      <a:spcPts val="1000"/>
                    </a:spcAft>
                  </a:pPr>
                  <a:r>
                    <a:rPr lang="en-US" sz="1200" b="1" dirty="0">
                      <a:cs typeface="Arial" pitchFamily="34" charset="0"/>
                    </a:rPr>
                    <a:t>ZDC</a:t>
                  </a:r>
                </a:p>
              </p:txBody>
            </p:sp>
            <p:cxnSp>
              <p:nvCxnSpPr>
                <p:cNvPr id="96" name="AutoShape 6"/>
                <p:cNvCxnSpPr>
                  <a:cxnSpLocks noChangeShapeType="1"/>
                </p:cNvCxnSpPr>
                <p:nvPr/>
              </p:nvCxnSpPr>
              <p:spPr bwMode="auto">
                <a:xfrm>
                  <a:off x="2547" y="4406"/>
                  <a:ext cx="5132" cy="0"/>
                </a:xfrm>
                <a:prstGeom prst="straightConnector1">
                  <a:avLst/>
                </a:prstGeom>
                <a:noFill/>
                <a:ln w="9525">
                  <a:solidFill>
                    <a:srgbClr val="000000"/>
                  </a:solidFill>
                  <a:round/>
                  <a:headEnd type="arrow" w="sm" len="lg"/>
                  <a:tailEnd type="stealth" w="sm" len="lg"/>
                </a:ln>
              </p:spPr>
            </p:cxnSp>
            <p:sp>
              <p:nvSpPr>
                <p:cNvPr id="97" name="Rectangle 7"/>
                <p:cNvSpPr>
                  <a:spLocks noChangeArrowheads="1"/>
                </p:cNvSpPr>
                <p:nvPr/>
              </p:nvSpPr>
              <p:spPr bwMode="auto">
                <a:xfrm>
                  <a:off x="1462" y="5509"/>
                  <a:ext cx="6239" cy="351"/>
                </a:xfrm>
                <a:prstGeom prst="rect">
                  <a:avLst/>
                </a:prstGeom>
                <a:solidFill>
                  <a:srgbClr val="FFFFFF">
                    <a:alpha val="0"/>
                  </a:srgbClr>
                </a:solidFill>
                <a:ln w="12700">
                  <a:solidFill>
                    <a:srgbClr val="000000"/>
                  </a:solidFill>
                  <a:miter lim="800000"/>
                  <a:headEnd/>
                  <a:tailEnd/>
                </a:ln>
              </p:spPr>
              <p:txBody>
                <a:bodyPr/>
                <a:lstStyle/>
                <a:p>
                  <a:endParaRPr lang="en-US" dirty="0"/>
                </a:p>
              </p:txBody>
            </p:sp>
            <p:cxnSp>
              <p:nvCxnSpPr>
                <p:cNvPr id="98" name="AutoShape 8"/>
                <p:cNvCxnSpPr>
                  <a:cxnSpLocks noChangeShapeType="1"/>
                </p:cNvCxnSpPr>
                <p:nvPr/>
              </p:nvCxnSpPr>
              <p:spPr bwMode="auto">
                <a:xfrm flipV="1">
                  <a:off x="2530" y="5583"/>
                  <a:ext cx="5057" cy="91"/>
                </a:xfrm>
                <a:prstGeom prst="straightConnector1">
                  <a:avLst/>
                </a:prstGeom>
                <a:noFill/>
                <a:ln w="9525">
                  <a:solidFill>
                    <a:srgbClr val="000000"/>
                  </a:solidFill>
                  <a:round/>
                  <a:headEnd/>
                  <a:tailEnd type="triangle" w="med" len="med"/>
                </a:ln>
              </p:spPr>
            </p:cxnSp>
            <p:cxnSp>
              <p:nvCxnSpPr>
                <p:cNvPr id="99" name="AutoShape 9"/>
                <p:cNvCxnSpPr>
                  <a:cxnSpLocks noChangeShapeType="1"/>
                </p:cNvCxnSpPr>
                <p:nvPr/>
              </p:nvCxnSpPr>
              <p:spPr bwMode="auto">
                <a:xfrm flipV="1">
                  <a:off x="2530" y="5669"/>
                  <a:ext cx="5057" cy="5"/>
                </a:xfrm>
                <a:prstGeom prst="straightConnector1">
                  <a:avLst/>
                </a:prstGeom>
                <a:noFill/>
                <a:ln w="9525">
                  <a:solidFill>
                    <a:srgbClr val="000000"/>
                  </a:solidFill>
                  <a:round/>
                  <a:headEnd/>
                  <a:tailEnd type="triangle" w="med" len="med"/>
                </a:ln>
              </p:spPr>
            </p:cxnSp>
            <p:cxnSp>
              <p:nvCxnSpPr>
                <p:cNvPr id="100" name="AutoShape 10"/>
                <p:cNvCxnSpPr>
                  <a:cxnSpLocks noChangeShapeType="1"/>
                </p:cNvCxnSpPr>
                <p:nvPr/>
              </p:nvCxnSpPr>
              <p:spPr bwMode="auto">
                <a:xfrm>
                  <a:off x="2530" y="5679"/>
                  <a:ext cx="5057" cy="68"/>
                </a:xfrm>
                <a:prstGeom prst="straightConnector1">
                  <a:avLst/>
                </a:prstGeom>
                <a:noFill/>
                <a:ln w="9525">
                  <a:solidFill>
                    <a:srgbClr val="000000"/>
                  </a:solidFill>
                  <a:round/>
                  <a:headEnd/>
                  <a:tailEnd type="triangle" w="med" len="med"/>
                </a:ln>
              </p:spPr>
            </p:cxnSp>
            <p:sp>
              <p:nvSpPr>
                <p:cNvPr id="101" name="Rectangle 11"/>
                <p:cNvSpPr>
                  <a:spLocks noChangeArrowheads="1"/>
                </p:cNvSpPr>
                <p:nvPr/>
              </p:nvSpPr>
              <p:spPr bwMode="auto">
                <a:xfrm>
                  <a:off x="2507" y="5594"/>
                  <a:ext cx="62" cy="164"/>
                </a:xfrm>
                <a:prstGeom prst="rect">
                  <a:avLst/>
                </a:prstGeom>
                <a:solidFill>
                  <a:srgbClr val="000000"/>
                </a:solidFill>
                <a:ln w="9525">
                  <a:solidFill>
                    <a:srgbClr val="000000"/>
                  </a:solidFill>
                  <a:miter lim="800000"/>
                  <a:headEnd/>
                  <a:tailEnd/>
                </a:ln>
              </p:spPr>
              <p:txBody>
                <a:bodyPr/>
                <a:lstStyle/>
                <a:p>
                  <a:endParaRPr lang="en-US" dirty="0"/>
                </a:p>
              </p:txBody>
            </p:sp>
            <p:sp>
              <p:nvSpPr>
                <p:cNvPr id="102" name="Text Box 12"/>
                <p:cNvSpPr txBox="1">
                  <a:spLocks noChangeArrowheads="1"/>
                </p:cNvSpPr>
                <p:nvPr/>
              </p:nvSpPr>
              <p:spPr bwMode="auto">
                <a:xfrm>
                  <a:off x="8090" y="4449"/>
                  <a:ext cx="318" cy="233"/>
                </a:xfrm>
                <a:prstGeom prst="rect">
                  <a:avLst/>
                </a:prstGeom>
                <a:solidFill>
                  <a:srgbClr val="FFFFFF"/>
                </a:solidFill>
                <a:ln w="9525">
                  <a:noFill/>
                  <a:miter lim="800000"/>
                  <a:headEnd/>
                  <a:tailEnd/>
                </a:ln>
              </p:spPr>
              <p:txBody>
                <a:bodyPr lIns="0" tIns="0" rIns="0" bIns="0"/>
                <a:lstStyle/>
                <a:p>
                  <a:pPr>
                    <a:spcAft>
                      <a:spcPts val="1000"/>
                    </a:spcAft>
                  </a:pPr>
                  <a:r>
                    <a:rPr lang="en-US" sz="1000" dirty="0">
                      <a:latin typeface="Calibri" pitchFamily="34" charset="0"/>
                    </a:rPr>
                    <a:t>0,5</a:t>
                  </a:r>
                  <a:endParaRPr lang="en-US" dirty="0"/>
                </a:p>
              </p:txBody>
            </p:sp>
            <p:sp>
              <p:nvSpPr>
                <p:cNvPr id="103" name="Rectangle 13" descr="Крупное конфетти"/>
                <p:cNvSpPr>
                  <a:spLocks noChangeArrowheads="1"/>
                </p:cNvSpPr>
                <p:nvPr/>
              </p:nvSpPr>
              <p:spPr bwMode="auto">
                <a:xfrm>
                  <a:off x="3289" y="7334"/>
                  <a:ext cx="5168" cy="447"/>
                </a:xfrm>
                <a:prstGeom prst="rect">
                  <a:avLst/>
                </a:prstGeom>
                <a:pattFill prst="lgConfetti">
                  <a:fgClr>
                    <a:srgbClr val="000000"/>
                  </a:fgClr>
                  <a:bgClr>
                    <a:srgbClr val="FFFFFF"/>
                  </a:bgClr>
                </a:pattFill>
                <a:ln w="19050">
                  <a:solidFill>
                    <a:srgbClr val="000000"/>
                  </a:solidFill>
                  <a:miter lim="800000"/>
                  <a:headEnd/>
                  <a:tailEnd/>
                </a:ln>
              </p:spPr>
              <p:txBody>
                <a:bodyPr/>
                <a:lstStyle/>
                <a:p>
                  <a:endParaRPr lang="en-US" dirty="0"/>
                </a:p>
              </p:txBody>
            </p:sp>
            <p:cxnSp>
              <p:nvCxnSpPr>
                <p:cNvPr id="104" name="AutoShape 14"/>
                <p:cNvCxnSpPr>
                  <a:cxnSpLocks noChangeShapeType="1"/>
                </p:cNvCxnSpPr>
                <p:nvPr/>
              </p:nvCxnSpPr>
              <p:spPr bwMode="auto">
                <a:xfrm>
                  <a:off x="8400" y="2721"/>
                  <a:ext cx="0" cy="448"/>
                </a:xfrm>
                <a:prstGeom prst="straightConnector1">
                  <a:avLst/>
                </a:prstGeom>
                <a:noFill/>
                <a:ln w="9525">
                  <a:solidFill>
                    <a:srgbClr val="000000"/>
                  </a:solidFill>
                  <a:round/>
                  <a:headEnd/>
                  <a:tailEnd/>
                </a:ln>
              </p:spPr>
            </p:cxnSp>
            <p:sp>
              <p:nvSpPr>
                <p:cNvPr id="105" name="Rectangle 15" descr="Крупное конфетти"/>
                <p:cNvSpPr>
                  <a:spLocks noChangeArrowheads="1"/>
                </p:cNvSpPr>
                <p:nvPr/>
              </p:nvSpPr>
              <p:spPr bwMode="auto">
                <a:xfrm>
                  <a:off x="3201" y="3079"/>
                  <a:ext cx="5169" cy="447"/>
                </a:xfrm>
                <a:prstGeom prst="rect">
                  <a:avLst/>
                </a:prstGeom>
                <a:pattFill prst="lgConfetti">
                  <a:fgClr>
                    <a:srgbClr val="000000"/>
                  </a:fgClr>
                  <a:bgClr>
                    <a:srgbClr val="FFFFFF"/>
                  </a:bgClr>
                </a:pattFill>
                <a:ln w="19050">
                  <a:solidFill>
                    <a:srgbClr val="000000"/>
                  </a:solidFill>
                  <a:miter lim="800000"/>
                  <a:headEnd/>
                  <a:tailEnd/>
                </a:ln>
              </p:spPr>
              <p:txBody>
                <a:bodyPr/>
                <a:lstStyle/>
                <a:p>
                  <a:endParaRPr lang="en-US" dirty="0"/>
                </a:p>
              </p:txBody>
            </p:sp>
            <p:cxnSp>
              <p:nvCxnSpPr>
                <p:cNvPr id="106" name="AutoShape 16"/>
                <p:cNvCxnSpPr>
                  <a:cxnSpLocks noChangeShapeType="1"/>
                </p:cNvCxnSpPr>
                <p:nvPr/>
              </p:nvCxnSpPr>
              <p:spPr bwMode="auto">
                <a:xfrm>
                  <a:off x="5424" y="5678"/>
                  <a:ext cx="0" cy="1654"/>
                </a:xfrm>
                <a:prstGeom prst="straightConnector1">
                  <a:avLst/>
                </a:prstGeom>
                <a:noFill/>
                <a:ln w="6350">
                  <a:solidFill>
                    <a:srgbClr val="000000"/>
                  </a:solidFill>
                  <a:round/>
                  <a:headEnd type="stealth" w="sm" len="lg"/>
                  <a:tailEnd type="stealth" w="sm" len="lg"/>
                </a:ln>
              </p:spPr>
            </p:cxnSp>
            <p:sp>
              <p:nvSpPr>
                <p:cNvPr id="107" name="Rectangle 17" descr="Крупное конфетти"/>
                <p:cNvSpPr>
                  <a:spLocks noChangeArrowheads="1"/>
                </p:cNvSpPr>
                <p:nvPr/>
              </p:nvSpPr>
              <p:spPr bwMode="auto">
                <a:xfrm>
                  <a:off x="8400" y="3080"/>
                  <a:ext cx="492" cy="4694"/>
                </a:xfrm>
                <a:prstGeom prst="rect">
                  <a:avLst/>
                </a:prstGeom>
                <a:pattFill prst="lgConfetti">
                  <a:fgClr>
                    <a:srgbClr val="000000"/>
                  </a:fgClr>
                  <a:bgClr>
                    <a:srgbClr val="FFFFFF"/>
                  </a:bgClr>
                </a:pattFill>
                <a:ln w="19050">
                  <a:solidFill>
                    <a:srgbClr val="000000"/>
                  </a:solidFill>
                  <a:miter lim="800000"/>
                  <a:headEnd/>
                  <a:tailEnd/>
                </a:ln>
              </p:spPr>
              <p:txBody>
                <a:bodyPr/>
                <a:lstStyle/>
                <a:p>
                  <a:endParaRPr lang="en-US" dirty="0"/>
                </a:p>
              </p:txBody>
            </p:sp>
            <p:sp>
              <p:nvSpPr>
                <p:cNvPr id="108" name="Rectangle 18" descr="Крупное конфетти"/>
                <p:cNvSpPr>
                  <a:spLocks noChangeArrowheads="1"/>
                </p:cNvSpPr>
                <p:nvPr/>
              </p:nvSpPr>
              <p:spPr bwMode="auto">
                <a:xfrm>
                  <a:off x="8892" y="3079"/>
                  <a:ext cx="493" cy="4695"/>
                </a:xfrm>
                <a:prstGeom prst="rect">
                  <a:avLst/>
                </a:prstGeom>
                <a:pattFill prst="lgConfetti">
                  <a:fgClr>
                    <a:srgbClr val="000000"/>
                  </a:fgClr>
                  <a:bgClr>
                    <a:srgbClr val="FFFFFF"/>
                  </a:bgClr>
                </a:pattFill>
                <a:ln w="19050">
                  <a:solidFill>
                    <a:srgbClr val="000000"/>
                  </a:solidFill>
                  <a:miter lim="800000"/>
                  <a:headEnd/>
                  <a:tailEnd/>
                </a:ln>
              </p:spPr>
              <p:txBody>
                <a:bodyPr/>
                <a:lstStyle/>
                <a:p>
                  <a:endParaRPr lang="en-US" dirty="0"/>
                </a:p>
              </p:txBody>
            </p:sp>
            <p:sp>
              <p:nvSpPr>
                <p:cNvPr id="109" name="Rectangle 19" descr="Крупное конфетти"/>
                <p:cNvSpPr>
                  <a:spLocks noChangeArrowheads="1"/>
                </p:cNvSpPr>
                <p:nvPr/>
              </p:nvSpPr>
              <p:spPr bwMode="auto">
                <a:xfrm>
                  <a:off x="9385" y="3885"/>
                  <a:ext cx="492" cy="3889"/>
                </a:xfrm>
                <a:prstGeom prst="rect">
                  <a:avLst/>
                </a:prstGeom>
                <a:pattFill prst="lgConfetti">
                  <a:fgClr>
                    <a:srgbClr val="000000"/>
                  </a:fgClr>
                  <a:bgClr>
                    <a:srgbClr val="FFFFFF"/>
                  </a:bgClr>
                </a:pattFill>
                <a:ln w="19050">
                  <a:solidFill>
                    <a:srgbClr val="000000"/>
                  </a:solidFill>
                  <a:miter lim="800000"/>
                  <a:headEnd/>
                  <a:tailEnd/>
                </a:ln>
              </p:spPr>
              <p:txBody>
                <a:bodyPr/>
                <a:lstStyle/>
                <a:p>
                  <a:endParaRPr lang="en-US" dirty="0"/>
                </a:p>
              </p:txBody>
            </p:sp>
            <p:cxnSp>
              <p:nvCxnSpPr>
                <p:cNvPr id="110" name="AutoShape 20"/>
                <p:cNvCxnSpPr>
                  <a:cxnSpLocks noChangeShapeType="1"/>
                </p:cNvCxnSpPr>
                <p:nvPr/>
              </p:nvCxnSpPr>
              <p:spPr bwMode="auto">
                <a:xfrm>
                  <a:off x="2031" y="5669"/>
                  <a:ext cx="8381" cy="0"/>
                </a:xfrm>
                <a:prstGeom prst="straightConnector1">
                  <a:avLst/>
                </a:prstGeom>
                <a:noFill/>
                <a:ln w="6350">
                  <a:solidFill>
                    <a:srgbClr val="000000"/>
                  </a:solidFill>
                  <a:prstDash val="lgDash"/>
                  <a:round/>
                  <a:headEnd/>
                  <a:tailEnd/>
                </a:ln>
              </p:spPr>
            </p:cxnSp>
            <p:sp>
              <p:nvSpPr>
                <p:cNvPr id="111" name="Rectangle 21"/>
                <p:cNvSpPr>
                  <a:spLocks noChangeArrowheads="1"/>
                </p:cNvSpPr>
                <p:nvPr/>
              </p:nvSpPr>
              <p:spPr bwMode="auto">
                <a:xfrm>
                  <a:off x="7701" y="5314"/>
                  <a:ext cx="492" cy="738"/>
                </a:xfrm>
                <a:prstGeom prst="rect">
                  <a:avLst/>
                </a:prstGeom>
                <a:solidFill>
                  <a:srgbClr val="5A5A5A"/>
                </a:solidFill>
                <a:ln w="12700">
                  <a:solidFill>
                    <a:srgbClr val="000000"/>
                  </a:solidFill>
                  <a:miter lim="800000"/>
                  <a:headEnd/>
                  <a:tailEnd/>
                </a:ln>
              </p:spPr>
              <p:txBody>
                <a:bodyPr/>
                <a:lstStyle/>
                <a:p>
                  <a:endParaRPr lang="en-US" dirty="0"/>
                </a:p>
              </p:txBody>
            </p:sp>
            <p:cxnSp>
              <p:nvCxnSpPr>
                <p:cNvPr id="112" name="AutoShape 22"/>
                <p:cNvCxnSpPr>
                  <a:cxnSpLocks noChangeShapeType="1"/>
                </p:cNvCxnSpPr>
                <p:nvPr/>
              </p:nvCxnSpPr>
              <p:spPr bwMode="auto">
                <a:xfrm>
                  <a:off x="8189" y="4915"/>
                  <a:ext cx="246" cy="0"/>
                </a:xfrm>
                <a:prstGeom prst="straightConnector1">
                  <a:avLst/>
                </a:prstGeom>
                <a:noFill/>
                <a:ln w="6350">
                  <a:solidFill>
                    <a:srgbClr val="000000"/>
                  </a:solidFill>
                  <a:round/>
                  <a:headEnd type="stealth" w="sm" len="med"/>
                  <a:tailEnd type="stealth" w="sm" len="med"/>
                </a:ln>
              </p:spPr>
            </p:cxnSp>
            <p:sp>
              <p:nvSpPr>
                <p:cNvPr id="113" name="Rectangle 23" descr="Темный диагональный 1"/>
                <p:cNvSpPr>
                  <a:spLocks noChangeArrowheads="1"/>
                </p:cNvSpPr>
                <p:nvPr/>
              </p:nvSpPr>
              <p:spPr bwMode="auto">
                <a:xfrm>
                  <a:off x="8399" y="5320"/>
                  <a:ext cx="726" cy="673"/>
                </a:xfrm>
                <a:prstGeom prst="rect">
                  <a:avLst/>
                </a:prstGeom>
                <a:pattFill prst="dkDnDiag">
                  <a:fgClr>
                    <a:srgbClr val="000000"/>
                  </a:fgClr>
                  <a:bgClr>
                    <a:srgbClr val="808080"/>
                  </a:bgClr>
                </a:pattFill>
                <a:ln w="19050">
                  <a:solidFill>
                    <a:srgbClr val="000000"/>
                  </a:solidFill>
                  <a:miter lim="800000"/>
                  <a:headEnd/>
                  <a:tailEnd/>
                </a:ln>
              </p:spPr>
              <p:txBody>
                <a:bodyPr/>
                <a:lstStyle/>
                <a:p>
                  <a:endParaRPr lang="en-US" dirty="0"/>
                </a:p>
              </p:txBody>
            </p:sp>
            <p:cxnSp>
              <p:nvCxnSpPr>
                <p:cNvPr id="114" name="AutoShape 24"/>
                <p:cNvCxnSpPr>
                  <a:cxnSpLocks noChangeShapeType="1"/>
                </p:cNvCxnSpPr>
                <p:nvPr/>
              </p:nvCxnSpPr>
              <p:spPr bwMode="auto">
                <a:xfrm flipV="1">
                  <a:off x="3223" y="2767"/>
                  <a:ext cx="0" cy="362"/>
                </a:xfrm>
                <a:prstGeom prst="straightConnector1">
                  <a:avLst/>
                </a:prstGeom>
                <a:noFill/>
                <a:ln w="6350">
                  <a:solidFill>
                    <a:srgbClr val="000000"/>
                  </a:solidFill>
                  <a:round/>
                  <a:headEnd/>
                  <a:tailEnd/>
                </a:ln>
              </p:spPr>
            </p:cxnSp>
            <p:cxnSp>
              <p:nvCxnSpPr>
                <p:cNvPr id="115" name="AutoShape 25"/>
                <p:cNvCxnSpPr>
                  <a:cxnSpLocks noChangeShapeType="1"/>
                </p:cNvCxnSpPr>
                <p:nvPr/>
              </p:nvCxnSpPr>
              <p:spPr bwMode="auto">
                <a:xfrm>
                  <a:off x="9877" y="3885"/>
                  <a:ext cx="590" cy="0"/>
                </a:xfrm>
                <a:prstGeom prst="straightConnector1">
                  <a:avLst/>
                </a:prstGeom>
                <a:noFill/>
                <a:ln w="6350">
                  <a:solidFill>
                    <a:srgbClr val="000000"/>
                  </a:solidFill>
                  <a:round/>
                  <a:headEnd/>
                  <a:tailEnd/>
                </a:ln>
              </p:spPr>
            </p:cxnSp>
            <p:cxnSp>
              <p:nvCxnSpPr>
                <p:cNvPr id="116" name="AutoShape 26"/>
                <p:cNvCxnSpPr>
                  <a:cxnSpLocks noChangeShapeType="1"/>
                </p:cNvCxnSpPr>
                <p:nvPr/>
              </p:nvCxnSpPr>
              <p:spPr bwMode="auto">
                <a:xfrm>
                  <a:off x="9854" y="7774"/>
                  <a:ext cx="591" cy="0"/>
                </a:xfrm>
                <a:prstGeom prst="straightConnector1">
                  <a:avLst/>
                </a:prstGeom>
                <a:noFill/>
                <a:ln w="6350">
                  <a:solidFill>
                    <a:srgbClr val="000000"/>
                  </a:solidFill>
                  <a:round/>
                  <a:headEnd/>
                  <a:tailEnd/>
                </a:ln>
              </p:spPr>
            </p:cxnSp>
            <p:cxnSp>
              <p:nvCxnSpPr>
                <p:cNvPr id="117" name="AutoShape 27"/>
                <p:cNvCxnSpPr>
                  <a:cxnSpLocks noChangeShapeType="1"/>
                </p:cNvCxnSpPr>
                <p:nvPr/>
              </p:nvCxnSpPr>
              <p:spPr bwMode="auto">
                <a:xfrm>
                  <a:off x="3223" y="2882"/>
                  <a:ext cx="5174" cy="0"/>
                </a:xfrm>
                <a:prstGeom prst="straightConnector1">
                  <a:avLst/>
                </a:prstGeom>
                <a:noFill/>
                <a:ln w="6350">
                  <a:solidFill>
                    <a:srgbClr val="000000"/>
                  </a:solidFill>
                  <a:round/>
                  <a:headEnd type="stealth" w="sm" len="lg"/>
                  <a:tailEnd type="stealth" w="sm" len="lg"/>
                </a:ln>
              </p:spPr>
            </p:cxnSp>
            <p:cxnSp>
              <p:nvCxnSpPr>
                <p:cNvPr id="118" name="AutoShape 28"/>
                <p:cNvCxnSpPr>
                  <a:cxnSpLocks noChangeShapeType="1"/>
                </p:cNvCxnSpPr>
                <p:nvPr/>
              </p:nvCxnSpPr>
              <p:spPr bwMode="auto">
                <a:xfrm>
                  <a:off x="10219" y="3885"/>
                  <a:ext cx="0" cy="3889"/>
                </a:xfrm>
                <a:prstGeom prst="straightConnector1">
                  <a:avLst/>
                </a:prstGeom>
                <a:noFill/>
                <a:ln w="6350">
                  <a:solidFill>
                    <a:srgbClr val="000000"/>
                  </a:solidFill>
                  <a:round/>
                  <a:headEnd type="stealth" w="sm" len="lg"/>
                  <a:tailEnd type="stealth" w="sm" len="lg"/>
                </a:ln>
              </p:spPr>
            </p:cxnSp>
            <p:cxnSp>
              <p:nvCxnSpPr>
                <p:cNvPr id="119" name="AutoShape 29"/>
                <p:cNvCxnSpPr>
                  <a:cxnSpLocks noChangeShapeType="1"/>
                </p:cNvCxnSpPr>
                <p:nvPr/>
              </p:nvCxnSpPr>
              <p:spPr bwMode="auto">
                <a:xfrm flipV="1">
                  <a:off x="8191" y="4742"/>
                  <a:ext cx="0" cy="767"/>
                </a:xfrm>
                <a:prstGeom prst="straightConnector1">
                  <a:avLst/>
                </a:prstGeom>
                <a:noFill/>
                <a:ln w="9525">
                  <a:solidFill>
                    <a:srgbClr val="000000"/>
                  </a:solidFill>
                  <a:round/>
                  <a:headEnd/>
                  <a:tailEnd/>
                </a:ln>
              </p:spPr>
            </p:cxnSp>
            <p:cxnSp>
              <p:nvCxnSpPr>
                <p:cNvPr id="120" name="AutoShape 30"/>
                <p:cNvCxnSpPr>
                  <a:cxnSpLocks noChangeShapeType="1"/>
                </p:cNvCxnSpPr>
                <p:nvPr/>
              </p:nvCxnSpPr>
              <p:spPr bwMode="auto">
                <a:xfrm flipH="1">
                  <a:off x="2706" y="3085"/>
                  <a:ext cx="517" cy="0"/>
                </a:xfrm>
                <a:prstGeom prst="straightConnector1">
                  <a:avLst/>
                </a:prstGeom>
                <a:noFill/>
                <a:ln w="6350">
                  <a:solidFill>
                    <a:srgbClr val="000000"/>
                  </a:solidFill>
                  <a:round/>
                  <a:headEnd/>
                  <a:tailEnd/>
                </a:ln>
              </p:spPr>
            </p:cxnSp>
            <p:cxnSp>
              <p:nvCxnSpPr>
                <p:cNvPr id="121" name="AutoShape 31"/>
                <p:cNvCxnSpPr>
                  <a:cxnSpLocks noChangeShapeType="1"/>
                </p:cNvCxnSpPr>
                <p:nvPr/>
              </p:nvCxnSpPr>
              <p:spPr bwMode="auto">
                <a:xfrm flipH="1">
                  <a:off x="2684" y="3520"/>
                  <a:ext cx="618" cy="0"/>
                </a:xfrm>
                <a:prstGeom prst="straightConnector1">
                  <a:avLst/>
                </a:prstGeom>
                <a:noFill/>
                <a:ln w="6350">
                  <a:solidFill>
                    <a:srgbClr val="000000"/>
                  </a:solidFill>
                  <a:round/>
                  <a:headEnd/>
                  <a:tailEnd/>
                </a:ln>
              </p:spPr>
            </p:cxnSp>
            <p:cxnSp>
              <p:nvCxnSpPr>
                <p:cNvPr id="122" name="AutoShape 32"/>
                <p:cNvCxnSpPr>
                  <a:cxnSpLocks noChangeShapeType="1"/>
                </p:cNvCxnSpPr>
                <p:nvPr/>
              </p:nvCxnSpPr>
              <p:spPr bwMode="auto">
                <a:xfrm>
                  <a:off x="2886" y="3085"/>
                  <a:ext cx="0" cy="446"/>
                </a:xfrm>
                <a:prstGeom prst="straightConnector1">
                  <a:avLst/>
                </a:prstGeom>
                <a:noFill/>
                <a:ln w="6350">
                  <a:solidFill>
                    <a:srgbClr val="000000"/>
                  </a:solidFill>
                  <a:round/>
                  <a:headEnd type="stealth" w="sm" len="med"/>
                  <a:tailEnd type="stealth" w="sm" len="med"/>
                </a:ln>
              </p:spPr>
            </p:cxnSp>
            <p:sp>
              <p:nvSpPr>
                <p:cNvPr id="123" name="Text Box 33"/>
                <p:cNvSpPr txBox="1">
                  <a:spLocks noChangeArrowheads="1"/>
                </p:cNvSpPr>
                <p:nvPr/>
              </p:nvSpPr>
              <p:spPr bwMode="auto">
                <a:xfrm>
                  <a:off x="6188" y="6403"/>
                  <a:ext cx="2086" cy="675"/>
                </a:xfrm>
                <a:prstGeom prst="rect">
                  <a:avLst/>
                </a:prstGeom>
                <a:solidFill>
                  <a:srgbClr val="FFFFFF"/>
                </a:solidFill>
                <a:ln w="9525">
                  <a:noFill/>
                  <a:miter lim="800000"/>
                  <a:headEnd/>
                  <a:tailEnd/>
                </a:ln>
              </p:spPr>
              <p:txBody>
                <a:bodyPr lIns="0" tIns="0" rIns="0" bIns="0"/>
                <a:lstStyle/>
                <a:p>
                  <a:pPr>
                    <a:spcAft>
                      <a:spcPts val="1000"/>
                    </a:spcAft>
                  </a:pPr>
                  <a:r>
                    <a:rPr lang="en-US" sz="1200" dirty="0">
                      <a:cs typeface="Arial" pitchFamily="34" charset="0"/>
                    </a:rPr>
                    <a:t>Fe shield  1,1×1,5×1,5 m</a:t>
                  </a:r>
                </a:p>
              </p:txBody>
            </p:sp>
            <p:cxnSp>
              <p:nvCxnSpPr>
                <p:cNvPr id="124" name="AutoShape 34"/>
                <p:cNvCxnSpPr>
                  <a:cxnSpLocks noChangeShapeType="1"/>
                </p:cNvCxnSpPr>
                <p:nvPr/>
              </p:nvCxnSpPr>
              <p:spPr bwMode="auto">
                <a:xfrm flipV="1">
                  <a:off x="7701" y="5674"/>
                  <a:ext cx="1148" cy="942"/>
                </a:xfrm>
                <a:prstGeom prst="straightConnector1">
                  <a:avLst/>
                </a:prstGeom>
                <a:noFill/>
                <a:ln w="9525">
                  <a:solidFill>
                    <a:srgbClr val="000000"/>
                  </a:solidFill>
                  <a:round/>
                  <a:headEnd/>
                  <a:tailEnd/>
                </a:ln>
              </p:spPr>
            </p:cxnSp>
            <p:sp>
              <p:nvSpPr>
                <p:cNvPr id="125" name="Text Box 35"/>
                <p:cNvSpPr txBox="1">
                  <a:spLocks noChangeArrowheads="1"/>
                </p:cNvSpPr>
                <p:nvPr/>
              </p:nvSpPr>
              <p:spPr bwMode="auto">
                <a:xfrm>
                  <a:off x="10328" y="6047"/>
                  <a:ext cx="697" cy="385"/>
                </a:xfrm>
                <a:prstGeom prst="rect">
                  <a:avLst/>
                </a:prstGeom>
                <a:solidFill>
                  <a:srgbClr val="FFFFFF"/>
                </a:solidFill>
                <a:ln w="9525">
                  <a:noFill/>
                  <a:miter lim="800000"/>
                  <a:headEnd/>
                  <a:tailEnd/>
                </a:ln>
              </p:spPr>
              <p:txBody>
                <a:bodyPr lIns="0" tIns="0" rIns="0" bIns="0"/>
                <a:lstStyle/>
                <a:p>
                  <a:pPr>
                    <a:spcAft>
                      <a:spcPts val="1000"/>
                    </a:spcAft>
                  </a:pPr>
                  <a:r>
                    <a:rPr lang="en-US" sz="1000" dirty="0">
                      <a:latin typeface="Calibri" pitchFamily="34" charset="0"/>
                    </a:rPr>
                    <a:t>8</a:t>
                  </a:r>
                  <a:r>
                    <a:rPr lang="en-US" sz="1100" dirty="0">
                      <a:latin typeface="Times New Roman" pitchFamily="18" charset="0"/>
                    </a:rPr>
                    <a:t>,</a:t>
                  </a:r>
                  <a:r>
                    <a:rPr lang="en-US" sz="1000" dirty="0">
                      <a:latin typeface="Calibri" pitchFamily="34" charset="0"/>
                    </a:rPr>
                    <a:t>7 m</a:t>
                  </a:r>
                  <a:endParaRPr lang="en-US" dirty="0"/>
                </a:p>
              </p:txBody>
            </p:sp>
            <p:sp>
              <p:nvSpPr>
                <p:cNvPr id="126" name="Text Box 36"/>
                <p:cNvSpPr txBox="1">
                  <a:spLocks noChangeArrowheads="1"/>
                </p:cNvSpPr>
                <p:nvPr/>
              </p:nvSpPr>
              <p:spPr bwMode="auto">
                <a:xfrm>
                  <a:off x="5747" y="2599"/>
                  <a:ext cx="774" cy="233"/>
                </a:xfrm>
                <a:prstGeom prst="rect">
                  <a:avLst/>
                </a:prstGeom>
                <a:solidFill>
                  <a:srgbClr val="FFFFFF"/>
                </a:solidFill>
                <a:ln w="9525">
                  <a:noFill/>
                  <a:miter lim="800000"/>
                  <a:headEnd/>
                  <a:tailEnd/>
                </a:ln>
              </p:spPr>
              <p:txBody>
                <a:bodyPr lIns="0" tIns="0" rIns="0" bIns="0"/>
                <a:lstStyle/>
                <a:p>
                  <a:pPr>
                    <a:spcAft>
                      <a:spcPts val="1000"/>
                    </a:spcAft>
                  </a:pPr>
                  <a:r>
                    <a:rPr lang="en-US" sz="1000" dirty="0">
                      <a:latin typeface="Calibri" pitchFamily="34" charset="0"/>
                    </a:rPr>
                    <a:t>10,5 m</a:t>
                  </a:r>
                  <a:endParaRPr lang="en-US" dirty="0"/>
                </a:p>
              </p:txBody>
            </p:sp>
            <p:sp>
              <p:nvSpPr>
                <p:cNvPr id="127" name="Text Box 37"/>
                <p:cNvSpPr txBox="1">
                  <a:spLocks noChangeArrowheads="1"/>
                </p:cNvSpPr>
                <p:nvPr/>
              </p:nvSpPr>
              <p:spPr bwMode="auto">
                <a:xfrm>
                  <a:off x="2343" y="3166"/>
                  <a:ext cx="453" cy="297"/>
                </a:xfrm>
                <a:prstGeom prst="rect">
                  <a:avLst/>
                </a:prstGeom>
                <a:solidFill>
                  <a:srgbClr val="FFFFFF"/>
                </a:solidFill>
                <a:ln w="9525">
                  <a:noFill/>
                  <a:miter lim="800000"/>
                  <a:headEnd/>
                  <a:tailEnd/>
                </a:ln>
              </p:spPr>
              <p:txBody>
                <a:bodyPr lIns="0" tIns="0" rIns="0" bIns="0"/>
                <a:lstStyle/>
                <a:p>
                  <a:pPr>
                    <a:spcAft>
                      <a:spcPts val="1000"/>
                    </a:spcAft>
                  </a:pPr>
                  <a:r>
                    <a:rPr lang="en-US" sz="1000" dirty="0" smtClean="0">
                      <a:latin typeface="Calibri" pitchFamily="34" charset="0"/>
                    </a:rPr>
                    <a:t>    1</a:t>
                  </a:r>
                  <a:endParaRPr lang="en-US" dirty="0"/>
                </a:p>
              </p:txBody>
            </p:sp>
            <p:sp>
              <p:nvSpPr>
                <p:cNvPr id="128" name="Text Box 38"/>
                <p:cNvSpPr txBox="1">
                  <a:spLocks noChangeArrowheads="1"/>
                </p:cNvSpPr>
                <p:nvPr/>
              </p:nvSpPr>
              <p:spPr bwMode="auto">
                <a:xfrm>
                  <a:off x="5230" y="6431"/>
                  <a:ext cx="482" cy="259"/>
                </a:xfrm>
                <a:prstGeom prst="rect">
                  <a:avLst/>
                </a:prstGeom>
                <a:solidFill>
                  <a:srgbClr val="FFFFFF"/>
                </a:solidFill>
                <a:ln w="9525">
                  <a:noFill/>
                  <a:miter lim="800000"/>
                  <a:headEnd/>
                  <a:tailEnd/>
                </a:ln>
              </p:spPr>
              <p:txBody>
                <a:bodyPr lIns="0" tIns="0" rIns="0" bIns="0"/>
                <a:lstStyle/>
                <a:p>
                  <a:pPr>
                    <a:spcAft>
                      <a:spcPts val="1000"/>
                    </a:spcAft>
                  </a:pPr>
                  <a:r>
                    <a:rPr lang="en-US" sz="1000" dirty="0">
                      <a:latin typeface="Calibri" pitchFamily="34" charset="0"/>
                    </a:rPr>
                    <a:t>4 m</a:t>
                  </a:r>
                  <a:endParaRPr lang="en-US" dirty="0"/>
                </a:p>
              </p:txBody>
            </p:sp>
            <p:sp>
              <p:nvSpPr>
                <p:cNvPr id="129" name="Text Box 39"/>
                <p:cNvSpPr txBox="1">
                  <a:spLocks noChangeArrowheads="1"/>
                </p:cNvSpPr>
                <p:nvPr/>
              </p:nvSpPr>
              <p:spPr bwMode="auto">
                <a:xfrm>
                  <a:off x="2586" y="5124"/>
                  <a:ext cx="1546" cy="305"/>
                </a:xfrm>
                <a:prstGeom prst="rect">
                  <a:avLst/>
                </a:prstGeom>
                <a:solidFill>
                  <a:srgbClr val="FFFFFF"/>
                </a:solidFill>
                <a:ln w="9525">
                  <a:noFill/>
                  <a:miter lim="800000"/>
                  <a:headEnd/>
                  <a:tailEnd/>
                </a:ln>
              </p:spPr>
              <p:txBody>
                <a:bodyPr lIns="0" tIns="0" rIns="0" bIns="0"/>
                <a:lstStyle/>
                <a:p>
                  <a:pPr>
                    <a:spcAft>
                      <a:spcPts val="1000"/>
                    </a:spcAft>
                  </a:pPr>
                  <a:r>
                    <a:rPr lang="en-US" sz="1200" dirty="0" smtClean="0"/>
                    <a:t>  Thin </a:t>
                  </a:r>
                  <a:r>
                    <a:rPr lang="en-US" sz="1200" dirty="0"/>
                    <a:t>target</a:t>
                  </a:r>
                  <a:r>
                    <a:rPr lang="ru-RU" sz="1200" dirty="0"/>
                    <a:t> </a:t>
                  </a:r>
                  <a:endParaRPr lang="en-US" sz="1200" dirty="0"/>
                </a:p>
              </p:txBody>
            </p:sp>
            <p:cxnSp>
              <p:nvCxnSpPr>
                <p:cNvPr id="130" name="AutoShape 40"/>
                <p:cNvCxnSpPr>
                  <a:cxnSpLocks noChangeShapeType="1"/>
                </p:cNvCxnSpPr>
                <p:nvPr/>
              </p:nvCxnSpPr>
              <p:spPr bwMode="auto">
                <a:xfrm flipV="1">
                  <a:off x="2569" y="4227"/>
                  <a:ext cx="1" cy="1282"/>
                </a:xfrm>
                <a:prstGeom prst="straightConnector1">
                  <a:avLst/>
                </a:prstGeom>
                <a:noFill/>
                <a:ln w="9525">
                  <a:solidFill>
                    <a:srgbClr val="000000"/>
                  </a:solidFill>
                  <a:round/>
                  <a:headEnd/>
                  <a:tailEnd/>
                </a:ln>
              </p:spPr>
            </p:cxnSp>
            <p:cxnSp>
              <p:nvCxnSpPr>
                <p:cNvPr id="131" name="AutoShape 41"/>
                <p:cNvCxnSpPr>
                  <a:cxnSpLocks noChangeShapeType="1"/>
                </p:cNvCxnSpPr>
                <p:nvPr/>
              </p:nvCxnSpPr>
              <p:spPr bwMode="auto">
                <a:xfrm flipV="1">
                  <a:off x="7701" y="4227"/>
                  <a:ext cx="0" cy="1037"/>
                </a:xfrm>
                <a:prstGeom prst="straightConnector1">
                  <a:avLst/>
                </a:prstGeom>
                <a:noFill/>
                <a:ln w="9525">
                  <a:solidFill>
                    <a:srgbClr val="000000"/>
                  </a:solidFill>
                  <a:round/>
                  <a:headEnd/>
                  <a:tailEnd/>
                </a:ln>
              </p:spPr>
            </p:cxnSp>
            <p:sp>
              <p:nvSpPr>
                <p:cNvPr id="132" name="Text Box 42"/>
                <p:cNvSpPr txBox="1">
                  <a:spLocks noChangeArrowheads="1"/>
                </p:cNvSpPr>
                <p:nvPr/>
              </p:nvSpPr>
              <p:spPr bwMode="auto">
                <a:xfrm>
                  <a:off x="5069" y="4100"/>
                  <a:ext cx="624" cy="186"/>
                </a:xfrm>
                <a:prstGeom prst="rect">
                  <a:avLst/>
                </a:prstGeom>
                <a:solidFill>
                  <a:srgbClr val="FFFFFF"/>
                </a:solidFill>
                <a:ln w="9525">
                  <a:noFill/>
                  <a:miter lim="800000"/>
                  <a:headEnd/>
                  <a:tailEnd/>
                </a:ln>
              </p:spPr>
              <p:txBody>
                <a:bodyPr lIns="0" tIns="0" rIns="0" bIns="0"/>
                <a:lstStyle/>
                <a:p>
                  <a:pPr>
                    <a:spcAft>
                      <a:spcPts val="1000"/>
                    </a:spcAft>
                  </a:pPr>
                  <a:r>
                    <a:rPr lang="en-US" sz="1000" dirty="0">
                      <a:latin typeface="Calibri" pitchFamily="34" charset="0"/>
                    </a:rPr>
                    <a:t>1</a:t>
                  </a:r>
                  <a:r>
                    <a:rPr lang="en-US" sz="1000" dirty="0">
                      <a:latin typeface="Times New Roman" pitchFamily="18" charset="0"/>
                    </a:rPr>
                    <a:t>0 m</a:t>
                  </a:r>
                  <a:endParaRPr lang="en-US" dirty="0"/>
                </a:p>
              </p:txBody>
            </p:sp>
            <p:sp>
              <p:nvSpPr>
                <p:cNvPr id="133" name="Text Box 43"/>
                <p:cNvSpPr txBox="1">
                  <a:spLocks noChangeArrowheads="1"/>
                </p:cNvSpPr>
                <p:nvPr/>
              </p:nvSpPr>
              <p:spPr bwMode="auto">
                <a:xfrm>
                  <a:off x="2362" y="6286"/>
                  <a:ext cx="2001" cy="385"/>
                </a:xfrm>
                <a:prstGeom prst="rect">
                  <a:avLst/>
                </a:prstGeom>
                <a:solidFill>
                  <a:srgbClr val="FFFFFF"/>
                </a:solidFill>
                <a:ln w="9525">
                  <a:noFill/>
                  <a:miter lim="800000"/>
                  <a:headEnd/>
                  <a:tailEnd/>
                </a:ln>
              </p:spPr>
              <p:txBody>
                <a:bodyPr lIns="0" tIns="0" rIns="0" bIns="0"/>
                <a:lstStyle/>
                <a:p>
                  <a:pPr>
                    <a:spcAft>
                      <a:spcPts val="1000"/>
                    </a:spcAft>
                  </a:pPr>
                  <a:r>
                    <a:rPr lang="en-US" sz="1200" dirty="0"/>
                    <a:t>vacuum tube</a:t>
                  </a:r>
                </a:p>
              </p:txBody>
            </p:sp>
            <p:cxnSp>
              <p:nvCxnSpPr>
                <p:cNvPr id="134" name="AutoShape 44"/>
                <p:cNvCxnSpPr>
                  <a:cxnSpLocks noChangeShapeType="1"/>
                </p:cNvCxnSpPr>
                <p:nvPr/>
              </p:nvCxnSpPr>
              <p:spPr bwMode="auto">
                <a:xfrm flipV="1">
                  <a:off x="2856" y="5860"/>
                  <a:ext cx="506" cy="426"/>
                </a:xfrm>
                <a:prstGeom prst="straightConnector1">
                  <a:avLst/>
                </a:prstGeom>
                <a:noFill/>
                <a:ln w="9525">
                  <a:solidFill>
                    <a:srgbClr val="000000"/>
                  </a:solidFill>
                  <a:round/>
                  <a:headEnd/>
                  <a:tailEnd/>
                </a:ln>
              </p:spPr>
            </p:cxnSp>
            <p:cxnSp>
              <p:nvCxnSpPr>
                <p:cNvPr id="135" name="AutoShape 45"/>
                <p:cNvCxnSpPr>
                  <a:cxnSpLocks noChangeShapeType="1"/>
                </p:cNvCxnSpPr>
                <p:nvPr/>
              </p:nvCxnSpPr>
              <p:spPr bwMode="auto">
                <a:xfrm>
                  <a:off x="1553" y="5594"/>
                  <a:ext cx="0" cy="153"/>
                </a:xfrm>
                <a:prstGeom prst="straightConnector1">
                  <a:avLst/>
                </a:prstGeom>
                <a:noFill/>
                <a:ln w="15875">
                  <a:solidFill>
                    <a:srgbClr val="000000"/>
                  </a:solidFill>
                  <a:round/>
                  <a:headEnd/>
                  <a:tailEnd/>
                </a:ln>
              </p:spPr>
            </p:cxnSp>
            <p:cxnSp>
              <p:nvCxnSpPr>
                <p:cNvPr id="136" name="AutoShape 46"/>
                <p:cNvCxnSpPr>
                  <a:cxnSpLocks noChangeShapeType="1"/>
                </p:cNvCxnSpPr>
                <p:nvPr/>
              </p:nvCxnSpPr>
              <p:spPr bwMode="auto">
                <a:xfrm>
                  <a:off x="2245" y="5599"/>
                  <a:ext cx="0" cy="153"/>
                </a:xfrm>
                <a:prstGeom prst="straightConnector1">
                  <a:avLst/>
                </a:prstGeom>
                <a:noFill/>
                <a:ln w="15875">
                  <a:solidFill>
                    <a:srgbClr val="000000"/>
                  </a:solidFill>
                  <a:round/>
                  <a:headEnd/>
                  <a:tailEnd/>
                </a:ln>
              </p:spPr>
            </p:cxnSp>
            <p:cxnSp>
              <p:nvCxnSpPr>
                <p:cNvPr id="137" name="AutoShape 47"/>
                <p:cNvCxnSpPr>
                  <a:cxnSpLocks noChangeShapeType="1"/>
                </p:cNvCxnSpPr>
                <p:nvPr/>
              </p:nvCxnSpPr>
              <p:spPr bwMode="auto">
                <a:xfrm>
                  <a:off x="1917" y="5739"/>
                  <a:ext cx="1" cy="113"/>
                </a:xfrm>
                <a:prstGeom prst="straightConnector1">
                  <a:avLst/>
                </a:prstGeom>
                <a:noFill/>
                <a:ln w="15875">
                  <a:solidFill>
                    <a:srgbClr val="000000"/>
                  </a:solidFill>
                  <a:round/>
                  <a:headEnd/>
                  <a:tailEnd/>
                </a:ln>
              </p:spPr>
            </p:cxnSp>
            <p:cxnSp>
              <p:nvCxnSpPr>
                <p:cNvPr id="138" name="AutoShape 48"/>
                <p:cNvCxnSpPr>
                  <a:cxnSpLocks noChangeShapeType="1"/>
                </p:cNvCxnSpPr>
                <p:nvPr/>
              </p:nvCxnSpPr>
              <p:spPr bwMode="auto">
                <a:xfrm>
                  <a:off x="1928" y="5509"/>
                  <a:ext cx="0" cy="113"/>
                </a:xfrm>
                <a:prstGeom prst="straightConnector1">
                  <a:avLst/>
                </a:prstGeom>
                <a:noFill/>
                <a:ln w="15875">
                  <a:solidFill>
                    <a:srgbClr val="000000"/>
                  </a:solidFill>
                  <a:round/>
                  <a:headEnd/>
                  <a:tailEnd/>
                </a:ln>
              </p:spPr>
            </p:cxnSp>
            <p:sp>
              <p:nvSpPr>
                <p:cNvPr id="139" name="Text Box 49"/>
                <p:cNvSpPr txBox="1">
                  <a:spLocks noChangeArrowheads="1"/>
                </p:cNvSpPr>
                <p:nvPr/>
              </p:nvSpPr>
              <p:spPr bwMode="auto">
                <a:xfrm>
                  <a:off x="1429" y="5182"/>
                  <a:ext cx="457" cy="324"/>
                </a:xfrm>
                <a:prstGeom prst="rect">
                  <a:avLst/>
                </a:prstGeom>
                <a:solidFill>
                  <a:srgbClr val="FFFFFF"/>
                </a:solidFill>
                <a:ln w="9525">
                  <a:noFill/>
                  <a:miter lim="800000"/>
                  <a:headEnd/>
                  <a:tailEnd/>
                </a:ln>
              </p:spPr>
              <p:txBody>
                <a:bodyPr wrap="square" lIns="0" tIns="0" rIns="0" bIns="0">
                  <a:spAutoFit/>
                </a:bodyPr>
                <a:lstStyle/>
                <a:p>
                  <a:pPr>
                    <a:spcAft>
                      <a:spcPts val="1000"/>
                    </a:spcAft>
                  </a:pPr>
                  <a:r>
                    <a:rPr lang="en-US" sz="1000" dirty="0">
                      <a:latin typeface="Calibri" pitchFamily="34" charset="0"/>
                    </a:rPr>
                    <a:t>С1</a:t>
                  </a:r>
                  <a:endParaRPr lang="en-US" dirty="0"/>
                </a:p>
              </p:txBody>
            </p:sp>
            <p:sp>
              <p:nvSpPr>
                <p:cNvPr id="140" name="Text Box 50"/>
                <p:cNvSpPr txBox="1">
                  <a:spLocks noChangeArrowheads="1"/>
                </p:cNvSpPr>
                <p:nvPr/>
              </p:nvSpPr>
              <p:spPr bwMode="auto">
                <a:xfrm>
                  <a:off x="2108" y="5179"/>
                  <a:ext cx="387" cy="324"/>
                </a:xfrm>
                <a:prstGeom prst="rect">
                  <a:avLst/>
                </a:prstGeom>
                <a:solidFill>
                  <a:srgbClr val="FFFFFF"/>
                </a:solidFill>
                <a:ln w="9525">
                  <a:noFill/>
                  <a:miter lim="800000"/>
                  <a:headEnd/>
                  <a:tailEnd/>
                </a:ln>
              </p:spPr>
              <p:txBody>
                <a:bodyPr wrap="square" lIns="0" tIns="0" rIns="0" bIns="0">
                  <a:spAutoFit/>
                </a:bodyPr>
                <a:lstStyle/>
                <a:p>
                  <a:pPr>
                    <a:spcAft>
                      <a:spcPts val="1000"/>
                    </a:spcAft>
                  </a:pPr>
                  <a:r>
                    <a:rPr lang="en-US" sz="1000" dirty="0">
                      <a:latin typeface="Calibri" pitchFamily="34" charset="0"/>
                    </a:rPr>
                    <a:t>С2</a:t>
                  </a:r>
                  <a:endParaRPr lang="en-US" dirty="0"/>
                </a:p>
              </p:txBody>
            </p:sp>
            <p:sp>
              <p:nvSpPr>
                <p:cNvPr id="141" name="Text Box 51"/>
                <p:cNvSpPr txBox="1">
                  <a:spLocks noChangeArrowheads="1"/>
                </p:cNvSpPr>
                <p:nvPr/>
              </p:nvSpPr>
              <p:spPr bwMode="auto">
                <a:xfrm>
                  <a:off x="1845" y="5935"/>
                  <a:ext cx="265" cy="230"/>
                </a:xfrm>
                <a:prstGeom prst="rect">
                  <a:avLst/>
                </a:prstGeom>
                <a:solidFill>
                  <a:srgbClr val="FFFFFF"/>
                </a:solidFill>
                <a:ln w="9525">
                  <a:noFill/>
                  <a:miter lim="800000"/>
                  <a:headEnd/>
                  <a:tailEnd/>
                </a:ln>
              </p:spPr>
              <p:txBody>
                <a:bodyPr lIns="0" tIns="0" rIns="0" bIns="0">
                  <a:spAutoFit/>
                </a:bodyPr>
                <a:lstStyle/>
                <a:p>
                  <a:pPr>
                    <a:spcAft>
                      <a:spcPts val="1000"/>
                    </a:spcAft>
                  </a:pPr>
                  <a:r>
                    <a:rPr lang="en-US" sz="1000" dirty="0">
                      <a:latin typeface="Calibri" pitchFamily="34" charset="0"/>
                    </a:rPr>
                    <a:t>S</a:t>
                  </a:r>
                  <a:endParaRPr lang="en-US" dirty="0"/>
                </a:p>
              </p:txBody>
            </p:sp>
          </p:grpSp>
          <p:cxnSp>
            <p:nvCxnSpPr>
              <p:cNvPr id="94" name="AutoShape 52"/>
              <p:cNvCxnSpPr>
                <a:cxnSpLocks noChangeShapeType="1"/>
              </p:cNvCxnSpPr>
              <p:nvPr/>
            </p:nvCxnSpPr>
            <p:spPr bwMode="auto">
              <a:xfrm flipH="1">
                <a:off x="1429" y="5669"/>
                <a:ext cx="1068" cy="5"/>
              </a:xfrm>
              <a:prstGeom prst="straightConnector1">
                <a:avLst/>
              </a:prstGeom>
              <a:noFill/>
              <a:ln w="19050">
                <a:solidFill>
                  <a:srgbClr val="000000"/>
                </a:solidFill>
                <a:round/>
                <a:headEnd type="triangle" w="med" len="med"/>
                <a:tailEnd/>
              </a:ln>
            </p:spPr>
          </p:cxnSp>
        </p:grpSp>
        <p:sp>
          <p:nvSpPr>
            <p:cNvPr id="92" name="Text Box 53"/>
            <p:cNvSpPr txBox="1">
              <a:spLocks noChangeArrowheads="1"/>
            </p:cNvSpPr>
            <p:nvPr/>
          </p:nvSpPr>
          <p:spPr bwMode="auto">
            <a:xfrm>
              <a:off x="2231" y="8015"/>
              <a:ext cx="6723" cy="495"/>
            </a:xfrm>
            <a:prstGeom prst="rect">
              <a:avLst/>
            </a:prstGeom>
            <a:solidFill>
              <a:srgbClr val="FFFFFF"/>
            </a:solidFill>
            <a:ln w="9525">
              <a:noFill/>
              <a:miter lim="800000"/>
              <a:headEnd/>
              <a:tailEnd/>
            </a:ln>
          </p:spPr>
          <p:txBody>
            <a:bodyPr lIns="0" tIns="0" rIns="0" bIns="0"/>
            <a:lstStyle/>
            <a:p>
              <a:pPr algn="ctr">
                <a:spcAft>
                  <a:spcPts val="1000"/>
                </a:spcAft>
              </a:pPr>
              <a:r>
                <a:rPr lang="en-US" sz="1400" dirty="0"/>
                <a:t>Scheme of BM@N shielding </a:t>
              </a:r>
            </a:p>
          </p:txBody>
        </p:sp>
      </p:grpSp>
      <p:sp>
        <p:nvSpPr>
          <p:cNvPr id="142" name="Прямоугольник 141"/>
          <p:cNvSpPr/>
          <p:nvPr/>
        </p:nvSpPr>
        <p:spPr>
          <a:xfrm>
            <a:off x="236486" y="4916656"/>
            <a:ext cx="4572000" cy="1323439"/>
          </a:xfrm>
          <a:prstGeom prst="rect">
            <a:avLst/>
          </a:prstGeom>
        </p:spPr>
        <p:txBody>
          <a:bodyPr>
            <a:spAutoFit/>
          </a:bodyPr>
          <a:lstStyle/>
          <a:p>
            <a:pPr eaLnBrk="0" hangingPunct="0"/>
            <a:r>
              <a:rPr lang="en-US" sz="1600" b="1" dirty="0" smtClean="0"/>
              <a:t>The BM@N installation can work near 3000 hours per year (restriction by the point A). During the residual time of the NICA complex operation, the </a:t>
            </a:r>
            <a:r>
              <a:rPr lang="en-US" sz="1600" b="1" dirty="0" err="1" smtClean="0"/>
              <a:t>Nuclotron</a:t>
            </a:r>
            <a:r>
              <a:rPr lang="en-US" sz="1600" b="1" dirty="0" smtClean="0"/>
              <a:t> and booster should be turned off between the  collider injection cycles.</a:t>
            </a:r>
            <a:endParaRPr lang="ru-RU" sz="1600" b="1" dirty="0"/>
          </a:p>
        </p:txBody>
      </p:sp>
      <p:sp>
        <p:nvSpPr>
          <p:cNvPr id="143" name="TextBox 3"/>
          <p:cNvSpPr txBox="1">
            <a:spLocks noChangeArrowheads="1"/>
          </p:cNvSpPr>
          <p:nvPr/>
        </p:nvSpPr>
        <p:spPr bwMode="auto">
          <a:xfrm>
            <a:off x="8086725" y="6488113"/>
            <a:ext cx="849913" cy="338554"/>
          </a:xfrm>
          <a:prstGeom prst="rect">
            <a:avLst/>
          </a:prstGeom>
          <a:noFill/>
          <a:ln w="9525">
            <a:noFill/>
            <a:miter lim="800000"/>
            <a:headEnd/>
            <a:tailEnd/>
          </a:ln>
        </p:spPr>
        <p:txBody>
          <a:bodyPr wrap="none">
            <a:spAutoFit/>
          </a:bodyPr>
          <a:lstStyle/>
          <a:p>
            <a:r>
              <a:rPr lang="en-US" sz="1600" b="1" dirty="0"/>
              <a:t>Slide </a:t>
            </a:r>
            <a:r>
              <a:rPr lang="en-US" sz="1600" b="1" dirty="0" smtClean="0"/>
              <a:t>16</a:t>
            </a:r>
            <a:endParaRPr lang="en-US" sz="16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9"/>
          <p:cNvSpPr txBox="1">
            <a:spLocks noChangeArrowheads="1"/>
          </p:cNvSpPr>
          <p:nvPr/>
        </p:nvSpPr>
        <p:spPr bwMode="auto">
          <a:xfrm>
            <a:off x="247650" y="366932"/>
            <a:ext cx="8896350" cy="4955203"/>
          </a:xfrm>
          <a:prstGeom prst="rect">
            <a:avLst/>
          </a:prstGeom>
          <a:noFill/>
          <a:ln w="9525">
            <a:noFill/>
            <a:miter lim="800000"/>
            <a:headEnd/>
            <a:tailEnd/>
          </a:ln>
        </p:spPr>
        <p:txBody>
          <a:bodyPr>
            <a:spAutoFit/>
          </a:bodyPr>
          <a:lstStyle/>
          <a:p>
            <a:pPr algn="ctr" eaLnBrk="0" hangingPunct="0"/>
            <a:r>
              <a:rPr lang="en-US" sz="2800" b="1" dirty="0" smtClean="0">
                <a:solidFill>
                  <a:srgbClr val="C00000"/>
                </a:solidFill>
              </a:rPr>
              <a:t>CONCLUSION</a:t>
            </a:r>
          </a:p>
          <a:p>
            <a:pPr algn="ctr" eaLnBrk="0" hangingPunct="0"/>
            <a:endParaRPr lang="en-US" sz="2800" b="1" dirty="0" smtClean="0">
              <a:solidFill>
                <a:srgbClr val="C00000"/>
              </a:solidFill>
            </a:endParaRPr>
          </a:p>
          <a:p>
            <a:pPr eaLnBrk="0" hangingPunct="0"/>
            <a:r>
              <a:rPr lang="en-US" sz="2000" b="1" dirty="0" smtClean="0">
                <a:solidFill>
                  <a:srgbClr val="C00000"/>
                </a:solidFill>
              </a:rPr>
              <a:t>For the normal operation of the NICA complex in accordance with the scientific program the radiation safety should be provided for all NICA facilities:</a:t>
            </a:r>
          </a:p>
          <a:p>
            <a:pPr eaLnBrk="0" hangingPunct="0"/>
            <a:r>
              <a:rPr lang="en-US" sz="2000" b="1" dirty="0" smtClean="0">
                <a:solidFill>
                  <a:srgbClr val="C00000"/>
                </a:solidFill>
              </a:rPr>
              <a:t>- at the booster by closing all openings with the concrete plugs and by shielding the linear spaces;</a:t>
            </a:r>
          </a:p>
          <a:p>
            <a:pPr eaLnBrk="0" hangingPunct="0"/>
            <a:r>
              <a:rPr lang="en-US" sz="2000" b="1" dirty="0" smtClean="0">
                <a:solidFill>
                  <a:srgbClr val="C00000"/>
                </a:solidFill>
              </a:rPr>
              <a:t>- at the Nuclotron by creating the top shielding above the tunnel; </a:t>
            </a:r>
          </a:p>
          <a:p>
            <a:pPr eaLnBrk="0" hangingPunct="0">
              <a:buFontTx/>
              <a:buChar char="-"/>
            </a:pPr>
            <a:r>
              <a:rPr lang="en-US" sz="2000" b="1" dirty="0" smtClean="0">
                <a:solidFill>
                  <a:srgbClr val="C00000"/>
                </a:solidFill>
              </a:rPr>
              <a:t> at the collider and beam transport channels by the shielding according to</a:t>
            </a:r>
            <a:r>
              <a:rPr lang="ru-RU" sz="2000" b="1" dirty="0" smtClean="0">
                <a:solidFill>
                  <a:srgbClr val="C00000"/>
                </a:solidFill>
              </a:rPr>
              <a:t> </a:t>
            </a:r>
            <a:r>
              <a:rPr lang="en-US" sz="2000" b="1" dirty="0" smtClean="0">
                <a:solidFill>
                  <a:srgbClr val="C00000"/>
                </a:solidFill>
              </a:rPr>
              <a:t>the design project;</a:t>
            </a:r>
          </a:p>
          <a:p>
            <a:pPr eaLnBrk="0" hangingPunct="0">
              <a:buFontTx/>
              <a:buChar char="-"/>
            </a:pPr>
            <a:r>
              <a:rPr lang="en-US" sz="2000" b="1" dirty="0" smtClean="0">
                <a:solidFill>
                  <a:srgbClr val="C00000"/>
                </a:solidFill>
              </a:rPr>
              <a:t> at </a:t>
            </a:r>
            <a:r>
              <a:rPr lang="en-US" sz="2000" b="1" smtClean="0">
                <a:solidFill>
                  <a:srgbClr val="C00000"/>
                </a:solidFill>
              </a:rPr>
              <a:t>205 building </a:t>
            </a:r>
            <a:r>
              <a:rPr lang="en-US" sz="2000" b="1" dirty="0" smtClean="0">
                <a:solidFill>
                  <a:srgbClr val="C00000"/>
                </a:solidFill>
              </a:rPr>
              <a:t>by the local shielding of the BM@N installation;</a:t>
            </a:r>
          </a:p>
          <a:p>
            <a:pPr eaLnBrk="0" hangingPunct="0">
              <a:buFontTx/>
              <a:buChar char="-"/>
            </a:pPr>
            <a:r>
              <a:rPr lang="en-US" sz="2000" b="1" dirty="0" smtClean="0">
                <a:solidFill>
                  <a:srgbClr val="C00000"/>
                </a:solidFill>
              </a:rPr>
              <a:t> at NICA complex as a whole by radiation zoning the territory of the LHEP site and all dwellings of the complex.  </a:t>
            </a:r>
          </a:p>
          <a:p>
            <a:pPr eaLnBrk="0" hangingPunct="0">
              <a:buFontTx/>
              <a:buChar char="-"/>
            </a:pPr>
            <a:endParaRPr lang="en-US" sz="2000" b="1" dirty="0" smtClean="0">
              <a:solidFill>
                <a:srgbClr val="C00000"/>
              </a:solidFill>
            </a:endParaRPr>
          </a:p>
          <a:p>
            <a:pPr algn="ctr" eaLnBrk="0" hangingPunct="0"/>
            <a:r>
              <a:rPr lang="en-US" sz="2000" b="1" dirty="0" smtClean="0">
                <a:solidFill>
                  <a:srgbClr val="C00000"/>
                </a:solidFill>
              </a:rPr>
              <a:t>The </a:t>
            </a:r>
            <a:r>
              <a:rPr lang="en-US" sz="2000" b="1" dirty="0">
                <a:solidFill>
                  <a:srgbClr val="C00000"/>
                </a:solidFill>
              </a:rPr>
              <a:t>proposed measures </a:t>
            </a:r>
            <a:r>
              <a:rPr lang="en-US" sz="2000" b="1" dirty="0" smtClean="0">
                <a:solidFill>
                  <a:srgbClr val="C00000"/>
                </a:solidFill>
              </a:rPr>
              <a:t>will guarantee</a:t>
            </a:r>
            <a:r>
              <a:rPr lang="ru-RU" sz="2000" b="1" dirty="0" smtClean="0">
                <a:solidFill>
                  <a:srgbClr val="C00000"/>
                </a:solidFill>
              </a:rPr>
              <a:t> </a:t>
            </a:r>
            <a:r>
              <a:rPr lang="en-US" sz="2000" b="1" dirty="0">
                <a:solidFill>
                  <a:srgbClr val="C00000"/>
                </a:solidFill>
              </a:rPr>
              <a:t>not exceeding</a:t>
            </a:r>
            <a:r>
              <a:rPr lang="ru-RU" sz="2000" b="1" dirty="0">
                <a:solidFill>
                  <a:srgbClr val="C00000"/>
                </a:solidFill>
              </a:rPr>
              <a:t> </a:t>
            </a:r>
            <a:r>
              <a:rPr lang="en-US" sz="2000" b="1" dirty="0" smtClean="0">
                <a:solidFill>
                  <a:srgbClr val="C00000"/>
                </a:solidFill>
              </a:rPr>
              <a:t>the </a:t>
            </a:r>
            <a:r>
              <a:rPr lang="en-US" sz="2000" b="1" dirty="0">
                <a:solidFill>
                  <a:srgbClr val="C00000"/>
                </a:solidFill>
              </a:rPr>
              <a:t>required dose rate </a:t>
            </a:r>
            <a:r>
              <a:rPr lang="en-US" sz="2000" b="1" dirty="0" smtClean="0">
                <a:solidFill>
                  <a:srgbClr val="C00000"/>
                </a:solidFill>
              </a:rPr>
              <a:t>for personnel and annual doses on the border</a:t>
            </a:r>
            <a:r>
              <a:rPr lang="ru-RU" sz="2000" b="1" dirty="0" smtClean="0">
                <a:solidFill>
                  <a:srgbClr val="C00000"/>
                </a:solidFill>
              </a:rPr>
              <a:t> </a:t>
            </a:r>
            <a:r>
              <a:rPr lang="en-US" sz="2000" b="1" dirty="0" smtClean="0">
                <a:solidFill>
                  <a:srgbClr val="C00000"/>
                </a:solidFill>
              </a:rPr>
              <a:t>of the LHEP site for population.</a:t>
            </a:r>
            <a:endParaRPr lang="en-US" sz="2000" b="1" dirty="0">
              <a:solidFill>
                <a:srgbClr val="C00000"/>
              </a:solidFill>
            </a:endParaRPr>
          </a:p>
        </p:txBody>
      </p:sp>
      <p:sp>
        <p:nvSpPr>
          <p:cNvPr id="3" name="TextBox 3"/>
          <p:cNvSpPr txBox="1">
            <a:spLocks noChangeArrowheads="1"/>
          </p:cNvSpPr>
          <p:nvPr/>
        </p:nvSpPr>
        <p:spPr bwMode="auto">
          <a:xfrm>
            <a:off x="8086725" y="6488113"/>
            <a:ext cx="849913" cy="338554"/>
          </a:xfrm>
          <a:prstGeom prst="rect">
            <a:avLst/>
          </a:prstGeom>
          <a:noFill/>
          <a:ln w="9525">
            <a:noFill/>
            <a:miter lim="800000"/>
            <a:headEnd/>
            <a:tailEnd/>
          </a:ln>
        </p:spPr>
        <p:txBody>
          <a:bodyPr wrap="none">
            <a:spAutoFit/>
          </a:bodyPr>
          <a:lstStyle/>
          <a:p>
            <a:r>
              <a:rPr lang="en-US" sz="1600" b="1" dirty="0"/>
              <a:t>Slide </a:t>
            </a:r>
            <a:r>
              <a:rPr lang="en-US" sz="1600" b="1" dirty="0" smtClean="0"/>
              <a:t>17</a:t>
            </a:r>
            <a:endParaRPr lang="en-US" sz="16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0" y="152400"/>
            <a:ext cx="9144000" cy="6705600"/>
            <a:chOff x="0" y="152400"/>
            <a:chExt cx="9144000" cy="6705600"/>
          </a:xfrm>
        </p:grpSpPr>
        <p:sp>
          <p:nvSpPr>
            <p:cNvPr id="5" name="TextBox 3"/>
            <p:cNvSpPr txBox="1">
              <a:spLocks noChangeArrowheads="1"/>
            </p:cNvSpPr>
            <p:nvPr/>
          </p:nvSpPr>
          <p:spPr bwMode="auto">
            <a:xfrm>
              <a:off x="1895475" y="152400"/>
              <a:ext cx="5886450" cy="584200"/>
            </a:xfrm>
            <a:prstGeom prst="rect">
              <a:avLst/>
            </a:prstGeom>
            <a:solidFill>
              <a:schemeClr val="bg1"/>
            </a:solidFill>
            <a:ln w="9525">
              <a:noFill/>
              <a:miter lim="800000"/>
              <a:headEnd/>
              <a:tailEnd/>
            </a:ln>
          </p:spPr>
          <p:txBody>
            <a:bodyPr>
              <a:spAutoFit/>
            </a:bodyPr>
            <a:lstStyle/>
            <a:p>
              <a:pPr>
                <a:lnSpc>
                  <a:spcPct val="80000"/>
                </a:lnSpc>
              </a:pPr>
              <a:r>
                <a:rPr lang="en-US" sz="4000" b="1" dirty="0">
                  <a:solidFill>
                    <a:srgbClr val="FF0000"/>
                  </a:solidFill>
                </a:rPr>
                <a:t>   Thank  for attention</a:t>
              </a:r>
            </a:p>
          </p:txBody>
        </p:sp>
        <p:pic>
          <p:nvPicPr>
            <p:cNvPr id="6" name="Picture 1"/>
            <p:cNvPicPr>
              <a:picLocks noChangeArrowheads="1"/>
            </p:cNvPicPr>
            <p:nvPr/>
          </p:nvPicPr>
          <p:blipFill>
            <a:blip r:embed="rId2">
              <a:lum bright="-10000"/>
            </a:blip>
            <a:srcRect/>
            <a:stretch>
              <a:fillRect/>
            </a:stretch>
          </p:blipFill>
          <p:spPr bwMode="auto">
            <a:xfrm>
              <a:off x="0" y="762000"/>
              <a:ext cx="9144000" cy="6096000"/>
            </a:xfrm>
            <a:prstGeom prst="rect">
              <a:avLst/>
            </a:prstGeom>
            <a:noFill/>
            <a:ln w="12700">
              <a:noFill/>
              <a:miter lim="800000"/>
              <a:headEnd/>
              <a:tailEnd/>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428596" y="642918"/>
            <a:ext cx="8715404" cy="5491164"/>
            <a:chOff x="288896" y="1203324"/>
            <a:chExt cx="8715404" cy="5491164"/>
          </a:xfrm>
        </p:grpSpPr>
        <p:sp>
          <p:nvSpPr>
            <p:cNvPr id="5" name="Прямоугольник 4"/>
            <p:cNvSpPr/>
            <p:nvPr/>
          </p:nvSpPr>
          <p:spPr>
            <a:xfrm>
              <a:off x="288896" y="1203324"/>
              <a:ext cx="4572000" cy="2032000"/>
            </a:xfrm>
            <a:prstGeom prst="rect">
              <a:avLst/>
            </a:prstGeom>
          </p:spPr>
          <p:txBody>
            <a:bodyPr>
              <a:spAutoFit/>
            </a:bodyPr>
            <a:lstStyle/>
            <a:p>
              <a:pPr fontAlgn="auto">
                <a:spcBef>
                  <a:spcPts val="0"/>
                </a:spcBef>
                <a:spcAft>
                  <a:spcPts val="0"/>
                </a:spcAft>
                <a:defRPr/>
              </a:pPr>
              <a:r>
                <a:rPr lang="en-US" b="1" i="1" dirty="0">
                  <a:cs typeface="Arial" pitchFamily="34" charset="0"/>
                </a:rPr>
                <a:t>THE PRINCIPAL RADIATION SOURCES:</a:t>
              </a:r>
              <a:r>
                <a:rPr lang="en-US" b="1" i="1" dirty="0">
                  <a:solidFill>
                    <a:schemeClr val="accent6">
                      <a:lumMod val="50000"/>
                    </a:schemeClr>
                  </a:solidFill>
                  <a:cs typeface="Arial" pitchFamily="34" charset="0"/>
                </a:rPr>
                <a:t/>
              </a:r>
              <a:br>
                <a:rPr lang="en-US" b="1" i="1" dirty="0">
                  <a:solidFill>
                    <a:schemeClr val="accent6">
                      <a:lumMod val="50000"/>
                    </a:schemeClr>
                  </a:solidFill>
                  <a:cs typeface="Arial" pitchFamily="34" charset="0"/>
                </a:rPr>
              </a:br>
              <a:r>
                <a:rPr lang="en-US" b="1" dirty="0">
                  <a:solidFill>
                    <a:srgbClr val="FF0000"/>
                  </a:solidFill>
                  <a:cs typeface="Arial" pitchFamily="34" charset="0"/>
                </a:rPr>
                <a:t>1) HILAC, LU-20</a:t>
              </a:r>
            </a:p>
            <a:p>
              <a:pPr fontAlgn="auto">
                <a:spcBef>
                  <a:spcPts val="0"/>
                </a:spcBef>
                <a:spcAft>
                  <a:spcPts val="0"/>
                </a:spcAft>
                <a:defRPr/>
              </a:pPr>
              <a:r>
                <a:rPr lang="en-US" b="1" dirty="0">
                  <a:solidFill>
                    <a:srgbClr val="FF0000"/>
                  </a:solidFill>
                  <a:cs typeface="Arial" pitchFamily="34" charset="0"/>
                </a:rPr>
                <a:t>2) Booster </a:t>
              </a:r>
              <a:br>
                <a:rPr lang="en-US" b="1" dirty="0">
                  <a:solidFill>
                    <a:srgbClr val="FF0000"/>
                  </a:solidFill>
                  <a:cs typeface="Arial" pitchFamily="34" charset="0"/>
                </a:rPr>
              </a:br>
              <a:r>
                <a:rPr lang="en-US" b="1" dirty="0">
                  <a:solidFill>
                    <a:srgbClr val="FF0000"/>
                  </a:solidFill>
                  <a:cs typeface="Arial" pitchFamily="34" charset="0"/>
                </a:rPr>
                <a:t>3) Nuclotron </a:t>
              </a:r>
              <a:br>
                <a:rPr lang="en-US" b="1" dirty="0">
                  <a:solidFill>
                    <a:srgbClr val="FF0000"/>
                  </a:solidFill>
                  <a:cs typeface="Arial" pitchFamily="34" charset="0"/>
                </a:rPr>
              </a:br>
              <a:r>
                <a:rPr lang="en-US" b="1" dirty="0">
                  <a:solidFill>
                    <a:srgbClr val="FF0000"/>
                  </a:solidFill>
                  <a:cs typeface="Arial" pitchFamily="34" charset="0"/>
                </a:rPr>
                <a:t>4) Ion beam transport channels</a:t>
              </a:r>
              <a:br>
                <a:rPr lang="en-US" b="1" dirty="0">
                  <a:solidFill>
                    <a:srgbClr val="FF0000"/>
                  </a:solidFill>
                  <a:cs typeface="Arial" pitchFamily="34" charset="0"/>
                </a:rPr>
              </a:br>
              <a:r>
                <a:rPr lang="en-US" b="1" dirty="0">
                  <a:solidFill>
                    <a:srgbClr val="FF0000"/>
                  </a:solidFill>
                  <a:cs typeface="Arial" pitchFamily="34" charset="0"/>
                </a:rPr>
                <a:t>5) Collider</a:t>
              </a:r>
            </a:p>
            <a:p>
              <a:pPr fontAlgn="auto">
                <a:spcBef>
                  <a:spcPts val="0"/>
                </a:spcBef>
                <a:spcAft>
                  <a:spcPts val="0"/>
                </a:spcAft>
                <a:defRPr/>
              </a:pPr>
              <a:r>
                <a:rPr lang="en-US" b="1" dirty="0">
                  <a:solidFill>
                    <a:srgbClr val="FF0000"/>
                  </a:solidFill>
                  <a:cs typeface="Arial" pitchFamily="34" charset="0"/>
                </a:rPr>
                <a:t>6) 205 building</a:t>
              </a:r>
              <a:endParaRPr lang="ru-RU" dirty="0"/>
            </a:p>
          </p:txBody>
        </p:sp>
        <p:pic>
          <p:nvPicPr>
            <p:cNvPr id="6" name="Picture 2" descr="https://upload.wikimedia.org/wikipedia/commons/thumb/e/e4/Complex_NICA.png/500px-Complex_NICA.png"/>
            <p:cNvPicPr>
              <a:picLocks noChangeAspect="1" noChangeArrowheads="1"/>
            </p:cNvPicPr>
            <p:nvPr/>
          </p:nvPicPr>
          <p:blipFill>
            <a:blip r:embed="rId2">
              <a:lum bright="-18000" contrast="32000"/>
            </a:blip>
            <a:srcRect/>
            <a:stretch>
              <a:fillRect/>
            </a:stretch>
          </p:blipFill>
          <p:spPr bwMode="auto">
            <a:xfrm>
              <a:off x="1714500" y="2809875"/>
              <a:ext cx="7289800" cy="3884613"/>
            </a:xfrm>
            <a:prstGeom prst="rect">
              <a:avLst/>
            </a:prstGeom>
            <a:noFill/>
            <a:ln w="9525">
              <a:noFill/>
              <a:miter lim="800000"/>
              <a:headEnd/>
              <a:tailEnd/>
            </a:ln>
          </p:spPr>
        </p:pic>
      </p:grpSp>
      <p:sp>
        <p:nvSpPr>
          <p:cNvPr id="7" name="TextBox 4"/>
          <p:cNvSpPr txBox="1">
            <a:spLocks noChangeArrowheads="1"/>
          </p:cNvSpPr>
          <p:nvPr/>
        </p:nvSpPr>
        <p:spPr bwMode="auto">
          <a:xfrm>
            <a:off x="8086725" y="6488113"/>
            <a:ext cx="745717" cy="338554"/>
          </a:xfrm>
          <a:prstGeom prst="rect">
            <a:avLst/>
          </a:prstGeom>
          <a:noFill/>
          <a:ln w="9525">
            <a:noFill/>
            <a:miter lim="800000"/>
            <a:headEnd/>
            <a:tailEnd/>
          </a:ln>
        </p:spPr>
        <p:txBody>
          <a:bodyPr wrap="none">
            <a:spAutoFit/>
          </a:bodyPr>
          <a:lstStyle/>
          <a:p>
            <a:r>
              <a:rPr lang="en-US" sz="1600" b="1" dirty="0"/>
              <a:t>Slide </a:t>
            </a:r>
            <a:r>
              <a:rPr lang="en-US" sz="1600" b="1" dirty="0" smtClean="0"/>
              <a:t>1</a:t>
            </a:r>
            <a:endParaRPr lang="en-US" sz="16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0" y="178085"/>
            <a:ext cx="10283861" cy="6988927"/>
            <a:chOff x="0" y="-43595"/>
            <a:chExt cx="10283861" cy="6988927"/>
          </a:xfrm>
        </p:grpSpPr>
        <p:graphicFrame>
          <p:nvGraphicFramePr>
            <p:cNvPr id="5" name="Object 7"/>
            <p:cNvGraphicFramePr>
              <a:graphicFrameLocks/>
            </p:cNvGraphicFramePr>
            <p:nvPr/>
          </p:nvGraphicFramePr>
          <p:xfrm>
            <a:off x="2878138" y="920750"/>
            <a:ext cx="3592512" cy="2887663"/>
          </p:xfrm>
          <a:graphic>
            <a:graphicData uri="http://schemas.openxmlformats.org/presentationml/2006/ole">
              <p:oleObj spid="_x0000_s44034" name="Graph" r:id="rId4" imgW="3572640" imgH="2975040" progId="Origin50.Graph">
                <p:embed/>
              </p:oleObj>
            </a:graphicData>
          </a:graphic>
        </p:graphicFrame>
        <p:graphicFrame>
          <p:nvGraphicFramePr>
            <p:cNvPr id="6" name="Object 8"/>
            <p:cNvGraphicFramePr>
              <a:graphicFrameLocks/>
            </p:cNvGraphicFramePr>
            <p:nvPr/>
          </p:nvGraphicFramePr>
          <p:xfrm>
            <a:off x="5902325" y="890588"/>
            <a:ext cx="3554413" cy="2917825"/>
          </p:xfrm>
          <a:graphic>
            <a:graphicData uri="http://schemas.openxmlformats.org/presentationml/2006/ole">
              <p:oleObj spid="_x0000_s44035" name="Graph" r:id="rId5" imgW="3572640" imgH="2986560" progId="Origin50.Graph">
                <p:embed/>
              </p:oleObj>
            </a:graphicData>
          </a:graphic>
        </p:graphicFrame>
        <p:sp>
          <p:nvSpPr>
            <p:cNvPr id="7" name="TextBox 4"/>
            <p:cNvSpPr txBox="1">
              <a:spLocks noChangeArrowheads="1"/>
            </p:cNvSpPr>
            <p:nvPr/>
          </p:nvSpPr>
          <p:spPr bwMode="auto">
            <a:xfrm>
              <a:off x="138551" y="-43595"/>
              <a:ext cx="10145310" cy="1569660"/>
            </a:xfrm>
            <a:prstGeom prst="rect">
              <a:avLst/>
            </a:prstGeom>
            <a:noFill/>
            <a:ln w="9525">
              <a:noFill/>
              <a:miter lim="800000"/>
              <a:headEnd/>
              <a:tailEnd/>
            </a:ln>
          </p:spPr>
          <p:txBody>
            <a:bodyPr wrap="square">
              <a:spAutoFit/>
            </a:bodyPr>
            <a:lstStyle/>
            <a:p>
              <a:r>
                <a:rPr lang="en-US" sz="1600" dirty="0"/>
                <a:t>It should be noted that apparently up to now there is a lack of experimental data on the double </a:t>
              </a:r>
              <a:r>
                <a:rPr lang="en-US" sz="1600" dirty="0" err="1" smtClean="0"/>
                <a:t>differen</a:t>
              </a:r>
              <a:r>
                <a:rPr lang="en-US" sz="1600" dirty="0" smtClean="0"/>
                <a:t>-</a:t>
              </a:r>
            </a:p>
            <a:p>
              <a:r>
                <a:rPr lang="en-US" sz="1600" dirty="0" err="1" smtClean="0"/>
                <a:t>tial</a:t>
              </a:r>
              <a:r>
                <a:rPr lang="en-US" sz="1600" dirty="0" smtClean="0"/>
                <a:t> </a:t>
              </a:r>
              <a:r>
                <a:rPr lang="en-US" sz="1600" dirty="0"/>
                <a:t>neutron yields in the interaction of relativistic </a:t>
              </a:r>
              <a:r>
                <a:rPr lang="en-US" sz="1600" dirty="0" err="1"/>
                <a:t>superheavy</a:t>
              </a:r>
              <a:r>
                <a:rPr lang="en-US" sz="1600" dirty="0"/>
                <a:t> nuclei with matter </a:t>
              </a:r>
              <a:r>
                <a:rPr lang="en-US" sz="1600" dirty="0">
                  <a:sym typeface="Symbol" pitchFamily="18" charset="2"/>
                </a:rPr>
                <a:t>which </a:t>
              </a:r>
              <a:r>
                <a:rPr lang="en-US" sz="1600" dirty="0" smtClean="0">
                  <a:sym typeface="Symbol" pitchFamily="18" charset="2"/>
                </a:rPr>
                <a:t>are </a:t>
              </a:r>
              <a:r>
                <a:rPr lang="en-US" sz="1600" dirty="0">
                  <a:sym typeface="Symbol" pitchFamily="18" charset="2"/>
                </a:rPr>
                <a:t>so needed for </a:t>
              </a:r>
              <a:endParaRPr lang="en-US" sz="1600" dirty="0" smtClean="0">
                <a:sym typeface="Symbol" pitchFamily="18" charset="2"/>
              </a:endParaRPr>
            </a:p>
            <a:p>
              <a:r>
                <a:rPr lang="en-US" sz="1600" dirty="0" smtClean="0">
                  <a:sym typeface="Symbol" pitchFamily="18" charset="2"/>
                </a:rPr>
                <a:t>this </a:t>
              </a:r>
              <a:r>
                <a:rPr lang="en-US" sz="1600" dirty="0">
                  <a:sym typeface="Symbol" pitchFamily="18" charset="2"/>
                </a:rPr>
                <a:t>project</a:t>
              </a:r>
              <a:r>
                <a:rPr lang="en-US" sz="1600" dirty="0" smtClean="0"/>
                <a:t>.  Here you see the results of GEANT4 comparison with unique experimental data on neutron </a:t>
              </a:r>
            </a:p>
            <a:p>
              <a:r>
                <a:rPr lang="en-US" sz="1600" dirty="0" smtClean="0"/>
                <a:t>yield from thick target bombarded by uranium ion with energy near 1 </a:t>
              </a:r>
              <a:r>
                <a:rPr lang="en-US" sz="1600" dirty="0" err="1" smtClean="0"/>
                <a:t>GeV</a:t>
              </a:r>
              <a:r>
                <a:rPr lang="en-US" sz="1600" dirty="0" smtClean="0"/>
                <a:t>/nucleon at GSI and our </a:t>
              </a:r>
              <a:r>
                <a:rPr lang="en-US" sz="1600" dirty="0" err="1" smtClean="0"/>
                <a:t>calcula</a:t>
              </a:r>
              <a:r>
                <a:rPr lang="en-US" sz="1600" dirty="0" smtClean="0"/>
                <a:t>-</a:t>
              </a:r>
            </a:p>
            <a:p>
              <a:r>
                <a:rPr lang="en-US" sz="1600" dirty="0" err="1" smtClean="0"/>
                <a:t>tions</a:t>
              </a:r>
              <a:r>
                <a:rPr lang="en-US" sz="1600" dirty="0" smtClean="0"/>
                <a:t> of the spectra  and angular distributions of secondary neutrons depending on the ion energy.</a:t>
              </a:r>
            </a:p>
            <a:p>
              <a:endParaRPr lang="ru-RU" sz="1600" dirty="0"/>
            </a:p>
          </p:txBody>
        </p:sp>
        <p:pic>
          <p:nvPicPr>
            <p:cNvPr id="8" name="Picture 4"/>
            <p:cNvPicPr>
              <a:picLocks noChangeAspect="1" noChangeArrowheads="1"/>
            </p:cNvPicPr>
            <p:nvPr/>
          </p:nvPicPr>
          <p:blipFill>
            <a:blip r:embed="rId6"/>
            <a:srcRect/>
            <a:stretch>
              <a:fillRect/>
            </a:stretch>
          </p:blipFill>
          <p:spPr bwMode="auto">
            <a:xfrm>
              <a:off x="196850" y="3702050"/>
              <a:ext cx="5740400" cy="2293938"/>
            </a:xfrm>
            <a:prstGeom prst="rect">
              <a:avLst/>
            </a:prstGeom>
            <a:noFill/>
            <a:ln w="9525">
              <a:noFill/>
              <a:miter lim="800000"/>
              <a:headEnd/>
              <a:tailEnd/>
            </a:ln>
          </p:spPr>
        </p:pic>
        <p:sp>
          <p:nvSpPr>
            <p:cNvPr id="9" name="Прямоугольник 6"/>
            <p:cNvSpPr>
              <a:spLocks noChangeArrowheads="1"/>
            </p:cNvSpPr>
            <p:nvPr/>
          </p:nvSpPr>
          <p:spPr bwMode="auto">
            <a:xfrm>
              <a:off x="92075" y="6011863"/>
              <a:ext cx="5527675" cy="523875"/>
            </a:xfrm>
            <a:prstGeom prst="rect">
              <a:avLst/>
            </a:prstGeom>
            <a:noFill/>
            <a:ln w="9525">
              <a:noFill/>
              <a:miter lim="800000"/>
              <a:headEnd/>
              <a:tailEnd/>
            </a:ln>
          </p:spPr>
          <p:txBody>
            <a:bodyPr>
              <a:spAutoFit/>
            </a:bodyPr>
            <a:lstStyle/>
            <a:p>
              <a:r>
                <a:rPr lang="ru-RU" sz="1400">
                  <a:cs typeface="Arial" pitchFamily="34" charset="0"/>
                </a:rPr>
                <a:t>Dependences of the neutron spectra from a thick Fe target on </a:t>
              </a:r>
              <a:r>
                <a:rPr lang="en-US" sz="1400">
                  <a:cs typeface="Arial" pitchFamily="34" charset="0"/>
                </a:rPr>
                <a:t>the </a:t>
              </a:r>
              <a:r>
                <a:rPr lang="ru-RU" sz="1400">
                  <a:cs typeface="Arial" pitchFamily="34" charset="0"/>
                </a:rPr>
                <a:t>uranium projectile energy in the forward and lateral directions</a:t>
              </a:r>
              <a:r>
                <a:rPr lang="en-US" sz="1400">
                  <a:cs typeface="Arial" pitchFamily="34" charset="0"/>
                </a:rPr>
                <a:t>.</a:t>
              </a:r>
              <a:endParaRPr lang="ru-RU" sz="1400">
                <a:cs typeface="Arial" pitchFamily="34" charset="0"/>
              </a:endParaRPr>
            </a:p>
          </p:txBody>
        </p:sp>
        <p:pic>
          <p:nvPicPr>
            <p:cNvPr id="10" name="Picture 9"/>
            <p:cNvPicPr>
              <a:picLocks noChangeAspect="1" noChangeArrowheads="1"/>
            </p:cNvPicPr>
            <p:nvPr/>
          </p:nvPicPr>
          <p:blipFill>
            <a:blip r:embed="rId7"/>
            <a:srcRect/>
            <a:stretch>
              <a:fillRect/>
            </a:stretch>
          </p:blipFill>
          <p:spPr bwMode="auto">
            <a:xfrm>
              <a:off x="0" y="1277938"/>
              <a:ext cx="3144838" cy="2416175"/>
            </a:xfrm>
            <a:prstGeom prst="rect">
              <a:avLst/>
            </a:prstGeom>
            <a:noFill/>
            <a:ln w="9525">
              <a:noFill/>
              <a:miter lim="800000"/>
              <a:headEnd/>
              <a:tailEnd/>
            </a:ln>
          </p:spPr>
        </p:pic>
        <p:pic>
          <p:nvPicPr>
            <p:cNvPr id="11" name="Picture 10"/>
            <p:cNvPicPr>
              <a:picLocks noChangeAspect="1" noChangeArrowheads="1"/>
            </p:cNvPicPr>
            <p:nvPr/>
          </p:nvPicPr>
          <p:blipFill>
            <a:blip r:embed="rId8"/>
            <a:srcRect/>
            <a:stretch>
              <a:fillRect/>
            </a:stretch>
          </p:blipFill>
          <p:spPr bwMode="auto">
            <a:xfrm>
              <a:off x="5924550" y="3738563"/>
              <a:ext cx="2924175" cy="2246312"/>
            </a:xfrm>
            <a:prstGeom prst="rect">
              <a:avLst/>
            </a:prstGeom>
            <a:noFill/>
            <a:ln w="9525">
              <a:noFill/>
              <a:miter lim="800000"/>
              <a:headEnd/>
              <a:tailEnd/>
            </a:ln>
          </p:spPr>
        </p:pic>
        <p:sp>
          <p:nvSpPr>
            <p:cNvPr id="12" name="Прямоугольник 10"/>
            <p:cNvSpPr>
              <a:spLocks noChangeArrowheads="1"/>
            </p:cNvSpPr>
            <p:nvPr/>
          </p:nvSpPr>
          <p:spPr bwMode="auto">
            <a:xfrm>
              <a:off x="5250880" y="5991225"/>
              <a:ext cx="4898736" cy="954107"/>
            </a:xfrm>
            <a:prstGeom prst="rect">
              <a:avLst/>
            </a:prstGeom>
            <a:noFill/>
            <a:ln w="9525">
              <a:noFill/>
              <a:miter lim="800000"/>
              <a:headEnd/>
              <a:tailEnd/>
            </a:ln>
          </p:spPr>
          <p:txBody>
            <a:bodyPr wrap="square">
              <a:spAutoFit/>
            </a:bodyPr>
            <a:lstStyle/>
            <a:p>
              <a:r>
                <a:rPr lang="en-US" sz="1400" dirty="0"/>
                <a:t>Angular dependences of the yield of </a:t>
              </a:r>
              <a:r>
                <a:rPr lang="en-US" sz="1400" dirty="0" smtClean="0"/>
                <a:t>neutrons with </a:t>
              </a:r>
            </a:p>
            <a:p>
              <a:r>
                <a:rPr lang="en-US" sz="1400" dirty="0" smtClean="0"/>
                <a:t>energies </a:t>
              </a:r>
              <a:r>
                <a:rPr lang="en-US" sz="1400" dirty="0"/>
                <a:t>above 20 </a:t>
              </a:r>
              <a:r>
                <a:rPr lang="en-US" sz="1400" dirty="0" err="1"/>
                <a:t>MeV</a:t>
              </a:r>
              <a:r>
                <a:rPr lang="en-US" sz="1400" dirty="0"/>
                <a:t> from the thick </a:t>
              </a:r>
              <a:r>
                <a:rPr lang="en-US" sz="1400" dirty="0" smtClean="0"/>
                <a:t>Fe </a:t>
              </a:r>
              <a:r>
                <a:rPr lang="en-US" sz="1400" dirty="0"/>
                <a:t>target </a:t>
              </a:r>
              <a:br>
                <a:rPr lang="en-US" sz="1400" dirty="0"/>
              </a:br>
              <a:r>
                <a:rPr lang="en-US" sz="1400" dirty="0"/>
                <a:t> </a:t>
              </a:r>
              <a:br>
                <a:rPr lang="en-US" sz="1400" dirty="0"/>
              </a:br>
              <a:endParaRPr lang="ru-RU" sz="1400" dirty="0"/>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9" name="Object 4"/>
          <p:cNvGraphicFramePr>
            <a:graphicFrameLocks noChangeAspect="1"/>
          </p:cNvGraphicFramePr>
          <p:nvPr/>
        </p:nvGraphicFramePr>
        <p:xfrm>
          <a:off x="-163513" y="-368300"/>
          <a:ext cx="5167313" cy="4152900"/>
        </p:xfrm>
        <a:graphic>
          <a:graphicData uri="http://schemas.openxmlformats.org/presentationml/2006/ole">
            <p:oleObj spid="_x0000_s45059" name="Graph" r:id="rId4" imgW="953640" imgH="773640" progId="Origin50.Graph">
              <p:embed/>
            </p:oleObj>
          </a:graphicData>
        </a:graphic>
      </p:graphicFrame>
      <p:graphicFrame>
        <p:nvGraphicFramePr>
          <p:cNvPr id="45060" name="Object 7"/>
          <p:cNvGraphicFramePr>
            <a:graphicFrameLocks noChangeAspect="1"/>
          </p:cNvGraphicFramePr>
          <p:nvPr/>
        </p:nvGraphicFramePr>
        <p:xfrm>
          <a:off x="4078288" y="-268288"/>
          <a:ext cx="4962525" cy="3887788"/>
        </p:xfrm>
        <a:graphic>
          <a:graphicData uri="http://schemas.openxmlformats.org/presentationml/2006/ole">
            <p:oleObj spid="_x0000_s45060" name="Graph" r:id="rId5" imgW="7711200" imgH="6310800" progId="Origin50.Graph">
              <p:embed/>
            </p:oleObj>
          </a:graphicData>
        </a:graphic>
      </p:graphicFrame>
      <p:graphicFrame>
        <p:nvGraphicFramePr>
          <p:cNvPr id="45061" name="Object 11"/>
          <p:cNvGraphicFramePr>
            <a:graphicFrameLocks noChangeAspect="1"/>
          </p:cNvGraphicFramePr>
          <p:nvPr/>
        </p:nvGraphicFramePr>
        <p:xfrm>
          <a:off x="4275138" y="2794000"/>
          <a:ext cx="5068887" cy="4022725"/>
        </p:xfrm>
        <a:graphic>
          <a:graphicData uri="http://schemas.openxmlformats.org/presentationml/2006/ole">
            <p:oleObj spid="_x0000_s45061" name="Graph" r:id="rId6" imgW="951480" imgH="748440" progId="Origin50.Graph">
              <p:embed/>
            </p:oleObj>
          </a:graphicData>
        </a:graphic>
      </p:graphicFrame>
      <p:graphicFrame>
        <p:nvGraphicFramePr>
          <p:cNvPr id="45062" name="Object 12"/>
          <p:cNvGraphicFramePr>
            <a:graphicFrameLocks noChangeAspect="1"/>
          </p:cNvGraphicFramePr>
          <p:nvPr/>
        </p:nvGraphicFramePr>
        <p:xfrm>
          <a:off x="-190500" y="2790825"/>
          <a:ext cx="5273675" cy="4067175"/>
        </p:xfrm>
        <a:graphic>
          <a:graphicData uri="http://schemas.openxmlformats.org/presentationml/2006/ole">
            <p:oleObj spid="_x0000_s45062" name="Graph" r:id="rId7" imgW="957600" imgH="746640" progId="Origin50.Graph">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1447800" y="471488"/>
            <a:ext cx="6248400" cy="591502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1352550" y="485775"/>
            <a:ext cx="6438900" cy="588645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srcRect/>
          <a:stretch>
            <a:fillRect/>
          </a:stretch>
        </p:blipFill>
        <p:spPr bwMode="auto">
          <a:xfrm>
            <a:off x="1209724" y="249382"/>
            <a:ext cx="5522962" cy="3682611"/>
          </a:xfrm>
          <a:prstGeom prst="rect">
            <a:avLst/>
          </a:prstGeom>
          <a:noFill/>
          <a:ln w="9525">
            <a:noFill/>
            <a:miter lim="800000"/>
            <a:headEnd/>
            <a:tailEnd/>
          </a:ln>
        </p:spPr>
      </p:pic>
      <p:graphicFrame>
        <p:nvGraphicFramePr>
          <p:cNvPr id="5" name="Таблица 4"/>
          <p:cNvGraphicFramePr>
            <a:graphicFrameLocks noGrp="1"/>
          </p:cNvGraphicFramePr>
          <p:nvPr/>
        </p:nvGraphicFramePr>
        <p:xfrm>
          <a:off x="1911927" y="4661666"/>
          <a:ext cx="4959926" cy="1572880"/>
        </p:xfrm>
        <a:graphic>
          <a:graphicData uri="http://schemas.openxmlformats.org/drawingml/2006/table">
            <a:tbl>
              <a:tblPr firstRow="1" bandRow="1">
                <a:tableStyleId>{5C22544A-7EE6-4342-B048-85BDC9FD1C3A}</a:tableStyleId>
              </a:tblPr>
              <a:tblGrid>
                <a:gridCol w="1425939"/>
                <a:gridCol w="1880678"/>
                <a:gridCol w="1653309"/>
              </a:tblGrid>
              <a:tr h="393220">
                <a:tc rowSpan="2">
                  <a:txBody>
                    <a:bodyPr/>
                    <a:lstStyle/>
                    <a:p>
                      <a:pPr algn="ctr"/>
                      <a:r>
                        <a:rPr lang="en-US" sz="1400" dirty="0" smtClean="0">
                          <a:solidFill>
                            <a:schemeClr val="tx1"/>
                          </a:solidFill>
                        </a:rPr>
                        <a:t>Target</a:t>
                      </a:r>
                      <a:endParaRPr lang="ru-RU" sz="1400" dirty="0">
                        <a:solidFill>
                          <a:schemeClr val="tx1"/>
                        </a:solidFill>
                      </a:endParaRPr>
                    </a:p>
                  </a:txBody>
                  <a:tcPr>
                    <a:solidFill>
                      <a:schemeClr val="tx2">
                        <a:lumMod val="60000"/>
                        <a:lumOff val="40000"/>
                      </a:schemeClr>
                    </a:solidFill>
                  </a:tcPr>
                </a:tc>
                <a:tc gridSpan="2">
                  <a:txBody>
                    <a:bodyPr/>
                    <a:lstStyle/>
                    <a:p>
                      <a:pPr algn="ctr"/>
                      <a:r>
                        <a:rPr lang="en-US" sz="1400" dirty="0" smtClean="0">
                          <a:solidFill>
                            <a:schemeClr val="tx1"/>
                          </a:solidFill>
                        </a:rPr>
                        <a:t>Total activity,  Bq</a:t>
                      </a:r>
                      <a:r>
                        <a:rPr lang="en-US" sz="1400" dirty="0" smtClean="0">
                          <a:solidFill>
                            <a:schemeClr val="tx1"/>
                          </a:solidFill>
                          <a:sym typeface="Symbol"/>
                        </a:rPr>
                        <a:t></a:t>
                      </a:r>
                      <a:r>
                        <a:rPr lang="en-US" sz="1400" dirty="0" smtClean="0">
                          <a:solidFill>
                            <a:schemeClr val="tx1"/>
                          </a:solidFill>
                        </a:rPr>
                        <a:t>ion</a:t>
                      </a:r>
                      <a:r>
                        <a:rPr lang="en-US" sz="1400" baseline="30000" dirty="0" smtClean="0">
                          <a:solidFill>
                            <a:schemeClr val="tx1"/>
                          </a:solidFill>
                        </a:rPr>
                        <a:t>-1</a:t>
                      </a:r>
                      <a:endParaRPr lang="ru-RU" sz="1400" dirty="0">
                        <a:solidFill>
                          <a:schemeClr val="tx1"/>
                        </a:solidFill>
                      </a:endParaRPr>
                    </a:p>
                  </a:txBody>
                  <a:tcPr>
                    <a:solidFill>
                      <a:schemeClr val="tx2">
                        <a:lumMod val="60000"/>
                        <a:lumOff val="40000"/>
                      </a:schemeClr>
                    </a:solidFill>
                  </a:tcPr>
                </a:tc>
                <a:tc hMerge="1">
                  <a:txBody>
                    <a:bodyPr/>
                    <a:lstStyle/>
                    <a:p>
                      <a:endParaRPr lang="ru-RU" dirty="0"/>
                    </a:p>
                  </a:txBody>
                  <a:tcPr/>
                </a:tc>
              </a:tr>
              <a:tr h="393220">
                <a:tc vMerge="1">
                  <a:txBody>
                    <a:bodyPr/>
                    <a:lstStyle/>
                    <a:p>
                      <a:endParaRPr lang="ru-RU"/>
                    </a:p>
                  </a:txBody>
                  <a:tcPr/>
                </a:tc>
                <a:tc>
                  <a:txBody>
                    <a:bodyPr/>
                    <a:lstStyle/>
                    <a:p>
                      <a:pPr algn="ctr"/>
                      <a:r>
                        <a:rPr lang="en-US" sz="1400" b="1" dirty="0" smtClean="0"/>
                        <a:t>Experiment</a:t>
                      </a:r>
                      <a:endParaRPr lang="ru-RU" sz="1400" b="1" dirty="0"/>
                    </a:p>
                  </a:txBody>
                  <a:tcPr>
                    <a:solidFill>
                      <a:schemeClr val="tx2">
                        <a:lumMod val="60000"/>
                        <a:lumOff val="40000"/>
                      </a:schemeClr>
                    </a:solidFill>
                  </a:tcPr>
                </a:tc>
                <a:tc>
                  <a:txBody>
                    <a:bodyPr/>
                    <a:lstStyle/>
                    <a:p>
                      <a:pPr algn="ctr"/>
                      <a:r>
                        <a:rPr lang="en-US" sz="1400" b="1" dirty="0" smtClean="0"/>
                        <a:t>GEANT4</a:t>
                      </a:r>
                      <a:endParaRPr lang="ru-RU" sz="1400" b="1" dirty="0"/>
                    </a:p>
                  </a:txBody>
                  <a:tcPr>
                    <a:solidFill>
                      <a:schemeClr val="tx2">
                        <a:lumMod val="60000"/>
                        <a:lumOff val="40000"/>
                      </a:schemeClr>
                    </a:solidFill>
                  </a:tcPr>
                </a:tc>
              </a:tr>
              <a:tr h="393220">
                <a:tc>
                  <a:txBody>
                    <a:bodyPr/>
                    <a:lstStyle/>
                    <a:p>
                      <a:pPr algn="ctr"/>
                      <a:r>
                        <a:rPr lang="en-US" sz="1400" b="1" dirty="0" smtClean="0"/>
                        <a:t>St. steel</a:t>
                      </a:r>
                      <a:endParaRPr lang="ru-RU" sz="1400" b="1" dirty="0"/>
                    </a:p>
                  </a:txBody>
                  <a:tcPr>
                    <a:solidFill>
                      <a:schemeClr val="tx2">
                        <a:lumMod val="60000"/>
                        <a:lumOff val="40000"/>
                      </a:schemeClr>
                    </a:solidFill>
                  </a:tcPr>
                </a:tc>
                <a:tc>
                  <a:txBody>
                    <a:bodyPr/>
                    <a:lstStyle/>
                    <a:p>
                      <a:pPr algn="ctr"/>
                      <a:r>
                        <a:rPr lang="en-US" sz="1400" b="1" kern="1200" dirty="0" smtClean="0">
                          <a:solidFill>
                            <a:schemeClr val="dk1"/>
                          </a:solidFill>
                          <a:latin typeface="+mn-lt"/>
                          <a:ea typeface="+mn-ea"/>
                          <a:cs typeface="+mn-cs"/>
                        </a:rPr>
                        <a:t>5.01E-6</a:t>
                      </a:r>
                      <a:endParaRPr lang="ru-RU" sz="1400" dirty="0"/>
                    </a:p>
                  </a:txBody>
                  <a:tcPr>
                    <a:solidFill>
                      <a:schemeClr val="tx2">
                        <a:lumMod val="60000"/>
                        <a:lumOff val="40000"/>
                      </a:schemeClr>
                    </a:solidFill>
                  </a:tcPr>
                </a:tc>
                <a:tc>
                  <a:txBody>
                    <a:bodyPr/>
                    <a:lstStyle/>
                    <a:p>
                      <a:pPr algn="ctr"/>
                      <a:r>
                        <a:rPr lang="en-US" sz="1400" b="1" kern="1200" dirty="0" smtClean="0">
                          <a:solidFill>
                            <a:schemeClr val="dk1"/>
                          </a:solidFill>
                          <a:latin typeface="+mn-lt"/>
                          <a:ea typeface="+mn-ea"/>
                          <a:cs typeface="+mn-cs"/>
                        </a:rPr>
                        <a:t>5.93E-6</a:t>
                      </a:r>
                      <a:endParaRPr lang="ru-RU" sz="1400" dirty="0"/>
                    </a:p>
                  </a:txBody>
                  <a:tcPr>
                    <a:solidFill>
                      <a:schemeClr val="tx2">
                        <a:lumMod val="60000"/>
                        <a:lumOff val="40000"/>
                      </a:schemeClr>
                    </a:solidFill>
                  </a:tcPr>
                </a:tc>
              </a:tr>
              <a:tr h="393220">
                <a:tc>
                  <a:txBody>
                    <a:bodyPr/>
                    <a:lstStyle/>
                    <a:p>
                      <a:pPr algn="ctr"/>
                      <a:r>
                        <a:rPr lang="en-US" sz="1400" b="1" dirty="0" smtClean="0"/>
                        <a:t>Copper</a:t>
                      </a:r>
                      <a:endParaRPr lang="ru-RU" sz="1400" b="1" dirty="0"/>
                    </a:p>
                  </a:txBody>
                  <a:tcPr>
                    <a:solidFill>
                      <a:schemeClr val="tx2">
                        <a:lumMod val="60000"/>
                        <a:lumOff val="40000"/>
                      </a:schemeClr>
                    </a:solidFill>
                  </a:tcPr>
                </a:tc>
                <a:tc>
                  <a:txBody>
                    <a:bodyPr/>
                    <a:lstStyle/>
                    <a:p>
                      <a:pPr algn="ctr"/>
                      <a:r>
                        <a:rPr lang="ru-RU" sz="1400" b="1" kern="1200" dirty="0" smtClean="0">
                          <a:solidFill>
                            <a:schemeClr val="dk1"/>
                          </a:solidFill>
                          <a:latin typeface="+mn-lt"/>
                          <a:ea typeface="+mn-ea"/>
                          <a:cs typeface="+mn-cs"/>
                        </a:rPr>
                        <a:t>2.09E-06</a:t>
                      </a:r>
                      <a:endParaRPr lang="ru-RU" sz="1400" dirty="0"/>
                    </a:p>
                  </a:txBody>
                  <a:tcPr>
                    <a:solidFill>
                      <a:schemeClr val="tx2">
                        <a:lumMod val="60000"/>
                        <a:lumOff val="40000"/>
                      </a:schemeClr>
                    </a:solidFill>
                  </a:tcPr>
                </a:tc>
                <a:tc>
                  <a:txBody>
                    <a:bodyPr/>
                    <a:lstStyle/>
                    <a:p>
                      <a:pPr algn="ctr"/>
                      <a:r>
                        <a:rPr lang="ru-RU" sz="1400" b="1" kern="1200" dirty="0" smtClean="0">
                          <a:solidFill>
                            <a:schemeClr val="dk1"/>
                          </a:solidFill>
                          <a:latin typeface="+mn-lt"/>
                          <a:ea typeface="+mn-ea"/>
                          <a:cs typeface="+mn-cs"/>
                        </a:rPr>
                        <a:t>3.</a:t>
                      </a:r>
                      <a:r>
                        <a:rPr lang="en-US" sz="1400" b="1" kern="1200" dirty="0" smtClean="0">
                          <a:solidFill>
                            <a:schemeClr val="dk1"/>
                          </a:solidFill>
                          <a:latin typeface="+mn-lt"/>
                          <a:ea typeface="+mn-ea"/>
                          <a:cs typeface="+mn-cs"/>
                        </a:rPr>
                        <a:t>1</a:t>
                      </a:r>
                      <a:r>
                        <a:rPr lang="ru-RU" sz="1400" b="1" kern="1200" dirty="0" smtClean="0">
                          <a:solidFill>
                            <a:schemeClr val="dk1"/>
                          </a:solidFill>
                          <a:latin typeface="+mn-lt"/>
                          <a:ea typeface="+mn-ea"/>
                          <a:cs typeface="+mn-cs"/>
                        </a:rPr>
                        <a:t>3E-06</a:t>
                      </a:r>
                      <a:endParaRPr lang="ru-RU" sz="1400" dirty="0"/>
                    </a:p>
                  </a:txBody>
                  <a:tcPr>
                    <a:solidFill>
                      <a:schemeClr val="tx2">
                        <a:lumMod val="60000"/>
                        <a:lumOff val="40000"/>
                      </a:schemeClr>
                    </a:solidFill>
                  </a:tcPr>
                </a:tc>
              </a:tr>
            </a:tbl>
          </a:graphicData>
        </a:graphic>
      </p:graphicFrame>
      <p:sp>
        <p:nvSpPr>
          <p:cNvPr id="6" name="Прямоугольник 9"/>
          <p:cNvSpPr>
            <a:spLocks noChangeArrowheads="1"/>
          </p:cNvSpPr>
          <p:nvPr/>
        </p:nvSpPr>
        <p:spPr bwMode="auto">
          <a:xfrm>
            <a:off x="831273" y="4033882"/>
            <a:ext cx="7093527" cy="486287"/>
          </a:xfrm>
          <a:prstGeom prst="rect">
            <a:avLst/>
          </a:prstGeom>
          <a:noFill/>
          <a:ln w="9525">
            <a:noFill/>
            <a:miter lim="800000"/>
            <a:headEnd/>
            <a:tailEnd/>
          </a:ln>
        </p:spPr>
        <p:txBody>
          <a:bodyPr wrap="square">
            <a:spAutoFit/>
          </a:bodyPr>
          <a:lstStyle/>
          <a:p>
            <a:pPr algn="just">
              <a:lnSpc>
                <a:spcPct val="80000"/>
              </a:lnSpc>
            </a:pPr>
            <a:r>
              <a:rPr lang="en-US" sz="1600" dirty="0">
                <a:latin typeface="Calibri" pitchFamily="34" charset="0"/>
                <a:ea typeface="Calibri" pitchFamily="34" charset="0"/>
                <a:cs typeface="Arial" pitchFamily="34" charset="0"/>
              </a:rPr>
              <a:t>A comparison of total activities of the residual </a:t>
            </a:r>
            <a:r>
              <a:rPr lang="en-US" sz="1600" dirty="0" err="1">
                <a:latin typeface="Calibri" pitchFamily="34" charset="0"/>
                <a:ea typeface="Calibri" pitchFamily="34" charset="0"/>
                <a:cs typeface="Arial" pitchFamily="34" charset="0"/>
              </a:rPr>
              <a:t>radionuclides</a:t>
            </a:r>
            <a:r>
              <a:rPr lang="en-US" sz="1600" dirty="0">
                <a:latin typeface="Calibri" pitchFamily="34" charset="0"/>
                <a:ea typeface="Calibri" pitchFamily="34" charset="0"/>
                <a:cs typeface="Arial" pitchFamily="34" charset="0"/>
              </a:rPr>
              <a:t> (with T</a:t>
            </a:r>
            <a:r>
              <a:rPr lang="en-US" sz="1600" baseline="-30000" dirty="0">
                <a:latin typeface="Calibri" pitchFamily="34" charset="0"/>
                <a:ea typeface="Calibri" pitchFamily="34" charset="0"/>
                <a:cs typeface="Arial" pitchFamily="34" charset="0"/>
              </a:rPr>
              <a:t>1/2 </a:t>
            </a:r>
            <a:r>
              <a:rPr lang="en-US" sz="1600" dirty="0">
                <a:latin typeface="Calibri" pitchFamily="34" charset="0"/>
                <a:ea typeface="Calibri" pitchFamily="34" charset="0"/>
                <a:cs typeface="Arial" pitchFamily="34" charset="0"/>
              </a:rPr>
              <a:t>&gt; 2 days) in a thick targets simulated by the GEANT4 code with the experiment</a:t>
            </a:r>
            <a:endParaRPr lang="ru-RU" sz="1600" dirty="0">
              <a:latin typeface="Calibri" pitchFamily="34" charset="0"/>
              <a:ea typeface="Calibri"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113"/>
          <p:cNvGraphicFramePr>
            <a:graphicFrameLocks noChangeAspect="1"/>
          </p:cNvGraphicFramePr>
          <p:nvPr/>
        </p:nvGraphicFramePr>
        <p:xfrm>
          <a:off x="769076" y="704757"/>
          <a:ext cx="7682340" cy="4435279"/>
        </p:xfrm>
        <a:graphic>
          <a:graphicData uri="http://schemas.openxmlformats.org/presentationml/2006/ole">
            <p:oleObj spid="_x0000_s46082" name="Graph" r:id="rId3" imgW="4132440" imgH="2879640" progId="Origin50.Graph">
              <p:embed/>
            </p:oleObj>
          </a:graphicData>
        </a:graphic>
      </p:graphicFrame>
      <p:sp>
        <p:nvSpPr>
          <p:cNvPr id="5" name="Прямоугольник 9"/>
          <p:cNvSpPr>
            <a:spLocks noChangeArrowheads="1"/>
          </p:cNvSpPr>
          <p:nvPr/>
        </p:nvSpPr>
        <p:spPr bwMode="auto">
          <a:xfrm>
            <a:off x="2441215" y="5323962"/>
            <a:ext cx="4110038" cy="338554"/>
          </a:xfrm>
          <a:prstGeom prst="rect">
            <a:avLst/>
          </a:prstGeom>
          <a:noFill/>
          <a:ln w="9525">
            <a:noFill/>
            <a:miter lim="800000"/>
            <a:headEnd/>
            <a:tailEnd/>
          </a:ln>
        </p:spPr>
        <p:txBody>
          <a:bodyPr>
            <a:spAutoFit/>
          </a:bodyPr>
          <a:lstStyle/>
          <a:p>
            <a:r>
              <a:rPr lang="en-US" sz="1600" dirty="0"/>
              <a:t>The time structure of the collider operation</a:t>
            </a:r>
            <a:endParaRPr lang="ru-RU"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804768" y="0"/>
            <a:ext cx="7349527" cy="669497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5"/>
          <p:cNvGraphicFramePr>
            <a:graphicFrameLocks noChangeAspect="1"/>
          </p:cNvGraphicFramePr>
          <p:nvPr/>
        </p:nvGraphicFramePr>
        <p:xfrm>
          <a:off x="225425" y="-58738"/>
          <a:ext cx="4868863" cy="3343276"/>
        </p:xfrm>
        <a:graphic>
          <a:graphicData uri="http://schemas.openxmlformats.org/presentationml/2006/ole">
            <p:oleObj spid="_x0000_s47106" name="Graph" r:id="rId4" imgW="4125600" imgH="2877120" progId="Origin50.Graph">
              <p:embed/>
            </p:oleObj>
          </a:graphicData>
        </a:graphic>
      </p:graphicFrame>
      <p:graphicFrame>
        <p:nvGraphicFramePr>
          <p:cNvPr id="5" name="Object 6"/>
          <p:cNvGraphicFramePr>
            <a:graphicFrameLocks noChangeAspect="1"/>
          </p:cNvGraphicFramePr>
          <p:nvPr/>
        </p:nvGraphicFramePr>
        <p:xfrm>
          <a:off x="3575050" y="3124200"/>
          <a:ext cx="4405313" cy="2679700"/>
        </p:xfrm>
        <a:graphic>
          <a:graphicData uri="http://schemas.openxmlformats.org/presentationml/2006/ole">
            <p:oleObj spid="_x0000_s47107" name="Graph" r:id="rId5" imgW="4023360" imgH="3108960" progId="Origin50.Graph">
              <p:embed/>
            </p:oleObj>
          </a:graphicData>
        </a:graphic>
      </p:graphicFrame>
      <p:graphicFrame>
        <p:nvGraphicFramePr>
          <p:cNvPr id="6" name="Object 7"/>
          <p:cNvGraphicFramePr>
            <a:graphicFrameLocks noChangeAspect="1"/>
          </p:cNvGraphicFramePr>
          <p:nvPr/>
        </p:nvGraphicFramePr>
        <p:xfrm>
          <a:off x="4179888" y="-47625"/>
          <a:ext cx="4646612" cy="3324225"/>
        </p:xfrm>
        <a:graphic>
          <a:graphicData uri="http://schemas.openxmlformats.org/presentationml/2006/ole">
            <p:oleObj spid="_x0000_s47108" name="Graph" r:id="rId6" imgW="4131360" imgH="2901600" progId="Origin50.Graph">
              <p:embed/>
            </p:oleObj>
          </a:graphicData>
        </a:graphic>
      </p:graphicFrame>
      <p:sp>
        <p:nvSpPr>
          <p:cNvPr id="7" name="Прямоугольник 11"/>
          <p:cNvSpPr>
            <a:spLocks noChangeArrowheads="1"/>
          </p:cNvSpPr>
          <p:nvPr/>
        </p:nvSpPr>
        <p:spPr bwMode="auto">
          <a:xfrm>
            <a:off x="7339013" y="3149600"/>
            <a:ext cx="1804987" cy="1385888"/>
          </a:xfrm>
          <a:prstGeom prst="rect">
            <a:avLst/>
          </a:prstGeom>
          <a:noFill/>
          <a:ln w="9525">
            <a:noFill/>
            <a:miter lim="800000"/>
            <a:headEnd/>
            <a:tailEnd/>
          </a:ln>
        </p:spPr>
        <p:txBody>
          <a:bodyPr>
            <a:spAutoFit/>
          </a:bodyPr>
          <a:lstStyle/>
          <a:p>
            <a:r>
              <a:rPr lang="en-US" sz="1200"/>
              <a:t>Calculated radial distribution of  the "skyshine" neutron effective dose rate depending on the energy of gold  ions in the Nuclotron ring</a:t>
            </a:r>
            <a:endParaRPr lang="ru-RU" sz="1200"/>
          </a:p>
        </p:txBody>
      </p:sp>
      <p:grpSp>
        <p:nvGrpSpPr>
          <p:cNvPr id="8" name="Группа 8"/>
          <p:cNvGrpSpPr>
            <a:grpSpLocks/>
          </p:cNvGrpSpPr>
          <p:nvPr/>
        </p:nvGrpSpPr>
        <p:grpSpPr bwMode="auto">
          <a:xfrm>
            <a:off x="484188" y="3170238"/>
            <a:ext cx="3671887" cy="2784475"/>
            <a:chOff x="-5243940" y="2969305"/>
            <a:chExt cx="5259388" cy="3687763"/>
          </a:xfrm>
        </p:grpSpPr>
        <p:graphicFrame>
          <p:nvGraphicFramePr>
            <p:cNvPr id="9" name="Object 9"/>
            <p:cNvGraphicFramePr>
              <a:graphicFrameLocks noChangeAspect="1"/>
            </p:cNvGraphicFramePr>
            <p:nvPr/>
          </p:nvGraphicFramePr>
          <p:xfrm>
            <a:off x="-5243940" y="2969305"/>
            <a:ext cx="5259388" cy="3687763"/>
          </p:xfrm>
          <a:graphic>
            <a:graphicData uri="http://schemas.openxmlformats.org/presentationml/2006/ole">
              <p:oleObj spid="_x0000_s47109" name="Graph" r:id="rId7" imgW="10058040" imgH="7772400" progId="Origin50.Graph">
                <p:embed/>
              </p:oleObj>
            </a:graphicData>
          </a:graphic>
        </p:graphicFrame>
        <p:grpSp>
          <p:nvGrpSpPr>
            <p:cNvPr id="10" name="Группа 10"/>
            <p:cNvGrpSpPr>
              <a:grpSpLocks/>
            </p:cNvGrpSpPr>
            <p:nvPr/>
          </p:nvGrpSpPr>
          <p:grpSpPr bwMode="auto">
            <a:xfrm>
              <a:off x="-4298024" y="4569297"/>
              <a:ext cx="3451215" cy="1417078"/>
              <a:chOff x="-4298024" y="4124905"/>
              <a:chExt cx="3451215" cy="1417078"/>
            </a:xfrm>
          </p:grpSpPr>
          <p:cxnSp>
            <p:nvCxnSpPr>
              <p:cNvPr id="11" name="Прямая соединительная линия 10"/>
              <p:cNvCxnSpPr/>
              <p:nvPr/>
            </p:nvCxnSpPr>
            <p:spPr>
              <a:xfrm rot="5400000" flipH="1" flipV="1">
                <a:off x="-2429509" y="4836512"/>
                <a:ext cx="1408666" cy="22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rot="10800000">
                <a:off x="-4298024" y="4124905"/>
                <a:ext cx="2598997" cy="21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3"/>
              <p:cNvSpPr txBox="1">
                <a:spLocks noChangeArrowheads="1"/>
              </p:cNvSpPr>
              <p:nvPr/>
            </p:nvSpPr>
            <p:spPr bwMode="auto">
              <a:xfrm>
                <a:off x="-1793074" y="5046642"/>
                <a:ext cx="946265" cy="448411"/>
              </a:xfrm>
              <a:prstGeom prst="rect">
                <a:avLst/>
              </a:prstGeom>
              <a:noFill/>
              <a:ln w="9525">
                <a:noFill/>
                <a:miter lim="800000"/>
                <a:headEnd/>
                <a:tailEnd/>
              </a:ln>
            </p:spPr>
            <p:txBody>
              <a:bodyPr wrap="none">
                <a:spAutoFit/>
              </a:bodyPr>
              <a:lstStyle/>
              <a:p>
                <a:r>
                  <a:rPr lang="en-US" sz="1600" baseline="30000"/>
                  <a:t>197</a:t>
                </a:r>
                <a:r>
                  <a:rPr lang="en-US" sz="1600"/>
                  <a:t>Au</a:t>
                </a:r>
                <a:endParaRPr lang="ru-RU" sz="1600"/>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285728"/>
            <a:ext cx="8572560" cy="6186309"/>
          </a:xfrm>
          <a:prstGeom prst="rect">
            <a:avLst/>
          </a:prstGeom>
        </p:spPr>
        <p:txBody>
          <a:bodyPr wrap="square">
            <a:spAutoFit/>
          </a:bodyPr>
          <a:lstStyle/>
          <a:p>
            <a:pPr algn="just">
              <a:spcBef>
                <a:spcPts val="1200"/>
              </a:spcBef>
            </a:pPr>
            <a:r>
              <a:rPr lang="en-US" b="1" dirty="0" smtClean="0"/>
              <a:t>The secondary radiation fields are formed at the accelerators due to losses of particles during acceleration process  and  their  interaction with the accelerator components, targets, etc.</a:t>
            </a:r>
            <a:r>
              <a:rPr lang="en-US" dirty="0" smtClean="0"/>
              <a:t> </a:t>
            </a:r>
            <a:r>
              <a:rPr lang="en-US" b="1" dirty="0" smtClean="0"/>
              <a:t>The hardest radiation environment around the NICA facilities will be connected with acceleration of </a:t>
            </a:r>
            <a:r>
              <a:rPr lang="en-US" b="1" baseline="30000" dirty="0" smtClean="0"/>
              <a:t>197</a:t>
            </a:r>
            <a:r>
              <a:rPr lang="en-US" b="1" dirty="0" smtClean="0"/>
              <a:t>Au ions to maximum energy.</a:t>
            </a:r>
          </a:p>
          <a:p>
            <a:pPr algn="just"/>
            <a:r>
              <a:rPr lang="en-US" b="1" dirty="0" smtClean="0">
                <a:solidFill>
                  <a:srgbClr val="FF0000"/>
                </a:solidFill>
              </a:rPr>
              <a:t>The main radiation component behind radiation shielding of high-energy accelerators are neutrons with a very wide energy range. When accelerators are stopped the main radiation factor is gamma-rays due to radioactivity induced in accelerator’s equipment.</a:t>
            </a:r>
            <a:endParaRPr lang="ru-RU" b="1" dirty="0" smtClean="0">
              <a:solidFill>
                <a:srgbClr val="FF0000"/>
              </a:solidFill>
            </a:endParaRPr>
          </a:p>
          <a:p>
            <a:pPr algn="just"/>
            <a:endParaRPr lang="ru-RU" b="1" dirty="0">
              <a:solidFill>
                <a:srgbClr val="FF0000"/>
              </a:solidFill>
            </a:endParaRPr>
          </a:p>
          <a:p>
            <a:pPr>
              <a:defRPr/>
            </a:pPr>
            <a:r>
              <a:rPr lang="en-US" b="1" dirty="0"/>
              <a:t>According to Russian  </a:t>
            </a:r>
            <a:r>
              <a:rPr lang="en-US" b="1" dirty="0" smtClean="0"/>
              <a:t>legislation:</a:t>
            </a:r>
          </a:p>
          <a:p>
            <a:pPr>
              <a:buFont typeface="Wingdings" pitchFamily="2" charset="2"/>
              <a:buChar char="§"/>
              <a:defRPr/>
            </a:pPr>
            <a:r>
              <a:rPr lang="en-US" b="1" dirty="0" smtClean="0"/>
              <a:t> effective </a:t>
            </a:r>
            <a:r>
              <a:rPr lang="en-US" b="1" dirty="0"/>
              <a:t>dose rate at working places of personnel  A  must be lower than </a:t>
            </a:r>
            <a:r>
              <a:rPr lang="ru-RU" b="1" dirty="0"/>
              <a:t>12</a:t>
            </a:r>
            <a:r>
              <a:rPr lang="en-US" b="1" dirty="0"/>
              <a:t> </a:t>
            </a:r>
            <a:r>
              <a:rPr lang="en-US" b="1" dirty="0">
                <a:sym typeface="Symbol"/>
              </a:rPr>
              <a:t></a:t>
            </a:r>
            <a:r>
              <a:rPr lang="en-US" b="1" dirty="0" smtClean="0"/>
              <a:t>Sv/h;</a:t>
            </a:r>
          </a:p>
          <a:p>
            <a:pPr>
              <a:buFont typeface="Wingdings" pitchFamily="2" charset="2"/>
              <a:buChar char="§"/>
              <a:defRPr/>
            </a:pPr>
            <a:r>
              <a:rPr lang="en-US" b="1" dirty="0" smtClean="0"/>
              <a:t> </a:t>
            </a:r>
            <a:r>
              <a:rPr lang="en-US" b="1" dirty="0"/>
              <a:t>for </a:t>
            </a:r>
            <a:r>
              <a:rPr lang="en-US" b="1" dirty="0" smtClean="0"/>
              <a:t>personnel  B effective dose rate must be </a:t>
            </a:r>
            <a:r>
              <a:rPr lang="en-US" b="1" dirty="0"/>
              <a:t>lower than 2.4 </a:t>
            </a:r>
            <a:r>
              <a:rPr lang="en-US" b="1" dirty="0">
                <a:sym typeface="Symbol"/>
              </a:rPr>
              <a:t></a:t>
            </a:r>
            <a:r>
              <a:rPr lang="en-US" b="1" dirty="0" smtClean="0"/>
              <a:t>Sv/h;</a:t>
            </a:r>
          </a:p>
          <a:p>
            <a:pPr>
              <a:buFont typeface="Wingdings" pitchFamily="2" charset="2"/>
              <a:buChar char="§"/>
              <a:defRPr/>
            </a:pPr>
            <a:r>
              <a:rPr lang="en-US" b="1" dirty="0"/>
              <a:t> </a:t>
            </a:r>
            <a:r>
              <a:rPr lang="en-US" b="1" dirty="0" smtClean="0"/>
              <a:t>for population the annual effective dose must be lower 1 </a:t>
            </a:r>
            <a:r>
              <a:rPr lang="en-US" b="1" dirty="0" err="1" smtClean="0"/>
              <a:t>mSv</a:t>
            </a:r>
            <a:endParaRPr lang="en-US" b="1" dirty="0" smtClean="0"/>
          </a:p>
          <a:p>
            <a:pPr>
              <a:defRPr/>
            </a:pPr>
            <a:r>
              <a:rPr lang="en-US" b="1" dirty="0" smtClean="0"/>
              <a:t>For new facility (the collider), a reserve factor of 2 must be applied.</a:t>
            </a:r>
          </a:p>
          <a:p>
            <a:pPr>
              <a:defRPr/>
            </a:pPr>
            <a:endParaRPr lang="en-US" b="1" dirty="0" smtClean="0"/>
          </a:p>
          <a:p>
            <a:pPr>
              <a:defRPr/>
            </a:pPr>
            <a:r>
              <a:rPr lang="en-US" dirty="0"/>
              <a:t>Compliance with above</a:t>
            </a:r>
            <a:r>
              <a:rPr lang="ru-RU" dirty="0"/>
              <a:t> </a:t>
            </a:r>
            <a:r>
              <a:rPr lang="en-US" dirty="0" smtClean="0"/>
              <a:t>mentioned </a:t>
            </a:r>
            <a:r>
              <a:rPr lang="en-US" dirty="0"/>
              <a:t>requirements is achieved mainly by the following measures:</a:t>
            </a:r>
          </a:p>
          <a:p>
            <a:pPr marL="342900" indent="-342900">
              <a:buFontTx/>
              <a:buAutoNum type="arabicParenR"/>
              <a:defRPr/>
            </a:pPr>
            <a:r>
              <a:rPr lang="en-US" dirty="0"/>
              <a:t>biological shielding </a:t>
            </a:r>
            <a:r>
              <a:rPr lang="en-US" dirty="0" smtClean="0"/>
              <a:t> surrounding  the </a:t>
            </a:r>
            <a:r>
              <a:rPr lang="en-US" dirty="0"/>
              <a:t>radiation sources;</a:t>
            </a:r>
          </a:p>
          <a:p>
            <a:pPr marL="342900" indent="-342900">
              <a:buFontTx/>
              <a:buAutoNum type="arabicParenR"/>
              <a:defRPr/>
            </a:pPr>
            <a:r>
              <a:rPr lang="en-US" dirty="0"/>
              <a:t>radiation zoning </a:t>
            </a:r>
            <a:r>
              <a:rPr lang="en-US" dirty="0" smtClean="0"/>
              <a:t> for </a:t>
            </a:r>
            <a:r>
              <a:rPr lang="en-US" dirty="0"/>
              <a:t>restriction of personnel’s radiation exposure duration;</a:t>
            </a:r>
          </a:p>
          <a:p>
            <a:pPr marL="342900" indent="-342900">
              <a:buFontTx/>
              <a:buAutoNum type="arabicParenR"/>
              <a:defRPr/>
            </a:pPr>
            <a:r>
              <a:rPr lang="en-US" dirty="0"/>
              <a:t>interlocks system, which prevent personnel’s access to dangerous radiation zones;</a:t>
            </a:r>
          </a:p>
          <a:p>
            <a:pPr marL="342900" indent="-342900">
              <a:buFontTx/>
              <a:buAutoNum type="arabicParenR"/>
              <a:defRPr/>
            </a:pPr>
            <a:r>
              <a:rPr lang="en-US" dirty="0"/>
              <a:t>system of permanent  zonal radiation monitoring with danger warning by a sonic and light </a:t>
            </a:r>
            <a:r>
              <a:rPr lang="en-US" dirty="0" smtClean="0"/>
              <a:t> signaling </a:t>
            </a:r>
            <a:r>
              <a:rPr lang="en-US" dirty="0"/>
              <a:t>devices.</a:t>
            </a:r>
          </a:p>
          <a:p>
            <a:pPr>
              <a:defRPr/>
            </a:pPr>
            <a:endParaRPr lang="ru-RU" b="1" i="1" dirty="0" smtClean="0"/>
          </a:p>
        </p:txBody>
      </p:sp>
      <p:sp>
        <p:nvSpPr>
          <p:cNvPr id="3" name="TextBox 3"/>
          <p:cNvSpPr txBox="1">
            <a:spLocks noChangeArrowheads="1"/>
          </p:cNvSpPr>
          <p:nvPr/>
        </p:nvSpPr>
        <p:spPr bwMode="auto">
          <a:xfrm>
            <a:off x="8086725" y="6488113"/>
            <a:ext cx="745717" cy="338554"/>
          </a:xfrm>
          <a:prstGeom prst="rect">
            <a:avLst/>
          </a:prstGeom>
          <a:noFill/>
          <a:ln w="9525">
            <a:noFill/>
            <a:miter lim="800000"/>
            <a:headEnd/>
            <a:tailEnd/>
          </a:ln>
        </p:spPr>
        <p:txBody>
          <a:bodyPr wrap="none">
            <a:spAutoFit/>
          </a:bodyPr>
          <a:lstStyle/>
          <a:p>
            <a:r>
              <a:rPr lang="en-US" sz="1600" b="1" dirty="0"/>
              <a:t>Slide </a:t>
            </a:r>
            <a:r>
              <a:rPr lang="en-US" sz="1600" b="1" dirty="0" smtClean="0"/>
              <a:t>2</a:t>
            </a:r>
            <a:endParaRPr lang="en-US" sz="16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353777"/>
            <a:ext cx="8501122" cy="1154162"/>
          </a:xfrm>
          <a:prstGeom prst="rect">
            <a:avLst/>
          </a:prstGeom>
          <a:noFill/>
        </p:spPr>
        <p:txBody>
          <a:bodyPr wrap="square" rtlCol="0">
            <a:spAutoFit/>
          </a:bodyPr>
          <a:lstStyle/>
          <a:p>
            <a:pPr algn="just"/>
            <a:r>
              <a:rPr lang="en-US" b="1" dirty="0" smtClean="0"/>
              <a:t>For radiation shielding design and NICA radiation situation forecasting </a:t>
            </a:r>
            <a:r>
              <a:rPr lang="en-US" b="1" dirty="0"/>
              <a:t>the modern MC code GEANT4 </a:t>
            </a:r>
            <a:r>
              <a:rPr lang="en-US" b="1" dirty="0" smtClean="0"/>
              <a:t>for </a:t>
            </a:r>
            <a:r>
              <a:rPr lang="en-US" b="1" dirty="0"/>
              <a:t>the simulation of radiation transport in </a:t>
            </a:r>
            <a:r>
              <a:rPr lang="en-US" b="1" dirty="0" smtClean="0"/>
              <a:t>matter has been applied.</a:t>
            </a:r>
          </a:p>
          <a:p>
            <a:pPr algn="ctr">
              <a:spcBef>
                <a:spcPts val="600"/>
              </a:spcBef>
            </a:pPr>
            <a:r>
              <a:rPr lang="en-US" sz="2800" b="1" dirty="0" smtClean="0">
                <a:solidFill>
                  <a:srgbClr val="C00000"/>
                </a:solidFill>
              </a:rPr>
              <a:t>COLLIDER</a:t>
            </a:r>
            <a:endParaRPr lang="en-US" sz="2800" b="1" dirty="0">
              <a:solidFill>
                <a:srgbClr val="C00000"/>
              </a:solidFill>
            </a:endParaRPr>
          </a:p>
        </p:txBody>
      </p:sp>
      <p:sp>
        <p:nvSpPr>
          <p:cNvPr id="5" name="TextBox 4"/>
          <p:cNvSpPr txBox="1"/>
          <p:nvPr/>
        </p:nvSpPr>
        <p:spPr>
          <a:xfrm>
            <a:off x="428596" y="1679412"/>
            <a:ext cx="8286808" cy="1754326"/>
          </a:xfrm>
          <a:prstGeom prst="rect">
            <a:avLst/>
          </a:prstGeom>
          <a:noFill/>
        </p:spPr>
        <p:txBody>
          <a:bodyPr wrap="square">
            <a:spAutoFit/>
          </a:bodyPr>
          <a:lstStyle/>
          <a:p>
            <a:pPr>
              <a:defRPr/>
            </a:pPr>
            <a:r>
              <a:rPr lang="en-US" b="1" dirty="0">
                <a:solidFill>
                  <a:srgbClr val="C00000"/>
                </a:solidFill>
              </a:rPr>
              <a:t>The main causes of ion beam </a:t>
            </a:r>
            <a:r>
              <a:rPr lang="en-US" b="1" dirty="0" smtClean="0">
                <a:solidFill>
                  <a:srgbClr val="C00000"/>
                </a:solidFill>
              </a:rPr>
              <a:t>losses will be:</a:t>
            </a:r>
            <a:endParaRPr lang="en-US" b="1" dirty="0">
              <a:solidFill>
                <a:srgbClr val="C00000"/>
              </a:solidFill>
            </a:endParaRPr>
          </a:p>
          <a:p>
            <a:pPr marL="342900" indent="-342900">
              <a:buFontTx/>
              <a:buAutoNum type="arabicParenR"/>
              <a:defRPr/>
            </a:pPr>
            <a:r>
              <a:rPr lang="en-US" dirty="0">
                <a:solidFill>
                  <a:srgbClr val="C00000"/>
                </a:solidFill>
              </a:rPr>
              <a:t>residual gas in the vacuum pipe;</a:t>
            </a:r>
          </a:p>
          <a:p>
            <a:pPr marL="342900" indent="-342900">
              <a:buFontTx/>
              <a:buAutoNum type="arabicParenR"/>
              <a:defRPr/>
            </a:pPr>
            <a:r>
              <a:rPr lang="en-US" dirty="0">
                <a:solidFill>
                  <a:srgbClr val="C00000"/>
                </a:solidFill>
              </a:rPr>
              <a:t>intra-beam scattering of ions;</a:t>
            </a:r>
          </a:p>
          <a:p>
            <a:pPr marL="342900" indent="-342900">
              <a:buFontTx/>
              <a:buAutoNum type="arabicParenR"/>
              <a:defRPr/>
            </a:pPr>
            <a:r>
              <a:rPr lang="en-US" dirty="0">
                <a:solidFill>
                  <a:srgbClr val="C00000"/>
                </a:solidFill>
              </a:rPr>
              <a:t>large amplitudes of betatron oscillations;</a:t>
            </a:r>
          </a:p>
          <a:p>
            <a:pPr marL="342900" indent="-342900">
              <a:buFontTx/>
              <a:buAutoNum type="arabicParenR"/>
              <a:defRPr/>
            </a:pPr>
            <a:r>
              <a:rPr lang="en-US" dirty="0">
                <a:solidFill>
                  <a:srgbClr val="C00000"/>
                </a:solidFill>
              </a:rPr>
              <a:t>recombination of ions with electrons </a:t>
            </a:r>
            <a:r>
              <a:rPr lang="en-US" dirty="0" smtClean="0">
                <a:solidFill>
                  <a:srgbClr val="C00000"/>
                </a:solidFill>
              </a:rPr>
              <a:t>from </a:t>
            </a:r>
            <a:r>
              <a:rPr lang="en-US" dirty="0">
                <a:solidFill>
                  <a:srgbClr val="C00000"/>
                </a:solidFill>
              </a:rPr>
              <a:t>the beam cooling system;</a:t>
            </a:r>
          </a:p>
          <a:p>
            <a:pPr marL="342900" indent="-342900">
              <a:defRPr/>
            </a:pPr>
            <a:r>
              <a:rPr lang="en-US" dirty="0">
                <a:solidFill>
                  <a:srgbClr val="C00000"/>
                </a:solidFill>
              </a:rPr>
              <a:t>5)  beam injection </a:t>
            </a:r>
            <a:r>
              <a:rPr lang="en-US" dirty="0" smtClean="0">
                <a:solidFill>
                  <a:srgbClr val="C00000"/>
                </a:solidFill>
              </a:rPr>
              <a:t>systems</a:t>
            </a:r>
            <a:r>
              <a:rPr lang="en-US" dirty="0">
                <a:solidFill>
                  <a:srgbClr val="C00000"/>
                </a:solidFill>
              </a:rPr>
              <a:t>. </a:t>
            </a:r>
            <a:endParaRPr lang="ru-RU" dirty="0"/>
          </a:p>
        </p:txBody>
      </p:sp>
      <p:sp>
        <p:nvSpPr>
          <p:cNvPr id="63" name="Прямоугольник 62"/>
          <p:cNvSpPr/>
          <p:nvPr/>
        </p:nvSpPr>
        <p:spPr>
          <a:xfrm>
            <a:off x="428596" y="6062677"/>
            <a:ext cx="4953000" cy="43973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grpSp>
        <p:nvGrpSpPr>
          <p:cNvPr id="64" name="Группа 212"/>
          <p:cNvGrpSpPr>
            <a:grpSpLocks/>
          </p:cNvGrpSpPr>
          <p:nvPr/>
        </p:nvGrpSpPr>
        <p:grpSpPr bwMode="auto">
          <a:xfrm>
            <a:off x="288896" y="3569869"/>
            <a:ext cx="5162550" cy="2900363"/>
            <a:chOff x="4571998" y="1643052"/>
            <a:chExt cx="4385946" cy="1988422"/>
          </a:xfrm>
        </p:grpSpPr>
        <p:grpSp>
          <p:nvGrpSpPr>
            <p:cNvPr id="65" name="Group 2"/>
            <p:cNvGrpSpPr>
              <a:grpSpLocks/>
            </p:cNvGrpSpPr>
            <p:nvPr/>
          </p:nvGrpSpPr>
          <p:grpSpPr bwMode="auto">
            <a:xfrm>
              <a:off x="4572633" y="1640512"/>
              <a:ext cx="4386583" cy="1987152"/>
              <a:chOff x="2994" y="7818"/>
              <a:chExt cx="6907" cy="3130"/>
            </a:xfrm>
          </p:grpSpPr>
          <p:grpSp>
            <p:nvGrpSpPr>
              <p:cNvPr id="72" name="Group 3"/>
              <p:cNvGrpSpPr>
                <a:grpSpLocks/>
              </p:cNvGrpSpPr>
              <p:nvPr/>
            </p:nvGrpSpPr>
            <p:grpSpPr bwMode="auto">
              <a:xfrm>
                <a:off x="2994" y="7818"/>
                <a:ext cx="6907" cy="3130"/>
                <a:chOff x="2655" y="2432"/>
                <a:chExt cx="6029" cy="2117"/>
              </a:xfrm>
            </p:grpSpPr>
            <p:sp>
              <p:nvSpPr>
                <p:cNvPr id="85" name="Text Box 31"/>
                <p:cNvSpPr txBox="1">
                  <a:spLocks noChangeArrowheads="1"/>
                </p:cNvSpPr>
                <p:nvPr/>
              </p:nvSpPr>
              <p:spPr bwMode="auto">
                <a:xfrm>
                  <a:off x="5248" y="4342"/>
                  <a:ext cx="962" cy="207"/>
                </a:xfrm>
                <a:prstGeom prst="rect">
                  <a:avLst/>
                </a:prstGeom>
                <a:noFill/>
                <a:ln w="9525">
                  <a:noFill/>
                  <a:miter lim="800000"/>
                  <a:headEnd/>
                  <a:tailEnd/>
                </a:ln>
              </p:spPr>
              <p:txBody>
                <a:bodyPr lIns="0" tIns="0" rIns="0" bIns="0"/>
                <a:lstStyle/>
                <a:p>
                  <a:pPr>
                    <a:spcAft>
                      <a:spcPts val="1000"/>
                    </a:spcAft>
                  </a:pPr>
                  <a:r>
                    <a:rPr lang="en-US" sz="1200" b="1" dirty="0"/>
                    <a:t>shielding</a:t>
                  </a:r>
                </a:p>
              </p:txBody>
            </p:sp>
            <p:grpSp>
              <p:nvGrpSpPr>
                <p:cNvPr id="86" name="Group 4"/>
                <p:cNvGrpSpPr>
                  <a:grpSpLocks/>
                </p:cNvGrpSpPr>
                <p:nvPr/>
              </p:nvGrpSpPr>
              <p:grpSpPr bwMode="auto">
                <a:xfrm>
                  <a:off x="2655" y="2728"/>
                  <a:ext cx="6023" cy="1281"/>
                  <a:chOff x="2655" y="2618"/>
                  <a:chExt cx="6023" cy="1281"/>
                </a:xfrm>
              </p:grpSpPr>
              <p:sp>
                <p:nvSpPr>
                  <p:cNvPr id="98" name="Rectangle 5" descr="Светлый диагональный 2"/>
                  <p:cNvSpPr>
                    <a:spLocks noChangeArrowheads="1"/>
                  </p:cNvSpPr>
                  <p:nvPr/>
                </p:nvSpPr>
                <p:spPr bwMode="auto">
                  <a:xfrm>
                    <a:off x="3540" y="2900"/>
                    <a:ext cx="735" cy="227"/>
                  </a:xfrm>
                  <a:prstGeom prst="rect">
                    <a:avLst/>
                  </a:prstGeom>
                  <a:pattFill prst="ltUpDiag">
                    <a:fgClr>
                      <a:srgbClr val="000000"/>
                    </a:fgClr>
                    <a:bgClr>
                      <a:srgbClr val="FFFFFF"/>
                    </a:bgClr>
                  </a:pattFill>
                  <a:ln w="19050">
                    <a:solidFill>
                      <a:srgbClr val="000000"/>
                    </a:solidFill>
                    <a:miter lim="800000"/>
                    <a:headEnd/>
                    <a:tailEnd/>
                  </a:ln>
                </p:spPr>
                <p:txBody>
                  <a:bodyPr/>
                  <a:lstStyle/>
                  <a:p>
                    <a:endParaRPr lang="ru-RU" dirty="0"/>
                  </a:p>
                </p:txBody>
              </p:sp>
              <p:sp>
                <p:nvSpPr>
                  <p:cNvPr id="99" name="Rectangle 6" descr="Светлый диагональный 2"/>
                  <p:cNvSpPr>
                    <a:spLocks noChangeArrowheads="1"/>
                  </p:cNvSpPr>
                  <p:nvPr/>
                </p:nvSpPr>
                <p:spPr bwMode="auto">
                  <a:xfrm>
                    <a:off x="3540" y="3383"/>
                    <a:ext cx="735" cy="227"/>
                  </a:xfrm>
                  <a:prstGeom prst="rect">
                    <a:avLst/>
                  </a:prstGeom>
                  <a:pattFill prst="ltUpDiag">
                    <a:fgClr>
                      <a:srgbClr val="000000"/>
                    </a:fgClr>
                    <a:bgClr>
                      <a:srgbClr val="FFFFFF"/>
                    </a:bgClr>
                  </a:pattFill>
                  <a:ln w="19050">
                    <a:solidFill>
                      <a:srgbClr val="000000"/>
                    </a:solidFill>
                    <a:miter lim="800000"/>
                    <a:headEnd/>
                    <a:tailEnd/>
                  </a:ln>
                </p:spPr>
                <p:txBody>
                  <a:bodyPr/>
                  <a:lstStyle/>
                  <a:p>
                    <a:endParaRPr lang="ru-RU" dirty="0"/>
                  </a:p>
                </p:txBody>
              </p:sp>
              <p:cxnSp>
                <p:nvCxnSpPr>
                  <p:cNvPr id="100" name="AutoShape 7"/>
                  <p:cNvCxnSpPr>
                    <a:cxnSpLocks noChangeShapeType="1"/>
                  </p:cNvCxnSpPr>
                  <p:nvPr/>
                </p:nvCxnSpPr>
                <p:spPr bwMode="auto">
                  <a:xfrm flipV="1">
                    <a:off x="2813" y="3380"/>
                    <a:ext cx="1325" cy="142"/>
                  </a:xfrm>
                  <a:prstGeom prst="bentConnector3">
                    <a:avLst>
                      <a:gd name="adj1" fmla="val 49963"/>
                    </a:avLst>
                  </a:prstGeom>
                  <a:noFill/>
                  <a:ln w="12700">
                    <a:solidFill>
                      <a:srgbClr val="000000"/>
                    </a:solidFill>
                    <a:miter lim="800000"/>
                    <a:headEnd/>
                    <a:tailEnd/>
                  </a:ln>
                </p:spPr>
              </p:cxnSp>
              <p:sp>
                <p:nvSpPr>
                  <p:cNvPr id="101" name="Rectangle 8"/>
                  <p:cNvSpPr>
                    <a:spLocks noChangeArrowheads="1"/>
                  </p:cNvSpPr>
                  <p:nvPr/>
                </p:nvSpPr>
                <p:spPr bwMode="auto">
                  <a:xfrm>
                    <a:off x="2805" y="2998"/>
                    <a:ext cx="660" cy="510"/>
                  </a:xfrm>
                  <a:prstGeom prst="rect">
                    <a:avLst/>
                  </a:prstGeom>
                  <a:solidFill>
                    <a:srgbClr val="BFBFBF"/>
                  </a:solidFill>
                  <a:ln w="9525" algn="ctr">
                    <a:noFill/>
                    <a:miter lim="800000"/>
                    <a:headEnd/>
                    <a:tailEnd/>
                  </a:ln>
                </p:spPr>
                <p:txBody>
                  <a:bodyPr/>
                  <a:lstStyle/>
                  <a:p>
                    <a:endParaRPr lang="ru-RU" dirty="0"/>
                  </a:p>
                </p:txBody>
              </p:sp>
              <p:sp>
                <p:nvSpPr>
                  <p:cNvPr id="102" name="Rectangle 9"/>
                  <p:cNvSpPr>
                    <a:spLocks noChangeArrowheads="1"/>
                  </p:cNvSpPr>
                  <p:nvPr/>
                </p:nvSpPr>
                <p:spPr bwMode="auto">
                  <a:xfrm>
                    <a:off x="3465" y="3140"/>
                    <a:ext cx="890" cy="238"/>
                  </a:xfrm>
                  <a:prstGeom prst="rect">
                    <a:avLst/>
                  </a:prstGeom>
                  <a:solidFill>
                    <a:srgbClr val="BFBFBF"/>
                  </a:solidFill>
                  <a:ln w="9525" algn="ctr">
                    <a:noFill/>
                    <a:miter lim="800000"/>
                    <a:headEnd/>
                    <a:tailEnd/>
                  </a:ln>
                </p:spPr>
                <p:txBody>
                  <a:bodyPr/>
                  <a:lstStyle/>
                  <a:p>
                    <a:endParaRPr lang="ru-RU" dirty="0"/>
                  </a:p>
                </p:txBody>
              </p:sp>
              <p:sp>
                <p:nvSpPr>
                  <p:cNvPr id="103" name="Rectangle 10"/>
                  <p:cNvSpPr>
                    <a:spLocks noChangeArrowheads="1"/>
                  </p:cNvSpPr>
                  <p:nvPr/>
                </p:nvSpPr>
                <p:spPr bwMode="auto">
                  <a:xfrm>
                    <a:off x="4355" y="2998"/>
                    <a:ext cx="4083" cy="510"/>
                  </a:xfrm>
                  <a:prstGeom prst="rect">
                    <a:avLst/>
                  </a:prstGeom>
                  <a:solidFill>
                    <a:srgbClr val="BFBFBF"/>
                  </a:solidFill>
                  <a:ln w="9525" algn="ctr">
                    <a:noFill/>
                    <a:miter lim="800000"/>
                    <a:headEnd/>
                    <a:tailEnd/>
                  </a:ln>
                </p:spPr>
                <p:txBody>
                  <a:bodyPr/>
                  <a:lstStyle/>
                  <a:p>
                    <a:endParaRPr lang="ru-RU" dirty="0"/>
                  </a:p>
                </p:txBody>
              </p:sp>
              <p:cxnSp>
                <p:nvCxnSpPr>
                  <p:cNvPr id="104" name="AutoShape 11"/>
                  <p:cNvCxnSpPr>
                    <a:cxnSpLocks noChangeShapeType="1"/>
                  </p:cNvCxnSpPr>
                  <p:nvPr/>
                </p:nvCxnSpPr>
                <p:spPr bwMode="auto">
                  <a:xfrm>
                    <a:off x="2655" y="3260"/>
                    <a:ext cx="6023" cy="0"/>
                  </a:xfrm>
                  <a:prstGeom prst="straightConnector1">
                    <a:avLst/>
                  </a:prstGeom>
                  <a:noFill/>
                  <a:ln w="3175">
                    <a:solidFill>
                      <a:srgbClr val="000000"/>
                    </a:solidFill>
                    <a:prstDash val="lgDashDot"/>
                    <a:round/>
                    <a:headEnd/>
                    <a:tailEnd/>
                  </a:ln>
                </p:spPr>
              </p:cxnSp>
              <p:cxnSp>
                <p:nvCxnSpPr>
                  <p:cNvPr id="105" name="AutoShape 12"/>
                  <p:cNvCxnSpPr>
                    <a:cxnSpLocks noChangeShapeType="1"/>
                  </p:cNvCxnSpPr>
                  <p:nvPr/>
                </p:nvCxnSpPr>
                <p:spPr bwMode="auto">
                  <a:xfrm>
                    <a:off x="4275" y="3119"/>
                    <a:ext cx="0" cy="283"/>
                  </a:xfrm>
                  <a:prstGeom prst="straightConnector1">
                    <a:avLst/>
                  </a:prstGeom>
                  <a:noFill/>
                  <a:ln w="6350">
                    <a:solidFill>
                      <a:srgbClr val="000000"/>
                    </a:solidFill>
                    <a:prstDash val="dash"/>
                    <a:round/>
                    <a:headEnd/>
                    <a:tailEnd/>
                  </a:ln>
                </p:spPr>
              </p:cxnSp>
              <p:cxnSp>
                <p:nvCxnSpPr>
                  <p:cNvPr id="106" name="AutoShape 13"/>
                  <p:cNvCxnSpPr>
                    <a:cxnSpLocks noChangeShapeType="1"/>
                  </p:cNvCxnSpPr>
                  <p:nvPr/>
                </p:nvCxnSpPr>
                <p:spPr bwMode="auto">
                  <a:xfrm>
                    <a:off x="2805" y="2988"/>
                    <a:ext cx="1325" cy="142"/>
                  </a:xfrm>
                  <a:prstGeom prst="bentConnector3">
                    <a:avLst>
                      <a:gd name="adj1" fmla="val 49963"/>
                    </a:avLst>
                  </a:prstGeom>
                  <a:noFill/>
                  <a:ln w="12700">
                    <a:solidFill>
                      <a:srgbClr val="000000"/>
                    </a:solidFill>
                    <a:miter lim="800000"/>
                    <a:headEnd/>
                    <a:tailEnd/>
                  </a:ln>
                </p:spPr>
              </p:cxnSp>
              <p:cxnSp>
                <p:nvCxnSpPr>
                  <p:cNvPr id="107" name="AutoShape 14"/>
                  <p:cNvCxnSpPr>
                    <a:cxnSpLocks noChangeShapeType="1"/>
                  </p:cNvCxnSpPr>
                  <p:nvPr/>
                </p:nvCxnSpPr>
                <p:spPr bwMode="auto">
                  <a:xfrm flipV="1">
                    <a:off x="3682" y="2990"/>
                    <a:ext cx="1325" cy="142"/>
                  </a:xfrm>
                  <a:prstGeom prst="bentConnector3">
                    <a:avLst>
                      <a:gd name="adj1" fmla="val 49963"/>
                    </a:avLst>
                  </a:prstGeom>
                  <a:noFill/>
                  <a:ln w="12700">
                    <a:solidFill>
                      <a:srgbClr val="000000"/>
                    </a:solidFill>
                    <a:miter lim="800000"/>
                    <a:headEnd/>
                    <a:tailEnd/>
                  </a:ln>
                </p:spPr>
              </p:cxnSp>
              <p:cxnSp>
                <p:nvCxnSpPr>
                  <p:cNvPr id="108" name="AutoShape 15"/>
                  <p:cNvCxnSpPr>
                    <a:cxnSpLocks noChangeShapeType="1"/>
                  </p:cNvCxnSpPr>
                  <p:nvPr/>
                </p:nvCxnSpPr>
                <p:spPr bwMode="auto">
                  <a:xfrm>
                    <a:off x="3682" y="3389"/>
                    <a:ext cx="1325" cy="136"/>
                  </a:xfrm>
                  <a:prstGeom prst="bentConnector3">
                    <a:avLst>
                      <a:gd name="adj1" fmla="val 49963"/>
                    </a:avLst>
                  </a:prstGeom>
                  <a:noFill/>
                  <a:ln w="12700">
                    <a:solidFill>
                      <a:srgbClr val="000000"/>
                    </a:solidFill>
                    <a:miter lim="800000"/>
                    <a:headEnd/>
                    <a:tailEnd/>
                  </a:ln>
                </p:spPr>
              </p:cxnSp>
              <p:cxnSp>
                <p:nvCxnSpPr>
                  <p:cNvPr id="109" name="AutoShape 16"/>
                  <p:cNvCxnSpPr>
                    <a:cxnSpLocks noChangeShapeType="1"/>
                  </p:cNvCxnSpPr>
                  <p:nvPr/>
                </p:nvCxnSpPr>
                <p:spPr bwMode="auto">
                  <a:xfrm>
                    <a:off x="5011" y="2988"/>
                    <a:ext cx="879" cy="0"/>
                  </a:xfrm>
                  <a:prstGeom prst="straightConnector1">
                    <a:avLst/>
                  </a:prstGeom>
                  <a:noFill/>
                  <a:ln w="12700">
                    <a:solidFill>
                      <a:srgbClr val="000000"/>
                    </a:solidFill>
                    <a:round/>
                    <a:headEnd/>
                    <a:tailEnd/>
                  </a:ln>
                </p:spPr>
              </p:cxnSp>
              <p:sp>
                <p:nvSpPr>
                  <p:cNvPr id="110" name="Rectangle 17" descr="Светлый диагональный 2"/>
                  <p:cNvSpPr>
                    <a:spLocks noChangeArrowheads="1"/>
                  </p:cNvSpPr>
                  <p:nvPr/>
                </p:nvSpPr>
                <p:spPr bwMode="auto">
                  <a:xfrm>
                    <a:off x="5891" y="3530"/>
                    <a:ext cx="2268" cy="369"/>
                  </a:xfrm>
                  <a:prstGeom prst="rect">
                    <a:avLst/>
                  </a:prstGeom>
                  <a:pattFill prst="ltUpDiag">
                    <a:fgClr>
                      <a:srgbClr val="000000"/>
                    </a:fgClr>
                    <a:bgClr>
                      <a:srgbClr val="FFFFFF"/>
                    </a:bgClr>
                  </a:pattFill>
                  <a:ln w="19050" algn="ctr">
                    <a:solidFill>
                      <a:srgbClr val="000000"/>
                    </a:solidFill>
                    <a:miter lim="800000"/>
                    <a:headEnd/>
                    <a:tailEnd/>
                  </a:ln>
                </p:spPr>
                <p:txBody>
                  <a:bodyPr/>
                  <a:lstStyle/>
                  <a:p>
                    <a:endParaRPr lang="ru-RU" dirty="0"/>
                  </a:p>
                </p:txBody>
              </p:sp>
              <p:sp>
                <p:nvSpPr>
                  <p:cNvPr id="111" name="Rectangle 18" descr="Светлый диагональный 2"/>
                  <p:cNvSpPr>
                    <a:spLocks noChangeArrowheads="1"/>
                  </p:cNvSpPr>
                  <p:nvPr/>
                </p:nvSpPr>
                <p:spPr bwMode="auto">
                  <a:xfrm>
                    <a:off x="5891" y="2618"/>
                    <a:ext cx="2268" cy="369"/>
                  </a:xfrm>
                  <a:prstGeom prst="rect">
                    <a:avLst/>
                  </a:prstGeom>
                  <a:pattFill prst="ltUpDiag">
                    <a:fgClr>
                      <a:srgbClr val="000000"/>
                    </a:fgClr>
                    <a:bgClr>
                      <a:srgbClr val="FFFFFF"/>
                    </a:bgClr>
                  </a:pattFill>
                  <a:ln w="19050" algn="ctr">
                    <a:solidFill>
                      <a:srgbClr val="000000"/>
                    </a:solidFill>
                    <a:miter lim="800000"/>
                    <a:headEnd/>
                    <a:tailEnd/>
                  </a:ln>
                </p:spPr>
                <p:txBody>
                  <a:bodyPr/>
                  <a:lstStyle/>
                  <a:p>
                    <a:endParaRPr lang="ru-RU" dirty="0"/>
                  </a:p>
                </p:txBody>
              </p:sp>
              <p:cxnSp>
                <p:nvCxnSpPr>
                  <p:cNvPr id="112" name="AutoShape 19"/>
                  <p:cNvCxnSpPr>
                    <a:cxnSpLocks noChangeShapeType="1"/>
                  </p:cNvCxnSpPr>
                  <p:nvPr/>
                </p:nvCxnSpPr>
                <p:spPr bwMode="auto">
                  <a:xfrm>
                    <a:off x="5007" y="3525"/>
                    <a:ext cx="879" cy="0"/>
                  </a:xfrm>
                  <a:prstGeom prst="straightConnector1">
                    <a:avLst/>
                  </a:prstGeom>
                  <a:noFill/>
                  <a:ln w="12700">
                    <a:solidFill>
                      <a:srgbClr val="000000"/>
                    </a:solidFill>
                    <a:round/>
                    <a:headEnd/>
                    <a:tailEnd/>
                  </a:ln>
                </p:spPr>
              </p:cxnSp>
              <p:cxnSp>
                <p:nvCxnSpPr>
                  <p:cNvPr id="113" name="AutoShape 20"/>
                  <p:cNvCxnSpPr>
                    <a:cxnSpLocks noChangeShapeType="1"/>
                  </p:cNvCxnSpPr>
                  <p:nvPr/>
                </p:nvCxnSpPr>
                <p:spPr bwMode="auto">
                  <a:xfrm>
                    <a:off x="8431" y="2987"/>
                    <a:ext cx="0" cy="538"/>
                  </a:xfrm>
                  <a:prstGeom prst="straightConnector1">
                    <a:avLst/>
                  </a:prstGeom>
                  <a:noFill/>
                  <a:ln w="6350">
                    <a:solidFill>
                      <a:srgbClr val="000000"/>
                    </a:solidFill>
                    <a:prstDash val="dash"/>
                    <a:round/>
                    <a:headEnd/>
                    <a:tailEnd/>
                  </a:ln>
                </p:spPr>
              </p:cxnSp>
              <p:cxnSp>
                <p:nvCxnSpPr>
                  <p:cNvPr id="114" name="AutoShape 21"/>
                  <p:cNvCxnSpPr>
                    <a:cxnSpLocks noChangeShapeType="1"/>
                  </p:cNvCxnSpPr>
                  <p:nvPr/>
                </p:nvCxnSpPr>
                <p:spPr bwMode="auto">
                  <a:xfrm>
                    <a:off x="2805" y="2987"/>
                    <a:ext cx="0" cy="535"/>
                  </a:xfrm>
                  <a:prstGeom prst="straightConnector1">
                    <a:avLst/>
                  </a:prstGeom>
                  <a:noFill/>
                  <a:ln w="6350">
                    <a:solidFill>
                      <a:srgbClr val="000000"/>
                    </a:solidFill>
                    <a:prstDash val="dash"/>
                    <a:round/>
                    <a:headEnd/>
                    <a:tailEnd/>
                  </a:ln>
                </p:spPr>
              </p:cxnSp>
              <p:cxnSp>
                <p:nvCxnSpPr>
                  <p:cNvPr id="115" name="AutoShape 22"/>
                  <p:cNvCxnSpPr>
                    <a:cxnSpLocks noChangeShapeType="1"/>
                  </p:cNvCxnSpPr>
                  <p:nvPr/>
                </p:nvCxnSpPr>
                <p:spPr bwMode="auto">
                  <a:xfrm>
                    <a:off x="8144" y="2990"/>
                    <a:ext cx="294" cy="0"/>
                  </a:xfrm>
                  <a:prstGeom prst="straightConnector1">
                    <a:avLst/>
                  </a:prstGeom>
                  <a:noFill/>
                  <a:ln w="12700">
                    <a:solidFill>
                      <a:srgbClr val="000000"/>
                    </a:solidFill>
                    <a:round/>
                    <a:headEnd/>
                    <a:tailEnd/>
                  </a:ln>
                </p:spPr>
              </p:cxnSp>
              <p:cxnSp>
                <p:nvCxnSpPr>
                  <p:cNvPr id="116" name="AutoShape 23"/>
                  <p:cNvCxnSpPr>
                    <a:cxnSpLocks noChangeShapeType="1"/>
                  </p:cNvCxnSpPr>
                  <p:nvPr/>
                </p:nvCxnSpPr>
                <p:spPr bwMode="auto">
                  <a:xfrm>
                    <a:off x="8140" y="3525"/>
                    <a:ext cx="294" cy="0"/>
                  </a:xfrm>
                  <a:prstGeom prst="straightConnector1">
                    <a:avLst/>
                  </a:prstGeom>
                  <a:noFill/>
                  <a:ln w="12700">
                    <a:solidFill>
                      <a:srgbClr val="000000"/>
                    </a:solidFill>
                    <a:round/>
                    <a:headEnd/>
                    <a:tailEnd/>
                  </a:ln>
                </p:spPr>
              </p:cxnSp>
              <p:cxnSp>
                <p:nvCxnSpPr>
                  <p:cNvPr id="117" name="AutoShape 24"/>
                  <p:cNvCxnSpPr>
                    <a:cxnSpLocks noChangeShapeType="1"/>
                  </p:cNvCxnSpPr>
                  <p:nvPr/>
                </p:nvCxnSpPr>
                <p:spPr bwMode="auto">
                  <a:xfrm>
                    <a:off x="5890" y="2990"/>
                    <a:ext cx="0" cy="540"/>
                  </a:xfrm>
                  <a:prstGeom prst="straightConnector1">
                    <a:avLst/>
                  </a:prstGeom>
                  <a:noFill/>
                  <a:ln w="6350">
                    <a:solidFill>
                      <a:srgbClr val="000000"/>
                    </a:solidFill>
                    <a:prstDash val="dash"/>
                    <a:round/>
                    <a:headEnd/>
                    <a:tailEnd/>
                  </a:ln>
                </p:spPr>
              </p:cxnSp>
              <p:cxnSp>
                <p:nvCxnSpPr>
                  <p:cNvPr id="118" name="AutoShape 25"/>
                  <p:cNvCxnSpPr>
                    <a:cxnSpLocks noChangeShapeType="1"/>
                  </p:cNvCxnSpPr>
                  <p:nvPr/>
                </p:nvCxnSpPr>
                <p:spPr bwMode="auto">
                  <a:xfrm>
                    <a:off x="8159" y="2998"/>
                    <a:ext cx="0" cy="540"/>
                  </a:xfrm>
                  <a:prstGeom prst="straightConnector1">
                    <a:avLst/>
                  </a:prstGeom>
                  <a:noFill/>
                  <a:ln w="6350">
                    <a:solidFill>
                      <a:srgbClr val="000000"/>
                    </a:solidFill>
                    <a:prstDash val="dash"/>
                    <a:round/>
                    <a:headEnd/>
                    <a:tailEnd/>
                  </a:ln>
                </p:spPr>
              </p:cxnSp>
              <p:cxnSp>
                <p:nvCxnSpPr>
                  <p:cNvPr id="119" name="AutoShape 26"/>
                  <p:cNvCxnSpPr>
                    <a:cxnSpLocks noChangeShapeType="1"/>
                  </p:cNvCxnSpPr>
                  <p:nvPr/>
                </p:nvCxnSpPr>
                <p:spPr bwMode="auto">
                  <a:xfrm>
                    <a:off x="5891" y="2948"/>
                    <a:ext cx="2268" cy="0"/>
                  </a:xfrm>
                  <a:prstGeom prst="straightConnector1">
                    <a:avLst/>
                  </a:prstGeom>
                  <a:noFill/>
                  <a:ln w="63500">
                    <a:solidFill>
                      <a:srgbClr val="5A5A5A"/>
                    </a:solidFill>
                    <a:round/>
                    <a:headEnd/>
                    <a:tailEnd/>
                  </a:ln>
                </p:spPr>
              </p:cxnSp>
              <p:cxnSp>
                <p:nvCxnSpPr>
                  <p:cNvPr id="120" name="AutoShape 27"/>
                  <p:cNvCxnSpPr>
                    <a:cxnSpLocks noChangeShapeType="1"/>
                  </p:cNvCxnSpPr>
                  <p:nvPr/>
                </p:nvCxnSpPr>
                <p:spPr bwMode="auto">
                  <a:xfrm>
                    <a:off x="5891" y="3570"/>
                    <a:ext cx="2268" cy="0"/>
                  </a:xfrm>
                  <a:prstGeom prst="straightConnector1">
                    <a:avLst/>
                  </a:prstGeom>
                  <a:noFill/>
                  <a:ln w="63500">
                    <a:solidFill>
                      <a:srgbClr val="5A5A5A"/>
                    </a:solidFill>
                    <a:round/>
                    <a:headEnd/>
                    <a:tailEnd/>
                  </a:ln>
                </p:spPr>
              </p:cxnSp>
            </p:grpSp>
            <p:sp>
              <p:nvSpPr>
                <p:cNvPr id="87" name="Text Box 28"/>
                <p:cNvSpPr txBox="1">
                  <a:spLocks noChangeArrowheads="1"/>
                </p:cNvSpPr>
                <p:nvPr/>
              </p:nvSpPr>
              <p:spPr bwMode="auto">
                <a:xfrm>
                  <a:off x="3585" y="2442"/>
                  <a:ext cx="690" cy="196"/>
                </a:xfrm>
                <a:prstGeom prst="rect">
                  <a:avLst/>
                </a:prstGeom>
                <a:solidFill>
                  <a:srgbClr val="FFFFFF"/>
                </a:solidFill>
                <a:ln w="9525">
                  <a:noFill/>
                  <a:miter lim="800000"/>
                  <a:headEnd/>
                  <a:tailEnd/>
                </a:ln>
              </p:spPr>
              <p:txBody>
                <a:bodyPr lIns="0" tIns="0" rIns="0" bIns="0"/>
                <a:lstStyle/>
                <a:p>
                  <a:pPr algn="just">
                    <a:spcAft>
                      <a:spcPts val="1000"/>
                    </a:spcAft>
                  </a:pPr>
                  <a:r>
                    <a:rPr lang="en-US" sz="1200" b="1" dirty="0" smtClean="0">
                      <a:latin typeface="Calibri" pitchFamily="34" charset="0"/>
                    </a:rPr>
                    <a:t>Catcher</a:t>
                  </a:r>
                  <a:endParaRPr lang="en-US" sz="1200" b="1" dirty="0"/>
                </a:p>
              </p:txBody>
            </p:sp>
            <p:sp>
              <p:nvSpPr>
                <p:cNvPr id="88" name="Text Box 29"/>
                <p:cNvSpPr txBox="1">
                  <a:spLocks noChangeArrowheads="1"/>
                </p:cNvSpPr>
                <p:nvPr/>
              </p:nvSpPr>
              <p:spPr bwMode="auto">
                <a:xfrm>
                  <a:off x="5899" y="2432"/>
                  <a:ext cx="2785" cy="166"/>
                </a:xfrm>
                <a:prstGeom prst="rect">
                  <a:avLst/>
                </a:prstGeom>
                <a:solidFill>
                  <a:srgbClr val="FFFFFF"/>
                </a:solidFill>
                <a:ln w="9525">
                  <a:noFill/>
                  <a:miter lim="800000"/>
                  <a:headEnd/>
                  <a:tailEnd/>
                </a:ln>
              </p:spPr>
              <p:txBody>
                <a:bodyPr lIns="0" tIns="0" rIns="0" bIns="0"/>
                <a:lstStyle/>
                <a:p>
                  <a:pPr algn="just">
                    <a:spcAft>
                      <a:spcPts val="1000"/>
                    </a:spcAft>
                  </a:pPr>
                  <a:r>
                    <a:rPr lang="en-US" sz="1200" b="1" dirty="0" err="1" smtClean="0">
                      <a:latin typeface="Calibri" pitchFamily="34" charset="0"/>
                    </a:rPr>
                    <a:t>Quadrupole</a:t>
                  </a:r>
                  <a:r>
                    <a:rPr lang="en-US" sz="1200" b="1" dirty="0" smtClean="0">
                      <a:latin typeface="Calibri" pitchFamily="34" charset="0"/>
                    </a:rPr>
                    <a:t> </a:t>
                  </a:r>
                  <a:r>
                    <a:rPr lang="en-US" sz="1200" b="1" dirty="0">
                      <a:latin typeface="Calibri" pitchFamily="34" charset="0"/>
                    </a:rPr>
                    <a:t>lens or dipol magnet</a:t>
                  </a:r>
                  <a:endParaRPr lang="en-US" sz="1200" b="1" dirty="0"/>
                </a:p>
              </p:txBody>
            </p:sp>
            <p:sp>
              <p:nvSpPr>
                <p:cNvPr id="89" name="Text Box 30"/>
                <p:cNvSpPr txBox="1">
                  <a:spLocks noChangeArrowheads="1"/>
                </p:cNvSpPr>
                <p:nvPr/>
              </p:nvSpPr>
              <p:spPr bwMode="auto">
                <a:xfrm>
                  <a:off x="4411" y="2438"/>
                  <a:ext cx="1428" cy="196"/>
                </a:xfrm>
                <a:prstGeom prst="rect">
                  <a:avLst/>
                </a:prstGeom>
                <a:solidFill>
                  <a:srgbClr val="FFFFFF"/>
                </a:solidFill>
                <a:ln w="9525">
                  <a:noFill/>
                  <a:miter lim="800000"/>
                  <a:headEnd/>
                  <a:tailEnd/>
                </a:ln>
              </p:spPr>
              <p:txBody>
                <a:bodyPr lIns="0" tIns="0" rIns="0" bIns="0"/>
                <a:lstStyle/>
                <a:p>
                  <a:pPr>
                    <a:spcAft>
                      <a:spcPts val="1000"/>
                    </a:spcAft>
                  </a:pPr>
                  <a:r>
                    <a:rPr lang="en-US" sz="1200" b="1" dirty="0">
                      <a:latin typeface="Calibri" pitchFamily="34" charset="0"/>
                    </a:rPr>
                    <a:t>Vacuum pipe</a:t>
                  </a:r>
                  <a:endParaRPr lang="en-US" sz="1200" b="1" dirty="0"/>
                </a:p>
              </p:txBody>
            </p:sp>
            <p:cxnSp>
              <p:nvCxnSpPr>
                <p:cNvPr id="90" name="AutoShape 32"/>
                <p:cNvCxnSpPr>
                  <a:cxnSpLocks noChangeShapeType="1"/>
                </p:cNvCxnSpPr>
                <p:nvPr/>
              </p:nvCxnSpPr>
              <p:spPr bwMode="auto">
                <a:xfrm>
                  <a:off x="3833" y="2618"/>
                  <a:ext cx="127" cy="479"/>
                </a:xfrm>
                <a:prstGeom prst="straightConnector1">
                  <a:avLst/>
                </a:prstGeom>
                <a:noFill/>
                <a:ln w="3175">
                  <a:solidFill>
                    <a:srgbClr val="000000"/>
                  </a:solidFill>
                  <a:round/>
                  <a:headEnd/>
                  <a:tailEnd type="none" w="sm" len="sm"/>
                </a:ln>
              </p:spPr>
            </p:cxnSp>
            <p:cxnSp>
              <p:nvCxnSpPr>
                <p:cNvPr id="91" name="AutoShape 33"/>
                <p:cNvCxnSpPr>
                  <a:cxnSpLocks noChangeShapeType="1"/>
                </p:cNvCxnSpPr>
                <p:nvPr/>
              </p:nvCxnSpPr>
              <p:spPr bwMode="auto">
                <a:xfrm>
                  <a:off x="4778" y="2579"/>
                  <a:ext cx="187" cy="608"/>
                </a:xfrm>
                <a:prstGeom prst="straightConnector1">
                  <a:avLst/>
                </a:prstGeom>
                <a:noFill/>
                <a:ln w="3175">
                  <a:solidFill>
                    <a:srgbClr val="000000"/>
                  </a:solidFill>
                  <a:round/>
                  <a:headEnd/>
                  <a:tailEnd type="none" w="sm" len="sm"/>
                </a:ln>
              </p:spPr>
            </p:cxnSp>
            <p:cxnSp>
              <p:nvCxnSpPr>
                <p:cNvPr id="92" name="AutoShape 34"/>
                <p:cNvCxnSpPr>
                  <a:cxnSpLocks noChangeShapeType="1"/>
                </p:cNvCxnSpPr>
                <p:nvPr/>
              </p:nvCxnSpPr>
              <p:spPr bwMode="auto">
                <a:xfrm>
                  <a:off x="7013" y="2618"/>
                  <a:ext cx="74" cy="240"/>
                </a:xfrm>
                <a:prstGeom prst="straightConnector1">
                  <a:avLst/>
                </a:prstGeom>
                <a:noFill/>
                <a:ln w="3175">
                  <a:solidFill>
                    <a:srgbClr val="000000"/>
                  </a:solidFill>
                  <a:round/>
                  <a:headEnd/>
                  <a:tailEnd type="none" w="sm" len="sm"/>
                </a:ln>
              </p:spPr>
            </p:cxnSp>
            <p:cxnSp>
              <p:nvCxnSpPr>
                <p:cNvPr id="93" name="AutoShape 35"/>
                <p:cNvCxnSpPr>
                  <a:cxnSpLocks noChangeShapeType="1"/>
                </p:cNvCxnSpPr>
                <p:nvPr/>
              </p:nvCxnSpPr>
              <p:spPr bwMode="auto">
                <a:xfrm flipV="1">
                  <a:off x="4196" y="3108"/>
                  <a:ext cx="1698" cy="510"/>
                </a:xfrm>
                <a:prstGeom prst="straightConnector1">
                  <a:avLst/>
                </a:prstGeom>
                <a:noFill/>
                <a:ln w="9525">
                  <a:solidFill>
                    <a:srgbClr val="000000"/>
                  </a:solidFill>
                  <a:prstDash val="dash"/>
                  <a:round/>
                  <a:headEnd/>
                  <a:tailEnd type="stealth" w="sm" len="lg"/>
                </a:ln>
              </p:spPr>
            </p:cxnSp>
            <p:cxnSp>
              <p:nvCxnSpPr>
                <p:cNvPr id="94" name="AutoShape 36"/>
                <p:cNvCxnSpPr>
                  <a:cxnSpLocks noChangeShapeType="1"/>
                </p:cNvCxnSpPr>
                <p:nvPr/>
              </p:nvCxnSpPr>
              <p:spPr bwMode="auto">
                <a:xfrm>
                  <a:off x="4043" y="3097"/>
                  <a:ext cx="2085" cy="802"/>
                </a:xfrm>
                <a:prstGeom prst="straightConnector1">
                  <a:avLst/>
                </a:prstGeom>
                <a:noFill/>
                <a:ln w="9525">
                  <a:solidFill>
                    <a:srgbClr val="000000"/>
                  </a:solidFill>
                  <a:prstDash val="dash"/>
                  <a:round/>
                  <a:headEnd/>
                  <a:tailEnd/>
                </a:ln>
              </p:spPr>
            </p:cxnSp>
            <p:cxnSp>
              <p:nvCxnSpPr>
                <p:cNvPr id="95" name="AutoShape 37"/>
                <p:cNvCxnSpPr>
                  <a:cxnSpLocks noChangeShapeType="1"/>
                </p:cNvCxnSpPr>
                <p:nvPr/>
              </p:nvCxnSpPr>
              <p:spPr bwMode="auto">
                <a:xfrm rot="5400000">
                  <a:off x="5824" y="3948"/>
                  <a:ext cx="380" cy="230"/>
                </a:xfrm>
                <a:prstGeom prst="straightConnector1">
                  <a:avLst/>
                </a:prstGeom>
                <a:noFill/>
                <a:ln w="9525">
                  <a:solidFill>
                    <a:srgbClr val="FF0000"/>
                  </a:solidFill>
                  <a:round/>
                  <a:headEnd/>
                  <a:tailEnd type="stealth" w="sm" len="lg"/>
                </a:ln>
              </p:spPr>
            </p:cxnSp>
            <p:cxnSp>
              <p:nvCxnSpPr>
                <p:cNvPr id="96" name="AutoShape 38"/>
                <p:cNvCxnSpPr>
                  <a:cxnSpLocks noChangeShapeType="1"/>
                </p:cNvCxnSpPr>
                <p:nvPr/>
              </p:nvCxnSpPr>
              <p:spPr bwMode="auto">
                <a:xfrm>
                  <a:off x="4196" y="3108"/>
                  <a:ext cx="3060" cy="724"/>
                </a:xfrm>
                <a:prstGeom prst="straightConnector1">
                  <a:avLst/>
                </a:prstGeom>
                <a:noFill/>
                <a:ln w="9525">
                  <a:solidFill>
                    <a:srgbClr val="000000"/>
                  </a:solidFill>
                  <a:prstDash val="dash"/>
                  <a:round/>
                  <a:headEnd/>
                  <a:tailEnd/>
                </a:ln>
              </p:spPr>
            </p:cxnSp>
            <p:cxnSp>
              <p:nvCxnSpPr>
                <p:cNvPr id="97" name="AutoShape 39"/>
                <p:cNvCxnSpPr>
                  <a:cxnSpLocks noChangeShapeType="1"/>
                </p:cNvCxnSpPr>
                <p:nvPr/>
              </p:nvCxnSpPr>
              <p:spPr bwMode="auto">
                <a:xfrm flipV="1">
                  <a:off x="7253" y="3108"/>
                  <a:ext cx="300" cy="724"/>
                </a:xfrm>
                <a:prstGeom prst="straightConnector1">
                  <a:avLst/>
                </a:prstGeom>
                <a:noFill/>
                <a:ln w="9525">
                  <a:solidFill>
                    <a:srgbClr val="000000"/>
                  </a:solidFill>
                  <a:prstDash val="dash"/>
                  <a:round/>
                  <a:headEnd/>
                  <a:tailEnd type="stealth" w="sm" len="lg"/>
                </a:ln>
              </p:spPr>
            </p:cxnSp>
          </p:grpSp>
          <p:cxnSp>
            <p:nvCxnSpPr>
              <p:cNvPr id="73" name="AutoShape 41"/>
              <p:cNvCxnSpPr>
                <a:cxnSpLocks noChangeShapeType="1"/>
              </p:cNvCxnSpPr>
              <p:nvPr/>
            </p:nvCxnSpPr>
            <p:spPr bwMode="auto">
              <a:xfrm flipV="1">
                <a:off x="4849" y="8258"/>
                <a:ext cx="0" cy="512"/>
              </a:xfrm>
              <a:prstGeom prst="straightConnector1">
                <a:avLst/>
              </a:prstGeom>
              <a:noFill/>
              <a:ln w="3175">
                <a:solidFill>
                  <a:srgbClr val="000000"/>
                </a:solidFill>
                <a:round/>
                <a:headEnd/>
                <a:tailEnd/>
              </a:ln>
            </p:spPr>
          </p:cxnSp>
          <p:cxnSp>
            <p:nvCxnSpPr>
              <p:cNvPr id="74" name="AutoShape 42"/>
              <p:cNvCxnSpPr>
                <a:cxnSpLocks noChangeShapeType="1"/>
              </p:cNvCxnSpPr>
              <p:nvPr/>
            </p:nvCxnSpPr>
            <p:spPr bwMode="auto">
              <a:xfrm flipV="1">
                <a:off x="4007" y="8258"/>
                <a:ext cx="0" cy="535"/>
              </a:xfrm>
              <a:prstGeom prst="straightConnector1">
                <a:avLst/>
              </a:prstGeom>
              <a:noFill/>
              <a:ln w="3175">
                <a:solidFill>
                  <a:srgbClr val="000000"/>
                </a:solidFill>
                <a:round/>
                <a:headEnd/>
                <a:tailEnd/>
              </a:ln>
            </p:spPr>
          </p:cxnSp>
          <p:cxnSp>
            <p:nvCxnSpPr>
              <p:cNvPr id="75" name="AutoShape 43"/>
              <p:cNvCxnSpPr>
                <a:cxnSpLocks noChangeShapeType="1"/>
              </p:cNvCxnSpPr>
              <p:nvPr/>
            </p:nvCxnSpPr>
            <p:spPr bwMode="auto">
              <a:xfrm>
                <a:off x="4007" y="8490"/>
                <a:ext cx="842" cy="0"/>
              </a:xfrm>
              <a:prstGeom prst="straightConnector1">
                <a:avLst/>
              </a:prstGeom>
              <a:noFill/>
              <a:ln w="3175">
                <a:solidFill>
                  <a:srgbClr val="000000"/>
                </a:solidFill>
                <a:round/>
                <a:headEnd type="arrow" w="sm" len="sm"/>
                <a:tailEnd type="arrow" w="sm" len="sm"/>
              </a:ln>
            </p:spPr>
          </p:cxnSp>
          <p:cxnSp>
            <p:nvCxnSpPr>
              <p:cNvPr id="76" name="AutoShape 44"/>
              <p:cNvCxnSpPr>
                <a:cxnSpLocks noChangeShapeType="1"/>
              </p:cNvCxnSpPr>
              <p:nvPr/>
            </p:nvCxnSpPr>
            <p:spPr bwMode="auto">
              <a:xfrm>
                <a:off x="4849" y="8498"/>
                <a:ext cx="1845" cy="0"/>
              </a:xfrm>
              <a:prstGeom prst="straightConnector1">
                <a:avLst/>
              </a:prstGeom>
              <a:noFill/>
              <a:ln w="3175">
                <a:solidFill>
                  <a:srgbClr val="000000"/>
                </a:solidFill>
                <a:round/>
                <a:headEnd type="arrow" w="sm" len="sm"/>
                <a:tailEnd type="arrow" w="sm" len="sm"/>
              </a:ln>
            </p:spPr>
          </p:cxnSp>
          <p:sp>
            <p:nvSpPr>
              <p:cNvPr id="77" name="Text Box 45"/>
              <p:cNvSpPr txBox="1">
                <a:spLocks noChangeArrowheads="1"/>
              </p:cNvSpPr>
              <p:nvPr/>
            </p:nvSpPr>
            <p:spPr bwMode="auto">
              <a:xfrm>
                <a:off x="4465" y="8262"/>
                <a:ext cx="373" cy="199"/>
              </a:xfrm>
              <a:prstGeom prst="rect">
                <a:avLst/>
              </a:prstGeom>
              <a:solidFill>
                <a:srgbClr val="FFFFFF">
                  <a:alpha val="0"/>
                </a:srgbClr>
              </a:solidFill>
              <a:ln w="9525">
                <a:noFill/>
                <a:miter lim="800000"/>
                <a:headEnd/>
                <a:tailEnd/>
              </a:ln>
            </p:spPr>
            <p:txBody>
              <a:bodyPr lIns="0" tIns="0" rIns="0" bIns="0"/>
              <a:lstStyle/>
              <a:p>
                <a:pPr>
                  <a:spcAft>
                    <a:spcPts val="1000"/>
                  </a:spcAft>
                </a:pPr>
                <a:r>
                  <a:rPr lang="en-US" sz="900" dirty="0">
                    <a:latin typeface="Calibri" pitchFamily="34" charset="0"/>
                  </a:rPr>
                  <a:t>130 </a:t>
                </a:r>
                <a:endParaRPr lang="en-US" dirty="0"/>
              </a:p>
            </p:txBody>
          </p:sp>
          <p:sp>
            <p:nvSpPr>
              <p:cNvPr id="78" name="Text Box 46"/>
              <p:cNvSpPr txBox="1">
                <a:spLocks noChangeArrowheads="1"/>
              </p:cNvSpPr>
              <p:nvPr/>
            </p:nvSpPr>
            <p:spPr bwMode="auto">
              <a:xfrm>
                <a:off x="5575" y="8278"/>
                <a:ext cx="337" cy="223"/>
              </a:xfrm>
              <a:prstGeom prst="rect">
                <a:avLst/>
              </a:prstGeom>
              <a:solidFill>
                <a:srgbClr val="FFFFFF"/>
              </a:solidFill>
              <a:ln w="9525">
                <a:noFill/>
                <a:miter lim="800000"/>
                <a:headEnd/>
                <a:tailEnd/>
              </a:ln>
            </p:spPr>
            <p:txBody>
              <a:bodyPr lIns="0" tIns="0" rIns="0" bIns="0"/>
              <a:lstStyle/>
              <a:p>
                <a:pPr>
                  <a:spcAft>
                    <a:spcPts val="1000"/>
                  </a:spcAft>
                </a:pPr>
                <a:r>
                  <a:rPr lang="en-US" sz="900" dirty="0">
                    <a:latin typeface="Calibri" pitchFamily="34" charset="0"/>
                  </a:rPr>
                  <a:t>285</a:t>
                </a:r>
                <a:endParaRPr lang="en-US" dirty="0"/>
              </a:p>
            </p:txBody>
          </p:sp>
          <p:cxnSp>
            <p:nvCxnSpPr>
              <p:cNvPr id="79" name="AutoShape 47"/>
              <p:cNvCxnSpPr>
                <a:cxnSpLocks noChangeShapeType="1"/>
              </p:cNvCxnSpPr>
              <p:nvPr/>
            </p:nvCxnSpPr>
            <p:spPr bwMode="auto">
              <a:xfrm>
                <a:off x="7553" y="8820"/>
                <a:ext cx="0" cy="775"/>
              </a:xfrm>
              <a:prstGeom prst="straightConnector1">
                <a:avLst/>
              </a:prstGeom>
              <a:noFill/>
              <a:ln w="3175">
                <a:solidFill>
                  <a:srgbClr val="000000"/>
                </a:solidFill>
                <a:round/>
                <a:headEnd type="arrow" w="sm" len="sm"/>
                <a:tailEnd type="arrow" w="sm" len="sm"/>
              </a:ln>
            </p:spPr>
          </p:cxnSp>
          <p:cxnSp>
            <p:nvCxnSpPr>
              <p:cNvPr id="80" name="AutoShape 48"/>
              <p:cNvCxnSpPr>
                <a:cxnSpLocks noChangeShapeType="1"/>
              </p:cNvCxnSpPr>
              <p:nvPr/>
            </p:nvCxnSpPr>
            <p:spPr bwMode="auto">
              <a:xfrm>
                <a:off x="4162" y="9018"/>
                <a:ext cx="0" cy="364"/>
              </a:xfrm>
              <a:prstGeom prst="straightConnector1">
                <a:avLst/>
              </a:prstGeom>
              <a:noFill/>
              <a:ln w="3175">
                <a:solidFill>
                  <a:srgbClr val="000000"/>
                </a:solidFill>
                <a:round/>
                <a:headEnd type="arrow" w="sm" len="sm"/>
                <a:tailEnd type="arrow" w="sm" len="sm"/>
              </a:ln>
            </p:spPr>
          </p:cxnSp>
          <p:sp>
            <p:nvSpPr>
              <p:cNvPr id="81" name="Text Box 49"/>
              <p:cNvSpPr txBox="1">
                <a:spLocks noChangeArrowheads="1"/>
              </p:cNvSpPr>
              <p:nvPr/>
            </p:nvSpPr>
            <p:spPr bwMode="auto">
              <a:xfrm>
                <a:off x="4218" y="9029"/>
                <a:ext cx="244" cy="225"/>
              </a:xfrm>
              <a:prstGeom prst="rect">
                <a:avLst/>
              </a:prstGeom>
              <a:solidFill>
                <a:srgbClr val="FFFFFF">
                  <a:alpha val="0"/>
                </a:srgbClr>
              </a:solidFill>
              <a:ln w="9525">
                <a:noFill/>
                <a:miter lim="800000"/>
                <a:headEnd/>
                <a:tailEnd/>
              </a:ln>
            </p:spPr>
            <p:txBody>
              <a:bodyPr lIns="0" tIns="0" rIns="0" bIns="0"/>
              <a:lstStyle/>
              <a:p>
                <a:pPr>
                  <a:spcAft>
                    <a:spcPts val="1000"/>
                  </a:spcAft>
                  <a:defRPr/>
                </a:pPr>
                <a:r>
                  <a:rPr lang="en-US" sz="900" dirty="0">
                    <a:latin typeface="+mj-lt"/>
                  </a:rPr>
                  <a:t> 50   </a:t>
                </a:r>
                <a:endParaRPr lang="en-US" dirty="0">
                  <a:latin typeface="+mj-lt"/>
                </a:endParaRPr>
              </a:p>
            </p:txBody>
          </p:sp>
          <p:sp>
            <p:nvSpPr>
              <p:cNvPr id="82" name="Text Box 50"/>
              <p:cNvSpPr txBox="1">
                <a:spLocks noChangeArrowheads="1"/>
              </p:cNvSpPr>
              <p:nvPr/>
            </p:nvSpPr>
            <p:spPr bwMode="auto">
              <a:xfrm>
                <a:off x="7599" y="8895"/>
                <a:ext cx="246" cy="225"/>
              </a:xfrm>
              <a:prstGeom prst="rect">
                <a:avLst/>
              </a:prstGeom>
              <a:solidFill>
                <a:srgbClr val="FFFFFF">
                  <a:alpha val="0"/>
                </a:srgbClr>
              </a:solidFill>
              <a:ln w="9525">
                <a:noFill/>
                <a:miter lim="800000"/>
                <a:headEnd/>
                <a:tailEnd/>
              </a:ln>
            </p:spPr>
            <p:txBody>
              <a:bodyPr lIns="0" tIns="0" rIns="0" bIns="0"/>
              <a:lstStyle/>
              <a:p>
                <a:pPr>
                  <a:spcAft>
                    <a:spcPts val="1000"/>
                  </a:spcAft>
                  <a:defRPr/>
                </a:pPr>
                <a:r>
                  <a:rPr lang="en-US" sz="900" dirty="0">
                    <a:latin typeface="+mj-lt"/>
                  </a:rPr>
                  <a:t> 90</a:t>
                </a:r>
                <a:endParaRPr lang="en-US" dirty="0">
                  <a:latin typeface="+mj-lt"/>
                </a:endParaRPr>
              </a:p>
            </p:txBody>
          </p:sp>
          <p:cxnSp>
            <p:nvCxnSpPr>
              <p:cNvPr id="83" name="AutoShape 51"/>
              <p:cNvCxnSpPr>
                <a:cxnSpLocks noChangeShapeType="1"/>
              </p:cNvCxnSpPr>
              <p:nvPr/>
            </p:nvCxnSpPr>
            <p:spPr bwMode="auto">
              <a:xfrm>
                <a:off x="6703" y="8498"/>
                <a:ext cx="2577" cy="0"/>
              </a:xfrm>
              <a:prstGeom prst="straightConnector1">
                <a:avLst/>
              </a:prstGeom>
              <a:noFill/>
              <a:ln w="3175">
                <a:solidFill>
                  <a:srgbClr val="000000"/>
                </a:solidFill>
                <a:round/>
                <a:headEnd type="arrow" w="sm" len="sm"/>
                <a:tailEnd type="arrow" w="sm" len="sm"/>
              </a:ln>
            </p:spPr>
          </p:cxnSp>
          <p:sp>
            <p:nvSpPr>
              <p:cNvPr id="84" name="Text Box 52"/>
              <p:cNvSpPr txBox="1">
                <a:spLocks noChangeArrowheads="1"/>
              </p:cNvSpPr>
              <p:nvPr/>
            </p:nvSpPr>
            <p:spPr bwMode="auto">
              <a:xfrm>
                <a:off x="7665" y="8278"/>
                <a:ext cx="320" cy="212"/>
              </a:xfrm>
              <a:prstGeom prst="rect">
                <a:avLst/>
              </a:prstGeom>
              <a:solidFill>
                <a:srgbClr val="FFFFFF">
                  <a:alpha val="0"/>
                </a:srgbClr>
              </a:solidFill>
              <a:ln w="9525">
                <a:noFill/>
                <a:miter lim="800000"/>
                <a:headEnd/>
                <a:tailEnd/>
              </a:ln>
            </p:spPr>
            <p:txBody>
              <a:bodyPr lIns="0" tIns="0" rIns="0" bIns="0"/>
              <a:lstStyle/>
              <a:p>
                <a:pPr>
                  <a:spcAft>
                    <a:spcPts val="1000"/>
                  </a:spcAft>
                </a:pPr>
                <a:r>
                  <a:rPr lang="en-US" sz="900" dirty="0">
                    <a:latin typeface="Calibri" pitchFamily="34" charset="0"/>
                  </a:rPr>
                  <a:t>40</a:t>
                </a:r>
                <a:r>
                  <a:rPr lang="en-US" sz="900" dirty="0">
                    <a:latin typeface="Times New Roman" pitchFamily="18" charset="0"/>
                  </a:rPr>
                  <a:t>0</a:t>
                </a:r>
                <a:endParaRPr lang="en-US" dirty="0"/>
              </a:p>
            </p:txBody>
          </p:sp>
        </p:grpSp>
        <p:grpSp>
          <p:nvGrpSpPr>
            <p:cNvPr id="66" name="Group 124"/>
            <p:cNvGrpSpPr>
              <a:grpSpLocks/>
            </p:cNvGrpSpPr>
            <p:nvPr/>
          </p:nvGrpSpPr>
          <p:grpSpPr bwMode="auto">
            <a:xfrm>
              <a:off x="4667250" y="2333625"/>
              <a:ext cx="400050" cy="381000"/>
              <a:chOff x="8895" y="2235"/>
              <a:chExt cx="630" cy="600"/>
            </a:xfrm>
          </p:grpSpPr>
          <p:cxnSp>
            <p:nvCxnSpPr>
              <p:cNvPr id="67" name="AutoShape 125"/>
              <p:cNvCxnSpPr>
                <a:cxnSpLocks noChangeShapeType="1"/>
              </p:cNvCxnSpPr>
              <p:nvPr/>
            </p:nvCxnSpPr>
            <p:spPr bwMode="auto">
              <a:xfrm>
                <a:off x="8895" y="2235"/>
                <a:ext cx="300" cy="16"/>
              </a:xfrm>
              <a:prstGeom prst="straightConnector1">
                <a:avLst/>
              </a:prstGeom>
              <a:noFill/>
              <a:ln w="9525">
                <a:solidFill>
                  <a:srgbClr val="000000"/>
                </a:solidFill>
                <a:round/>
                <a:headEnd/>
                <a:tailEnd type="triangle" w="med" len="med"/>
              </a:ln>
            </p:spPr>
          </p:cxnSp>
          <p:cxnSp>
            <p:nvCxnSpPr>
              <p:cNvPr id="68" name="AutoShape 126"/>
              <p:cNvCxnSpPr>
                <a:cxnSpLocks noChangeShapeType="1"/>
              </p:cNvCxnSpPr>
              <p:nvPr/>
            </p:nvCxnSpPr>
            <p:spPr bwMode="auto">
              <a:xfrm>
                <a:off x="8895" y="2370"/>
                <a:ext cx="510" cy="0"/>
              </a:xfrm>
              <a:prstGeom prst="straightConnector1">
                <a:avLst/>
              </a:prstGeom>
              <a:noFill/>
              <a:ln w="9525">
                <a:solidFill>
                  <a:srgbClr val="000000"/>
                </a:solidFill>
                <a:round/>
                <a:headEnd/>
                <a:tailEnd type="triangle" w="med" len="med"/>
              </a:ln>
            </p:spPr>
          </p:cxnSp>
          <p:cxnSp>
            <p:nvCxnSpPr>
              <p:cNvPr id="69" name="AutoShape 127"/>
              <p:cNvCxnSpPr>
                <a:cxnSpLocks noChangeShapeType="1"/>
              </p:cNvCxnSpPr>
              <p:nvPr/>
            </p:nvCxnSpPr>
            <p:spPr bwMode="auto">
              <a:xfrm>
                <a:off x="8910" y="2535"/>
                <a:ext cx="615" cy="1"/>
              </a:xfrm>
              <a:prstGeom prst="straightConnector1">
                <a:avLst/>
              </a:prstGeom>
              <a:noFill/>
              <a:ln w="9525">
                <a:solidFill>
                  <a:srgbClr val="000000"/>
                </a:solidFill>
                <a:round/>
                <a:headEnd/>
                <a:tailEnd type="triangle" w="med" len="med"/>
              </a:ln>
            </p:spPr>
          </p:cxnSp>
          <p:cxnSp>
            <p:nvCxnSpPr>
              <p:cNvPr id="70" name="AutoShape 128"/>
              <p:cNvCxnSpPr>
                <a:cxnSpLocks noChangeShapeType="1"/>
              </p:cNvCxnSpPr>
              <p:nvPr/>
            </p:nvCxnSpPr>
            <p:spPr bwMode="auto">
              <a:xfrm>
                <a:off x="8910" y="2685"/>
                <a:ext cx="510" cy="0"/>
              </a:xfrm>
              <a:prstGeom prst="straightConnector1">
                <a:avLst/>
              </a:prstGeom>
              <a:noFill/>
              <a:ln w="9525">
                <a:solidFill>
                  <a:srgbClr val="000000"/>
                </a:solidFill>
                <a:round/>
                <a:headEnd/>
                <a:tailEnd type="triangle" w="med" len="med"/>
              </a:ln>
            </p:spPr>
          </p:cxnSp>
          <p:cxnSp>
            <p:nvCxnSpPr>
              <p:cNvPr id="71" name="AutoShape 129"/>
              <p:cNvCxnSpPr>
                <a:cxnSpLocks noChangeShapeType="1"/>
              </p:cNvCxnSpPr>
              <p:nvPr/>
            </p:nvCxnSpPr>
            <p:spPr bwMode="auto">
              <a:xfrm flipV="1">
                <a:off x="8910" y="2821"/>
                <a:ext cx="330" cy="14"/>
              </a:xfrm>
              <a:prstGeom prst="straightConnector1">
                <a:avLst/>
              </a:prstGeom>
              <a:noFill/>
              <a:ln w="9525">
                <a:solidFill>
                  <a:srgbClr val="000000"/>
                </a:solidFill>
                <a:round/>
                <a:headEnd/>
                <a:tailEnd type="triangle" w="med" len="med"/>
              </a:ln>
            </p:spPr>
          </p:cxnSp>
        </p:grpSp>
      </p:grpSp>
      <p:cxnSp>
        <p:nvCxnSpPr>
          <p:cNvPr id="121" name="Прямая со стрелкой 120"/>
          <p:cNvCxnSpPr/>
          <p:nvPr/>
        </p:nvCxnSpPr>
        <p:spPr>
          <a:xfrm rot="16200000" flipH="1">
            <a:off x="938184" y="5705494"/>
            <a:ext cx="855662" cy="1857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2" name="Прямая со стрелкой 121"/>
          <p:cNvCxnSpPr/>
          <p:nvPr/>
        </p:nvCxnSpPr>
        <p:spPr>
          <a:xfrm>
            <a:off x="1469996" y="5311794"/>
            <a:ext cx="1284287" cy="8921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3" name="Прямая со стрелкой 122"/>
          <p:cNvCxnSpPr/>
          <p:nvPr/>
        </p:nvCxnSpPr>
        <p:spPr>
          <a:xfrm rot="16200000" flipH="1">
            <a:off x="4202877" y="5671363"/>
            <a:ext cx="542925" cy="4746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4" name="Прямоугольник 123"/>
          <p:cNvSpPr/>
          <p:nvPr/>
        </p:nvSpPr>
        <p:spPr>
          <a:xfrm>
            <a:off x="5459593" y="3775421"/>
            <a:ext cx="3429024" cy="1477328"/>
          </a:xfrm>
          <a:prstGeom prst="rect">
            <a:avLst/>
          </a:prstGeom>
        </p:spPr>
        <p:txBody>
          <a:bodyPr wrap="square">
            <a:spAutoFit/>
          </a:bodyPr>
          <a:lstStyle/>
          <a:p>
            <a:r>
              <a:rPr lang="en-US" dirty="0" smtClean="0"/>
              <a:t>In order to avoid the beam “halo”, special beam catchers will be mounted in the booster and the collider for the beam aperture restriction. </a:t>
            </a:r>
            <a:endParaRPr lang="en-US" dirty="0"/>
          </a:p>
        </p:txBody>
      </p:sp>
      <p:sp>
        <p:nvSpPr>
          <p:cNvPr id="125" name="TextBox 3"/>
          <p:cNvSpPr txBox="1">
            <a:spLocks noChangeArrowheads="1"/>
          </p:cNvSpPr>
          <p:nvPr/>
        </p:nvSpPr>
        <p:spPr bwMode="auto">
          <a:xfrm>
            <a:off x="8086725" y="6488113"/>
            <a:ext cx="745717" cy="338554"/>
          </a:xfrm>
          <a:prstGeom prst="rect">
            <a:avLst/>
          </a:prstGeom>
          <a:noFill/>
          <a:ln w="9525">
            <a:noFill/>
            <a:miter lim="800000"/>
            <a:headEnd/>
            <a:tailEnd/>
          </a:ln>
        </p:spPr>
        <p:txBody>
          <a:bodyPr wrap="none">
            <a:spAutoFit/>
          </a:bodyPr>
          <a:lstStyle/>
          <a:p>
            <a:r>
              <a:rPr lang="en-US" sz="1600" b="1" dirty="0"/>
              <a:t>Slide </a:t>
            </a:r>
            <a:r>
              <a:rPr lang="en-US" sz="1600" b="1" dirty="0" smtClean="0"/>
              <a:t>3</a:t>
            </a:r>
            <a:endParaRPr lang="en-US" sz="1600" b="1" dirty="0"/>
          </a:p>
        </p:txBody>
      </p:sp>
      <p:sp>
        <p:nvSpPr>
          <p:cNvPr id="126" name="Прямоугольник 125"/>
          <p:cNvSpPr/>
          <p:nvPr/>
        </p:nvSpPr>
        <p:spPr>
          <a:xfrm>
            <a:off x="5915463" y="5471387"/>
            <a:ext cx="3312941" cy="830997"/>
          </a:xfrm>
          <a:prstGeom prst="rect">
            <a:avLst/>
          </a:prstGeom>
        </p:spPr>
        <p:txBody>
          <a:bodyPr wrap="square">
            <a:spAutoFit/>
          </a:bodyPr>
          <a:lstStyle/>
          <a:p>
            <a:r>
              <a:rPr lang="en-US" sz="1600" dirty="0" smtClean="0"/>
              <a:t>A scheme of interaction the secondary hadrons from the catcher with collider equipments </a:t>
            </a:r>
            <a:endParaRPr lang="ru-RU" sz="1600" dirty="0"/>
          </a:p>
        </p:txBody>
      </p:sp>
      <p:sp>
        <p:nvSpPr>
          <p:cNvPr id="128" name="Стрелка влево 127"/>
          <p:cNvSpPr/>
          <p:nvPr/>
        </p:nvSpPr>
        <p:spPr>
          <a:xfrm>
            <a:off x="5514535" y="5669280"/>
            <a:ext cx="365760" cy="2391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90525" y="171450"/>
            <a:ext cx="8505825" cy="4444720"/>
            <a:chOff x="390525" y="171450"/>
            <a:chExt cx="8505825" cy="4444720"/>
          </a:xfrm>
        </p:grpSpPr>
        <p:grpSp>
          <p:nvGrpSpPr>
            <p:cNvPr id="5" name="Группа 104"/>
            <p:cNvGrpSpPr>
              <a:grpSpLocks/>
            </p:cNvGrpSpPr>
            <p:nvPr/>
          </p:nvGrpSpPr>
          <p:grpSpPr bwMode="auto">
            <a:xfrm>
              <a:off x="390525" y="269875"/>
              <a:ext cx="8505825" cy="4044949"/>
              <a:chOff x="390525" y="269876"/>
              <a:chExt cx="8505826" cy="4044948"/>
            </a:xfrm>
          </p:grpSpPr>
          <p:grpSp>
            <p:nvGrpSpPr>
              <p:cNvPr id="13" name="Группа 81"/>
              <p:cNvGrpSpPr>
                <a:grpSpLocks/>
              </p:cNvGrpSpPr>
              <p:nvPr/>
            </p:nvGrpSpPr>
            <p:grpSpPr bwMode="auto">
              <a:xfrm>
                <a:off x="390525" y="269876"/>
                <a:ext cx="8505826" cy="4044948"/>
                <a:chOff x="390525" y="269876"/>
                <a:chExt cx="8505825" cy="4044948"/>
              </a:xfrm>
            </p:grpSpPr>
            <p:grpSp>
              <p:nvGrpSpPr>
                <p:cNvPr id="19" name="Группа 54"/>
                <p:cNvGrpSpPr>
                  <a:grpSpLocks/>
                </p:cNvGrpSpPr>
                <p:nvPr/>
              </p:nvGrpSpPr>
              <p:grpSpPr bwMode="auto">
                <a:xfrm>
                  <a:off x="390525" y="269876"/>
                  <a:ext cx="8505825" cy="4044948"/>
                  <a:chOff x="390525" y="269876"/>
                  <a:chExt cx="8505825" cy="4044948"/>
                </a:xfrm>
              </p:grpSpPr>
              <p:grpSp>
                <p:nvGrpSpPr>
                  <p:cNvPr id="42" name="Группа 49"/>
                  <p:cNvGrpSpPr>
                    <a:grpSpLocks/>
                  </p:cNvGrpSpPr>
                  <p:nvPr/>
                </p:nvGrpSpPr>
                <p:grpSpPr bwMode="auto">
                  <a:xfrm>
                    <a:off x="390525" y="269876"/>
                    <a:ext cx="8505825" cy="4044948"/>
                    <a:chOff x="-2371811" y="269877"/>
                    <a:chExt cx="11261812" cy="5941602"/>
                  </a:xfrm>
                </p:grpSpPr>
                <p:grpSp>
                  <p:nvGrpSpPr>
                    <p:cNvPr id="45" name="Группа 35"/>
                    <p:cNvGrpSpPr>
                      <a:grpSpLocks/>
                    </p:cNvGrpSpPr>
                    <p:nvPr/>
                  </p:nvGrpSpPr>
                  <p:grpSpPr bwMode="auto">
                    <a:xfrm>
                      <a:off x="-2371811" y="269877"/>
                      <a:ext cx="11261812" cy="5941602"/>
                      <a:chOff x="337818" y="274940"/>
                      <a:chExt cx="8533621" cy="3699181"/>
                    </a:xfrm>
                  </p:grpSpPr>
                  <p:grpSp>
                    <p:nvGrpSpPr>
                      <p:cNvPr id="56" name="Группа 32"/>
                      <p:cNvGrpSpPr>
                        <a:grpSpLocks/>
                      </p:cNvGrpSpPr>
                      <p:nvPr/>
                    </p:nvGrpSpPr>
                    <p:grpSpPr bwMode="auto">
                      <a:xfrm>
                        <a:off x="337818" y="274940"/>
                        <a:ext cx="7354286" cy="3491428"/>
                        <a:chOff x="337818" y="274940"/>
                        <a:chExt cx="7354286" cy="3491428"/>
                      </a:xfrm>
                    </p:grpSpPr>
                    <p:pic>
                      <p:nvPicPr>
                        <p:cNvPr id="58" name="Picture 2"/>
                        <p:cNvPicPr>
                          <a:picLocks noChangeAspect="1" noChangeArrowheads="1"/>
                        </p:cNvPicPr>
                        <p:nvPr/>
                      </p:nvPicPr>
                      <p:blipFill>
                        <a:blip r:embed="rId3"/>
                        <a:srcRect/>
                        <a:stretch>
                          <a:fillRect/>
                        </a:stretch>
                      </p:blipFill>
                      <p:spPr bwMode="auto">
                        <a:xfrm>
                          <a:off x="337818" y="274940"/>
                          <a:ext cx="7354286" cy="3491428"/>
                        </a:xfrm>
                        <a:prstGeom prst="rect">
                          <a:avLst/>
                        </a:prstGeom>
                        <a:noFill/>
                        <a:ln w="9525">
                          <a:noFill/>
                          <a:miter lim="800000"/>
                          <a:headEnd/>
                          <a:tailEnd/>
                        </a:ln>
                      </p:spPr>
                    </p:pic>
                    <p:sp>
                      <p:nvSpPr>
                        <p:cNvPr id="59" name="Овал 58"/>
                        <p:cNvSpPr/>
                        <p:nvPr/>
                      </p:nvSpPr>
                      <p:spPr>
                        <a:xfrm>
                          <a:off x="7047811" y="1853045"/>
                          <a:ext cx="36631" cy="3629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0" name="Овал 59"/>
                        <p:cNvSpPr/>
                        <p:nvPr/>
                      </p:nvSpPr>
                      <p:spPr>
                        <a:xfrm>
                          <a:off x="7049404" y="2088236"/>
                          <a:ext cx="36632" cy="3629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 name="Овал 60"/>
                        <p:cNvSpPr/>
                        <p:nvPr/>
                      </p:nvSpPr>
                      <p:spPr>
                        <a:xfrm>
                          <a:off x="6984104" y="2297295"/>
                          <a:ext cx="36631" cy="3629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2" name="Овал 10"/>
                        <p:cNvSpPr/>
                        <p:nvPr/>
                      </p:nvSpPr>
                      <p:spPr>
                        <a:xfrm>
                          <a:off x="6869430" y="2468608"/>
                          <a:ext cx="36631" cy="377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3" name="Овал 62"/>
                        <p:cNvSpPr/>
                        <p:nvPr/>
                      </p:nvSpPr>
                      <p:spPr>
                        <a:xfrm>
                          <a:off x="6670344" y="2616691"/>
                          <a:ext cx="36632" cy="3629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4" name="Овал 63"/>
                        <p:cNvSpPr/>
                        <p:nvPr/>
                      </p:nvSpPr>
                      <p:spPr>
                        <a:xfrm>
                          <a:off x="6979325" y="1659956"/>
                          <a:ext cx="36632" cy="362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5" name="Овал 64"/>
                        <p:cNvSpPr/>
                        <p:nvPr/>
                      </p:nvSpPr>
                      <p:spPr>
                        <a:xfrm>
                          <a:off x="6850318" y="1468318"/>
                          <a:ext cx="36631" cy="377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6" name="Овал 65"/>
                        <p:cNvSpPr/>
                        <p:nvPr/>
                      </p:nvSpPr>
                      <p:spPr>
                        <a:xfrm>
                          <a:off x="6641676" y="1326042"/>
                          <a:ext cx="36632" cy="362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7" name="Овал 66"/>
                        <p:cNvSpPr/>
                        <p:nvPr/>
                      </p:nvSpPr>
                      <p:spPr>
                        <a:xfrm>
                          <a:off x="6383660" y="2693636"/>
                          <a:ext cx="36632" cy="362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8" name="Овал 16"/>
                        <p:cNvSpPr/>
                        <p:nvPr/>
                      </p:nvSpPr>
                      <p:spPr>
                        <a:xfrm>
                          <a:off x="6378883" y="1259259"/>
                          <a:ext cx="36631" cy="362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9" name="Овал 68"/>
                        <p:cNvSpPr/>
                        <p:nvPr/>
                      </p:nvSpPr>
                      <p:spPr>
                        <a:xfrm>
                          <a:off x="6170240" y="2721221"/>
                          <a:ext cx="36632" cy="3629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0" name="Овал 69"/>
                        <p:cNvSpPr/>
                        <p:nvPr/>
                      </p:nvSpPr>
                      <p:spPr>
                        <a:xfrm>
                          <a:off x="6093791" y="1225868"/>
                          <a:ext cx="36632" cy="3629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1" name="Овал 70"/>
                        <p:cNvSpPr/>
                        <p:nvPr/>
                      </p:nvSpPr>
                      <p:spPr>
                        <a:xfrm>
                          <a:off x="3179173" y="2073718"/>
                          <a:ext cx="35039" cy="3629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2" name="Овал 71"/>
                        <p:cNvSpPr/>
                        <p:nvPr/>
                      </p:nvSpPr>
                      <p:spPr>
                        <a:xfrm>
                          <a:off x="3273142" y="1630920"/>
                          <a:ext cx="36631" cy="362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3" name="Овал 72"/>
                        <p:cNvSpPr/>
                        <p:nvPr/>
                      </p:nvSpPr>
                      <p:spPr>
                        <a:xfrm>
                          <a:off x="3411705" y="1463963"/>
                          <a:ext cx="36632" cy="3629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4" name="Овал 73"/>
                        <p:cNvSpPr/>
                        <p:nvPr/>
                      </p:nvSpPr>
                      <p:spPr>
                        <a:xfrm>
                          <a:off x="3617162" y="1326042"/>
                          <a:ext cx="36631" cy="362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5" name="Овал 74"/>
                        <p:cNvSpPr/>
                        <p:nvPr/>
                      </p:nvSpPr>
                      <p:spPr>
                        <a:xfrm>
                          <a:off x="3258807" y="2326331"/>
                          <a:ext cx="36632" cy="3629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6" name="Овал 75"/>
                        <p:cNvSpPr/>
                        <p:nvPr/>
                      </p:nvSpPr>
                      <p:spPr>
                        <a:xfrm>
                          <a:off x="3430817" y="2531034"/>
                          <a:ext cx="36632" cy="362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7" name="Овал 76"/>
                        <p:cNvSpPr/>
                        <p:nvPr/>
                      </p:nvSpPr>
                      <p:spPr>
                        <a:xfrm>
                          <a:off x="3669721" y="2660245"/>
                          <a:ext cx="36632" cy="3629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8" name="Овал 77"/>
                        <p:cNvSpPr/>
                        <p:nvPr/>
                      </p:nvSpPr>
                      <p:spPr>
                        <a:xfrm>
                          <a:off x="3191914" y="1816750"/>
                          <a:ext cx="36632" cy="362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9" name="Овал 78"/>
                        <p:cNvSpPr/>
                        <p:nvPr/>
                      </p:nvSpPr>
                      <p:spPr>
                        <a:xfrm>
                          <a:off x="4112488" y="1230223"/>
                          <a:ext cx="46188" cy="4210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0" name="Овал 79"/>
                        <p:cNvSpPr/>
                        <p:nvPr/>
                      </p:nvSpPr>
                      <p:spPr>
                        <a:xfrm>
                          <a:off x="4141156" y="2727028"/>
                          <a:ext cx="36632" cy="3629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1" name="Овал 80"/>
                        <p:cNvSpPr/>
                        <p:nvPr/>
                      </p:nvSpPr>
                      <p:spPr>
                        <a:xfrm>
                          <a:off x="3892697" y="2697992"/>
                          <a:ext cx="36632" cy="3629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2" name="Овал 81"/>
                        <p:cNvSpPr/>
                        <p:nvPr/>
                      </p:nvSpPr>
                      <p:spPr>
                        <a:xfrm>
                          <a:off x="3859251" y="1263615"/>
                          <a:ext cx="36631" cy="3629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57" name="Прямая соединительная линия 56"/>
                      <p:cNvCxnSpPr/>
                      <p:nvPr/>
                    </p:nvCxnSpPr>
                    <p:spPr>
                      <a:xfrm rot="5400000">
                        <a:off x="7393781" y="2496464"/>
                        <a:ext cx="2321425" cy="63389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grpSp>
                <p:grpSp>
                  <p:nvGrpSpPr>
                    <p:cNvPr id="46" name="Группа 48"/>
                    <p:cNvGrpSpPr>
                      <a:grpSpLocks/>
                    </p:cNvGrpSpPr>
                    <p:nvPr/>
                  </p:nvGrpSpPr>
                  <p:grpSpPr bwMode="auto">
                    <a:xfrm>
                      <a:off x="4976320" y="4278361"/>
                      <a:ext cx="340504" cy="384759"/>
                      <a:chOff x="4976320" y="4278361"/>
                      <a:chExt cx="340504" cy="384759"/>
                    </a:xfrm>
                  </p:grpSpPr>
                  <p:grpSp>
                    <p:nvGrpSpPr>
                      <p:cNvPr id="47" name="Группа 43"/>
                      <p:cNvGrpSpPr>
                        <a:grpSpLocks/>
                      </p:cNvGrpSpPr>
                      <p:nvPr/>
                    </p:nvGrpSpPr>
                    <p:grpSpPr bwMode="auto">
                      <a:xfrm>
                        <a:off x="4976320" y="4462578"/>
                        <a:ext cx="340504" cy="200542"/>
                        <a:chOff x="4952505" y="4472104"/>
                        <a:chExt cx="340504" cy="200542"/>
                      </a:xfrm>
                    </p:grpSpPr>
                    <p:sp>
                      <p:nvSpPr>
                        <p:cNvPr id="51" name="Овал 50"/>
                        <p:cNvSpPr/>
                        <p:nvPr/>
                      </p:nvSpPr>
                      <p:spPr>
                        <a:xfrm>
                          <a:off x="4952505" y="4479100"/>
                          <a:ext cx="90381" cy="100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 name="Овал 51"/>
                        <p:cNvSpPr/>
                        <p:nvPr/>
                      </p:nvSpPr>
                      <p:spPr>
                        <a:xfrm>
                          <a:off x="5202629" y="4472104"/>
                          <a:ext cx="90380" cy="100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 name="Овал 52"/>
                        <p:cNvSpPr/>
                        <p:nvPr/>
                      </p:nvSpPr>
                      <p:spPr>
                        <a:xfrm>
                          <a:off x="5080720" y="4572376"/>
                          <a:ext cx="90380" cy="100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54" name="Прямая соединительная линия 53"/>
                        <p:cNvCxnSpPr/>
                        <p:nvPr/>
                      </p:nvCxnSpPr>
                      <p:spPr>
                        <a:xfrm rot="16200000" flipH="1">
                          <a:off x="5031473" y="4545264"/>
                          <a:ext cx="39643" cy="7987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rot="10800000" flipV="1">
                          <a:off x="5158489" y="4558384"/>
                          <a:ext cx="71464" cy="67624"/>
                        </a:xfrm>
                        <a:prstGeom prst="line">
                          <a:avLst/>
                        </a:prstGeom>
                        <a:ln w="57150"/>
                      </p:spPr>
                      <p:style>
                        <a:lnRef idx="1">
                          <a:schemeClr val="accent1"/>
                        </a:lnRef>
                        <a:fillRef idx="0">
                          <a:schemeClr val="accent1"/>
                        </a:fillRef>
                        <a:effectRef idx="0">
                          <a:schemeClr val="accent1"/>
                        </a:effectRef>
                        <a:fontRef idx="minor">
                          <a:schemeClr val="tx1"/>
                        </a:fontRef>
                      </p:style>
                    </p:cxnSp>
                  </p:grpSp>
                  <p:cxnSp>
                    <p:nvCxnSpPr>
                      <p:cNvPr id="48" name="Прямая соединительная линия 47"/>
                      <p:cNvCxnSpPr/>
                      <p:nvPr/>
                    </p:nvCxnSpPr>
                    <p:spPr>
                      <a:xfrm rot="16200000" flipV="1">
                        <a:off x="4905937" y="4371866"/>
                        <a:ext cx="191213" cy="42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rot="16200000" flipV="1">
                        <a:off x="5192841" y="4384576"/>
                        <a:ext cx="191213" cy="210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0" name="Полилиния 49"/>
                      <p:cNvSpPr/>
                      <p:nvPr/>
                    </p:nvSpPr>
                    <p:spPr>
                      <a:xfrm>
                        <a:off x="4986830" y="4299348"/>
                        <a:ext cx="304771" cy="4664"/>
                      </a:xfrm>
                      <a:custGeom>
                        <a:avLst/>
                        <a:gdLst>
                          <a:gd name="connsiteX0" fmla="*/ 0 w 303212"/>
                          <a:gd name="connsiteY0" fmla="*/ 4762 h 4762"/>
                          <a:gd name="connsiteX1" fmla="*/ 257175 w 303212"/>
                          <a:gd name="connsiteY1" fmla="*/ 4762 h 4762"/>
                          <a:gd name="connsiteX2" fmla="*/ 276225 w 303212"/>
                          <a:gd name="connsiteY2" fmla="*/ 0 h 4762"/>
                        </a:gdLst>
                        <a:ahLst/>
                        <a:cxnLst>
                          <a:cxn ang="0">
                            <a:pos x="connsiteX0" y="connsiteY0"/>
                          </a:cxn>
                          <a:cxn ang="0">
                            <a:pos x="connsiteX1" y="connsiteY1"/>
                          </a:cxn>
                          <a:cxn ang="0">
                            <a:pos x="connsiteX2" y="connsiteY2"/>
                          </a:cxn>
                        </a:cxnLst>
                        <a:rect l="l" t="t" r="r" b="b"/>
                        <a:pathLst>
                          <a:path w="303212" h="4762">
                            <a:moveTo>
                              <a:pt x="0" y="4762"/>
                            </a:moveTo>
                            <a:lnTo>
                              <a:pt x="257175" y="4762"/>
                            </a:lnTo>
                            <a:cubicBezTo>
                              <a:pt x="303212" y="3968"/>
                              <a:pt x="289718" y="1984"/>
                              <a:pt x="276225" y="0"/>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sp>
                <p:nvSpPr>
                  <p:cNvPr id="43" name="Полилиния 42"/>
                  <p:cNvSpPr/>
                  <p:nvPr/>
                </p:nvSpPr>
                <p:spPr>
                  <a:xfrm flipV="1">
                    <a:off x="5900738" y="2098676"/>
                    <a:ext cx="1785937" cy="1482725"/>
                  </a:xfrm>
                  <a:custGeom>
                    <a:avLst/>
                    <a:gdLst>
                      <a:gd name="connsiteX0" fmla="*/ 0 w 328612"/>
                      <a:gd name="connsiteY0" fmla="*/ 0 h 9525"/>
                      <a:gd name="connsiteX1" fmla="*/ 152400 w 328612"/>
                      <a:gd name="connsiteY1" fmla="*/ 4762 h 9525"/>
                      <a:gd name="connsiteX2" fmla="*/ 171450 w 328612"/>
                      <a:gd name="connsiteY2" fmla="*/ 9525 h 9525"/>
                      <a:gd name="connsiteX3" fmla="*/ 280987 w 328612"/>
                      <a:gd name="connsiteY3" fmla="*/ 4762 h 9525"/>
                      <a:gd name="connsiteX4" fmla="*/ 295275 w 328612"/>
                      <a:gd name="connsiteY4" fmla="*/ 0 h 9525"/>
                      <a:gd name="connsiteX5" fmla="*/ 309562 w 328612"/>
                      <a:gd name="connsiteY5" fmla="*/ 4762 h 9525"/>
                      <a:gd name="connsiteX6" fmla="*/ 328612 w 328612"/>
                      <a:gd name="connsiteY6" fmla="*/ 4762 h 9525"/>
                      <a:gd name="connsiteX0" fmla="*/ 0 w 10000"/>
                      <a:gd name="connsiteY0" fmla="*/ 2743 h 12743"/>
                      <a:gd name="connsiteX1" fmla="*/ 2378 w 10000"/>
                      <a:gd name="connsiteY1" fmla="*/ 2959 h 12743"/>
                      <a:gd name="connsiteX2" fmla="*/ 5217 w 10000"/>
                      <a:gd name="connsiteY2" fmla="*/ 12743 h 12743"/>
                      <a:gd name="connsiteX3" fmla="*/ 8551 w 10000"/>
                      <a:gd name="connsiteY3" fmla="*/ 7742 h 12743"/>
                      <a:gd name="connsiteX4" fmla="*/ 8986 w 10000"/>
                      <a:gd name="connsiteY4" fmla="*/ 2743 h 12743"/>
                      <a:gd name="connsiteX5" fmla="*/ 9420 w 10000"/>
                      <a:gd name="connsiteY5" fmla="*/ 7742 h 12743"/>
                      <a:gd name="connsiteX6" fmla="*/ 10000 w 10000"/>
                      <a:gd name="connsiteY6" fmla="*/ 7742 h 12743"/>
                      <a:gd name="connsiteX0" fmla="*/ 19 w 10019"/>
                      <a:gd name="connsiteY0" fmla="*/ 14818 h 24818"/>
                      <a:gd name="connsiteX1" fmla="*/ 396 w 10019"/>
                      <a:gd name="connsiteY1" fmla="*/ 36 h 24818"/>
                      <a:gd name="connsiteX2" fmla="*/ 2397 w 10019"/>
                      <a:gd name="connsiteY2" fmla="*/ 15034 h 24818"/>
                      <a:gd name="connsiteX3" fmla="*/ 5236 w 10019"/>
                      <a:gd name="connsiteY3" fmla="*/ 24818 h 24818"/>
                      <a:gd name="connsiteX4" fmla="*/ 8570 w 10019"/>
                      <a:gd name="connsiteY4" fmla="*/ 19817 h 24818"/>
                      <a:gd name="connsiteX5" fmla="*/ 9005 w 10019"/>
                      <a:gd name="connsiteY5" fmla="*/ 14818 h 24818"/>
                      <a:gd name="connsiteX6" fmla="*/ 9439 w 10019"/>
                      <a:gd name="connsiteY6" fmla="*/ 19817 h 24818"/>
                      <a:gd name="connsiteX7" fmla="*/ 10019 w 10019"/>
                      <a:gd name="connsiteY7" fmla="*/ 19817 h 24818"/>
                      <a:gd name="connsiteX0" fmla="*/ 293 w 10293"/>
                      <a:gd name="connsiteY0" fmla="*/ 14818 h 24818"/>
                      <a:gd name="connsiteX1" fmla="*/ 670 w 10293"/>
                      <a:gd name="connsiteY1" fmla="*/ 36 h 24818"/>
                      <a:gd name="connsiteX2" fmla="*/ 4315 w 10293"/>
                      <a:gd name="connsiteY2" fmla="*/ 15034 h 24818"/>
                      <a:gd name="connsiteX3" fmla="*/ 5510 w 10293"/>
                      <a:gd name="connsiteY3" fmla="*/ 24818 h 24818"/>
                      <a:gd name="connsiteX4" fmla="*/ 8844 w 10293"/>
                      <a:gd name="connsiteY4" fmla="*/ 19817 h 24818"/>
                      <a:gd name="connsiteX5" fmla="*/ 9279 w 10293"/>
                      <a:gd name="connsiteY5" fmla="*/ 14818 h 24818"/>
                      <a:gd name="connsiteX6" fmla="*/ 9713 w 10293"/>
                      <a:gd name="connsiteY6" fmla="*/ 19817 h 24818"/>
                      <a:gd name="connsiteX7" fmla="*/ 10293 w 10293"/>
                      <a:gd name="connsiteY7" fmla="*/ 19817 h 24818"/>
                      <a:gd name="connsiteX0" fmla="*/ 0 w 10000"/>
                      <a:gd name="connsiteY0" fmla="*/ 1306 h 11306"/>
                      <a:gd name="connsiteX1" fmla="*/ 2466 w 10000"/>
                      <a:gd name="connsiteY1" fmla="*/ 872 h 11306"/>
                      <a:gd name="connsiteX2" fmla="*/ 4022 w 10000"/>
                      <a:gd name="connsiteY2" fmla="*/ 1522 h 11306"/>
                      <a:gd name="connsiteX3" fmla="*/ 5217 w 10000"/>
                      <a:gd name="connsiteY3" fmla="*/ 11306 h 11306"/>
                      <a:gd name="connsiteX4" fmla="*/ 8551 w 10000"/>
                      <a:gd name="connsiteY4" fmla="*/ 6305 h 11306"/>
                      <a:gd name="connsiteX5" fmla="*/ 8986 w 10000"/>
                      <a:gd name="connsiteY5" fmla="*/ 1306 h 11306"/>
                      <a:gd name="connsiteX6" fmla="*/ 9420 w 10000"/>
                      <a:gd name="connsiteY6" fmla="*/ 6305 h 11306"/>
                      <a:gd name="connsiteX7" fmla="*/ 10000 w 10000"/>
                      <a:gd name="connsiteY7" fmla="*/ 6305 h 11306"/>
                      <a:gd name="connsiteX0" fmla="*/ 0 w 10000"/>
                      <a:gd name="connsiteY0" fmla="*/ 1306 h 7973"/>
                      <a:gd name="connsiteX1" fmla="*/ 2466 w 10000"/>
                      <a:gd name="connsiteY1" fmla="*/ 872 h 7973"/>
                      <a:gd name="connsiteX2" fmla="*/ 4022 w 10000"/>
                      <a:gd name="connsiteY2" fmla="*/ 1522 h 7973"/>
                      <a:gd name="connsiteX3" fmla="*/ 5559 w 10000"/>
                      <a:gd name="connsiteY3" fmla="*/ 3480 h 7973"/>
                      <a:gd name="connsiteX4" fmla="*/ 8551 w 10000"/>
                      <a:gd name="connsiteY4" fmla="*/ 6305 h 7973"/>
                      <a:gd name="connsiteX5" fmla="*/ 8986 w 10000"/>
                      <a:gd name="connsiteY5" fmla="*/ 1306 h 7973"/>
                      <a:gd name="connsiteX6" fmla="*/ 9420 w 10000"/>
                      <a:gd name="connsiteY6" fmla="*/ 6305 h 7973"/>
                      <a:gd name="connsiteX7" fmla="*/ 10000 w 10000"/>
                      <a:gd name="connsiteY7" fmla="*/ 6305 h 7973"/>
                      <a:gd name="connsiteX0" fmla="*/ 0 w 10000"/>
                      <a:gd name="connsiteY0" fmla="*/ 1638 h 14726"/>
                      <a:gd name="connsiteX1" fmla="*/ 2466 w 10000"/>
                      <a:gd name="connsiteY1" fmla="*/ 1094 h 14726"/>
                      <a:gd name="connsiteX2" fmla="*/ 4022 w 10000"/>
                      <a:gd name="connsiteY2" fmla="*/ 1909 h 14726"/>
                      <a:gd name="connsiteX3" fmla="*/ 5559 w 10000"/>
                      <a:gd name="connsiteY3" fmla="*/ 4365 h 14726"/>
                      <a:gd name="connsiteX4" fmla="*/ 8551 w 10000"/>
                      <a:gd name="connsiteY4" fmla="*/ 7908 h 14726"/>
                      <a:gd name="connsiteX5" fmla="*/ 8986 w 10000"/>
                      <a:gd name="connsiteY5" fmla="*/ 1638 h 14726"/>
                      <a:gd name="connsiteX6" fmla="*/ 9420 w 10000"/>
                      <a:gd name="connsiteY6" fmla="*/ 7908 h 14726"/>
                      <a:gd name="connsiteX7" fmla="*/ 10000 w 10000"/>
                      <a:gd name="connsiteY7" fmla="*/ 7908 h 14726"/>
                      <a:gd name="connsiteX0" fmla="*/ 0 w 12055"/>
                      <a:gd name="connsiteY0" fmla="*/ 1638 h 52079"/>
                      <a:gd name="connsiteX1" fmla="*/ 2466 w 12055"/>
                      <a:gd name="connsiteY1" fmla="*/ 1094 h 52079"/>
                      <a:gd name="connsiteX2" fmla="*/ 4022 w 12055"/>
                      <a:gd name="connsiteY2" fmla="*/ 1909 h 52079"/>
                      <a:gd name="connsiteX3" fmla="*/ 5559 w 12055"/>
                      <a:gd name="connsiteY3" fmla="*/ 4365 h 52079"/>
                      <a:gd name="connsiteX4" fmla="*/ 8551 w 12055"/>
                      <a:gd name="connsiteY4" fmla="*/ 7908 h 52079"/>
                      <a:gd name="connsiteX5" fmla="*/ 8986 w 12055"/>
                      <a:gd name="connsiteY5" fmla="*/ 1638 h 52079"/>
                      <a:gd name="connsiteX6" fmla="*/ 9420 w 12055"/>
                      <a:gd name="connsiteY6" fmla="*/ 7908 h 52079"/>
                      <a:gd name="connsiteX7" fmla="*/ 12055 w 12055"/>
                      <a:gd name="connsiteY7" fmla="*/ 52079 h 52079"/>
                      <a:gd name="connsiteX0" fmla="*/ 0 w 12055"/>
                      <a:gd name="connsiteY0" fmla="*/ 6453 h 56894"/>
                      <a:gd name="connsiteX1" fmla="*/ 2466 w 12055"/>
                      <a:gd name="connsiteY1" fmla="*/ 5909 h 56894"/>
                      <a:gd name="connsiteX2" fmla="*/ 4022 w 12055"/>
                      <a:gd name="connsiteY2" fmla="*/ 6724 h 56894"/>
                      <a:gd name="connsiteX3" fmla="*/ 5559 w 12055"/>
                      <a:gd name="connsiteY3" fmla="*/ 9180 h 56894"/>
                      <a:gd name="connsiteX4" fmla="*/ 8551 w 12055"/>
                      <a:gd name="connsiteY4" fmla="*/ 12723 h 56894"/>
                      <a:gd name="connsiteX5" fmla="*/ 8986 w 12055"/>
                      <a:gd name="connsiteY5" fmla="*/ 6453 h 56894"/>
                      <a:gd name="connsiteX6" fmla="*/ 10893 w 12055"/>
                      <a:gd name="connsiteY6" fmla="*/ 51441 h 56894"/>
                      <a:gd name="connsiteX7" fmla="*/ 12055 w 12055"/>
                      <a:gd name="connsiteY7" fmla="*/ 56894 h 56894"/>
                      <a:gd name="connsiteX0" fmla="*/ 0 w 12055"/>
                      <a:gd name="connsiteY0" fmla="*/ 1638 h 52079"/>
                      <a:gd name="connsiteX1" fmla="*/ 2466 w 12055"/>
                      <a:gd name="connsiteY1" fmla="*/ 1094 h 52079"/>
                      <a:gd name="connsiteX2" fmla="*/ 4022 w 12055"/>
                      <a:gd name="connsiteY2" fmla="*/ 1909 h 52079"/>
                      <a:gd name="connsiteX3" fmla="*/ 5559 w 12055"/>
                      <a:gd name="connsiteY3" fmla="*/ 4365 h 52079"/>
                      <a:gd name="connsiteX4" fmla="*/ 8551 w 12055"/>
                      <a:gd name="connsiteY4" fmla="*/ 7908 h 52079"/>
                      <a:gd name="connsiteX5" fmla="*/ 10013 w 12055"/>
                      <a:gd name="connsiteY5" fmla="*/ 34357 h 52079"/>
                      <a:gd name="connsiteX6" fmla="*/ 10893 w 12055"/>
                      <a:gd name="connsiteY6" fmla="*/ 46626 h 52079"/>
                      <a:gd name="connsiteX7" fmla="*/ 12055 w 12055"/>
                      <a:gd name="connsiteY7" fmla="*/ 52079 h 52079"/>
                      <a:gd name="connsiteX0" fmla="*/ 0 w 12055"/>
                      <a:gd name="connsiteY0" fmla="*/ 1638 h 52079"/>
                      <a:gd name="connsiteX1" fmla="*/ 2466 w 12055"/>
                      <a:gd name="connsiteY1" fmla="*/ 1094 h 52079"/>
                      <a:gd name="connsiteX2" fmla="*/ 4022 w 12055"/>
                      <a:gd name="connsiteY2" fmla="*/ 1909 h 52079"/>
                      <a:gd name="connsiteX3" fmla="*/ 5559 w 12055"/>
                      <a:gd name="connsiteY3" fmla="*/ 4365 h 52079"/>
                      <a:gd name="connsiteX4" fmla="*/ 8654 w 12055"/>
                      <a:gd name="connsiteY4" fmla="*/ 17724 h 52079"/>
                      <a:gd name="connsiteX5" fmla="*/ 10013 w 12055"/>
                      <a:gd name="connsiteY5" fmla="*/ 34357 h 52079"/>
                      <a:gd name="connsiteX6" fmla="*/ 10893 w 12055"/>
                      <a:gd name="connsiteY6" fmla="*/ 46626 h 52079"/>
                      <a:gd name="connsiteX7" fmla="*/ 12055 w 12055"/>
                      <a:gd name="connsiteY7" fmla="*/ 52079 h 52079"/>
                      <a:gd name="connsiteX0" fmla="*/ 0 w 12055"/>
                      <a:gd name="connsiteY0" fmla="*/ 1638 h 52079"/>
                      <a:gd name="connsiteX1" fmla="*/ 2466 w 12055"/>
                      <a:gd name="connsiteY1" fmla="*/ 1094 h 52079"/>
                      <a:gd name="connsiteX2" fmla="*/ 4022 w 12055"/>
                      <a:gd name="connsiteY2" fmla="*/ 1909 h 52079"/>
                      <a:gd name="connsiteX3" fmla="*/ 5559 w 12055"/>
                      <a:gd name="connsiteY3" fmla="*/ 4365 h 52079"/>
                      <a:gd name="connsiteX4" fmla="*/ 8654 w 12055"/>
                      <a:gd name="connsiteY4" fmla="*/ 17724 h 52079"/>
                      <a:gd name="connsiteX5" fmla="*/ 9945 w 12055"/>
                      <a:gd name="connsiteY5" fmla="*/ 43082 h 52079"/>
                      <a:gd name="connsiteX6" fmla="*/ 10893 w 12055"/>
                      <a:gd name="connsiteY6" fmla="*/ 46626 h 52079"/>
                      <a:gd name="connsiteX7" fmla="*/ 12055 w 12055"/>
                      <a:gd name="connsiteY7" fmla="*/ 52079 h 52079"/>
                      <a:gd name="connsiteX0" fmla="*/ 0 w 12055"/>
                      <a:gd name="connsiteY0" fmla="*/ 1638 h 52079"/>
                      <a:gd name="connsiteX1" fmla="*/ 2466 w 12055"/>
                      <a:gd name="connsiteY1" fmla="*/ 1094 h 52079"/>
                      <a:gd name="connsiteX2" fmla="*/ 4022 w 12055"/>
                      <a:gd name="connsiteY2" fmla="*/ 1909 h 52079"/>
                      <a:gd name="connsiteX3" fmla="*/ 5559 w 12055"/>
                      <a:gd name="connsiteY3" fmla="*/ 4365 h 52079"/>
                      <a:gd name="connsiteX4" fmla="*/ 8962 w 12055"/>
                      <a:gd name="connsiteY4" fmla="*/ 29176 h 52079"/>
                      <a:gd name="connsiteX5" fmla="*/ 9945 w 12055"/>
                      <a:gd name="connsiteY5" fmla="*/ 43082 h 52079"/>
                      <a:gd name="connsiteX6" fmla="*/ 10893 w 12055"/>
                      <a:gd name="connsiteY6" fmla="*/ 46626 h 52079"/>
                      <a:gd name="connsiteX7" fmla="*/ 12055 w 12055"/>
                      <a:gd name="connsiteY7" fmla="*/ 52079 h 52079"/>
                      <a:gd name="connsiteX0" fmla="*/ 0 w 12055"/>
                      <a:gd name="connsiteY0" fmla="*/ 1638 h 52079"/>
                      <a:gd name="connsiteX1" fmla="*/ 2466 w 12055"/>
                      <a:gd name="connsiteY1" fmla="*/ 1094 h 52079"/>
                      <a:gd name="connsiteX2" fmla="*/ 4022 w 12055"/>
                      <a:gd name="connsiteY2" fmla="*/ 1909 h 52079"/>
                      <a:gd name="connsiteX3" fmla="*/ 5559 w 12055"/>
                      <a:gd name="connsiteY3" fmla="*/ 4365 h 52079"/>
                      <a:gd name="connsiteX4" fmla="*/ 7705 w 12055"/>
                      <a:gd name="connsiteY4" fmla="*/ 23451 h 52079"/>
                      <a:gd name="connsiteX5" fmla="*/ 8962 w 12055"/>
                      <a:gd name="connsiteY5" fmla="*/ 29176 h 52079"/>
                      <a:gd name="connsiteX6" fmla="*/ 9945 w 12055"/>
                      <a:gd name="connsiteY6" fmla="*/ 43082 h 52079"/>
                      <a:gd name="connsiteX7" fmla="*/ 10893 w 12055"/>
                      <a:gd name="connsiteY7" fmla="*/ 46626 h 52079"/>
                      <a:gd name="connsiteX8" fmla="*/ 12055 w 12055"/>
                      <a:gd name="connsiteY8" fmla="*/ 52079 h 52079"/>
                      <a:gd name="connsiteX0" fmla="*/ 0 w 12055"/>
                      <a:gd name="connsiteY0" fmla="*/ 1638 h 52079"/>
                      <a:gd name="connsiteX1" fmla="*/ 2466 w 12055"/>
                      <a:gd name="connsiteY1" fmla="*/ 1094 h 52079"/>
                      <a:gd name="connsiteX2" fmla="*/ 4022 w 12055"/>
                      <a:gd name="connsiteY2" fmla="*/ 1909 h 52079"/>
                      <a:gd name="connsiteX3" fmla="*/ 5559 w 12055"/>
                      <a:gd name="connsiteY3" fmla="*/ 4365 h 52079"/>
                      <a:gd name="connsiteX4" fmla="*/ 7705 w 12055"/>
                      <a:gd name="connsiteY4" fmla="*/ 23451 h 52079"/>
                      <a:gd name="connsiteX5" fmla="*/ 8962 w 12055"/>
                      <a:gd name="connsiteY5" fmla="*/ 29176 h 52079"/>
                      <a:gd name="connsiteX6" fmla="*/ 9945 w 12055"/>
                      <a:gd name="connsiteY6" fmla="*/ 43082 h 52079"/>
                      <a:gd name="connsiteX7" fmla="*/ 10893 w 12055"/>
                      <a:gd name="connsiteY7" fmla="*/ 46626 h 52079"/>
                      <a:gd name="connsiteX8" fmla="*/ 12055 w 12055"/>
                      <a:gd name="connsiteY8" fmla="*/ 52079 h 52079"/>
                      <a:gd name="connsiteX0" fmla="*/ 0 w 13425"/>
                      <a:gd name="connsiteY0" fmla="*/ 1638 h 109883"/>
                      <a:gd name="connsiteX1" fmla="*/ 2466 w 13425"/>
                      <a:gd name="connsiteY1" fmla="*/ 1094 h 109883"/>
                      <a:gd name="connsiteX2" fmla="*/ 4022 w 13425"/>
                      <a:gd name="connsiteY2" fmla="*/ 1909 h 109883"/>
                      <a:gd name="connsiteX3" fmla="*/ 5559 w 13425"/>
                      <a:gd name="connsiteY3" fmla="*/ 4365 h 109883"/>
                      <a:gd name="connsiteX4" fmla="*/ 7705 w 13425"/>
                      <a:gd name="connsiteY4" fmla="*/ 23451 h 109883"/>
                      <a:gd name="connsiteX5" fmla="*/ 8962 w 13425"/>
                      <a:gd name="connsiteY5" fmla="*/ 29176 h 109883"/>
                      <a:gd name="connsiteX6" fmla="*/ 9945 w 13425"/>
                      <a:gd name="connsiteY6" fmla="*/ 43082 h 109883"/>
                      <a:gd name="connsiteX7" fmla="*/ 10893 w 13425"/>
                      <a:gd name="connsiteY7" fmla="*/ 46626 h 109883"/>
                      <a:gd name="connsiteX8" fmla="*/ 13425 w 13425"/>
                      <a:gd name="connsiteY8" fmla="*/ 109883 h 109883"/>
                      <a:gd name="connsiteX0" fmla="*/ 0 w 13425"/>
                      <a:gd name="connsiteY0" fmla="*/ 1638 h 109883"/>
                      <a:gd name="connsiteX1" fmla="*/ 2466 w 13425"/>
                      <a:gd name="connsiteY1" fmla="*/ 1094 h 109883"/>
                      <a:gd name="connsiteX2" fmla="*/ 4022 w 13425"/>
                      <a:gd name="connsiteY2" fmla="*/ 1909 h 109883"/>
                      <a:gd name="connsiteX3" fmla="*/ 5559 w 13425"/>
                      <a:gd name="connsiteY3" fmla="*/ 4365 h 109883"/>
                      <a:gd name="connsiteX4" fmla="*/ 7705 w 13425"/>
                      <a:gd name="connsiteY4" fmla="*/ 23451 h 109883"/>
                      <a:gd name="connsiteX5" fmla="*/ 8962 w 13425"/>
                      <a:gd name="connsiteY5" fmla="*/ 29176 h 109883"/>
                      <a:gd name="connsiteX6" fmla="*/ 9945 w 13425"/>
                      <a:gd name="connsiteY6" fmla="*/ 43082 h 109883"/>
                      <a:gd name="connsiteX7" fmla="*/ 11407 w 13425"/>
                      <a:gd name="connsiteY7" fmla="*/ 67348 h 109883"/>
                      <a:gd name="connsiteX8" fmla="*/ 13425 w 13425"/>
                      <a:gd name="connsiteY8" fmla="*/ 109883 h 109883"/>
                      <a:gd name="connsiteX0" fmla="*/ 0 w 13425"/>
                      <a:gd name="connsiteY0" fmla="*/ 1638 h 109883"/>
                      <a:gd name="connsiteX1" fmla="*/ 2466 w 13425"/>
                      <a:gd name="connsiteY1" fmla="*/ 1094 h 109883"/>
                      <a:gd name="connsiteX2" fmla="*/ 4022 w 13425"/>
                      <a:gd name="connsiteY2" fmla="*/ 1909 h 109883"/>
                      <a:gd name="connsiteX3" fmla="*/ 5559 w 13425"/>
                      <a:gd name="connsiteY3" fmla="*/ 4365 h 109883"/>
                      <a:gd name="connsiteX4" fmla="*/ 7705 w 13425"/>
                      <a:gd name="connsiteY4" fmla="*/ 23451 h 109883"/>
                      <a:gd name="connsiteX5" fmla="*/ 9476 w 13425"/>
                      <a:gd name="connsiteY5" fmla="*/ 34084 h 109883"/>
                      <a:gd name="connsiteX6" fmla="*/ 9945 w 13425"/>
                      <a:gd name="connsiteY6" fmla="*/ 43082 h 109883"/>
                      <a:gd name="connsiteX7" fmla="*/ 11407 w 13425"/>
                      <a:gd name="connsiteY7" fmla="*/ 67348 h 109883"/>
                      <a:gd name="connsiteX8" fmla="*/ 13425 w 13425"/>
                      <a:gd name="connsiteY8" fmla="*/ 109883 h 109883"/>
                      <a:gd name="connsiteX0" fmla="*/ 0 w 13425"/>
                      <a:gd name="connsiteY0" fmla="*/ 1638 h 109883"/>
                      <a:gd name="connsiteX1" fmla="*/ 2466 w 13425"/>
                      <a:gd name="connsiteY1" fmla="*/ 1094 h 109883"/>
                      <a:gd name="connsiteX2" fmla="*/ 4022 w 13425"/>
                      <a:gd name="connsiteY2" fmla="*/ 1909 h 109883"/>
                      <a:gd name="connsiteX3" fmla="*/ 5559 w 13425"/>
                      <a:gd name="connsiteY3" fmla="*/ 4365 h 109883"/>
                      <a:gd name="connsiteX4" fmla="*/ 7705 w 13425"/>
                      <a:gd name="connsiteY4" fmla="*/ 23451 h 109883"/>
                      <a:gd name="connsiteX5" fmla="*/ 9476 w 13425"/>
                      <a:gd name="connsiteY5" fmla="*/ 34084 h 109883"/>
                      <a:gd name="connsiteX6" fmla="*/ 10904 w 13425"/>
                      <a:gd name="connsiteY6" fmla="*/ 56715 h 109883"/>
                      <a:gd name="connsiteX7" fmla="*/ 11407 w 13425"/>
                      <a:gd name="connsiteY7" fmla="*/ 67348 h 109883"/>
                      <a:gd name="connsiteX8" fmla="*/ 13425 w 13425"/>
                      <a:gd name="connsiteY8" fmla="*/ 109883 h 109883"/>
                      <a:gd name="connsiteX0" fmla="*/ 0 w 13425"/>
                      <a:gd name="connsiteY0" fmla="*/ 1638 h 109883"/>
                      <a:gd name="connsiteX1" fmla="*/ 2466 w 13425"/>
                      <a:gd name="connsiteY1" fmla="*/ 1094 h 109883"/>
                      <a:gd name="connsiteX2" fmla="*/ 4022 w 13425"/>
                      <a:gd name="connsiteY2" fmla="*/ 1909 h 109883"/>
                      <a:gd name="connsiteX3" fmla="*/ 5559 w 13425"/>
                      <a:gd name="connsiteY3" fmla="*/ 4365 h 109883"/>
                      <a:gd name="connsiteX4" fmla="*/ 8150 w 13425"/>
                      <a:gd name="connsiteY4" fmla="*/ 24542 h 109883"/>
                      <a:gd name="connsiteX5" fmla="*/ 9476 w 13425"/>
                      <a:gd name="connsiteY5" fmla="*/ 34084 h 109883"/>
                      <a:gd name="connsiteX6" fmla="*/ 10904 w 13425"/>
                      <a:gd name="connsiteY6" fmla="*/ 56715 h 109883"/>
                      <a:gd name="connsiteX7" fmla="*/ 11407 w 13425"/>
                      <a:gd name="connsiteY7" fmla="*/ 67348 h 109883"/>
                      <a:gd name="connsiteX8" fmla="*/ 13425 w 13425"/>
                      <a:gd name="connsiteY8" fmla="*/ 109883 h 109883"/>
                      <a:gd name="connsiteX0" fmla="*/ 0 w 13425"/>
                      <a:gd name="connsiteY0" fmla="*/ 1638 h 109883"/>
                      <a:gd name="connsiteX1" fmla="*/ 2466 w 13425"/>
                      <a:gd name="connsiteY1" fmla="*/ 1094 h 109883"/>
                      <a:gd name="connsiteX2" fmla="*/ 4022 w 13425"/>
                      <a:gd name="connsiteY2" fmla="*/ 1909 h 109883"/>
                      <a:gd name="connsiteX3" fmla="*/ 5559 w 13425"/>
                      <a:gd name="connsiteY3" fmla="*/ 4365 h 109883"/>
                      <a:gd name="connsiteX4" fmla="*/ 8150 w 13425"/>
                      <a:gd name="connsiteY4" fmla="*/ 24542 h 109883"/>
                      <a:gd name="connsiteX5" fmla="*/ 9750 w 13425"/>
                      <a:gd name="connsiteY5" fmla="*/ 41173 h 109883"/>
                      <a:gd name="connsiteX6" fmla="*/ 10904 w 13425"/>
                      <a:gd name="connsiteY6" fmla="*/ 56715 h 109883"/>
                      <a:gd name="connsiteX7" fmla="*/ 11407 w 13425"/>
                      <a:gd name="connsiteY7" fmla="*/ 67348 h 109883"/>
                      <a:gd name="connsiteX8" fmla="*/ 13425 w 13425"/>
                      <a:gd name="connsiteY8" fmla="*/ 109883 h 109883"/>
                      <a:gd name="connsiteX0" fmla="*/ 0 w 13425"/>
                      <a:gd name="connsiteY0" fmla="*/ 1638 h 109883"/>
                      <a:gd name="connsiteX1" fmla="*/ 2466 w 13425"/>
                      <a:gd name="connsiteY1" fmla="*/ 1094 h 109883"/>
                      <a:gd name="connsiteX2" fmla="*/ 4022 w 13425"/>
                      <a:gd name="connsiteY2" fmla="*/ 1909 h 109883"/>
                      <a:gd name="connsiteX3" fmla="*/ 5559 w 13425"/>
                      <a:gd name="connsiteY3" fmla="*/ 4365 h 109883"/>
                      <a:gd name="connsiteX4" fmla="*/ 8355 w 13425"/>
                      <a:gd name="connsiteY4" fmla="*/ 26178 h 109883"/>
                      <a:gd name="connsiteX5" fmla="*/ 9750 w 13425"/>
                      <a:gd name="connsiteY5" fmla="*/ 41173 h 109883"/>
                      <a:gd name="connsiteX6" fmla="*/ 10904 w 13425"/>
                      <a:gd name="connsiteY6" fmla="*/ 56715 h 109883"/>
                      <a:gd name="connsiteX7" fmla="*/ 11407 w 13425"/>
                      <a:gd name="connsiteY7" fmla="*/ 67348 h 109883"/>
                      <a:gd name="connsiteX8" fmla="*/ 13425 w 13425"/>
                      <a:gd name="connsiteY8" fmla="*/ 109883 h 109883"/>
                      <a:gd name="connsiteX0" fmla="*/ 0 w 13425"/>
                      <a:gd name="connsiteY0" fmla="*/ 1638 h 109883"/>
                      <a:gd name="connsiteX1" fmla="*/ 2466 w 13425"/>
                      <a:gd name="connsiteY1" fmla="*/ 1094 h 109883"/>
                      <a:gd name="connsiteX2" fmla="*/ 4022 w 13425"/>
                      <a:gd name="connsiteY2" fmla="*/ 1909 h 109883"/>
                      <a:gd name="connsiteX3" fmla="*/ 5559 w 13425"/>
                      <a:gd name="connsiteY3" fmla="*/ 4365 h 109883"/>
                      <a:gd name="connsiteX4" fmla="*/ 7192 w 13425"/>
                      <a:gd name="connsiteY4" fmla="*/ 14726 h 109883"/>
                      <a:gd name="connsiteX5" fmla="*/ 8355 w 13425"/>
                      <a:gd name="connsiteY5" fmla="*/ 26178 h 109883"/>
                      <a:gd name="connsiteX6" fmla="*/ 9750 w 13425"/>
                      <a:gd name="connsiteY6" fmla="*/ 41173 h 109883"/>
                      <a:gd name="connsiteX7" fmla="*/ 10904 w 13425"/>
                      <a:gd name="connsiteY7" fmla="*/ 56715 h 109883"/>
                      <a:gd name="connsiteX8" fmla="*/ 11407 w 13425"/>
                      <a:gd name="connsiteY8" fmla="*/ 67348 h 109883"/>
                      <a:gd name="connsiteX9" fmla="*/ 13425 w 13425"/>
                      <a:gd name="connsiteY9" fmla="*/ 109883 h 109883"/>
                      <a:gd name="connsiteX0" fmla="*/ 0 w 13425"/>
                      <a:gd name="connsiteY0" fmla="*/ 1638 h 109883"/>
                      <a:gd name="connsiteX1" fmla="*/ 2466 w 13425"/>
                      <a:gd name="connsiteY1" fmla="*/ 1094 h 109883"/>
                      <a:gd name="connsiteX2" fmla="*/ 4022 w 13425"/>
                      <a:gd name="connsiteY2" fmla="*/ 1909 h 109883"/>
                      <a:gd name="connsiteX3" fmla="*/ 5559 w 13425"/>
                      <a:gd name="connsiteY3" fmla="*/ 4365 h 109883"/>
                      <a:gd name="connsiteX4" fmla="*/ 7192 w 13425"/>
                      <a:gd name="connsiteY4" fmla="*/ 14726 h 109883"/>
                      <a:gd name="connsiteX5" fmla="*/ 8355 w 13425"/>
                      <a:gd name="connsiteY5" fmla="*/ 26178 h 109883"/>
                      <a:gd name="connsiteX6" fmla="*/ 9750 w 13425"/>
                      <a:gd name="connsiteY6" fmla="*/ 41173 h 109883"/>
                      <a:gd name="connsiteX7" fmla="*/ 10699 w 13425"/>
                      <a:gd name="connsiteY7" fmla="*/ 60532 h 109883"/>
                      <a:gd name="connsiteX8" fmla="*/ 11407 w 13425"/>
                      <a:gd name="connsiteY8" fmla="*/ 67348 h 109883"/>
                      <a:gd name="connsiteX9" fmla="*/ 13425 w 13425"/>
                      <a:gd name="connsiteY9" fmla="*/ 109883 h 109883"/>
                      <a:gd name="connsiteX0" fmla="*/ 0 w 13425"/>
                      <a:gd name="connsiteY0" fmla="*/ 1638 h 109883"/>
                      <a:gd name="connsiteX1" fmla="*/ 2466 w 13425"/>
                      <a:gd name="connsiteY1" fmla="*/ 1094 h 109883"/>
                      <a:gd name="connsiteX2" fmla="*/ 4022 w 13425"/>
                      <a:gd name="connsiteY2" fmla="*/ 1909 h 109883"/>
                      <a:gd name="connsiteX3" fmla="*/ 5559 w 13425"/>
                      <a:gd name="connsiteY3" fmla="*/ 4365 h 109883"/>
                      <a:gd name="connsiteX4" fmla="*/ 7192 w 13425"/>
                      <a:gd name="connsiteY4" fmla="*/ 14726 h 109883"/>
                      <a:gd name="connsiteX5" fmla="*/ 8355 w 13425"/>
                      <a:gd name="connsiteY5" fmla="*/ 26178 h 109883"/>
                      <a:gd name="connsiteX6" fmla="*/ 9750 w 13425"/>
                      <a:gd name="connsiteY6" fmla="*/ 41173 h 109883"/>
                      <a:gd name="connsiteX7" fmla="*/ 10699 w 13425"/>
                      <a:gd name="connsiteY7" fmla="*/ 60532 h 109883"/>
                      <a:gd name="connsiteX8" fmla="*/ 11544 w 13425"/>
                      <a:gd name="connsiteY8" fmla="*/ 78254 h 109883"/>
                      <a:gd name="connsiteX9" fmla="*/ 13425 w 13425"/>
                      <a:gd name="connsiteY9" fmla="*/ 109883 h 109883"/>
                      <a:gd name="connsiteX0" fmla="*/ 0 w 13425"/>
                      <a:gd name="connsiteY0" fmla="*/ 1638 h 109883"/>
                      <a:gd name="connsiteX1" fmla="*/ 2466 w 13425"/>
                      <a:gd name="connsiteY1" fmla="*/ 1094 h 109883"/>
                      <a:gd name="connsiteX2" fmla="*/ 4022 w 13425"/>
                      <a:gd name="connsiteY2" fmla="*/ 1909 h 109883"/>
                      <a:gd name="connsiteX3" fmla="*/ 5559 w 13425"/>
                      <a:gd name="connsiteY3" fmla="*/ 4365 h 109883"/>
                      <a:gd name="connsiteX4" fmla="*/ 7192 w 13425"/>
                      <a:gd name="connsiteY4" fmla="*/ 14726 h 109883"/>
                      <a:gd name="connsiteX5" fmla="*/ 8355 w 13425"/>
                      <a:gd name="connsiteY5" fmla="*/ 26178 h 109883"/>
                      <a:gd name="connsiteX6" fmla="*/ 9750 w 13425"/>
                      <a:gd name="connsiteY6" fmla="*/ 41173 h 109883"/>
                      <a:gd name="connsiteX7" fmla="*/ 10699 w 13425"/>
                      <a:gd name="connsiteY7" fmla="*/ 60532 h 109883"/>
                      <a:gd name="connsiteX8" fmla="*/ 11544 w 13425"/>
                      <a:gd name="connsiteY8" fmla="*/ 78254 h 109883"/>
                      <a:gd name="connsiteX9" fmla="*/ 12603 w 13425"/>
                      <a:gd name="connsiteY9" fmla="*/ 97069 h 109883"/>
                      <a:gd name="connsiteX10" fmla="*/ 13425 w 13425"/>
                      <a:gd name="connsiteY10" fmla="*/ 109883 h 109883"/>
                      <a:gd name="connsiteX0" fmla="*/ 0 w 13425"/>
                      <a:gd name="connsiteY0" fmla="*/ 1638 h 112156"/>
                      <a:gd name="connsiteX1" fmla="*/ 2466 w 13425"/>
                      <a:gd name="connsiteY1" fmla="*/ 1094 h 112156"/>
                      <a:gd name="connsiteX2" fmla="*/ 4022 w 13425"/>
                      <a:gd name="connsiteY2" fmla="*/ 1909 h 112156"/>
                      <a:gd name="connsiteX3" fmla="*/ 5559 w 13425"/>
                      <a:gd name="connsiteY3" fmla="*/ 4365 h 112156"/>
                      <a:gd name="connsiteX4" fmla="*/ 7192 w 13425"/>
                      <a:gd name="connsiteY4" fmla="*/ 14726 h 112156"/>
                      <a:gd name="connsiteX5" fmla="*/ 8355 w 13425"/>
                      <a:gd name="connsiteY5" fmla="*/ 26178 h 112156"/>
                      <a:gd name="connsiteX6" fmla="*/ 9750 w 13425"/>
                      <a:gd name="connsiteY6" fmla="*/ 41173 h 112156"/>
                      <a:gd name="connsiteX7" fmla="*/ 10699 w 13425"/>
                      <a:gd name="connsiteY7" fmla="*/ 60532 h 112156"/>
                      <a:gd name="connsiteX8" fmla="*/ 11544 w 13425"/>
                      <a:gd name="connsiteY8" fmla="*/ 78254 h 112156"/>
                      <a:gd name="connsiteX9" fmla="*/ 12603 w 13425"/>
                      <a:gd name="connsiteY9" fmla="*/ 97069 h 112156"/>
                      <a:gd name="connsiteX10" fmla="*/ 13425 w 13425"/>
                      <a:gd name="connsiteY10" fmla="*/ 109883 h 112156"/>
                      <a:gd name="connsiteX0" fmla="*/ 0 w 13425"/>
                      <a:gd name="connsiteY0" fmla="*/ 1638 h 114883"/>
                      <a:gd name="connsiteX1" fmla="*/ 2466 w 13425"/>
                      <a:gd name="connsiteY1" fmla="*/ 1094 h 114883"/>
                      <a:gd name="connsiteX2" fmla="*/ 4022 w 13425"/>
                      <a:gd name="connsiteY2" fmla="*/ 1909 h 114883"/>
                      <a:gd name="connsiteX3" fmla="*/ 5559 w 13425"/>
                      <a:gd name="connsiteY3" fmla="*/ 4365 h 114883"/>
                      <a:gd name="connsiteX4" fmla="*/ 7192 w 13425"/>
                      <a:gd name="connsiteY4" fmla="*/ 14726 h 114883"/>
                      <a:gd name="connsiteX5" fmla="*/ 8355 w 13425"/>
                      <a:gd name="connsiteY5" fmla="*/ 26178 h 114883"/>
                      <a:gd name="connsiteX6" fmla="*/ 9750 w 13425"/>
                      <a:gd name="connsiteY6" fmla="*/ 41173 h 114883"/>
                      <a:gd name="connsiteX7" fmla="*/ 10699 w 13425"/>
                      <a:gd name="connsiteY7" fmla="*/ 60532 h 114883"/>
                      <a:gd name="connsiteX8" fmla="*/ 11544 w 13425"/>
                      <a:gd name="connsiteY8" fmla="*/ 78254 h 114883"/>
                      <a:gd name="connsiteX9" fmla="*/ 12192 w 13425"/>
                      <a:gd name="connsiteY9" fmla="*/ 99796 h 114883"/>
                      <a:gd name="connsiteX10" fmla="*/ 13425 w 13425"/>
                      <a:gd name="connsiteY10" fmla="*/ 109883 h 114883"/>
                      <a:gd name="connsiteX0" fmla="*/ 0 w 13083"/>
                      <a:gd name="connsiteY0" fmla="*/ 1638 h 167687"/>
                      <a:gd name="connsiteX1" fmla="*/ 2466 w 13083"/>
                      <a:gd name="connsiteY1" fmla="*/ 1094 h 167687"/>
                      <a:gd name="connsiteX2" fmla="*/ 4022 w 13083"/>
                      <a:gd name="connsiteY2" fmla="*/ 1909 h 167687"/>
                      <a:gd name="connsiteX3" fmla="*/ 5559 w 13083"/>
                      <a:gd name="connsiteY3" fmla="*/ 4365 h 167687"/>
                      <a:gd name="connsiteX4" fmla="*/ 7192 w 13083"/>
                      <a:gd name="connsiteY4" fmla="*/ 14726 h 167687"/>
                      <a:gd name="connsiteX5" fmla="*/ 8355 w 13083"/>
                      <a:gd name="connsiteY5" fmla="*/ 26178 h 167687"/>
                      <a:gd name="connsiteX6" fmla="*/ 9750 w 13083"/>
                      <a:gd name="connsiteY6" fmla="*/ 41173 h 167687"/>
                      <a:gd name="connsiteX7" fmla="*/ 10699 w 13083"/>
                      <a:gd name="connsiteY7" fmla="*/ 60532 h 167687"/>
                      <a:gd name="connsiteX8" fmla="*/ 11544 w 13083"/>
                      <a:gd name="connsiteY8" fmla="*/ 78254 h 167687"/>
                      <a:gd name="connsiteX9" fmla="*/ 12192 w 13083"/>
                      <a:gd name="connsiteY9" fmla="*/ 99796 h 167687"/>
                      <a:gd name="connsiteX10" fmla="*/ 13083 w 13083"/>
                      <a:gd name="connsiteY10" fmla="*/ 167687 h 167687"/>
                      <a:gd name="connsiteX0" fmla="*/ 0 w 13083"/>
                      <a:gd name="connsiteY0" fmla="*/ 1638 h 167687"/>
                      <a:gd name="connsiteX1" fmla="*/ 2466 w 13083"/>
                      <a:gd name="connsiteY1" fmla="*/ 1094 h 167687"/>
                      <a:gd name="connsiteX2" fmla="*/ 4022 w 13083"/>
                      <a:gd name="connsiteY2" fmla="*/ 1909 h 167687"/>
                      <a:gd name="connsiteX3" fmla="*/ 5559 w 13083"/>
                      <a:gd name="connsiteY3" fmla="*/ 4365 h 167687"/>
                      <a:gd name="connsiteX4" fmla="*/ 7192 w 13083"/>
                      <a:gd name="connsiteY4" fmla="*/ 14726 h 167687"/>
                      <a:gd name="connsiteX5" fmla="*/ 8355 w 13083"/>
                      <a:gd name="connsiteY5" fmla="*/ 26178 h 167687"/>
                      <a:gd name="connsiteX6" fmla="*/ 9750 w 13083"/>
                      <a:gd name="connsiteY6" fmla="*/ 41173 h 167687"/>
                      <a:gd name="connsiteX7" fmla="*/ 10699 w 13083"/>
                      <a:gd name="connsiteY7" fmla="*/ 60532 h 167687"/>
                      <a:gd name="connsiteX8" fmla="*/ 11544 w 13083"/>
                      <a:gd name="connsiteY8" fmla="*/ 78254 h 167687"/>
                      <a:gd name="connsiteX9" fmla="*/ 12192 w 13083"/>
                      <a:gd name="connsiteY9" fmla="*/ 99796 h 167687"/>
                      <a:gd name="connsiteX10" fmla="*/ 12637 w 13083"/>
                      <a:gd name="connsiteY10" fmla="*/ 134151 h 167687"/>
                      <a:gd name="connsiteX11" fmla="*/ 13083 w 13083"/>
                      <a:gd name="connsiteY11" fmla="*/ 167687 h 167687"/>
                      <a:gd name="connsiteX0" fmla="*/ 0 w 12843"/>
                      <a:gd name="connsiteY0" fmla="*/ 1638 h 169868"/>
                      <a:gd name="connsiteX1" fmla="*/ 2466 w 12843"/>
                      <a:gd name="connsiteY1" fmla="*/ 1094 h 169868"/>
                      <a:gd name="connsiteX2" fmla="*/ 4022 w 12843"/>
                      <a:gd name="connsiteY2" fmla="*/ 1909 h 169868"/>
                      <a:gd name="connsiteX3" fmla="*/ 5559 w 12843"/>
                      <a:gd name="connsiteY3" fmla="*/ 4365 h 169868"/>
                      <a:gd name="connsiteX4" fmla="*/ 7192 w 12843"/>
                      <a:gd name="connsiteY4" fmla="*/ 14726 h 169868"/>
                      <a:gd name="connsiteX5" fmla="*/ 8355 w 12843"/>
                      <a:gd name="connsiteY5" fmla="*/ 26178 h 169868"/>
                      <a:gd name="connsiteX6" fmla="*/ 9750 w 12843"/>
                      <a:gd name="connsiteY6" fmla="*/ 41173 h 169868"/>
                      <a:gd name="connsiteX7" fmla="*/ 10699 w 12843"/>
                      <a:gd name="connsiteY7" fmla="*/ 60532 h 169868"/>
                      <a:gd name="connsiteX8" fmla="*/ 11544 w 12843"/>
                      <a:gd name="connsiteY8" fmla="*/ 78254 h 169868"/>
                      <a:gd name="connsiteX9" fmla="*/ 12192 w 12843"/>
                      <a:gd name="connsiteY9" fmla="*/ 99796 h 169868"/>
                      <a:gd name="connsiteX10" fmla="*/ 12637 w 12843"/>
                      <a:gd name="connsiteY10" fmla="*/ 134151 h 169868"/>
                      <a:gd name="connsiteX11" fmla="*/ 12843 w 12843"/>
                      <a:gd name="connsiteY11" fmla="*/ 169868 h 169868"/>
                      <a:gd name="connsiteX0" fmla="*/ 0 w 12843"/>
                      <a:gd name="connsiteY0" fmla="*/ 1638 h 169868"/>
                      <a:gd name="connsiteX1" fmla="*/ 2466 w 12843"/>
                      <a:gd name="connsiteY1" fmla="*/ 1094 h 169868"/>
                      <a:gd name="connsiteX2" fmla="*/ 4022 w 12843"/>
                      <a:gd name="connsiteY2" fmla="*/ 1909 h 169868"/>
                      <a:gd name="connsiteX3" fmla="*/ 5559 w 12843"/>
                      <a:gd name="connsiteY3" fmla="*/ 4365 h 169868"/>
                      <a:gd name="connsiteX4" fmla="*/ 7192 w 12843"/>
                      <a:gd name="connsiteY4" fmla="*/ 14726 h 169868"/>
                      <a:gd name="connsiteX5" fmla="*/ 8355 w 12843"/>
                      <a:gd name="connsiteY5" fmla="*/ 26178 h 169868"/>
                      <a:gd name="connsiteX6" fmla="*/ 9750 w 12843"/>
                      <a:gd name="connsiteY6" fmla="*/ 41173 h 169868"/>
                      <a:gd name="connsiteX7" fmla="*/ 10767 w 12843"/>
                      <a:gd name="connsiteY7" fmla="*/ 60532 h 169868"/>
                      <a:gd name="connsiteX8" fmla="*/ 11544 w 12843"/>
                      <a:gd name="connsiteY8" fmla="*/ 78254 h 169868"/>
                      <a:gd name="connsiteX9" fmla="*/ 12192 w 12843"/>
                      <a:gd name="connsiteY9" fmla="*/ 99796 h 169868"/>
                      <a:gd name="connsiteX10" fmla="*/ 12637 w 12843"/>
                      <a:gd name="connsiteY10" fmla="*/ 134151 h 169868"/>
                      <a:gd name="connsiteX11" fmla="*/ 12843 w 12843"/>
                      <a:gd name="connsiteY11" fmla="*/ 169868 h 169868"/>
                      <a:gd name="connsiteX0" fmla="*/ 0 w 12843"/>
                      <a:gd name="connsiteY0" fmla="*/ 1638 h 169868"/>
                      <a:gd name="connsiteX1" fmla="*/ 2466 w 12843"/>
                      <a:gd name="connsiteY1" fmla="*/ 1094 h 169868"/>
                      <a:gd name="connsiteX2" fmla="*/ 4022 w 12843"/>
                      <a:gd name="connsiteY2" fmla="*/ 1909 h 169868"/>
                      <a:gd name="connsiteX3" fmla="*/ 5559 w 12843"/>
                      <a:gd name="connsiteY3" fmla="*/ 4365 h 169868"/>
                      <a:gd name="connsiteX4" fmla="*/ 7192 w 12843"/>
                      <a:gd name="connsiteY4" fmla="*/ 14726 h 169868"/>
                      <a:gd name="connsiteX5" fmla="*/ 8355 w 12843"/>
                      <a:gd name="connsiteY5" fmla="*/ 26178 h 169868"/>
                      <a:gd name="connsiteX6" fmla="*/ 9750 w 12843"/>
                      <a:gd name="connsiteY6" fmla="*/ 41173 h 169868"/>
                      <a:gd name="connsiteX7" fmla="*/ 10801 w 12843"/>
                      <a:gd name="connsiteY7" fmla="*/ 59441 h 169868"/>
                      <a:gd name="connsiteX8" fmla="*/ 11544 w 12843"/>
                      <a:gd name="connsiteY8" fmla="*/ 78254 h 169868"/>
                      <a:gd name="connsiteX9" fmla="*/ 12192 w 12843"/>
                      <a:gd name="connsiteY9" fmla="*/ 99796 h 169868"/>
                      <a:gd name="connsiteX10" fmla="*/ 12637 w 12843"/>
                      <a:gd name="connsiteY10" fmla="*/ 134151 h 169868"/>
                      <a:gd name="connsiteX11" fmla="*/ 12843 w 12843"/>
                      <a:gd name="connsiteY11" fmla="*/ 169868 h 169868"/>
                      <a:gd name="connsiteX0" fmla="*/ 0 w 12843"/>
                      <a:gd name="connsiteY0" fmla="*/ 1638 h 169868"/>
                      <a:gd name="connsiteX1" fmla="*/ 2466 w 12843"/>
                      <a:gd name="connsiteY1" fmla="*/ 1094 h 169868"/>
                      <a:gd name="connsiteX2" fmla="*/ 4022 w 12843"/>
                      <a:gd name="connsiteY2" fmla="*/ 1909 h 169868"/>
                      <a:gd name="connsiteX3" fmla="*/ 5559 w 12843"/>
                      <a:gd name="connsiteY3" fmla="*/ 4365 h 169868"/>
                      <a:gd name="connsiteX4" fmla="*/ 7192 w 12843"/>
                      <a:gd name="connsiteY4" fmla="*/ 14726 h 169868"/>
                      <a:gd name="connsiteX5" fmla="*/ 8355 w 12843"/>
                      <a:gd name="connsiteY5" fmla="*/ 26178 h 169868"/>
                      <a:gd name="connsiteX6" fmla="*/ 9750 w 12843"/>
                      <a:gd name="connsiteY6" fmla="*/ 43354 h 169868"/>
                      <a:gd name="connsiteX7" fmla="*/ 10801 w 12843"/>
                      <a:gd name="connsiteY7" fmla="*/ 59441 h 169868"/>
                      <a:gd name="connsiteX8" fmla="*/ 11544 w 12843"/>
                      <a:gd name="connsiteY8" fmla="*/ 78254 h 169868"/>
                      <a:gd name="connsiteX9" fmla="*/ 12192 w 12843"/>
                      <a:gd name="connsiteY9" fmla="*/ 99796 h 169868"/>
                      <a:gd name="connsiteX10" fmla="*/ 12637 w 12843"/>
                      <a:gd name="connsiteY10" fmla="*/ 134151 h 169868"/>
                      <a:gd name="connsiteX11" fmla="*/ 12843 w 12843"/>
                      <a:gd name="connsiteY11" fmla="*/ 169868 h 169868"/>
                      <a:gd name="connsiteX0" fmla="*/ 0 w 12843"/>
                      <a:gd name="connsiteY0" fmla="*/ 1638 h 169868"/>
                      <a:gd name="connsiteX1" fmla="*/ 2466 w 12843"/>
                      <a:gd name="connsiteY1" fmla="*/ 1094 h 169868"/>
                      <a:gd name="connsiteX2" fmla="*/ 4022 w 12843"/>
                      <a:gd name="connsiteY2" fmla="*/ 1909 h 169868"/>
                      <a:gd name="connsiteX3" fmla="*/ 5559 w 12843"/>
                      <a:gd name="connsiteY3" fmla="*/ 4365 h 169868"/>
                      <a:gd name="connsiteX4" fmla="*/ 7192 w 12843"/>
                      <a:gd name="connsiteY4" fmla="*/ 14726 h 169868"/>
                      <a:gd name="connsiteX5" fmla="*/ 8355 w 12843"/>
                      <a:gd name="connsiteY5" fmla="*/ 26178 h 169868"/>
                      <a:gd name="connsiteX6" fmla="*/ 9750 w 12843"/>
                      <a:gd name="connsiteY6" fmla="*/ 42809 h 169868"/>
                      <a:gd name="connsiteX7" fmla="*/ 10801 w 12843"/>
                      <a:gd name="connsiteY7" fmla="*/ 59441 h 169868"/>
                      <a:gd name="connsiteX8" fmla="*/ 11544 w 12843"/>
                      <a:gd name="connsiteY8" fmla="*/ 78254 h 169868"/>
                      <a:gd name="connsiteX9" fmla="*/ 12192 w 12843"/>
                      <a:gd name="connsiteY9" fmla="*/ 99796 h 169868"/>
                      <a:gd name="connsiteX10" fmla="*/ 12637 w 12843"/>
                      <a:gd name="connsiteY10" fmla="*/ 134151 h 169868"/>
                      <a:gd name="connsiteX11" fmla="*/ 12843 w 12843"/>
                      <a:gd name="connsiteY11" fmla="*/ 169868 h 169868"/>
                      <a:gd name="connsiteX0" fmla="*/ 0 w 12843"/>
                      <a:gd name="connsiteY0" fmla="*/ 954 h 169184"/>
                      <a:gd name="connsiteX1" fmla="*/ 2466 w 12843"/>
                      <a:gd name="connsiteY1" fmla="*/ 410 h 169184"/>
                      <a:gd name="connsiteX2" fmla="*/ 3271 w 12843"/>
                      <a:gd name="connsiteY2" fmla="*/ 136 h 169184"/>
                      <a:gd name="connsiteX3" fmla="*/ 4022 w 12843"/>
                      <a:gd name="connsiteY3" fmla="*/ 1225 h 169184"/>
                      <a:gd name="connsiteX4" fmla="*/ 5559 w 12843"/>
                      <a:gd name="connsiteY4" fmla="*/ 3681 h 169184"/>
                      <a:gd name="connsiteX5" fmla="*/ 7192 w 12843"/>
                      <a:gd name="connsiteY5" fmla="*/ 14042 h 169184"/>
                      <a:gd name="connsiteX6" fmla="*/ 8355 w 12843"/>
                      <a:gd name="connsiteY6" fmla="*/ 25494 h 169184"/>
                      <a:gd name="connsiteX7" fmla="*/ 9750 w 12843"/>
                      <a:gd name="connsiteY7" fmla="*/ 42125 h 169184"/>
                      <a:gd name="connsiteX8" fmla="*/ 10801 w 12843"/>
                      <a:gd name="connsiteY8" fmla="*/ 58757 h 169184"/>
                      <a:gd name="connsiteX9" fmla="*/ 11544 w 12843"/>
                      <a:gd name="connsiteY9" fmla="*/ 77570 h 169184"/>
                      <a:gd name="connsiteX10" fmla="*/ 12192 w 12843"/>
                      <a:gd name="connsiteY10" fmla="*/ 99112 h 169184"/>
                      <a:gd name="connsiteX11" fmla="*/ 12637 w 12843"/>
                      <a:gd name="connsiteY11" fmla="*/ 133467 h 169184"/>
                      <a:gd name="connsiteX12" fmla="*/ 12843 w 12843"/>
                      <a:gd name="connsiteY12" fmla="*/ 169184 h 169184"/>
                      <a:gd name="connsiteX0" fmla="*/ 0 w 12843"/>
                      <a:gd name="connsiteY0" fmla="*/ 954 h 169184"/>
                      <a:gd name="connsiteX1" fmla="*/ 2466 w 12843"/>
                      <a:gd name="connsiteY1" fmla="*/ 410 h 169184"/>
                      <a:gd name="connsiteX2" fmla="*/ 3271 w 12843"/>
                      <a:gd name="connsiteY2" fmla="*/ 136 h 169184"/>
                      <a:gd name="connsiteX3" fmla="*/ 4022 w 12843"/>
                      <a:gd name="connsiteY3" fmla="*/ 1225 h 169184"/>
                      <a:gd name="connsiteX4" fmla="*/ 4743 w 12843"/>
                      <a:gd name="connsiteY4" fmla="*/ 2317 h 169184"/>
                      <a:gd name="connsiteX5" fmla="*/ 5559 w 12843"/>
                      <a:gd name="connsiteY5" fmla="*/ 3681 h 169184"/>
                      <a:gd name="connsiteX6" fmla="*/ 7192 w 12843"/>
                      <a:gd name="connsiteY6" fmla="*/ 14042 h 169184"/>
                      <a:gd name="connsiteX7" fmla="*/ 8355 w 12843"/>
                      <a:gd name="connsiteY7" fmla="*/ 25494 h 169184"/>
                      <a:gd name="connsiteX8" fmla="*/ 9750 w 12843"/>
                      <a:gd name="connsiteY8" fmla="*/ 42125 h 169184"/>
                      <a:gd name="connsiteX9" fmla="*/ 10801 w 12843"/>
                      <a:gd name="connsiteY9" fmla="*/ 58757 h 169184"/>
                      <a:gd name="connsiteX10" fmla="*/ 11544 w 12843"/>
                      <a:gd name="connsiteY10" fmla="*/ 77570 h 169184"/>
                      <a:gd name="connsiteX11" fmla="*/ 12192 w 12843"/>
                      <a:gd name="connsiteY11" fmla="*/ 99112 h 169184"/>
                      <a:gd name="connsiteX12" fmla="*/ 12637 w 12843"/>
                      <a:gd name="connsiteY12" fmla="*/ 133467 h 169184"/>
                      <a:gd name="connsiteX13" fmla="*/ 12843 w 12843"/>
                      <a:gd name="connsiteY13" fmla="*/ 169184 h 169184"/>
                      <a:gd name="connsiteX0" fmla="*/ 0 w 12843"/>
                      <a:gd name="connsiteY0" fmla="*/ 954 h 169184"/>
                      <a:gd name="connsiteX1" fmla="*/ 2466 w 12843"/>
                      <a:gd name="connsiteY1" fmla="*/ 410 h 169184"/>
                      <a:gd name="connsiteX2" fmla="*/ 3271 w 12843"/>
                      <a:gd name="connsiteY2" fmla="*/ 136 h 169184"/>
                      <a:gd name="connsiteX3" fmla="*/ 4022 w 12843"/>
                      <a:gd name="connsiteY3" fmla="*/ 1225 h 169184"/>
                      <a:gd name="connsiteX4" fmla="*/ 4743 w 12843"/>
                      <a:gd name="connsiteY4" fmla="*/ 2317 h 169184"/>
                      <a:gd name="connsiteX5" fmla="*/ 5559 w 12843"/>
                      <a:gd name="connsiteY5" fmla="*/ 3681 h 169184"/>
                      <a:gd name="connsiteX6" fmla="*/ 7192 w 12843"/>
                      <a:gd name="connsiteY6" fmla="*/ 14042 h 169184"/>
                      <a:gd name="connsiteX7" fmla="*/ 8355 w 12843"/>
                      <a:gd name="connsiteY7" fmla="*/ 25494 h 169184"/>
                      <a:gd name="connsiteX8" fmla="*/ 9750 w 12843"/>
                      <a:gd name="connsiteY8" fmla="*/ 42125 h 169184"/>
                      <a:gd name="connsiteX9" fmla="*/ 10801 w 12843"/>
                      <a:gd name="connsiteY9" fmla="*/ 58757 h 169184"/>
                      <a:gd name="connsiteX10" fmla="*/ 11544 w 12843"/>
                      <a:gd name="connsiteY10" fmla="*/ 77570 h 169184"/>
                      <a:gd name="connsiteX11" fmla="*/ 12192 w 12843"/>
                      <a:gd name="connsiteY11" fmla="*/ 99112 h 169184"/>
                      <a:gd name="connsiteX12" fmla="*/ 12637 w 12843"/>
                      <a:gd name="connsiteY12" fmla="*/ 133467 h 169184"/>
                      <a:gd name="connsiteX13" fmla="*/ 12843 w 12843"/>
                      <a:gd name="connsiteY13" fmla="*/ 169184 h 169184"/>
                      <a:gd name="connsiteX0" fmla="*/ 0 w 12843"/>
                      <a:gd name="connsiteY0" fmla="*/ 954 h 169184"/>
                      <a:gd name="connsiteX1" fmla="*/ 2466 w 12843"/>
                      <a:gd name="connsiteY1" fmla="*/ 410 h 169184"/>
                      <a:gd name="connsiteX2" fmla="*/ 3271 w 12843"/>
                      <a:gd name="connsiteY2" fmla="*/ 136 h 169184"/>
                      <a:gd name="connsiteX3" fmla="*/ 4022 w 12843"/>
                      <a:gd name="connsiteY3" fmla="*/ 1225 h 169184"/>
                      <a:gd name="connsiteX4" fmla="*/ 4743 w 12843"/>
                      <a:gd name="connsiteY4" fmla="*/ 2317 h 169184"/>
                      <a:gd name="connsiteX5" fmla="*/ 5559 w 12843"/>
                      <a:gd name="connsiteY5" fmla="*/ 3681 h 169184"/>
                      <a:gd name="connsiteX6" fmla="*/ 7192 w 12843"/>
                      <a:gd name="connsiteY6" fmla="*/ 14042 h 169184"/>
                      <a:gd name="connsiteX7" fmla="*/ 8355 w 12843"/>
                      <a:gd name="connsiteY7" fmla="*/ 25494 h 169184"/>
                      <a:gd name="connsiteX8" fmla="*/ 9750 w 12843"/>
                      <a:gd name="connsiteY8" fmla="*/ 42125 h 169184"/>
                      <a:gd name="connsiteX9" fmla="*/ 10801 w 12843"/>
                      <a:gd name="connsiteY9" fmla="*/ 58757 h 169184"/>
                      <a:gd name="connsiteX10" fmla="*/ 11544 w 12843"/>
                      <a:gd name="connsiteY10" fmla="*/ 77570 h 169184"/>
                      <a:gd name="connsiteX11" fmla="*/ 12192 w 12843"/>
                      <a:gd name="connsiteY11" fmla="*/ 99112 h 169184"/>
                      <a:gd name="connsiteX12" fmla="*/ 12637 w 12843"/>
                      <a:gd name="connsiteY12" fmla="*/ 133467 h 169184"/>
                      <a:gd name="connsiteX13" fmla="*/ 12843 w 12843"/>
                      <a:gd name="connsiteY13" fmla="*/ 169184 h 169184"/>
                      <a:gd name="connsiteX0" fmla="*/ 0 w 12843"/>
                      <a:gd name="connsiteY0" fmla="*/ 954 h 169184"/>
                      <a:gd name="connsiteX1" fmla="*/ 2466 w 12843"/>
                      <a:gd name="connsiteY1" fmla="*/ 410 h 169184"/>
                      <a:gd name="connsiteX2" fmla="*/ 3271 w 12843"/>
                      <a:gd name="connsiteY2" fmla="*/ 136 h 169184"/>
                      <a:gd name="connsiteX3" fmla="*/ 4022 w 12843"/>
                      <a:gd name="connsiteY3" fmla="*/ 1225 h 169184"/>
                      <a:gd name="connsiteX4" fmla="*/ 4743 w 12843"/>
                      <a:gd name="connsiteY4" fmla="*/ 2317 h 169184"/>
                      <a:gd name="connsiteX5" fmla="*/ 5559 w 12843"/>
                      <a:gd name="connsiteY5" fmla="*/ 3681 h 169184"/>
                      <a:gd name="connsiteX6" fmla="*/ 7192 w 12843"/>
                      <a:gd name="connsiteY6" fmla="*/ 14042 h 169184"/>
                      <a:gd name="connsiteX7" fmla="*/ 8355 w 12843"/>
                      <a:gd name="connsiteY7" fmla="*/ 25494 h 169184"/>
                      <a:gd name="connsiteX8" fmla="*/ 9750 w 12843"/>
                      <a:gd name="connsiteY8" fmla="*/ 42125 h 169184"/>
                      <a:gd name="connsiteX9" fmla="*/ 10801 w 12843"/>
                      <a:gd name="connsiteY9" fmla="*/ 58757 h 169184"/>
                      <a:gd name="connsiteX10" fmla="*/ 11544 w 12843"/>
                      <a:gd name="connsiteY10" fmla="*/ 77570 h 169184"/>
                      <a:gd name="connsiteX11" fmla="*/ 12192 w 12843"/>
                      <a:gd name="connsiteY11" fmla="*/ 99112 h 169184"/>
                      <a:gd name="connsiteX12" fmla="*/ 12637 w 12843"/>
                      <a:gd name="connsiteY12" fmla="*/ 133467 h 169184"/>
                      <a:gd name="connsiteX13" fmla="*/ 12843 w 12843"/>
                      <a:gd name="connsiteY13" fmla="*/ 169184 h 169184"/>
                      <a:gd name="connsiteX0" fmla="*/ 0 w 12843"/>
                      <a:gd name="connsiteY0" fmla="*/ 954 h 169184"/>
                      <a:gd name="connsiteX1" fmla="*/ 2466 w 12843"/>
                      <a:gd name="connsiteY1" fmla="*/ 410 h 169184"/>
                      <a:gd name="connsiteX2" fmla="*/ 3271 w 12843"/>
                      <a:gd name="connsiteY2" fmla="*/ 136 h 169184"/>
                      <a:gd name="connsiteX3" fmla="*/ 4022 w 12843"/>
                      <a:gd name="connsiteY3" fmla="*/ 1225 h 169184"/>
                      <a:gd name="connsiteX4" fmla="*/ 4743 w 12843"/>
                      <a:gd name="connsiteY4" fmla="*/ 1499 h 169184"/>
                      <a:gd name="connsiteX5" fmla="*/ 5559 w 12843"/>
                      <a:gd name="connsiteY5" fmla="*/ 3681 h 169184"/>
                      <a:gd name="connsiteX6" fmla="*/ 7192 w 12843"/>
                      <a:gd name="connsiteY6" fmla="*/ 14042 h 169184"/>
                      <a:gd name="connsiteX7" fmla="*/ 8355 w 12843"/>
                      <a:gd name="connsiteY7" fmla="*/ 25494 h 169184"/>
                      <a:gd name="connsiteX8" fmla="*/ 9750 w 12843"/>
                      <a:gd name="connsiteY8" fmla="*/ 42125 h 169184"/>
                      <a:gd name="connsiteX9" fmla="*/ 10801 w 12843"/>
                      <a:gd name="connsiteY9" fmla="*/ 58757 h 169184"/>
                      <a:gd name="connsiteX10" fmla="*/ 11544 w 12843"/>
                      <a:gd name="connsiteY10" fmla="*/ 77570 h 169184"/>
                      <a:gd name="connsiteX11" fmla="*/ 12192 w 12843"/>
                      <a:gd name="connsiteY11" fmla="*/ 99112 h 169184"/>
                      <a:gd name="connsiteX12" fmla="*/ 12637 w 12843"/>
                      <a:gd name="connsiteY12" fmla="*/ 133467 h 169184"/>
                      <a:gd name="connsiteX13" fmla="*/ 12843 w 12843"/>
                      <a:gd name="connsiteY13" fmla="*/ 169184 h 169184"/>
                      <a:gd name="connsiteX0" fmla="*/ 0 w 12843"/>
                      <a:gd name="connsiteY0" fmla="*/ 954 h 169184"/>
                      <a:gd name="connsiteX1" fmla="*/ 2466 w 12843"/>
                      <a:gd name="connsiteY1" fmla="*/ 410 h 169184"/>
                      <a:gd name="connsiteX2" fmla="*/ 3271 w 12843"/>
                      <a:gd name="connsiteY2" fmla="*/ 136 h 169184"/>
                      <a:gd name="connsiteX3" fmla="*/ 4022 w 12843"/>
                      <a:gd name="connsiteY3" fmla="*/ 1225 h 169184"/>
                      <a:gd name="connsiteX4" fmla="*/ 4743 w 12843"/>
                      <a:gd name="connsiteY4" fmla="*/ 1499 h 169184"/>
                      <a:gd name="connsiteX5" fmla="*/ 5559 w 12843"/>
                      <a:gd name="connsiteY5" fmla="*/ 3681 h 169184"/>
                      <a:gd name="connsiteX6" fmla="*/ 7192 w 12843"/>
                      <a:gd name="connsiteY6" fmla="*/ 14042 h 169184"/>
                      <a:gd name="connsiteX7" fmla="*/ 8355 w 12843"/>
                      <a:gd name="connsiteY7" fmla="*/ 25494 h 169184"/>
                      <a:gd name="connsiteX8" fmla="*/ 9750 w 12843"/>
                      <a:gd name="connsiteY8" fmla="*/ 42125 h 169184"/>
                      <a:gd name="connsiteX9" fmla="*/ 10801 w 12843"/>
                      <a:gd name="connsiteY9" fmla="*/ 58757 h 169184"/>
                      <a:gd name="connsiteX10" fmla="*/ 11544 w 12843"/>
                      <a:gd name="connsiteY10" fmla="*/ 77570 h 169184"/>
                      <a:gd name="connsiteX11" fmla="*/ 12192 w 12843"/>
                      <a:gd name="connsiteY11" fmla="*/ 99112 h 169184"/>
                      <a:gd name="connsiteX12" fmla="*/ 12637 w 12843"/>
                      <a:gd name="connsiteY12" fmla="*/ 133467 h 169184"/>
                      <a:gd name="connsiteX13" fmla="*/ 12843 w 12843"/>
                      <a:gd name="connsiteY13" fmla="*/ 169184 h 169184"/>
                      <a:gd name="connsiteX0" fmla="*/ 0 w 12843"/>
                      <a:gd name="connsiteY0" fmla="*/ 954 h 169184"/>
                      <a:gd name="connsiteX1" fmla="*/ 2466 w 12843"/>
                      <a:gd name="connsiteY1" fmla="*/ 410 h 169184"/>
                      <a:gd name="connsiteX2" fmla="*/ 3271 w 12843"/>
                      <a:gd name="connsiteY2" fmla="*/ 136 h 169184"/>
                      <a:gd name="connsiteX3" fmla="*/ 3954 w 12843"/>
                      <a:gd name="connsiteY3" fmla="*/ 1225 h 169184"/>
                      <a:gd name="connsiteX4" fmla="*/ 4743 w 12843"/>
                      <a:gd name="connsiteY4" fmla="*/ 1499 h 169184"/>
                      <a:gd name="connsiteX5" fmla="*/ 5559 w 12843"/>
                      <a:gd name="connsiteY5" fmla="*/ 3681 h 169184"/>
                      <a:gd name="connsiteX6" fmla="*/ 7192 w 12843"/>
                      <a:gd name="connsiteY6" fmla="*/ 14042 h 169184"/>
                      <a:gd name="connsiteX7" fmla="*/ 8355 w 12843"/>
                      <a:gd name="connsiteY7" fmla="*/ 25494 h 169184"/>
                      <a:gd name="connsiteX8" fmla="*/ 9750 w 12843"/>
                      <a:gd name="connsiteY8" fmla="*/ 42125 h 169184"/>
                      <a:gd name="connsiteX9" fmla="*/ 10801 w 12843"/>
                      <a:gd name="connsiteY9" fmla="*/ 58757 h 169184"/>
                      <a:gd name="connsiteX10" fmla="*/ 11544 w 12843"/>
                      <a:gd name="connsiteY10" fmla="*/ 77570 h 169184"/>
                      <a:gd name="connsiteX11" fmla="*/ 12192 w 12843"/>
                      <a:gd name="connsiteY11" fmla="*/ 99112 h 169184"/>
                      <a:gd name="connsiteX12" fmla="*/ 12637 w 12843"/>
                      <a:gd name="connsiteY12" fmla="*/ 133467 h 169184"/>
                      <a:gd name="connsiteX13" fmla="*/ 12843 w 12843"/>
                      <a:gd name="connsiteY13" fmla="*/ 169184 h 169184"/>
                      <a:gd name="connsiteX0" fmla="*/ 0 w 12843"/>
                      <a:gd name="connsiteY0" fmla="*/ 954 h 169184"/>
                      <a:gd name="connsiteX1" fmla="*/ 2466 w 12843"/>
                      <a:gd name="connsiteY1" fmla="*/ 410 h 169184"/>
                      <a:gd name="connsiteX2" fmla="*/ 3271 w 12843"/>
                      <a:gd name="connsiteY2" fmla="*/ 136 h 169184"/>
                      <a:gd name="connsiteX3" fmla="*/ 3954 w 12843"/>
                      <a:gd name="connsiteY3" fmla="*/ 1225 h 169184"/>
                      <a:gd name="connsiteX4" fmla="*/ 4743 w 12843"/>
                      <a:gd name="connsiteY4" fmla="*/ 1499 h 169184"/>
                      <a:gd name="connsiteX5" fmla="*/ 5559 w 12843"/>
                      <a:gd name="connsiteY5" fmla="*/ 3681 h 169184"/>
                      <a:gd name="connsiteX6" fmla="*/ 7192 w 12843"/>
                      <a:gd name="connsiteY6" fmla="*/ 14042 h 169184"/>
                      <a:gd name="connsiteX7" fmla="*/ 8355 w 12843"/>
                      <a:gd name="connsiteY7" fmla="*/ 25494 h 169184"/>
                      <a:gd name="connsiteX8" fmla="*/ 9750 w 12843"/>
                      <a:gd name="connsiteY8" fmla="*/ 42125 h 169184"/>
                      <a:gd name="connsiteX9" fmla="*/ 10801 w 12843"/>
                      <a:gd name="connsiteY9" fmla="*/ 58757 h 169184"/>
                      <a:gd name="connsiteX10" fmla="*/ 11544 w 12843"/>
                      <a:gd name="connsiteY10" fmla="*/ 77570 h 169184"/>
                      <a:gd name="connsiteX11" fmla="*/ 12192 w 12843"/>
                      <a:gd name="connsiteY11" fmla="*/ 99112 h 169184"/>
                      <a:gd name="connsiteX12" fmla="*/ 12637 w 12843"/>
                      <a:gd name="connsiteY12" fmla="*/ 133467 h 169184"/>
                      <a:gd name="connsiteX13" fmla="*/ 12843 w 12843"/>
                      <a:gd name="connsiteY13" fmla="*/ 169184 h 169184"/>
                      <a:gd name="connsiteX0" fmla="*/ 0 w 12843"/>
                      <a:gd name="connsiteY0" fmla="*/ 1047 h 169277"/>
                      <a:gd name="connsiteX1" fmla="*/ 2466 w 12843"/>
                      <a:gd name="connsiteY1" fmla="*/ 503 h 169277"/>
                      <a:gd name="connsiteX2" fmla="*/ 3271 w 12843"/>
                      <a:gd name="connsiteY2" fmla="*/ 229 h 169277"/>
                      <a:gd name="connsiteX3" fmla="*/ 3954 w 12843"/>
                      <a:gd name="connsiteY3" fmla="*/ 1318 h 169277"/>
                      <a:gd name="connsiteX4" fmla="*/ 4743 w 12843"/>
                      <a:gd name="connsiteY4" fmla="*/ 1592 h 169277"/>
                      <a:gd name="connsiteX5" fmla="*/ 5559 w 12843"/>
                      <a:gd name="connsiteY5" fmla="*/ 3774 h 169277"/>
                      <a:gd name="connsiteX6" fmla="*/ 7192 w 12843"/>
                      <a:gd name="connsiteY6" fmla="*/ 14135 h 169277"/>
                      <a:gd name="connsiteX7" fmla="*/ 8355 w 12843"/>
                      <a:gd name="connsiteY7" fmla="*/ 25587 h 169277"/>
                      <a:gd name="connsiteX8" fmla="*/ 9750 w 12843"/>
                      <a:gd name="connsiteY8" fmla="*/ 42218 h 169277"/>
                      <a:gd name="connsiteX9" fmla="*/ 10801 w 12843"/>
                      <a:gd name="connsiteY9" fmla="*/ 58850 h 169277"/>
                      <a:gd name="connsiteX10" fmla="*/ 11544 w 12843"/>
                      <a:gd name="connsiteY10" fmla="*/ 77663 h 169277"/>
                      <a:gd name="connsiteX11" fmla="*/ 12192 w 12843"/>
                      <a:gd name="connsiteY11" fmla="*/ 99205 h 169277"/>
                      <a:gd name="connsiteX12" fmla="*/ 12637 w 12843"/>
                      <a:gd name="connsiteY12" fmla="*/ 133560 h 169277"/>
                      <a:gd name="connsiteX13" fmla="*/ 12843 w 12843"/>
                      <a:gd name="connsiteY13" fmla="*/ 169277 h 169277"/>
                      <a:gd name="connsiteX0" fmla="*/ 0 w 12843"/>
                      <a:gd name="connsiteY0" fmla="*/ 954 h 169184"/>
                      <a:gd name="connsiteX1" fmla="*/ 2466 w 12843"/>
                      <a:gd name="connsiteY1" fmla="*/ 410 h 169184"/>
                      <a:gd name="connsiteX2" fmla="*/ 3271 w 12843"/>
                      <a:gd name="connsiteY2" fmla="*/ 136 h 169184"/>
                      <a:gd name="connsiteX3" fmla="*/ 3954 w 12843"/>
                      <a:gd name="connsiteY3" fmla="*/ 1225 h 169184"/>
                      <a:gd name="connsiteX4" fmla="*/ 4743 w 12843"/>
                      <a:gd name="connsiteY4" fmla="*/ 1499 h 169184"/>
                      <a:gd name="connsiteX5" fmla="*/ 5559 w 12843"/>
                      <a:gd name="connsiteY5" fmla="*/ 3681 h 169184"/>
                      <a:gd name="connsiteX6" fmla="*/ 7192 w 12843"/>
                      <a:gd name="connsiteY6" fmla="*/ 14042 h 169184"/>
                      <a:gd name="connsiteX7" fmla="*/ 8355 w 12843"/>
                      <a:gd name="connsiteY7" fmla="*/ 25494 h 169184"/>
                      <a:gd name="connsiteX8" fmla="*/ 9750 w 12843"/>
                      <a:gd name="connsiteY8" fmla="*/ 42125 h 169184"/>
                      <a:gd name="connsiteX9" fmla="*/ 10801 w 12843"/>
                      <a:gd name="connsiteY9" fmla="*/ 58757 h 169184"/>
                      <a:gd name="connsiteX10" fmla="*/ 11544 w 12843"/>
                      <a:gd name="connsiteY10" fmla="*/ 77570 h 169184"/>
                      <a:gd name="connsiteX11" fmla="*/ 12192 w 12843"/>
                      <a:gd name="connsiteY11" fmla="*/ 99112 h 169184"/>
                      <a:gd name="connsiteX12" fmla="*/ 12637 w 12843"/>
                      <a:gd name="connsiteY12" fmla="*/ 133467 h 169184"/>
                      <a:gd name="connsiteX13" fmla="*/ 12843 w 12843"/>
                      <a:gd name="connsiteY13" fmla="*/ 169184 h 169184"/>
                      <a:gd name="connsiteX0" fmla="*/ 0 w 12843"/>
                      <a:gd name="connsiteY0" fmla="*/ 954 h 169184"/>
                      <a:gd name="connsiteX1" fmla="*/ 2466 w 12843"/>
                      <a:gd name="connsiteY1" fmla="*/ 410 h 169184"/>
                      <a:gd name="connsiteX2" fmla="*/ 3271 w 12843"/>
                      <a:gd name="connsiteY2" fmla="*/ 136 h 169184"/>
                      <a:gd name="connsiteX3" fmla="*/ 3954 w 12843"/>
                      <a:gd name="connsiteY3" fmla="*/ 1225 h 169184"/>
                      <a:gd name="connsiteX4" fmla="*/ 4743 w 12843"/>
                      <a:gd name="connsiteY4" fmla="*/ 1499 h 169184"/>
                      <a:gd name="connsiteX5" fmla="*/ 5559 w 12843"/>
                      <a:gd name="connsiteY5" fmla="*/ 3681 h 169184"/>
                      <a:gd name="connsiteX6" fmla="*/ 7192 w 12843"/>
                      <a:gd name="connsiteY6" fmla="*/ 14042 h 169184"/>
                      <a:gd name="connsiteX7" fmla="*/ 8355 w 12843"/>
                      <a:gd name="connsiteY7" fmla="*/ 25494 h 169184"/>
                      <a:gd name="connsiteX8" fmla="*/ 9750 w 12843"/>
                      <a:gd name="connsiteY8" fmla="*/ 42125 h 169184"/>
                      <a:gd name="connsiteX9" fmla="*/ 10801 w 12843"/>
                      <a:gd name="connsiteY9" fmla="*/ 58757 h 169184"/>
                      <a:gd name="connsiteX10" fmla="*/ 11544 w 12843"/>
                      <a:gd name="connsiteY10" fmla="*/ 77570 h 169184"/>
                      <a:gd name="connsiteX11" fmla="*/ 12192 w 12843"/>
                      <a:gd name="connsiteY11" fmla="*/ 99112 h 169184"/>
                      <a:gd name="connsiteX12" fmla="*/ 12637 w 12843"/>
                      <a:gd name="connsiteY12" fmla="*/ 133467 h 169184"/>
                      <a:gd name="connsiteX13" fmla="*/ 12843 w 12843"/>
                      <a:gd name="connsiteY13" fmla="*/ 169184 h 169184"/>
                      <a:gd name="connsiteX0" fmla="*/ 0 w 12843"/>
                      <a:gd name="connsiteY0" fmla="*/ 954 h 169184"/>
                      <a:gd name="connsiteX1" fmla="*/ 2466 w 12843"/>
                      <a:gd name="connsiteY1" fmla="*/ 410 h 169184"/>
                      <a:gd name="connsiteX2" fmla="*/ 3271 w 12843"/>
                      <a:gd name="connsiteY2" fmla="*/ 136 h 169184"/>
                      <a:gd name="connsiteX3" fmla="*/ 3954 w 12843"/>
                      <a:gd name="connsiteY3" fmla="*/ 1225 h 169184"/>
                      <a:gd name="connsiteX4" fmla="*/ 4743 w 12843"/>
                      <a:gd name="connsiteY4" fmla="*/ 1499 h 169184"/>
                      <a:gd name="connsiteX5" fmla="*/ 5559 w 12843"/>
                      <a:gd name="connsiteY5" fmla="*/ 3681 h 169184"/>
                      <a:gd name="connsiteX6" fmla="*/ 7192 w 12843"/>
                      <a:gd name="connsiteY6" fmla="*/ 14042 h 169184"/>
                      <a:gd name="connsiteX7" fmla="*/ 8355 w 12843"/>
                      <a:gd name="connsiteY7" fmla="*/ 25494 h 169184"/>
                      <a:gd name="connsiteX8" fmla="*/ 9750 w 12843"/>
                      <a:gd name="connsiteY8" fmla="*/ 42125 h 169184"/>
                      <a:gd name="connsiteX9" fmla="*/ 10801 w 12843"/>
                      <a:gd name="connsiteY9" fmla="*/ 58757 h 169184"/>
                      <a:gd name="connsiteX10" fmla="*/ 11544 w 12843"/>
                      <a:gd name="connsiteY10" fmla="*/ 77570 h 169184"/>
                      <a:gd name="connsiteX11" fmla="*/ 12192 w 12843"/>
                      <a:gd name="connsiteY11" fmla="*/ 99112 h 169184"/>
                      <a:gd name="connsiteX12" fmla="*/ 12637 w 12843"/>
                      <a:gd name="connsiteY12" fmla="*/ 133467 h 169184"/>
                      <a:gd name="connsiteX13" fmla="*/ 12843 w 12843"/>
                      <a:gd name="connsiteY13" fmla="*/ 169184 h 169184"/>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743 w 12843"/>
                      <a:gd name="connsiteY4" fmla="*/ 2137 h 169822"/>
                      <a:gd name="connsiteX5" fmla="*/ 5559 w 12843"/>
                      <a:gd name="connsiteY5" fmla="*/ 4319 h 169822"/>
                      <a:gd name="connsiteX6" fmla="*/ 7192 w 12843"/>
                      <a:gd name="connsiteY6" fmla="*/ 14680 h 169822"/>
                      <a:gd name="connsiteX7" fmla="*/ 8355 w 12843"/>
                      <a:gd name="connsiteY7" fmla="*/ 26132 h 169822"/>
                      <a:gd name="connsiteX8" fmla="*/ 9750 w 12843"/>
                      <a:gd name="connsiteY8" fmla="*/ 42763 h 169822"/>
                      <a:gd name="connsiteX9" fmla="*/ 10801 w 12843"/>
                      <a:gd name="connsiteY9" fmla="*/ 59395 h 169822"/>
                      <a:gd name="connsiteX10" fmla="*/ 11544 w 12843"/>
                      <a:gd name="connsiteY10" fmla="*/ 78208 h 169822"/>
                      <a:gd name="connsiteX11" fmla="*/ 12192 w 12843"/>
                      <a:gd name="connsiteY11" fmla="*/ 99750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55 w 12843"/>
                      <a:gd name="connsiteY7" fmla="*/ 26132 h 169822"/>
                      <a:gd name="connsiteX8" fmla="*/ 9750 w 12843"/>
                      <a:gd name="connsiteY8" fmla="*/ 42763 h 169822"/>
                      <a:gd name="connsiteX9" fmla="*/ 10801 w 12843"/>
                      <a:gd name="connsiteY9" fmla="*/ 59395 h 169822"/>
                      <a:gd name="connsiteX10" fmla="*/ 11544 w 12843"/>
                      <a:gd name="connsiteY10" fmla="*/ 78208 h 169822"/>
                      <a:gd name="connsiteX11" fmla="*/ 12192 w 12843"/>
                      <a:gd name="connsiteY11" fmla="*/ 99750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55 w 12843"/>
                      <a:gd name="connsiteY7" fmla="*/ 26132 h 169822"/>
                      <a:gd name="connsiteX8" fmla="*/ 9750 w 12843"/>
                      <a:gd name="connsiteY8" fmla="*/ 42763 h 169822"/>
                      <a:gd name="connsiteX9" fmla="*/ 10801 w 12843"/>
                      <a:gd name="connsiteY9" fmla="*/ 59395 h 169822"/>
                      <a:gd name="connsiteX10" fmla="*/ 11544 w 12843"/>
                      <a:gd name="connsiteY10" fmla="*/ 78208 h 169822"/>
                      <a:gd name="connsiteX11" fmla="*/ 12192 w 12843"/>
                      <a:gd name="connsiteY11" fmla="*/ 99750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750 w 12843"/>
                      <a:gd name="connsiteY8" fmla="*/ 42763 h 169822"/>
                      <a:gd name="connsiteX9" fmla="*/ 10801 w 12843"/>
                      <a:gd name="connsiteY9" fmla="*/ 59395 h 169822"/>
                      <a:gd name="connsiteX10" fmla="*/ 11544 w 12843"/>
                      <a:gd name="connsiteY10" fmla="*/ 78208 h 169822"/>
                      <a:gd name="connsiteX11" fmla="*/ 12192 w 12843"/>
                      <a:gd name="connsiteY11" fmla="*/ 99750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10 w 12843"/>
                      <a:gd name="connsiteY8" fmla="*/ 39491 h 169822"/>
                      <a:gd name="connsiteX9" fmla="*/ 10801 w 12843"/>
                      <a:gd name="connsiteY9" fmla="*/ 59395 h 169822"/>
                      <a:gd name="connsiteX10" fmla="*/ 11544 w 12843"/>
                      <a:gd name="connsiteY10" fmla="*/ 78208 h 169822"/>
                      <a:gd name="connsiteX11" fmla="*/ 12192 w 12843"/>
                      <a:gd name="connsiteY11" fmla="*/ 99750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10 w 12843"/>
                      <a:gd name="connsiteY8" fmla="*/ 39491 h 169822"/>
                      <a:gd name="connsiteX9" fmla="*/ 10801 w 12843"/>
                      <a:gd name="connsiteY9" fmla="*/ 59395 h 169822"/>
                      <a:gd name="connsiteX10" fmla="*/ 11544 w 12843"/>
                      <a:gd name="connsiteY10" fmla="*/ 78208 h 169822"/>
                      <a:gd name="connsiteX11" fmla="*/ 12192 w 12843"/>
                      <a:gd name="connsiteY11" fmla="*/ 99750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10801 w 12843"/>
                      <a:gd name="connsiteY8" fmla="*/ 59395 h 169822"/>
                      <a:gd name="connsiteX9" fmla="*/ 11544 w 12843"/>
                      <a:gd name="connsiteY9" fmla="*/ 78208 h 169822"/>
                      <a:gd name="connsiteX10" fmla="*/ 12192 w 12843"/>
                      <a:gd name="connsiteY10" fmla="*/ 99750 h 169822"/>
                      <a:gd name="connsiteX11" fmla="*/ 12637 w 12843"/>
                      <a:gd name="connsiteY11" fmla="*/ 134105 h 169822"/>
                      <a:gd name="connsiteX12" fmla="*/ 12843 w 12843"/>
                      <a:gd name="connsiteY12"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40310 h 169822"/>
                      <a:gd name="connsiteX9" fmla="*/ 10801 w 12843"/>
                      <a:gd name="connsiteY9" fmla="*/ 59395 h 169822"/>
                      <a:gd name="connsiteX10" fmla="*/ 11544 w 12843"/>
                      <a:gd name="connsiteY10" fmla="*/ 78208 h 169822"/>
                      <a:gd name="connsiteX11" fmla="*/ 12192 w 12843"/>
                      <a:gd name="connsiteY11" fmla="*/ 99750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801 w 12843"/>
                      <a:gd name="connsiteY9" fmla="*/ 59395 h 169822"/>
                      <a:gd name="connsiteX10" fmla="*/ 11544 w 12843"/>
                      <a:gd name="connsiteY10" fmla="*/ 78208 h 169822"/>
                      <a:gd name="connsiteX11" fmla="*/ 12192 w 12843"/>
                      <a:gd name="connsiteY11" fmla="*/ 99750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544 w 12843"/>
                      <a:gd name="connsiteY10" fmla="*/ 78208 h 169822"/>
                      <a:gd name="connsiteX11" fmla="*/ 12192 w 12843"/>
                      <a:gd name="connsiteY11" fmla="*/ 99750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561 w 12843"/>
                      <a:gd name="connsiteY10" fmla="*/ 79299 h 169822"/>
                      <a:gd name="connsiteX11" fmla="*/ 12192 w 12843"/>
                      <a:gd name="connsiteY11" fmla="*/ 99750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561 w 12843"/>
                      <a:gd name="connsiteY10" fmla="*/ 79299 h 169822"/>
                      <a:gd name="connsiteX11" fmla="*/ 12192 w 12843"/>
                      <a:gd name="connsiteY11" fmla="*/ 99750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561 w 12843"/>
                      <a:gd name="connsiteY10" fmla="*/ 79299 h 169822"/>
                      <a:gd name="connsiteX11" fmla="*/ 12243 w 12843"/>
                      <a:gd name="connsiteY11" fmla="*/ 101659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561 w 12843"/>
                      <a:gd name="connsiteY10" fmla="*/ 79299 h 169822"/>
                      <a:gd name="connsiteX11" fmla="*/ 12243 w 12843"/>
                      <a:gd name="connsiteY11" fmla="*/ 101659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2243 w 12843"/>
                      <a:gd name="connsiteY11" fmla="*/ 101659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1986 w 12843"/>
                      <a:gd name="connsiteY11" fmla="*/ 94296 h 169822"/>
                      <a:gd name="connsiteX12" fmla="*/ 12243 w 12843"/>
                      <a:gd name="connsiteY12" fmla="*/ 101659 h 169822"/>
                      <a:gd name="connsiteX13" fmla="*/ 12637 w 12843"/>
                      <a:gd name="connsiteY13" fmla="*/ 134105 h 169822"/>
                      <a:gd name="connsiteX14" fmla="*/ 12843 w 12843"/>
                      <a:gd name="connsiteY14"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1986 w 12843"/>
                      <a:gd name="connsiteY11" fmla="*/ 94296 h 169822"/>
                      <a:gd name="connsiteX12" fmla="*/ 12243 w 12843"/>
                      <a:gd name="connsiteY12" fmla="*/ 101659 h 169822"/>
                      <a:gd name="connsiteX13" fmla="*/ 12637 w 12843"/>
                      <a:gd name="connsiteY13" fmla="*/ 134105 h 169822"/>
                      <a:gd name="connsiteX14" fmla="*/ 12843 w 12843"/>
                      <a:gd name="connsiteY14"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2243 w 12843"/>
                      <a:gd name="connsiteY11" fmla="*/ 101659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2192 w 12843"/>
                      <a:gd name="connsiteY11" fmla="*/ 100023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2192 w 12843"/>
                      <a:gd name="connsiteY11" fmla="*/ 100023 h 169822"/>
                      <a:gd name="connsiteX12" fmla="*/ 12500 w 12843"/>
                      <a:gd name="connsiteY12" fmla="*/ 122380 h 169822"/>
                      <a:gd name="connsiteX13" fmla="*/ 12637 w 12843"/>
                      <a:gd name="connsiteY13" fmla="*/ 134105 h 169822"/>
                      <a:gd name="connsiteX14" fmla="*/ 12843 w 12843"/>
                      <a:gd name="connsiteY14"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2192 w 12843"/>
                      <a:gd name="connsiteY11" fmla="*/ 100023 h 169822"/>
                      <a:gd name="connsiteX12" fmla="*/ 12500 w 12843"/>
                      <a:gd name="connsiteY12" fmla="*/ 122380 h 169822"/>
                      <a:gd name="connsiteX13" fmla="*/ 12637 w 12843"/>
                      <a:gd name="connsiteY13" fmla="*/ 134105 h 169822"/>
                      <a:gd name="connsiteX14" fmla="*/ 12843 w 12843"/>
                      <a:gd name="connsiteY14"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2192 w 12843"/>
                      <a:gd name="connsiteY11" fmla="*/ 100023 h 169822"/>
                      <a:gd name="connsiteX12" fmla="*/ 12500 w 12843"/>
                      <a:gd name="connsiteY12" fmla="*/ 122380 h 169822"/>
                      <a:gd name="connsiteX13" fmla="*/ 12637 w 12843"/>
                      <a:gd name="connsiteY13" fmla="*/ 134105 h 169822"/>
                      <a:gd name="connsiteX14" fmla="*/ 12843 w 12843"/>
                      <a:gd name="connsiteY14"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2192 w 12843"/>
                      <a:gd name="connsiteY11" fmla="*/ 100023 h 169822"/>
                      <a:gd name="connsiteX12" fmla="*/ 12483 w 12843"/>
                      <a:gd name="connsiteY12" fmla="*/ 122380 h 169822"/>
                      <a:gd name="connsiteX13" fmla="*/ 12637 w 12843"/>
                      <a:gd name="connsiteY13" fmla="*/ 134105 h 169822"/>
                      <a:gd name="connsiteX14" fmla="*/ 12843 w 12843"/>
                      <a:gd name="connsiteY14"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2192 w 12843"/>
                      <a:gd name="connsiteY11" fmla="*/ 100023 h 169822"/>
                      <a:gd name="connsiteX12" fmla="*/ 12637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2192 w 12843"/>
                      <a:gd name="connsiteY11" fmla="*/ 100023 h 169822"/>
                      <a:gd name="connsiteX12" fmla="*/ 12671 w 12843"/>
                      <a:gd name="connsiteY12" fmla="*/ 134105 h 169822"/>
                      <a:gd name="connsiteX13" fmla="*/ 12843 w 12843"/>
                      <a:gd name="connsiteY13"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2192 w 12843"/>
                      <a:gd name="connsiteY11" fmla="*/ 100023 h 169822"/>
                      <a:gd name="connsiteX12" fmla="*/ 12671 w 12843"/>
                      <a:gd name="connsiteY12" fmla="*/ 134105 h 169822"/>
                      <a:gd name="connsiteX13" fmla="*/ 12808 w 12843"/>
                      <a:gd name="connsiteY13" fmla="*/ 155372 h 169822"/>
                      <a:gd name="connsiteX14" fmla="*/ 12843 w 12843"/>
                      <a:gd name="connsiteY14" fmla="*/ 169822 h 169822"/>
                      <a:gd name="connsiteX0" fmla="*/ 0 w 12843"/>
                      <a:gd name="connsiteY0" fmla="*/ 1592 h 169822"/>
                      <a:gd name="connsiteX1" fmla="*/ 2466 w 12843"/>
                      <a:gd name="connsiteY1" fmla="*/ 1048 h 169822"/>
                      <a:gd name="connsiteX2" fmla="*/ 3271 w 12843"/>
                      <a:gd name="connsiteY2" fmla="*/ 774 h 169822"/>
                      <a:gd name="connsiteX3" fmla="*/ 3954 w 12843"/>
                      <a:gd name="connsiteY3" fmla="*/ 1045 h 169822"/>
                      <a:gd name="connsiteX4" fmla="*/ 4829 w 12843"/>
                      <a:gd name="connsiteY4" fmla="*/ 1864 h 169822"/>
                      <a:gd name="connsiteX5" fmla="*/ 5559 w 12843"/>
                      <a:gd name="connsiteY5" fmla="*/ 4319 h 169822"/>
                      <a:gd name="connsiteX6" fmla="*/ 7192 w 12843"/>
                      <a:gd name="connsiteY6" fmla="*/ 14680 h 169822"/>
                      <a:gd name="connsiteX7" fmla="*/ 8389 w 12843"/>
                      <a:gd name="connsiteY7" fmla="*/ 26132 h 169822"/>
                      <a:gd name="connsiteX8" fmla="*/ 9521 w 12843"/>
                      <a:gd name="connsiteY8" fmla="*/ 39492 h 169822"/>
                      <a:gd name="connsiteX9" fmla="*/ 10784 w 12843"/>
                      <a:gd name="connsiteY9" fmla="*/ 60486 h 169822"/>
                      <a:gd name="connsiteX10" fmla="*/ 11441 w 12843"/>
                      <a:gd name="connsiteY10" fmla="*/ 75754 h 169822"/>
                      <a:gd name="connsiteX11" fmla="*/ 12192 w 12843"/>
                      <a:gd name="connsiteY11" fmla="*/ 100023 h 169822"/>
                      <a:gd name="connsiteX12" fmla="*/ 12671 w 12843"/>
                      <a:gd name="connsiteY12" fmla="*/ 134105 h 169822"/>
                      <a:gd name="connsiteX13" fmla="*/ 12808 w 12843"/>
                      <a:gd name="connsiteY13" fmla="*/ 155372 h 169822"/>
                      <a:gd name="connsiteX14" fmla="*/ 12843 w 12843"/>
                      <a:gd name="connsiteY14" fmla="*/ 169822 h 16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43" h="169822">
                        <a:moveTo>
                          <a:pt x="0" y="1592"/>
                        </a:moveTo>
                        <a:cubicBezTo>
                          <a:pt x="80" y="1774"/>
                          <a:pt x="1796" y="1003"/>
                          <a:pt x="2466" y="1048"/>
                        </a:cubicBezTo>
                        <a:cubicBezTo>
                          <a:pt x="3011" y="912"/>
                          <a:pt x="3023" y="775"/>
                          <a:pt x="3271" y="774"/>
                        </a:cubicBezTo>
                        <a:cubicBezTo>
                          <a:pt x="3519" y="774"/>
                          <a:pt x="3623" y="0"/>
                          <a:pt x="3954" y="1045"/>
                        </a:cubicBezTo>
                        <a:cubicBezTo>
                          <a:pt x="4182" y="454"/>
                          <a:pt x="4641" y="2000"/>
                          <a:pt x="4829" y="1864"/>
                        </a:cubicBezTo>
                        <a:cubicBezTo>
                          <a:pt x="5136" y="3091"/>
                          <a:pt x="5151" y="2365"/>
                          <a:pt x="5559" y="4319"/>
                        </a:cubicBezTo>
                        <a:cubicBezTo>
                          <a:pt x="6099" y="6455"/>
                          <a:pt x="6720" y="11045"/>
                          <a:pt x="7192" y="14680"/>
                        </a:cubicBezTo>
                        <a:cubicBezTo>
                          <a:pt x="7664" y="18315"/>
                          <a:pt x="8001" y="21997"/>
                          <a:pt x="8389" y="26132"/>
                        </a:cubicBezTo>
                        <a:cubicBezTo>
                          <a:pt x="8777" y="30267"/>
                          <a:pt x="9122" y="33766"/>
                          <a:pt x="9521" y="39492"/>
                        </a:cubicBezTo>
                        <a:cubicBezTo>
                          <a:pt x="9920" y="45218"/>
                          <a:pt x="10447" y="54170"/>
                          <a:pt x="10784" y="60486"/>
                        </a:cubicBezTo>
                        <a:cubicBezTo>
                          <a:pt x="11192" y="66848"/>
                          <a:pt x="11290" y="74820"/>
                          <a:pt x="11441" y="75754"/>
                        </a:cubicBezTo>
                        <a:cubicBezTo>
                          <a:pt x="11684" y="82616"/>
                          <a:pt x="11953" y="91661"/>
                          <a:pt x="12192" y="100023"/>
                        </a:cubicBezTo>
                        <a:cubicBezTo>
                          <a:pt x="12397" y="109748"/>
                          <a:pt x="12568" y="124880"/>
                          <a:pt x="12671" y="134105"/>
                        </a:cubicBezTo>
                        <a:cubicBezTo>
                          <a:pt x="12774" y="143330"/>
                          <a:pt x="12779" y="149419"/>
                          <a:pt x="12808" y="155372"/>
                        </a:cubicBezTo>
                        <a:cubicBezTo>
                          <a:pt x="12837" y="161325"/>
                          <a:pt x="12837" y="167414"/>
                          <a:pt x="12843" y="169822"/>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4" name="Полилиния 43"/>
                  <p:cNvSpPr/>
                  <p:nvPr/>
                </p:nvSpPr>
                <p:spPr>
                  <a:xfrm>
                    <a:off x="6151563" y="747714"/>
                    <a:ext cx="1535112" cy="1366837"/>
                  </a:xfrm>
                  <a:custGeom>
                    <a:avLst/>
                    <a:gdLst>
                      <a:gd name="connsiteX0" fmla="*/ 0 w 1543050"/>
                      <a:gd name="connsiteY0" fmla="*/ 0 h 1347787"/>
                      <a:gd name="connsiteX1" fmla="*/ 159544 w 1543050"/>
                      <a:gd name="connsiteY1" fmla="*/ 4762 h 1347787"/>
                      <a:gd name="connsiteX2" fmla="*/ 157162 w 1543050"/>
                      <a:gd name="connsiteY2" fmla="*/ 2381 h 1347787"/>
                      <a:gd name="connsiteX3" fmla="*/ 211931 w 1543050"/>
                      <a:gd name="connsiteY3" fmla="*/ 2381 h 1347787"/>
                      <a:gd name="connsiteX4" fmla="*/ 314325 w 1543050"/>
                      <a:gd name="connsiteY4" fmla="*/ 4762 h 1347787"/>
                      <a:gd name="connsiteX5" fmla="*/ 416719 w 1543050"/>
                      <a:gd name="connsiteY5" fmla="*/ 11906 h 1347787"/>
                      <a:gd name="connsiteX6" fmla="*/ 497681 w 1543050"/>
                      <a:gd name="connsiteY6" fmla="*/ 30956 h 1347787"/>
                      <a:gd name="connsiteX7" fmla="*/ 609600 w 1543050"/>
                      <a:gd name="connsiteY7" fmla="*/ 59531 h 1347787"/>
                      <a:gd name="connsiteX8" fmla="*/ 726281 w 1543050"/>
                      <a:gd name="connsiteY8" fmla="*/ 104775 h 1347787"/>
                      <a:gd name="connsiteX9" fmla="*/ 854869 w 1543050"/>
                      <a:gd name="connsiteY9" fmla="*/ 169068 h 1347787"/>
                      <a:gd name="connsiteX10" fmla="*/ 971550 w 1543050"/>
                      <a:gd name="connsiteY10" fmla="*/ 235743 h 1347787"/>
                      <a:gd name="connsiteX11" fmla="*/ 1069181 w 1543050"/>
                      <a:gd name="connsiteY11" fmla="*/ 323850 h 1347787"/>
                      <a:gd name="connsiteX12" fmla="*/ 1112044 w 1543050"/>
                      <a:gd name="connsiteY12" fmla="*/ 364331 h 1347787"/>
                      <a:gd name="connsiteX13" fmla="*/ 1190625 w 1543050"/>
                      <a:gd name="connsiteY13" fmla="*/ 450056 h 1347787"/>
                      <a:gd name="connsiteX14" fmla="*/ 1245394 w 1543050"/>
                      <a:gd name="connsiteY14" fmla="*/ 519112 h 1347787"/>
                      <a:gd name="connsiteX15" fmla="*/ 1314450 w 1543050"/>
                      <a:gd name="connsiteY15" fmla="*/ 609600 h 1347787"/>
                      <a:gd name="connsiteX16" fmla="*/ 1366837 w 1543050"/>
                      <a:gd name="connsiteY16" fmla="*/ 704850 h 1347787"/>
                      <a:gd name="connsiteX17" fmla="*/ 1407319 w 1543050"/>
                      <a:gd name="connsiteY17" fmla="*/ 795337 h 1347787"/>
                      <a:gd name="connsiteX18" fmla="*/ 1450181 w 1543050"/>
                      <a:gd name="connsiteY18" fmla="*/ 900112 h 1347787"/>
                      <a:gd name="connsiteX19" fmla="*/ 1478756 w 1543050"/>
                      <a:gd name="connsiteY19" fmla="*/ 978693 h 1347787"/>
                      <a:gd name="connsiteX20" fmla="*/ 1500187 w 1543050"/>
                      <a:gd name="connsiteY20" fmla="*/ 1069181 h 1347787"/>
                      <a:gd name="connsiteX21" fmla="*/ 1521619 w 1543050"/>
                      <a:gd name="connsiteY21" fmla="*/ 1157287 h 1347787"/>
                      <a:gd name="connsiteX22" fmla="*/ 1531144 w 1543050"/>
                      <a:gd name="connsiteY22" fmla="*/ 1264443 h 1347787"/>
                      <a:gd name="connsiteX23" fmla="*/ 1543050 w 1543050"/>
                      <a:gd name="connsiteY23" fmla="*/ 1347787 h 1347787"/>
                      <a:gd name="connsiteX24" fmla="*/ 1543050 w 1543050"/>
                      <a:gd name="connsiteY24" fmla="*/ 1347787 h 1347787"/>
                      <a:gd name="connsiteX0" fmla="*/ 0 w 1543050"/>
                      <a:gd name="connsiteY0" fmla="*/ 0 h 1347787"/>
                      <a:gd name="connsiteX1" fmla="*/ 159544 w 1543050"/>
                      <a:gd name="connsiteY1" fmla="*/ 4762 h 1347787"/>
                      <a:gd name="connsiteX2" fmla="*/ 157162 w 1543050"/>
                      <a:gd name="connsiteY2" fmla="*/ 2381 h 1347787"/>
                      <a:gd name="connsiteX3" fmla="*/ 211931 w 1543050"/>
                      <a:gd name="connsiteY3" fmla="*/ 2381 h 1347787"/>
                      <a:gd name="connsiteX4" fmla="*/ 314325 w 1543050"/>
                      <a:gd name="connsiteY4" fmla="*/ 4762 h 1347787"/>
                      <a:gd name="connsiteX5" fmla="*/ 416719 w 1543050"/>
                      <a:gd name="connsiteY5" fmla="*/ 11906 h 1347787"/>
                      <a:gd name="connsiteX6" fmla="*/ 497681 w 1543050"/>
                      <a:gd name="connsiteY6" fmla="*/ 30956 h 1347787"/>
                      <a:gd name="connsiteX7" fmla="*/ 609600 w 1543050"/>
                      <a:gd name="connsiteY7" fmla="*/ 59531 h 1347787"/>
                      <a:gd name="connsiteX8" fmla="*/ 726281 w 1543050"/>
                      <a:gd name="connsiteY8" fmla="*/ 104775 h 1347787"/>
                      <a:gd name="connsiteX9" fmla="*/ 854869 w 1543050"/>
                      <a:gd name="connsiteY9" fmla="*/ 169068 h 1347787"/>
                      <a:gd name="connsiteX10" fmla="*/ 964406 w 1543050"/>
                      <a:gd name="connsiteY10" fmla="*/ 240505 h 1347787"/>
                      <a:gd name="connsiteX11" fmla="*/ 1069181 w 1543050"/>
                      <a:gd name="connsiteY11" fmla="*/ 323850 h 1347787"/>
                      <a:gd name="connsiteX12" fmla="*/ 1112044 w 1543050"/>
                      <a:gd name="connsiteY12" fmla="*/ 364331 h 1347787"/>
                      <a:gd name="connsiteX13" fmla="*/ 1190625 w 1543050"/>
                      <a:gd name="connsiteY13" fmla="*/ 450056 h 1347787"/>
                      <a:gd name="connsiteX14" fmla="*/ 1245394 w 1543050"/>
                      <a:gd name="connsiteY14" fmla="*/ 519112 h 1347787"/>
                      <a:gd name="connsiteX15" fmla="*/ 1314450 w 1543050"/>
                      <a:gd name="connsiteY15" fmla="*/ 609600 h 1347787"/>
                      <a:gd name="connsiteX16" fmla="*/ 1366837 w 1543050"/>
                      <a:gd name="connsiteY16" fmla="*/ 704850 h 1347787"/>
                      <a:gd name="connsiteX17" fmla="*/ 1407319 w 1543050"/>
                      <a:gd name="connsiteY17" fmla="*/ 795337 h 1347787"/>
                      <a:gd name="connsiteX18" fmla="*/ 1450181 w 1543050"/>
                      <a:gd name="connsiteY18" fmla="*/ 900112 h 1347787"/>
                      <a:gd name="connsiteX19" fmla="*/ 1478756 w 1543050"/>
                      <a:gd name="connsiteY19" fmla="*/ 978693 h 1347787"/>
                      <a:gd name="connsiteX20" fmla="*/ 1500187 w 1543050"/>
                      <a:gd name="connsiteY20" fmla="*/ 1069181 h 1347787"/>
                      <a:gd name="connsiteX21" fmla="*/ 1521619 w 1543050"/>
                      <a:gd name="connsiteY21" fmla="*/ 1157287 h 1347787"/>
                      <a:gd name="connsiteX22" fmla="*/ 1531144 w 1543050"/>
                      <a:gd name="connsiteY22" fmla="*/ 1264443 h 1347787"/>
                      <a:gd name="connsiteX23" fmla="*/ 1543050 w 1543050"/>
                      <a:gd name="connsiteY23" fmla="*/ 1347787 h 1347787"/>
                      <a:gd name="connsiteX24" fmla="*/ 1543050 w 1543050"/>
                      <a:gd name="connsiteY24" fmla="*/ 1347787 h 1347787"/>
                      <a:gd name="connsiteX0" fmla="*/ 0 w 1543447"/>
                      <a:gd name="connsiteY0" fmla="*/ 0 h 1361678"/>
                      <a:gd name="connsiteX1" fmla="*/ 159544 w 1543447"/>
                      <a:gd name="connsiteY1" fmla="*/ 4762 h 1361678"/>
                      <a:gd name="connsiteX2" fmla="*/ 157162 w 1543447"/>
                      <a:gd name="connsiteY2" fmla="*/ 2381 h 1361678"/>
                      <a:gd name="connsiteX3" fmla="*/ 211931 w 1543447"/>
                      <a:gd name="connsiteY3" fmla="*/ 2381 h 1361678"/>
                      <a:gd name="connsiteX4" fmla="*/ 314325 w 1543447"/>
                      <a:gd name="connsiteY4" fmla="*/ 4762 h 1361678"/>
                      <a:gd name="connsiteX5" fmla="*/ 416719 w 1543447"/>
                      <a:gd name="connsiteY5" fmla="*/ 11906 h 1361678"/>
                      <a:gd name="connsiteX6" fmla="*/ 497681 w 1543447"/>
                      <a:gd name="connsiteY6" fmla="*/ 30956 h 1361678"/>
                      <a:gd name="connsiteX7" fmla="*/ 609600 w 1543447"/>
                      <a:gd name="connsiteY7" fmla="*/ 59531 h 1361678"/>
                      <a:gd name="connsiteX8" fmla="*/ 726281 w 1543447"/>
                      <a:gd name="connsiteY8" fmla="*/ 104775 h 1361678"/>
                      <a:gd name="connsiteX9" fmla="*/ 854869 w 1543447"/>
                      <a:gd name="connsiteY9" fmla="*/ 169068 h 1361678"/>
                      <a:gd name="connsiteX10" fmla="*/ 964406 w 1543447"/>
                      <a:gd name="connsiteY10" fmla="*/ 240505 h 1361678"/>
                      <a:gd name="connsiteX11" fmla="*/ 1069181 w 1543447"/>
                      <a:gd name="connsiteY11" fmla="*/ 323850 h 1361678"/>
                      <a:gd name="connsiteX12" fmla="*/ 1112044 w 1543447"/>
                      <a:gd name="connsiteY12" fmla="*/ 364331 h 1361678"/>
                      <a:gd name="connsiteX13" fmla="*/ 1190625 w 1543447"/>
                      <a:gd name="connsiteY13" fmla="*/ 450056 h 1361678"/>
                      <a:gd name="connsiteX14" fmla="*/ 1245394 w 1543447"/>
                      <a:gd name="connsiteY14" fmla="*/ 519112 h 1361678"/>
                      <a:gd name="connsiteX15" fmla="*/ 1314450 w 1543447"/>
                      <a:gd name="connsiteY15" fmla="*/ 609600 h 1361678"/>
                      <a:gd name="connsiteX16" fmla="*/ 1366837 w 1543447"/>
                      <a:gd name="connsiteY16" fmla="*/ 704850 h 1361678"/>
                      <a:gd name="connsiteX17" fmla="*/ 1407319 w 1543447"/>
                      <a:gd name="connsiteY17" fmla="*/ 795337 h 1361678"/>
                      <a:gd name="connsiteX18" fmla="*/ 1450181 w 1543447"/>
                      <a:gd name="connsiteY18" fmla="*/ 900112 h 1361678"/>
                      <a:gd name="connsiteX19" fmla="*/ 1478756 w 1543447"/>
                      <a:gd name="connsiteY19" fmla="*/ 978693 h 1361678"/>
                      <a:gd name="connsiteX20" fmla="*/ 1500187 w 1543447"/>
                      <a:gd name="connsiteY20" fmla="*/ 1069181 h 1361678"/>
                      <a:gd name="connsiteX21" fmla="*/ 1521619 w 1543447"/>
                      <a:gd name="connsiteY21" fmla="*/ 1157287 h 1361678"/>
                      <a:gd name="connsiteX22" fmla="*/ 1531144 w 1543447"/>
                      <a:gd name="connsiteY22" fmla="*/ 1264443 h 1361678"/>
                      <a:gd name="connsiteX23" fmla="*/ 1543050 w 1543447"/>
                      <a:gd name="connsiteY23" fmla="*/ 1347787 h 1361678"/>
                      <a:gd name="connsiteX24" fmla="*/ 1533525 w 1543447"/>
                      <a:gd name="connsiteY24" fmla="*/ 1347787 h 1361678"/>
                      <a:gd name="connsiteX0" fmla="*/ 0 w 1544637"/>
                      <a:gd name="connsiteY0" fmla="*/ 0 h 1360884"/>
                      <a:gd name="connsiteX1" fmla="*/ 159544 w 1544637"/>
                      <a:gd name="connsiteY1" fmla="*/ 4762 h 1360884"/>
                      <a:gd name="connsiteX2" fmla="*/ 157162 w 1544637"/>
                      <a:gd name="connsiteY2" fmla="*/ 2381 h 1360884"/>
                      <a:gd name="connsiteX3" fmla="*/ 211931 w 1544637"/>
                      <a:gd name="connsiteY3" fmla="*/ 2381 h 1360884"/>
                      <a:gd name="connsiteX4" fmla="*/ 314325 w 1544637"/>
                      <a:gd name="connsiteY4" fmla="*/ 4762 h 1360884"/>
                      <a:gd name="connsiteX5" fmla="*/ 416719 w 1544637"/>
                      <a:gd name="connsiteY5" fmla="*/ 11906 h 1360884"/>
                      <a:gd name="connsiteX6" fmla="*/ 497681 w 1544637"/>
                      <a:gd name="connsiteY6" fmla="*/ 30956 h 1360884"/>
                      <a:gd name="connsiteX7" fmla="*/ 609600 w 1544637"/>
                      <a:gd name="connsiteY7" fmla="*/ 59531 h 1360884"/>
                      <a:gd name="connsiteX8" fmla="*/ 726281 w 1544637"/>
                      <a:gd name="connsiteY8" fmla="*/ 104775 h 1360884"/>
                      <a:gd name="connsiteX9" fmla="*/ 854869 w 1544637"/>
                      <a:gd name="connsiteY9" fmla="*/ 169068 h 1360884"/>
                      <a:gd name="connsiteX10" fmla="*/ 964406 w 1544637"/>
                      <a:gd name="connsiteY10" fmla="*/ 240505 h 1360884"/>
                      <a:gd name="connsiteX11" fmla="*/ 1069181 w 1544637"/>
                      <a:gd name="connsiteY11" fmla="*/ 323850 h 1360884"/>
                      <a:gd name="connsiteX12" fmla="*/ 1112044 w 1544637"/>
                      <a:gd name="connsiteY12" fmla="*/ 364331 h 1360884"/>
                      <a:gd name="connsiteX13" fmla="*/ 1190625 w 1544637"/>
                      <a:gd name="connsiteY13" fmla="*/ 450056 h 1360884"/>
                      <a:gd name="connsiteX14" fmla="*/ 1245394 w 1544637"/>
                      <a:gd name="connsiteY14" fmla="*/ 519112 h 1360884"/>
                      <a:gd name="connsiteX15" fmla="*/ 1314450 w 1544637"/>
                      <a:gd name="connsiteY15" fmla="*/ 609600 h 1360884"/>
                      <a:gd name="connsiteX16" fmla="*/ 1366837 w 1544637"/>
                      <a:gd name="connsiteY16" fmla="*/ 704850 h 1360884"/>
                      <a:gd name="connsiteX17" fmla="*/ 1407319 w 1544637"/>
                      <a:gd name="connsiteY17" fmla="*/ 795337 h 1360884"/>
                      <a:gd name="connsiteX18" fmla="*/ 1450181 w 1544637"/>
                      <a:gd name="connsiteY18" fmla="*/ 900112 h 1360884"/>
                      <a:gd name="connsiteX19" fmla="*/ 1478756 w 1544637"/>
                      <a:gd name="connsiteY19" fmla="*/ 978693 h 1360884"/>
                      <a:gd name="connsiteX20" fmla="*/ 1500187 w 1544637"/>
                      <a:gd name="connsiteY20" fmla="*/ 1069181 h 1360884"/>
                      <a:gd name="connsiteX21" fmla="*/ 1521619 w 1544637"/>
                      <a:gd name="connsiteY21" fmla="*/ 1157287 h 1360884"/>
                      <a:gd name="connsiteX22" fmla="*/ 1531144 w 1544637"/>
                      <a:gd name="connsiteY22" fmla="*/ 1264443 h 1360884"/>
                      <a:gd name="connsiteX23" fmla="*/ 1543050 w 1544637"/>
                      <a:gd name="connsiteY23" fmla="*/ 1347787 h 1360884"/>
                      <a:gd name="connsiteX24" fmla="*/ 1521619 w 1544637"/>
                      <a:gd name="connsiteY24" fmla="*/ 1343025 h 1360884"/>
                      <a:gd name="connsiteX0" fmla="*/ 0 w 1544637"/>
                      <a:gd name="connsiteY0" fmla="*/ 0 h 1360884"/>
                      <a:gd name="connsiteX1" fmla="*/ 159544 w 1544637"/>
                      <a:gd name="connsiteY1" fmla="*/ 4762 h 1360884"/>
                      <a:gd name="connsiteX2" fmla="*/ 157162 w 1544637"/>
                      <a:gd name="connsiteY2" fmla="*/ 2381 h 1360884"/>
                      <a:gd name="connsiteX3" fmla="*/ 211931 w 1544637"/>
                      <a:gd name="connsiteY3" fmla="*/ 2381 h 1360884"/>
                      <a:gd name="connsiteX4" fmla="*/ 314325 w 1544637"/>
                      <a:gd name="connsiteY4" fmla="*/ 4762 h 1360884"/>
                      <a:gd name="connsiteX5" fmla="*/ 416719 w 1544637"/>
                      <a:gd name="connsiteY5" fmla="*/ 11906 h 1360884"/>
                      <a:gd name="connsiteX6" fmla="*/ 497681 w 1544637"/>
                      <a:gd name="connsiteY6" fmla="*/ 30956 h 1360884"/>
                      <a:gd name="connsiteX7" fmla="*/ 609600 w 1544637"/>
                      <a:gd name="connsiteY7" fmla="*/ 59531 h 1360884"/>
                      <a:gd name="connsiteX8" fmla="*/ 726281 w 1544637"/>
                      <a:gd name="connsiteY8" fmla="*/ 104775 h 1360884"/>
                      <a:gd name="connsiteX9" fmla="*/ 854869 w 1544637"/>
                      <a:gd name="connsiteY9" fmla="*/ 169068 h 1360884"/>
                      <a:gd name="connsiteX10" fmla="*/ 964406 w 1544637"/>
                      <a:gd name="connsiteY10" fmla="*/ 240505 h 1360884"/>
                      <a:gd name="connsiteX11" fmla="*/ 1069181 w 1544637"/>
                      <a:gd name="connsiteY11" fmla="*/ 323850 h 1360884"/>
                      <a:gd name="connsiteX12" fmla="*/ 1112044 w 1544637"/>
                      <a:gd name="connsiteY12" fmla="*/ 364331 h 1360884"/>
                      <a:gd name="connsiteX13" fmla="*/ 1190625 w 1544637"/>
                      <a:gd name="connsiteY13" fmla="*/ 450056 h 1360884"/>
                      <a:gd name="connsiteX14" fmla="*/ 1245394 w 1544637"/>
                      <a:gd name="connsiteY14" fmla="*/ 519112 h 1360884"/>
                      <a:gd name="connsiteX15" fmla="*/ 1314450 w 1544637"/>
                      <a:gd name="connsiteY15" fmla="*/ 609600 h 1360884"/>
                      <a:gd name="connsiteX16" fmla="*/ 1366837 w 1544637"/>
                      <a:gd name="connsiteY16" fmla="*/ 704850 h 1360884"/>
                      <a:gd name="connsiteX17" fmla="*/ 1407319 w 1544637"/>
                      <a:gd name="connsiteY17" fmla="*/ 795337 h 1360884"/>
                      <a:gd name="connsiteX18" fmla="*/ 1450181 w 1544637"/>
                      <a:gd name="connsiteY18" fmla="*/ 900112 h 1360884"/>
                      <a:gd name="connsiteX19" fmla="*/ 1478756 w 1544637"/>
                      <a:gd name="connsiteY19" fmla="*/ 978693 h 1360884"/>
                      <a:gd name="connsiteX20" fmla="*/ 1500187 w 1544637"/>
                      <a:gd name="connsiteY20" fmla="*/ 1069181 h 1360884"/>
                      <a:gd name="connsiteX21" fmla="*/ 1521619 w 1544637"/>
                      <a:gd name="connsiteY21" fmla="*/ 1157287 h 1360884"/>
                      <a:gd name="connsiteX22" fmla="*/ 1531144 w 1544637"/>
                      <a:gd name="connsiteY22" fmla="*/ 1264443 h 1360884"/>
                      <a:gd name="connsiteX23" fmla="*/ 1543050 w 1544637"/>
                      <a:gd name="connsiteY23" fmla="*/ 1347787 h 1360884"/>
                      <a:gd name="connsiteX24" fmla="*/ 1521619 w 1544637"/>
                      <a:gd name="connsiteY24" fmla="*/ 1343025 h 1360884"/>
                      <a:gd name="connsiteX0" fmla="*/ 0 w 1531144"/>
                      <a:gd name="connsiteY0" fmla="*/ 0 h 1343025"/>
                      <a:gd name="connsiteX1" fmla="*/ 159544 w 1531144"/>
                      <a:gd name="connsiteY1" fmla="*/ 4762 h 1343025"/>
                      <a:gd name="connsiteX2" fmla="*/ 157162 w 1531144"/>
                      <a:gd name="connsiteY2" fmla="*/ 2381 h 1343025"/>
                      <a:gd name="connsiteX3" fmla="*/ 211931 w 1531144"/>
                      <a:gd name="connsiteY3" fmla="*/ 2381 h 1343025"/>
                      <a:gd name="connsiteX4" fmla="*/ 314325 w 1531144"/>
                      <a:gd name="connsiteY4" fmla="*/ 4762 h 1343025"/>
                      <a:gd name="connsiteX5" fmla="*/ 416719 w 1531144"/>
                      <a:gd name="connsiteY5" fmla="*/ 11906 h 1343025"/>
                      <a:gd name="connsiteX6" fmla="*/ 497681 w 1531144"/>
                      <a:gd name="connsiteY6" fmla="*/ 30956 h 1343025"/>
                      <a:gd name="connsiteX7" fmla="*/ 609600 w 1531144"/>
                      <a:gd name="connsiteY7" fmla="*/ 59531 h 1343025"/>
                      <a:gd name="connsiteX8" fmla="*/ 726281 w 1531144"/>
                      <a:gd name="connsiteY8" fmla="*/ 104775 h 1343025"/>
                      <a:gd name="connsiteX9" fmla="*/ 854869 w 1531144"/>
                      <a:gd name="connsiteY9" fmla="*/ 169068 h 1343025"/>
                      <a:gd name="connsiteX10" fmla="*/ 964406 w 1531144"/>
                      <a:gd name="connsiteY10" fmla="*/ 240505 h 1343025"/>
                      <a:gd name="connsiteX11" fmla="*/ 1069181 w 1531144"/>
                      <a:gd name="connsiteY11" fmla="*/ 323850 h 1343025"/>
                      <a:gd name="connsiteX12" fmla="*/ 1112044 w 1531144"/>
                      <a:gd name="connsiteY12" fmla="*/ 364331 h 1343025"/>
                      <a:gd name="connsiteX13" fmla="*/ 1190625 w 1531144"/>
                      <a:gd name="connsiteY13" fmla="*/ 450056 h 1343025"/>
                      <a:gd name="connsiteX14" fmla="*/ 1245394 w 1531144"/>
                      <a:gd name="connsiteY14" fmla="*/ 519112 h 1343025"/>
                      <a:gd name="connsiteX15" fmla="*/ 1314450 w 1531144"/>
                      <a:gd name="connsiteY15" fmla="*/ 609600 h 1343025"/>
                      <a:gd name="connsiteX16" fmla="*/ 1366837 w 1531144"/>
                      <a:gd name="connsiteY16" fmla="*/ 704850 h 1343025"/>
                      <a:gd name="connsiteX17" fmla="*/ 1407319 w 1531144"/>
                      <a:gd name="connsiteY17" fmla="*/ 795337 h 1343025"/>
                      <a:gd name="connsiteX18" fmla="*/ 1450181 w 1531144"/>
                      <a:gd name="connsiteY18" fmla="*/ 900112 h 1343025"/>
                      <a:gd name="connsiteX19" fmla="*/ 1478756 w 1531144"/>
                      <a:gd name="connsiteY19" fmla="*/ 978693 h 1343025"/>
                      <a:gd name="connsiteX20" fmla="*/ 1500187 w 1531144"/>
                      <a:gd name="connsiteY20" fmla="*/ 1069181 h 1343025"/>
                      <a:gd name="connsiteX21" fmla="*/ 1521619 w 1531144"/>
                      <a:gd name="connsiteY21" fmla="*/ 1157287 h 1343025"/>
                      <a:gd name="connsiteX22" fmla="*/ 1531144 w 1531144"/>
                      <a:gd name="connsiteY22" fmla="*/ 1264443 h 1343025"/>
                      <a:gd name="connsiteX23" fmla="*/ 1521619 w 1531144"/>
                      <a:gd name="connsiteY23" fmla="*/ 1343025 h 1343025"/>
                      <a:gd name="connsiteX0" fmla="*/ 0 w 1535509"/>
                      <a:gd name="connsiteY0" fmla="*/ 0 h 1366837"/>
                      <a:gd name="connsiteX1" fmla="*/ 159544 w 1535509"/>
                      <a:gd name="connsiteY1" fmla="*/ 4762 h 1366837"/>
                      <a:gd name="connsiteX2" fmla="*/ 157162 w 1535509"/>
                      <a:gd name="connsiteY2" fmla="*/ 2381 h 1366837"/>
                      <a:gd name="connsiteX3" fmla="*/ 211931 w 1535509"/>
                      <a:gd name="connsiteY3" fmla="*/ 2381 h 1366837"/>
                      <a:gd name="connsiteX4" fmla="*/ 314325 w 1535509"/>
                      <a:gd name="connsiteY4" fmla="*/ 4762 h 1366837"/>
                      <a:gd name="connsiteX5" fmla="*/ 416719 w 1535509"/>
                      <a:gd name="connsiteY5" fmla="*/ 11906 h 1366837"/>
                      <a:gd name="connsiteX6" fmla="*/ 497681 w 1535509"/>
                      <a:gd name="connsiteY6" fmla="*/ 30956 h 1366837"/>
                      <a:gd name="connsiteX7" fmla="*/ 609600 w 1535509"/>
                      <a:gd name="connsiteY7" fmla="*/ 59531 h 1366837"/>
                      <a:gd name="connsiteX8" fmla="*/ 726281 w 1535509"/>
                      <a:gd name="connsiteY8" fmla="*/ 104775 h 1366837"/>
                      <a:gd name="connsiteX9" fmla="*/ 854869 w 1535509"/>
                      <a:gd name="connsiteY9" fmla="*/ 169068 h 1366837"/>
                      <a:gd name="connsiteX10" fmla="*/ 964406 w 1535509"/>
                      <a:gd name="connsiteY10" fmla="*/ 240505 h 1366837"/>
                      <a:gd name="connsiteX11" fmla="*/ 1069181 w 1535509"/>
                      <a:gd name="connsiteY11" fmla="*/ 323850 h 1366837"/>
                      <a:gd name="connsiteX12" fmla="*/ 1112044 w 1535509"/>
                      <a:gd name="connsiteY12" fmla="*/ 364331 h 1366837"/>
                      <a:gd name="connsiteX13" fmla="*/ 1190625 w 1535509"/>
                      <a:gd name="connsiteY13" fmla="*/ 450056 h 1366837"/>
                      <a:gd name="connsiteX14" fmla="*/ 1245394 w 1535509"/>
                      <a:gd name="connsiteY14" fmla="*/ 519112 h 1366837"/>
                      <a:gd name="connsiteX15" fmla="*/ 1314450 w 1535509"/>
                      <a:gd name="connsiteY15" fmla="*/ 609600 h 1366837"/>
                      <a:gd name="connsiteX16" fmla="*/ 1366837 w 1535509"/>
                      <a:gd name="connsiteY16" fmla="*/ 704850 h 1366837"/>
                      <a:gd name="connsiteX17" fmla="*/ 1407319 w 1535509"/>
                      <a:gd name="connsiteY17" fmla="*/ 795337 h 1366837"/>
                      <a:gd name="connsiteX18" fmla="*/ 1450181 w 1535509"/>
                      <a:gd name="connsiteY18" fmla="*/ 900112 h 1366837"/>
                      <a:gd name="connsiteX19" fmla="*/ 1478756 w 1535509"/>
                      <a:gd name="connsiteY19" fmla="*/ 978693 h 1366837"/>
                      <a:gd name="connsiteX20" fmla="*/ 1500187 w 1535509"/>
                      <a:gd name="connsiteY20" fmla="*/ 1069181 h 1366837"/>
                      <a:gd name="connsiteX21" fmla="*/ 1521619 w 1535509"/>
                      <a:gd name="connsiteY21" fmla="*/ 1157287 h 1366837"/>
                      <a:gd name="connsiteX22" fmla="*/ 1531144 w 1535509"/>
                      <a:gd name="connsiteY22" fmla="*/ 1264443 h 1366837"/>
                      <a:gd name="connsiteX23" fmla="*/ 1533525 w 1535509"/>
                      <a:gd name="connsiteY23" fmla="*/ 1366837 h 136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35509" h="1366837">
                        <a:moveTo>
                          <a:pt x="0" y="0"/>
                        </a:moveTo>
                        <a:lnTo>
                          <a:pt x="159544" y="4762"/>
                        </a:lnTo>
                        <a:cubicBezTo>
                          <a:pt x="185738" y="5159"/>
                          <a:pt x="148431" y="2778"/>
                          <a:pt x="157162" y="2381"/>
                        </a:cubicBezTo>
                        <a:cubicBezTo>
                          <a:pt x="165893" y="1984"/>
                          <a:pt x="211931" y="2381"/>
                          <a:pt x="211931" y="2381"/>
                        </a:cubicBezTo>
                        <a:cubicBezTo>
                          <a:pt x="238125" y="2778"/>
                          <a:pt x="280194" y="3175"/>
                          <a:pt x="314325" y="4762"/>
                        </a:cubicBezTo>
                        <a:cubicBezTo>
                          <a:pt x="348456" y="6349"/>
                          <a:pt x="386160" y="7540"/>
                          <a:pt x="416719" y="11906"/>
                        </a:cubicBezTo>
                        <a:cubicBezTo>
                          <a:pt x="447278" y="16272"/>
                          <a:pt x="497681" y="30956"/>
                          <a:pt x="497681" y="30956"/>
                        </a:cubicBezTo>
                        <a:cubicBezTo>
                          <a:pt x="529828" y="38894"/>
                          <a:pt x="571500" y="47228"/>
                          <a:pt x="609600" y="59531"/>
                        </a:cubicBezTo>
                        <a:cubicBezTo>
                          <a:pt x="647700" y="71834"/>
                          <a:pt x="685403" y="86519"/>
                          <a:pt x="726281" y="104775"/>
                        </a:cubicBezTo>
                        <a:cubicBezTo>
                          <a:pt x="767159" y="123031"/>
                          <a:pt x="815182" y="146446"/>
                          <a:pt x="854869" y="169068"/>
                        </a:cubicBezTo>
                        <a:cubicBezTo>
                          <a:pt x="894556" y="191690"/>
                          <a:pt x="928687" y="214708"/>
                          <a:pt x="964406" y="240505"/>
                        </a:cubicBezTo>
                        <a:cubicBezTo>
                          <a:pt x="1000125" y="266302"/>
                          <a:pt x="1044575" y="303212"/>
                          <a:pt x="1069181" y="323850"/>
                        </a:cubicBezTo>
                        <a:cubicBezTo>
                          <a:pt x="1093787" y="344488"/>
                          <a:pt x="1091803" y="343297"/>
                          <a:pt x="1112044" y="364331"/>
                        </a:cubicBezTo>
                        <a:cubicBezTo>
                          <a:pt x="1132285" y="385365"/>
                          <a:pt x="1168400" y="424259"/>
                          <a:pt x="1190625" y="450056"/>
                        </a:cubicBezTo>
                        <a:cubicBezTo>
                          <a:pt x="1212850" y="475853"/>
                          <a:pt x="1224757" y="492521"/>
                          <a:pt x="1245394" y="519112"/>
                        </a:cubicBezTo>
                        <a:cubicBezTo>
                          <a:pt x="1266031" y="545703"/>
                          <a:pt x="1294210" y="578644"/>
                          <a:pt x="1314450" y="609600"/>
                        </a:cubicBezTo>
                        <a:cubicBezTo>
                          <a:pt x="1334691" y="640556"/>
                          <a:pt x="1351359" y="673894"/>
                          <a:pt x="1366837" y="704850"/>
                        </a:cubicBezTo>
                        <a:cubicBezTo>
                          <a:pt x="1382315" y="735806"/>
                          <a:pt x="1393428" y="762793"/>
                          <a:pt x="1407319" y="795337"/>
                        </a:cubicBezTo>
                        <a:cubicBezTo>
                          <a:pt x="1421210" y="827881"/>
                          <a:pt x="1438275" y="869553"/>
                          <a:pt x="1450181" y="900112"/>
                        </a:cubicBezTo>
                        <a:cubicBezTo>
                          <a:pt x="1462087" y="930671"/>
                          <a:pt x="1470422" y="950515"/>
                          <a:pt x="1478756" y="978693"/>
                        </a:cubicBezTo>
                        <a:cubicBezTo>
                          <a:pt x="1487090" y="1006871"/>
                          <a:pt x="1493043" y="1039415"/>
                          <a:pt x="1500187" y="1069181"/>
                        </a:cubicBezTo>
                        <a:cubicBezTo>
                          <a:pt x="1507331" y="1098947"/>
                          <a:pt x="1516460" y="1124743"/>
                          <a:pt x="1521619" y="1157287"/>
                        </a:cubicBezTo>
                        <a:cubicBezTo>
                          <a:pt x="1526778" y="1189831"/>
                          <a:pt x="1529160" y="1229518"/>
                          <a:pt x="1531144" y="1264443"/>
                        </a:cubicBezTo>
                        <a:cubicBezTo>
                          <a:pt x="1533128" y="1299368"/>
                          <a:pt x="1535509" y="1350466"/>
                          <a:pt x="1533525" y="1366837"/>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sp>
              <p:nvSpPr>
                <p:cNvPr id="20" name="TextBox 55"/>
                <p:cNvSpPr txBox="1">
                  <a:spLocks noChangeArrowheads="1"/>
                </p:cNvSpPr>
                <p:nvPr/>
              </p:nvSpPr>
              <p:spPr bwMode="auto">
                <a:xfrm>
                  <a:off x="4038599" y="2705100"/>
                  <a:ext cx="361951" cy="215444"/>
                </a:xfrm>
                <a:prstGeom prst="rect">
                  <a:avLst/>
                </a:prstGeom>
                <a:noFill/>
                <a:ln w="9525">
                  <a:noFill/>
                  <a:miter lim="800000"/>
                  <a:headEnd/>
                  <a:tailEnd/>
                </a:ln>
              </p:spPr>
              <p:txBody>
                <a:bodyPr>
                  <a:spAutoFit/>
                </a:bodyPr>
                <a:lstStyle/>
                <a:p>
                  <a:r>
                    <a:rPr lang="ru-RU" sz="800" dirty="0"/>
                    <a:t>1-1</a:t>
                  </a:r>
                  <a:r>
                    <a:rPr lang="ru-RU" sz="800" baseline="30000" dirty="0">
                      <a:sym typeface="Symbol" pitchFamily="18" charset="2"/>
                    </a:rPr>
                    <a:t></a:t>
                  </a:r>
                  <a:endParaRPr lang="en-US" sz="800" dirty="0"/>
                </a:p>
              </p:txBody>
            </p:sp>
            <p:sp>
              <p:nvSpPr>
                <p:cNvPr id="21" name="TextBox 56"/>
                <p:cNvSpPr txBox="1">
                  <a:spLocks noChangeArrowheads="1"/>
                </p:cNvSpPr>
                <p:nvPr/>
              </p:nvSpPr>
              <p:spPr bwMode="auto">
                <a:xfrm>
                  <a:off x="3809999" y="2695575"/>
                  <a:ext cx="361951" cy="215444"/>
                </a:xfrm>
                <a:prstGeom prst="rect">
                  <a:avLst/>
                </a:prstGeom>
                <a:noFill/>
                <a:ln w="9525">
                  <a:noFill/>
                  <a:miter lim="800000"/>
                  <a:headEnd/>
                  <a:tailEnd/>
                </a:ln>
              </p:spPr>
              <p:txBody>
                <a:bodyPr>
                  <a:spAutoFit/>
                </a:bodyPr>
                <a:lstStyle/>
                <a:p>
                  <a:r>
                    <a:rPr lang="ru-RU" sz="800" dirty="0"/>
                    <a:t>2-2</a:t>
                  </a:r>
                  <a:r>
                    <a:rPr lang="ru-RU" sz="800" baseline="30000" dirty="0">
                      <a:sym typeface="Symbol" pitchFamily="18" charset="2"/>
                    </a:rPr>
                    <a:t></a:t>
                  </a:r>
                  <a:endParaRPr lang="en-US" sz="800" dirty="0"/>
                </a:p>
              </p:txBody>
            </p:sp>
            <p:sp>
              <p:nvSpPr>
                <p:cNvPr id="22" name="TextBox 57"/>
                <p:cNvSpPr txBox="1">
                  <a:spLocks noChangeArrowheads="1"/>
                </p:cNvSpPr>
                <p:nvPr/>
              </p:nvSpPr>
              <p:spPr bwMode="auto">
                <a:xfrm>
                  <a:off x="3624261" y="2647950"/>
                  <a:ext cx="361951" cy="215444"/>
                </a:xfrm>
                <a:prstGeom prst="rect">
                  <a:avLst/>
                </a:prstGeom>
                <a:noFill/>
                <a:ln w="9525">
                  <a:noFill/>
                  <a:miter lim="800000"/>
                  <a:headEnd/>
                  <a:tailEnd/>
                </a:ln>
              </p:spPr>
              <p:txBody>
                <a:bodyPr>
                  <a:spAutoFit/>
                </a:bodyPr>
                <a:lstStyle/>
                <a:p>
                  <a:r>
                    <a:rPr lang="ru-RU" sz="800" dirty="0"/>
                    <a:t>3-3</a:t>
                  </a:r>
                  <a:r>
                    <a:rPr lang="ru-RU" sz="800" baseline="30000" dirty="0">
                      <a:sym typeface="Symbol" pitchFamily="18" charset="2"/>
                    </a:rPr>
                    <a:t></a:t>
                  </a:r>
                  <a:endParaRPr lang="en-US" sz="800" dirty="0"/>
                </a:p>
              </p:txBody>
            </p:sp>
            <p:sp>
              <p:nvSpPr>
                <p:cNvPr id="23" name="TextBox 58"/>
                <p:cNvSpPr txBox="1">
                  <a:spLocks noChangeArrowheads="1"/>
                </p:cNvSpPr>
                <p:nvPr/>
              </p:nvSpPr>
              <p:spPr bwMode="auto">
                <a:xfrm>
                  <a:off x="3428999" y="2533650"/>
                  <a:ext cx="361951" cy="215444"/>
                </a:xfrm>
                <a:prstGeom prst="rect">
                  <a:avLst/>
                </a:prstGeom>
                <a:noFill/>
                <a:ln w="9525">
                  <a:noFill/>
                  <a:miter lim="800000"/>
                  <a:headEnd/>
                  <a:tailEnd/>
                </a:ln>
              </p:spPr>
              <p:txBody>
                <a:bodyPr>
                  <a:spAutoFit/>
                </a:bodyPr>
                <a:lstStyle/>
                <a:p>
                  <a:r>
                    <a:rPr lang="ru-RU" sz="800" dirty="0"/>
                    <a:t>4-4</a:t>
                  </a:r>
                  <a:r>
                    <a:rPr lang="ru-RU" sz="800" baseline="30000" dirty="0">
                      <a:sym typeface="Symbol" pitchFamily="18" charset="2"/>
                    </a:rPr>
                    <a:t></a:t>
                  </a:r>
                  <a:endParaRPr lang="en-US" sz="800" dirty="0"/>
                </a:p>
              </p:txBody>
            </p:sp>
            <p:sp>
              <p:nvSpPr>
                <p:cNvPr id="24" name="TextBox 59"/>
                <p:cNvSpPr txBox="1">
                  <a:spLocks noChangeArrowheads="1"/>
                </p:cNvSpPr>
                <p:nvPr/>
              </p:nvSpPr>
              <p:spPr bwMode="auto">
                <a:xfrm>
                  <a:off x="3324224" y="2390775"/>
                  <a:ext cx="361951" cy="215444"/>
                </a:xfrm>
                <a:prstGeom prst="rect">
                  <a:avLst/>
                </a:prstGeom>
                <a:noFill/>
                <a:ln w="9525">
                  <a:noFill/>
                  <a:miter lim="800000"/>
                  <a:headEnd/>
                  <a:tailEnd/>
                </a:ln>
              </p:spPr>
              <p:txBody>
                <a:bodyPr>
                  <a:spAutoFit/>
                </a:bodyPr>
                <a:lstStyle/>
                <a:p>
                  <a:r>
                    <a:rPr lang="ru-RU" sz="800" dirty="0"/>
                    <a:t>5-5</a:t>
                  </a:r>
                  <a:r>
                    <a:rPr lang="ru-RU" sz="800" baseline="30000" dirty="0">
                      <a:sym typeface="Symbol" pitchFamily="18" charset="2"/>
                    </a:rPr>
                    <a:t></a:t>
                  </a:r>
                  <a:endParaRPr lang="en-US" sz="800" dirty="0"/>
                </a:p>
              </p:txBody>
            </p:sp>
            <p:sp>
              <p:nvSpPr>
                <p:cNvPr id="25" name="TextBox 60"/>
                <p:cNvSpPr txBox="1">
                  <a:spLocks noChangeArrowheads="1"/>
                </p:cNvSpPr>
                <p:nvPr/>
              </p:nvSpPr>
              <p:spPr bwMode="auto">
                <a:xfrm>
                  <a:off x="3257549" y="2143125"/>
                  <a:ext cx="361951" cy="215444"/>
                </a:xfrm>
                <a:prstGeom prst="rect">
                  <a:avLst/>
                </a:prstGeom>
                <a:noFill/>
                <a:ln w="9525">
                  <a:noFill/>
                  <a:miter lim="800000"/>
                  <a:headEnd/>
                  <a:tailEnd/>
                </a:ln>
              </p:spPr>
              <p:txBody>
                <a:bodyPr>
                  <a:spAutoFit/>
                </a:bodyPr>
                <a:lstStyle/>
                <a:p>
                  <a:r>
                    <a:rPr lang="ru-RU" sz="800" dirty="0"/>
                    <a:t>6-6</a:t>
                  </a:r>
                  <a:r>
                    <a:rPr lang="ru-RU" sz="800" baseline="30000" dirty="0">
                      <a:sym typeface="Symbol" pitchFamily="18" charset="2"/>
                    </a:rPr>
                    <a:t></a:t>
                  </a:r>
                  <a:endParaRPr lang="en-US" sz="800" dirty="0"/>
                </a:p>
              </p:txBody>
            </p:sp>
            <p:sp>
              <p:nvSpPr>
                <p:cNvPr id="26" name="TextBox 61"/>
                <p:cNvSpPr txBox="1">
                  <a:spLocks noChangeArrowheads="1"/>
                </p:cNvSpPr>
                <p:nvPr/>
              </p:nvSpPr>
              <p:spPr bwMode="auto">
                <a:xfrm>
                  <a:off x="2905124" y="1866900"/>
                  <a:ext cx="361951" cy="215444"/>
                </a:xfrm>
                <a:prstGeom prst="rect">
                  <a:avLst/>
                </a:prstGeom>
                <a:noFill/>
                <a:ln w="9525">
                  <a:noFill/>
                  <a:miter lim="800000"/>
                  <a:headEnd/>
                  <a:tailEnd/>
                </a:ln>
              </p:spPr>
              <p:txBody>
                <a:bodyPr>
                  <a:spAutoFit/>
                </a:bodyPr>
                <a:lstStyle/>
                <a:p>
                  <a:r>
                    <a:rPr lang="ru-RU" sz="800" dirty="0"/>
                    <a:t>7-7</a:t>
                  </a:r>
                  <a:r>
                    <a:rPr lang="ru-RU" sz="800" baseline="30000" dirty="0">
                      <a:sym typeface="Symbol" pitchFamily="18" charset="2"/>
                    </a:rPr>
                    <a:t></a:t>
                  </a:r>
                  <a:endParaRPr lang="en-US" sz="800" dirty="0"/>
                </a:p>
              </p:txBody>
            </p:sp>
            <p:sp>
              <p:nvSpPr>
                <p:cNvPr id="27" name="TextBox 62"/>
                <p:cNvSpPr txBox="1">
                  <a:spLocks noChangeArrowheads="1"/>
                </p:cNvSpPr>
                <p:nvPr/>
              </p:nvSpPr>
              <p:spPr bwMode="auto">
                <a:xfrm>
                  <a:off x="2990849" y="1628775"/>
                  <a:ext cx="361951" cy="215444"/>
                </a:xfrm>
                <a:prstGeom prst="rect">
                  <a:avLst/>
                </a:prstGeom>
                <a:noFill/>
                <a:ln w="9525">
                  <a:noFill/>
                  <a:miter lim="800000"/>
                  <a:headEnd/>
                  <a:tailEnd/>
                </a:ln>
              </p:spPr>
              <p:txBody>
                <a:bodyPr>
                  <a:spAutoFit/>
                </a:bodyPr>
                <a:lstStyle/>
                <a:p>
                  <a:r>
                    <a:rPr lang="ru-RU" sz="800" dirty="0"/>
                    <a:t>8-8</a:t>
                  </a:r>
                  <a:r>
                    <a:rPr lang="ru-RU" sz="800" baseline="30000" dirty="0">
                      <a:sym typeface="Symbol" pitchFamily="18" charset="2"/>
                    </a:rPr>
                    <a:t></a:t>
                  </a:r>
                  <a:endParaRPr lang="en-US" sz="800" dirty="0"/>
                </a:p>
              </p:txBody>
            </p:sp>
            <p:sp>
              <p:nvSpPr>
                <p:cNvPr id="28" name="TextBox 64"/>
                <p:cNvSpPr txBox="1">
                  <a:spLocks noChangeArrowheads="1"/>
                </p:cNvSpPr>
                <p:nvPr/>
              </p:nvSpPr>
              <p:spPr bwMode="auto">
                <a:xfrm>
                  <a:off x="3414709" y="1595439"/>
                  <a:ext cx="361951" cy="215444"/>
                </a:xfrm>
                <a:prstGeom prst="rect">
                  <a:avLst/>
                </a:prstGeom>
                <a:noFill/>
                <a:ln w="9525">
                  <a:noFill/>
                  <a:miter lim="800000"/>
                  <a:headEnd/>
                  <a:tailEnd/>
                </a:ln>
              </p:spPr>
              <p:txBody>
                <a:bodyPr>
                  <a:spAutoFit/>
                </a:bodyPr>
                <a:lstStyle/>
                <a:p>
                  <a:r>
                    <a:rPr lang="ru-RU" sz="800" dirty="0"/>
                    <a:t>9-9</a:t>
                  </a:r>
                  <a:r>
                    <a:rPr lang="ru-RU" sz="800" baseline="30000" dirty="0">
                      <a:sym typeface="Symbol" pitchFamily="18" charset="2"/>
                    </a:rPr>
                    <a:t></a:t>
                  </a:r>
                  <a:endParaRPr lang="en-US" sz="800" dirty="0"/>
                </a:p>
              </p:txBody>
            </p:sp>
            <p:sp>
              <p:nvSpPr>
                <p:cNvPr id="29" name="TextBox 65"/>
                <p:cNvSpPr txBox="1">
                  <a:spLocks noChangeArrowheads="1"/>
                </p:cNvSpPr>
                <p:nvPr/>
              </p:nvSpPr>
              <p:spPr bwMode="auto">
                <a:xfrm>
                  <a:off x="5895975" y="1428753"/>
                  <a:ext cx="476249" cy="215444"/>
                </a:xfrm>
                <a:prstGeom prst="rect">
                  <a:avLst/>
                </a:prstGeom>
                <a:noFill/>
                <a:ln w="9525">
                  <a:noFill/>
                  <a:miter lim="800000"/>
                  <a:headEnd/>
                  <a:tailEnd/>
                </a:ln>
              </p:spPr>
              <p:txBody>
                <a:bodyPr>
                  <a:spAutoFit/>
                </a:bodyPr>
                <a:lstStyle/>
                <a:p>
                  <a:r>
                    <a:rPr lang="ru-RU" sz="800" dirty="0"/>
                    <a:t>13-13</a:t>
                  </a:r>
                  <a:r>
                    <a:rPr lang="ru-RU" sz="800" baseline="30000" dirty="0">
                      <a:sym typeface="Symbol" pitchFamily="18" charset="2"/>
                    </a:rPr>
                    <a:t></a:t>
                  </a:r>
                  <a:endParaRPr lang="en-US" sz="800" dirty="0"/>
                </a:p>
              </p:txBody>
            </p:sp>
            <p:sp>
              <p:nvSpPr>
                <p:cNvPr id="30" name="TextBox 66"/>
                <p:cNvSpPr txBox="1">
                  <a:spLocks noChangeArrowheads="1"/>
                </p:cNvSpPr>
                <p:nvPr/>
              </p:nvSpPr>
              <p:spPr bwMode="auto">
                <a:xfrm>
                  <a:off x="3800474" y="1390646"/>
                  <a:ext cx="468000" cy="180000"/>
                </a:xfrm>
                <a:prstGeom prst="rect">
                  <a:avLst/>
                </a:prstGeom>
                <a:noFill/>
                <a:ln w="9525">
                  <a:noFill/>
                  <a:miter lim="800000"/>
                  <a:headEnd/>
                  <a:tailEnd/>
                </a:ln>
              </p:spPr>
              <p:txBody>
                <a:bodyPr>
                  <a:spAutoFit/>
                </a:bodyPr>
                <a:lstStyle/>
                <a:p>
                  <a:r>
                    <a:rPr lang="ru-RU" sz="800" dirty="0"/>
                    <a:t>11-11</a:t>
                  </a:r>
                  <a:r>
                    <a:rPr lang="ru-RU" sz="800" baseline="30000" dirty="0">
                      <a:sym typeface="Symbol" pitchFamily="18" charset="2"/>
                    </a:rPr>
                    <a:t></a:t>
                  </a:r>
                  <a:endParaRPr lang="en-US" sz="800" dirty="0"/>
                </a:p>
              </p:txBody>
            </p:sp>
            <p:sp>
              <p:nvSpPr>
                <p:cNvPr id="31" name="TextBox 67"/>
                <p:cNvSpPr txBox="1">
                  <a:spLocks noChangeArrowheads="1"/>
                </p:cNvSpPr>
                <p:nvPr/>
              </p:nvSpPr>
              <p:spPr bwMode="auto">
                <a:xfrm>
                  <a:off x="4076698" y="1366837"/>
                  <a:ext cx="476251" cy="215444"/>
                </a:xfrm>
                <a:prstGeom prst="rect">
                  <a:avLst/>
                </a:prstGeom>
                <a:noFill/>
                <a:ln w="9525">
                  <a:noFill/>
                  <a:miter lim="800000"/>
                  <a:headEnd/>
                  <a:tailEnd/>
                </a:ln>
              </p:spPr>
              <p:txBody>
                <a:bodyPr>
                  <a:spAutoFit/>
                </a:bodyPr>
                <a:lstStyle/>
                <a:p>
                  <a:r>
                    <a:rPr lang="ru-RU" sz="800" dirty="0"/>
                    <a:t>12-12</a:t>
                  </a:r>
                  <a:r>
                    <a:rPr lang="ru-RU" sz="800" baseline="30000" dirty="0">
                      <a:sym typeface="Symbol" pitchFamily="18" charset="2"/>
                    </a:rPr>
                    <a:t></a:t>
                  </a:r>
                  <a:endParaRPr lang="en-US" sz="800" dirty="0"/>
                </a:p>
              </p:txBody>
            </p:sp>
            <p:sp>
              <p:nvSpPr>
                <p:cNvPr id="32" name="TextBox 69"/>
                <p:cNvSpPr txBox="1">
                  <a:spLocks noChangeArrowheads="1"/>
                </p:cNvSpPr>
                <p:nvPr/>
              </p:nvSpPr>
              <p:spPr bwMode="auto">
                <a:xfrm>
                  <a:off x="6348414" y="1509713"/>
                  <a:ext cx="514349" cy="215444"/>
                </a:xfrm>
                <a:prstGeom prst="rect">
                  <a:avLst/>
                </a:prstGeom>
                <a:noFill/>
                <a:ln w="9525">
                  <a:noFill/>
                  <a:miter lim="800000"/>
                  <a:headEnd/>
                  <a:tailEnd/>
                </a:ln>
              </p:spPr>
              <p:txBody>
                <a:bodyPr>
                  <a:spAutoFit/>
                </a:bodyPr>
                <a:lstStyle/>
                <a:p>
                  <a:r>
                    <a:rPr lang="ru-RU" sz="800" dirty="0"/>
                    <a:t>15-15</a:t>
                  </a:r>
                  <a:r>
                    <a:rPr lang="ru-RU" sz="800" baseline="30000" dirty="0">
                      <a:sym typeface="Symbol" pitchFamily="18" charset="2"/>
                    </a:rPr>
                    <a:t></a:t>
                  </a:r>
                  <a:endParaRPr lang="en-US" sz="800" dirty="0"/>
                </a:p>
              </p:txBody>
            </p:sp>
            <p:sp>
              <p:nvSpPr>
                <p:cNvPr id="33" name="TextBox 70"/>
                <p:cNvSpPr txBox="1">
                  <a:spLocks noChangeArrowheads="1"/>
                </p:cNvSpPr>
                <p:nvPr/>
              </p:nvSpPr>
              <p:spPr bwMode="auto">
                <a:xfrm>
                  <a:off x="6181726" y="1419223"/>
                  <a:ext cx="523875" cy="215444"/>
                </a:xfrm>
                <a:prstGeom prst="rect">
                  <a:avLst/>
                </a:prstGeom>
                <a:noFill/>
                <a:ln w="9525">
                  <a:noFill/>
                  <a:miter lim="800000"/>
                  <a:headEnd/>
                  <a:tailEnd/>
                </a:ln>
              </p:spPr>
              <p:txBody>
                <a:bodyPr>
                  <a:spAutoFit/>
                </a:bodyPr>
                <a:lstStyle/>
                <a:p>
                  <a:r>
                    <a:rPr lang="ru-RU" sz="800" dirty="0"/>
                    <a:t>14-14</a:t>
                  </a:r>
                  <a:r>
                    <a:rPr lang="ru-RU" sz="800" baseline="30000" dirty="0">
                      <a:sym typeface="Symbol" pitchFamily="18" charset="2"/>
                    </a:rPr>
                    <a:t></a:t>
                  </a:r>
                  <a:endParaRPr lang="en-US" sz="800" dirty="0"/>
                </a:p>
              </p:txBody>
            </p:sp>
            <p:sp>
              <p:nvSpPr>
                <p:cNvPr id="34" name="TextBox 71"/>
                <p:cNvSpPr txBox="1">
                  <a:spLocks noChangeArrowheads="1"/>
                </p:cNvSpPr>
                <p:nvPr/>
              </p:nvSpPr>
              <p:spPr bwMode="auto">
                <a:xfrm>
                  <a:off x="6572262" y="1762125"/>
                  <a:ext cx="481013" cy="215444"/>
                </a:xfrm>
                <a:prstGeom prst="rect">
                  <a:avLst/>
                </a:prstGeom>
                <a:noFill/>
                <a:ln w="9525">
                  <a:noFill/>
                  <a:miter lim="800000"/>
                  <a:headEnd/>
                  <a:tailEnd/>
                </a:ln>
              </p:spPr>
              <p:txBody>
                <a:bodyPr>
                  <a:spAutoFit/>
                </a:bodyPr>
                <a:lstStyle/>
                <a:p>
                  <a:r>
                    <a:rPr lang="ru-RU" sz="800" dirty="0"/>
                    <a:t>17-17</a:t>
                  </a:r>
                  <a:r>
                    <a:rPr lang="ru-RU" sz="800" baseline="30000" dirty="0">
                      <a:sym typeface="Symbol" pitchFamily="18" charset="2"/>
                    </a:rPr>
                    <a:t></a:t>
                  </a:r>
                  <a:endParaRPr lang="en-US" sz="800" dirty="0"/>
                </a:p>
              </p:txBody>
            </p:sp>
            <p:sp>
              <p:nvSpPr>
                <p:cNvPr id="35" name="TextBox 72"/>
                <p:cNvSpPr txBox="1">
                  <a:spLocks noChangeArrowheads="1"/>
                </p:cNvSpPr>
                <p:nvPr/>
              </p:nvSpPr>
              <p:spPr bwMode="auto">
                <a:xfrm>
                  <a:off x="6629403" y="1933575"/>
                  <a:ext cx="495300" cy="215444"/>
                </a:xfrm>
                <a:prstGeom prst="rect">
                  <a:avLst/>
                </a:prstGeom>
                <a:noFill/>
                <a:ln w="9525">
                  <a:noFill/>
                  <a:miter lim="800000"/>
                  <a:headEnd/>
                  <a:tailEnd/>
                </a:ln>
              </p:spPr>
              <p:txBody>
                <a:bodyPr>
                  <a:spAutoFit/>
                </a:bodyPr>
                <a:lstStyle/>
                <a:p>
                  <a:r>
                    <a:rPr lang="ru-RU" sz="800" dirty="0"/>
                    <a:t>18-18</a:t>
                  </a:r>
                  <a:r>
                    <a:rPr lang="ru-RU" sz="800" baseline="30000" dirty="0">
                      <a:sym typeface="Symbol" pitchFamily="18" charset="2"/>
                    </a:rPr>
                    <a:t></a:t>
                  </a:r>
                  <a:endParaRPr lang="en-US" sz="800" dirty="0"/>
                </a:p>
              </p:txBody>
            </p:sp>
            <p:sp>
              <p:nvSpPr>
                <p:cNvPr id="36" name="TextBox 73"/>
                <p:cNvSpPr txBox="1">
                  <a:spLocks noChangeArrowheads="1"/>
                </p:cNvSpPr>
                <p:nvPr/>
              </p:nvSpPr>
              <p:spPr bwMode="auto">
                <a:xfrm>
                  <a:off x="6643685" y="2162175"/>
                  <a:ext cx="466726" cy="215444"/>
                </a:xfrm>
                <a:prstGeom prst="rect">
                  <a:avLst/>
                </a:prstGeom>
                <a:noFill/>
                <a:ln w="9525">
                  <a:noFill/>
                  <a:miter lim="800000"/>
                  <a:headEnd/>
                  <a:tailEnd/>
                </a:ln>
              </p:spPr>
              <p:txBody>
                <a:bodyPr>
                  <a:spAutoFit/>
                </a:bodyPr>
                <a:lstStyle/>
                <a:p>
                  <a:r>
                    <a:rPr lang="ru-RU" sz="800" dirty="0"/>
                    <a:t>19-19</a:t>
                  </a:r>
                  <a:r>
                    <a:rPr lang="ru-RU" sz="800" baseline="30000" dirty="0">
                      <a:sym typeface="Symbol" pitchFamily="18" charset="2"/>
                    </a:rPr>
                    <a:t></a:t>
                  </a:r>
                  <a:endParaRPr lang="en-US" sz="800" dirty="0"/>
                </a:p>
              </p:txBody>
            </p:sp>
            <p:sp>
              <p:nvSpPr>
                <p:cNvPr id="37" name="TextBox 74"/>
                <p:cNvSpPr txBox="1">
                  <a:spLocks noChangeArrowheads="1"/>
                </p:cNvSpPr>
                <p:nvPr/>
              </p:nvSpPr>
              <p:spPr bwMode="auto">
                <a:xfrm>
                  <a:off x="6491293" y="2505073"/>
                  <a:ext cx="481013" cy="215444"/>
                </a:xfrm>
                <a:prstGeom prst="rect">
                  <a:avLst/>
                </a:prstGeom>
                <a:noFill/>
                <a:ln w="9525">
                  <a:noFill/>
                  <a:miter lim="800000"/>
                  <a:headEnd/>
                  <a:tailEnd/>
                </a:ln>
              </p:spPr>
              <p:txBody>
                <a:bodyPr>
                  <a:spAutoFit/>
                </a:bodyPr>
                <a:lstStyle/>
                <a:p>
                  <a:r>
                    <a:rPr lang="ru-RU" sz="800" dirty="0"/>
                    <a:t>21-21</a:t>
                  </a:r>
                  <a:r>
                    <a:rPr lang="ru-RU" sz="800" baseline="30000" dirty="0">
                      <a:sym typeface="Symbol" pitchFamily="18" charset="2"/>
                    </a:rPr>
                    <a:t></a:t>
                  </a:r>
                  <a:endParaRPr lang="en-US" sz="800" dirty="0"/>
                </a:p>
              </p:txBody>
            </p:sp>
            <p:sp>
              <p:nvSpPr>
                <p:cNvPr id="38" name="TextBox 75"/>
                <p:cNvSpPr txBox="1">
                  <a:spLocks noChangeArrowheads="1"/>
                </p:cNvSpPr>
                <p:nvPr/>
              </p:nvSpPr>
              <p:spPr bwMode="auto">
                <a:xfrm>
                  <a:off x="6605597" y="2343153"/>
                  <a:ext cx="514350" cy="215444"/>
                </a:xfrm>
                <a:prstGeom prst="rect">
                  <a:avLst/>
                </a:prstGeom>
                <a:noFill/>
                <a:ln w="9525">
                  <a:noFill/>
                  <a:miter lim="800000"/>
                  <a:headEnd/>
                  <a:tailEnd/>
                </a:ln>
              </p:spPr>
              <p:txBody>
                <a:bodyPr>
                  <a:spAutoFit/>
                </a:bodyPr>
                <a:lstStyle/>
                <a:p>
                  <a:r>
                    <a:rPr lang="ru-RU" sz="800" dirty="0"/>
                    <a:t>20-20</a:t>
                  </a:r>
                  <a:r>
                    <a:rPr lang="ru-RU" sz="800" baseline="30000" dirty="0">
                      <a:sym typeface="Symbol" pitchFamily="18" charset="2"/>
                    </a:rPr>
                    <a:t></a:t>
                  </a:r>
                  <a:endParaRPr lang="en-US" sz="800" dirty="0"/>
                </a:p>
              </p:txBody>
            </p:sp>
            <p:sp>
              <p:nvSpPr>
                <p:cNvPr id="39" name="TextBox 76"/>
                <p:cNvSpPr txBox="1">
                  <a:spLocks noChangeArrowheads="1"/>
                </p:cNvSpPr>
                <p:nvPr/>
              </p:nvSpPr>
              <p:spPr bwMode="auto">
                <a:xfrm>
                  <a:off x="5857872" y="2662245"/>
                  <a:ext cx="471489" cy="215444"/>
                </a:xfrm>
                <a:prstGeom prst="rect">
                  <a:avLst/>
                </a:prstGeom>
                <a:noFill/>
                <a:ln w="9525">
                  <a:noFill/>
                  <a:miter lim="800000"/>
                  <a:headEnd/>
                  <a:tailEnd/>
                </a:ln>
              </p:spPr>
              <p:txBody>
                <a:bodyPr>
                  <a:spAutoFit/>
                </a:bodyPr>
                <a:lstStyle/>
                <a:p>
                  <a:r>
                    <a:rPr lang="ru-RU" sz="800" dirty="0"/>
                    <a:t>24-24</a:t>
                  </a:r>
                  <a:r>
                    <a:rPr lang="ru-RU" sz="800" baseline="30000" dirty="0">
                      <a:sym typeface="Symbol" pitchFamily="18" charset="2"/>
                    </a:rPr>
                    <a:t></a:t>
                  </a:r>
                  <a:endParaRPr lang="en-US" sz="800" dirty="0"/>
                </a:p>
              </p:txBody>
            </p:sp>
            <p:sp>
              <p:nvSpPr>
                <p:cNvPr id="40" name="TextBox 79"/>
                <p:cNvSpPr txBox="1">
                  <a:spLocks noChangeArrowheads="1"/>
                </p:cNvSpPr>
                <p:nvPr/>
              </p:nvSpPr>
              <p:spPr bwMode="auto">
                <a:xfrm>
                  <a:off x="6138875" y="2695578"/>
                  <a:ext cx="590549" cy="215444"/>
                </a:xfrm>
                <a:prstGeom prst="rect">
                  <a:avLst/>
                </a:prstGeom>
                <a:noFill/>
                <a:ln w="9525">
                  <a:noFill/>
                  <a:miter lim="800000"/>
                  <a:headEnd/>
                  <a:tailEnd/>
                </a:ln>
              </p:spPr>
              <p:txBody>
                <a:bodyPr>
                  <a:spAutoFit/>
                </a:bodyPr>
                <a:lstStyle/>
                <a:p>
                  <a:r>
                    <a:rPr lang="ru-RU" sz="800" dirty="0"/>
                    <a:t>23-23</a:t>
                  </a:r>
                  <a:r>
                    <a:rPr lang="ru-RU" sz="800" baseline="30000" dirty="0">
                      <a:sym typeface="Symbol" pitchFamily="18" charset="2"/>
                    </a:rPr>
                    <a:t></a:t>
                  </a:r>
                  <a:endParaRPr lang="en-US" sz="800" dirty="0"/>
                </a:p>
              </p:txBody>
            </p:sp>
            <p:sp>
              <p:nvSpPr>
                <p:cNvPr id="41" name="TextBox 40"/>
                <p:cNvSpPr txBox="1"/>
                <p:nvPr/>
              </p:nvSpPr>
              <p:spPr>
                <a:xfrm>
                  <a:off x="5548313" y="3205163"/>
                  <a:ext cx="428625" cy="230187"/>
                </a:xfrm>
                <a:prstGeom prst="rect">
                  <a:avLst/>
                </a:prstGeom>
                <a:noFill/>
              </p:spPr>
              <p:txBody>
                <a:bodyPr>
                  <a:spAutoFit/>
                </a:bodyPr>
                <a:lstStyle/>
                <a:p>
                  <a:pPr>
                    <a:defRPr/>
                  </a:pPr>
                  <a:r>
                    <a:rPr lang="en-US" sz="900" b="1" dirty="0">
                      <a:solidFill>
                        <a:schemeClr val="tx2">
                          <a:lumMod val="60000"/>
                          <a:lumOff val="40000"/>
                        </a:schemeClr>
                      </a:solidFill>
                      <a:latin typeface="Arial" charset="0"/>
                    </a:rPr>
                    <a:t>SEC</a:t>
                  </a:r>
                </a:p>
              </p:txBody>
            </p:sp>
          </p:grpSp>
          <p:cxnSp>
            <p:nvCxnSpPr>
              <p:cNvPr id="14" name="Прямая соединительная линия 13"/>
              <p:cNvCxnSpPr/>
              <p:nvPr/>
            </p:nvCxnSpPr>
            <p:spPr>
              <a:xfrm>
                <a:off x="7010401" y="2409825"/>
                <a:ext cx="1655763" cy="419100"/>
              </a:xfrm>
              <a:prstGeom prst="line">
                <a:avLst/>
              </a:prstGeom>
              <a:ln w="6350">
                <a:solidFill>
                  <a:schemeClr val="tx1"/>
                </a:solidFill>
                <a:headEnd type="stealth" w="sm" len="lg"/>
                <a:tailEnd type="stealth" w="sm" len="lg"/>
              </a:ln>
            </p:spPr>
            <p:style>
              <a:lnRef idx="1">
                <a:schemeClr val="accent1"/>
              </a:lnRef>
              <a:fillRef idx="0">
                <a:schemeClr val="accent1"/>
              </a:fillRef>
              <a:effectRef idx="0">
                <a:schemeClr val="accent1"/>
              </a:effectRef>
              <a:fontRef idx="minor">
                <a:schemeClr val="tx1"/>
              </a:fontRef>
            </p:style>
          </p:cxnSp>
          <p:sp>
            <p:nvSpPr>
              <p:cNvPr id="15" name="TextBox 91"/>
              <p:cNvSpPr txBox="1">
                <a:spLocks noChangeArrowheads="1"/>
              </p:cNvSpPr>
              <p:nvPr/>
            </p:nvSpPr>
            <p:spPr bwMode="auto">
              <a:xfrm rot="839128">
                <a:off x="7877174" y="2447925"/>
                <a:ext cx="478016" cy="261610"/>
              </a:xfrm>
              <a:prstGeom prst="rect">
                <a:avLst/>
              </a:prstGeom>
              <a:noFill/>
              <a:ln w="9525">
                <a:noFill/>
                <a:miter lim="800000"/>
                <a:headEnd/>
                <a:tailEnd/>
              </a:ln>
            </p:spPr>
            <p:txBody>
              <a:bodyPr wrap="none">
                <a:spAutoFit/>
              </a:bodyPr>
              <a:lstStyle/>
              <a:p>
                <a:r>
                  <a:rPr lang="ru-RU" sz="1100" dirty="0"/>
                  <a:t>55 м</a:t>
                </a:r>
                <a:endParaRPr lang="en-US" sz="1100" dirty="0"/>
              </a:p>
            </p:txBody>
          </p:sp>
          <p:sp>
            <p:nvSpPr>
              <p:cNvPr id="16" name="TextBox 99"/>
              <p:cNvSpPr txBox="1">
                <a:spLocks noChangeArrowheads="1"/>
              </p:cNvSpPr>
              <p:nvPr/>
            </p:nvSpPr>
            <p:spPr bwMode="auto">
              <a:xfrm>
                <a:off x="7219950" y="1990725"/>
                <a:ext cx="478016" cy="261610"/>
              </a:xfrm>
              <a:prstGeom prst="rect">
                <a:avLst/>
              </a:prstGeom>
              <a:noFill/>
              <a:ln w="9525">
                <a:noFill/>
                <a:miter lim="800000"/>
                <a:headEnd/>
                <a:tailEnd/>
              </a:ln>
            </p:spPr>
            <p:txBody>
              <a:bodyPr wrap="none">
                <a:spAutoFit/>
              </a:bodyPr>
              <a:lstStyle/>
              <a:p>
                <a:r>
                  <a:rPr lang="ru-RU" sz="1100" dirty="0"/>
                  <a:t>20 м</a:t>
                </a:r>
                <a:endParaRPr lang="en-US" sz="1100" dirty="0"/>
              </a:p>
            </p:txBody>
          </p:sp>
          <p:sp>
            <p:nvSpPr>
              <p:cNvPr id="17" name="5-конечная звезда 16"/>
              <p:cNvSpPr/>
              <p:nvPr/>
            </p:nvSpPr>
            <p:spPr>
              <a:xfrm flipH="1">
                <a:off x="5116514" y="2914650"/>
                <a:ext cx="73025" cy="714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5-конечная звезда 17"/>
              <p:cNvSpPr/>
              <p:nvPr/>
            </p:nvSpPr>
            <p:spPr>
              <a:xfrm flipH="1">
                <a:off x="5145089" y="1295401"/>
                <a:ext cx="73025" cy="714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6" name="TextBox 109"/>
            <p:cNvSpPr txBox="1">
              <a:spLocks noChangeArrowheads="1"/>
            </p:cNvSpPr>
            <p:nvPr/>
          </p:nvSpPr>
          <p:spPr bwMode="auto">
            <a:xfrm>
              <a:off x="1028700" y="3981450"/>
              <a:ext cx="4832350" cy="338138"/>
            </a:xfrm>
            <a:prstGeom prst="rect">
              <a:avLst/>
            </a:prstGeom>
            <a:noFill/>
            <a:ln w="9525">
              <a:noFill/>
              <a:miter lim="800000"/>
              <a:headEnd/>
              <a:tailEnd/>
            </a:ln>
          </p:spPr>
          <p:txBody>
            <a:bodyPr wrap="none">
              <a:spAutoFit/>
            </a:bodyPr>
            <a:lstStyle/>
            <a:p>
              <a:r>
                <a:rPr lang="ru-RU" sz="1600" dirty="0"/>
                <a:t> - </a:t>
              </a:r>
              <a:r>
                <a:rPr lang="en-US" sz="1600" dirty="0"/>
                <a:t>beam “halo” catchers </a:t>
              </a:r>
              <a:r>
                <a:rPr lang="ru-RU" sz="1600" dirty="0"/>
                <a:t>(24 </a:t>
              </a:r>
              <a:r>
                <a:rPr lang="en-US" sz="1600" dirty="0"/>
                <a:t>catchers in every rings</a:t>
              </a:r>
              <a:r>
                <a:rPr lang="ru-RU" sz="1600" dirty="0"/>
                <a:t>)</a:t>
              </a:r>
              <a:endParaRPr lang="en-US" sz="1600" dirty="0"/>
            </a:p>
          </p:txBody>
        </p:sp>
        <p:sp>
          <p:nvSpPr>
            <p:cNvPr id="7" name="TextBox 139"/>
            <p:cNvSpPr txBox="1">
              <a:spLocks noChangeArrowheads="1"/>
            </p:cNvSpPr>
            <p:nvPr/>
          </p:nvSpPr>
          <p:spPr bwMode="auto">
            <a:xfrm rot="17021649">
              <a:off x="7060188" y="3203295"/>
              <a:ext cx="2487612" cy="338138"/>
            </a:xfrm>
            <a:prstGeom prst="rect">
              <a:avLst/>
            </a:prstGeom>
            <a:noFill/>
            <a:ln w="9525">
              <a:noFill/>
              <a:miter lim="800000"/>
              <a:headEnd/>
              <a:tailEnd/>
            </a:ln>
          </p:spPr>
          <p:txBody>
            <a:bodyPr>
              <a:spAutoFit/>
            </a:bodyPr>
            <a:lstStyle/>
            <a:p>
              <a:r>
                <a:rPr lang="en-US" sz="1600" b="1" dirty="0"/>
                <a:t>border of LHEP site</a:t>
              </a:r>
            </a:p>
          </p:txBody>
        </p:sp>
        <p:sp>
          <p:nvSpPr>
            <p:cNvPr id="8" name="TextBox 140"/>
            <p:cNvSpPr txBox="1">
              <a:spLocks noChangeArrowheads="1"/>
            </p:cNvSpPr>
            <p:nvPr/>
          </p:nvSpPr>
          <p:spPr bwMode="auto">
            <a:xfrm>
              <a:off x="5629275" y="171450"/>
              <a:ext cx="3205163" cy="584200"/>
            </a:xfrm>
            <a:prstGeom prst="rect">
              <a:avLst/>
            </a:prstGeom>
            <a:noFill/>
            <a:ln w="9525">
              <a:noFill/>
              <a:miter lim="800000"/>
              <a:headEnd/>
              <a:tailEnd/>
            </a:ln>
          </p:spPr>
          <p:txBody>
            <a:bodyPr>
              <a:spAutoFit/>
            </a:bodyPr>
            <a:lstStyle/>
            <a:p>
              <a:r>
                <a:rPr lang="en-US" sz="1600" b="1" dirty="0"/>
                <a:t>Forbidden area at running</a:t>
              </a:r>
            </a:p>
            <a:p>
              <a:r>
                <a:rPr lang="en-US" sz="1600" b="1" dirty="0"/>
                <a:t>                              collider</a:t>
              </a:r>
            </a:p>
          </p:txBody>
        </p:sp>
        <p:cxnSp>
          <p:nvCxnSpPr>
            <p:cNvPr id="9" name="Прямая соединительная линия 8"/>
            <p:cNvCxnSpPr/>
            <p:nvPr/>
          </p:nvCxnSpPr>
          <p:spPr>
            <a:xfrm rot="5400000">
              <a:off x="7191375" y="933450"/>
              <a:ext cx="781050" cy="342900"/>
            </a:xfrm>
            <a:prstGeom prst="line">
              <a:avLst/>
            </a:prstGeom>
            <a:ln w="6350">
              <a:solidFill>
                <a:schemeClr val="tx1"/>
              </a:solidFill>
              <a:tailEnd type="stealth" w="sm" len="lg"/>
            </a:ln>
          </p:spPr>
          <p:style>
            <a:lnRef idx="1">
              <a:schemeClr val="accent4"/>
            </a:lnRef>
            <a:fillRef idx="0">
              <a:schemeClr val="accent4"/>
            </a:fillRef>
            <a:effectRef idx="0">
              <a:schemeClr val="accent4"/>
            </a:effectRef>
            <a:fontRef idx="minor">
              <a:schemeClr val="tx1"/>
            </a:fontRef>
          </p:style>
        </p:cxnSp>
        <p:sp>
          <p:nvSpPr>
            <p:cNvPr id="10" name="TextBox 9"/>
            <p:cNvSpPr txBox="1"/>
            <p:nvPr/>
          </p:nvSpPr>
          <p:spPr>
            <a:xfrm rot="17063515">
              <a:off x="7558088" y="1647825"/>
              <a:ext cx="1209675" cy="307975"/>
            </a:xfrm>
            <a:prstGeom prst="rect">
              <a:avLst/>
            </a:prstGeom>
            <a:noFill/>
          </p:spPr>
          <p:txBody>
            <a:bodyPr wrap="none">
              <a:spAutoFit/>
            </a:bodyPr>
            <a:lstStyle/>
            <a:p>
              <a:pPr>
                <a:defRPr/>
              </a:pPr>
              <a:r>
                <a:rPr lang="en-US" sz="1400" dirty="0">
                  <a:solidFill>
                    <a:schemeClr val="tx2">
                      <a:lumMod val="60000"/>
                      <a:lumOff val="40000"/>
                    </a:schemeClr>
                  </a:solidFill>
                  <a:latin typeface="Arial" charset="0"/>
                </a:rPr>
                <a:t>Personnel  B</a:t>
              </a:r>
              <a:endParaRPr lang="ru-RU" sz="1400" dirty="0">
                <a:solidFill>
                  <a:schemeClr val="tx2">
                    <a:lumMod val="60000"/>
                    <a:lumOff val="40000"/>
                  </a:schemeClr>
                </a:solidFill>
                <a:latin typeface="Arial" charset="0"/>
              </a:endParaRPr>
            </a:p>
          </p:txBody>
        </p:sp>
        <p:sp>
          <p:nvSpPr>
            <p:cNvPr id="11" name="Прямоугольник 10"/>
            <p:cNvSpPr/>
            <p:nvPr/>
          </p:nvSpPr>
          <p:spPr>
            <a:xfrm rot="17089883">
              <a:off x="8116094" y="3367881"/>
              <a:ext cx="1030288" cy="307975"/>
            </a:xfrm>
            <a:prstGeom prst="rect">
              <a:avLst/>
            </a:prstGeom>
          </p:spPr>
          <p:txBody>
            <a:bodyPr wrap="none">
              <a:spAutoFit/>
            </a:bodyPr>
            <a:lstStyle/>
            <a:p>
              <a:pPr>
                <a:defRPr/>
              </a:pPr>
              <a:r>
                <a:rPr lang="en-US" sz="1400" dirty="0">
                  <a:solidFill>
                    <a:schemeClr val="tx2">
                      <a:lumMod val="60000"/>
                      <a:lumOff val="40000"/>
                    </a:schemeClr>
                  </a:solidFill>
                  <a:latin typeface="Arial" charset="0"/>
                </a:rPr>
                <a:t>Population</a:t>
              </a:r>
              <a:endParaRPr lang="ru-RU" sz="1400" dirty="0">
                <a:solidFill>
                  <a:schemeClr val="tx2">
                    <a:lumMod val="60000"/>
                    <a:lumOff val="40000"/>
                  </a:schemeClr>
                </a:solidFill>
                <a:latin typeface="Arial" charset="0"/>
              </a:endParaRPr>
            </a:p>
          </p:txBody>
        </p:sp>
        <p:sp>
          <p:nvSpPr>
            <p:cNvPr id="12" name="TextBox 11"/>
            <p:cNvSpPr txBox="1"/>
            <p:nvPr/>
          </p:nvSpPr>
          <p:spPr>
            <a:xfrm>
              <a:off x="7485063" y="1219200"/>
              <a:ext cx="527050" cy="387350"/>
            </a:xfrm>
            <a:prstGeom prst="rect">
              <a:avLst/>
            </a:prstGeom>
            <a:noFill/>
          </p:spPr>
          <p:txBody>
            <a:bodyPr wrap="none">
              <a:spAutoFit/>
            </a:bodyPr>
            <a:lstStyle/>
            <a:p>
              <a:pPr>
                <a:lnSpc>
                  <a:spcPct val="80000"/>
                </a:lnSpc>
                <a:defRPr/>
              </a:pPr>
              <a:r>
                <a:rPr lang="en-US" sz="1200" dirty="0">
                  <a:latin typeface="+mn-lt"/>
                </a:rPr>
                <a:t>light</a:t>
              </a:r>
            </a:p>
            <a:p>
              <a:pPr>
                <a:lnSpc>
                  <a:spcPct val="80000"/>
                </a:lnSpc>
                <a:defRPr/>
              </a:pPr>
              <a:r>
                <a:rPr lang="en-US" sz="1200" dirty="0">
                  <a:latin typeface="+mn-lt"/>
                </a:rPr>
                <a:t>fence</a:t>
              </a:r>
              <a:endParaRPr lang="ru-RU" sz="1200" dirty="0">
                <a:latin typeface="+mn-lt"/>
              </a:endParaRPr>
            </a:p>
          </p:txBody>
        </p:sp>
      </p:grpSp>
      <p:sp>
        <p:nvSpPr>
          <p:cNvPr id="83" name="TextBox 82"/>
          <p:cNvSpPr txBox="1"/>
          <p:nvPr/>
        </p:nvSpPr>
        <p:spPr bwMode="auto">
          <a:xfrm>
            <a:off x="220663" y="4467057"/>
            <a:ext cx="8789987" cy="2246769"/>
          </a:xfrm>
          <a:prstGeom prst="rect">
            <a:avLst/>
          </a:prstGeom>
          <a:noFill/>
        </p:spPr>
        <p:txBody>
          <a:bodyPr>
            <a:spAutoFit/>
          </a:bodyPr>
          <a:lstStyle/>
          <a:p>
            <a:pPr>
              <a:defRPr/>
            </a:pPr>
            <a:r>
              <a:rPr lang="ru-RU" sz="2400" b="1" dirty="0">
                <a:solidFill>
                  <a:srgbClr val="FF0000"/>
                </a:solidFill>
                <a:latin typeface="Arial" charset="0"/>
              </a:rPr>
              <a:t>         </a:t>
            </a:r>
            <a:r>
              <a:rPr lang="en-US" sz="2400" b="1" dirty="0">
                <a:solidFill>
                  <a:srgbClr val="FF0000"/>
                </a:solidFill>
                <a:latin typeface="Arial" charset="0"/>
              </a:rPr>
              <a:t>                    </a:t>
            </a:r>
            <a:r>
              <a:rPr lang="en-US" b="1" dirty="0">
                <a:solidFill>
                  <a:srgbClr val="FF0000"/>
                </a:solidFill>
                <a:latin typeface="Arial" charset="0"/>
              </a:rPr>
              <a:t>MAIN RADIATION SOURCES</a:t>
            </a:r>
            <a:endParaRPr lang="ru-RU" b="1" dirty="0">
              <a:solidFill>
                <a:srgbClr val="FF0000"/>
              </a:solidFill>
              <a:latin typeface="Arial" charset="0"/>
            </a:endParaRPr>
          </a:p>
          <a:p>
            <a:pPr marL="342900" indent="-342900">
              <a:buFontTx/>
              <a:buAutoNum type="arabicPeriod"/>
              <a:defRPr/>
            </a:pPr>
            <a:r>
              <a:rPr lang="en-US" sz="1600" b="1" dirty="0">
                <a:solidFill>
                  <a:srgbClr val="C00000"/>
                </a:solidFill>
                <a:latin typeface="Arial" charset="0"/>
              </a:rPr>
              <a:t>Catcher losses (distributed equally)</a:t>
            </a:r>
            <a:r>
              <a:rPr lang="en-US" sz="1600" b="1" dirty="0">
                <a:solidFill>
                  <a:srgbClr val="C00000"/>
                </a:solidFill>
                <a:latin typeface="Arial" charset="0"/>
                <a:sym typeface="Symbol"/>
              </a:rPr>
              <a:t>;</a:t>
            </a:r>
            <a:endParaRPr lang="ru-RU" sz="1600" b="1" dirty="0">
              <a:solidFill>
                <a:srgbClr val="C00000"/>
              </a:solidFill>
              <a:latin typeface="Arial" charset="0"/>
              <a:sym typeface="Symbol"/>
            </a:endParaRPr>
          </a:p>
          <a:p>
            <a:pPr marL="342900" indent="-342900">
              <a:buFontTx/>
              <a:buAutoNum type="arabicPeriod"/>
              <a:defRPr/>
            </a:pPr>
            <a:r>
              <a:rPr lang="en-US" sz="1600" b="1" dirty="0">
                <a:solidFill>
                  <a:srgbClr val="C00000"/>
                </a:solidFill>
                <a:latin typeface="Arial" charset="0"/>
                <a:sym typeface="Symbol"/>
              </a:rPr>
              <a:t>Uniform beam losses along the rings;</a:t>
            </a:r>
            <a:r>
              <a:rPr lang="ru-RU" sz="1600" b="1" dirty="0">
                <a:solidFill>
                  <a:srgbClr val="C00000"/>
                </a:solidFill>
                <a:latin typeface="Arial" charset="0"/>
                <a:sym typeface="Symbol"/>
              </a:rPr>
              <a:t> </a:t>
            </a:r>
          </a:p>
          <a:p>
            <a:pPr marL="342900" indent="-342900">
              <a:buFontTx/>
              <a:buAutoNum type="arabicPeriod"/>
              <a:defRPr/>
            </a:pPr>
            <a:r>
              <a:rPr lang="en-US" sz="1600" b="1" dirty="0">
                <a:solidFill>
                  <a:srgbClr val="C00000"/>
                </a:solidFill>
                <a:latin typeface="Arial" charset="0"/>
                <a:sym typeface="Symbol"/>
              </a:rPr>
              <a:t>Additional  losses in the catchers </a:t>
            </a:r>
            <a:r>
              <a:rPr lang="ru-RU" sz="1600" b="1" dirty="0">
                <a:solidFill>
                  <a:srgbClr val="C00000"/>
                </a:solidFill>
                <a:latin typeface="Arial" charset="0"/>
                <a:sym typeface="Symbol"/>
              </a:rPr>
              <a:t>1, 2, 3</a:t>
            </a:r>
            <a:r>
              <a:rPr lang="en-US" sz="1600" b="1" dirty="0">
                <a:solidFill>
                  <a:srgbClr val="C00000"/>
                </a:solidFill>
                <a:latin typeface="Arial" charset="0"/>
                <a:sym typeface="Symbol"/>
              </a:rPr>
              <a:t> and</a:t>
            </a:r>
            <a:r>
              <a:rPr lang="ru-RU" sz="1600" b="1" dirty="0">
                <a:solidFill>
                  <a:srgbClr val="C00000"/>
                </a:solidFill>
                <a:latin typeface="Arial" charset="0"/>
                <a:sym typeface="Symbol"/>
              </a:rPr>
              <a:t> 2</a:t>
            </a:r>
            <a:r>
              <a:rPr lang="en-US" sz="1600" b="1" dirty="0">
                <a:solidFill>
                  <a:srgbClr val="C00000"/>
                </a:solidFill>
                <a:latin typeface="Arial" charset="0"/>
                <a:sym typeface="Symbol"/>
              </a:rPr>
              <a:t>4</a:t>
            </a:r>
            <a:r>
              <a:rPr lang="ru-RU" sz="1600" b="1" baseline="30000" dirty="0">
                <a:solidFill>
                  <a:srgbClr val="C00000"/>
                </a:solidFill>
                <a:latin typeface="Arial" charset="0"/>
                <a:sym typeface="Symbol"/>
              </a:rPr>
              <a:t></a:t>
            </a:r>
            <a:r>
              <a:rPr lang="ru-RU" sz="1600" b="1" dirty="0">
                <a:solidFill>
                  <a:srgbClr val="C00000"/>
                </a:solidFill>
                <a:latin typeface="Arial" charset="0"/>
                <a:sym typeface="Symbol"/>
              </a:rPr>
              <a:t>, 2</a:t>
            </a:r>
            <a:r>
              <a:rPr lang="en-US" sz="1600" b="1" dirty="0">
                <a:solidFill>
                  <a:srgbClr val="C00000"/>
                </a:solidFill>
                <a:latin typeface="Arial" charset="0"/>
                <a:sym typeface="Symbol"/>
              </a:rPr>
              <a:t>3</a:t>
            </a:r>
            <a:r>
              <a:rPr lang="ru-RU" sz="1600" b="1" baseline="30000" dirty="0">
                <a:solidFill>
                  <a:srgbClr val="C00000"/>
                </a:solidFill>
                <a:latin typeface="Arial" charset="0"/>
                <a:sym typeface="Symbol"/>
              </a:rPr>
              <a:t></a:t>
            </a:r>
            <a:r>
              <a:rPr lang="ru-RU" sz="1600" b="1" dirty="0">
                <a:solidFill>
                  <a:srgbClr val="C00000"/>
                </a:solidFill>
                <a:latin typeface="Arial" charset="0"/>
                <a:sym typeface="Symbol"/>
              </a:rPr>
              <a:t>, 2</a:t>
            </a:r>
            <a:r>
              <a:rPr lang="en-US" sz="1600" b="1" dirty="0">
                <a:solidFill>
                  <a:srgbClr val="C00000"/>
                </a:solidFill>
                <a:latin typeface="Arial" charset="0"/>
                <a:sym typeface="Symbol"/>
              </a:rPr>
              <a:t>2</a:t>
            </a:r>
            <a:r>
              <a:rPr lang="ru-RU" sz="1600" b="1" baseline="30000" dirty="0">
                <a:solidFill>
                  <a:srgbClr val="C00000"/>
                </a:solidFill>
                <a:latin typeface="Arial" charset="0"/>
                <a:sym typeface="Symbol"/>
              </a:rPr>
              <a:t></a:t>
            </a:r>
            <a:r>
              <a:rPr lang="ru-RU" sz="1600" b="1" dirty="0">
                <a:solidFill>
                  <a:srgbClr val="C00000"/>
                </a:solidFill>
                <a:latin typeface="Arial" charset="0"/>
                <a:sym typeface="Symbol"/>
              </a:rPr>
              <a:t> </a:t>
            </a:r>
            <a:r>
              <a:rPr lang="en-US" sz="1600" b="1" dirty="0">
                <a:solidFill>
                  <a:srgbClr val="C00000"/>
                </a:solidFill>
                <a:latin typeface="Arial" charset="0"/>
                <a:sym typeface="Symbol"/>
              </a:rPr>
              <a:t>owing to ion recombination  with SEC electrons</a:t>
            </a:r>
            <a:r>
              <a:rPr lang="ru-RU" sz="1600" b="1" dirty="0">
                <a:solidFill>
                  <a:srgbClr val="C00000"/>
                </a:solidFill>
                <a:latin typeface="Arial" charset="0"/>
                <a:sym typeface="Symbol"/>
              </a:rPr>
              <a:t> –  </a:t>
            </a:r>
            <a:r>
              <a:rPr lang="en-US" sz="1600" b="1" dirty="0">
                <a:solidFill>
                  <a:srgbClr val="C00000"/>
                </a:solidFill>
                <a:latin typeface="Arial" charset="0"/>
                <a:sym typeface="Symbol"/>
              </a:rPr>
              <a:t>in proportions 50%, 30%, 20% respectively;</a:t>
            </a:r>
          </a:p>
          <a:p>
            <a:pPr marL="342900" indent="-342900">
              <a:buFontTx/>
              <a:buAutoNum type="arabicPeriod" startAt="4"/>
              <a:defRPr/>
            </a:pPr>
            <a:r>
              <a:rPr lang="en-US" sz="1600" b="1" dirty="0">
                <a:solidFill>
                  <a:srgbClr val="C00000"/>
                </a:solidFill>
                <a:latin typeface="Arial" charset="0"/>
                <a:sym typeface="Symbol"/>
              </a:rPr>
              <a:t>Kickers, septum magnets losses  only during injection;</a:t>
            </a:r>
          </a:p>
          <a:p>
            <a:pPr marL="342900" indent="-342900">
              <a:defRPr/>
            </a:pPr>
            <a:endParaRPr lang="ru-RU" b="1" dirty="0">
              <a:solidFill>
                <a:srgbClr val="FF0000"/>
              </a:solidFill>
              <a:latin typeface="Arial" charset="0"/>
            </a:endParaRPr>
          </a:p>
          <a:p>
            <a:pPr>
              <a:defRPr/>
            </a:pPr>
            <a:endParaRPr lang="en-US" b="1" dirty="0">
              <a:solidFill>
                <a:srgbClr val="FF0000"/>
              </a:solidFill>
              <a:latin typeface="Arial" charset="0"/>
            </a:endParaRPr>
          </a:p>
        </p:txBody>
      </p:sp>
      <p:sp>
        <p:nvSpPr>
          <p:cNvPr id="84" name="Равнобедренный треугольник 83"/>
          <p:cNvSpPr/>
          <p:nvPr/>
        </p:nvSpPr>
        <p:spPr>
          <a:xfrm>
            <a:off x="3571868" y="1414449"/>
            <a:ext cx="76200" cy="85725"/>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85" name="Равнобедренный треугольник 84"/>
          <p:cNvSpPr/>
          <p:nvPr/>
        </p:nvSpPr>
        <p:spPr>
          <a:xfrm>
            <a:off x="3571868" y="2786058"/>
            <a:ext cx="76200" cy="85725"/>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86" name="TextBox 3"/>
          <p:cNvSpPr txBox="1">
            <a:spLocks noChangeArrowheads="1"/>
          </p:cNvSpPr>
          <p:nvPr/>
        </p:nvSpPr>
        <p:spPr bwMode="auto">
          <a:xfrm>
            <a:off x="8086725" y="6488113"/>
            <a:ext cx="745717" cy="338554"/>
          </a:xfrm>
          <a:prstGeom prst="rect">
            <a:avLst/>
          </a:prstGeom>
          <a:noFill/>
          <a:ln w="9525">
            <a:noFill/>
            <a:miter lim="800000"/>
            <a:headEnd/>
            <a:tailEnd/>
          </a:ln>
        </p:spPr>
        <p:txBody>
          <a:bodyPr wrap="none">
            <a:spAutoFit/>
          </a:bodyPr>
          <a:lstStyle/>
          <a:p>
            <a:r>
              <a:rPr lang="en-US" sz="1600" b="1" dirty="0"/>
              <a:t>Slide </a:t>
            </a:r>
            <a:r>
              <a:rPr lang="en-US" sz="1600" b="1" dirty="0" smtClean="0"/>
              <a:t>4</a:t>
            </a:r>
            <a:endParaRPr lang="en-US" sz="1600" b="1" dirty="0"/>
          </a:p>
        </p:txBody>
      </p:sp>
      <p:sp>
        <p:nvSpPr>
          <p:cNvPr id="87" name="Овал 86"/>
          <p:cNvSpPr/>
          <p:nvPr/>
        </p:nvSpPr>
        <p:spPr>
          <a:xfrm flipV="1">
            <a:off x="1039098" y="4138351"/>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88"/>
          <p:cNvGrpSpPr>
            <a:grpSpLocks/>
          </p:cNvGrpSpPr>
          <p:nvPr/>
        </p:nvGrpSpPr>
        <p:grpSpPr bwMode="auto">
          <a:xfrm>
            <a:off x="634704" y="745294"/>
            <a:ext cx="6223311" cy="5184036"/>
            <a:chOff x="1381125" y="92075"/>
            <a:chExt cx="7584577" cy="6665913"/>
          </a:xfrm>
        </p:grpSpPr>
        <p:grpSp>
          <p:nvGrpSpPr>
            <p:cNvPr id="5" name="Группа 87"/>
            <p:cNvGrpSpPr>
              <a:grpSpLocks/>
            </p:cNvGrpSpPr>
            <p:nvPr/>
          </p:nvGrpSpPr>
          <p:grpSpPr bwMode="auto">
            <a:xfrm>
              <a:off x="1381125" y="92075"/>
              <a:ext cx="7584577" cy="6665913"/>
              <a:chOff x="1381125" y="92075"/>
              <a:chExt cx="7584577" cy="6665913"/>
            </a:xfrm>
          </p:grpSpPr>
          <p:grpSp>
            <p:nvGrpSpPr>
              <p:cNvPr id="7" name="Группа 72"/>
              <p:cNvGrpSpPr>
                <a:grpSpLocks/>
              </p:cNvGrpSpPr>
              <p:nvPr/>
            </p:nvGrpSpPr>
            <p:grpSpPr bwMode="auto">
              <a:xfrm>
                <a:off x="1381125" y="92075"/>
                <a:ext cx="7584577" cy="6665913"/>
                <a:chOff x="1381125" y="92075"/>
                <a:chExt cx="7584577" cy="6665913"/>
              </a:xfrm>
            </p:grpSpPr>
            <p:grpSp>
              <p:nvGrpSpPr>
                <p:cNvPr id="11" name="Группа 70"/>
                <p:cNvGrpSpPr>
                  <a:grpSpLocks/>
                </p:cNvGrpSpPr>
                <p:nvPr/>
              </p:nvGrpSpPr>
              <p:grpSpPr bwMode="auto">
                <a:xfrm>
                  <a:off x="1381125" y="92075"/>
                  <a:ext cx="7584577" cy="6665913"/>
                  <a:chOff x="1381125" y="92075"/>
                  <a:chExt cx="7584577" cy="6665913"/>
                </a:xfrm>
              </p:grpSpPr>
              <p:grpSp>
                <p:nvGrpSpPr>
                  <p:cNvPr id="14" name="Группа 78"/>
                  <p:cNvGrpSpPr>
                    <a:grpSpLocks/>
                  </p:cNvGrpSpPr>
                  <p:nvPr/>
                </p:nvGrpSpPr>
                <p:grpSpPr bwMode="auto">
                  <a:xfrm>
                    <a:off x="1381125" y="92075"/>
                    <a:ext cx="7584577" cy="6665913"/>
                    <a:chOff x="1381123" y="92075"/>
                    <a:chExt cx="7584578" cy="6665913"/>
                  </a:xfrm>
                </p:grpSpPr>
                <p:pic>
                  <p:nvPicPr>
                    <p:cNvPr id="19" name="Рисунок 3"/>
                    <p:cNvPicPr>
                      <a:picLocks noChangeAspect="1" noChangeArrowheads="1"/>
                    </p:cNvPicPr>
                    <p:nvPr/>
                  </p:nvPicPr>
                  <p:blipFill>
                    <a:blip r:embed="rId3">
                      <a:lum bright="32000"/>
                    </a:blip>
                    <a:srcRect b="629"/>
                    <a:stretch>
                      <a:fillRect/>
                    </a:stretch>
                  </p:blipFill>
                  <p:spPr bwMode="auto">
                    <a:xfrm rot="1565979">
                      <a:off x="1736725" y="92075"/>
                      <a:ext cx="5561013" cy="6665913"/>
                    </a:xfrm>
                    <a:prstGeom prst="rect">
                      <a:avLst/>
                    </a:prstGeom>
                    <a:noFill/>
                    <a:ln w="9525">
                      <a:noFill/>
                      <a:miter lim="800000"/>
                      <a:headEnd/>
                      <a:tailEnd/>
                    </a:ln>
                  </p:spPr>
                </p:pic>
                <p:grpSp>
                  <p:nvGrpSpPr>
                    <p:cNvPr id="20" name="Группа 36"/>
                    <p:cNvGrpSpPr>
                      <a:grpSpLocks/>
                    </p:cNvGrpSpPr>
                    <p:nvPr/>
                  </p:nvGrpSpPr>
                  <p:grpSpPr bwMode="auto">
                    <a:xfrm>
                      <a:off x="6715786" y="962025"/>
                      <a:ext cx="2249915" cy="857549"/>
                      <a:chOff x="6715786" y="962025"/>
                      <a:chExt cx="2249915" cy="857549"/>
                    </a:xfrm>
                  </p:grpSpPr>
                  <p:cxnSp>
                    <p:nvCxnSpPr>
                      <p:cNvPr id="45" name="Прямая соединительная линия 44"/>
                      <p:cNvCxnSpPr/>
                      <p:nvPr/>
                    </p:nvCxnSpPr>
                    <p:spPr>
                      <a:xfrm flipH="1">
                        <a:off x="6840233" y="1209363"/>
                        <a:ext cx="476221" cy="6102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32"/>
                      <p:cNvSpPr txBox="1">
                        <a:spLocks noChangeArrowheads="1"/>
                      </p:cNvSpPr>
                      <p:nvPr/>
                    </p:nvSpPr>
                    <p:spPr bwMode="auto">
                      <a:xfrm>
                        <a:off x="7210422" y="962025"/>
                        <a:ext cx="1755279" cy="316604"/>
                      </a:xfrm>
                      <a:prstGeom prst="rect">
                        <a:avLst/>
                      </a:prstGeom>
                      <a:noFill/>
                      <a:ln w="9525">
                        <a:noFill/>
                        <a:miter lim="800000"/>
                        <a:headEnd/>
                        <a:tailEnd/>
                      </a:ln>
                    </p:spPr>
                    <p:txBody>
                      <a:bodyPr wrap="square">
                        <a:spAutoFit/>
                      </a:bodyPr>
                      <a:lstStyle/>
                      <a:p>
                        <a:r>
                          <a:rPr lang="ru-RU" sz="1000" b="1" dirty="0"/>
                          <a:t>А-2 </a:t>
                        </a:r>
                        <a:r>
                          <a:rPr lang="en-US" sz="1000" b="1" dirty="0" smtClean="0"/>
                          <a:t>m</a:t>
                        </a:r>
                        <a:r>
                          <a:rPr lang="ru-RU" sz="1000" b="1" dirty="0" smtClean="0"/>
                          <a:t>, </a:t>
                        </a:r>
                        <a:r>
                          <a:rPr lang="ru-RU" sz="1000" b="1" dirty="0"/>
                          <a:t>В-3 </a:t>
                        </a:r>
                        <a:r>
                          <a:rPr lang="en-US" sz="1000" b="1" dirty="0" smtClean="0"/>
                          <a:t>m</a:t>
                        </a:r>
                        <a:r>
                          <a:rPr lang="ru-RU" sz="1000" b="1" dirty="0" smtClean="0"/>
                          <a:t>, </a:t>
                        </a:r>
                        <a:r>
                          <a:rPr lang="ru-RU" sz="1000" b="1" dirty="0"/>
                          <a:t>С-2,5 </a:t>
                        </a:r>
                        <a:r>
                          <a:rPr lang="en-US" sz="1000" b="1" dirty="0" smtClean="0"/>
                          <a:t>m</a:t>
                        </a:r>
                        <a:endParaRPr lang="ru-RU" sz="1000" b="1" dirty="0"/>
                      </a:p>
                    </p:txBody>
                  </p:sp>
                  <p:cxnSp>
                    <p:nvCxnSpPr>
                      <p:cNvPr id="47" name="Прямая соединительная линия 46"/>
                      <p:cNvCxnSpPr/>
                      <p:nvPr/>
                    </p:nvCxnSpPr>
                    <p:spPr>
                      <a:xfrm flipH="1">
                        <a:off x="6715786" y="1819574"/>
                        <a:ext cx="12444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Группа 45"/>
                    <p:cNvGrpSpPr>
                      <a:grpSpLocks/>
                    </p:cNvGrpSpPr>
                    <p:nvPr/>
                  </p:nvGrpSpPr>
                  <p:grpSpPr bwMode="auto">
                    <a:xfrm>
                      <a:off x="4960753" y="2647950"/>
                      <a:ext cx="2002267" cy="818335"/>
                      <a:chOff x="4960753" y="2647950"/>
                      <a:chExt cx="2002267" cy="818335"/>
                    </a:xfrm>
                  </p:grpSpPr>
                  <p:cxnSp>
                    <p:nvCxnSpPr>
                      <p:cNvPr id="41" name="Прямая соединительная линия 40"/>
                      <p:cNvCxnSpPr/>
                      <p:nvPr/>
                    </p:nvCxnSpPr>
                    <p:spPr>
                      <a:xfrm flipH="1" flipV="1">
                        <a:off x="6466889" y="2885295"/>
                        <a:ext cx="363387" cy="58099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6830276" y="3466285"/>
                        <a:ext cx="13274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flipH="1">
                        <a:off x="5162677" y="2895609"/>
                        <a:ext cx="13141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a:spLocks noChangeArrowheads="1"/>
                      </p:cNvSpPr>
                      <p:nvPr/>
                    </p:nvSpPr>
                    <p:spPr bwMode="auto">
                      <a:xfrm>
                        <a:off x="4960753" y="2647950"/>
                        <a:ext cx="1741282" cy="316604"/>
                      </a:xfrm>
                      <a:prstGeom prst="rect">
                        <a:avLst/>
                      </a:prstGeom>
                      <a:noFill/>
                      <a:ln w="9525">
                        <a:noFill/>
                        <a:miter lim="800000"/>
                        <a:headEnd/>
                        <a:tailEnd/>
                      </a:ln>
                    </p:spPr>
                    <p:txBody>
                      <a:bodyPr wrap="square">
                        <a:spAutoFit/>
                      </a:bodyPr>
                      <a:lstStyle/>
                      <a:p>
                        <a:r>
                          <a:rPr lang="ru-RU" sz="1000" b="1" dirty="0"/>
                          <a:t>А-1,5 </a:t>
                        </a:r>
                        <a:r>
                          <a:rPr lang="en-US" sz="1000" b="1" dirty="0" smtClean="0"/>
                          <a:t>m</a:t>
                        </a:r>
                        <a:r>
                          <a:rPr lang="ru-RU" sz="1000" b="1" dirty="0" smtClean="0"/>
                          <a:t>, </a:t>
                        </a:r>
                        <a:r>
                          <a:rPr lang="ru-RU" sz="1000" b="1" dirty="0"/>
                          <a:t>В-2 </a:t>
                        </a:r>
                        <a:r>
                          <a:rPr lang="en-US" sz="1000" b="1" dirty="0" smtClean="0"/>
                          <a:t>m </a:t>
                        </a:r>
                        <a:r>
                          <a:rPr lang="ru-RU" sz="1000" b="1" dirty="0" smtClean="0"/>
                          <a:t>, </a:t>
                        </a:r>
                        <a:r>
                          <a:rPr lang="ru-RU" sz="1000" b="1" dirty="0"/>
                          <a:t>С-2 </a:t>
                        </a:r>
                        <a:r>
                          <a:rPr lang="en-US" sz="1000" b="1" dirty="0" smtClean="0"/>
                          <a:t>m</a:t>
                        </a:r>
                        <a:endParaRPr lang="ru-RU" sz="1100" b="1" dirty="0"/>
                      </a:p>
                    </p:txBody>
                  </p:sp>
                </p:grpSp>
                <p:grpSp>
                  <p:nvGrpSpPr>
                    <p:cNvPr id="22" name="Группа 46"/>
                    <p:cNvGrpSpPr>
                      <a:grpSpLocks/>
                    </p:cNvGrpSpPr>
                    <p:nvPr/>
                  </p:nvGrpSpPr>
                  <p:grpSpPr bwMode="auto">
                    <a:xfrm>
                      <a:off x="3306535" y="3083635"/>
                      <a:ext cx="2103377" cy="888008"/>
                      <a:chOff x="4859110" y="2578810"/>
                      <a:chExt cx="2103377" cy="888008"/>
                    </a:xfrm>
                  </p:grpSpPr>
                  <p:cxnSp>
                    <p:nvCxnSpPr>
                      <p:cNvPr id="37" name="Прямая соединительная линия 36"/>
                      <p:cNvCxnSpPr/>
                      <p:nvPr/>
                    </p:nvCxnSpPr>
                    <p:spPr>
                      <a:xfrm flipH="1" flipV="1">
                        <a:off x="6466356" y="2885828"/>
                        <a:ext cx="363387" cy="58099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6829743" y="3466817"/>
                        <a:ext cx="13274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flipH="1">
                        <a:off x="5162144" y="2896141"/>
                        <a:ext cx="13141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50"/>
                      <p:cNvSpPr txBox="1">
                        <a:spLocks noChangeArrowheads="1"/>
                      </p:cNvSpPr>
                      <p:nvPr/>
                    </p:nvSpPr>
                    <p:spPr bwMode="auto">
                      <a:xfrm>
                        <a:off x="4859110" y="2578810"/>
                        <a:ext cx="1668215" cy="316604"/>
                      </a:xfrm>
                      <a:prstGeom prst="rect">
                        <a:avLst/>
                      </a:prstGeom>
                      <a:noFill/>
                      <a:ln w="9525">
                        <a:noFill/>
                        <a:miter lim="800000"/>
                        <a:headEnd/>
                        <a:tailEnd/>
                      </a:ln>
                    </p:spPr>
                    <p:txBody>
                      <a:bodyPr wrap="square">
                        <a:spAutoFit/>
                      </a:bodyPr>
                      <a:lstStyle/>
                      <a:p>
                        <a:r>
                          <a:rPr lang="ru-RU" sz="1000" b="1" dirty="0"/>
                          <a:t>А-1,5 </a:t>
                        </a:r>
                        <a:r>
                          <a:rPr lang="en-US" sz="1000" b="1" dirty="0" smtClean="0"/>
                          <a:t>m</a:t>
                        </a:r>
                        <a:r>
                          <a:rPr lang="ru-RU" sz="1000" b="1" dirty="0" smtClean="0"/>
                          <a:t>, </a:t>
                        </a:r>
                        <a:r>
                          <a:rPr lang="ru-RU" sz="1000" b="1" dirty="0"/>
                          <a:t>В-2 </a:t>
                        </a:r>
                        <a:r>
                          <a:rPr lang="en-US" sz="1000" b="1" dirty="0" smtClean="0"/>
                          <a:t>m</a:t>
                        </a:r>
                        <a:r>
                          <a:rPr lang="ru-RU" sz="1000" b="1" dirty="0" smtClean="0"/>
                          <a:t>, С-2</a:t>
                        </a:r>
                        <a:r>
                          <a:rPr lang="en-US" sz="1000" b="1" dirty="0" smtClean="0"/>
                          <a:t> m</a:t>
                        </a:r>
                        <a:endParaRPr lang="ru-RU" sz="1000" b="1" dirty="0"/>
                      </a:p>
                    </p:txBody>
                  </p:sp>
                </p:grpSp>
                <p:grpSp>
                  <p:nvGrpSpPr>
                    <p:cNvPr id="23" name="Группа 76"/>
                    <p:cNvGrpSpPr>
                      <a:grpSpLocks/>
                    </p:cNvGrpSpPr>
                    <p:nvPr/>
                  </p:nvGrpSpPr>
                  <p:grpSpPr bwMode="auto">
                    <a:xfrm>
                      <a:off x="2980692" y="3359211"/>
                      <a:ext cx="1892997" cy="765415"/>
                      <a:chOff x="2980692" y="3359211"/>
                      <a:chExt cx="1892997" cy="765415"/>
                    </a:xfrm>
                  </p:grpSpPr>
                  <p:cxnSp>
                    <p:nvCxnSpPr>
                      <p:cNvPr id="34" name="Прямая соединительная линия 33"/>
                      <p:cNvCxnSpPr/>
                      <p:nvPr/>
                    </p:nvCxnSpPr>
                    <p:spPr>
                      <a:xfrm flipV="1">
                        <a:off x="3113436" y="3694900"/>
                        <a:ext cx="287060" cy="42972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flipH="1">
                        <a:off x="2980692" y="4114313"/>
                        <a:ext cx="13274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58"/>
                      <p:cNvSpPr txBox="1">
                        <a:spLocks noChangeArrowheads="1"/>
                      </p:cNvSpPr>
                      <p:nvPr/>
                    </p:nvSpPr>
                    <p:spPr bwMode="auto">
                      <a:xfrm>
                        <a:off x="3219471" y="3359211"/>
                        <a:ext cx="1654218" cy="316604"/>
                      </a:xfrm>
                      <a:prstGeom prst="rect">
                        <a:avLst/>
                      </a:prstGeom>
                      <a:noFill/>
                      <a:ln w="9525">
                        <a:noFill/>
                        <a:miter lim="800000"/>
                        <a:headEnd/>
                        <a:tailEnd/>
                      </a:ln>
                    </p:spPr>
                    <p:txBody>
                      <a:bodyPr wrap="square">
                        <a:spAutoFit/>
                      </a:bodyPr>
                      <a:lstStyle/>
                      <a:p>
                        <a:r>
                          <a:rPr lang="ru-RU" sz="1000" b="1" dirty="0"/>
                          <a:t>А-2 </a:t>
                        </a:r>
                        <a:r>
                          <a:rPr lang="en-US" sz="1000" b="1" dirty="0" smtClean="0"/>
                          <a:t>m</a:t>
                        </a:r>
                        <a:r>
                          <a:rPr lang="ru-RU" sz="1000" b="1" dirty="0" smtClean="0"/>
                          <a:t>, </a:t>
                        </a:r>
                        <a:r>
                          <a:rPr lang="ru-RU" sz="1000" b="1" dirty="0"/>
                          <a:t>В-1 </a:t>
                        </a:r>
                        <a:r>
                          <a:rPr lang="en-US" sz="1000" b="1" dirty="0" smtClean="0"/>
                          <a:t>m</a:t>
                        </a:r>
                        <a:r>
                          <a:rPr lang="ru-RU" sz="1000" b="1" dirty="0" smtClean="0"/>
                          <a:t>, </a:t>
                        </a:r>
                        <a:r>
                          <a:rPr lang="ru-RU" sz="1000" b="1" dirty="0"/>
                          <a:t>С-2,5 </a:t>
                        </a:r>
                        <a:r>
                          <a:rPr lang="en-US" sz="1000" b="1" dirty="0" smtClean="0"/>
                          <a:t>m</a:t>
                        </a:r>
                        <a:endParaRPr lang="ru-RU" sz="1000" b="1" dirty="0"/>
                      </a:p>
                    </p:txBody>
                  </p:sp>
                </p:grpSp>
                <p:grpSp>
                  <p:nvGrpSpPr>
                    <p:cNvPr id="24" name="Группа 77"/>
                    <p:cNvGrpSpPr>
                      <a:grpSpLocks/>
                    </p:cNvGrpSpPr>
                    <p:nvPr/>
                  </p:nvGrpSpPr>
                  <p:grpSpPr bwMode="auto">
                    <a:xfrm>
                      <a:off x="1381123" y="3848100"/>
                      <a:ext cx="1581151" cy="733755"/>
                      <a:chOff x="1381123" y="3848100"/>
                      <a:chExt cx="1581151" cy="733755"/>
                    </a:xfrm>
                  </p:grpSpPr>
                  <p:cxnSp>
                    <p:nvCxnSpPr>
                      <p:cNvPr id="31" name="Прямая соединительная линия 30"/>
                      <p:cNvCxnSpPr/>
                      <p:nvPr/>
                    </p:nvCxnSpPr>
                    <p:spPr>
                      <a:xfrm>
                        <a:off x="2686996" y="4086810"/>
                        <a:ext cx="84624" cy="49504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2771620" y="4571541"/>
                        <a:ext cx="962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65"/>
                      <p:cNvSpPr txBox="1">
                        <a:spLocks noChangeArrowheads="1"/>
                      </p:cNvSpPr>
                      <p:nvPr/>
                    </p:nvSpPr>
                    <p:spPr bwMode="auto">
                      <a:xfrm>
                        <a:off x="1381123" y="3848100"/>
                        <a:ext cx="1581151" cy="316604"/>
                      </a:xfrm>
                      <a:prstGeom prst="rect">
                        <a:avLst/>
                      </a:prstGeom>
                      <a:noFill/>
                      <a:ln w="9525">
                        <a:noFill/>
                        <a:miter lim="800000"/>
                        <a:headEnd/>
                        <a:tailEnd/>
                      </a:ln>
                    </p:spPr>
                    <p:txBody>
                      <a:bodyPr>
                        <a:spAutoFit/>
                      </a:bodyPr>
                      <a:lstStyle/>
                      <a:p>
                        <a:r>
                          <a:rPr lang="ru-RU" sz="1000" b="1" dirty="0"/>
                          <a:t>А-1 </a:t>
                        </a:r>
                        <a:r>
                          <a:rPr lang="en-US" sz="1000" b="1" dirty="0" smtClean="0"/>
                          <a:t>m</a:t>
                        </a:r>
                        <a:r>
                          <a:rPr lang="ru-RU" sz="1000" b="1" dirty="0" smtClean="0"/>
                          <a:t>, </a:t>
                        </a:r>
                        <a:r>
                          <a:rPr lang="ru-RU" sz="1000" b="1" dirty="0"/>
                          <a:t>В-2 </a:t>
                        </a:r>
                        <a:r>
                          <a:rPr lang="en-US" sz="1000" b="1" dirty="0" smtClean="0"/>
                          <a:t>m</a:t>
                        </a:r>
                        <a:r>
                          <a:rPr lang="ru-RU" sz="1000" b="1" dirty="0" smtClean="0"/>
                          <a:t>, </a:t>
                        </a:r>
                        <a:r>
                          <a:rPr lang="ru-RU" sz="1000" b="1" dirty="0"/>
                          <a:t>С-2 </a:t>
                        </a:r>
                        <a:r>
                          <a:rPr lang="en-US" sz="1000" b="1" dirty="0" smtClean="0"/>
                          <a:t>m</a:t>
                        </a:r>
                        <a:endParaRPr lang="ru-RU" sz="1000" b="1" dirty="0"/>
                      </a:p>
                    </p:txBody>
                  </p:sp>
                </p:grpSp>
                <p:grpSp>
                  <p:nvGrpSpPr>
                    <p:cNvPr id="25" name="Группа 75"/>
                    <p:cNvGrpSpPr>
                      <a:grpSpLocks/>
                    </p:cNvGrpSpPr>
                    <p:nvPr/>
                  </p:nvGrpSpPr>
                  <p:grpSpPr bwMode="auto">
                    <a:xfrm>
                      <a:off x="2087637" y="1114425"/>
                      <a:ext cx="2188971" cy="1095340"/>
                      <a:chOff x="2087637" y="1114425"/>
                      <a:chExt cx="2188971" cy="1095340"/>
                    </a:xfrm>
                  </p:grpSpPr>
                  <p:grpSp>
                    <p:nvGrpSpPr>
                      <p:cNvPr id="26" name="Группа 74"/>
                      <p:cNvGrpSpPr>
                        <a:grpSpLocks/>
                      </p:cNvGrpSpPr>
                      <p:nvPr/>
                    </p:nvGrpSpPr>
                    <p:grpSpPr bwMode="auto">
                      <a:xfrm>
                        <a:off x="2229028" y="1352031"/>
                        <a:ext cx="2047580" cy="857734"/>
                        <a:chOff x="2229028" y="1352031"/>
                        <a:chExt cx="2047580" cy="857734"/>
                      </a:xfrm>
                    </p:grpSpPr>
                    <p:cxnSp>
                      <p:nvCxnSpPr>
                        <p:cNvPr id="28" name="Прямая соединительная линия 27"/>
                        <p:cNvCxnSpPr/>
                        <p:nvPr/>
                      </p:nvCxnSpPr>
                      <p:spPr>
                        <a:xfrm flipH="1" flipV="1">
                          <a:off x="3563108" y="1352031"/>
                          <a:ext cx="599008" cy="85773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4143864" y="2199452"/>
                          <a:ext cx="13274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H="1">
                          <a:off x="2229028" y="1362345"/>
                          <a:ext cx="133408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72"/>
                      <p:cNvSpPr txBox="1">
                        <a:spLocks noChangeArrowheads="1"/>
                      </p:cNvSpPr>
                      <p:nvPr/>
                    </p:nvSpPr>
                    <p:spPr bwMode="auto">
                      <a:xfrm>
                        <a:off x="2087637" y="1114425"/>
                        <a:ext cx="1693787" cy="316604"/>
                      </a:xfrm>
                      <a:prstGeom prst="rect">
                        <a:avLst/>
                      </a:prstGeom>
                      <a:noFill/>
                      <a:ln w="9525">
                        <a:noFill/>
                        <a:miter lim="800000"/>
                        <a:headEnd/>
                        <a:tailEnd/>
                      </a:ln>
                    </p:spPr>
                    <p:txBody>
                      <a:bodyPr wrap="square">
                        <a:spAutoFit/>
                      </a:bodyPr>
                      <a:lstStyle/>
                      <a:p>
                        <a:r>
                          <a:rPr lang="ru-RU" sz="1000" b="1" dirty="0"/>
                          <a:t>А-1,5 </a:t>
                        </a:r>
                        <a:r>
                          <a:rPr lang="en-US" sz="1000" b="1" dirty="0" smtClean="0"/>
                          <a:t>m</a:t>
                        </a:r>
                        <a:r>
                          <a:rPr lang="ru-RU" sz="1000" b="1" dirty="0" smtClean="0"/>
                          <a:t>, </a:t>
                        </a:r>
                        <a:r>
                          <a:rPr lang="ru-RU" sz="1000" b="1" dirty="0"/>
                          <a:t>В-2 </a:t>
                        </a:r>
                        <a:r>
                          <a:rPr lang="en-US" sz="1000" b="1" dirty="0" smtClean="0"/>
                          <a:t>m</a:t>
                        </a:r>
                        <a:r>
                          <a:rPr lang="ru-RU" sz="1000" b="1" dirty="0" smtClean="0"/>
                          <a:t>, </a:t>
                        </a:r>
                        <a:r>
                          <a:rPr lang="ru-RU" sz="1000" b="1" dirty="0"/>
                          <a:t>С-2 </a:t>
                        </a:r>
                        <a:r>
                          <a:rPr lang="en-US" sz="1000" b="1" dirty="0" smtClean="0"/>
                          <a:t>m</a:t>
                        </a:r>
                        <a:endParaRPr lang="ru-RU" sz="1000" b="1" dirty="0"/>
                      </a:p>
                    </p:txBody>
                  </p:sp>
                </p:grpSp>
              </p:grpSp>
              <p:cxnSp>
                <p:nvCxnSpPr>
                  <p:cNvPr id="15" name="Прямая со стрелкой 14"/>
                  <p:cNvCxnSpPr/>
                  <p:nvPr/>
                </p:nvCxnSpPr>
                <p:spPr>
                  <a:xfrm flipV="1">
                    <a:off x="1839093" y="3323616"/>
                    <a:ext cx="160953" cy="268149"/>
                  </a:xfrm>
                  <a:prstGeom prst="straightConnector1">
                    <a:avLst/>
                  </a:prstGeom>
                  <a:ln w="3492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2247281" y="4409964"/>
                    <a:ext cx="353432" cy="48129"/>
                  </a:xfrm>
                  <a:prstGeom prst="straightConnector1">
                    <a:avLst/>
                  </a:prstGeom>
                  <a:ln w="3492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66"/>
                  <p:cNvSpPr txBox="1">
                    <a:spLocks noChangeArrowheads="1"/>
                  </p:cNvSpPr>
                  <p:nvPr/>
                </p:nvSpPr>
                <p:spPr bwMode="auto">
                  <a:xfrm rot="-3546682">
                    <a:off x="1276349" y="3152774"/>
                    <a:ext cx="708848" cy="261610"/>
                  </a:xfrm>
                  <a:prstGeom prst="rect">
                    <a:avLst/>
                  </a:prstGeom>
                  <a:noFill/>
                  <a:ln w="9525">
                    <a:noFill/>
                    <a:miter lim="800000"/>
                    <a:headEnd/>
                    <a:tailEnd/>
                  </a:ln>
                </p:spPr>
                <p:txBody>
                  <a:bodyPr wrap="none">
                    <a:spAutoFit/>
                  </a:bodyPr>
                  <a:lstStyle/>
                  <a:p>
                    <a:r>
                      <a:rPr lang="en-US" sz="1100" b="1" dirty="0"/>
                      <a:t>top ring</a:t>
                    </a:r>
                    <a:endParaRPr lang="ru-RU" sz="1100" b="1" dirty="0"/>
                  </a:p>
                </p:txBody>
              </p:sp>
              <p:sp>
                <p:nvSpPr>
                  <p:cNvPr id="18" name="TextBox 68"/>
                  <p:cNvSpPr txBox="1">
                    <a:spLocks noChangeArrowheads="1"/>
                  </p:cNvSpPr>
                  <p:nvPr/>
                </p:nvSpPr>
                <p:spPr bwMode="auto">
                  <a:xfrm rot="-517844">
                    <a:off x="2009775" y="4095750"/>
                    <a:ext cx="723275" cy="261610"/>
                  </a:xfrm>
                  <a:prstGeom prst="rect">
                    <a:avLst/>
                  </a:prstGeom>
                  <a:noFill/>
                  <a:ln w="9525">
                    <a:noFill/>
                    <a:miter lim="800000"/>
                    <a:headEnd/>
                    <a:tailEnd/>
                  </a:ln>
                </p:spPr>
                <p:txBody>
                  <a:bodyPr wrap="none">
                    <a:spAutoFit/>
                  </a:bodyPr>
                  <a:lstStyle/>
                  <a:p>
                    <a:r>
                      <a:rPr lang="en-US" sz="1100" b="1" dirty="0"/>
                      <a:t>low ring</a:t>
                    </a:r>
                    <a:endParaRPr lang="ru-RU" sz="1100" b="1" dirty="0"/>
                  </a:p>
                </p:txBody>
              </p:sp>
            </p:grpSp>
            <p:cxnSp>
              <p:nvCxnSpPr>
                <p:cNvPr id="12" name="Прямая соединительная линия 11"/>
                <p:cNvCxnSpPr/>
                <p:nvPr/>
              </p:nvCxnSpPr>
              <p:spPr>
                <a:xfrm>
                  <a:off x="3415431" y="3682867"/>
                  <a:ext cx="147678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H="1">
                  <a:off x="1429245" y="4086810"/>
                  <a:ext cx="126604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 name="Прямая соединительная линия 7"/>
              <p:cNvCxnSpPr/>
              <p:nvPr/>
            </p:nvCxnSpPr>
            <p:spPr>
              <a:xfrm>
                <a:off x="4953606" y="456483"/>
                <a:ext cx="884408" cy="12015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5829719" y="1657997"/>
                <a:ext cx="160952" cy="859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H="1">
                <a:off x="3591317" y="466796"/>
                <a:ext cx="136228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TextBox 32"/>
            <p:cNvSpPr txBox="1">
              <a:spLocks noChangeArrowheads="1"/>
            </p:cNvSpPr>
            <p:nvPr/>
          </p:nvSpPr>
          <p:spPr bwMode="auto">
            <a:xfrm>
              <a:off x="3486149" y="219075"/>
              <a:ext cx="1647594" cy="336392"/>
            </a:xfrm>
            <a:prstGeom prst="rect">
              <a:avLst/>
            </a:prstGeom>
            <a:noFill/>
            <a:ln w="9525">
              <a:noFill/>
              <a:miter lim="800000"/>
              <a:headEnd/>
              <a:tailEnd/>
            </a:ln>
          </p:spPr>
          <p:txBody>
            <a:bodyPr wrap="square">
              <a:spAutoFit/>
            </a:bodyPr>
            <a:lstStyle/>
            <a:p>
              <a:r>
                <a:rPr lang="ru-RU" sz="1000" b="1" dirty="0"/>
                <a:t>А-</a:t>
              </a:r>
              <a:r>
                <a:rPr lang="en-US" sz="1000" b="1" dirty="0"/>
                <a:t>1,5</a:t>
              </a:r>
              <a:r>
                <a:rPr lang="ru-RU" sz="1000" b="1" dirty="0"/>
                <a:t> </a:t>
              </a:r>
              <a:r>
                <a:rPr lang="en-US" sz="1000" b="1" dirty="0" smtClean="0"/>
                <a:t>m</a:t>
              </a:r>
              <a:r>
                <a:rPr lang="ru-RU" sz="1000" b="1" dirty="0" smtClean="0"/>
                <a:t>, </a:t>
              </a:r>
              <a:r>
                <a:rPr lang="ru-RU" sz="1000" b="1" dirty="0"/>
                <a:t>В-</a:t>
              </a:r>
              <a:r>
                <a:rPr lang="en-US" sz="1000" b="1" dirty="0"/>
                <a:t>2</a:t>
              </a:r>
              <a:r>
                <a:rPr lang="ru-RU" sz="1000" b="1" dirty="0"/>
                <a:t> </a:t>
              </a:r>
              <a:r>
                <a:rPr lang="en-US" sz="1000" b="1" dirty="0" smtClean="0"/>
                <a:t>m</a:t>
              </a:r>
              <a:r>
                <a:rPr lang="ru-RU" sz="1000" b="1" dirty="0" smtClean="0"/>
                <a:t>, С-</a:t>
              </a:r>
              <a:r>
                <a:rPr lang="ru-RU" sz="1100" b="1" dirty="0" smtClean="0"/>
                <a:t>2</a:t>
              </a:r>
              <a:r>
                <a:rPr lang="en-US" sz="1100" b="1" dirty="0" smtClean="0"/>
                <a:t> m</a:t>
              </a:r>
              <a:endParaRPr lang="ru-RU" sz="1100" b="1" dirty="0"/>
            </a:p>
          </p:txBody>
        </p:sp>
      </p:grpSp>
      <p:sp>
        <p:nvSpPr>
          <p:cNvPr id="48" name="TextBox 4"/>
          <p:cNvSpPr txBox="1">
            <a:spLocks noChangeArrowheads="1"/>
          </p:cNvSpPr>
          <p:nvPr/>
        </p:nvSpPr>
        <p:spPr bwMode="auto">
          <a:xfrm>
            <a:off x="500034" y="357166"/>
            <a:ext cx="5099025" cy="461665"/>
          </a:xfrm>
          <a:prstGeom prst="rect">
            <a:avLst/>
          </a:prstGeom>
          <a:noFill/>
          <a:ln w="9525">
            <a:noFill/>
            <a:miter lim="800000"/>
            <a:headEnd/>
            <a:tailEnd/>
          </a:ln>
        </p:spPr>
        <p:txBody>
          <a:bodyPr wrap="none">
            <a:spAutoFit/>
          </a:bodyPr>
          <a:lstStyle/>
          <a:p>
            <a:r>
              <a:rPr lang="en-US" sz="2400" b="1" dirty="0">
                <a:solidFill>
                  <a:srgbClr val="FF0000"/>
                </a:solidFill>
              </a:rPr>
              <a:t>3D </a:t>
            </a:r>
            <a:r>
              <a:rPr lang="en-US" sz="2400" b="1" dirty="0" smtClean="0">
                <a:solidFill>
                  <a:srgbClr val="FF0000"/>
                </a:solidFill>
              </a:rPr>
              <a:t>simulation </a:t>
            </a:r>
            <a:r>
              <a:rPr lang="en-US" sz="2400" b="1" dirty="0">
                <a:solidFill>
                  <a:srgbClr val="FF0000"/>
                </a:solidFill>
              </a:rPr>
              <a:t>geometry of the collider</a:t>
            </a:r>
          </a:p>
        </p:txBody>
      </p:sp>
      <p:grpSp>
        <p:nvGrpSpPr>
          <p:cNvPr id="49" name="Группа 109"/>
          <p:cNvGrpSpPr>
            <a:grpSpLocks/>
          </p:cNvGrpSpPr>
          <p:nvPr/>
        </p:nvGrpSpPr>
        <p:grpSpPr bwMode="auto">
          <a:xfrm>
            <a:off x="5929322" y="1785926"/>
            <a:ext cx="3214678" cy="1403350"/>
            <a:chOff x="5324475" y="3600450"/>
            <a:chExt cx="3676650" cy="1611313"/>
          </a:xfrm>
        </p:grpSpPr>
        <p:grpSp>
          <p:nvGrpSpPr>
            <p:cNvPr id="50" name="Группа 108"/>
            <p:cNvGrpSpPr>
              <a:grpSpLocks/>
            </p:cNvGrpSpPr>
            <p:nvPr/>
          </p:nvGrpSpPr>
          <p:grpSpPr bwMode="auto">
            <a:xfrm>
              <a:off x="5324475" y="3600450"/>
              <a:ext cx="3676650" cy="1611313"/>
              <a:chOff x="5324475" y="3600450"/>
              <a:chExt cx="3676650" cy="1611313"/>
            </a:xfrm>
          </p:grpSpPr>
          <p:sp>
            <p:nvSpPr>
              <p:cNvPr id="52" name="Oval 5"/>
              <p:cNvSpPr>
                <a:spLocks noChangeAspect="1" noChangeArrowheads="1"/>
              </p:cNvSpPr>
              <p:nvPr/>
            </p:nvSpPr>
            <p:spPr bwMode="auto">
              <a:xfrm>
                <a:off x="6875583" y="4779878"/>
                <a:ext cx="144163" cy="144178"/>
              </a:xfrm>
              <a:prstGeom prst="ellipse">
                <a:avLst/>
              </a:prstGeom>
              <a:solidFill>
                <a:srgbClr val="FF0000"/>
              </a:solidFill>
              <a:ln w="9525">
                <a:solidFill>
                  <a:srgbClr val="000000"/>
                </a:solidFill>
                <a:round/>
                <a:headEnd/>
                <a:tailEnd/>
              </a:ln>
            </p:spPr>
            <p:txBody>
              <a:bodyPr/>
              <a:lstStyle/>
              <a:p>
                <a:endParaRPr lang="ru-RU" dirty="0"/>
              </a:p>
            </p:txBody>
          </p:sp>
          <p:cxnSp>
            <p:nvCxnSpPr>
              <p:cNvPr id="53" name="AutoShape 6"/>
              <p:cNvCxnSpPr>
                <a:cxnSpLocks noChangeShapeType="1"/>
              </p:cNvCxnSpPr>
              <p:nvPr/>
            </p:nvCxnSpPr>
            <p:spPr bwMode="auto">
              <a:xfrm rot="5820000">
                <a:off x="6760939" y="5036634"/>
                <a:ext cx="269449" cy="59214"/>
              </a:xfrm>
              <a:prstGeom prst="straightConnector1">
                <a:avLst/>
              </a:prstGeom>
              <a:noFill/>
              <a:ln w="9525">
                <a:solidFill>
                  <a:srgbClr val="000000"/>
                </a:solidFill>
                <a:round/>
                <a:headEnd/>
                <a:tailEnd/>
              </a:ln>
            </p:spPr>
          </p:cxnSp>
          <p:cxnSp>
            <p:nvCxnSpPr>
              <p:cNvPr id="54" name="AutoShape 7"/>
              <p:cNvCxnSpPr>
                <a:cxnSpLocks noChangeShapeType="1"/>
              </p:cNvCxnSpPr>
              <p:nvPr/>
            </p:nvCxnSpPr>
            <p:spPr bwMode="auto">
              <a:xfrm rot="15600000" flipH="1">
                <a:off x="6859545" y="5022982"/>
                <a:ext cx="288496" cy="67468"/>
              </a:xfrm>
              <a:prstGeom prst="straightConnector1">
                <a:avLst/>
              </a:prstGeom>
              <a:noFill/>
              <a:ln w="9525">
                <a:solidFill>
                  <a:srgbClr val="000000"/>
                </a:solidFill>
                <a:round/>
                <a:headEnd/>
                <a:tailEnd/>
              </a:ln>
            </p:spPr>
          </p:cxnSp>
          <p:sp>
            <p:nvSpPr>
              <p:cNvPr id="55" name="Text Box 10"/>
              <p:cNvSpPr txBox="1">
                <a:spLocks noChangeArrowheads="1"/>
              </p:cNvSpPr>
              <p:nvPr/>
            </p:nvSpPr>
            <p:spPr bwMode="auto">
              <a:xfrm>
                <a:off x="5324475" y="4343545"/>
                <a:ext cx="741429" cy="561830"/>
              </a:xfrm>
              <a:prstGeom prst="rect">
                <a:avLst/>
              </a:prstGeom>
              <a:solidFill>
                <a:srgbClr val="FFFFFF"/>
              </a:solidFill>
              <a:ln w="9525">
                <a:noFill/>
                <a:miter lim="800000"/>
                <a:headEnd/>
                <a:tailEnd/>
              </a:ln>
            </p:spPr>
            <p:txBody>
              <a:bodyPr lIns="0" tIns="0" rIns="0" bIns="0"/>
              <a:lstStyle/>
              <a:p>
                <a:endParaRPr lang="ru-RU" dirty="0"/>
              </a:p>
            </p:txBody>
          </p:sp>
          <p:sp>
            <p:nvSpPr>
              <p:cNvPr id="56" name="Text Box 11"/>
              <p:cNvSpPr txBox="1">
                <a:spLocks noChangeArrowheads="1"/>
              </p:cNvSpPr>
              <p:nvPr/>
            </p:nvSpPr>
            <p:spPr bwMode="auto">
              <a:xfrm>
                <a:off x="8477184" y="4090186"/>
                <a:ext cx="523941" cy="538963"/>
              </a:xfrm>
              <a:prstGeom prst="rect">
                <a:avLst/>
              </a:prstGeom>
              <a:solidFill>
                <a:srgbClr val="FFFFFF"/>
              </a:solidFill>
              <a:ln w="9525">
                <a:noFill/>
                <a:miter lim="800000"/>
                <a:headEnd/>
                <a:tailEnd/>
              </a:ln>
            </p:spPr>
            <p:txBody>
              <a:bodyPr lIns="0" tIns="0" rIns="0" bIns="0"/>
              <a:lstStyle/>
              <a:p>
                <a:r>
                  <a:rPr lang="en-US" sz="1200" dirty="0"/>
                  <a:t>outer</a:t>
                </a:r>
              </a:p>
              <a:p>
                <a:r>
                  <a:rPr lang="en-US" sz="1200" dirty="0"/>
                  <a:t>wall</a:t>
                </a:r>
              </a:p>
            </p:txBody>
          </p:sp>
          <p:grpSp>
            <p:nvGrpSpPr>
              <p:cNvPr id="57" name="Группа 92"/>
              <p:cNvGrpSpPr>
                <a:grpSpLocks/>
              </p:cNvGrpSpPr>
              <p:nvPr/>
            </p:nvGrpSpPr>
            <p:grpSpPr bwMode="auto">
              <a:xfrm>
                <a:off x="5715007" y="3600450"/>
                <a:ext cx="2971801" cy="1611313"/>
                <a:chOff x="6892027" y="3686175"/>
                <a:chExt cx="1832839" cy="1049338"/>
              </a:xfrm>
            </p:grpSpPr>
            <p:sp>
              <p:nvSpPr>
                <p:cNvPr id="64" name="Rectangle 8"/>
                <p:cNvSpPr>
                  <a:spLocks noChangeArrowheads="1"/>
                </p:cNvSpPr>
                <p:nvPr/>
              </p:nvSpPr>
              <p:spPr bwMode="auto">
                <a:xfrm>
                  <a:off x="8191381" y="4015260"/>
                  <a:ext cx="360090" cy="720253"/>
                </a:xfrm>
                <a:prstGeom prst="rect">
                  <a:avLst/>
                </a:prstGeom>
                <a:solidFill>
                  <a:srgbClr val="A5A5A5"/>
                </a:solidFill>
                <a:ln w="9525">
                  <a:solidFill>
                    <a:srgbClr val="000000"/>
                  </a:solidFill>
                  <a:miter lim="800000"/>
                  <a:headEnd/>
                  <a:tailEnd/>
                </a:ln>
              </p:spPr>
              <p:txBody>
                <a:bodyPr/>
                <a:lstStyle/>
                <a:p>
                  <a:endParaRPr lang="en-US" dirty="0"/>
                </a:p>
                <a:p>
                  <a:r>
                    <a:rPr lang="en-US" dirty="0"/>
                    <a:t>  B</a:t>
                  </a:r>
                  <a:endParaRPr lang="ru-RU" dirty="0"/>
                </a:p>
              </p:txBody>
            </p:sp>
            <p:sp>
              <p:nvSpPr>
                <p:cNvPr id="65" name="Rectangle 9"/>
                <p:cNvSpPr>
                  <a:spLocks noChangeArrowheads="1"/>
                </p:cNvSpPr>
                <p:nvPr/>
              </p:nvSpPr>
              <p:spPr bwMode="auto">
                <a:xfrm>
                  <a:off x="7138755" y="3686175"/>
                  <a:ext cx="1412716" cy="331625"/>
                </a:xfrm>
                <a:prstGeom prst="rect">
                  <a:avLst/>
                </a:prstGeom>
                <a:solidFill>
                  <a:srgbClr val="A5A5A5"/>
                </a:solidFill>
                <a:ln w="9525">
                  <a:solidFill>
                    <a:srgbClr val="000000"/>
                  </a:solidFill>
                  <a:miter lim="800000"/>
                  <a:headEnd/>
                  <a:tailEnd/>
                </a:ln>
              </p:spPr>
              <p:txBody>
                <a:bodyPr/>
                <a:lstStyle/>
                <a:p>
                  <a:r>
                    <a:rPr lang="en-US" dirty="0"/>
                    <a:t>               C</a:t>
                  </a:r>
                  <a:endParaRPr lang="ru-RU" dirty="0"/>
                </a:p>
              </p:txBody>
            </p:sp>
            <p:sp>
              <p:nvSpPr>
                <p:cNvPr id="66" name="Rectangle 15"/>
                <p:cNvSpPr>
                  <a:spLocks noChangeArrowheads="1"/>
                </p:cNvSpPr>
                <p:nvPr/>
              </p:nvSpPr>
              <p:spPr bwMode="auto">
                <a:xfrm>
                  <a:off x="7138755" y="4015260"/>
                  <a:ext cx="239089" cy="720253"/>
                </a:xfrm>
                <a:prstGeom prst="rect">
                  <a:avLst/>
                </a:prstGeom>
                <a:solidFill>
                  <a:srgbClr val="A5A5A5"/>
                </a:solidFill>
                <a:ln w="9525">
                  <a:solidFill>
                    <a:srgbClr val="000000"/>
                  </a:solidFill>
                  <a:miter lim="800000"/>
                  <a:headEnd/>
                  <a:tailEnd/>
                </a:ln>
              </p:spPr>
              <p:txBody>
                <a:bodyPr/>
                <a:lstStyle/>
                <a:p>
                  <a:endParaRPr lang="en-US" dirty="0"/>
                </a:p>
                <a:p>
                  <a:r>
                    <a:rPr lang="en-US" dirty="0"/>
                    <a:t>A</a:t>
                  </a:r>
                  <a:endParaRPr lang="ru-RU" dirty="0"/>
                </a:p>
              </p:txBody>
            </p:sp>
            <p:cxnSp>
              <p:nvCxnSpPr>
                <p:cNvPr id="67" name="AutoShape 16"/>
                <p:cNvCxnSpPr>
                  <a:cxnSpLocks noChangeShapeType="1"/>
                </p:cNvCxnSpPr>
                <p:nvPr/>
              </p:nvCxnSpPr>
              <p:spPr bwMode="auto">
                <a:xfrm>
                  <a:off x="6892027" y="4733608"/>
                  <a:ext cx="1832839" cy="1905"/>
                </a:xfrm>
                <a:prstGeom prst="straightConnector1">
                  <a:avLst/>
                </a:prstGeom>
                <a:noFill/>
                <a:ln w="19050">
                  <a:solidFill>
                    <a:srgbClr val="000000"/>
                  </a:solidFill>
                  <a:round/>
                  <a:headEnd/>
                  <a:tailEnd/>
                </a:ln>
              </p:spPr>
            </p:cxnSp>
          </p:grpSp>
          <p:cxnSp>
            <p:nvCxnSpPr>
              <p:cNvPr id="58" name="AutoShape 18"/>
              <p:cNvCxnSpPr>
                <a:cxnSpLocks noChangeShapeType="1"/>
              </p:cNvCxnSpPr>
              <p:nvPr/>
            </p:nvCxnSpPr>
            <p:spPr bwMode="auto">
              <a:xfrm>
                <a:off x="6923217" y="4856093"/>
                <a:ext cx="887283" cy="1657"/>
              </a:xfrm>
              <a:prstGeom prst="straightConnector1">
                <a:avLst/>
              </a:prstGeom>
              <a:noFill/>
              <a:ln w="3175">
                <a:solidFill>
                  <a:srgbClr val="000000"/>
                </a:solidFill>
                <a:round/>
                <a:headEnd type="stealth" w="sm" len="sm"/>
                <a:tailEnd type="stealth" w="sm" len="sm"/>
              </a:ln>
            </p:spPr>
          </p:cxnSp>
          <p:sp>
            <p:nvSpPr>
              <p:cNvPr id="59" name="Text Box 19"/>
              <p:cNvSpPr txBox="1">
                <a:spLocks noChangeArrowheads="1"/>
              </p:cNvSpPr>
              <p:nvPr/>
            </p:nvSpPr>
            <p:spPr bwMode="auto">
              <a:xfrm>
                <a:off x="7176593" y="4614741"/>
                <a:ext cx="302298" cy="161962"/>
              </a:xfrm>
              <a:prstGeom prst="rect">
                <a:avLst/>
              </a:prstGeom>
              <a:solidFill>
                <a:srgbClr val="FFFFFF"/>
              </a:solidFill>
              <a:ln w="9525">
                <a:noFill/>
                <a:miter lim="800000"/>
                <a:headEnd/>
                <a:tailEnd/>
              </a:ln>
            </p:spPr>
            <p:txBody>
              <a:bodyPr lIns="0" tIns="0" rIns="0" bIns="0"/>
              <a:lstStyle/>
              <a:p>
                <a:pPr>
                  <a:spcAft>
                    <a:spcPts val="1000"/>
                  </a:spcAft>
                </a:pPr>
                <a:r>
                  <a:rPr lang="en-US" sz="1200" dirty="0">
                    <a:cs typeface="Arial" pitchFamily="34" charset="0"/>
                  </a:rPr>
                  <a:t>3 m</a:t>
                </a:r>
              </a:p>
            </p:txBody>
          </p:sp>
          <p:cxnSp>
            <p:nvCxnSpPr>
              <p:cNvPr id="60" name="AutoShape 20"/>
              <p:cNvCxnSpPr>
                <a:cxnSpLocks noChangeShapeType="1"/>
              </p:cNvCxnSpPr>
              <p:nvPr/>
            </p:nvCxnSpPr>
            <p:spPr bwMode="auto">
              <a:xfrm rot="5400000">
                <a:off x="6161883" y="4653758"/>
                <a:ext cx="1090610" cy="3175"/>
              </a:xfrm>
              <a:prstGeom prst="straightConnector1">
                <a:avLst/>
              </a:prstGeom>
              <a:noFill/>
              <a:ln w="6350">
                <a:solidFill>
                  <a:srgbClr val="000000"/>
                </a:solidFill>
                <a:round/>
                <a:headEnd type="stealth" w="sm" len="med"/>
                <a:tailEnd type="stealth" w="sm" len="med"/>
              </a:ln>
            </p:spPr>
          </p:cxnSp>
          <p:cxnSp>
            <p:nvCxnSpPr>
              <p:cNvPr id="61" name="AutoShape 21"/>
              <p:cNvCxnSpPr>
                <a:cxnSpLocks noChangeShapeType="1"/>
              </p:cNvCxnSpPr>
              <p:nvPr/>
            </p:nvCxnSpPr>
            <p:spPr bwMode="auto">
              <a:xfrm flipV="1">
                <a:off x="6473825" y="4438650"/>
                <a:ext cx="1336675" cy="4765"/>
              </a:xfrm>
              <a:prstGeom prst="straightConnector1">
                <a:avLst/>
              </a:prstGeom>
              <a:noFill/>
              <a:ln w="6350">
                <a:solidFill>
                  <a:srgbClr val="000000"/>
                </a:solidFill>
                <a:round/>
                <a:headEnd type="stealth" w="sm" len="med"/>
                <a:tailEnd type="stealth" w="sm" len="med"/>
              </a:ln>
            </p:spPr>
          </p:cxnSp>
          <p:sp>
            <p:nvSpPr>
              <p:cNvPr id="62" name="TextBox 104"/>
              <p:cNvSpPr txBox="1">
                <a:spLocks noChangeArrowheads="1"/>
              </p:cNvSpPr>
              <p:nvPr/>
            </p:nvSpPr>
            <p:spPr bwMode="auto">
              <a:xfrm>
                <a:off x="6715125" y="4143375"/>
                <a:ext cx="739305" cy="276999"/>
              </a:xfrm>
              <a:prstGeom prst="rect">
                <a:avLst/>
              </a:prstGeom>
              <a:noFill/>
              <a:ln w="9525">
                <a:noFill/>
                <a:miter lim="800000"/>
                <a:headEnd/>
                <a:tailEnd/>
              </a:ln>
            </p:spPr>
            <p:txBody>
              <a:bodyPr wrap="none">
                <a:spAutoFit/>
              </a:bodyPr>
              <a:lstStyle/>
              <a:p>
                <a:r>
                  <a:rPr lang="ru-RU" sz="1200" dirty="0">
                    <a:sym typeface="Symbol" pitchFamily="18" charset="2"/>
                  </a:rPr>
                  <a:t>4</a:t>
                </a:r>
                <a:r>
                  <a:rPr lang="en-US" sz="1200" dirty="0">
                    <a:sym typeface="Symbol" pitchFamily="18" charset="2"/>
                  </a:rPr>
                  <a:t>4</a:t>
                </a:r>
                <a:r>
                  <a:rPr lang="ru-RU" sz="1200" dirty="0">
                    <a:sym typeface="Symbol" pitchFamily="18" charset="2"/>
                  </a:rPr>
                  <a:t>,5 </a:t>
                </a:r>
                <a:r>
                  <a:rPr lang="en-US" sz="1200" dirty="0">
                    <a:sym typeface="Symbol" pitchFamily="18" charset="2"/>
                  </a:rPr>
                  <a:t>m</a:t>
                </a:r>
                <a:endParaRPr lang="en-US" sz="1200" dirty="0"/>
              </a:p>
            </p:txBody>
          </p:sp>
          <p:sp>
            <p:nvSpPr>
              <p:cNvPr id="63" name="TextBox 107"/>
              <p:cNvSpPr txBox="1">
                <a:spLocks noChangeArrowheads="1"/>
              </p:cNvSpPr>
              <p:nvPr/>
            </p:nvSpPr>
            <p:spPr bwMode="auto">
              <a:xfrm>
                <a:off x="7219950" y="4905375"/>
                <a:ext cx="569387" cy="276999"/>
              </a:xfrm>
              <a:prstGeom prst="rect">
                <a:avLst/>
              </a:prstGeom>
              <a:noFill/>
              <a:ln w="9525">
                <a:noFill/>
                <a:miter lim="800000"/>
                <a:headEnd/>
                <a:tailEnd/>
              </a:ln>
            </p:spPr>
            <p:txBody>
              <a:bodyPr wrap="none">
                <a:spAutoFit/>
              </a:bodyPr>
              <a:lstStyle/>
              <a:p>
                <a:r>
                  <a:rPr lang="en-US" sz="1200" dirty="0"/>
                  <a:t>1</a:t>
                </a:r>
                <a:r>
                  <a:rPr lang="ru-RU" sz="1200" dirty="0"/>
                  <a:t>,</a:t>
                </a:r>
                <a:r>
                  <a:rPr lang="en-US" sz="1200" dirty="0"/>
                  <a:t>5</a:t>
                </a:r>
                <a:r>
                  <a:rPr lang="ru-RU" sz="1200" dirty="0"/>
                  <a:t> </a:t>
                </a:r>
                <a:r>
                  <a:rPr lang="en-US" sz="1200" dirty="0"/>
                  <a:t>m</a:t>
                </a:r>
              </a:p>
            </p:txBody>
          </p:sp>
        </p:grpSp>
        <p:cxnSp>
          <p:nvCxnSpPr>
            <p:cNvPr id="51" name="Прямая со стрелкой 50"/>
            <p:cNvCxnSpPr/>
            <p:nvPr/>
          </p:nvCxnSpPr>
          <p:spPr>
            <a:xfrm rot="5400000">
              <a:off x="7086517" y="5037729"/>
              <a:ext cx="342677" cy="1744"/>
            </a:xfrm>
            <a:prstGeom prst="straightConnector1">
              <a:avLst/>
            </a:prstGeom>
            <a:ln w="6350">
              <a:solidFill>
                <a:schemeClr val="tx1"/>
              </a:solidFill>
              <a:headEnd type="stealth" w="sm" len="sm"/>
              <a:tailEnd type="stealth" w="sm" len="sm"/>
            </a:ln>
          </p:spPr>
          <p:style>
            <a:lnRef idx="1">
              <a:schemeClr val="accent1"/>
            </a:lnRef>
            <a:fillRef idx="0">
              <a:schemeClr val="accent1"/>
            </a:fillRef>
            <a:effectRef idx="0">
              <a:schemeClr val="accent1"/>
            </a:effectRef>
            <a:fontRef idx="minor">
              <a:schemeClr val="tx1"/>
            </a:fontRef>
          </p:style>
        </p:cxnSp>
      </p:grpSp>
      <p:sp>
        <p:nvSpPr>
          <p:cNvPr id="68" name="Прямоугольник 50"/>
          <p:cNvSpPr>
            <a:spLocks noChangeArrowheads="1"/>
          </p:cNvSpPr>
          <p:nvPr/>
        </p:nvSpPr>
        <p:spPr bwMode="auto">
          <a:xfrm>
            <a:off x="6786578" y="1357298"/>
            <a:ext cx="1958975" cy="307975"/>
          </a:xfrm>
          <a:prstGeom prst="rect">
            <a:avLst/>
          </a:prstGeom>
          <a:noFill/>
          <a:ln w="9525">
            <a:noFill/>
            <a:miter lim="800000"/>
            <a:headEnd/>
            <a:tailEnd/>
          </a:ln>
        </p:spPr>
        <p:txBody>
          <a:bodyPr wrap="none">
            <a:spAutoFit/>
          </a:bodyPr>
          <a:lstStyle/>
          <a:p>
            <a:r>
              <a:rPr lang="en-US" sz="1400" b="1" dirty="0"/>
              <a:t>Tunnel cross section</a:t>
            </a:r>
          </a:p>
        </p:txBody>
      </p:sp>
      <p:pic>
        <p:nvPicPr>
          <p:cNvPr id="70" name="Объект 18"/>
          <p:cNvPicPr>
            <a:picLocks noChangeAspect="1" noChangeArrowheads="1"/>
          </p:cNvPicPr>
          <p:nvPr/>
        </p:nvPicPr>
        <p:blipFill>
          <a:blip r:embed="rId4">
            <a:grayscl/>
          </a:blip>
          <a:srcRect l="16620" t="-1654" r="5642" b="-4251"/>
          <a:stretch>
            <a:fillRect/>
          </a:stretch>
        </p:blipFill>
        <p:spPr bwMode="auto">
          <a:xfrm>
            <a:off x="3500430" y="4714884"/>
            <a:ext cx="2057966" cy="1285884"/>
          </a:xfrm>
          <a:prstGeom prst="rect">
            <a:avLst/>
          </a:prstGeom>
          <a:noFill/>
          <a:ln w="9525">
            <a:noFill/>
            <a:miter lim="800000"/>
            <a:headEnd/>
            <a:tailEnd/>
          </a:ln>
        </p:spPr>
      </p:pic>
      <p:sp>
        <p:nvSpPr>
          <p:cNvPr id="71" name="TextBox 70"/>
          <p:cNvSpPr txBox="1"/>
          <p:nvPr/>
        </p:nvSpPr>
        <p:spPr>
          <a:xfrm>
            <a:off x="5000628" y="6143644"/>
            <a:ext cx="2574487" cy="369332"/>
          </a:xfrm>
          <a:prstGeom prst="rect">
            <a:avLst/>
          </a:prstGeom>
          <a:noFill/>
        </p:spPr>
        <p:txBody>
          <a:bodyPr wrap="none" rtlCol="0">
            <a:spAutoFit/>
          </a:bodyPr>
          <a:lstStyle/>
          <a:p>
            <a:r>
              <a:rPr lang="en-US" b="1" dirty="0" smtClean="0">
                <a:solidFill>
                  <a:srgbClr val="FF0000"/>
                </a:solidFill>
              </a:rPr>
              <a:t>Beam transport channels</a:t>
            </a:r>
            <a:endParaRPr lang="en-US" b="1" dirty="0">
              <a:solidFill>
                <a:srgbClr val="FF0000"/>
              </a:solidFill>
            </a:endParaRPr>
          </a:p>
        </p:txBody>
      </p:sp>
      <p:sp>
        <p:nvSpPr>
          <p:cNvPr id="72" name="TextBox 60"/>
          <p:cNvSpPr txBox="1">
            <a:spLocks noChangeArrowheads="1"/>
          </p:cNvSpPr>
          <p:nvPr/>
        </p:nvSpPr>
        <p:spPr bwMode="auto">
          <a:xfrm>
            <a:off x="357158" y="5143512"/>
            <a:ext cx="3071834" cy="584775"/>
          </a:xfrm>
          <a:prstGeom prst="rect">
            <a:avLst/>
          </a:prstGeom>
          <a:noFill/>
          <a:ln w="9525">
            <a:noFill/>
            <a:miter lim="800000"/>
            <a:headEnd/>
            <a:tailEnd/>
          </a:ln>
        </p:spPr>
        <p:txBody>
          <a:bodyPr wrap="square">
            <a:spAutoFit/>
          </a:bodyPr>
          <a:lstStyle/>
          <a:p>
            <a:r>
              <a:rPr lang="ru-RU" sz="1600" dirty="0"/>
              <a:t> </a:t>
            </a:r>
            <a:r>
              <a:rPr lang="en-US" sz="1600" dirty="0"/>
              <a:t>Shielding material </a:t>
            </a:r>
            <a:r>
              <a:rPr lang="ru-RU" sz="1600" dirty="0"/>
              <a:t>–</a:t>
            </a:r>
            <a:r>
              <a:rPr lang="en-US" sz="1600" dirty="0"/>
              <a:t> ordinary concrete  </a:t>
            </a:r>
            <a:r>
              <a:rPr lang="ru-RU" sz="1600" dirty="0">
                <a:sym typeface="Symbol" pitchFamily="18" charset="2"/>
              </a:rPr>
              <a:t>= 2,35 </a:t>
            </a:r>
            <a:r>
              <a:rPr lang="en-US" sz="1600" dirty="0">
                <a:sym typeface="Symbol" pitchFamily="18" charset="2"/>
              </a:rPr>
              <a:t>g</a:t>
            </a:r>
            <a:r>
              <a:rPr lang="ru-RU" sz="1600" dirty="0">
                <a:sym typeface="Symbol" pitchFamily="18" charset="2"/>
              </a:rPr>
              <a:t>/</a:t>
            </a:r>
            <a:r>
              <a:rPr lang="en-US" sz="1600" dirty="0">
                <a:sym typeface="Symbol" pitchFamily="18" charset="2"/>
              </a:rPr>
              <a:t>cm</a:t>
            </a:r>
            <a:r>
              <a:rPr lang="ru-RU" sz="1600" baseline="30000" dirty="0">
                <a:sym typeface="Symbol" pitchFamily="18" charset="2"/>
              </a:rPr>
              <a:t>3</a:t>
            </a:r>
            <a:endParaRPr lang="en-US" sz="1600" dirty="0"/>
          </a:p>
        </p:txBody>
      </p:sp>
      <p:grpSp>
        <p:nvGrpSpPr>
          <p:cNvPr id="73" name="Группа 20"/>
          <p:cNvGrpSpPr>
            <a:grpSpLocks/>
          </p:cNvGrpSpPr>
          <p:nvPr/>
        </p:nvGrpSpPr>
        <p:grpSpPr bwMode="auto">
          <a:xfrm>
            <a:off x="5786445" y="3800151"/>
            <a:ext cx="3146414" cy="2361933"/>
            <a:chOff x="5161544" y="2143117"/>
            <a:chExt cx="3782006" cy="2701805"/>
          </a:xfrm>
        </p:grpSpPr>
        <p:pic>
          <p:nvPicPr>
            <p:cNvPr id="74" name="Рисунок 21"/>
            <p:cNvPicPr>
              <a:picLocks noChangeAspect="1" noChangeArrowheads="1"/>
            </p:cNvPicPr>
            <p:nvPr/>
          </p:nvPicPr>
          <p:blipFill>
            <a:blip r:embed="rId5" cstate="print"/>
            <a:srcRect/>
            <a:stretch>
              <a:fillRect/>
            </a:stretch>
          </p:blipFill>
          <p:spPr bwMode="auto">
            <a:xfrm>
              <a:off x="5161544" y="2143117"/>
              <a:ext cx="3782006" cy="2701805"/>
            </a:xfrm>
            <a:prstGeom prst="rect">
              <a:avLst/>
            </a:prstGeom>
            <a:noFill/>
            <a:ln w="9525">
              <a:noFill/>
              <a:miter lim="800000"/>
              <a:headEnd/>
              <a:tailEnd/>
            </a:ln>
          </p:spPr>
        </p:pic>
        <p:grpSp>
          <p:nvGrpSpPr>
            <p:cNvPr id="75" name="Group 3"/>
            <p:cNvGrpSpPr>
              <a:grpSpLocks/>
            </p:cNvGrpSpPr>
            <p:nvPr/>
          </p:nvGrpSpPr>
          <p:grpSpPr bwMode="auto">
            <a:xfrm>
              <a:off x="6535611" y="2163413"/>
              <a:ext cx="1888946" cy="1865933"/>
              <a:chOff x="5078" y="2392"/>
              <a:chExt cx="4136" cy="4085"/>
            </a:xfrm>
          </p:grpSpPr>
          <p:grpSp>
            <p:nvGrpSpPr>
              <p:cNvPr id="76" name="Group 4"/>
              <p:cNvGrpSpPr>
                <a:grpSpLocks/>
              </p:cNvGrpSpPr>
              <p:nvPr/>
            </p:nvGrpSpPr>
            <p:grpSpPr bwMode="auto">
              <a:xfrm>
                <a:off x="5078" y="2392"/>
                <a:ext cx="3572" cy="4085"/>
                <a:chOff x="5078" y="1882"/>
                <a:chExt cx="3572" cy="4085"/>
              </a:xfrm>
            </p:grpSpPr>
            <p:grpSp>
              <p:nvGrpSpPr>
                <p:cNvPr id="79" name="Group 5"/>
                <p:cNvGrpSpPr>
                  <a:grpSpLocks/>
                </p:cNvGrpSpPr>
                <p:nvPr/>
              </p:nvGrpSpPr>
              <p:grpSpPr bwMode="auto">
                <a:xfrm>
                  <a:off x="5078" y="2790"/>
                  <a:ext cx="3572" cy="3177"/>
                  <a:chOff x="5078" y="2610"/>
                  <a:chExt cx="3572" cy="3177"/>
                </a:xfrm>
              </p:grpSpPr>
              <p:cxnSp>
                <p:nvCxnSpPr>
                  <p:cNvPr id="86" name="AutoShape 6"/>
                  <p:cNvCxnSpPr>
                    <a:cxnSpLocks noChangeShapeType="1"/>
                  </p:cNvCxnSpPr>
                  <p:nvPr/>
                </p:nvCxnSpPr>
                <p:spPr bwMode="auto">
                  <a:xfrm rot="16200000" flipH="1">
                    <a:off x="7739" y="2800"/>
                    <a:ext cx="742" cy="370"/>
                  </a:xfrm>
                  <a:prstGeom prst="straightConnector1">
                    <a:avLst/>
                  </a:prstGeom>
                  <a:noFill/>
                  <a:ln w="15875">
                    <a:solidFill>
                      <a:srgbClr val="000000"/>
                    </a:solidFill>
                    <a:round/>
                    <a:headEnd/>
                    <a:tailEnd/>
                  </a:ln>
                </p:spPr>
              </p:cxnSp>
              <p:cxnSp>
                <p:nvCxnSpPr>
                  <p:cNvPr id="87" name="AutoShape 7"/>
                  <p:cNvCxnSpPr>
                    <a:cxnSpLocks noChangeShapeType="1"/>
                  </p:cNvCxnSpPr>
                  <p:nvPr/>
                </p:nvCxnSpPr>
                <p:spPr bwMode="auto">
                  <a:xfrm rot="10860000" flipV="1">
                    <a:off x="5078" y="2610"/>
                    <a:ext cx="2842" cy="86"/>
                  </a:xfrm>
                  <a:prstGeom prst="straightConnector1">
                    <a:avLst/>
                  </a:prstGeom>
                  <a:noFill/>
                  <a:ln w="15875">
                    <a:solidFill>
                      <a:srgbClr val="000000"/>
                    </a:solidFill>
                    <a:round/>
                    <a:headEnd/>
                    <a:tailEnd/>
                  </a:ln>
                </p:spPr>
              </p:cxnSp>
              <p:cxnSp>
                <p:nvCxnSpPr>
                  <p:cNvPr id="88" name="AutoShape 8"/>
                  <p:cNvCxnSpPr>
                    <a:cxnSpLocks noChangeShapeType="1"/>
                  </p:cNvCxnSpPr>
                  <p:nvPr/>
                </p:nvCxnSpPr>
                <p:spPr bwMode="auto">
                  <a:xfrm flipV="1">
                    <a:off x="6206" y="5022"/>
                    <a:ext cx="195" cy="765"/>
                  </a:xfrm>
                  <a:prstGeom prst="straightConnector1">
                    <a:avLst/>
                  </a:prstGeom>
                  <a:noFill/>
                  <a:ln w="15875">
                    <a:solidFill>
                      <a:srgbClr val="000000"/>
                    </a:solidFill>
                    <a:round/>
                    <a:headEnd/>
                    <a:tailEnd/>
                  </a:ln>
                </p:spPr>
              </p:cxnSp>
              <p:cxnSp>
                <p:nvCxnSpPr>
                  <p:cNvPr id="89" name="AutoShape 9"/>
                  <p:cNvCxnSpPr>
                    <a:cxnSpLocks noChangeShapeType="1"/>
                  </p:cNvCxnSpPr>
                  <p:nvPr/>
                </p:nvCxnSpPr>
                <p:spPr bwMode="auto">
                  <a:xfrm>
                    <a:off x="6394" y="5022"/>
                    <a:ext cx="2256" cy="4"/>
                  </a:xfrm>
                  <a:prstGeom prst="straightConnector1">
                    <a:avLst/>
                  </a:prstGeom>
                  <a:noFill/>
                  <a:ln w="15875">
                    <a:solidFill>
                      <a:srgbClr val="000000"/>
                    </a:solidFill>
                    <a:round/>
                    <a:headEnd/>
                    <a:tailEnd/>
                  </a:ln>
                </p:spPr>
              </p:cxnSp>
            </p:grpSp>
            <p:sp>
              <p:nvSpPr>
                <p:cNvPr id="85" name="Text Box 15"/>
                <p:cNvSpPr txBox="1">
                  <a:spLocks noChangeArrowheads="1"/>
                </p:cNvSpPr>
                <p:nvPr/>
              </p:nvSpPr>
              <p:spPr bwMode="auto">
                <a:xfrm>
                  <a:off x="6675" y="1882"/>
                  <a:ext cx="937" cy="516"/>
                </a:xfrm>
                <a:prstGeom prst="rect">
                  <a:avLst/>
                </a:prstGeom>
                <a:solidFill>
                  <a:srgbClr val="FFFFFF"/>
                </a:solidFill>
                <a:ln w="9525">
                  <a:noFill/>
                  <a:miter lim="800000"/>
                  <a:headEnd/>
                  <a:tailEnd/>
                </a:ln>
              </p:spPr>
              <p:txBody>
                <a:bodyPr lIns="0" tIns="0" rIns="0" bIns="0"/>
                <a:lstStyle/>
                <a:p>
                  <a:endParaRPr lang="ru-RU" dirty="0">
                    <a:cs typeface="Arial" pitchFamily="34" charset="0"/>
                  </a:endParaRPr>
                </a:p>
              </p:txBody>
            </p:sp>
          </p:grpSp>
          <p:sp>
            <p:nvSpPr>
              <p:cNvPr id="77" name="Text Box 16"/>
              <p:cNvSpPr txBox="1">
                <a:spLocks noChangeArrowheads="1"/>
              </p:cNvSpPr>
              <p:nvPr/>
            </p:nvSpPr>
            <p:spPr bwMode="auto">
              <a:xfrm>
                <a:off x="5078" y="2849"/>
                <a:ext cx="3572" cy="358"/>
              </a:xfrm>
              <a:prstGeom prst="rect">
                <a:avLst/>
              </a:prstGeom>
              <a:solidFill>
                <a:srgbClr val="FFFFFF"/>
              </a:solidFill>
              <a:ln w="9525">
                <a:noFill/>
                <a:miter lim="800000"/>
                <a:headEnd/>
                <a:tailEnd/>
              </a:ln>
            </p:spPr>
            <p:txBody>
              <a:bodyPr lIns="0" tIns="0" rIns="0" bIns="0"/>
              <a:lstStyle/>
              <a:p>
                <a:pPr>
                  <a:spcAft>
                    <a:spcPts val="1000"/>
                  </a:spcAft>
                </a:pPr>
                <a:r>
                  <a:rPr lang="ru-RU" sz="1000" b="1" dirty="0" smtClean="0">
                    <a:cs typeface="Arial" pitchFamily="34" charset="0"/>
                  </a:rPr>
                  <a:t>A</a:t>
                </a:r>
                <a:r>
                  <a:rPr lang="en-US" sz="1000" b="1" dirty="0" smtClean="0">
                    <a:cs typeface="Arial" pitchFamily="34" charset="0"/>
                  </a:rPr>
                  <a:t> -</a:t>
                </a:r>
                <a:r>
                  <a:rPr lang="ru-RU" sz="1000" b="1" dirty="0" smtClean="0">
                    <a:cs typeface="Arial" pitchFamily="34" charset="0"/>
                  </a:rPr>
                  <a:t>1 </a:t>
                </a:r>
                <a:r>
                  <a:rPr lang="en-US" sz="1000" b="1" dirty="0" smtClean="0">
                    <a:cs typeface="Arial" pitchFamily="34" charset="0"/>
                  </a:rPr>
                  <a:t>m</a:t>
                </a:r>
                <a:r>
                  <a:rPr lang="ru-RU" sz="1000" b="1" dirty="0" smtClean="0">
                    <a:cs typeface="Arial" pitchFamily="34" charset="0"/>
                  </a:rPr>
                  <a:t>, В</a:t>
                </a:r>
                <a:r>
                  <a:rPr lang="en-US" sz="1000" b="1" dirty="0" smtClean="0">
                    <a:cs typeface="Arial" pitchFamily="34" charset="0"/>
                  </a:rPr>
                  <a:t>- </a:t>
                </a:r>
                <a:r>
                  <a:rPr lang="ru-RU" sz="1000" b="1" dirty="0" smtClean="0">
                    <a:cs typeface="Arial" pitchFamily="34" charset="0"/>
                  </a:rPr>
                  <a:t>2,5 </a:t>
                </a:r>
                <a:r>
                  <a:rPr lang="en-US" sz="1000" b="1" dirty="0" smtClean="0">
                    <a:cs typeface="Arial" pitchFamily="34" charset="0"/>
                  </a:rPr>
                  <a:t>m</a:t>
                </a:r>
                <a:r>
                  <a:rPr lang="ru-RU" sz="1000" b="1" dirty="0" smtClean="0">
                    <a:cs typeface="Arial" pitchFamily="34" charset="0"/>
                  </a:rPr>
                  <a:t>, С</a:t>
                </a:r>
                <a:r>
                  <a:rPr lang="en-US" sz="1000" b="1" dirty="0" smtClean="0">
                    <a:cs typeface="Arial" pitchFamily="34" charset="0"/>
                  </a:rPr>
                  <a:t> - </a:t>
                </a:r>
                <a:r>
                  <a:rPr lang="ru-RU" sz="1000" b="1" dirty="0" smtClean="0">
                    <a:cs typeface="Arial" pitchFamily="34" charset="0"/>
                  </a:rPr>
                  <a:t>2</a:t>
                </a:r>
                <a:r>
                  <a:rPr lang="ru-RU" sz="1000" b="1" dirty="0" smtClean="0">
                    <a:latin typeface="Cambria" pitchFamily="18" charset="0"/>
                    <a:cs typeface="Arial" pitchFamily="34" charset="0"/>
                  </a:rPr>
                  <a:t> </a:t>
                </a:r>
                <a:r>
                  <a:rPr lang="en-US" sz="1000" b="1" dirty="0" smtClean="0">
                    <a:cs typeface="Arial" pitchFamily="34" charset="0"/>
                  </a:rPr>
                  <a:t>m</a:t>
                </a:r>
                <a:endParaRPr lang="ru-RU" sz="1000" dirty="0">
                  <a:cs typeface="Arial" pitchFamily="34" charset="0"/>
                </a:endParaRPr>
              </a:p>
            </p:txBody>
          </p:sp>
          <p:sp>
            <p:nvSpPr>
              <p:cNvPr id="78" name="Text Box 17"/>
              <p:cNvSpPr txBox="1">
                <a:spLocks noChangeArrowheads="1"/>
              </p:cNvSpPr>
              <p:nvPr/>
            </p:nvSpPr>
            <p:spPr bwMode="auto">
              <a:xfrm>
                <a:off x="6206" y="5175"/>
                <a:ext cx="3008" cy="537"/>
              </a:xfrm>
              <a:prstGeom prst="rect">
                <a:avLst/>
              </a:prstGeom>
              <a:solidFill>
                <a:srgbClr val="FFFFFF"/>
              </a:solidFill>
              <a:ln w="9525">
                <a:noFill/>
                <a:miter lim="800000"/>
                <a:headEnd/>
                <a:tailEnd/>
              </a:ln>
            </p:spPr>
            <p:txBody>
              <a:bodyPr lIns="0" tIns="0" rIns="0" bIns="0"/>
              <a:lstStyle/>
              <a:p>
                <a:pPr>
                  <a:spcAft>
                    <a:spcPts val="1000"/>
                  </a:spcAft>
                </a:pPr>
                <a:r>
                  <a:rPr lang="ru-RU" sz="1000" b="1" dirty="0" smtClean="0">
                    <a:cs typeface="Arial" pitchFamily="34" charset="0"/>
                  </a:rPr>
                  <a:t>A</a:t>
                </a:r>
                <a:r>
                  <a:rPr lang="en-US" sz="1000" b="1" dirty="0" smtClean="0">
                    <a:cs typeface="Arial" pitchFamily="34" charset="0"/>
                  </a:rPr>
                  <a:t>- </a:t>
                </a:r>
                <a:r>
                  <a:rPr lang="ru-RU" sz="1000" b="1" dirty="0" smtClean="0">
                    <a:cs typeface="Arial" pitchFamily="34" charset="0"/>
                  </a:rPr>
                  <a:t>1 </a:t>
                </a:r>
                <a:r>
                  <a:rPr lang="en-US" sz="1000" b="1" dirty="0" smtClean="0">
                    <a:cs typeface="Arial" pitchFamily="34" charset="0"/>
                  </a:rPr>
                  <a:t>m</a:t>
                </a:r>
                <a:r>
                  <a:rPr lang="ru-RU" sz="1000" b="1" dirty="0" smtClean="0">
                    <a:cs typeface="Arial" pitchFamily="34" charset="0"/>
                  </a:rPr>
                  <a:t>, В</a:t>
                </a:r>
                <a:r>
                  <a:rPr lang="en-US" sz="1000" b="1" dirty="0" smtClean="0">
                    <a:cs typeface="Arial" pitchFamily="34" charset="0"/>
                  </a:rPr>
                  <a:t>- </a:t>
                </a:r>
                <a:r>
                  <a:rPr lang="ru-RU" sz="1000" b="1" dirty="0" smtClean="0">
                    <a:cs typeface="Arial" pitchFamily="34" charset="0"/>
                  </a:rPr>
                  <a:t>2 </a:t>
                </a:r>
                <a:r>
                  <a:rPr lang="en-US" sz="1000" b="1" dirty="0" smtClean="0">
                    <a:cs typeface="Arial" pitchFamily="34" charset="0"/>
                  </a:rPr>
                  <a:t>m</a:t>
                </a:r>
                <a:r>
                  <a:rPr lang="ru-RU" sz="1000" b="1" dirty="0" smtClean="0">
                    <a:cs typeface="Arial" pitchFamily="34" charset="0"/>
                  </a:rPr>
                  <a:t>, С</a:t>
                </a:r>
                <a:r>
                  <a:rPr lang="en-US" sz="1000" b="1" dirty="0" smtClean="0">
                    <a:cs typeface="Arial" pitchFamily="34" charset="0"/>
                  </a:rPr>
                  <a:t>- </a:t>
                </a:r>
                <a:r>
                  <a:rPr lang="ru-RU" sz="1000" b="1" dirty="0" smtClean="0">
                    <a:cs typeface="Arial" pitchFamily="34" charset="0"/>
                  </a:rPr>
                  <a:t>2 </a:t>
                </a:r>
                <a:r>
                  <a:rPr lang="en-US" sz="1000" b="1" dirty="0" smtClean="0">
                    <a:cs typeface="Arial" pitchFamily="34" charset="0"/>
                  </a:rPr>
                  <a:t>m</a:t>
                </a:r>
                <a:endParaRPr lang="ru-RU" sz="1000" dirty="0">
                  <a:cs typeface="Arial" pitchFamily="34" charset="0"/>
                </a:endParaRPr>
              </a:p>
            </p:txBody>
          </p:sp>
        </p:grpSp>
      </p:grpSp>
      <p:sp>
        <p:nvSpPr>
          <p:cNvPr id="82" name="TextBox 3"/>
          <p:cNvSpPr txBox="1">
            <a:spLocks noChangeArrowheads="1"/>
          </p:cNvSpPr>
          <p:nvPr/>
        </p:nvSpPr>
        <p:spPr bwMode="auto">
          <a:xfrm>
            <a:off x="8086725" y="6488113"/>
            <a:ext cx="745717" cy="338554"/>
          </a:xfrm>
          <a:prstGeom prst="rect">
            <a:avLst/>
          </a:prstGeom>
          <a:noFill/>
          <a:ln w="9525">
            <a:noFill/>
            <a:miter lim="800000"/>
            <a:headEnd/>
            <a:tailEnd/>
          </a:ln>
        </p:spPr>
        <p:txBody>
          <a:bodyPr wrap="none">
            <a:spAutoFit/>
          </a:bodyPr>
          <a:lstStyle/>
          <a:p>
            <a:r>
              <a:rPr lang="en-US" sz="1600" b="1" dirty="0"/>
              <a:t>Slide </a:t>
            </a:r>
            <a:r>
              <a:rPr lang="en-US" sz="1600" b="1" dirty="0" smtClean="0"/>
              <a:t>5</a:t>
            </a:r>
            <a:endParaRPr lang="en-US" sz="16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139"/>
          <p:cNvGrpSpPr>
            <a:grpSpLocks/>
          </p:cNvGrpSpPr>
          <p:nvPr/>
        </p:nvGrpSpPr>
        <p:grpSpPr bwMode="auto">
          <a:xfrm>
            <a:off x="430213" y="276225"/>
            <a:ext cx="8361362" cy="1289050"/>
            <a:chOff x="430213" y="276225"/>
            <a:chExt cx="8361362" cy="1289050"/>
          </a:xfrm>
        </p:grpSpPr>
        <p:grpSp>
          <p:nvGrpSpPr>
            <p:cNvPr id="5" name="Group 99"/>
            <p:cNvGrpSpPr>
              <a:grpSpLocks noChangeAspect="1"/>
            </p:cNvGrpSpPr>
            <p:nvPr/>
          </p:nvGrpSpPr>
          <p:grpSpPr bwMode="auto">
            <a:xfrm>
              <a:off x="430213" y="1095765"/>
              <a:ext cx="8361362" cy="469510"/>
              <a:chOff x="1036" y="5026"/>
              <a:chExt cx="8106" cy="454"/>
            </a:xfrm>
          </p:grpSpPr>
          <p:grpSp>
            <p:nvGrpSpPr>
              <p:cNvPr id="15" name="Group 100"/>
              <p:cNvGrpSpPr>
                <a:grpSpLocks/>
              </p:cNvGrpSpPr>
              <p:nvPr/>
            </p:nvGrpSpPr>
            <p:grpSpPr bwMode="auto">
              <a:xfrm>
                <a:off x="1036" y="5026"/>
                <a:ext cx="8106" cy="454"/>
                <a:chOff x="1036" y="5026"/>
                <a:chExt cx="8106" cy="454"/>
              </a:xfrm>
            </p:grpSpPr>
            <p:sp>
              <p:nvSpPr>
                <p:cNvPr id="20" name="AutoShape 101"/>
                <p:cNvSpPr>
                  <a:spLocks noChangeArrowheads="1"/>
                </p:cNvSpPr>
                <p:nvPr/>
              </p:nvSpPr>
              <p:spPr bwMode="auto">
                <a:xfrm rot="16200000">
                  <a:off x="4862" y="1200"/>
                  <a:ext cx="454" cy="8106"/>
                </a:xfrm>
                <a:prstGeom prst="can">
                  <a:avLst>
                    <a:gd name="adj" fmla="val 23062"/>
                  </a:avLst>
                </a:prstGeom>
                <a:gradFill rotWithShape="1">
                  <a:gsLst>
                    <a:gs pos="0">
                      <a:srgbClr val="D8D8D8"/>
                    </a:gs>
                    <a:gs pos="100000">
                      <a:srgbClr val="7F7F7F"/>
                    </a:gs>
                  </a:gsLst>
                  <a:lin ang="0" scaled="1"/>
                </a:gradFill>
                <a:ln w="6350">
                  <a:solidFill>
                    <a:srgbClr val="000000"/>
                  </a:solidFill>
                  <a:round/>
                  <a:headEnd/>
                  <a:tailEnd/>
                </a:ln>
                <a:effectLst>
                  <a:outerShdw algn="ctr" rotWithShape="0">
                    <a:srgbClr val="808080"/>
                  </a:outerShdw>
                </a:effectLst>
              </p:spPr>
              <p:txBody>
                <a:bodyPr/>
                <a:lstStyle/>
                <a:p>
                  <a:pPr>
                    <a:defRPr/>
                  </a:pPr>
                  <a:endParaRPr lang="en-US" dirty="0">
                    <a:latin typeface="Arial" charset="0"/>
                  </a:endParaRPr>
                </a:p>
              </p:txBody>
            </p:sp>
            <p:sp>
              <p:nvSpPr>
                <p:cNvPr id="21" name="AutoShape 102" descr="Темный диагональный 2"/>
                <p:cNvSpPr>
                  <a:spLocks noChangeArrowheads="1"/>
                </p:cNvSpPr>
                <p:nvPr/>
              </p:nvSpPr>
              <p:spPr bwMode="auto">
                <a:xfrm rot="10800000">
                  <a:off x="8264" y="5286"/>
                  <a:ext cx="227" cy="130"/>
                </a:xfrm>
                <a:prstGeom prst="cube">
                  <a:avLst>
                    <a:gd name="adj" fmla="val 25000"/>
                  </a:avLst>
                </a:prstGeom>
                <a:solidFill>
                  <a:srgbClr val="00B050"/>
                </a:solidFill>
                <a:ln w="9525">
                  <a:solidFill>
                    <a:srgbClr val="000000"/>
                  </a:solidFill>
                  <a:miter lim="800000"/>
                  <a:headEnd/>
                  <a:tailEnd/>
                </a:ln>
              </p:spPr>
              <p:txBody>
                <a:bodyPr/>
                <a:lstStyle/>
                <a:p>
                  <a:endParaRPr lang="ru-RU" dirty="0"/>
                </a:p>
              </p:txBody>
            </p:sp>
            <p:sp>
              <p:nvSpPr>
                <p:cNvPr id="22" name="AutoShape 103" descr="Темный диагональный 2"/>
                <p:cNvSpPr>
                  <a:spLocks noChangeArrowheads="1"/>
                </p:cNvSpPr>
                <p:nvPr/>
              </p:nvSpPr>
              <p:spPr bwMode="auto">
                <a:xfrm rot="10800000">
                  <a:off x="8560" y="5296"/>
                  <a:ext cx="171" cy="114"/>
                </a:xfrm>
                <a:prstGeom prst="cube">
                  <a:avLst>
                    <a:gd name="adj" fmla="val 25000"/>
                  </a:avLst>
                </a:prstGeom>
                <a:solidFill>
                  <a:schemeClr val="accent6">
                    <a:lumMod val="20000"/>
                    <a:lumOff val="80000"/>
                  </a:schemeClr>
                </a:solidFill>
                <a:ln w="9525">
                  <a:solidFill>
                    <a:srgbClr val="000000"/>
                  </a:solidFill>
                  <a:miter lim="800000"/>
                  <a:headEnd/>
                  <a:tailEnd/>
                </a:ln>
              </p:spPr>
              <p:txBody>
                <a:bodyPr/>
                <a:lstStyle/>
                <a:p>
                  <a:pPr>
                    <a:defRPr/>
                  </a:pPr>
                  <a:endParaRPr lang="en-US" dirty="0">
                    <a:latin typeface="Arial" charset="0"/>
                  </a:endParaRPr>
                </a:p>
              </p:txBody>
            </p:sp>
            <p:sp>
              <p:nvSpPr>
                <p:cNvPr id="23" name="AutoShape 104" descr="Темный диагональный 2"/>
                <p:cNvSpPr>
                  <a:spLocks noChangeArrowheads="1"/>
                </p:cNvSpPr>
                <p:nvPr/>
              </p:nvSpPr>
              <p:spPr bwMode="auto">
                <a:xfrm rot="10800000">
                  <a:off x="1446" y="5290"/>
                  <a:ext cx="227" cy="130"/>
                </a:xfrm>
                <a:prstGeom prst="cube">
                  <a:avLst>
                    <a:gd name="adj" fmla="val 25000"/>
                  </a:avLst>
                </a:prstGeom>
                <a:solidFill>
                  <a:srgbClr val="00B050"/>
                </a:solidFill>
                <a:ln w="9525">
                  <a:solidFill>
                    <a:srgbClr val="000000"/>
                  </a:solidFill>
                  <a:miter lim="800000"/>
                  <a:headEnd/>
                  <a:tailEnd/>
                </a:ln>
              </p:spPr>
              <p:txBody>
                <a:bodyPr/>
                <a:lstStyle/>
                <a:p>
                  <a:endParaRPr lang="ru-RU" dirty="0"/>
                </a:p>
              </p:txBody>
            </p:sp>
            <p:sp>
              <p:nvSpPr>
                <p:cNvPr id="24" name="AutoShape 105" descr="Темный диагональный 2"/>
                <p:cNvSpPr>
                  <a:spLocks noChangeArrowheads="1"/>
                </p:cNvSpPr>
                <p:nvPr/>
              </p:nvSpPr>
              <p:spPr bwMode="auto">
                <a:xfrm rot="10800000">
                  <a:off x="1742" y="5296"/>
                  <a:ext cx="171" cy="114"/>
                </a:xfrm>
                <a:prstGeom prst="cube">
                  <a:avLst>
                    <a:gd name="adj" fmla="val 25000"/>
                  </a:avLst>
                </a:prstGeom>
                <a:solidFill>
                  <a:schemeClr val="accent6">
                    <a:lumMod val="20000"/>
                    <a:lumOff val="80000"/>
                  </a:schemeClr>
                </a:solidFill>
                <a:ln w="9525">
                  <a:solidFill>
                    <a:srgbClr val="000000"/>
                  </a:solidFill>
                  <a:miter lim="800000"/>
                  <a:headEnd/>
                  <a:tailEnd/>
                </a:ln>
              </p:spPr>
              <p:txBody>
                <a:bodyPr/>
                <a:lstStyle/>
                <a:p>
                  <a:pPr>
                    <a:defRPr/>
                  </a:pPr>
                  <a:endParaRPr lang="en-US" dirty="0">
                    <a:latin typeface="Arial" charset="0"/>
                  </a:endParaRPr>
                </a:p>
              </p:txBody>
            </p:sp>
            <p:sp>
              <p:nvSpPr>
                <p:cNvPr id="25" name="AutoShape 106" descr="Темный диагональный 2"/>
                <p:cNvSpPr>
                  <a:spLocks noChangeArrowheads="1"/>
                </p:cNvSpPr>
                <p:nvPr/>
              </p:nvSpPr>
              <p:spPr bwMode="auto">
                <a:xfrm rot="10800000">
                  <a:off x="2089" y="5291"/>
                  <a:ext cx="1099" cy="130"/>
                </a:xfrm>
                <a:prstGeom prst="cube">
                  <a:avLst>
                    <a:gd name="adj" fmla="val 25000"/>
                  </a:avLst>
                </a:prstGeom>
                <a:solidFill>
                  <a:schemeClr val="tx2">
                    <a:lumMod val="20000"/>
                    <a:lumOff val="80000"/>
                  </a:schemeClr>
                </a:solidFill>
                <a:ln w="9525">
                  <a:solidFill>
                    <a:srgbClr val="000000"/>
                  </a:solidFill>
                  <a:miter lim="800000"/>
                  <a:headEnd/>
                  <a:tailEnd/>
                </a:ln>
              </p:spPr>
              <p:txBody>
                <a:bodyPr/>
                <a:lstStyle/>
                <a:p>
                  <a:pPr>
                    <a:defRPr/>
                  </a:pPr>
                  <a:endParaRPr lang="en-US" dirty="0">
                    <a:latin typeface="Arial" charset="0"/>
                  </a:endParaRPr>
                </a:p>
              </p:txBody>
            </p:sp>
            <p:sp>
              <p:nvSpPr>
                <p:cNvPr id="26" name="AutoShape 107" descr="Темный диагональный 2"/>
                <p:cNvSpPr>
                  <a:spLocks noChangeArrowheads="1"/>
                </p:cNvSpPr>
                <p:nvPr/>
              </p:nvSpPr>
              <p:spPr bwMode="auto">
                <a:xfrm rot="10800000">
                  <a:off x="3354" y="5290"/>
                  <a:ext cx="1099" cy="132"/>
                </a:xfrm>
                <a:prstGeom prst="cube">
                  <a:avLst>
                    <a:gd name="adj" fmla="val 25000"/>
                  </a:avLst>
                </a:prstGeom>
                <a:solidFill>
                  <a:schemeClr val="tx2">
                    <a:lumMod val="20000"/>
                    <a:lumOff val="80000"/>
                  </a:schemeClr>
                </a:solidFill>
                <a:ln w="9525">
                  <a:solidFill>
                    <a:srgbClr val="000000"/>
                  </a:solidFill>
                  <a:miter lim="800000"/>
                  <a:headEnd/>
                  <a:tailEnd/>
                </a:ln>
              </p:spPr>
              <p:txBody>
                <a:bodyPr/>
                <a:lstStyle/>
                <a:p>
                  <a:pPr>
                    <a:defRPr/>
                  </a:pPr>
                  <a:endParaRPr lang="en-US" dirty="0">
                    <a:latin typeface="Arial" charset="0"/>
                  </a:endParaRPr>
                </a:p>
              </p:txBody>
            </p:sp>
            <p:sp>
              <p:nvSpPr>
                <p:cNvPr id="27" name="AutoShape 108" descr="Темный диагональный 2"/>
                <p:cNvSpPr>
                  <a:spLocks noChangeArrowheads="1"/>
                </p:cNvSpPr>
                <p:nvPr/>
              </p:nvSpPr>
              <p:spPr bwMode="auto">
                <a:xfrm rot="10800000">
                  <a:off x="4866" y="5288"/>
                  <a:ext cx="227" cy="130"/>
                </a:xfrm>
                <a:prstGeom prst="cube">
                  <a:avLst>
                    <a:gd name="adj" fmla="val 25000"/>
                  </a:avLst>
                </a:prstGeom>
                <a:solidFill>
                  <a:srgbClr val="00B050"/>
                </a:solidFill>
                <a:ln w="9525">
                  <a:solidFill>
                    <a:srgbClr val="000000"/>
                  </a:solidFill>
                  <a:miter lim="800000"/>
                  <a:headEnd/>
                  <a:tailEnd/>
                </a:ln>
              </p:spPr>
              <p:txBody>
                <a:bodyPr/>
                <a:lstStyle/>
                <a:p>
                  <a:endParaRPr lang="ru-RU" dirty="0"/>
                </a:p>
              </p:txBody>
            </p:sp>
            <p:sp>
              <p:nvSpPr>
                <p:cNvPr id="28" name="AutoShape 109" descr="Темный диагональный 2"/>
                <p:cNvSpPr>
                  <a:spLocks noChangeArrowheads="1"/>
                </p:cNvSpPr>
                <p:nvPr/>
              </p:nvSpPr>
              <p:spPr bwMode="auto">
                <a:xfrm rot="10800000">
                  <a:off x="5161" y="5297"/>
                  <a:ext cx="169" cy="114"/>
                </a:xfrm>
                <a:prstGeom prst="cube">
                  <a:avLst>
                    <a:gd name="adj" fmla="val 25000"/>
                  </a:avLst>
                </a:prstGeom>
                <a:solidFill>
                  <a:schemeClr val="accent6">
                    <a:lumMod val="20000"/>
                    <a:lumOff val="80000"/>
                  </a:schemeClr>
                </a:solidFill>
                <a:ln w="9525">
                  <a:solidFill>
                    <a:srgbClr val="000000"/>
                  </a:solidFill>
                  <a:miter lim="800000"/>
                  <a:headEnd/>
                  <a:tailEnd/>
                </a:ln>
              </p:spPr>
              <p:txBody>
                <a:bodyPr/>
                <a:lstStyle/>
                <a:p>
                  <a:pPr>
                    <a:defRPr/>
                  </a:pPr>
                  <a:endParaRPr lang="en-US" dirty="0">
                    <a:latin typeface="Arial" charset="0"/>
                  </a:endParaRPr>
                </a:p>
              </p:txBody>
            </p:sp>
            <p:sp>
              <p:nvSpPr>
                <p:cNvPr id="29" name="AutoShape 110" descr="Темный диагональный 2"/>
                <p:cNvSpPr>
                  <a:spLocks noChangeArrowheads="1"/>
                </p:cNvSpPr>
                <p:nvPr/>
              </p:nvSpPr>
              <p:spPr bwMode="auto">
                <a:xfrm rot="10800000">
                  <a:off x="5505" y="5290"/>
                  <a:ext cx="1100" cy="132"/>
                </a:xfrm>
                <a:prstGeom prst="cube">
                  <a:avLst>
                    <a:gd name="adj" fmla="val 25000"/>
                  </a:avLst>
                </a:prstGeom>
                <a:solidFill>
                  <a:schemeClr val="tx2">
                    <a:lumMod val="20000"/>
                    <a:lumOff val="80000"/>
                  </a:schemeClr>
                </a:solidFill>
                <a:ln w="9525">
                  <a:solidFill>
                    <a:srgbClr val="000000"/>
                  </a:solidFill>
                  <a:miter lim="800000"/>
                  <a:headEnd/>
                  <a:tailEnd/>
                </a:ln>
              </p:spPr>
              <p:txBody>
                <a:bodyPr/>
                <a:lstStyle/>
                <a:p>
                  <a:pPr>
                    <a:defRPr/>
                  </a:pPr>
                  <a:endParaRPr lang="en-US" dirty="0">
                    <a:latin typeface="Arial" charset="0"/>
                  </a:endParaRPr>
                </a:p>
              </p:txBody>
            </p:sp>
            <p:sp>
              <p:nvSpPr>
                <p:cNvPr id="30" name="AutoShape 111" descr="Темный диагональный 2"/>
                <p:cNvSpPr>
                  <a:spLocks noChangeArrowheads="1"/>
                </p:cNvSpPr>
                <p:nvPr/>
              </p:nvSpPr>
              <p:spPr bwMode="auto">
                <a:xfrm rot="10800000">
                  <a:off x="6770" y="5291"/>
                  <a:ext cx="1099" cy="130"/>
                </a:xfrm>
                <a:prstGeom prst="cube">
                  <a:avLst>
                    <a:gd name="adj" fmla="val 25000"/>
                  </a:avLst>
                </a:prstGeom>
                <a:solidFill>
                  <a:schemeClr val="tx2">
                    <a:lumMod val="20000"/>
                    <a:lumOff val="80000"/>
                  </a:schemeClr>
                </a:solidFill>
                <a:ln w="9525">
                  <a:solidFill>
                    <a:srgbClr val="000000"/>
                  </a:solidFill>
                  <a:miter lim="800000"/>
                  <a:headEnd/>
                  <a:tailEnd/>
                </a:ln>
              </p:spPr>
              <p:txBody>
                <a:bodyPr/>
                <a:lstStyle/>
                <a:p>
                  <a:pPr>
                    <a:defRPr/>
                  </a:pPr>
                  <a:endParaRPr lang="en-US" dirty="0">
                    <a:latin typeface="Arial" charset="0"/>
                  </a:endParaRPr>
                </a:p>
              </p:txBody>
            </p:sp>
            <p:sp>
              <p:nvSpPr>
                <p:cNvPr id="31" name="AutoShape 112" descr="Темный диагональный 2"/>
                <p:cNvSpPr>
                  <a:spLocks noChangeArrowheads="1"/>
                </p:cNvSpPr>
                <p:nvPr/>
              </p:nvSpPr>
              <p:spPr bwMode="auto">
                <a:xfrm rot="10800000">
                  <a:off x="8272" y="5093"/>
                  <a:ext cx="227" cy="130"/>
                </a:xfrm>
                <a:prstGeom prst="cube">
                  <a:avLst>
                    <a:gd name="adj" fmla="val 25000"/>
                  </a:avLst>
                </a:prstGeom>
                <a:solidFill>
                  <a:srgbClr val="00B050"/>
                </a:solidFill>
                <a:ln w="9525">
                  <a:solidFill>
                    <a:srgbClr val="000000"/>
                  </a:solidFill>
                  <a:miter lim="800000"/>
                  <a:headEnd/>
                  <a:tailEnd/>
                </a:ln>
              </p:spPr>
              <p:txBody>
                <a:bodyPr/>
                <a:lstStyle/>
                <a:p>
                  <a:endParaRPr lang="ru-RU" dirty="0"/>
                </a:p>
              </p:txBody>
            </p:sp>
            <p:sp>
              <p:nvSpPr>
                <p:cNvPr id="32" name="AutoShape 113" descr="Темный диагональный 2"/>
                <p:cNvSpPr>
                  <a:spLocks noChangeArrowheads="1"/>
                </p:cNvSpPr>
                <p:nvPr/>
              </p:nvSpPr>
              <p:spPr bwMode="auto">
                <a:xfrm rot="10800000">
                  <a:off x="8029" y="5099"/>
                  <a:ext cx="169" cy="112"/>
                </a:xfrm>
                <a:prstGeom prst="cube">
                  <a:avLst>
                    <a:gd name="adj" fmla="val 25000"/>
                  </a:avLst>
                </a:prstGeom>
                <a:solidFill>
                  <a:schemeClr val="accent6">
                    <a:lumMod val="20000"/>
                    <a:lumOff val="80000"/>
                  </a:schemeClr>
                </a:solidFill>
                <a:ln w="9525">
                  <a:solidFill>
                    <a:srgbClr val="000000"/>
                  </a:solidFill>
                  <a:miter lim="800000"/>
                  <a:headEnd/>
                  <a:tailEnd/>
                </a:ln>
              </p:spPr>
              <p:txBody>
                <a:bodyPr/>
                <a:lstStyle/>
                <a:p>
                  <a:pPr>
                    <a:defRPr/>
                  </a:pPr>
                  <a:endParaRPr lang="en-US" dirty="0">
                    <a:latin typeface="Arial" charset="0"/>
                  </a:endParaRPr>
                </a:p>
              </p:txBody>
            </p:sp>
            <p:sp>
              <p:nvSpPr>
                <p:cNvPr id="33" name="AutoShape 114" descr="Темный диагональный 2"/>
                <p:cNvSpPr>
                  <a:spLocks noChangeArrowheads="1"/>
                </p:cNvSpPr>
                <p:nvPr/>
              </p:nvSpPr>
              <p:spPr bwMode="auto">
                <a:xfrm rot="10800000">
                  <a:off x="6757" y="5101"/>
                  <a:ext cx="1100" cy="130"/>
                </a:xfrm>
                <a:prstGeom prst="cube">
                  <a:avLst>
                    <a:gd name="adj" fmla="val 25000"/>
                  </a:avLst>
                </a:prstGeom>
                <a:solidFill>
                  <a:schemeClr val="tx2">
                    <a:lumMod val="20000"/>
                    <a:lumOff val="80000"/>
                  </a:schemeClr>
                </a:solidFill>
                <a:ln w="9525">
                  <a:solidFill>
                    <a:srgbClr val="000000"/>
                  </a:solidFill>
                  <a:miter lim="800000"/>
                  <a:headEnd/>
                  <a:tailEnd/>
                </a:ln>
              </p:spPr>
              <p:txBody>
                <a:bodyPr/>
                <a:lstStyle/>
                <a:p>
                  <a:pPr>
                    <a:defRPr/>
                  </a:pPr>
                  <a:endParaRPr lang="en-US" dirty="0">
                    <a:latin typeface="Arial" charset="0"/>
                  </a:endParaRPr>
                </a:p>
              </p:txBody>
            </p:sp>
            <p:sp>
              <p:nvSpPr>
                <p:cNvPr id="34" name="AutoShape 115" descr="Темный диагональный 2"/>
                <p:cNvSpPr>
                  <a:spLocks noChangeArrowheads="1"/>
                </p:cNvSpPr>
                <p:nvPr/>
              </p:nvSpPr>
              <p:spPr bwMode="auto">
                <a:xfrm rot="10800000">
                  <a:off x="5488" y="5087"/>
                  <a:ext cx="1099" cy="132"/>
                </a:xfrm>
                <a:prstGeom prst="cube">
                  <a:avLst>
                    <a:gd name="adj" fmla="val 25000"/>
                  </a:avLst>
                </a:prstGeom>
                <a:solidFill>
                  <a:schemeClr val="tx2">
                    <a:lumMod val="20000"/>
                    <a:lumOff val="80000"/>
                  </a:schemeClr>
                </a:solidFill>
                <a:ln w="9525">
                  <a:solidFill>
                    <a:srgbClr val="000000"/>
                  </a:solidFill>
                  <a:miter lim="800000"/>
                  <a:headEnd/>
                  <a:tailEnd/>
                </a:ln>
              </p:spPr>
              <p:txBody>
                <a:bodyPr/>
                <a:lstStyle/>
                <a:p>
                  <a:pPr>
                    <a:defRPr/>
                  </a:pPr>
                  <a:endParaRPr lang="en-US" dirty="0">
                    <a:latin typeface="Arial" charset="0"/>
                  </a:endParaRPr>
                </a:p>
              </p:txBody>
            </p:sp>
            <p:sp>
              <p:nvSpPr>
                <p:cNvPr id="35" name="AutoShape 116" descr="Темный диагональный 2"/>
                <p:cNvSpPr>
                  <a:spLocks noChangeArrowheads="1"/>
                </p:cNvSpPr>
                <p:nvPr/>
              </p:nvSpPr>
              <p:spPr bwMode="auto">
                <a:xfrm rot="10800000">
                  <a:off x="4862" y="5091"/>
                  <a:ext cx="227" cy="116"/>
                </a:xfrm>
                <a:prstGeom prst="cube">
                  <a:avLst>
                    <a:gd name="adj" fmla="val 25000"/>
                  </a:avLst>
                </a:prstGeom>
                <a:solidFill>
                  <a:srgbClr val="00B050"/>
                </a:solidFill>
                <a:ln w="9525">
                  <a:solidFill>
                    <a:srgbClr val="000000"/>
                  </a:solidFill>
                  <a:miter lim="800000"/>
                  <a:headEnd/>
                  <a:tailEnd/>
                </a:ln>
              </p:spPr>
              <p:txBody>
                <a:bodyPr/>
                <a:lstStyle/>
                <a:p>
                  <a:endParaRPr lang="ru-RU" dirty="0"/>
                </a:p>
              </p:txBody>
            </p:sp>
            <p:sp>
              <p:nvSpPr>
                <p:cNvPr id="36" name="AutoShape 117" descr="Темный диагональный 2"/>
                <p:cNvSpPr>
                  <a:spLocks noChangeArrowheads="1"/>
                </p:cNvSpPr>
                <p:nvPr/>
              </p:nvSpPr>
              <p:spPr bwMode="auto">
                <a:xfrm rot="10800000">
                  <a:off x="4623" y="5087"/>
                  <a:ext cx="169" cy="114"/>
                </a:xfrm>
                <a:prstGeom prst="cube">
                  <a:avLst>
                    <a:gd name="adj" fmla="val 25000"/>
                  </a:avLst>
                </a:prstGeom>
                <a:solidFill>
                  <a:schemeClr val="accent6">
                    <a:lumMod val="20000"/>
                    <a:lumOff val="80000"/>
                  </a:schemeClr>
                </a:solidFill>
                <a:ln w="9525">
                  <a:solidFill>
                    <a:srgbClr val="000000"/>
                  </a:solidFill>
                  <a:miter lim="800000"/>
                  <a:headEnd/>
                  <a:tailEnd/>
                </a:ln>
              </p:spPr>
              <p:txBody>
                <a:bodyPr/>
                <a:lstStyle/>
                <a:p>
                  <a:pPr>
                    <a:defRPr/>
                  </a:pPr>
                  <a:endParaRPr lang="en-US" dirty="0">
                    <a:latin typeface="Arial" charset="0"/>
                  </a:endParaRPr>
                </a:p>
              </p:txBody>
            </p:sp>
            <p:sp>
              <p:nvSpPr>
                <p:cNvPr id="37" name="AutoShape 118" descr="Темный диагональный 2"/>
                <p:cNvSpPr>
                  <a:spLocks noChangeArrowheads="1"/>
                </p:cNvSpPr>
                <p:nvPr/>
              </p:nvSpPr>
              <p:spPr bwMode="auto">
                <a:xfrm rot="10800000">
                  <a:off x="3348" y="5084"/>
                  <a:ext cx="1100" cy="130"/>
                </a:xfrm>
                <a:prstGeom prst="cube">
                  <a:avLst>
                    <a:gd name="adj" fmla="val 25000"/>
                  </a:avLst>
                </a:prstGeom>
                <a:solidFill>
                  <a:schemeClr val="tx2">
                    <a:lumMod val="20000"/>
                    <a:lumOff val="80000"/>
                  </a:schemeClr>
                </a:solidFill>
                <a:ln w="9525">
                  <a:solidFill>
                    <a:srgbClr val="000000"/>
                  </a:solidFill>
                  <a:miter lim="800000"/>
                  <a:headEnd/>
                  <a:tailEnd/>
                </a:ln>
              </p:spPr>
              <p:txBody>
                <a:bodyPr/>
                <a:lstStyle/>
                <a:p>
                  <a:pPr>
                    <a:defRPr/>
                  </a:pPr>
                  <a:endParaRPr lang="en-US" dirty="0">
                    <a:latin typeface="Arial" charset="0"/>
                  </a:endParaRPr>
                </a:p>
              </p:txBody>
            </p:sp>
            <p:sp>
              <p:nvSpPr>
                <p:cNvPr id="38" name="AutoShape 119" descr="Темный диагональный 2"/>
                <p:cNvSpPr>
                  <a:spLocks noChangeArrowheads="1"/>
                </p:cNvSpPr>
                <p:nvPr/>
              </p:nvSpPr>
              <p:spPr bwMode="auto">
                <a:xfrm rot="10800000">
                  <a:off x="2083" y="5084"/>
                  <a:ext cx="1100" cy="132"/>
                </a:xfrm>
                <a:prstGeom prst="cube">
                  <a:avLst>
                    <a:gd name="adj" fmla="val 25000"/>
                  </a:avLst>
                </a:prstGeom>
                <a:solidFill>
                  <a:schemeClr val="tx2">
                    <a:lumMod val="20000"/>
                    <a:lumOff val="80000"/>
                  </a:schemeClr>
                </a:solidFill>
                <a:ln w="9525">
                  <a:solidFill>
                    <a:srgbClr val="000000"/>
                  </a:solidFill>
                  <a:miter lim="800000"/>
                  <a:headEnd/>
                  <a:tailEnd/>
                </a:ln>
              </p:spPr>
              <p:txBody>
                <a:bodyPr/>
                <a:lstStyle/>
                <a:p>
                  <a:pPr>
                    <a:defRPr/>
                  </a:pPr>
                  <a:endParaRPr lang="en-US" dirty="0">
                    <a:latin typeface="Arial" charset="0"/>
                  </a:endParaRPr>
                </a:p>
              </p:txBody>
            </p:sp>
            <p:cxnSp>
              <p:nvCxnSpPr>
                <p:cNvPr id="39" name="AutoShape 120"/>
                <p:cNvCxnSpPr>
                  <a:cxnSpLocks noChangeShapeType="1"/>
                </p:cNvCxnSpPr>
                <p:nvPr/>
              </p:nvCxnSpPr>
              <p:spPr bwMode="auto">
                <a:xfrm flipH="1" flipV="1">
                  <a:off x="1087" y="5140"/>
                  <a:ext cx="8019" cy="10"/>
                </a:xfrm>
                <a:prstGeom prst="straightConnector1">
                  <a:avLst/>
                </a:prstGeom>
                <a:noFill/>
                <a:ln w="9525">
                  <a:solidFill>
                    <a:srgbClr val="FF0000"/>
                  </a:solidFill>
                  <a:prstDash val="dash"/>
                  <a:round/>
                  <a:headEnd type="none" w="sm" len="lg"/>
                  <a:tailEnd type="triangle" w="sm" len="lg"/>
                </a:ln>
              </p:spPr>
            </p:cxnSp>
            <p:cxnSp>
              <p:nvCxnSpPr>
                <p:cNvPr id="40" name="AutoShape 121"/>
                <p:cNvCxnSpPr>
                  <a:cxnSpLocks noChangeShapeType="1"/>
                </p:cNvCxnSpPr>
                <p:nvPr/>
              </p:nvCxnSpPr>
              <p:spPr bwMode="auto">
                <a:xfrm>
                  <a:off x="1064" y="5340"/>
                  <a:ext cx="8058" cy="3"/>
                </a:xfrm>
                <a:prstGeom prst="straightConnector1">
                  <a:avLst/>
                </a:prstGeom>
                <a:noFill/>
                <a:ln w="9525">
                  <a:solidFill>
                    <a:srgbClr val="FF0000"/>
                  </a:solidFill>
                  <a:prstDash val="dash"/>
                  <a:round/>
                  <a:headEnd type="none" w="sm" len="lg"/>
                  <a:tailEnd type="triangle" w="sm" len="lg"/>
                </a:ln>
              </p:spPr>
            </p:cxnSp>
          </p:grpSp>
          <p:sp>
            <p:nvSpPr>
              <p:cNvPr id="16" name="AutoShape 122"/>
              <p:cNvSpPr>
                <a:spLocks noChangeArrowheads="1"/>
              </p:cNvSpPr>
              <p:nvPr/>
            </p:nvSpPr>
            <p:spPr bwMode="auto">
              <a:xfrm rot="10800000">
                <a:off x="1847" y="5093"/>
                <a:ext cx="91" cy="91"/>
              </a:xfrm>
              <a:prstGeom prst="cube">
                <a:avLst>
                  <a:gd name="adj" fmla="val 25000"/>
                </a:avLst>
              </a:prstGeom>
              <a:solidFill>
                <a:srgbClr val="FF0000"/>
              </a:solidFill>
              <a:ln w="6350">
                <a:solidFill>
                  <a:srgbClr val="000000"/>
                </a:solidFill>
                <a:miter lim="800000"/>
                <a:headEnd/>
                <a:tailEnd/>
              </a:ln>
            </p:spPr>
            <p:txBody>
              <a:bodyPr/>
              <a:lstStyle/>
              <a:p>
                <a:endParaRPr lang="ru-RU" dirty="0"/>
              </a:p>
            </p:txBody>
          </p:sp>
          <p:sp>
            <p:nvSpPr>
              <p:cNvPr id="17" name="AutoShape 123"/>
              <p:cNvSpPr>
                <a:spLocks noChangeArrowheads="1"/>
              </p:cNvSpPr>
              <p:nvPr/>
            </p:nvSpPr>
            <p:spPr bwMode="auto">
              <a:xfrm rot="10800000">
                <a:off x="8019" y="5302"/>
                <a:ext cx="91" cy="91"/>
              </a:xfrm>
              <a:prstGeom prst="cube">
                <a:avLst>
                  <a:gd name="adj" fmla="val 25000"/>
                </a:avLst>
              </a:prstGeom>
              <a:solidFill>
                <a:srgbClr val="FF0000"/>
              </a:solidFill>
              <a:ln w="6350">
                <a:solidFill>
                  <a:srgbClr val="000000"/>
                </a:solidFill>
                <a:miter lim="800000"/>
                <a:headEnd/>
                <a:tailEnd/>
              </a:ln>
            </p:spPr>
            <p:txBody>
              <a:bodyPr/>
              <a:lstStyle/>
              <a:p>
                <a:endParaRPr lang="ru-RU" dirty="0"/>
              </a:p>
            </p:txBody>
          </p:sp>
          <p:sp>
            <p:nvSpPr>
              <p:cNvPr id="18" name="AutoShape 124"/>
              <p:cNvSpPr>
                <a:spLocks noChangeArrowheads="1"/>
              </p:cNvSpPr>
              <p:nvPr/>
            </p:nvSpPr>
            <p:spPr bwMode="auto">
              <a:xfrm rot="10800000">
                <a:off x="8661" y="5109"/>
                <a:ext cx="91" cy="91"/>
              </a:xfrm>
              <a:prstGeom prst="cube">
                <a:avLst>
                  <a:gd name="adj" fmla="val 25000"/>
                </a:avLst>
              </a:prstGeom>
              <a:solidFill>
                <a:srgbClr val="FF0000"/>
              </a:solidFill>
              <a:ln w="6350">
                <a:solidFill>
                  <a:srgbClr val="000000"/>
                </a:solidFill>
                <a:miter lim="800000"/>
                <a:headEnd/>
                <a:tailEnd/>
              </a:ln>
            </p:spPr>
            <p:txBody>
              <a:bodyPr/>
              <a:lstStyle/>
              <a:p>
                <a:endParaRPr lang="ru-RU" dirty="0"/>
              </a:p>
            </p:txBody>
          </p:sp>
          <p:sp>
            <p:nvSpPr>
              <p:cNvPr id="19" name="AutoShape 125"/>
              <p:cNvSpPr>
                <a:spLocks noChangeArrowheads="1"/>
              </p:cNvSpPr>
              <p:nvPr/>
            </p:nvSpPr>
            <p:spPr bwMode="auto">
              <a:xfrm rot="10800000">
                <a:off x="1182" y="5296"/>
                <a:ext cx="91" cy="91"/>
              </a:xfrm>
              <a:prstGeom prst="cube">
                <a:avLst>
                  <a:gd name="adj" fmla="val 25000"/>
                </a:avLst>
              </a:prstGeom>
              <a:solidFill>
                <a:srgbClr val="FF0000"/>
              </a:solidFill>
              <a:ln w="6350">
                <a:solidFill>
                  <a:srgbClr val="000000"/>
                </a:solidFill>
                <a:miter lim="800000"/>
                <a:headEnd/>
                <a:tailEnd/>
              </a:ln>
            </p:spPr>
            <p:txBody>
              <a:bodyPr/>
              <a:lstStyle/>
              <a:p>
                <a:endParaRPr lang="ru-RU" dirty="0"/>
              </a:p>
            </p:txBody>
          </p:sp>
        </p:grpSp>
        <p:sp>
          <p:nvSpPr>
            <p:cNvPr id="6" name="TextBox 61"/>
            <p:cNvSpPr txBox="1">
              <a:spLocks noChangeArrowheads="1"/>
            </p:cNvSpPr>
            <p:nvPr/>
          </p:nvSpPr>
          <p:spPr bwMode="auto">
            <a:xfrm>
              <a:off x="1162754" y="705065"/>
              <a:ext cx="332142" cy="338554"/>
            </a:xfrm>
            <a:prstGeom prst="rect">
              <a:avLst/>
            </a:prstGeom>
            <a:noFill/>
            <a:ln w="9525">
              <a:noFill/>
              <a:miter lim="800000"/>
              <a:headEnd/>
              <a:tailEnd/>
            </a:ln>
          </p:spPr>
          <p:txBody>
            <a:bodyPr wrap="none">
              <a:spAutoFit/>
            </a:bodyPr>
            <a:lstStyle/>
            <a:p>
              <a:r>
                <a:rPr lang="ru-RU" sz="1600" b="1" dirty="0"/>
                <a:t>С</a:t>
              </a:r>
              <a:endParaRPr lang="en-US" sz="1600" b="1" dirty="0"/>
            </a:p>
          </p:txBody>
        </p:sp>
        <p:sp>
          <p:nvSpPr>
            <p:cNvPr id="7" name="TextBox 62"/>
            <p:cNvSpPr txBox="1">
              <a:spLocks noChangeArrowheads="1"/>
            </p:cNvSpPr>
            <p:nvPr/>
          </p:nvSpPr>
          <p:spPr bwMode="auto">
            <a:xfrm>
              <a:off x="1877059" y="705065"/>
              <a:ext cx="503664" cy="338554"/>
            </a:xfrm>
            <a:prstGeom prst="rect">
              <a:avLst/>
            </a:prstGeom>
            <a:noFill/>
            <a:ln w="9525">
              <a:noFill/>
              <a:miter lim="800000"/>
              <a:headEnd/>
              <a:tailEnd/>
            </a:ln>
          </p:spPr>
          <p:txBody>
            <a:bodyPr wrap="none">
              <a:spAutoFit/>
            </a:bodyPr>
            <a:lstStyle/>
            <a:p>
              <a:r>
                <a:rPr lang="en-US" sz="1600" b="1" dirty="0"/>
                <a:t>DM</a:t>
              </a:r>
            </a:p>
          </p:txBody>
        </p:sp>
        <p:sp>
          <p:nvSpPr>
            <p:cNvPr id="8" name="TextBox 63"/>
            <p:cNvSpPr txBox="1">
              <a:spLocks noChangeArrowheads="1"/>
            </p:cNvSpPr>
            <p:nvPr/>
          </p:nvSpPr>
          <p:spPr bwMode="auto">
            <a:xfrm>
              <a:off x="3124720" y="714594"/>
              <a:ext cx="503664" cy="338554"/>
            </a:xfrm>
            <a:prstGeom prst="rect">
              <a:avLst/>
            </a:prstGeom>
            <a:noFill/>
            <a:ln w="9525">
              <a:noFill/>
              <a:miter lim="800000"/>
              <a:headEnd/>
              <a:tailEnd/>
            </a:ln>
          </p:spPr>
          <p:txBody>
            <a:bodyPr wrap="none">
              <a:spAutoFit/>
            </a:bodyPr>
            <a:lstStyle/>
            <a:p>
              <a:r>
                <a:rPr lang="en-US" sz="1600" b="1" dirty="0"/>
                <a:t>DM</a:t>
              </a:r>
            </a:p>
          </p:txBody>
        </p:sp>
        <p:sp>
          <p:nvSpPr>
            <p:cNvPr id="9" name="TextBox 64"/>
            <p:cNvSpPr txBox="1">
              <a:spLocks noChangeArrowheads="1"/>
            </p:cNvSpPr>
            <p:nvPr/>
          </p:nvSpPr>
          <p:spPr bwMode="auto">
            <a:xfrm>
              <a:off x="3934270" y="714594"/>
              <a:ext cx="503664" cy="338554"/>
            </a:xfrm>
            <a:prstGeom prst="rect">
              <a:avLst/>
            </a:prstGeom>
            <a:noFill/>
            <a:ln w="9525">
              <a:noFill/>
              <a:miter lim="800000"/>
              <a:headEnd/>
              <a:tailEnd/>
            </a:ln>
          </p:spPr>
          <p:txBody>
            <a:bodyPr wrap="none">
              <a:spAutoFit/>
            </a:bodyPr>
            <a:lstStyle/>
            <a:p>
              <a:r>
                <a:rPr lang="en-US" sz="1600" b="1" dirty="0"/>
                <a:t>CM</a:t>
              </a:r>
            </a:p>
          </p:txBody>
        </p:sp>
        <p:sp>
          <p:nvSpPr>
            <p:cNvPr id="10" name="TextBox 65"/>
            <p:cNvSpPr txBox="1">
              <a:spLocks noChangeArrowheads="1"/>
            </p:cNvSpPr>
            <p:nvPr/>
          </p:nvSpPr>
          <p:spPr bwMode="auto">
            <a:xfrm>
              <a:off x="4334280" y="714598"/>
              <a:ext cx="470000" cy="338554"/>
            </a:xfrm>
            <a:prstGeom prst="rect">
              <a:avLst/>
            </a:prstGeom>
            <a:noFill/>
            <a:ln w="9525">
              <a:noFill/>
              <a:miter lim="800000"/>
              <a:headEnd/>
              <a:tailEnd/>
            </a:ln>
          </p:spPr>
          <p:txBody>
            <a:bodyPr wrap="none">
              <a:spAutoFit/>
            </a:bodyPr>
            <a:lstStyle/>
            <a:p>
              <a:r>
                <a:rPr lang="en-US" sz="1600" b="1" dirty="0"/>
                <a:t>QL</a:t>
              </a:r>
            </a:p>
          </p:txBody>
        </p:sp>
        <p:cxnSp>
          <p:nvCxnSpPr>
            <p:cNvPr id="11" name="Прямая соединительная линия 10"/>
            <p:cNvCxnSpPr/>
            <p:nvPr/>
          </p:nvCxnSpPr>
          <p:spPr bwMode="auto">
            <a:xfrm rot="5400000" flipH="1" flipV="1">
              <a:off x="1157287" y="719138"/>
              <a:ext cx="733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bwMode="auto">
            <a:xfrm rot="5400000" flipH="1" flipV="1">
              <a:off x="8015287" y="776288"/>
              <a:ext cx="733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bwMode="auto">
            <a:xfrm>
              <a:off x="1514475" y="657225"/>
              <a:ext cx="6867525" cy="0"/>
            </a:xfrm>
            <a:prstGeom prst="straightConnector1">
              <a:avLst/>
            </a:prstGeom>
            <a:ln>
              <a:solidFill>
                <a:schemeClr val="tx1"/>
              </a:solidFill>
              <a:headEnd type="stealth" w="sm" len="lg"/>
              <a:tailEnd type="stealth" w="sm" len="lg"/>
            </a:ln>
          </p:spPr>
          <p:style>
            <a:lnRef idx="1">
              <a:schemeClr val="accent1"/>
            </a:lnRef>
            <a:fillRef idx="0">
              <a:schemeClr val="accent1"/>
            </a:fillRef>
            <a:effectRef idx="0">
              <a:schemeClr val="accent1"/>
            </a:effectRef>
            <a:fontRef idx="minor">
              <a:schemeClr val="tx1"/>
            </a:fontRef>
          </p:style>
        </p:cxnSp>
        <p:sp>
          <p:nvSpPr>
            <p:cNvPr id="14" name="TextBox 74"/>
            <p:cNvSpPr txBox="1">
              <a:spLocks noChangeArrowheads="1"/>
            </p:cNvSpPr>
            <p:nvPr/>
          </p:nvSpPr>
          <p:spPr bwMode="auto">
            <a:xfrm>
              <a:off x="3305798" y="276225"/>
              <a:ext cx="2904859" cy="369505"/>
            </a:xfrm>
            <a:prstGeom prst="rect">
              <a:avLst/>
            </a:prstGeom>
            <a:noFill/>
            <a:ln w="9525">
              <a:noFill/>
              <a:miter lim="800000"/>
              <a:headEnd/>
              <a:tailEnd/>
            </a:ln>
          </p:spPr>
          <p:txBody>
            <a:bodyPr>
              <a:spAutoFit/>
            </a:bodyPr>
            <a:lstStyle/>
            <a:p>
              <a:r>
                <a:rPr lang="en-US" b="1" dirty="0"/>
                <a:t>FODO period </a:t>
              </a:r>
              <a:r>
                <a:rPr lang="en-US" b="1" dirty="0" smtClean="0"/>
                <a:t>11.</a:t>
              </a:r>
              <a:r>
                <a:rPr lang="ru-RU" b="1" dirty="0" smtClean="0"/>
                <a:t>96 </a:t>
              </a:r>
              <a:r>
                <a:rPr lang="en-US" b="1" dirty="0" smtClean="0"/>
                <a:t>m</a:t>
              </a:r>
              <a:endParaRPr lang="en-US" b="1" dirty="0"/>
            </a:p>
          </p:txBody>
        </p:sp>
      </p:grpSp>
      <p:pic>
        <p:nvPicPr>
          <p:cNvPr id="41" name="Picture 121" descr="1"/>
          <p:cNvPicPr>
            <a:picLocks noChangeAspect="1" noChangeArrowheads="1"/>
          </p:cNvPicPr>
          <p:nvPr/>
        </p:nvPicPr>
        <p:blipFill>
          <a:blip r:embed="rId3" cstate="print"/>
          <a:srcRect/>
          <a:stretch>
            <a:fillRect/>
          </a:stretch>
        </p:blipFill>
        <p:spPr bwMode="auto">
          <a:xfrm>
            <a:off x="1071538" y="2071678"/>
            <a:ext cx="3000396" cy="3144995"/>
          </a:xfrm>
          <a:prstGeom prst="rect">
            <a:avLst/>
          </a:prstGeom>
          <a:noFill/>
          <a:ln w="9525">
            <a:noFill/>
            <a:miter lim="800000"/>
            <a:headEnd/>
            <a:tailEnd/>
          </a:ln>
        </p:spPr>
      </p:pic>
      <p:grpSp>
        <p:nvGrpSpPr>
          <p:cNvPr id="68" name="Группа 67"/>
          <p:cNvGrpSpPr/>
          <p:nvPr/>
        </p:nvGrpSpPr>
        <p:grpSpPr>
          <a:xfrm>
            <a:off x="4500562" y="1857364"/>
            <a:ext cx="3498850" cy="3848100"/>
            <a:chOff x="5529263" y="1936750"/>
            <a:chExt cx="3498850" cy="3848100"/>
          </a:xfrm>
        </p:grpSpPr>
        <p:grpSp>
          <p:nvGrpSpPr>
            <p:cNvPr id="69" name="Группа 205"/>
            <p:cNvGrpSpPr>
              <a:grpSpLocks/>
            </p:cNvGrpSpPr>
            <p:nvPr/>
          </p:nvGrpSpPr>
          <p:grpSpPr bwMode="auto">
            <a:xfrm>
              <a:off x="5529263" y="1936751"/>
              <a:ext cx="3498850" cy="3848099"/>
              <a:chOff x="5343525" y="3187297"/>
              <a:chExt cx="3499533" cy="3847819"/>
            </a:xfrm>
          </p:grpSpPr>
          <p:sp>
            <p:nvSpPr>
              <p:cNvPr id="72" name="Oval 90" descr="20%"/>
              <p:cNvSpPr>
                <a:spLocks noChangeArrowheads="1"/>
              </p:cNvSpPr>
              <p:nvPr/>
            </p:nvSpPr>
            <p:spPr bwMode="auto">
              <a:xfrm>
                <a:off x="5842571" y="3533703"/>
                <a:ext cx="2880000" cy="2880000"/>
              </a:xfrm>
              <a:prstGeom prst="ellipse">
                <a:avLst/>
              </a:prstGeom>
              <a:pattFill prst="pct20">
                <a:fgClr>
                  <a:srgbClr val="000000"/>
                </a:fgClr>
                <a:bgClr>
                  <a:srgbClr val="FFFFFF"/>
                </a:bgClr>
              </a:pattFill>
              <a:ln w="25400" algn="ctr">
                <a:solidFill>
                  <a:srgbClr val="000000"/>
                </a:solidFill>
                <a:round/>
                <a:headEnd/>
                <a:tailEnd/>
              </a:ln>
            </p:spPr>
            <p:txBody>
              <a:bodyPr/>
              <a:lstStyle/>
              <a:p>
                <a:endParaRPr lang="ru-RU" dirty="0"/>
              </a:p>
            </p:txBody>
          </p:sp>
          <p:grpSp>
            <p:nvGrpSpPr>
              <p:cNvPr id="73" name="Group 92"/>
              <p:cNvGrpSpPr>
                <a:grpSpLocks/>
              </p:cNvGrpSpPr>
              <p:nvPr/>
            </p:nvGrpSpPr>
            <p:grpSpPr bwMode="auto">
              <a:xfrm>
                <a:off x="6838957" y="5111700"/>
                <a:ext cx="828000" cy="828000"/>
                <a:chOff x="8580" y="6735"/>
                <a:chExt cx="935" cy="935"/>
              </a:xfrm>
            </p:grpSpPr>
            <p:sp>
              <p:nvSpPr>
                <p:cNvPr id="95" name="Rectangle 93" descr="Светлый диагональный 2"/>
                <p:cNvSpPr>
                  <a:spLocks noChangeArrowheads="1"/>
                </p:cNvSpPr>
                <p:nvPr/>
              </p:nvSpPr>
              <p:spPr bwMode="auto">
                <a:xfrm>
                  <a:off x="8580" y="6735"/>
                  <a:ext cx="935" cy="935"/>
                </a:xfrm>
                <a:prstGeom prst="rect">
                  <a:avLst/>
                </a:prstGeom>
                <a:pattFill prst="ltUpDiag">
                  <a:fgClr>
                    <a:srgbClr val="000000"/>
                  </a:fgClr>
                  <a:bgClr>
                    <a:srgbClr val="FFFFFF"/>
                  </a:bgClr>
                </a:pattFill>
                <a:ln w="22225" algn="ctr">
                  <a:solidFill>
                    <a:srgbClr val="000000"/>
                  </a:solidFill>
                  <a:miter lim="800000"/>
                  <a:headEnd/>
                  <a:tailEnd/>
                </a:ln>
              </p:spPr>
              <p:txBody>
                <a:bodyPr/>
                <a:lstStyle/>
                <a:p>
                  <a:endParaRPr lang="ru-RU" dirty="0"/>
                </a:p>
              </p:txBody>
            </p:sp>
            <p:sp>
              <p:nvSpPr>
                <p:cNvPr id="96" name="Rectangle 94"/>
                <p:cNvSpPr>
                  <a:spLocks noChangeArrowheads="1"/>
                </p:cNvSpPr>
                <p:nvPr/>
              </p:nvSpPr>
              <p:spPr bwMode="auto">
                <a:xfrm>
                  <a:off x="8861" y="6973"/>
                  <a:ext cx="407" cy="407"/>
                </a:xfrm>
                <a:prstGeom prst="rect">
                  <a:avLst/>
                </a:prstGeom>
                <a:solidFill>
                  <a:srgbClr val="FFFFFF"/>
                </a:solidFill>
                <a:ln w="22225" algn="ctr">
                  <a:solidFill>
                    <a:srgbClr val="000000"/>
                  </a:solidFill>
                  <a:miter lim="800000"/>
                  <a:headEnd/>
                  <a:tailEnd/>
                </a:ln>
              </p:spPr>
              <p:txBody>
                <a:bodyPr/>
                <a:lstStyle/>
                <a:p>
                  <a:endParaRPr lang="ru-RU" dirty="0"/>
                </a:p>
              </p:txBody>
            </p:sp>
          </p:grpSp>
          <p:grpSp>
            <p:nvGrpSpPr>
              <p:cNvPr id="74" name="Group 95"/>
              <p:cNvGrpSpPr>
                <a:grpSpLocks/>
              </p:cNvGrpSpPr>
              <p:nvPr/>
            </p:nvGrpSpPr>
            <p:grpSpPr bwMode="auto">
              <a:xfrm>
                <a:off x="6838957" y="3960771"/>
                <a:ext cx="828000" cy="828000"/>
                <a:chOff x="8580" y="6724"/>
                <a:chExt cx="935" cy="935"/>
              </a:xfrm>
            </p:grpSpPr>
            <p:sp>
              <p:nvSpPr>
                <p:cNvPr id="93" name="Rectangle 96" descr="Светлый диагональный 2"/>
                <p:cNvSpPr>
                  <a:spLocks noChangeArrowheads="1"/>
                </p:cNvSpPr>
                <p:nvPr/>
              </p:nvSpPr>
              <p:spPr bwMode="auto">
                <a:xfrm>
                  <a:off x="8580" y="6724"/>
                  <a:ext cx="935" cy="935"/>
                </a:xfrm>
                <a:prstGeom prst="rect">
                  <a:avLst/>
                </a:prstGeom>
                <a:pattFill prst="ltUpDiag">
                  <a:fgClr>
                    <a:srgbClr val="000000"/>
                  </a:fgClr>
                  <a:bgClr>
                    <a:srgbClr val="FFFFFF"/>
                  </a:bgClr>
                </a:pattFill>
                <a:ln w="22225" algn="ctr">
                  <a:solidFill>
                    <a:srgbClr val="000000"/>
                  </a:solidFill>
                  <a:miter lim="800000"/>
                  <a:headEnd/>
                  <a:tailEnd/>
                </a:ln>
              </p:spPr>
              <p:txBody>
                <a:bodyPr/>
                <a:lstStyle/>
                <a:p>
                  <a:endParaRPr lang="ru-RU" dirty="0"/>
                </a:p>
              </p:txBody>
            </p:sp>
            <p:sp>
              <p:nvSpPr>
                <p:cNvPr id="94" name="Rectangle 97"/>
                <p:cNvSpPr>
                  <a:spLocks noChangeArrowheads="1"/>
                </p:cNvSpPr>
                <p:nvPr/>
              </p:nvSpPr>
              <p:spPr bwMode="auto">
                <a:xfrm>
                  <a:off x="8849" y="7005"/>
                  <a:ext cx="407" cy="407"/>
                </a:xfrm>
                <a:prstGeom prst="rect">
                  <a:avLst/>
                </a:prstGeom>
                <a:solidFill>
                  <a:srgbClr val="FFFFFF"/>
                </a:solidFill>
                <a:ln w="22225" algn="ctr">
                  <a:solidFill>
                    <a:srgbClr val="000000"/>
                  </a:solidFill>
                  <a:miter lim="800000"/>
                  <a:headEnd/>
                  <a:tailEnd/>
                </a:ln>
              </p:spPr>
              <p:txBody>
                <a:bodyPr/>
                <a:lstStyle/>
                <a:p>
                  <a:endParaRPr lang="ru-RU" dirty="0"/>
                </a:p>
              </p:txBody>
            </p:sp>
          </p:grpSp>
          <p:sp>
            <p:nvSpPr>
              <p:cNvPr id="75" name="Oval 98"/>
              <p:cNvSpPr>
                <a:spLocks noChangeAspect="1" noChangeArrowheads="1"/>
              </p:cNvSpPr>
              <p:nvPr/>
            </p:nvSpPr>
            <p:spPr bwMode="auto">
              <a:xfrm>
                <a:off x="7095971" y="4217133"/>
                <a:ext cx="324000" cy="336662"/>
              </a:xfrm>
              <a:prstGeom prst="ellipse">
                <a:avLst/>
              </a:prstGeom>
              <a:solidFill>
                <a:srgbClr val="FFFFFF"/>
              </a:solidFill>
              <a:ln w="22225" algn="ctr">
                <a:solidFill>
                  <a:srgbClr val="000000"/>
                </a:solidFill>
                <a:round/>
                <a:headEnd/>
                <a:tailEnd/>
              </a:ln>
            </p:spPr>
            <p:txBody>
              <a:bodyPr/>
              <a:lstStyle/>
              <a:p>
                <a:endParaRPr lang="ru-RU" dirty="0"/>
              </a:p>
            </p:txBody>
          </p:sp>
          <p:cxnSp>
            <p:nvCxnSpPr>
              <p:cNvPr id="76" name="AutoShape 102"/>
              <p:cNvCxnSpPr>
                <a:cxnSpLocks noChangeShapeType="1"/>
                <a:endCxn id="72" idx="3"/>
              </p:cNvCxnSpPr>
              <p:nvPr/>
            </p:nvCxnSpPr>
            <p:spPr bwMode="auto">
              <a:xfrm rot="5400000" flipH="1" flipV="1">
                <a:off x="5844561" y="6004166"/>
                <a:ext cx="432007" cy="407548"/>
              </a:xfrm>
              <a:prstGeom prst="straightConnector1">
                <a:avLst/>
              </a:prstGeom>
              <a:noFill/>
              <a:ln w="6350">
                <a:solidFill>
                  <a:srgbClr val="000000"/>
                </a:solidFill>
                <a:round/>
                <a:headEnd/>
                <a:tailEnd/>
              </a:ln>
            </p:spPr>
          </p:cxnSp>
          <p:cxnSp>
            <p:nvCxnSpPr>
              <p:cNvPr id="77" name="AutoShape 112"/>
              <p:cNvCxnSpPr>
                <a:cxnSpLocks noChangeShapeType="1"/>
              </p:cNvCxnSpPr>
              <p:nvPr/>
            </p:nvCxnSpPr>
            <p:spPr bwMode="auto">
              <a:xfrm>
                <a:off x="7162800" y="4379702"/>
                <a:ext cx="929005" cy="0"/>
              </a:xfrm>
              <a:prstGeom prst="straightConnector1">
                <a:avLst/>
              </a:prstGeom>
              <a:noFill/>
              <a:ln w="6350">
                <a:solidFill>
                  <a:srgbClr val="000000"/>
                </a:solidFill>
                <a:prstDash val="dashDot"/>
                <a:round/>
                <a:headEnd/>
                <a:tailEnd/>
              </a:ln>
            </p:spPr>
          </p:cxnSp>
          <p:cxnSp>
            <p:nvCxnSpPr>
              <p:cNvPr id="78" name="AutoShape 114"/>
              <p:cNvCxnSpPr>
                <a:cxnSpLocks noChangeShapeType="1"/>
              </p:cNvCxnSpPr>
              <p:nvPr/>
            </p:nvCxnSpPr>
            <p:spPr bwMode="auto">
              <a:xfrm>
                <a:off x="8015605" y="4360652"/>
                <a:ext cx="0" cy="1152000"/>
              </a:xfrm>
              <a:prstGeom prst="straightConnector1">
                <a:avLst/>
              </a:prstGeom>
              <a:noFill/>
              <a:ln w="9525">
                <a:solidFill>
                  <a:srgbClr val="000000"/>
                </a:solidFill>
                <a:round/>
                <a:headEnd type="stealth" w="sm" len="lg"/>
                <a:tailEnd type="stealth" w="sm" len="lg"/>
              </a:ln>
            </p:spPr>
          </p:cxnSp>
          <p:sp>
            <p:nvSpPr>
              <p:cNvPr id="79" name="Text Box 115"/>
              <p:cNvSpPr txBox="1">
                <a:spLocks noChangeArrowheads="1"/>
              </p:cNvSpPr>
              <p:nvPr/>
            </p:nvSpPr>
            <p:spPr bwMode="auto">
              <a:xfrm>
                <a:off x="5386395" y="6511279"/>
                <a:ext cx="1476663" cy="300016"/>
              </a:xfrm>
              <a:prstGeom prst="rect">
                <a:avLst/>
              </a:prstGeom>
              <a:noFill/>
              <a:ln w="9525">
                <a:noFill/>
                <a:miter lim="800000"/>
                <a:headEnd/>
                <a:tailEnd/>
              </a:ln>
            </p:spPr>
            <p:txBody>
              <a:bodyPr lIns="0" tIns="0" rIns="0" bIns="0"/>
              <a:lstStyle/>
              <a:p>
                <a:pPr>
                  <a:lnSpc>
                    <a:spcPct val="80000"/>
                  </a:lnSpc>
                  <a:defRPr/>
                </a:pPr>
                <a:r>
                  <a:rPr lang="en-US" sz="1100" dirty="0">
                    <a:latin typeface="+mn-lt"/>
                    <a:sym typeface="Symbol" pitchFamily="18" charset="2"/>
                  </a:rPr>
                  <a:t>cryostat </a:t>
                </a:r>
                <a:r>
                  <a:rPr lang="en-US" sz="1100" dirty="0">
                    <a:latin typeface="Times New Roman" pitchFamily="18" charset="0"/>
                    <a:sym typeface="Symbol" pitchFamily="18" charset="2"/>
                  </a:rPr>
                  <a:t></a:t>
                </a:r>
                <a:r>
                  <a:rPr lang="en-US" sz="1100" dirty="0">
                    <a:latin typeface="Calibri" pitchFamily="34" charset="0"/>
                  </a:rPr>
                  <a:t> 800 mm; </a:t>
                </a:r>
              </a:p>
              <a:p>
                <a:pPr>
                  <a:lnSpc>
                    <a:spcPct val="80000"/>
                  </a:lnSpc>
                  <a:defRPr/>
                </a:pPr>
                <a:r>
                  <a:rPr lang="en-US" sz="1100" dirty="0">
                    <a:latin typeface="Calibri" pitchFamily="34" charset="0"/>
                  </a:rPr>
                  <a:t>wall thickness 6 mm (Fe)</a:t>
                </a:r>
                <a:endParaRPr lang="en-US" dirty="0">
                  <a:latin typeface="Arial" charset="0"/>
                </a:endParaRPr>
              </a:p>
            </p:txBody>
          </p:sp>
          <p:sp>
            <p:nvSpPr>
              <p:cNvPr id="80" name="Text Box 116"/>
              <p:cNvSpPr txBox="1">
                <a:spLocks noChangeArrowheads="1"/>
              </p:cNvSpPr>
              <p:nvPr/>
            </p:nvSpPr>
            <p:spPr bwMode="auto">
              <a:xfrm>
                <a:off x="7197138" y="3187297"/>
                <a:ext cx="1645920" cy="271736"/>
              </a:xfrm>
              <a:prstGeom prst="rect">
                <a:avLst/>
              </a:prstGeom>
              <a:solidFill>
                <a:srgbClr val="FFFFFF"/>
              </a:solidFill>
              <a:ln w="9525">
                <a:noFill/>
                <a:miter lim="800000"/>
                <a:headEnd/>
                <a:tailEnd/>
              </a:ln>
            </p:spPr>
            <p:txBody>
              <a:bodyPr lIns="0" tIns="0" rIns="0" bIns="0"/>
              <a:lstStyle/>
              <a:p>
                <a:pPr>
                  <a:lnSpc>
                    <a:spcPct val="80000"/>
                  </a:lnSpc>
                </a:pPr>
                <a:r>
                  <a:rPr lang="en-US" sz="1100" dirty="0">
                    <a:latin typeface="Calibri" pitchFamily="34" charset="0"/>
                  </a:rPr>
                  <a:t>beam chambers </a:t>
                </a:r>
                <a:r>
                  <a:rPr lang="en-US" sz="1100" dirty="0">
                    <a:latin typeface="Times New Roman" pitchFamily="18" charset="0"/>
                    <a:sym typeface="Symbol" pitchFamily="18" charset="2"/>
                  </a:rPr>
                  <a:t></a:t>
                </a:r>
                <a:r>
                  <a:rPr lang="en-US" sz="1100" dirty="0">
                    <a:latin typeface="Calibri" pitchFamily="34" charset="0"/>
                  </a:rPr>
                  <a:t> 56 mm; </a:t>
                </a:r>
              </a:p>
              <a:p>
                <a:pPr>
                  <a:lnSpc>
                    <a:spcPct val="80000"/>
                  </a:lnSpc>
                </a:pPr>
                <a:r>
                  <a:rPr lang="en-US" sz="1100" dirty="0">
                    <a:latin typeface="Calibri" pitchFamily="34" charset="0"/>
                  </a:rPr>
                  <a:t>wall thickness 3 mm (Fe) </a:t>
                </a:r>
                <a:endParaRPr lang="en-US" dirty="0"/>
              </a:p>
            </p:txBody>
          </p:sp>
          <p:sp>
            <p:nvSpPr>
              <p:cNvPr id="81" name="Text Box 117"/>
              <p:cNvSpPr txBox="1">
                <a:spLocks noChangeArrowheads="1"/>
              </p:cNvSpPr>
              <p:nvPr/>
            </p:nvSpPr>
            <p:spPr bwMode="auto">
              <a:xfrm>
                <a:off x="5343525" y="3424784"/>
                <a:ext cx="1543050" cy="271101"/>
              </a:xfrm>
              <a:prstGeom prst="rect">
                <a:avLst/>
              </a:prstGeom>
              <a:noFill/>
              <a:ln w="9525">
                <a:noFill/>
                <a:miter lim="800000"/>
                <a:headEnd/>
                <a:tailEnd/>
              </a:ln>
            </p:spPr>
            <p:txBody>
              <a:bodyPr lIns="0" tIns="0" rIns="0" bIns="0"/>
              <a:lstStyle/>
              <a:p>
                <a:pPr>
                  <a:lnSpc>
                    <a:spcPct val="80000"/>
                  </a:lnSpc>
                </a:pPr>
                <a:r>
                  <a:rPr lang="en-US" sz="1100" dirty="0">
                    <a:latin typeface="Calibri" pitchFamily="34" charset="0"/>
                  </a:rPr>
                  <a:t>magnet core(Fe);</a:t>
                </a:r>
              </a:p>
              <a:p>
                <a:pPr>
                  <a:lnSpc>
                    <a:spcPct val="80000"/>
                  </a:lnSpc>
                </a:pPr>
                <a:r>
                  <a:rPr lang="en-US" sz="1100" dirty="0">
                    <a:latin typeface="Calibri" pitchFamily="34" charset="0"/>
                  </a:rPr>
                  <a:t>section 230х230 mm</a:t>
                </a:r>
                <a:r>
                  <a:rPr lang="en-US" sz="1100" baseline="30000" dirty="0">
                    <a:latin typeface="Calibri" pitchFamily="34" charset="0"/>
                  </a:rPr>
                  <a:t>2</a:t>
                </a:r>
                <a:endParaRPr lang="en-US" dirty="0"/>
              </a:p>
            </p:txBody>
          </p:sp>
          <p:sp>
            <p:nvSpPr>
              <p:cNvPr id="82" name="Text Box 120"/>
              <p:cNvSpPr txBox="1">
                <a:spLocks noChangeArrowheads="1"/>
              </p:cNvSpPr>
              <p:nvPr/>
            </p:nvSpPr>
            <p:spPr bwMode="auto">
              <a:xfrm>
                <a:off x="8087995" y="4701600"/>
                <a:ext cx="294005" cy="169518"/>
              </a:xfrm>
              <a:prstGeom prst="rect">
                <a:avLst/>
              </a:prstGeom>
              <a:solidFill>
                <a:srgbClr val="FFFFFF"/>
              </a:solidFill>
              <a:ln w="9525">
                <a:noFill/>
                <a:miter lim="800000"/>
                <a:headEnd/>
                <a:tailEnd/>
              </a:ln>
            </p:spPr>
            <p:txBody>
              <a:bodyPr lIns="0" tIns="0" rIns="0" bIns="0">
                <a:spAutoFit/>
              </a:bodyPr>
              <a:lstStyle/>
              <a:p>
                <a:pPr>
                  <a:spcAft>
                    <a:spcPts val="1000"/>
                  </a:spcAft>
                </a:pPr>
                <a:r>
                  <a:rPr lang="en-US" sz="1100" dirty="0">
                    <a:latin typeface="Calibri" pitchFamily="34" charset="0"/>
                  </a:rPr>
                  <a:t> 320 </a:t>
                </a:r>
                <a:endParaRPr lang="en-US" dirty="0"/>
              </a:p>
            </p:txBody>
          </p:sp>
          <p:cxnSp>
            <p:nvCxnSpPr>
              <p:cNvPr id="83" name="Прямая соединительная линия 82"/>
              <p:cNvCxnSpPr>
                <a:stCxn id="81" idx="2"/>
              </p:cNvCxnSpPr>
              <p:nvPr/>
            </p:nvCxnSpPr>
            <p:spPr>
              <a:xfrm rot="16200000" flipH="1">
                <a:off x="6343904" y="3466557"/>
                <a:ext cx="438118" cy="895525"/>
              </a:xfrm>
              <a:prstGeom prst="line">
                <a:avLst/>
              </a:prstGeom>
              <a:ln w="31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a:stCxn id="81" idx="2"/>
              </p:cNvCxnSpPr>
              <p:nvPr/>
            </p:nvCxnSpPr>
            <p:spPr>
              <a:xfrm rot="16200000" flipH="1">
                <a:off x="5829594" y="3980866"/>
                <a:ext cx="1485791" cy="914578"/>
              </a:xfrm>
              <a:prstGeom prst="line">
                <a:avLst/>
              </a:prstGeom>
              <a:ln w="31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a:stCxn id="75" idx="7"/>
              </p:cNvCxnSpPr>
              <p:nvPr/>
            </p:nvCxnSpPr>
            <p:spPr>
              <a:xfrm rot="5400000" flipH="1" flipV="1">
                <a:off x="7520515" y="3357005"/>
                <a:ext cx="761944" cy="1057481"/>
              </a:xfrm>
              <a:prstGeom prst="line">
                <a:avLst/>
              </a:prstGeom>
              <a:ln w="3175">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86" name="Oval 99"/>
              <p:cNvSpPr>
                <a:spLocks noChangeAspect="1" noChangeArrowheads="1"/>
              </p:cNvSpPr>
              <p:nvPr/>
            </p:nvSpPr>
            <p:spPr bwMode="auto">
              <a:xfrm>
                <a:off x="7107175" y="5344505"/>
                <a:ext cx="324000" cy="336662"/>
              </a:xfrm>
              <a:prstGeom prst="ellipse">
                <a:avLst/>
              </a:prstGeom>
              <a:solidFill>
                <a:srgbClr val="FFFFFF"/>
              </a:solidFill>
              <a:ln w="19050" algn="ctr">
                <a:solidFill>
                  <a:schemeClr val="tx1"/>
                </a:solidFill>
                <a:round/>
                <a:headEnd/>
                <a:tailEnd/>
              </a:ln>
            </p:spPr>
            <p:txBody>
              <a:bodyPr/>
              <a:lstStyle/>
              <a:p>
                <a:endParaRPr lang="ru-RU" dirty="0"/>
              </a:p>
            </p:txBody>
          </p:sp>
          <p:cxnSp>
            <p:nvCxnSpPr>
              <p:cNvPr id="87" name="AutoShape 91"/>
              <p:cNvCxnSpPr>
                <a:cxnSpLocks noChangeShapeType="1"/>
              </p:cNvCxnSpPr>
              <p:nvPr/>
            </p:nvCxnSpPr>
            <p:spPr bwMode="auto">
              <a:xfrm>
                <a:off x="5791200" y="4972050"/>
                <a:ext cx="3003824" cy="2899"/>
              </a:xfrm>
              <a:prstGeom prst="straightConnector1">
                <a:avLst/>
              </a:prstGeom>
              <a:noFill/>
              <a:ln w="9525">
                <a:solidFill>
                  <a:srgbClr val="000000"/>
                </a:solidFill>
                <a:prstDash val="dashDot"/>
                <a:round/>
                <a:headEnd/>
                <a:tailEnd/>
              </a:ln>
            </p:spPr>
          </p:cxnSp>
          <p:cxnSp>
            <p:nvCxnSpPr>
              <p:cNvPr id="88" name="Прямая соединительная линия 87"/>
              <p:cNvCxnSpPr>
                <a:stCxn id="86" idx="7"/>
              </p:cNvCxnSpPr>
              <p:nvPr/>
            </p:nvCxnSpPr>
            <p:spPr>
              <a:xfrm rot="5400000" flipH="1" flipV="1">
                <a:off x="6972075" y="3935608"/>
                <a:ext cx="1869938" cy="1046367"/>
              </a:xfrm>
              <a:prstGeom prst="line">
                <a:avLst/>
              </a:prstGeom>
              <a:ln w="3175">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89" name="Rectangle 123"/>
              <p:cNvSpPr>
                <a:spLocks noChangeArrowheads="1"/>
              </p:cNvSpPr>
              <p:nvPr/>
            </p:nvSpPr>
            <p:spPr bwMode="auto">
              <a:xfrm>
                <a:off x="6934511" y="6670018"/>
                <a:ext cx="1619566" cy="365098"/>
              </a:xfrm>
              <a:prstGeom prst="rect">
                <a:avLst/>
              </a:prstGeom>
              <a:solidFill>
                <a:srgbClr val="FFFFFF"/>
              </a:solidFill>
              <a:ln w="9525">
                <a:noFill/>
                <a:miter lim="800000"/>
                <a:headEnd/>
                <a:tailEnd/>
              </a:ln>
              <a:effectLst/>
            </p:spPr>
            <p:txBody>
              <a:bodyPr anchor="ctr">
                <a:spAutoFit/>
              </a:bodyPr>
              <a:lstStyle/>
              <a:p>
                <a:pPr algn="just" eaLnBrk="0" hangingPunct="0">
                  <a:lnSpc>
                    <a:spcPct val="80000"/>
                  </a:lnSpc>
                  <a:defRPr/>
                </a:pPr>
                <a:r>
                  <a:rPr lang="en-US" sz="1100" dirty="0">
                    <a:latin typeface="+mj-lt"/>
                    <a:ea typeface="Calibri" pitchFamily="34" charset="0"/>
                    <a:cs typeface="Times New Roman" pitchFamily="18" charset="0"/>
                  </a:rPr>
                  <a:t>dispersed  matter (Fe);</a:t>
                </a:r>
              </a:p>
              <a:p>
                <a:pPr algn="just" eaLnBrk="0" hangingPunct="0">
                  <a:lnSpc>
                    <a:spcPct val="80000"/>
                  </a:lnSpc>
                  <a:defRPr/>
                </a:pPr>
                <a:r>
                  <a:rPr lang="en-US" sz="1100" dirty="0">
                    <a:latin typeface="+mj-lt"/>
                    <a:ea typeface="Calibri" pitchFamily="34" charset="0"/>
                    <a:cs typeface="Times New Roman" pitchFamily="18" charset="0"/>
                    <a:sym typeface="Symbol" pitchFamily="18" charset="2"/>
                  </a:rPr>
                  <a:t></a:t>
                </a:r>
                <a:r>
                  <a:rPr lang="ru-RU" sz="1100" dirty="0">
                    <a:latin typeface="+mj-lt"/>
                    <a:ea typeface="Calibri" pitchFamily="34" charset="0"/>
                    <a:cs typeface="Times New Roman" pitchFamily="18" charset="0"/>
                  </a:rPr>
                  <a:t> </a:t>
                </a:r>
                <a:r>
                  <a:rPr lang="ru-RU" sz="1100" dirty="0">
                    <a:latin typeface="+mj-lt"/>
                    <a:ea typeface="Calibri" pitchFamily="34" charset="0"/>
                    <a:cs typeface="Times New Roman" pitchFamily="18" charset="0"/>
                    <a:sym typeface="Symbol" pitchFamily="18" charset="2"/>
                  </a:rPr>
                  <a:t>=</a:t>
                </a:r>
                <a:r>
                  <a:rPr lang="ru-RU" sz="1100" dirty="0" smtClean="0">
                    <a:latin typeface="+mj-lt"/>
                    <a:ea typeface="Calibri" pitchFamily="34" charset="0"/>
                    <a:cs typeface="Times New Roman" pitchFamily="18" charset="0"/>
                    <a:sym typeface="Symbol" pitchFamily="18" charset="2"/>
                  </a:rPr>
                  <a:t>0</a:t>
                </a:r>
                <a:r>
                  <a:rPr lang="en-US" sz="1100" dirty="0" smtClean="0">
                    <a:latin typeface="+mj-lt"/>
                    <a:ea typeface="Calibri" pitchFamily="34" charset="0"/>
                    <a:cs typeface="Times New Roman" pitchFamily="18" charset="0"/>
                    <a:sym typeface="Symbol" pitchFamily="18" charset="2"/>
                  </a:rPr>
                  <a:t>.</a:t>
                </a:r>
                <a:r>
                  <a:rPr lang="ru-RU" sz="1100" dirty="0" smtClean="0">
                    <a:latin typeface="+mj-lt"/>
                    <a:ea typeface="Calibri" pitchFamily="34" charset="0"/>
                    <a:cs typeface="Times New Roman" pitchFamily="18" charset="0"/>
                    <a:sym typeface="Symbol" pitchFamily="18" charset="2"/>
                  </a:rPr>
                  <a:t>223 </a:t>
                </a:r>
                <a:r>
                  <a:rPr lang="en-US" sz="1100" dirty="0">
                    <a:latin typeface="+mj-lt"/>
                    <a:ea typeface="Calibri" pitchFamily="34" charset="0"/>
                    <a:cs typeface="Times New Roman" pitchFamily="18" charset="0"/>
                    <a:sym typeface="Symbol" pitchFamily="18" charset="2"/>
                  </a:rPr>
                  <a:t>g</a:t>
                </a:r>
                <a:r>
                  <a:rPr lang="ru-RU" sz="1100" dirty="0">
                    <a:latin typeface="+mj-lt"/>
                    <a:ea typeface="Calibri" pitchFamily="34" charset="0"/>
                    <a:cs typeface="Times New Roman" pitchFamily="18" charset="0"/>
                    <a:sym typeface="Symbol" pitchFamily="18" charset="2"/>
                  </a:rPr>
                  <a:t>/</a:t>
                </a:r>
                <a:r>
                  <a:rPr lang="en-US" sz="1100" dirty="0">
                    <a:latin typeface="+mj-lt"/>
                    <a:ea typeface="Calibri" pitchFamily="34" charset="0"/>
                    <a:cs typeface="Times New Roman" pitchFamily="18" charset="0"/>
                    <a:sym typeface="Symbol" pitchFamily="18" charset="2"/>
                  </a:rPr>
                  <a:t>cm</a:t>
                </a:r>
                <a:r>
                  <a:rPr lang="ru-RU" sz="1100" baseline="30000" dirty="0">
                    <a:latin typeface="+mj-lt"/>
                    <a:ea typeface="Calibri" pitchFamily="34" charset="0"/>
                    <a:cs typeface="Times New Roman" pitchFamily="18" charset="0"/>
                    <a:sym typeface="Symbol" pitchFamily="18" charset="2"/>
                  </a:rPr>
                  <a:t>3</a:t>
                </a:r>
                <a:endParaRPr lang="ru-RU" sz="1100" dirty="0">
                  <a:latin typeface="+mj-lt"/>
                  <a:ea typeface="Calibri" pitchFamily="34" charset="0"/>
                  <a:cs typeface="Times New Roman" pitchFamily="18" charset="0"/>
                  <a:sym typeface="Symbol" pitchFamily="18" charset="2"/>
                </a:endParaRPr>
              </a:p>
            </p:txBody>
          </p:sp>
          <p:cxnSp>
            <p:nvCxnSpPr>
              <p:cNvPr id="90" name="Прямая соединительная линия 89"/>
              <p:cNvCxnSpPr>
                <a:stCxn id="89" idx="0"/>
              </p:cNvCxnSpPr>
              <p:nvPr/>
            </p:nvCxnSpPr>
            <p:spPr>
              <a:xfrm rot="5400000" flipH="1" flipV="1">
                <a:off x="7437963" y="6106461"/>
                <a:ext cx="869886" cy="257225"/>
              </a:xfrm>
              <a:prstGeom prst="line">
                <a:avLst/>
              </a:prstGeom>
              <a:ln w="31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91" name="AutoShape 113"/>
              <p:cNvCxnSpPr>
                <a:cxnSpLocks noChangeShapeType="1"/>
              </p:cNvCxnSpPr>
              <p:nvPr/>
            </p:nvCxnSpPr>
            <p:spPr bwMode="auto">
              <a:xfrm>
                <a:off x="7138670" y="5505370"/>
                <a:ext cx="929005" cy="0"/>
              </a:xfrm>
              <a:prstGeom prst="straightConnector1">
                <a:avLst/>
              </a:prstGeom>
              <a:noFill/>
              <a:ln w="6350">
                <a:solidFill>
                  <a:srgbClr val="000000"/>
                </a:solidFill>
                <a:prstDash val="dashDot"/>
                <a:round/>
                <a:headEnd/>
                <a:tailEnd/>
              </a:ln>
            </p:spPr>
          </p:cxnSp>
          <p:cxnSp>
            <p:nvCxnSpPr>
              <p:cNvPr id="92" name="AutoShape 100"/>
              <p:cNvCxnSpPr>
                <a:cxnSpLocks noChangeShapeType="1"/>
              </p:cNvCxnSpPr>
              <p:nvPr/>
            </p:nvCxnSpPr>
            <p:spPr bwMode="auto">
              <a:xfrm rot="5400000">
                <a:off x="5684873" y="4964015"/>
                <a:ext cx="3171887" cy="6482"/>
              </a:xfrm>
              <a:prstGeom prst="straightConnector1">
                <a:avLst/>
              </a:prstGeom>
              <a:noFill/>
              <a:ln w="9525">
                <a:solidFill>
                  <a:srgbClr val="000000"/>
                </a:solidFill>
                <a:prstDash val="dashDot"/>
                <a:round/>
                <a:headEnd/>
                <a:tailEnd/>
              </a:ln>
            </p:spPr>
          </p:cxnSp>
        </p:grpSp>
        <p:sp>
          <p:nvSpPr>
            <p:cNvPr id="70" name="Прямоугольник 69"/>
            <p:cNvSpPr/>
            <p:nvPr/>
          </p:nvSpPr>
          <p:spPr>
            <a:xfrm>
              <a:off x="7210425" y="3541713"/>
              <a:ext cx="498475" cy="323850"/>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71" name="Прямоугольник 70"/>
            <p:cNvSpPr/>
            <p:nvPr/>
          </p:nvSpPr>
          <p:spPr>
            <a:xfrm>
              <a:off x="7361238" y="3534093"/>
              <a:ext cx="185737" cy="336550"/>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grpSp>
      <p:sp>
        <p:nvSpPr>
          <p:cNvPr id="97" name="TextBox 141"/>
          <p:cNvSpPr txBox="1">
            <a:spLocks noChangeArrowheads="1"/>
          </p:cNvSpPr>
          <p:nvPr/>
        </p:nvSpPr>
        <p:spPr bwMode="auto">
          <a:xfrm>
            <a:off x="285720" y="5715016"/>
            <a:ext cx="8643998" cy="646331"/>
          </a:xfrm>
          <a:prstGeom prst="rect">
            <a:avLst/>
          </a:prstGeom>
          <a:noFill/>
          <a:ln w="9525">
            <a:noFill/>
            <a:miter lim="800000"/>
            <a:headEnd/>
            <a:tailEnd/>
          </a:ln>
        </p:spPr>
        <p:txBody>
          <a:bodyPr wrap="square">
            <a:spAutoFit/>
          </a:bodyPr>
          <a:lstStyle/>
          <a:p>
            <a:pPr algn="ctr"/>
            <a:r>
              <a:rPr lang="en-US" b="1" dirty="0"/>
              <a:t>The </a:t>
            </a:r>
            <a:r>
              <a:rPr lang="en-US" b="1" dirty="0" smtClean="0"/>
              <a:t>detailed design </a:t>
            </a:r>
            <a:r>
              <a:rPr lang="en-US" b="1" dirty="0"/>
              <a:t>of the collider </a:t>
            </a:r>
            <a:r>
              <a:rPr lang="en-US" b="1" dirty="0" smtClean="0"/>
              <a:t>equipment components and their placement along </a:t>
            </a:r>
            <a:r>
              <a:rPr lang="en-US" b="1" dirty="0"/>
              <a:t>the rings were </a:t>
            </a:r>
            <a:r>
              <a:rPr lang="en-US" b="1" dirty="0" smtClean="0"/>
              <a:t>taken </a:t>
            </a:r>
            <a:r>
              <a:rPr lang="en-US" b="1" dirty="0"/>
              <a:t>into account </a:t>
            </a:r>
            <a:r>
              <a:rPr lang="en-US" b="1" dirty="0" smtClean="0"/>
              <a:t>in the calculations</a:t>
            </a:r>
            <a:endParaRPr lang="ru-RU" b="1" dirty="0"/>
          </a:p>
        </p:txBody>
      </p:sp>
      <p:sp>
        <p:nvSpPr>
          <p:cNvPr id="98" name="TextBox 3"/>
          <p:cNvSpPr txBox="1">
            <a:spLocks noChangeArrowheads="1"/>
          </p:cNvSpPr>
          <p:nvPr/>
        </p:nvSpPr>
        <p:spPr bwMode="auto">
          <a:xfrm>
            <a:off x="8086725" y="6488113"/>
            <a:ext cx="745717" cy="338554"/>
          </a:xfrm>
          <a:prstGeom prst="rect">
            <a:avLst/>
          </a:prstGeom>
          <a:noFill/>
          <a:ln w="9525">
            <a:noFill/>
            <a:miter lim="800000"/>
            <a:headEnd/>
            <a:tailEnd/>
          </a:ln>
        </p:spPr>
        <p:txBody>
          <a:bodyPr wrap="none">
            <a:spAutoFit/>
          </a:bodyPr>
          <a:lstStyle/>
          <a:p>
            <a:r>
              <a:rPr lang="en-US" sz="1600" b="1" dirty="0"/>
              <a:t>Slide </a:t>
            </a:r>
            <a:r>
              <a:rPr lang="en-US" sz="1600" b="1" dirty="0" smtClean="0"/>
              <a:t>6</a:t>
            </a:r>
            <a:endParaRPr lang="en-US" sz="16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a:grpSpLocks/>
          </p:cNvGrpSpPr>
          <p:nvPr/>
        </p:nvGrpSpPr>
        <p:grpSpPr bwMode="auto">
          <a:xfrm>
            <a:off x="0" y="928670"/>
            <a:ext cx="7215206" cy="6858011"/>
            <a:chOff x="-8359" y="3746"/>
            <a:chExt cx="15585" cy="13740"/>
          </a:xfrm>
        </p:grpSpPr>
        <p:sp>
          <p:nvSpPr>
            <p:cNvPr id="11" name="Oval 4"/>
            <p:cNvSpPr>
              <a:spLocks noChangeArrowheads="1"/>
            </p:cNvSpPr>
            <p:nvPr/>
          </p:nvSpPr>
          <p:spPr bwMode="auto">
            <a:xfrm>
              <a:off x="-7736" y="3746"/>
              <a:ext cx="13575" cy="13740"/>
            </a:xfrm>
            <a:prstGeom prst="ellipse">
              <a:avLst/>
            </a:prstGeom>
            <a:solidFill>
              <a:srgbClr val="D8D8D8"/>
            </a:solidFill>
            <a:ln w="9525">
              <a:solidFill>
                <a:srgbClr val="000000"/>
              </a:solidFill>
              <a:round/>
              <a:headEnd/>
              <a:tailEnd/>
            </a:ln>
          </p:spPr>
          <p:txBody>
            <a:bodyPr/>
            <a:lstStyle/>
            <a:p>
              <a:r>
                <a:rPr lang="en-US" dirty="0"/>
                <a:t>                                                                           </a:t>
              </a:r>
            </a:p>
            <a:p>
              <a:endParaRPr lang="en-US" dirty="0"/>
            </a:p>
            <a:p>
              <a:r>
                <a:rPr lang="en-US" dirty="0"/>
                <a:t>                                                              </a:t>
              </a:r>
            </a:p>
            <a:p>
              <a:endParaRPr lang="en-US" dirty="0"/>
            </a:p>
            <a:p>
              <a:endParaRPr lang="en-US" sz="1600" b="1" dirty="0"/>
            </a:p>
          </p:txBody>
        </p:sp>
        <p:sp>
          <p:nvSpPr>
            <p:cNvPr id="12" name="Rectangle 5"/>
            <p:cNvSpPr>
              <a:spLocks noChangeArrowheads="1"/>
            </p:cNvSpPr>
            <p:nvPr/>
          </p:nvSpPr>
          <p:spPr bwMode="auto">
            <a:xfrm>
              <a:off x="-8359" y="10902"/>
              <a:ext cx="15585" cy="4723"/>
            </a:xfrm>
            <a:prstGeom prst="rect">
              <a:avLst/>
            </a:prstGeom>
            <a:solidFill>
              <a:srgbClr val="FFFFFF"/>
            </a:solidFill>
            <a:ln w="9525">
              <a:noFill/>
              <a:miter lim="800000"/>
              <a:headEnd/>
              <a:tailEnd/>
            </a:ln>
          </p:spPr>
          <p:txBody>
            <a:bodyPr/>
            <a:lstStyle/>
            <a:p>
              <a:pPr>
                <a:spcBef>
                  <a:spcPts val="1200"/>
                </a:spcBef>
              </a:pPr>
              <a:r>
                <a:rPr lang="en-US" sz="1400" b="1" dirty="0"/>
                <a:t>  </a:t>
              </a:r>
              <a:r>
                <a:rPr lang="en-US" sz="1400" b="1" dirty="0" smtClean="0"/>
                <a:t>     </a:t>
              </a:r>
              <a:r>
                <a:rPr lang="en-US" sz="1200" b="1" dirty="0" smtClean="0"/>
                <a:t>Ordinary </a:t>
              </a:r>
              <a:r>
                <a:rPr lang="en-US" sz="1200" b="1" dirty="0"/>
                <a:t>concrete  </a:t>
              </a:r>
              <a:r>
                <a:rPr lang="en-US" sz="1200" b="1" dirty="0">
                  <a:sym typeface="Symbol" pitchFamily="18" charset="2"/>
                </a:rPr>
                <a:t> = </a:t>
              </a:r>
              <a:r>
                <a:rPr lang="en-US" sz="1200" b="1" dirty="0" smtClean="0">
                  <a:sym typeface="Symbol" pitchFamily="18" charset="2"/>
                </a:rPr>
                <a:t>2.34 </a:t>
              </a:r>
              <a:r>
                <a:rPr lang="en-US" sz="1200" b="1" dirty="0">
                  <a:sym typeface="Symbol" pitchFamily="18" charset="2"/>
                </a:rPr>
                <a:t>g/cm</a:t>
              </a:r>
              <a:r>
                <a:rPr lang="en-US" sz="1200" b="1" baseline="30000" dirty="0">
                  <a:sym typeface="Symbol" pitchFamily="18" charset="2"/>
                </a:rPr>
                <a:t>3</a:t>
              </a:r>
              <a:r>
                <a:rPr lang="en-US" sz="1200" b="1" dirty="0"/>
                <a:t>     </a:t>
              </a:r>
              <a:r>
                <a:rPr lang="en-US" sz="1200" b="1" dirty="0" smtClean="0"/>
                <a:t>           </a:t>
              </a:r>
              <a:r>
                <a:rPr lang="en-US" sz="1200" b="1" dirty="0"/>
                <a:t>Ground </a:t>
              </a:r>
              <a:r>
                <a:rPr lang="en-US" sz="1200" b="1" dirty="0">
                  <a:sym typeface="Symbol" pitchFamily="18" charset="2"/>
                </a:rPr>
                <a:t> = </a:t>
              </a:r>
              <a:r>
                <a:rPr lang="en-US" sz="1200" b="1" dirty="0" smtClean="0">
                  <a:sym typeface="Symbol" pitchFamily="18" charset="2"/>
                </a:rPr>
                <a:t>1.7 </a:t>
              </a:r>
              <a:r>
                <a:rPr lang="en-US" sz="1200" b="1" dirty="0">
                  <a:sym typeface="Symbol" pitchFamily="18" charset="2"/>
                </a:rPr>
                <a:t>g/cm</a:t>
              </a:r>
              <a:r>
                <a:rPr lang="en-US" sz="1200" b="1" baseline="30000" dirty="0">
                  <a:sym typeface="Symbol" pitchFamily="18" charset="2"/>
                </a:rPr>
                <a:t>3</a:t>
              </a:r>
              <a:r>
                <a:rPr lang="en-US" sz="1200" b="1" dirty="0"/>
                <a:t>         </a:t>
              </a:r>
              <a:r>
                <a:rPr lang="en-US" sz="1200" b="1" dirty="0" smtClean="0"/>
                <a:t>           </a:t>
              </a:r>
              <a:r>
                <a:rPr lang="en-US" sz="1200" b="1" dirty="0"/>
                <a:t>Air</a:t>
              </a:r>
              <a:r>
                <a:rPr lang="en-US" sz="1200" b="1" dirty="0">
                  <a:sym typeface="Symbol" pitchFamily="18" charset="2"/>
                </a:rPr>
                <a:t>  = </a:t>
              </a:r>
              <a:r>
                <a:rPr lang="en-US" sz="1200" b="1" dirty="0" smtClean="0">
                  <a:sym typeface="Symbol" pitchFamily="18" charset="2"/>
                </a:rPr>
                <a:t>0.00012 </a:t>
              </a:r>
              <a:r>
                <a:rPr lang="en-US" sz="1200" b="1" dirty="0">
                  <a:sym typeface="Symbol" pitchFamily="18" charset="2"/>
                </a:rPr>
                <a:t>g/cm</a:t>
              </a:r>
              <a:r>
                <a:rPr lang="en-US" sz="1200" b="1" baseline="30000" dirty="0">
                  <a:sym typeface="Symbol" pitchFamily="18" charset="2"/>
                </a:rPr>
                <a:t>3</a:t>
              </a:r>
              <a:endParaRPr lang="ru-RU" sz="1200" b="1" dirty="0"/>
            </a:p>
          </p:txBody>
        </p:sp>
      </p:grpSp>
      <p:grpSp>
        <p:nvGrpSpPr>
          <p:cNvPr id="13" name="Группа 12"/>
          <p:cNvGrpSpPr/>
          <p:nvPr/>
        </p:nvGrpSpPr>
        <p:grpSpPr>
          <a:xfrm>
            <a:off x="357158" y="1500174"/>
            <a:ext cx="6215106" cy="3000396"/>
            <a:chOff x="1158875" y="1614488"/>
            <a:chExt cx="6978649" cy="3443287"/>
          </a:xfrm>
        </p:grpSpPr>
        <p:grpSp>
          <p:nvGrpSpPr>
            <p:cNvPr id="14" name="Group 6"/>
            <p:cNvGrpSpPr>
              <a:grpSpLocks/>
            </p:cNvGrpSpPr>
            <p:nvPr/>
          </p:nvGrpSpPr>
          <p:grpSpPr bwMode="auto">
            <a:xfrm>
              <a:off x="1158875" y="4757738"/>
              <a:ext cx="6978649" cy="300037"/>
              <a:chOff x="1785" y="6273"/>
              <a:chExt cx="13575" cy="402"/>
            </a:xfrm>
          </p:grpSpPr>
          <p:grpSp>
            <p:nvGrpSpPr>
              <p:cNvPr id="34" name="Group 7"/>
              <p:cNvGrpSpPr>
                <a:grpSpLocks noChangeAspect="1"/>
              </p:cNvGrpSpPr>
              <p:nvPr/>
            </p:nvGrpSpPr>
            <p:grpSpPr bwMode="auto">
              <a:xfrm>
                <a:off x="6900" y="6273"/>
                <a:ext cx="3483" cy="241"/>
                <a:chOff x="2340" y="4338"/>
                <a:chExt cx="12302" cy="852"/>
              </a:xfrm>
            </p:grpSpPr>
            <p:sp>
              <p:nvSpPr>
                <p:cNvPr id="37" name="Rectangle 8"/>
                <p:cNvSpPr>
                  <a:spLocks noChangeAspect="1" noChangeArrowheads="1"/>
                </p:cNvSpPr>
                <p:nvPr/>
              </p:nvSpPr>
              <p:spPr bwMode="auto">
                <a:xfrm>
                  <a:off x="2340" y="4842"/>
                  <a:ext cx="12302" cy="340"/>
                </a:xfrm>
                <a:prstGeom prst="rect">
                  <a:avLst/>
                </a:prstGeom>
                <a:solidFill>
                  <a:srgbClr val="5A5A5A"/>
                </a:solidFill>
                <a:ln w="19050">
                  <a:solidFill>
                    <a:srgbClr val="000000"/>
                  </a:solidFill>
                  <a:miter lim="800000"/>
                  <a:headEnd/>
                  <a:tailEnd/>
                </a:ln>
              </p:spPr>
              <p:txBody>
                <a:bodyPr/>
                <a:lstStyle/>
                <a:p>
                  <a:endParaRPr lang="ru-RU" dirty="0"/>
                </a:p>
              </p:txBody>
            </p:sp>
            <p:sp>
              <p:nvSpPr>
                <p:cNvPr id="38" name="Rectangle 10"/>
                <p:cNvSpPr>
                  <a:spLocks noChangeAspect="1" noChangeArrowheads="1"/>
                </p:cNvSpPr>
                <p:nvPr/>
              </p:nvSpPr>
              <p:spPr bwMode="auto">
                <a:xfrm>
                  <a:off x="7620" y="4560"/>
                  <a:ext cx="1757" cy="624"/>
                </a:xfrm>
                <a:prstGeom prst="rect">
                  <a:avLst/>
                </a:prstGeom>
                <a:solidFill>
                  <a:srgbClr val="808080"/>
                </a:solidFill>
                <a:ln w="19050">
                  <a:solidFill>
                    <a:srgbClr val="000000"/>
                  </a:solidFill>
                  <a:miter lim="800000"/>
                  <a:headEnd/>
                  <a:tailEnd/>
                </a:ln>
              </p:spPr>
              <p:txBody>
                <a:bodyPr/>
                <a:lstStyle/>
                <a:p>
                  <a:endParaRPr lang="ru-RU" dirty="0"/>
                </a:p>
              </p:txBody>
            </p:sp>
            <p:sp>
              <p:nvSpPr>
                <p:cNvPr id="39" name="Rectangle 11"/>
                <p:cNvSpPr>
                  <a:spLocks noChangeAspect="1" noChangeArrowheads="1"/>
                </p:cNvSpPr>
                <p:nvPr/>
              </p:nvSpPr>
              <p:spPr bwMode="auto">
                <a:xfrm>
                  <a:off x="10800" y="4338"/>
                  <a:ext cx="850" cy="850"/>
                </a:xfrm>
                <a:prstGeom prst="rect">
                  <a:avLst/>
                </a:prstGeom>
                <a:solidFill>
                  <a:srgbClr val="808080"/>
                </a:solidFill>
                <a:ln w="19050">
                  <a:solidFill>
                    <a:srgbClr val="000000"/>
                  </a:solidFill>
                  <a:miter lim="800000"/>
                  <a:headEnd/>
                  <a:tailEnd/>
                </a:ln>
              </p:spPr>
              <p:txBody>
                <a:bodyPr/>
                <a:lstStyle/>
                <a:p>
                  <a:endParaRPr lang="ru-RU" dirty="0"/>
                </a:p>
              </p:txBody>
            </p:sp>
            <p:sp>
              <p:nvSpPr>
                <p:cNvPr id="40" name="Rectangle 12"/>
                <p:cNvSpPr>
                  <a:spLocks noChangeAspect="1" noChangeArrowheads="1"/>
                </p:cNvSpPr>
                <p:nvPr/>
              </p:nvSpPr>
              <p:spPr bwMode="auto">
                <a:xfrm>
                  <a:off x="4695" y="4965"/>
                  <a:ext cx="2925" cy="225"/>
                </a:xfrm>
                <a:prstGeom prst="rect">
                  <a:avLst/>
                </a:prstGeom>
                <a:solidFill>
                  <a:srgbClr val="808080"/>
                </a:solidFill>
                <a:ln w="9525">
                  <a:solidFill>
                    <a:srgbClr val="000000"/>
                  </a:solidFill>
                  <a:miter lim="800000"/>
                  <a:headEnd/>
                  <a:tailEnd/>
                </a:ln>
              </p:spPr>
              <p:txBody>
                <a:bodyPr/>
                <a:lstStyle/>
                <a:p>
                  <a:endParaRPr lang="ru-RU" dirty="0"/>
                </a:p>
              </p:txBody>
            </p:sp>
          </p:grpSp>
          <p:sp>
            <p:nvSpPr>
              <p:cNvPr id="35" name="Rectangle 13" descr="Волны"/>
              <p:cNvSpPr>
                <a:spLocks noChangeArrowheads="1"/>
              </p:cNvSpPr>
              <p:nvPr/>
            </p:nvSpPr>
            <p:spPr bwMode="auto">
              <a:xfrm>
                <a:off x="1797" y="6532"/>
                <a:ext cx="13560" cy="143"/>
              </a:xfrm>
              <a:prstGeom prst="rect">
                <a:avLst/>
              </a:prstGeom>
              <a:pattFill prst="wave">
                <a:fgClr>
                  <a:srgbClr val="000000"/>
                </a:fgClr>
                <a:bgClr>
                  <a:srgbClr val="D8D8D8"/>
                </a:bgClr>
              </a:pattFill>
              <a:ln w="9525">
                <a:solidFill>
                  <a:srgbClr val="000000"/>
                </a:solidFill>
                <a:miter lim="800000"/>
                <a:headEnd/>
                <a:tailEnd/>
              </a:ln>
            </p:spPr>
            <p:txBody>
              <a:bodyPr/>
              <a:lstStyle/>
              <a:p>
                <a:endParaRPr lang="ru-RU" dirty="0"/>
              </a:p>
            </p:txBody>
          </p:sp>
          <p:cxnSp>
            <p:nvCxnSpPr>
              <p:cNvPr id="36" name="AutoShape 14"/>
              <p:cNvCxnSpPr>
                <a:cxnSpLocks noChangeShapeType="1"/>
              </p:cNvCxnSpPr>
              <p:nvPr/>
            </p:nvCxnSpPr>
            <p:spPr bwMode="auto">
              <a:xfrm>
                <a:off x="1785" y="6525"/>
                <a:ext cx="13575" cy="0"/>
              </a:xfrm>
              <a:prstGeom prst="straightConnector1">
                <a:avLst/>
              </a:prstGeom>
              <a:noFill/>
              <a:ln w="15875">
                <a:solidFill>
                  <a:srgbClr val="000000"/>
                </a:solidFill>
                <a:round/>
                <a:headEnd/>
                <a:tailEnd/>
              </a:ln>
            </p:spPr>
          </p:cxnSp>
        </p:grpSp>
        <p:cxnSp>
          <p:nvCxnSpPr>
            <p:cNvPr id="15" name="AutoShape 15"/>
            <p:cNvCxnSpPr>
              <a:cxnSpLocks noChangeShapeType="1"/>
            </p:cNvCxnSpPr>
            <p:nvPr/>
          </p:nvCxnSpPr>
          <p:spPr bwMode="auto">
            <a:xfrm rot="16200000" flipV="1">
              <a:off x="2010506" y="2248634"/>
              <a:ext cx="2870847" cy="2420424"/>
            </a:xfrm>
            <a:prstGeom prst="straightConnector1">
              <a:avLst/>
            </a:prstGeom>
            <a:noFill/>
            <a:ln w="9525">
              <a:solidFill>
                <a:srgbClr val="000000"/>
              </a:solidFill>
              <a:round/>
              <a:headEnd type="oval" w="med" len="med"/>
              <a:tailEnd type="stealth" w="med" len="lg"/>
            </a:ln>
          </p:spPr>
        </p:cxnSp>
        <p:cxnSp>
          <p:nvCxnSpPr>
            <p:cNvPr id="16" name="Прямая соединительная линия 15"/>
            <p:cNvCxnSpPr/>
            <p:nvPr/>
          </p:nvCxnSpPr>
          <p:spPr bwMode="auto">
            <a:xfrm flipH="1" flipV="1">
              <a:off x="7461250" y="2611438"/>
              <a:ext cx="287338" cy="68421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bwMode="auto">
            <a:xfrm rot="5400000">
              <a:off x="6169026" y="3703637"/>
              <a:ext cx="1504950" cy="949325"/>
            </a:xfrm>
            <a:prstGeom prst="line">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bwMode="auto">
            <a:xfrm rot="10800000">
              <a:off x="3530600" y="2916238"/>
              <a:ext cx="3911600" cy="46037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bwMode="auto">
            <a:xfrm flipV="1">
              <a:off x="3813175" y="2082800"/>
              <a:ext cx="3027363" cy="9207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bwMode="auto">
            <a:xfrm rot="5400000">
              <a:off x="6691313" y="3865563"/>
              <a:ext cx="1643062" cy="487362"/>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bwMode="auto">
            <a:xfrm flipV="1">
              <a:off x="4684713" y="1614488"/>
              <a:ext cx="855662" cy="328771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bwMode="auto">
            <a:xfrm flipH="1">
              <a:off x="4579938" y="1655763"/>
              <a:ext cx="922337" cy="34131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bwMode="auto">
            <a:xfrm rot="16200000" flipH="1">
              <a:off x="3733801" y="2865437"/>
              <a:ext cx="2971800" cy="1228725"/>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bwMode="auto">
            <a:xfrm rot="10800000">
              <a:off x="3779838" y="2178050"/>
              <a:ext cx="1647825" cy="27543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bwMode="auto">
            <a:xfrm rot="16200000" flipH="1">
              <a:off x="3287712" y="3217863"/>
              <a:ext cx="1909763" cy="135413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bwMode="auto">
            <a:xfrm flipV="1">
              <a:off x="4040188" y="2651125"/>
              <a:ext cx="3425825" cy="22098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bwMode="auto">
            <a:xfrm rot="5400000">
              <a:off x="5121276" y="3246437"/>
              <a:ext cx="2813050" cy="555625"/>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8" name="TextBox 23"/>
            <p:cNvSpPr txBox="1">
              <a:spLocks noChangeArrowheads="1"/>
            </p:cNvSpPr>
            <p:nvPr/>
          </p:nvSpPr>
          <p:spPr bwMode="auto">
            <a:xfrm>
              <a:off x="2986088" y="1782763"/>
              <a:ext cx="647700" cy="303212"/>
            </a:xfrm>
            <a:prstGeom prst="rect">
              <a:avLst/>
            </a:prstGeom>
            <a:noFill/>
            <a:ln w="9525">
              <a:noFill/>
              <a:miter lim="800000"/>
              <a:headEnd/>
              <a:tailEnd/>
            </a:ln>
          </p:spPr>
          <p:txBody>
            <a:bodyPr wrap="none">
              <a:spAutoFit/>
            </a:bodyPr>
            <a:lstStyle/>
            <a:p>
              <a:r>
                <a:rPr lang="en-US" sz="1600" b="1" dirty="0"/>
                <a:t>Dry air</a:t>
              </a:r>
              <a:endParaRPr lang="ru-RU" sz="1600" b="1" dirty="0"/>
            </a:p>
          </p:txBody>
        </p:sp>
        <p:sp>
          <p:nvSpPr>
            <p:cNvPr id="29" name="TextBox 24"/>
            <p:cNvSpPr txBox="1">
              <a:spLocks noChangeArrowheads="1"/>
            </p:cNvSpPr>
            <p:nvPr/>
          </p:nvSpPr>
          <p:spPr bwMode="auto">
            <a:xfrm>
              <a:off x="1858963" y="4594225"/>
              <a:ext cx="1317625" cy="304800"/>
            </a:xfrm>
            <a:prstGeom prst="rect">
              <a:avLst/>
            </a:prstGeom>
            <a:noFill/>
            <a:ln w="9525">
              <a:noFill/>
              <a:miter lim="800000"/>
              <a:headEnd/>
              <a:tailEnd/>
            </a:ln>
          </p:spPr>
          <p:txBody>
            <a:bodyPr wrap="none">
              <a:spAutoFit/>
            </a:bodyPr>
            <a:lstStyle/>
            <a:p>
              <a:r>
                <a:rPr lang="en-US" sz="1600" b="1" dirty="0"/>
                <a:t>Dry ground 1 m</a:t>
              </a:r>
              <a:endParaRPr lang="ru-RU" sz="1600" b="1" dirty="0"/>
            </a:p>
          </p:txBody>
        </p:sp>
        <p:cxnSp>
          <p:nvCxnSpPr>
            <p:cNvPr id="30" name="Прямая соединительная линия 29"/>
            <p:cNvCxnSpPr/>
            <p:nvPr/>
          </p:nvCxnSpPr>
          <p:spPr bwMode="auto">
            <a:xfrm>
              <a:off x="2627313" y="3843338"/>
              <a:ext cx="2279650" cy="10414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bwMode="auto">
            <a:xfrm rot="10800000" flipV="1">
              <a:off x="1435100" y="3856038"/>
              <a:ext cx="1171575" cy="1098550"/>
            </a:xfrm>
            <a:prstGeom prst="line">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bwMode="auto">
            <a:xfrm rot="16200000" flipH="1">
              <a:off x="2089150" y="4057650"/>
              <a:ext cx="1646238" cy="128588"/>
            </a:xfrm>
            <a:prstGeom prst="line">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bwMode="auto">
            <a:xfrm>
              <a:off x="2871788" y="3335338"/>
              <a:ext cx="2371725" cy="151447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41" name="Таблица 40"/>
          <p:cNvGraphicFramePr>
            <a:graphicFrameLocks noGrp="1"/>
          </p:cNvGraphicFramePr>
          <p:nvPr/>
        </p:nvGraphicFramePr>
        <p:xfrm>
          <a:off x="500034" y="4857760"/>
          <a:ext cx="2031847" cy="1293622"/>
        </p:xfrm>
        <a:graphic>
          <a:graphicData uri="http://schemas.openxmlformats.org/drawingml/2006/table">
            <a:tbl>
              <a:tblPr/>
              <a:tblGrid>
                <a:gridCol w="700637"/>
                <a:gridCol w="1331210"/>
              </a:tblGrid>
              <a:tr h="175986">
                <a:tc>
                  <a:txBody>
                    <a:bodyPr/>
                    <a:lstStyle/>
                    <a:p>
                      <a:pPr algn="ctr">
                        <a:lnSpc>
                          <a:spcPct val="80000"/>
                        </a:lnSpc>
                        <a:spcAft>
                          <a:spcPts val="0"/>
                        </a:spcAft>
                      </a:pPr>
                      <a:r>
                        <a:rPr lang="en-US" sz="1200" kern="50" dirty="0" smtClean="0">
                          <a:latin typeface="Arial" pitchFamily="34" charset="0"/>
                          <a:ea typeface="DejaVu LGC Sans"/>
                          <a:cs typeface="Arial" pitchFamily="34" charset="0"/>
                        </a:rPr>
                        <a:t>Element    </a:t>
                      </a:r>
                      <a:endParaRPr lang="ru-RU" sz="1200" kern="50" dirty="0">
                        <a:latin typeface="Arial" pitchFamily="34" charset="0"/>
                        <a:ea typeface="DejaVu LGC Sans"/>
                        <a:cs typeface="Arial" pitchFamily="34" charset="0"/>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80000"/>
                        </a:lnSpc>
                        <a:spcAft>
                          <a:spcPts val="0"/>
                        </a:spcAft>
                      </a:pPr>
                      <a:r>
                        <a:rPr lang="en-US" sz="1200" kern="50" dirty="0">
                          <a:latin typeface="Arial" pitchFamily="34" charset="0"/>
                          <a:ea typeface="DejaVu LGC Sans"/>
                          <a:cs typeface="Arial" pitchFamily="34" charset="0"/>
                        </a:rPr>
                        <a:t>Mass fraction (%)</a:t>
                      </a:r>
                      <a:endParaRPr lang="ru-RU" sz="1200" kern="50" dirty="0">
                        <a:latin typeface="Arial" pitchFamily="34" charset="0"/>
                        <a:ea typeface="DejaVu LGC Sans"/>
                        <a:cs typeface="Arial" pitchFamily="34" charset="0"/>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986">
                <a:tc>
                  <a:txBody>
                    <a:bodyPr/>
                    <a:lstStyle/>
                    <a:p>
                      <a:pPr algn="ctr">
                        <a:lnSpc>
                          <a:spcPct val="80000"/>
                        </a:lnSpc>
                        <a:spcAft>
                          <a:spcPts val="0"/>
                        </a:spcAft>
                      </a:pPr>
                      <a:r>
                        <a:rPr lang="en-US" sz="900" b="1" kern="50" dirty="0">
                          <a:latin typeface="Arial" pitchFamily="34" charset="0"/>
                          <a:ea typeface="DejaVu LGC Sans"/>
                          <a:cs typeface="Arial" pitchFamily="34" charset="0"/>
                        </a:rPr>
                        <a:t>H</a:t>
                      </a:r>
                      <a:endParaRPr lang="ru-RU" sz="900" b="1" kern="50" dirty="0">
                        <a:latin typeface="Arial" pitchFamily="34" charset="0"/>
                        <a:ea typeface="DejaVu LGC Sans"/>
                        <a:cs typeface="Arial" pitchFamily="34" charset="0"/>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80000"/>
                        </a:lnSpc>
                        <a:spcAft>
                          <a:spcPts val="0"/>
                        </a:spcAft>
                      </a:pPr>
                      <a:r>
                        <a:rPr lang="en-US" sz="900" b="1" kern="50" dirty="0">
                          <a:latin typeface="Arial" pitchFamily="34" charset="0"/>
                          <a:ea typeface="DejaVu LGC Sans"/>
                          <a:cs typeface="Arial" pitchFamily="34" charset="0"/>
                        </a:rPr>
                        <a:t>0.56</a:t>
                      </a:r>
                      <a:endParaRPr lang="ru-RU" sz="900" b="1" kern="50" dirty="0">
                        <a:latin typeface="Arial" pitchFamily="34" charset="0"/>
                        <a:ea typeface="DejaVu LGC Sans"/>
                        <a:cs typeface="Arial" pitchFamily="34" charset="0"/>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986">
                <a:tc>
                  <a:txBody>
                    <a:bodyPr/>
                    <a:lstStyle/>
                    <a:p>
                      <a:pPr algn="ctr">
                        <a:lnSpc>
                          <a:spcPct val="80000"/>
                        </a:lnSpc>
                        <a:spcAft>
                          <a:spcPts val="0"/>
                        </a:spcAft>
                      </a:pPr>
                      <a:r>
                        <a:rPr lang="en-US" sz="900" b="1" kern="50" dirty="0">
                          <a:latin typeface="Arial" pitchFamily="34" charset="0"/>
                          <a:ea typeface="DejaVu LGC Sans"/>
                          <a:cs typeface="Arial" pitchFamily="34" charset="0"/>
                        </a:rPr>
                        <a:t>O</a:t>
                      </a:r>
                      <a:endParaRPr lang="ru-RU" sz="900" b="1" kern="50" dirty="0">
                        <a:latin typeface="Arial" pitchFamily="34" charset="0"/>
                        <a:ea typeface="DejaVu LGC Sans"/>
                        <a:cs typeface="Arial" pitchFamily="34" charset="0"/>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80000"/>
                        </a:lnSpc>
                        <a:spcAft>
                          <a:spcPts val="0"/>
                        </a:spcAft>
                      </a:pPr>
                      <a:r>
                        <a:rPr lang="en-US" sz="900" b="1" kern="50" dirty="0">
                          <a:latin typeface="Arial" pitchFamily="34" charset="0"/>
                          <a:ea typeface="DejaVu LGC Sans"/>
                          <a:cs typeface="Arial" pitchFamily="34" charset="0"/>
                        </a:rPr>
                        <a:t>35.73</a:t>
                      </a:r>
                      <a:endParaRPr lang="ru-RU" sz="900" b="1" kern="50" dirty="0">
                        <a:latin typeface="Arial" pitchFamily="34" charset="0"/>
                        <a:ea typeface="DejaVu LGC Sans"/>
                        <a:cs typeface="Arial" pitchFamily="34" charset="0"/>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986">
                <a:tc>
                  <a:txBody>
                    <a:bodyPr/>
                    <a:lstStyle/>
                    <a:p>
                      <a:pPr algn="ctr">
                        <a:lnSpc>
                          <a:spcPct val="80000"/>
                        </a:lnSpc>
                        <a:spcAft>
                          <a:spcPts val="0"/>
                        </a:spcAft>
                      </a:pPr>
                      <a:r>
                        <a:rPr lang="en-US" sz="900" b="1" kern="50" dirty="0">
                          <a:latin typeface="Arial" pitchFamily="34" charset="0"/>
                          <a:ea typeface="DejaVu LGC Sans"/>
                          <a:cs typeface="Arial" pitchFamily="34" charset="0"/>
                        </a:rPr>
                        <a:t>C</a:t>
                      </a:r>
                      <a:endParaRPr lang="ru-RU" sz="900" b="1" kern="50" dirty="0">
                        <a:latin typeface="Arial" pitchFamily="34" charset="0"/>
                        <a:ea typeface="DejaVu LGC Sans"/>
                        <a:cs typeface="Arial" pitchFamily="34" charset="0"/>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80000"/>
                        </a:lnSpc>
                        <a:spcAft>
                          <a:spcPts val="0"/>
                        </a:spcAft>
                      </a:pPr>
                      <a:r>
                        <a:rPr lang="en-US" sz="900" b="1" kern="50" dirty="0">
                          <a:latin typeface="Arial" pitchFamily="34" charset="0"/>
                          <a:ea typeface="DejaVu LGC Sans"/>
                          <a:cs typeface="Arial" pitchFamily="34" charset="0"/>
                        </a:rPr>
                        <a:t>15.41</a:t>
                      </a:r>
                      <a:endParaRPr lang="ru-RU" sz="900" b="1" kern="50" dirty="0">
                        <a:latin typeface="Arial" pitchFamily="34" charset="0"/>
                        <a:ea typeface="DejaVu LGC Sans"/>
                        <a:cs typeface="Arial" pitchFamily="34" charset="0"/>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986">
                <a:tc>
                  <a:txBody>
                    <a:bodyPr/>
                    <a:lstStyle/>
                    <a:p>
                      <a:pPr algn="ctr">
                        <a:lnSpc>
                          <a:spcPct val="80000"/>
                        </a:lnSpc>
                        <a:spcAft>
                          <a:spcPts val="0"/>
                        </a:spcAft>
                      </a:pPr>
                      <a:r>
                        <a:rPr lang="en-US" sz="900" b="1" kern="50" dirty="0">
                          <a:latin typeface="Arial" pitchFamily="34" charset="0"/>
                          <a:ea typeface="DejaVu LGC Sans"/>
                          <a:cs typeface="Arial" pitchFamily="34" charset="0"/>
                        </a:rPr>
                        <a:t>Si</a:t>
                      </a:r>
                      <a:endParaRPr lang="ru-RU" sz="900" b="1" kern="50" dirty="0">
                        <a:latin typeface="Arial" pitchFamily="34" charset="0"/>
                        <a:ea typeface="DejaVu LGC Sans"/>
                        <a:cs typeface="Arial" pitchFamily="34" charset="0"/>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80000"/>
                        </a:lnSpc>
                        <a:spcAft>
                          <a:spcPts val="0"/>
                        </a:spcAft>
                      </a:pPr>
                      <a:r>
                        <a:rPr lang="en-US" sz="900" b="1" kern="50" dirty="0">
                          <a:latin typeface="Arial" pitchFamily="34" charset="0"/>
                          <a:ea typeface="DejaVu LGC Sans"/>
                          <a:cs typeface="Arial" pitchFamily="34" charset="0"/>
                        </a:rPr>
                        <a:t>18.74</a:t>
                      </a:r>
                      <a:endParaRPr lang="ru-RU" sz="900" b="1" kern="50" dirty="0">
                        <a:latin typeface="Arial" pitchFamily="34" charset="0"/>
                        <a:ea typeface="DejaVu LGC Sans"/>
                        <a:cs typeface="Arial" pitchFamily="34" charset="0"/>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986">
                <a:tc>
                  <a:txBody>
                    <a:bodyPr/>
                    <a:lstStyle/>
                    <a:p>
                      <a:pPr algn="ctr">
                        <a:lnSpc>
                          <a:spcPct val="80000"/>
                        </a:lnSpc>
                        <a:spcAft>
                          <a:spcPts val="0"/>
                        </a:spcAft>
                      </a:pPr>
                      <a:r>
                        <a:rPr lang="en-US" sz="900" b="1" kern="50" dirty="0">
                          <a:latin typeface="Arial" pitchFamily="34" charset="0"/>
                          <a:ea typeface="DejaVu LGC Sans"/>
                          <a:cs typeface="Arial" pitchFamily="34" charset="0"/>
                        </a:rPr>
                        <a:t>Ca</a:t>
                      </a:r>
                      <a:endParaRPr lang="ru-RU" sz="900" b="1" kern="50" dirty="0">
                        <a:latin typeface="Arial" pitchFamily="34" charset="0"/>
                        <a:ea typeface="DejaVu LGC Sans"/>
                        <a:cs typeface="Arial" pitchFamily="34" charset="0"/>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80000"/>
                        </a:lnSpc>
                        <a:spcAft>
                          <a:spcPts val="0"/>
                        </a:spcAft>
                      </a:pPr>
                      <a:r>
                        <a:rPr lang="en-US" sz="900" b="1" kern="50" dirty="0">
                          <a:latin typeface="Arial" pitchFamily="34" charset="0"/>
                          <a:ea typeface="DejaVu LGC Sans"/>
                          <a:cs typeface="Arial" pitchFamily="34" charset="0"/>
                        </a:rPr>
                        <a:t>26.85</a:t>
                      </a:r>
                      <a:endParaRPr lang="ru-RU" sz="900" b="1" kern="50" dirty="0">
                        <a:latin typeface="Arial" pitchFamily="34" charset="0"/>
                        <a:ea typeface="DejaVu LGC Sans"/>
                        <a:cs typeface="Arial" pitchFamily="34" charset="0"/>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986">
                <a:tc>
                  <a:txBody>
                    <a:bodyPr/>
                    <a:lstStyle/>
                    <a:p>
                      <a:pPr algn="ctr">
                        <a:lnSpc>
                          <a:spcPct val="80000"/>
                        </a:lnSpc>
                        <a:spcAft>
                          <a:spcPts val="0"/>
                        </a:spcAft>
                      </a:pPr>
                      <a:r>
                        <a:rPr lang="en-US" sz="900" b="1" kern="50" dirty="0">
                          <a:latin typeface="Arial" pitchFamily="34" charset="0"/>
                          <a:ea typeface="DejaVu LGC Sans"/>
                          <a:cs typeface="Arial" pitchFamily="34" charset="0"/>
                        </a:rPr>
                        <a:t>Mg</a:t>
                      </a:r>
                      <a:endParaRPr lang="ru-RU" sz="900" b="1" kern="50" dirty="0">
                        <a:latin typeface="Arial" pitchFamily="34" charset="0"/>
                        <a:ea typeface="DejaVu LGC Sans"/>
                        <a:cs typeface="Arial" pitchFamily="34" charset="0"/>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80000"/>
                        </a:lnSpc>
                        <a:spcAft>
                          <a:spcPts val="0"/>
                        </a:spcAft>
                      </a:pPr>
                      <a:r>
                        <a:rPr lang="en-US" sz="900" b="1" kern="50" dirty="0">
                          <a:latin typeface="Arial" pitchFamily="34" charset="0"/>
                          <a:ea typeface="DejaVu LGC Sans"/>
                          <a:cs typeface="Arial" pitchFamily="34" charset="0"/>
                        </a:rPr>
                        <a:t>2.71</a:t>
                      </a:r>
                      <a:endParaRPr lang="ru-RU" sz="900" b="1" kern="50" dirty="0">
                        <a:latin typeface="Arial" pitchFamily="34" charset="0"/>
                        <a:ea typeface="DejaVu LGC Sans"/>
                        <a:cs typeface="Arial" pitchFamily="34" charset="0"/>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3" name="Таблица 42"/>
          <p:cNvGraphicFramePr>
            <a:graphicFrameLocks noGrp="1"/>
          </p:cNvGraphicFramePr>
          <p:nvPr/>
        </p:nvGraphicFramePr>
        <p:xfrm>
          <a:off x="2786050" y="4857760"/>
          <a:ext cx="1975231" cy="426720"/>
        </p:xfrm>
        <a:graphic>
          <a:graphicData uri="http://schemas.openxmlformats.org/drawingml/2006/table">
            <a:tbl>
              <a:tblPr/>
              <a:tblGrid>
                <a:gridCol w="671049"/>
                <a:gridCol w="1304182"/>
              </a:tblGrid>
              <a:tr h="0">
                <a:tc>
                  <a:txBody>
                    <a:bodyPr/>
                    <a:lstStyle/>
                    <a:p>
                      <a:pPr>
                        <a:spcAft>
                          <a:spcPts val="0"/>
                        </a:spcAft>
                      </a:pPr>
                      <a:r>
                        <a:rPr lang="en-US" sz="1000" kern="50" dirty="0" smtClean="0">
                          <a:latin typeface="Arial" pitchFamily="34" charset="0"/>
                          <a:ea typeface="DejaVu LGC Sans"/>
                          <a:cs typeface="Arial" pitchFamily="34" charset="0"/>
                        </a:rPr>
                        <a:t>Element         </a:t>
                      </a:r>
                      <a:endParaRPr lang="ru-RU" sz="1000" kern="50" dirty="0">
                        <a:latin typeface="Arial" pitchFamily="34" charset="0"/>
                        <a:ea typeface="DejaVu LGC San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50" dirty="0">
                          <a:latin typeface="Arial" pitchFamily="34" charset="0"/>
                          <a:ea typeface="DejaVu LGC Sans"/>
                          <a:cs typeface="Arial" pitchFamily="34" charset="0"/>
                        </a:rPr>
                        <a:t>Mass fraction (%)</a:t>
                      </a:r>
                      <a:endParaRPr lang="ru-RU" sz="1000" kern="50" dirty="0">
                        <a:latin typeface="Arial" pitchFamily="34" charset="0"/>
                        <a:ea typeface="DejaVu LGC San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900" b="1" kern="50" dirty="0">
                          <a:latin typeface="Arial" pitchFamily="34" charset="0"/>
                          <a:ea typeface="DejaVu LGC Sans"/>
                          <a:cs typeface="Arial" pitchFamily="34" charset="0"/>
                        </a:rPr>
                        <a:t>Si</a:t>
                      </a:r>
                      <a:endParaRPr lang="ru-RU" sz="900" b="1" kern="50" dirty="0">
                        <a:latin typeface="Arial" pitchFamily="34" charset="0"/>
                        <a:ea typeface="DejaVu LGC San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kern="50" dirty="0">
                          <a:latin typeface="Arial" pitchFamily="34" charset="0"/>
                          <a:ea typeface="DejaVu LGC Sans"/>
                          <a:cs typeface="Arial" pitchFamily="34" charset="0"/>
                        </a:rPr>
                        <a:t>46.64</a:t>
                      </a:r>
                      <a:endParaRPr lang="ru-RU" sz="900" b="1" kern="50" dirty="0">
                        <a:latin typeface="Arial" pitchFamily="34" charset="0"/>
                        <a:ea typeface="DejaVu LGC San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900" b="1" kern="50" dirty="0">
                          <a:latin typeface="Arial" pitchFamily="34" charset="0"/>
                          <a:ea typeface="DejaVu LGC Sans"/>
                          <a:cs typeface="Arial" pitchFamily="34" charset="0"/>
                        </a:rPr>
                        <a:t>O</a:t>
                      </a:r>
                      <a:endParaRPr lang="ru-RU" sz="900" b="1" kern="50" dirty="0">
                        <a:latin typeface="Arial" pitchFamily="34" charset="0"/>
                        <a:ea typeface="DejaVu LGC San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kern="50" dirty="0">
                          <a:latin typeface="Arial" pitchFamily="34" charset="0"/>
                          <a:ea typeface="DejaVu LGC Sans"/>
                          <a:cs typeface="Arial" pitchFamily="34" charset="0"/>
                        </a:rPr>
                        <a:t>53.36</a:t>
                      </a:r>
                      <a:endParaRPr lang="ru-RU" sz="900" b="1" kern="50" dirty="0">
                        <a:latin typeface="Arial" pitchFamily="34" charset="0"/>
                        <a:ea typeface="DejaVu LGC San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4" name="Таблица 43"/>
          <p:cNvGraphicFramePr>
            <a:graphicFrameLocks noGrp="1"/>
          </p:cNvGraphicFramePr>
          <p:nvPr/>
        </p:nvGraphicFramePr>
        <p:xfrm>
          <a:off x="5072066" y="4857760"/>
          <a:ext cx="1594803" cy="563880"/>
        </p:xfrm>
        <a:graphic>
          <a:graphicData uri="http://schemas.openxmlformats.org/drawingml/2006/table">
            <a:tbl>
              <a:tblPr/>
              <a:tblGrid>
                <a:gridCol w="699453"/>
                <a:gridCol w="895350"/>
              </a:tblGrid>
              <a:tr h="0">
                <a:tc>
                  <a:txBody>
                    <a:bodyPr/>
                    <a:lstStyle/>
                    <a:p>
                      <a:pPr>
                        <a:spcAft>
                          <a:spcPts val="0"/>
                        </a:spcAft>
                      </a:pPr>
                      <a:r>
                        <a:rPr lang="en-US" sz="1000" kern="50" dirty="0">
                          <a:latin typeface="Arial" pitchFamily="34" charset="0"/>
                          <a:ea typeface="DejaVu LGC Sans"/>
                          <a:cs typeface="Arial" pitchFamily="34" charset="0"/>
                        </a:rPr>
                        <a:t>Element</a:t>
                      </a:r>
                      <a:endParaRPr lang="ru-RU" sz="1000" kern="50" dirty="0">
                        <a:latin typeface="Arial" pitchFamily="34" charset="0"/>
                        <a:ea typeface="DejaVu LGC San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50" dirty="0">
                          <a:latin typeface="Arial" pitchFamily="34" charset="0"/>
                          <a:ea typeface="DejaVu LGC Sans"/>
                          <a:cs typeface="Arial" pitchFamily="34" charset="0"/>
                        </a:rPr>
                        <a:t>Volume (%)</a:t>
                      </a:r>
                      <a:endParaRPr lang="ru-RU" sz="1000" kern="50" dirty="0">
                        <a:latin typeface="Arial" pitchFamily="34" charset="0"/>
                        <a:ea typeface="DejaVu LGC San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900" b="1" kern="50" dirty="0">
                          <a:latin typeface="Arial" pitchFamily="34" charset="0"/>
                          <a:ea typeface="DejaVu LGC Sans"/>
                          <a:cs typeface="Arial" pitchFamily="34" charset="0"/>
                        </a:rPr>
                        <a:t>N</a:t>
                      </a:r>
                      <a:r>
                        <a:rPr lang="en-US" sz="900" b="1" kern="50" baseline="-25000" dirty="0">
                          <a:latin typeface="Arial" pitchFamily="34" charset="0"/>
                          <a:ea typeface="DejaVu LGC Sans"/>
                          <a:cs typeface="Arial" pitchFamily="34" charset="0"/>
                        </a:rPr>
                        <a:t>2</a:t>
                      </a:r>
                      <a:endParaRPr lang="ru-RU" sz="900" b="1" kern="50" dirty="0">
                        <a:latin typeface="Arial" pitchFamily="34" charset="0"/>
                        <a:ea typeface="DejaVu LGC San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kern="50" dirty="0">
                          <a:latin typeface="Arial" pitchFamily="34" charset="0"/>
                          <a:ea typeface="DejaVu LGC Sans"/>
                          <a:cs typeface="Arial" pitchFamily="34" charset="0"/>
                        </a:rPr>
                        <a:t>78</a:t>
                      </a:r>
                      <a:endParaRPr lang="ru-RU" sz="900" b="1" kern="50" dirty="0">
                        <a:latin typeface="Arial" pitchFamily="34" charset="0"/>
                        <a:ea typeface="DejaVu LGC San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900" b="1" kern="50" dirty="0">
                          <a:latin typeface="Arial" pitchFamily="34" charset="0"/>
                          <a:ea typeface="DejaVu LGC Sans"/>
                          <a:cs typeface="Arial" pitchFamily="34" charset="0"/>
                        </a:rPr>
                        <a:t>O</a:t>
                      </a:r>
                      <a:r>
                        <a:rPr lang="en-US" sz="900" b="1" kern="50" baseline="-25000" dirty="0">
                          <a:latin typeface="Arial" pitchFamily="34" charset="0"/>
                          <a:ea typeface="DejaVu LGC Sans"/>
                          <a:cs typeface="Arial" pitchFamily="34" charset="0"/>
                        </a:rPr>
                        <a:t>2</a:t>
                      </a:r>
                      <a:endParaRPr lang="ru-RU" sz="900" b="1" kern="50" dirty="0">
                        <a:latin typeface="Arial" pitchFamily="34" charset="0"/>
                        <a:ea typeface="DejaVu LGC San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kern="50" dirty="0">
                          <a:latin typeface="Arial" pitchFamily="34" charset="0"/>
                          <a:ea typeface="DejaVu LGC Sans"/>
                          <a:cs typeface="Arial" pitchFamily="34" charset="0"/>
                        </a:rPr>
                        <a:t>21</a:t>
                      </a:r>
                      <a:endParaRPr lang="ru-RU" sz="900" b="1" kern="50" dirty="0">
                        <a:latin typeface="Arial" pitchFamily="34" charset="0"/>
                        <a:ea typeface="DejaVu LGC San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900" b="1" kern="50" dirty="0">
                          <a:latin typeface="Arial" pitchFamily="34" charset="0"/>
                          <a:ea typeface="DejaVu LGC Sans"/>
                          <a:cs typeface="Arial" pitchFamily="34" charset="0"/>
                        </a:rPr>
                        <a:t>Ar</a:t>
                      </a:r>
                      <a:endParaRPr lang="ru-RU" sz="900" b="1" kern="50" dirty="0">
                        <a:latin typeface="Arial" pitchFamily="34" charset="0"/>
                        <a:ea typeface="DejaVu LGC San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kern="50" dirty="0">
                          <a:latin typeface="Arial" pitchFamily="34" charset="0"/>
                          <a:ea typeface="DejaVu LGC Sans"/>
                          <a:cs typeface="Arial" pitchFamily="34" charset="0"/>
                        </a:rPr>
                        <a:t>1</a:t>
                      </a:r>
                      <a:endParaRPr lang="ru-RU" sz="900" b="1" kern="50" dirty="0">
                        <a:latin typeface="Arial" pitchFamily="34" charset="0"/>
                        <a:ea typeface="DejaVu LGC San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46" name="Группа 45"/>
          <p:cNvGrpSpPr/>
          <p:nvPr/>
        </p:nvGrpSpPr>
        <p:grpSpPr>
          <a:xfrm>
            <a:off x="2571736" y="4000504"/>
            <a:ext cx="12700" cy="884237"/>
            <a:chOff x="3530600" y="4545013"/>
            <a:chExt cx="12700" cy="884237"/>
          </a:xfrm>
        </p:grpSpPr>
        <p:cxnSp>
          <p:nvCxnSpPr>
            <p:cNvPr id="47" name="Прямая со стрелкой 46"/>
            <p:cNvCxnSpPr/>
            <p:nvPr/>
          </p:nvCxnSpPr>
          <p:spPr bwMode="auto">
            <a:xfrm flipV="1">
              <a:off x="3543300" y="4545013"/>
              <a:ext cx="0" cy="384175"/>
            </a:xfrm>
            <a:prstGeom prst="straightConnector1">
              <a:avLst/>
            </a:prstGeom>
            <a:ln w="12700">
              <a:solidFill>
                <a:schemeClr val="tx1"/>
              </a:solidFill>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bwMode="auto">
            <a:xfrm>
              <a:off x="3530600" y="5070475"/>
              <a:ext cx="0" cy="358775"/>
            </a:xfrm>
            <a:prstGeom prst="straightConnector1">
              <a:avLst/>
            </a:prstGeom>
            <a:ln w="12700">
              <a:solidFill>
                <a:schemeClr val="tx1"/>
              </a:solidFill>
              <a:headEnd type="stealth" w="med" len="lg"/>
              <a:tailEnd type="none"/>
            </a:ln>
          </p:spPr>
          <p:style>
            <a:lnRef idx="1">
              <a:schemeClr val="accent1"/>
            </a:lnRef>
            <a:fillRef idx="0">
              <a:schemeClr val="accent1"/>
            </a:fillRef>
            <a:effectRef idx="0">
              <a:schemeClr val="accent1"/>
            </a:effectRef>
            <a:fontRef idx="minor">
              <a:schemeClr val="tx1"/>
            </a:fontRef>
          </p:style>
        </p:cxnSp>
      </p:grpSp>
      <p:cxnSp>
        <p:nvCxnSpPr>
          <p:cNvPr id="49" name="AutoShape 14"/>
          <p:cNvCxnSpPr>
            <a:cxnSpLocks noChangeShapeType="1"/>
          </p:cNvCxnSpPr>
          <p:nvPr/>
        </p:nvCxnSpPr>
        <p:spPr bwMode="auto">
          <a:xfrm>
            <a:off x="285720" y="4429132"/>
            <a:ext cx="6286544" cy="1588"/>
          </a:xfrm>
          <a:prstGeom prst="straightConnector1">
            <a:avLst/>
          </a:prstGeom>
          <a:noFill/>
          <a:ln w="19050">
            <a:solidFill>
              <a:srgbClr val="000000"/>
            </a:solidFill>
            <a:round/>
            <a:headEnd/>
            <a:tailEnd/>
          </a:ln>
        </p:spPr>
      </p:cxnSp>
      <p:sp>
        <p:nvSpPr>
          <p:cNvPr id="50" name="TextBox 22"/>
          <p:cNvSpPr txBox="1">
            <a:spLocks noChangeArrowheads="1"/>
          </p:cNvSpPr>
          <p:nvPr/>
        </p:nvSpPr>
        <p:spPr bwMode="auto">
          <a:xfrm>
            <a:off x="519107" y="353995"/>
            <a:ext cx="2903295" cy="646331"/>
          </a:xfrm>
          <a:prstGeom prst="rect">
            <a:avLst/>
          </a:prstGeom>
          <a:noFill/>
          <a:ln w="9525">
            <a:noFill/>
            <a:miter lim="800000"/>
            <a:headEnd/>
            <a:tailEnd/>
          </a:ln>
        </p:spPr>
        <p:txBody>
          <a:bodyPr wrap="none">
            <a:spAutoFit/>
          </a:bodyPr>
          <a:lstStyle/>
          <a:p>
            <a:r>
              <a:rPr lang="en-US" b="1" dirty="0">
                <a:solidFill>
                  <a:srgbClr val="FF0000"/>
                </a:solidFill>
              </a:rPr>
              <a:t>Simulation of the “skyshine”</a:t>
            </a:r>
          </a:p>
          <a:p>
            <a:r>
              <a:rPr lang="en-US" b="1" dirty="0">
                <a:solidFill>
                  <a:srgbClr val="FF0000"/>
                </a:solidFill>
              </a:rPr>
              <a:t>effect</a:t>
            </a:r>
            <a:endParaRPr lang="ru-RU" b="1" dirty="0">
              <a:solidFill>
                <a:srgbClr val="FF0000"/>
              </a:solidFill>
            </a:endParaRPr>
          </a:p>
        </p:txBody>
      </p:sp>
      <p:sp>
        <p:nvSpPr>
          <p:cNvPr id="51" name="Прямоугольник 65"/>
          <p:cNvSpPr>
            <a:spLocks noChangeArrowheads="1"/>
          </p:cNvSpPr>
          <p:nvPr/>
        </p:nvSpPr>
        <p:spPr bwMode="auto">
          <a:xfrm>
            <a:off x="4071934" y="131763"/>
            <a:ext cx="5089529" cy="861774"/>
          </a:xfrm>
          <a:prstGeom prst="rect">
            <a:avLst/>
          </a:prstGeom>
          <a:noFill/>
          <a:ln w="9525">
            <a:noFill/>
            <a:miter lim="800000"/>
            <a:headEnd/>
            <a:tailEnd/>
          </a:ln>
        </p:spPr>
        <p:txBody>
          <a:bodyPr wrap="square">
            <a:spAutoFit/>
          </a:bodyPr>
          <a:lstStyle/>
          <a:p>
            <a:r>
              <a:rPr lang="en-US" sz="1600" dirty="0" smtClean="0"/>
              <a:t>At a </a:t>
            </a:r>
            <a:r>
              <a:rPr lang="en-US" sz="1600" dirty="0"/>
              <a:t>large distance from the </a:t>
            </a:r>
            <a:r>
              <a:rPr lang="en-US" sz="1600" dirty="0" smtClean="0"/>
              <a:t>collider, </a:t>
            </a:r>
            <a:r>
              <a:rPr lang="en-US" sz="1600" dirty="0"/>
              <a:t>the radiation fields are formed </a:t>
            </a:r>
            <a:r>
              <a:rPr lang="en-US" sz="1600" dirty="0" smtClean="0"/>
              <a:t>by neutrons multiply scattered </a:t>
            </a:r>
            <a:r>
              <a:rPr lang="en-US" sz="1600" dirty="0"/>
              <a:t>in air and ground </a:t>
            </a:r>
            <a:r>
              <a:rPr lang="en-US" sz="1600" dirty="0" smtClean="0"/>
              <a:t>(“</a:t>
            </a:r>
            <a:r>
              <a:rPr lang="en-US" sz="1600" dirty="0"/>
              <a:t>skyshine” neutrons</a:t>
            </a:r>
            <a:r>
              <a:rPr lang="en-US" dirty="0"/>
              <a:t>) </a:t>
            </a:r>
            <a:endParaRPr lang="ru-RU" dirty="0"/>
          </a:p>
        </p:txBody>
      </p:sp>
      <p:graphicFrame>
        <p:nvGraphicFramePr>
          <p:cNvPr id="4098" name="Object 114"/>
          <p:cNvGraphicFramePr>
            <a:graphicFrameLocks noChangeAspect="1"/>
          </p:cNvGraphicFramePr>
          <p:nvPr/>
        </p:nvGraphicFramePr>
        <p:xfrm>
          <a:off x="6000760" y="714356"/>
          <a:ext cx="3429024" cy="2643206"/>
        </p:xfrm>
        <a:graphic>
          <a:graphicData uri="http://schemas.openxmlformats.org/presentationml/2006/ole">
            <p:oleObj spid="_x0000_s4098" name="Graph" r:id="rId4" imgW="4023360" imgH="3108960" progId="Origin50.Graph">
              <p:embed/>
            </p:oleObj>
          </a:graphicData>
        </a:graphic>
      </p:graphicFrame>
      <p:sp>
        <p:nvSpPr>
          <p:cNvPr id="56" name="Rectangle 115"/>
          <p:cNvSpPr>
            <a:spLocks noChangeArrowheads="1"/>
          </p:cNvSpPr>
          <p:nvPr/>
        </p:nvSpPr>
        <p:spPr bwMode="auto">
          <a:xfrm>
            <a:off x="6715140" y="3312383"/>
            <a:ext cx="2428860" cy="830997"/>
          </a:xfrm>
          <a:prstGeom prst="rect">
            <a:avLst/>
          </a:prstGeom>
          <a:noFill/>
          <a:ln w="9525">
            <a:noFill/>
            <a:miter lim="800000"/>
            <a:headEnd/>
            <a:tailEnd/>
          </a:ln>
        </p:spPr>
        <p:txBody>
          <a:bodyPr wrap="square" anchor="ctr">
            <a:spAutoFit/>
          </a:bodyPr>
          <a:lstStyle/>
          <a:p>
            <a:pPr eaLnBrk="0" hangingPunct="0"/>
            <a:r>
              <a:rPr lang="en-US" sz="1600" b="1" dirty="0">
                <a:cs typeface="Times New Roman" pitchFamily="18" charset="0"/>
              </a:rPr>
              <a:t>Radial distribution of </a:t>
            </a:r>
            <a:r>
              <a:rPr lang="en-US" sz="1600" b="1" dirty="0" smtClean="0">
                <a:cs typeface="Times New Roman" pitchFamily="18" charset="0"/>
              </a:rPr>
              <a:t>the annual </a:t>
            </a:r>
            <a:r>
              <a:rPr lang="en-US" sz="1600" b="1" dirty="0">
                <a:cs typeface="Times New Roman" pitchFamily="18" charset="0"/>
              </a:rPr>
              <a:t>effective </a:t>
            </a:r>
            <a:r>
              <a:rPr lang="en-US" sz="1600" b="1" dirty="0" smtClean="0">
                <a:cs typeface="Times New Roman" pitchFamily="18" charset="0"/>
              </a:rPr>
              <a:t>dose of “skyshine” neutrons </a:t>
            </a:r>
            <a:endParaRPr lang="en-US" sz="1600" b="1" dirty="0"/>
          </a:p>
        </p:txBody>
      </p:sp>
      <p:sp>
        <p:nvSpPr>
          <p:cNvPr id="45" name="TextBox 3"/>
          <p:cNvSpPr txBox="1">
            <a:spLocks noChangeArrowheads="1"/>
          </p:cNvSpPr>
          <p:nvPr/>
        </p:nvSpPr>
        <p:spPr bwMode="auto">
          <a:xfrm>
            <a:off x="8086725" y="6488113"/>
            <a:ext cx="745717" cy="338554"/>
          </a:xfrm>
          <a:prstGeom prst="rect">
            <a:avLst/>
          </a:prstGeom>
          <a:noFill/>
          <a:ln w="9525">
            <a:noFill/>
            <a:miter lim="800000"/>
            <a:headEnd/>
            <a:tailEnd/>
          </a:ln>
        </p:spPr>
        <p:txBody>
          <a:bodyPr wrap="none">
            <a:spAutoFit/>
          </a:bodyPr>
          <a:lstStyle/>
          <a:p>
            <a:r>
              <a:rPr lang="en-US" sz="1600" b="1" dirty="0"/>
              <a:t>Slide </a:t>
            </a:r>
            <a:r>
              <a:rPr lang="en-US" sz="1600" b="1" dirty="0" smtClean="0"/>
              <a:t>7</a:t>
            </a:r>
            <a:endParaRPr lang="en-US" sz="1600" b="1" dirty="0"/>
          </a:p>
        </p:txBody>
      </p:sp>
      <p:sp>
        <p:nvSpPr>
          <p:cNvPr id="53" name="Прямоугольник 52"/>
          <p:cNvSpPr/>
          <p:nvPr/>
        </p:nvSpPr>
        <p:spPr>
          <a:xfrm>
            <a:off x="749474" y="2551606"/>
            <a:ext cx="1244251" cy="369332"/>
          </a:xfrm>
          <a:prstGeom prst="rect">
            <a:avLst/>
          </a:prstGeom>
        </p:spPr>
        <p:txBody>
          <a:bodyPr wrap="none">
            <a:spAutoFit/>
          </a:bodyPr>
          <a:lstStyle/>
          <a:p>
            <a:r>
              <a:rPr lang="en-US" b="1" dirty="0" smtClean="0"/>
              <a:t>R = 1000 m</a:t>
            </a:r>
            <a:endParaRPr lang="ru-RU"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12"/>
          <p:cNvGrpSpPr>
            <a:grpSpLocks/>
          </p:cNvGrpSpPr>
          <p:nvPr/>
        </p:nvGrpSpPr>
        <p:grpSpPr bwMode="auto">
          <a:xfrm>
            <a:off x="557242" y="681038"/>
            <a:ext cx="8229600" cy="5214937"/>
            <a:chOff x="265111" y="666750"/>
            <a:chExt cx="9283331" cy="4929997"/>
          </a:xfrm>
        </p:grpSpPr>
        <p:grpSp>
          <p:nvGrpSpPr>
            <p:cNvPr id="6" name="Группа 19"/>
            <p:cNvGrpSpPr>
              <a:grpSpLocks/>
            </p:cNvGrpSpPr>
            <p:nvPr/>
          </p:nvGrpSpPr>
          <p:grpSpPr bwMode="auto">
            <a:xfrm>
              <a:off x="265111" y="666750"/>
              <a:ext cx="9283331" cy="4929999"/>
              <a:chOff x="264749" y="152420"/>
              <a:chExt cx="9283699" cy="4928780"/>
            </a:xfrm>
          </p:grpSpPr>
          <p:pic>
            <p:nvPicPr>
              <p:cNvPr id="8" name="Picture 2"/>
              <p:cNvPicPr>
                <a:picLocks noChangeAspect="1" noChangeArrowheads="1"/>
              </p:cNvPicPr>
              <p:nvPr/>
            </p:nvPicPr>
            <p:blipFill>
              <a:blip r:embed="rId3"/>
              <a:srcRect l="1947"/>
              <a:stretch>
                <a:fillRect/>
              </a:stretch>
            </p:blipFill>
            <p:spPr bwMode="auto">
              <a:xfrm>
                <a:off x="264749" y="152420"/>
                <a:ext cx="7574326" cy="4223762"/>
              </a:xfrm>
              <a:prstGeom prst="rect">
                <a:avLst/>
              </a:prstGeom>
              <a:noFill/>
              <a:ln w="9525">
                <a:noFill/>
                <a:miter lim="800000"/>
                <a:headEnd/>
                <a:tailEnd/>
              </a:ln>
            </p:spPr>
          </p:pic>
          <p:cxnSp>
            <p:nvCxnSpPr>
              <p:cNvPr id="9" name="Прямая соединительная линия 8"/>
              <p:cNvCxnSpPr/>
              <p:nvPr/>
            </p:nvCxnSpPr>
            <p:spPr>
              <a:xfrm rot="5400000">
                <a:off x="7043179" y="2074867"/>
                <a:ext cx="2915258" cy="891837"/>
              </a:xfrm>
              <a:prstGeom prst="line">
                <a:avLst/>
              </a:prstGeom>
              <a:ln w="2857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7103955" y="2418009"/>
                <a:ext cx="1287612" cy="382599"/>
              </a:xfrm>
              <a:prstGeom prst="straightConnector1">
                <a:avLst/>
              </a:prstGeom>
              <a:ln w="6350">
                <a:solidFill>
                  <a:schemeClr val="tx1"/>
                </a:solidFill>
                <a:headEnd type="stealth" w="sm" len="lg"/>
                <a:tailEnd type="stealth" w="sm" len="lg"/>
              </a:ln>
            </p:spPr>
            <p:style>
              <a:lnRef idx="1">
                <a:schemeClr val="accent1"/>
              </a:lnRef>
              <a:fillRef idx="0">
                <a:schemeClr val="accent1"/>
              </a:fillRef>
              <a:effectRef idx="0">
                <a:schemeClr val="accent1"/>
              </a:effectRef>
              <a:fontRef idx="minor">
                <a:schemeClr val="tx1"/>
              </a:fontRef>
            </p:style>
          </p:cxnSp>
          <p:sp>
            <p:nvSpPr>
              <p:cNvPr id="11" name="TextBox 12"/>
              <p:cNvSpPr txBox="1">
                <a:spLocks noChangeArrowheads="1"/>
              </p:cNvSpPr>
              <p:nvPr/>
            </p:nvSpPr>
            <p:spPr bwMode="auto">
              <a:xfrm rot="960000">
                <a:off x="7800020" y="2689996"/>
                <a:ext cx="562264" cy="276966"/>
              </a:xfrm>
              <a:prstGeom prst="rect">
                <a:avLst/>
              </a:prstGeom>
              <a:noFill/>
              <a:ln w="9525">
                <a:noFill/>
                <a:miter lim="800000"/>
                <a:headEnd/>
                <a:tailEnd/>
              </a:ln>
            </p:spPr>
            <p:txBody>
              <a:bodyPr>
                <a:spAutoFit/>
              </a:bodyPr>
              <a:lstStyle/>
              <a:p>
                <a:r>
                  <a:rPr lang="ru-RU" sz="1200" dirty="0"/>
                  <a:t>55 </a:t>
                </a:r>
                <a:r>
                  <a:rPr lang="en-US" sz="1200" dirty="0"/>
                  <a:t>m</a:t>
                </a:r>
              </a:p>
            </p:txBody>
          </p:sp>
          <p:sp>
            <p:nvSpPr>
              <p:cNvPr id="12" name="TextBox 14"/>
              <p:cNvSpPr txBox="1">
                <a:spLocks noChangeArrowheads="1"/>
              </p:cNvSpPr>
              <p:nvPr/>
            </p:nvSpPr>
            <p:spPr bwMode="auto">
              <a:xfrm>
                <a:off x="7233131" y="954378"/>
                <a:ext cx="1268649" cy="494509"/>
              </a:xfrm>
              <a:prstGeom prst="rect">
                <a:avLst/>
              </a:prstGeom>
              <a:noFill/>
              <a:ln w="9525">
                <a:noFill/>
                <a:miter lim="800000"/>
                <a:headEnd/>
                <a:tailEnd/>
              </a:ln>
            </p:spPr>
            <p:txBody>
              <a:bodyPr wrap="none">
                <a:spAutoFit/>
              </a:bodyPr>
              <a:lstStyle/>
              <a:p>
                <a:r>
                  <a:rPr lang="en-US" sz="1600" b="1" dirty="0" smtClean="0">
                    <a:solidFill>
                      <a:srgbClr val="FF0000"/>
                    </a:solidFill>
                    <a:sym typeface="Symbol" pitchFamily="18" charset="2"/>
                  </a:rPr>
                  <a:t>1,2 </a:t>
                </a:r>
                <a:r>
                  <a:rPr lang="en-US" sz="1600" b="1" dirty="0">
                    <a:solidFill>
                      <a:srgbClr val="FF0000"/>
                    </a:solidFill>
                    <a:sym typeface="Symbol" pitchFamily="18" charset="2"/>
                  </a:rPr>
                  <a:t>µSv</a:t>
                </a:r>
                <a:r>
                  <a:rPr lang="ru-RU" sz="1600" b="1" dirty="0">
                    <a:solidFill>
                      <a:srgbClr val="FF0000"/>
                    </a:solidFill>
                  </a:rPr>
                  <a:t>/</a:t>
                </a:r>
                <a:r>
                  <a:rPr lang="en-US" sz="1600" b="1" dirty="0">
                    <a:solidFill>
                      <a:srgbClr val="FF0000"/>
                    </a:solidFill>
                  </a:rPr>
                  <a:t>h</a:t>
                </a:r>
                <a:endParaRPr lang="ru-RU" b="1" dirty="0">
                  <a:solidFill>
                    <a:srgbClr val="FF0000"/>
                  </a:solidFill>
                </a:endParaRPr>
              </a:p>
              <a:p>
                <a:r>
                  <a:rPr lang="ru-RU" sz="1200" dirty="0"/>
                  <a:t>   (</a:t>
                </a:r>
                <a:r>
                  <a:rPr lang="en-US" sz="1200" dirty="0"/>
                  <a:t>personnel</a:t>
                </a:r>
                <a:r>
                  <a:rPr lang="ru-RU" sz="1200" dirty="0"/>
                  <a:t> </a:t>
                </a:r>
                <a:r>
                  <a:rPr lang="en-US" sz="1200" dirty="0"/>
                  <a:t>B</a:t>
                </a:r>
                <a:r>
                  <a:rPr lang="ru-RU" sz="1200" dirty="0"/>
                  <a:t>)</a:t>
                </a:r>
                <a:endParaRPr lang="en-US" sz="1200" dirty="0"/>
              </a:p>
            </p:txBody>
          </p:sp>
          <p:sp>
            <p:nvSpPr>
              <p:cNvPr id="13" name="TextBox 15"/>
              <p:cNvSpPr txBox="1">
                <a:spLocks noChangeArrowheads="1"/>
              </p:cNvSpPr>
              <p:nvPr/>
            </p:nvSpPr>
            <p:spPr bwMode="auto">
              <a:xfrm>
                <a:off x="5438775" y="4000499"/>
                <a:ext cx="1156533" cy="494509"/>
              </a:xfrm>
              <a:prstGeom prst="rect">
                <a:avLst/>
              </a:prstGeom>
              <a:noFill/>
              <a:ln w="9525">
                <a:noFill/>
                <a:miter lim="800000"/>
                <a:headEnd/>
                <a:tailEnd/>
              </a:ln>
            </p:spPr>
            <p:txBody>
              <a:bodyPr wrap="none">
                <a:spAutoFit/>
              </a:bodyPr>
              <a:lstStyle/>
              <a:p>
                <a:r>
                  <a:rPr lang="ru-RU" sz="1600" b="1" dirty="0">
                    <a:solidFill>
                      <a:srgbClr val="FF0000"/>
                    </a:solidFill>
                  </a:rPr>
                  <a:t>6</a:t>
                </a:r>
                <a:r>
                  <a:rPr lang="en-US" sz="1600" b="1" dirty="0">
                    <a:solidFill>
                      <a:srgbClr val="FF0000"/>
                    </a:solidFill>
                    <a:sym typeface="Symbol" pitchFamily="18" charset="2"/>
                  </a:rPr>
                  <a:t> Sv</a:t>
                </a:r>
                <a:r>
                  <a:rPr lang="ru-RU" sz="1600" b="1" dirty="0">
                    <a:solidFill>
                      <a:srgbClr val="FF0000"/>
                    </a:solidFill>
                  </a:rPr>
                  <a:t>/</a:t>
                </a:r>
                <a:r>
                  <a:rPr lang="en-US" sz="1600" b="1" dirty="0">
                    <a:solidFill>
                      <a:srgbClr val="FF0000"/>
                    </a:solidFill>
                  </a:rPr>
                  <a:t>h</a:t>
                </a:r>
                <a:endParaRPr lang="ru-RU" sz="1600" b="1" dirty="0">
                  <a:solidFill>
                    <a:srgbClr val="FF0000"/>
                  </a:solidFill>
                </a:endParaRPr>
              </a:p>
              <a:p>
                <a:r>
                  <a:rPr lang="ru-RU" sz="1200" dirty="0"/>
                  <a:t>(</a:t>
                </a:r>
                <a:r>
                  <a:rPr lang="en-US" sz="1200" dirty="0"/>
                  <a:t>personnel</a:t>
                </a:r>
                <a:r>
                  <a:rPr lang="ru-RU" sz="1200" dirty="0"/>
                  <a:t> А)</a:t>
                </a:r>
                <a:endParaRPr lang="en-US" sz="1200" dirty="0"/>
              </a:p>
            </p:txBody>
          </p:sp>
          <p:cxnSp>
            <p:nvCxnSpPr>
              <p:cNvPr id="14" name="Прямая соединительная линия 13"/>
              <p:cNvCxnSpPr/>
              <p:nvPr/>
            </p:nvCxnSpPr>
            <p:spPr>
              <a:xfrm rot="10800000">
                <a:off x="5057029" y="4057934"/>
                <a:ext cx="447709" cy="1665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5"/>
              <p:cNvSpPr txBox="1">
                <a:spLocks noChangeArrowheads="1"/>
              </p:cNvSpPr>
              <p:nvPr/>
            </p:nvSpPr>
            <p:spPr bwMode="auto">
              <a:xfrm>
                <a:off x="264749" y="4775775"/>
                <a:ext cx="9181148" cy="305425"/>
              </a:xfrm>
              <a:prstGeom prst="rect">
                <a:avLst/>
              </a:prstGeom>
              <a:noFill/>
              <a:ln w="9525">
                <a:noFill/>
                <a:miter lim="800000"/>
                <a:headEnd/>
                <a:tailEnd/>
              </a:ln>
            </p:spPr>
            <p:txBody>
              <a:bodyPr>
                <a:spAutoFit/>
              </a:bodyPr>
              <a:lstStyle/>
              <a:p>
                <a:pPr algn="ctr"/>
                <a:r>
                  <a:rPr lang="en-US" sz="1500" b="1" dirty="0"/>
                  <a:t>Radiation zoning around the collider</a:t>
                </a:r>
                <a:r>
                  <a:rPr lang="ru-RU" sz="1500" b="1" dirty="0"/>
                  <a:t> </a:t>
                </a:r>
                <a:r>
                  <a:rPr lang="en-US" sz="1500" b="1" dirty="0"/>
                  <a:t>will</a:t>
                </a:r>
                <a:r>
                  <a:rPr lang="ru-RU" sz="1500" b="1" dirty="0"/>
                  <a:t> </a:t>
                </a:r>
                <a:r>
                  <a:rPr lang="en-US" sz="1500" b="1" dirty="0"/>
                  <a:t>be determined by</a:t>
                </a:r>
                <a:r>
                  <a:rPr lang="ru-RU" sz="1500" b="1" dirty="0"/>
                  <a:t> </a:t>
                </a:r>
                <a:r>
                  <a:rPr lang="en-US" sz="1500" b="1" dirty="0"/>
                  <a:t>“skyshine” neutrons</a:t>
                </a:r>
              </a:p>
            </p:txBody>
          </p:sp>
          <p:sp>
            <p:nvSpPr>
              <p:cNvPr id="16" name="TextBox 13"/>
              <p:cNvSpPr txBox="1">
                <a:spLocks noChangeArrowheads="1"/>
              </p:cNvSpPr>
              <p:nvPr/>
            </p:nvSpPr>
            <p:spPr bwMode="auto">
              <a:xfrm>
                <a:off x="8085473" y="3306630"/>
                <a:ext cx="1462975" cy="814486"/>
              </a:xfrm>
              <a:prstGeom prst="rect">
                <a:avLst/>
              </a:prstGeom>
              <a:noFill/>
              <a:ln w="9525">
                <a:noFill/>
                <a:miter lim="800000"/>
                <a:headEnd/>
                <a:tailEnd/>
              </a:ln>
            </p:spPr>
            <p:txBody>
              <a:bodyPr>
                <a:spAutoFit/>
              </a:bodyPr>
              <a:lstStyle/>
              <a:p>
                <a:r>
                  <a:rPr lang="ru-RU" sz="1600" b="1" dirty="0">
                    <a:solidFill>
                      <a:srgbClr val="FF0000"/>
                    </a:solidFill>
                  </a:rPr>
                  <a:t> </a:t>
                </a:r>
                <a:r>
                  <a:rPr lang="en-US" sz="1600" b="1" dirty="0">
                    <a:solidFill>
                      <a:srgbClr val="FF0000"/>
                    </a:solidFill>
                  </a:rPr>
                  <a:t>    </a:t>
                </a:r>
                <a:r>
                  <a:rPr lang="en-US" sz="1600" b="1" dirty="0" smtClean="0">
                    <a:solidFill>
                      <a:srgbClr val="FF0000"/>
                    </a:solidFill>
                  </a:rPr>
                  <a:t>0.5</a:t>
                </a:r>
                <a:r>
                  <a:rPr lang="ru-RU" sz="1600" b="1" dirty="0" smtClean="0">
                    <a:solidFill>
                      <a:srgbClr val="FF0000"/>
                    </a:solidFill>
                  </a:rPr>
                  <a:t> </a:t>
                </a:r>
                <a:endParaRPr lang="ru-RU" sz="1600" b="1" dirty="0">
                  <a:solidFill>
                    <a:srgbClr val="FF0000"/>
                  </a:solidFill>
                </a:endParaRPr>
              </a:p>
              <a:p>
                <a:r>
                  <a:rPr lang="en-US" sz="1600" b="1" dirty="0">
                    <a:solidFill>
                      <a:srgbClr val="FF0000"/>
                    </a:solidFill>
                    <a:sym typeface="Symbol" pitchFamily="18" charset="2"/>
                  </a:rPr>
                  <a:t>mSv</a:t>
                </a:r>
                <a:r>
                  <a:rPr lang="ru-RU" sz="1600" b="1" dirty="0">
                    <a:solidFill>
                      <a:srgbClr val="FF0000"/>
                    </a:solidFill>
                  </a:rPr>
                  <a:t>/</a:t>
                </a:r>
                <a:r>
                  <a:rPr lang="en-US" sz="1600" b="1" dirty="0">
                    <a:solidFill>
                      <a:srgbClr val="FF0000"/>
                    </a:solidFill>
                  </a:rPr>
                  <a:t>year</a:t>
                </a:r>
                <a:endParaRPr lang="ru-RU" sz="1600" b="1" dirty="0">
                  <a:solidFill>
                    <a:srgbClr val="FF0000"/>
                  </a:solidFill>
                </a:endParaRPr>
              </a:p>
              <a:p>
                <a:r>
                  <a:rPr lang="ru-RU" b="1" dirty="0">
                    <a:solidFill>
                      <a:srgbClr val="FF0000"/>
                    </a:solidFill>
                  </a:rPr>
                  <a:t> </a:t>
                </a:r>
                <a:r>
                  <a:rPr lang="en-US" b="1" dirty="0">
                    <a:solidFill>
                      <a:srgbClr val="FF0000"/>
                    </a:solidFill>
                  </a:rPr>
                  <a:t> </a:t>
                </a:r>
                <a:r>
                  <a:rPr lang="ru-RU" sz="1200" dirty="0"/>
                  <a:t>(</a:t>
                </a:r>
                <a:r>
                  <a:rPr lang="en-US" sz="1200" dirty="0"/>
                  <a:t>population</a:t>
                </a:r>
                <a:r>
                  <a:rPr lang="ru-RU" sz="1200" dirty="0"/>
                  <a:t>)</a:t>
                </a:r>
                <a:endParaRPr lang="en-US" sz="1200" dirty="0"/>
              </a:p>
            </p:txBody>
          </p:sp>
        </p:grpSp>
        <p:sp>
          <p:nvSpPr>
            <p:cNvPr id="7" name="TextBox 11"/>
            <p:cNvSpPr txBox="1">
              <a:spLocks noChangeArrowheads="1"/>
            </p:cNvSpPr>
            <p:nvPr/>
          </p:nvSpPr>
          <p:spPr bwMode="auto">
            <a:xfrm>
              <a:off x="6727575" y="805634"/>
              <a:ext cx="2490566" cy="512304"/>
            </a:xfrm>
            <a:prstGeom prst="rect">
              <a:avLst/>
            </a:prstGeom>
            <a:solidFill>
              <a:schemeClr val="bg1"/>
            </a:solidFill>
            <a:ln w="9525">
              <a:noFill/>
              <a:miter lim="800000"/>
              <a:headEnd/>
              <a:tailEnd/>
            </a:ln>
          </p:spPr>
          <p:txBody>
            <a:bodyPr>
              <a:spAutoFit/>
            </a:bodyPr>
            <a:lstStyle/>
            <a:p>
              <a:r>
                <a:rPr lang="en-US" sz="1200" dirty="0"/>
                <a:t>restricted access area</a:t>
              </a:r>
            </a:p>
            <a:p>
              <a:r>
                <a:rPr lang="en-US" sz="1200" dirty="0"/>
                <a:t>forbidden access area</a:t>
              </a:r>
            </a:p>
          </p:txBody>
        </p:sp>
      </p:grpSp>
      <p:sp>
        <p:nvSpPr>
          <p:cNvPr id="17" name="TextBox 3"/>
          <p:cNvSpPr txBox="1">
            <a:spLocks noChangeArrowheads="1"/>
          </p:cNvSpPr>
          <p:nvPr/>
        </p:nvSpPr>
        <p:spPr bwMode="auto">
          <a:xfrm>
            <a:off x="8086725" y="6488113"/>
            <a:ext cx="745717" cy="338554"/>
          </a:xfrm>
          <a:prstGeom prst="rect">
            <a:avLst/>
          </a:prstGeom>
          <a:noFill/>
          <a:ln w="9525">
            <a:noFill/>
            <a:miter lim="800000"/>
            <a:headEnd/>
            <a:tailEnd/>
          </a:ln>
        </p:spPr>
        <p:txBody>
          <a:bodyPr wrap="none">
            <a:spAutoFit/>
          </a:bodyPr>
          <a:lstStyle/>
          <a:p>
            <a:r>
              <a:rPr lang="en-US" sz="1600" b="1" dirty="0"/>
              <a:t>Slide </a:t>
            </a:r>
            <a:r>
              <a:rPr lang="en-US" sz="1600" b="1" dirty="0" smtClean="0"/>
              <a:t>8</a:t>
            </a:r>
            <a:endParaRPr lang="en-US" sz="1600" b="1" dirty="0"/>
          </a:p>
        </p:txBody>
      </p:sp>
    </p:spTree>
  </p:cSld>
  <p:clrMapOvr>
    <a:masterClrMapping/>
  </p:clrMapOvr>
</p:sld>
</file>

<file path=ppt/theme/theme1.xml><?xml version="1.0" encoding="utf-8"?>
<a:theme xmlns:a="http://schemas.openxmlformats.org/drawingml/2006/main" name="Тема Office">
  <a:themeElements>
    <a:clrScheme name="Другая 1">
      <a:dk1>
        <a:sysClr val="windowText" lastClr="000000"/>
      </a:dk1>
      <a:lt1>
        <a:sysClr val="window" lastClr="FFFFFF"/>
      </a:lt1>
      <a:dk2>
        <a:srgbClr val="1F497D"/>
      </a:dk2>
      <a:lt2>
        <a:srgbClr val="8DB3E2"/>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3717</TotalTime>
  <Words>2599</Words>
  <Application>Microsoft Office PowerPoint</Application>
  <PresentationFormat>Экран (4:3)</PresentationFormat>
  <Paragraphs>529</Paragraphs>
  <Slides>27</Slides>
  <Notes>18</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27</vt:i4>
      </vt:variant>
    </vt:vector>
  </HeadingPairs>
  <TitlesOfParts>
    <vt:vector size="29" baseType="lpstr">
      <vt:lpstr>Тема Office</vt:lpstr>
      <vt:lpstr>Graph</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Windows User</dc:creator>
  <cp:lastModifiedBy>Windows User</cp:lastModifiedBy>
  <cp:revision>264</cp:revision>
  <dcterms:created xsi:type="dcterms:W3CDTF">2017-05-02T18:27:40Z</dcterms:created>
  <dcterms:modified xsi:type="dcterms:W3CDTF">2017-05-18T21:06:06Z</dcterms:modified>
</cp:coreProperties>
</file>