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2" autoAdjust="0"/>
  </p:normalViewPr>
  <p:slideViewPr>
    <p:cSldViewPr>
      <p:cViewPr varScale="1">
        <p:scale>
          <a:sx n="77" d="100"/>
          <a:sy n="77" d="100"/>
        </p:scale>
        <p:origin x="12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12.06.2017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BM@N Project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3500438"/>
            <a:ext cx="5000660" cy="110124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Elena </a:t>
            </a:r>
            <a:r>
              <a:rPr lang="en-US" dirty="0" err="1" smtClean="0"/>
              <a:t>Kulish</a:t>
            </a:r>
            <a:endParaRPr lang="en-US" dirty="0" smtClean="0"/>
          </a:p>
          <a:p>
            <a:pPr algn="ctr"/>
            <a:r>
              <a:rPr lang="en-US" dirty="0" smtClean="0"/>
              <a:t>on behalf of BM@N Collaboration</a:t>
            </a:r>
          </a:p>
          <a:p>
            <a:pPr algn="ctr"/>
            <a:r>
              <a:rPr lang="en-US" dirty="0" smtClean="0"/>
              <a:t>LHEP, JINR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 degree calorimeter</a:t>
            </a:r>
            <a:endParaRPr lang="ru-RU" dirty="0"/>
          </a:p>
        </p:txBody>
      </p:sp>
      <p:pic>
        <p:nvPicPr>
          <p:cNvPr id="4" name="Picture 17" descr="PHOTO_20160628_1613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3038468" cy="1826188"/>
          </a:xfrm>
          <a:prstGeom prst="rect">
            <a:avLst/>
          </a:prstGeom>
          <a:noFill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357430"/>
            <a:ext cx="3721584" cy="421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429124" y="1571612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ZDC response to deuterons and products of d+CH</a:t>
            </a:r>
            <a:r>
              <a:rPr lang="en-US" baseline="-25000" dirty="0" smtClean="0">
                <a:solidFill>
                  <a:schemeClr val="accent3">
                    <a:lumMod val="50000"/>
                  </a:schemeClr>
                </a:solidFill>
              </a:rPr>
              <a:t>2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interactions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2530" name="Picture" descr="zdc_setu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1654460"/>
            <a:ext cx="2457448" cy="142498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42844" y="3643314"/>
            <a:ext cx="4286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Interaction centrality estimation</a:t>
            </a:r>
          </a:p>
          <a:p>
            <a:r>
              <a:rPr lang="en-US" sz="1400" dirty="0" smtClean="0"/>
              <a:t>Asymmetry = (</a:t>
            </a:r>
            <a:r>
              <a:rPr lang="en-US" sz="1400" dirty="0" err="1" smtClean="0"/>
              <a:t>E</a:t>
            </a:r>
            <a:r>
              <a:rPr lang="en-US" sz="1100" i="1" dirty="0" err="1" smtClean="0"/>
              <a:t>Inner</a:t>
            </a:r>
            <a:r>
              <a:rPr lang="en-US" sz="1400" dirty="0" smtClean="0"/>
              <a:t> – </a:t>
            </a:r>
            <a:r>
              <a:rPr lang="en-US" sz="1400" dirty="0" err="1" smtClean="0"/>
              <a:t>E</a:t>
            </a:r>
            <a:r>
              <a:rPr lang="en-US" sz="1100" i="1" dirty="0" err="1" smtClean="0"/>
              <a:t>Outer</a:t>
            </a:r>
            <a:r>
              <a:rPr lang="en-US" sz="1400" dirty="0" smtClean="0"/>
              <a:t>)/(</a:t>
            </a:r>
            <a:r>
              <a:rPr lang="en-US" sz="1400" dirty="0" err="1" smtClean="0"/>
              <a:t>E</a:t>
            </a:r>
            <a:r>
              <a:rPr lang="en-US" sz="1100" i="1" dirty="0" err="1" smtClean="0"/>
              <a:t>Inner</a:t>
            </a:r>
            <a:r>
              <a:rPr lang="en-US" sz="1400" dirty="0" smtClean="0"/>
              <a:t> + </a:t>
            </a:r>
            <a:r>
              <a:rPr lang="en-US" sz="1400" dirty="0" err="1" smtClean="0"/>
              <a:t>E</a:t>
            </a:r>
            <a:r>
              <a:rPr lang="en-US" sz="1100" i="1" dirty="0" err="1" smtClean="0"/>
              <a:t>Outer</a:t>
            </a:r>
            <a:r>
              <a:rPr lang="en-US" sz="1400" dirty="0" smtClean="0"/>
              <a:t>)</a:t>
            </a:r>
            <a:endParaRPr lang="ru-RU" sz="1400" dirty="0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29132"/>
            <a:ext cx="2819400" cy="2238375"/>
          </a:xfrm>
          <a:prstGeom prst="rect">
            <a:avLst/>
          </a:prstGeom>
          <a:noFill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4429132"/>
            <a:ext cx="2390775" cy="2238375"/>
          </a:xfrm>
          <a:prstGeom prst="rect">
            <a:avLst/>
          </a:prstGeom>
          <a:noFill/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450850" y="2695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00000A"/>
                </a:solidFill>
                <a:effectLst/>
                <a:latin typeface="Arial" pitchFamily="34" charset="0"/>
                <a:ea typeface="Droid Sans Fallback"/>
                <a:cs typeface="Calibri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450850" y="493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2910" y="5929330"/>
            <a:ext cx="13500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without target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285984" y="5786454"/>
            <a:ext cx="20717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Pb</a:t>
            </a:r>
            <a:r>
              <a:rPr lang="en-US" sz="1400" dirty="0" smtClean="0"/>
              <a:t> target 9.9 mm thick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and t0 detectors</a:t>
            </a:r>
            <a:endParaRPr lang="ru-RU" dirty="0"/>
          </a:p>
        </p:txBody>
      </p:sp>
      <p:pic>
        <p:nvPicPr>
          <p:cNvPr id="23554" name="Picture 2" descr="Trigger-T0 detectors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928662" y="1428736"/>
            <a:ext cx="6124868" cy="241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3714752"/>
            <a:ext cx="614366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Trigger-T0 detector system on the BM@N beam line (not in scale):</a:t>
            </a:r>
          </a:p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BC1 and BC2 – the scintillation beam counters,</a:t>
            </a:r>
          </a:p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T0C – the T0 counter (Cherenkov or scintillation),</a:t>
            </a:r>
          </a:p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VC – the scintillation veto-counter,</a:t>
            </a:r>
          </a:p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BD – the scintillation-strip barrel detector,</a:t>
            </a:r>
          </a:p>
          <a:p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SiD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– the forward silicon detector,</a:t>
            </a:r>
          </a:p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T – the target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5357826"/>
            <a:ext cx="7358114" cy="107721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 Effective triggering of nucleus-nucleus collisions in the target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 Start signal definition for the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</a:rPr>
              <a:t>ToF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 detectors with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</a:rPr>
              <a:t>picosecond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 time resolution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 Monitoring of beam characteristics and background, induced by upstream interactions of beam ions with beam line materials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BM@N technical </a:t>
            </a:r>
            <a:r>
              <a:rPr lang="en-US" sz="1800" dirty="0" smtClean="0"/>
              <a:t>runs were </a:t>
            </a:r>
            <a:r>
              <a:rPr lang="en-US" sz="1800" dirty="0"/>
              <a:t>performed in December 2016 and March 2017 with deuteron and carbon beams at energies: T0 = 3.5 - 4.6 </a:t>
            </a:r>
            <a:r>
              <a:rPr lang="en-US" sz="1800" dirty="0" err="1" smtClean="0"/>
              <a:t>AGeV</a:t>
            </a:r>
            <a:endParaRPr lang="en-US" sz="1800" dirty="0" smtClean="0"/>
          </a:p>
          <a:p>
            <a:r>
              <a:rPr lang="en-US" sz="1800" dirty="0"/>
              <a:t>Finally BM@N collected data to check efficiencies of sub-detectors and develop algorithms for event reconstruction and </a:t>
            </a:r>
            <a:r>
              <a:rPr lang="en-US" sz="1800" dirty="0" smtClean="0"/>
              <a:t>analysis</a:t>
            </a:r>
            <a:endParaRPr lang="en-US" sz="1800" dirty="0" smtClean="0"/>
          </a:p>
          <a:p>
            <a:r>
              <a:rPr lang="en-US" sz="1800" dirty="0"/>
              <a:t>Major sub-systems are operational, but are still in limited configurations 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 NICA-</a:t>
            </a:r>
            <a:r>
              <a:rPr lang="en-US" dirty="0" err="1" smtClean="0"/>
              <a:t>Nuclotron</a:t>
            </a:r>
            <a:endParaRPr lang="ru-RU" dirty="0"/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267" y="2566430"/>
            <a:ext cx="6558458" cy="3771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3" name="Text Box 8"/>
          <p:cNvSpPr txBox="1">
            <a:spLocks noChangeArrowheads="1"/>
          </p:cNvSpPr>
          <p:nvPr/>
        </p:nvSpPr>
        <p:spPr bwMode="auto">
          <a:xfrm>
            <a:off x="721267" y="4670601"/>
            <a:ext cx="1220602" cy="460003"/>
          </a:xfrm>
          <a:prstGeom prst="rect">
            <a:avLst/>
          </a:prstGeom>
          <a:solidFill>
            <a:srgbClr val="FFFFCC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FF"/>
                </a:solidFill>
                <a:ea typeface="ＭＳ Ｐゴシック" pitchFamily="34" charset="-128"/>
              </a:rPr>
              <a:t>NUCLOTRON 0</a:t>
            </a:r>
            <a:r>
              <a:rPr lang="ru-RU" sz="1200">
                <a:solidFill>
                  <a:srgbClr val="0000FF"/>
                </a:solidFill>
                <a:ea typeface="ＭＳ Ｐゴシック" pitchFamily="34" charset="-128"/>
              </a:rPr>
              <a:t>.</a:t>
            </a:r>
            <a:r>
              <a:rPr lang="en-US" sz="1200">
                <a:solidFill>
                  <a:srgbClr val="0000FF"/>
                </a:solidFill>
                <a:ea typeface="ＭＳ Ｐゴシック" pitchFamily="34" charset="-128"/>
              </a:rPr>
              <a:t>6-6 GeV/u</a:t>
            </a:r>
          </a:p>
        </p:txBody>
      </p:sp>
      <p:sp>
        <p:nvSpPr>
          <p:cNvPr id="74" name="AutoShape 9"/>
          <p:cNvSpPr>
            <a:spLocks noChangeArrowheads="1"/>
          </p:cNvSpPr>
          <p:nvPr/>
        </p:nvSpPr>
        <p:spPr bwMode="auto">
          <a:xfrm rot="8400000" flipH="1" flipV="1">
            <a:off x="739156" y="4389246"/>
            <a:ext cx="820946" cy="153714"/>
          </a:xfrm>
          <a:prstGeom prst="rightArrow">
            <a:avLst>
              <a:gd name="adj1" fmla="val 50000"/>
              <a:gd name="adj2" fmla="val 139502"/>
            </a:avLst>
          </a:prstGeom>
          <a:solidFill>
            <a:srgbClr val="DDDDDD"/>
          </a:solidFill>
          <a:ln w="28440" cap="sq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1200"/>
          </a:p>
        </p:txBody>
      </p:sp>
      <p:sp>
        <p:nvSpPr>
          <p:cNvPr id="75" name="Oval 10"/>
          <p:cNvSpPr>
            <a:spLocks noChangeArrowheads="1"/>
          </p:cNvSpPr>
          <p:nvPr/>
        </p:nvSpPr>
        <p:spPr bwMode="auto">
          <a:xfrm rot="20940000">
            <a:off x="1194444" y="3408394"/>
            <a:ext cx="1331999" cy="829845"/>
          </a:xfrm>
          <a:prstGeom prst="ellipse">
            <a:avLst/>
          </a:prstGeom>
          <a:noFill/>
          <a:ln w="38160" cap="sq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1200"/>
          </a:p>
        </p:txBody>
      </p:sp>
      <p:sp>
        <p:nvSpPr>
          <p:cNvPr id="76" name="Text Box 11"/>
          <p:cNvSpPr txBox="1">
            <a:spLocks noChangeArrowheads="1"/>
          </p:cNvSpPr>
          <p:nvPr/>
        </p:nvSpPr>
        <p:spPr bwMode="auto">
          <a:xfrm>
            <a:off x="785786" y="2571744"/>
            <a:ext cx="642942" cy="553998"/>
          </a:xfrm>
          <a:prstGeom prst="rect">
            <a:avLst/>
          </a:prstGeom>
          <a:solidFill>
            <a:srgbClr val="FFFFCC"/>
          </a:solidFill>
          <a:ln w="9525">
            <a:noFill/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>
                <a:solidFill>
                  <a:srgbClr val="000066"/>
                </a:solidFill>
                <a:ea typeface="ＭＳ Ｐゴシック" pitchFamily="34" charset="-128"/>
              </a:rPr>
              <a:t>PS and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>
                <a:solidFill>
                  <a:srgbClr val="000066"/>
                </a:solidFill>
                <a:ea typeface="ＭＳ Ｐゴシック" pitchFamily="34" charset="-128"/>
              </a:rPr>
              <a:t> LU-20 (5MeV/u)</a:t>
            </a:r>
          </a:p>
        </p:txBody>
      </p:sp>
      <p:pic>
        <p:nvPicPr>
          <p:cNvPr id="77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143248"/>
            <a:ext cx="376884" cy="4748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8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071810"/>
            <a:ext cx="438369" cy="190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2285733" y="2000534"/>
            <a:ext cx="4469089" cy="463419"/>
          </a:xfrm>
          <a:prstGeom prst="rect">
            <a:avLst/>
          </a:prstGeom>
          <a:solidFill>
            <a:srgbClr val="CCCCFF"/>
          </a:solidFill>
          <a:ln w="38160" cap="sq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>
                <a:solidFill>
                  <a:srgbClr val="161645"/>
                </a:solidFill>
                <a:ea typeface="ＭＳ Ｐゴシック" pitchFamily="34" charset="-128"/>
              </a:rPr>
              <a:t>Parameters of </a:t>
            </a:r>
            <a:r>
              <a:rPr lang="en-US" sz="1200" dirty="0" err="1">
                <a:solidFill>
                  <a:srgbClr val="161645"/>
                </a:solidFill>
                <a:ea typeface="ＭＳ Ｐゴシック" pitchFamily="34" charset="-128"/>
              </a:rPr>
              <a:t>Nuclotron</a:t>
            </a:r>
            <a:r>
              <a:rPr lang="en-US" sz="1200" dirty="0">
                <a:solidFill>
                  <a:srgbClr val="161645"/>
                </a:solidFill>
                <a:ea typeface="ＭＳ Ｐゴシック" pitchFamily="34" charset="-128"/>
              </a:rPr>
              <a:t> for BM@N experiment: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 err="1">
                <a:solidFill>
                  <a:srgbClr val="161645"/>
                </a:solidFill>
                <a:ea typeface="ＭＳ Ｐゴシック" pitchFamily="34" charset="-128"/>
              </a:rPr>
              <a:t>E</a:t>
            </a:r>
            <a:r>
              <a:rPr lang="en-US" sz="1200" baseline="-25000" dirty="0" err="1">
                <a:solidFill>
                  <a:srgbClr val="161645"/>
                </a:solidFill>
                <a:ea typeface="ＭＳ Ｐゴシック" pitchFamily="34" charset="-128"/>
              </a:rPr>
              <a:t>beam</a:t>
            </a:r>
            <a:r>
              <a:rPr lang="en-US" sz="1200" dirty="0">
                <a:solidFill>
                  <a:srgbClr val="161645"/>
                </a:solidFill>
                <a:ea typeface="ＭＳ Ｐゴシック" pitchFamily="34" charset="-128"/>
              </a:rPr>
              <a:t> </a:t>
            </a:r>
            <a:r>
              <a:rPr lang="en-US" sz="1200" b="0" dirty="0">
                <a:solidFill>
                  <a:srgbClr val="161645"/>
                </a:solidFill>
                <a:ea typeface="ＭＳ Ｐゴシック" pitchFamily="34" charset="-128"/>
              </a:rPr>
              <a:t>= </a:t>
            </a:r>
            <a:r>
              <a:rPr lang="en-US" sz="1200" dirty="0">
                <a:solidFill>
                  <a:srgbClr val="0000FF"/>
                </a:solidFill>
                <a:ea typeface="ＭＳ Ｐゴシック" pitchFamily="34" charset="-128"/>
              </a:rPr>
              <a:t>1-6 </a:t>
            </a:r>
            <a:r>
              <a:rPr lang="en-US" sz="1200" b="0" dirty="0" err="1">
                <a:solidFill>
                  <a:srgbClr val="161645"/>
                </a:solidFill>
                <a:ea typeface="ＭＳ Ｐゴシック" pitchFamily="34" charset="-128"/>
              </a:rPr>
              <a:t>GeV</a:t>
            </a:r>
            <a:r>
              <a:rPr lang="en-US" sz="1200" b="0" dirty="0">
                <a:solidFill>
                  <a:srgbClr val="161645"/>
                </a:solidFill>
                <a:ea typeface="ＭＳ Ｐゴシック" pitchFamily="34" charset="-128"/>
              </a:rPr>
              <a:t>/u</a:t>
            </a:r>
            <a:r>
              <a:rPr lang="ru-RU" sz="1200" b="0" dirty="0">
                <a:solidFill>
                  <a:srgbClr val="161645"/>
                </a:solidFill>
                <a:ea typeface="ＭＳ Ｐゴシック" pitchFamily="34" charset="-128"/>
              </a:rPr>
              <a:t>; </a:t>
            </a:r>
            <a:r>
              <a:rPr lang="en-US" sz="1200" i="1" dirty="0">
                <a:solidFill>
                  <a:srgbClr val="161645"/>
                </a:solidFill>
                <a:ea typeface="ＭＳ Ｐゴシック" pitchFamily="34" charset="-128"/>
              </a:rPr>
              <a:t>beams</a:t>
            </a:r>
            <a:r>
              <a:rPr lang="ru-RU" sz="1200" b="0" i="1" dirty="0">
                <a:solidFill>
                  <a:srgbClr val="161645"/>
                </a:solidFill>
                <a:ea typeface="ＭＳ Ｐゴシック" pitchFamily="34" charset="-128"/>
              </a:rPr>
              <a:t>: </a:t>
            </a:r>
            <a:r>
              <a:rPr lang="en-US" sz="1200" b="0" i="1" dirty="0">
                <a:solidFill>
                  <a:srgbClr val="000090"/>
                </a:solidFill>
                <a:ea typeface="ＭＳ Ｐゴシック" pitchFamily="34" charset="-128"/>
              </a:rPr>
              <a:t>from</a:t>
            </a:r>
            <a:r>
              <a:rPr lang="en-US" sz="1200" b="0" dirty="0">
                <a:solidFill>
                  <a:srgbClr val="0000FF"/>
                </a:solidFill>
                <a:ea typeface="ＭＳ Ｐゴシック" pitchFamily="34" charset="-128"/>
              </a:rPr>
              <a:t> </a:t>
            </a:r>
            <a:r>
              <a:rPr lang="en-US" sz="1200" dirty="0">
                <a:solidFill>
                  <a:srgbClr val="0000FF"/>
                </a:solidFill>
                <a:ea typeface="ＭＳ Ｐゴシック" pitchFamily="34" charset="-128"/>
              </a:rPr>
              <a:t>p</a:t>
            </a:r>
            <a:r>
              <a:rPr lang="en-US" sz="1200" b="0" dirty="0">
                <a:solidFill>
                  <a:srgbClr val="161645"/>
                </a:solidFill>
                <a:ea typeface="ＭＳ Ｐゴシック" pitchFamily="34" charset="-128"/>
              </a:rPr>
              <a:t> to </a:t>
            </a:r>
            <a:r>
              <a:rPr lang="en-US" sz="1200" dirty="0">
                <a:solidFill>
                  <a:srgbClr val="0000FF"/>
                </a:solidFill>
                <a:ea typeface="ＭＳ Ｐゴシック" pitchFamily="34" charset="-128"/>
              </a:rPr>
              <a:t>Au</a:t>
            </a:r>
            <a:r>
              <a:rPr lang="ru-RU" sz="1200" b="0" dirty="0">
                <a:solidFill>
                  <a:srgbClr val="161645"/>
                </a:solidFill>
                <a:ea typeface="ＭＳ Ｐゴシック" pitchFamily="34" charset="-128"/>
              </a:rPr>
              <a:t>;</a:t>
            </a:r>
            <a:r>
              <a:rPr lang="ru-RU" sz="1200" dirty="0">
                <a:solidFill>
                  <a:srgbClr val="161645"/>
                </a:solidFill>
                <a:ea typeface="ＭＳ Ｐゴシック" pitchFamily="34" charset="-128"/>
              </a:rPr>
              <a:t> </a:t>
            </a:r>
            <a:r>
              <a:rPr lang="en-US" sz="1200" dirty="0">
                <a:solidFill>
                  <a:srgbClr val="161645"/>
                </a:solidFill>
                <a:ea typeface="ＭＳ Ｐゴシック" pitchFamily="34" charset="-128"/>
              </a:rPr>
              <a:t> Intensity</a:t>
            </a:r>
            <a:r>
              <a:rPr lang="en-US" sz="1200" b="0" dirty="0">
                <a:solidFill>
                  <a:srgbClr val="161645"/>
                </a:solidFill>
                <a:ea typeface="ＭＳ Ｐゴシック" pitchFamily="34" charset="-128"/>
              </a:rPr>
              <a:t>~</a:t>
            </a:r>
            <a:r>
              <a:rPr lang="en-US" sz="1200" dirty="0">
                <a:solidFill>
                  <a:srgbClr val="0000FF"/>
                </a:solidFill>
                <a:ea typeface="ＭＳ Ｐゴシック" pitchFamily="34" charset="-128"/>
              </a:rPr>
              <a:t>10</a:t>
            </a:r>
            <a:r>
              <a:rPr lang="en-US" sz="1200" baseline="30000" dirty="0">
                <a:solidFill>
                  <a:srgbClr val="0000FF"/>
                </a:solidFill>
                <a:ea typeface="ＭＳ Ｐゴシック" pitchFamily="34" charset="-128"/>
              </a:rPr>
              <a:t>7</a:t>
            </a:r>
            <a:r>
              <a:rPr lang="en-US" sz="1200" b="0" baseline="30000" dirty="0">
                <a:solidFill>
                  <a:srgbClr val="161645"/>
                </a:solidFill>
                <a:ea typeface="ＭＳ Ｐゴシック" pitchFamily="34" charset="-128"/>
              </a:rPr>
              <a:t> </a:t>
            </a:r>
            <a:r>
              <a:rPr lang="en-US" sz="1200" b="0" dirty="0">
                <a:solidFill>
                  <a:srgbClr val="161645"/>
                </a:solidFill>
                <a:ea typeface="ＭＳ Ｐゴシック" pitchFamily="34" charset="-128"/>
              </a:rPr>
              <a:t>c</a:t>
            </a:r>
            <a:r>
              <a:rPr lang="en-US" sz="1200" b="0" baseline="30000" dirty="0">
                <a:solidFill>
                  <a:srgbClr val="161645"/>
                </a:solidFill>
                <a:ea typeface="ＭＳ Ｐゴシック" pitchFamily="34" charset="-128"/>
              </a:rPr>
              <a:t>-1 </a:t>
            </a:r>
            <a:r>
              <a:rPr lang="en-US" sz="1200" b="0" dirty="0">
                <a:solidFill>
                  <a:srgbClr val="161645"/>
                </a:solidFill>
                <a:ea typeface="ＭＳ Ｐゴシック" pitchFamily="34" charset="-128"/>
              </a:rPr>
              <a:t>(Au)</a:t>
            </a:r>
          </a:p>
        </p:txBody>
      </p:sp>
      <p:sp>
        <p:nvSpPr>
          <p:cNvPr id="59" name="Text Box 18"/>
          <p:cNvSpPr txBox="1">
            <a:spLocks noChangeArrowheads="1"/>
          </p:cNvSpPr>
          <p:nvPr/>
        </p:nvSpPr>
        <p:spPr bwMode="auto">
          <a:xfrm rot="1200000">
            <a:off x="4486688" y="4373422"/>
            <a:ext cx="2049519" cy="530598"/>
          </a:xfrm>
          <a:prstGeom prst="rect">
            <a:avLst/>
          </a:prstGeom>
          <a:solidFill>
            <a:srgbClr val="FFFFCC">
              <a:alpha val="7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CC0000"/>
                </a:solidFill>
                <a:ea typeface="ＭＳ Ｐゴシック" pitchFamily="34" charset="-128"/>
              </a:rPr>
              <a:t>Collider</a:t>
            </a:r>
            <a:r>
              <a:rPr lang="ru-RU" sz="1200">
                <a:solidFill>
                  <a:srgbClr val="CC0000"/>
                </a:solidFill>
                <a:ea typeface="ＭＳ Ｐゴシック" pitchFamily="34" charset="-128"/>
              </a:rPr>
              <a:t> </a:t>
            </a:r>
            <a:r>
              <a:rPr lang="en-US" sz="1200">
                <a:solidFill>
                  <a:srgbClr val="CC0000"/>
                </a:solidFill>
                <a:ea typeface="ＭＳ Ｐゴシック" pitchFamily="34" charset="-128"/>
              </a:rPr>
              <a:t>NICA </a:t>
            </a:r>
          </a:p>
          <a:p>
            <a:pPr algn="ctr">
              <a:lnSpc>
                <a:spcPct val="60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CC0000"/>
                </a:solidFill>
                <a:ea typeface="ＭＳ Ｐゴシック" pitchFamily="34" charset="-128"/>
              </a:rPr>
              <a:t>(1-4</a:t>
            </a:r>
            <a:r>
              <a:rPr lang="ru-RU" sz="1200">
                <a:solidFill>
                  <a:srgbClr val="CC0000"/>
                </a:solidFill>
                <a:ea typeface="ＭＳ Ｐゴシック" pitchFamily="34" charset="-128"/>
              </a:rPr>
              <a:t>.</a:t>
            </a:r>
            <a:r>
              <a:rPr lang="en-US" sz="1200">
                <a:solidFill>
                  <a:srgbClr val="CC0000"/>
                </a:solidFill>
                <a:ea typeface="ＭＳ Ｐゴシック" pitchFamily="34" charset="-128"/>
              </a:rPr>
              <a:t>5 GeV/u, C=503 m)</a:t>
            </a:r>
          </a:p>
        </p:txBody>
      </p:sp>
      <p:sp>
        <p:nvSpPr>
          <p:cNvPr id="62" name="Text Box 21"/>
          <p:cNvSpPr txBox="1">
            <a:spLocks noChangeArrowheads="1"/>
          </p:cNvSpPr>
          <p:nvPr/>
        </p:nvSpPr>
        <p:spPr bwMode="auto">
          <a:xfrm>
            <a:off x="2323308" y="4377977"/>
            <a:ext cx="1161394" cy="368914"/>
          </a:xfrm>
          <a:prstGeom prst="rect">
            <a:avLst/>
          </a:prstGeom>
          <a:solidFill>
            <a:srgbClr val="FFFFCC"/>
          </a:solidFill>
          <a:ln w="9525">
            <a:noFill/>
            <a:round/>
            <a:headEnd/>
            <a:tailEnd/>
          </a:ln>
          <a:effectLst/>
        </p:spPr>
        <p:txBody>
          <a:bodyPr lIns="90000" tIns="0" rIns="90000" bIns="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FF0000"/>
                </a:solidFill>
                <a:ea typeface="ＭＳ Ｐゴシック" pitchFamily="34" charset="-128"/>
              </a:rPr>
              <a:t>Booster 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FF0000"/>
                </a:solidFill>
                <a:ea typeface="ＭＳ Ｐゴシック" pitchFamily="34" charset="-128"/>
              </a:rPr>
              <a:t>(600 MeV/u)</a:t>
            </a:r>
          </a:p>
        </p:txBody>
      </p:sp>
      <p:sp>
        <p:nvSpPr>
          <p:cNvPr id="63" name="Text Box 22"/>
          <p:cNvSpPr txBox="1">
            <a:spLocks noChangeArrowheads="1"/>
          </p:cNvSpPr>
          <p:nvPr/>
        </p:nvSpPr>
        <p:spPr bwMode="auto">
          <a:xfrm>
            <a:off x="5559270" y="5762542"/>
            <a:ext cx="1474515" cy="4600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MultiPurpose</a:t>
            </a:r>
            <a:r>
              <a:rPr lang="ru-RU" sz="1200">
                <a:solidFill>
                  <a:srgbClr val="FFFFFF"/>
                </a:solidFill>
                <a:ea typeface="SimSun" pitchFamily="2" charset="-122"/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Detector - </a:t>
            </a:r>
            <a:r>
              <a:rPr lang="ru-RU" sz="1200">
                <a:solidFill>
                  <a:srgbClr val="FFFFFF"/>
                </a:solidFill>
                <a:ea typeface="SimSun" pitchFamily="2" charset="-122"/>
              </a:rPr>
              <a:t> </a:t>
            </a: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MPD</a:t>
            </a:r>
            <a:r>
              <a:rPr lang="ru-RU" sz="1200">
                <a:solidFill>
                  <a:srgbClr val="FFFFFF"/>
                </a:solidFill>
                <a:ea typeface="SimSun" pitchFamily="2" charset="-122"/>
              </a:rPr>
              <a:t> </a:t>
            </a:r>
          </a:p>
        </p:txBody>
      </p:sp>
      <p:sp>
        <p:nvSpPr>
          <p:cNvPr id="64" name="AutoShape 23"/>
          <p:cNvSpPr>
            <a:spLocks noChangeArrowheads="1"/>
          </p:cNvSpPr>
          <p:nvPr/>
        </p:nvSpPr>
        <p:spPr bwMode="auto">
          <a:xfrm rot="2340000" flipH="1">
            <a:off x="5185802" y="5548481"/>
            <a:ext cx="730995" cy="62624"/>
          </a:xfrm>
          <a:prstGeom prst="rightArrow">
            <a:avLst>
              <a:gd name="adj1" fmla="val 50000"/>
              <a:gd name="adj2" fmla="val 358504"/>
            </a:avLst>
          </a:prstGeom>
          <a:solidFill>
            <a:srgbClr val="FFFFFF"/>
          </a:solidFill>
          <a:ln w="2844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1200"/>
          </a:p>
        </p:txBody>
      </p:sp>
      <p:pic>
        <p:nvPicPr>
          <p:cNvPr id="65" name="Picture 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9812" y="3846240"/>
            <a:ext cx="814114" cy="5385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7" name="AutoShape 26"/>
          <p:cNvSpPr>
            <a:spLocks noChangeArrowheads="1"/>
          </p:cNvSpPr>
          <p:nvPr/>
        </p:nvSpPr>
        <p:spPr bwMode="auto">
          <a:xfrm rot="12180000">
            <a:off x="2130881" y="4182134"/>
            <a:ext cx="637628" cy="54654"/>
          </a:xfrm>
          <a:prstGeom prst="rightArrow">
            <a:avLst>
              <a:gd name="adj1" fmla="val 50000"/>
              <a:gd name="adj2" fmla="val 359074"/>
            </a:avLst>
          </a:prstGeom>
          <a:solidFill>
            <a:srgbClr val="DDDDDD"/>
          </a:solidFill>
          <a:ln w="28440" cap="sq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ru-RU" sz="1200"/>
          </a:p>
        </p:txBody>
      </p:sp>
      <p:pic>
        <p:nvPicPr>
          <p:cNvPr id="68" name="Picture 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75157" y="5753433"/>
            <a:ext cx="587529" cy="4725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9" name="Picture 2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28" y="3071810"/>
            <a:ext cx="267576" cy="4600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0" name="Picture 2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09950" y="3627625"/>
            <a:ext cx="3666361" cy="23057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" name="Picture 3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23323" y="4734366"/>
            <a:ext cx="890402" cy="5863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8" name="Text Box 31"/>
          <p:cNvSpPr txBox="1">
            <a:spLocks noChangeArrowheads="1"/>
          </p:cNvSpPr>
          <p:nvPr/>
        </p:nvSpPr>
        <p:spPr bwMode="auto">
          <a:xfrm rot="19860000">
            <a:off x="3686237" y="2942174"/>
            <a:ext cx="586390" cy="3689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0" rIns="9000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FF0000"/>
                </a:solidFill>
                <a:ea typeface="ＭＳ Ｐゴシック" pitchFamily="34" charset="-128"/>
              </a:rPr>
              <a:t>BM@N</a:t>
            </a: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4985404" y="2655242"/>
            <a:ext cx="2045153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0" i="1">
                <a:solidFill>
                  <a:srgbClr val="FFFFFF"/>
                </a:solidFill>
                <a:ea typeface="ＭＳ Ｐゴシック" pitchFamily="34" charset="-128"/>
              </a:rPr>
              <a:t>Accelerator complex LHEP</a:t>
            </a:r>
            <a:r>
              <a:rPr lang="ru-RU" sz="1200" b="0" i="1">
                <a:solidFill>
                  <a:srgbClr val="FFFFFF"/>
                </a:solidFill>
                <a:ea typeface="ＭＳ Ｐゴシック" pitchFamily="34" charset="-128"/>
              </a:rPr>
              <a:t> </a:t>
            </a:r>
          </a:p>
        </p:txBody>
      </p:sp>
      <p:sp>
        <p:nvSpPr>
          <p:cNvPr id="28" name="Text Box 33"/>
          <p:cNvSpPr txBox="1">
            <a:spLocks noChangeArrowheads="1"/>
          </p:cNvSpPr>
          <p:nvPr/>
        </p:nvSpPr>
        <p:spPr bwMode="auto">
          <a:xfrm>
            <a:off x="6368828" y="2828313"/>
            <a:ext cx="758839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90"/>
                </a:solidFill>
                <a:ea typeface="ＭＳ Ｐゴシック" pitchFamily="34" charset="-128"/>
              </a:rPr>
              <a:t>existing </a:t>
            </a: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6043182" y="3030987"/>
            <a:ext cx="1157987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FF0000"/>
                </a:solidFill>
                <a:ea typeface="ＭＳ Ｐゴシック" pitchFamily="34" charset="-128"/>
              </a:rPr>
              <a:t>In preparation</a:t>
            </a:r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1714480" y="3500438"/>
            <a:ext cx="617775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0" dirty="0">
                <a:solidFill>
                  <a:srgbClr val="000090"/>
                </a:solidFill>
                <a:ea typeface="ＭＳ Ｐゴシック" pitchFamily="34" charset="-128"/>
              </a:rPr>
              <a:t>bld.#1</a:t>
            </a:r>
          </a:p>
        </p:txBody>
      </p:sp>
      <p:pic>
        <p:nvPicPr>
          <p:cNvPr id="31" name="Picture 3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83601" y="5638429"/>
            <a:ext cx="586390" cy="6034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3" name="Picture 38"/>
          <p:cNvPicPr>
            <a:picLocks noChangeAspect="1" noChangeArrowheads="1"/>
          </p:cNvPicPr>
          <p:nvPr/>
        </p:nvPicPr>
        <p:blipFill>
          <a:blip r:embed="rId11" cstate="print"/>
          <a:srcRect l="23404" r="27178" b="16556"/>
          <a:stretch>
            <a:fillRect/>
          </a:stretch>
        </p:blipFill>
        <p:spPr bwMode="auto">
          <a:xfrm rot="19920000">
            <a:off x="3576348" y="2743705"/>
            <a:ext cx="948022" cy="8641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1641273" y="6108680"/>
            <a:ext cx="279541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b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0">
                <a:solidFill>
                  <a:srgbClr val="F2F2F2"/>
                </a:solidFill>
                <a:ea typeface="ＭＳ Ｐゴシック" pitchFamily="34" charset="-128"/>
              </a:rPr>
              <a:t>N</a:t>
            </a:r>
          </a:p>
        </p:txBody>
      </p:sp>
      <p:sp>
        <p:nvSpPr>
          <p:cNvPr id="34" name="Text Box 39"/>
          <p:cNvSpPr txBox="1">
            <a:spLocks noChangeArrowheads="1"/>
          </p:cNvSpPr>
          <p:nvPr/>
        </p:nvSpPr>
        <p:spPr bwMode="auto">
          <a:xfrm>
            <a:off x="3714744" y="2714620"/>
            <a:ext cx="785818" cy="340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BM@N</a:t>
            </a:r>
          </a:p>
        </p:txBody>
      </p:sp>
      <p:sp>
        <p:nvSpPr>
          <p:cNvPr id="42" name="Text Box 45"/>
          <p:cNvSpPr txBox="1">
            <a:spLocks noChangeArrowheads="1"/>
          </p:cNvSpPr>
          <p:nvPr/>
        </p:nvSpPr>
        <p:spPr bwMode="auto">
          <a:xfrm rot="1200000">
            <a:off x="4488965" y="4373423"/>
            <a:ext cx="2049519" cy="530598"/>
          </a:xfrm>
          <a:prstGeom prst="rect">
            <a:avLst/>
          </a:prstGeom>
          <a:solidFill>
            <a:srgbClr val="FFFFCC">
              <a:alpha val="7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CC0000"/>
                </a:solidFill>
                <a:ea typeface="ＭＳ Ｐゴシック" pitchFamily="34" charset="-128"/>
              </a:rPr>
              <a:t>Collider</a:t>
            </a:r>
            <a:r>
              <a:rPr lang="ru-RU" sz="1200">
                <a:solidFill>
                  <a:srgbClr val="CC0000"/>
                </a:solidFill>
                <a:ea typeface="ＭＳ Ｐゴシック" pitchFamily="34" charset="-128"/>
              </a:rPr>
              <a:t> </a:t>
            </a:r>
            <a:r>
              <a:rPr lang="en-US" sz="1200">
                <a:solidFill>
                  <a:srgbClr val="CC0000"/>
                </a:solidFill>
                <a:ea typeface="ＭＳ Ｐゴシック" pitchFamily="34" charset="-128"/>
              </a:rPr>
              <a:t>NICA </a:t>
            </a:r>
          </a:p>
          <a:p>
            <a:pPr algn="ctr">
              <a:lnSpc>
                <a:spcPct val="60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CC0000"/>
                </a:solidFill>
                <a:ea typeface="ＭＳ Ｐゴシック" pitchFamily="34" charset="-128"/>
              </a:rPr>
              <a:t>(1-4</a:t>
            </a:r>
            <a:r>
              <a:rPr lang="ru-RU" sz="1200">
                <a:solidFill>
                  <a:srgbClr val="CC0000"/>
                </a:solidFill>
                <a:ea typeface="ＭＳ Ｐゴシック" pitchFamily="34" charset="-128"/>
              </a:rPr>
              <a:t>.</a:t>
            </a:r>
            <a:r>
              <a:rPr lang="en-US" sz="1200">
                <a:solidFill>
                  <a:srgbClr val="CC0000"/>
                </a:solidFill>
                <a:ea typeface="ＭＳ Ｐゴシック" pitchFamily="34" charset="-128"/>
              </a:rPr>
              <a:t>5 GeV/u, C=503 m)</a:t>
            </a:r>
          </a:p>
        </p:txBody>
      </p:sp>
      <p:sp>
        <p:nvSpPr>
          <p:cNvPr id="43" name="Text Box 46"/>
          <p:cNvSpPr txBox="1">
            <a:spLocks noChangeArrowheads="1"/>
          </p:cNvSpPr>
          <p:nvPr/>
        </p:nvSpPr>
        <p:spPr bwMode="auto">
          <a:xfrm>
            <a:off x="1785919" y="2665490"/>
            <a:ext cx="1428760" cy="463419"/>
          </a:xfrm>
          <a:prstGeom prst="rect">
            <a:avLst/>
          </a:prstGeom>
          <a:solidFill>
            <a:srgbClr val="FFFFCC"/>
          </a:solidFill>
          <a:ln w="9525">
            <a:noFill/>
            <a:round/>
            <a:headEnd/>
            <a:tailEnd/>
          </a:ln>
          <a:effectLst/>
        </p:spPr>
        <p:txBody>
          <a:bodyPr wrap="square" lIns="0" tIns="46800" rIns="0" bIns="46800">
            <a:spAutoFit/>
          </a:bodyPr>
          <a:lstStyle/>
          <a:p>
            <a:pPr algn="ctr">
              <a:spcBef>
                <a:spcPts val="8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>
                <a:solidFill>
                  <a:srgbClr val="FF0000"/>
                </a:solidFill>
                <a:ea typeface="ＭＳ Ｐゴシック" pitchFamily="34" charset="-128"/>
              </a:rPr>
              <a:t>KRION-6T+HILac (3MeV/u)</a:t>
            </a:r>
          </a:p>
        </p:txBody>
      </p:sp>
      <p:sp>
        <p:nvSpPr>
          <p:cNvPr id="45" name="Text Box 48"/>
          <p:cNvSpPr txBox="1">
            <a:spLocks noChangeArrowheads="1"/>
          </p:cNvSpPr>
          <p:nvPr/>
        </p:nvSpPr>
        <p:spPr bwMode="auto">
          <a:xfrm>
            <a:off x="2325585" y="4377977"/>
            <a:ext cx="1161394" cy="368914"/>
          </a:xfrm>
          <a:prstGeom prst="rect">
            <a:avLst/>
          </a:prstGeom>
          <a:solidFill>
            <a:srgbClr val="FFFFCC"/>
          </a:solidFill>
          <a:ln w="9525">
            <a:noFill/>
            <a:round/>
            <a:headEnd/>
            <a:tailEnd/>
          </a:ln>
          <a:effectLst/>
        </p:spPr>
        <p:txBody>
          <a:bodyPr lIns="90000" tIns="0" rIns="90000" bIns="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>
                <a:solidFill>
                  <a:srgbClr val="FF0000"/>
                </a:solidFill>
                <a:ea typeface="ＭＳ Ｐゴシック" pitchFamily="34" charset="-128"/>
              </a:rPr>
              <a:t>Booster 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>
                <a:solidFill>
                  <a:srgbClr val="FF0000"/>
                </a:solidFill>
                <a:ea typeface="ＭＳ Ｐゴシック" pitchFamily="34" charset="-128"/>
              </a:rPr>
              <a:t>(600 </a:t>
            </a:r>
            <a:r>
              <a:rPr lang="en-US" sz="1200" dirty="0" err="1">
                <a:solidFill>
                  <a:srgbClr val="FF0000"/>
                </a:solidFill>
                <a:ea typeface="ＭＳ Ｐゴシック" pitchFamily="34" charset="-128"/>
              </a:rPr>
              <a:t>MeV</a:t>
            </a:r>
            <a:r>
              <a:rPr lang="en-US" sz="1200" dirty="0">
                <a:solidFill>
                  <a:srgbClr val="FF0000"/>
                </a:solidFill>
                <a:ea typeface="ＭＳ Ｐゴシック" pitchFamily="34" charset="-128"/>
              </a:rPr>
              <a:t>/u)</a:t>
            </a:r>
          </a:p>
        </p:txBody>
      </p:sp>
      <p:sp>
        <p:nvSpPr>
          <p:cNvPr id="46" name="Text Box 49"/>
          <p:cNvSpPr txBox="1">
            <a:spLocks noChangeArrowheads="1"/>
          </p:cNvSpPr>
          <p:nvPr/>
        </p:nvSpPr>
        <p:spPr bwMode="auto">
          <a:xfrm>
            <a:off x="5561547" y="5762542"/>
            <a:ext cx="1474515" cy="4600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MultiPurpose</a:t>
            </a:r>
            <a:r>
              <a:rPr lang="ru-RU" sz="1200">
                <a:solidFill>
                  <a:srgbClr val="FFFFFF"/>
                </a:solidFill>
                <a:ea typeface="SimSun" pitchFamily="2" charset="-122"/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Detector - </a:t>
            </a:r>
            <a:r>
              <a:rPr lang="ru-RU" sz="1200">
                <a:solidFill>
                  <a:srgbClr val="FFFFFF"/>
                </a:solidFill>
                <a:ea typeface="SimSun" pitchFamily="2" charset="-122"/>
              </a:rPr>
              <a:t> </a:t>
            </a: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MPD</a:t>
            </a:r>
            <a:r>
              <a:rPr lang="ru-RU" sz="1200">
                <a:solidFill>
                  <a:srgbClr val="FFFFFF"/>
                </a:solidFill>
                <a:ea typeface="SimSun" pitchFamily="2" charset="-122"/>
              </a:rPr>
              <a:t> </a:t>
            </a:r>
          </a:p>
        </p:txBody>
      </p:sp>
      <p:sp>
        <p:nvSpPr>
          <p:cNvPr id="47" name="AutoShape 50"/>
          <p:cNvSpPr>
            <a:spLocks noChangeArrowheads="1"/>
          </p:cNvSpPr>
          <p:nvPr/>
        </p:nvSpPr>
        <p:spPr bwMode="auto">
          <a:xfrm rot="2340000" flipH="1">
            <a:off x="5188079" y="5548481"/>
            <a:ext cx="730995" cy="62624"/>
          </a:xfrm>
          <a:prstGeom prst="rightArrow">
            <a:avLst>
              <a:gd name="adj1" fmla="val 50000"/>
              <a:gd name="adj2" fmla="val 358504"/>
            </a:avLst>
          </a:prstGeom>
          <a:solidFill>
            <a:srgbClr val="FFFFFF"/>
          </a:solidFill>
          <a:ln w="2844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1200"/>
          </a:p>
        </p:txBody>
      </p:sp>
      <p:pic>
        <p:nvPicPr>
          <p:cNvPr id="48" name="Picture 5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62089" y="3846241"/>
            <a:ext cx="814114" cy="5385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9" name="Oval 52"/>
          <p:cNvSpPr>
            <a:spLocks noChangeArrowheads="1"/>
          </p:cNvSpPr>
          <p:nvPr/>
        </p:nvSpPr>
        <p:spPr bwMode="auto">
          <a:xfrm rot="20940000">
            <a:off x="1267975" y="3467452"/>
            <a:ext cx="1217186" cy="678619"/>
          </a:xfrm>
          <a:prstGeom prst="ellipse">
            <a:avLst/>
          </a:prstGeom>
          <a:noFill/>
          <a:ln w="38160" cap="sq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1200"/>
          </a:p>
        </p:txBody>
      </p:sp>
      <p:sp>
        <p:nvSpPr>
          <p:cNvPr id="50" name="AutoShape 53"/>
          <p:cNvSpPr>
            <a:spLocks noChangeArrowheads="1"/>
          </p:cNvSpPr>
          <p:nvPr/>
        </p:nvSpPr>
        <p:spPr bwMode="auto">
          <a:xfrm rot="12180000">
            <a:off x="2133158" y="4182135"/>
            <a:ext cx="637628" cy="54654"/>
          </a:xfrm>
          <a:prstGeom prst="rightArrow">
            <a:avLst>
              <a:gd name="adj1" fmla="val 50000"/>
              <a:gd name="adj2" fmla="val 359074"/>
            </a:avLst>
          </a:prstGeom>
          <a:solidFill>
            <a:srgbClr val="DDDDDD"/>
          </a:solidFill>
          <a:ln w="28440" cap="sq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ru-RU" sz="1200"/>
          </a:p>
        </p:txBody>
      </p:sp>
      <p:pic>
        <p:nvPicPr>
          <p:cNvPr id="51" name="Picture 5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77434" y="5753433"/>
            <a:ext cx="587529" cy="4725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3" name="Picture 5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12227" y="3627626"/>
            <a:ext cx="3666361" cy="23057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4" name="Picture 5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25600" y="4734366"/>
            <a:ext cx="890402" cy="5863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1" name="Text Box 58"/>
          <p:cNvSpPr txBox="1">
            <a:spLocks noChangeArrowheads="1"/>
          </p:cNvSpPr>
          <p:nvPr/>
        </p:nvSpPr>
        <p:spPr bwMode="auto">
          <a:xfrm rot="19860000">
            <a:off x="3688514" y="3051483"/>
            <a:ext cx="586390" cy="151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1200"/>
          </a:p>
        </p:txBody>
      </p:sp>
      <p:sp>
        <p:nvSpPr>
          <p:cNvPr id="36" name="Text Box 59"/>
          <p:cNvSpPr txBox="1">
            <a:spLocks noChangeArrowheads="1"/>
          </p:cNvSpPr>
          <p:nvPr/>
        </p:nvSpPr>
        <p:spPr bwMode="auto">
          <a:xfrm rot="1200000">
            <a:off x="4492380" y="4594774"/>
            <a:ext cx="1984617" cy="279180"/>
          </a:xfrm>
          <a:prstGeom prst="rect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200">
                <a:solidFill>
                  <a:srgbClr val="CC0000"/>
                </a:solidFill>
              </a:rPr>
              <a:t>√</a:t>
            </a:r>
            <a:r>
              <a:rPr lang="en-US" sz="1200">
                <a:solidFill>
                  <a:srgbClr val="CC0000"/>
                </a:solidFill>
              </a:rPr>
              <a:t>s=4-11 GeV, C=503 m</a:t>
            </a:r>
          </a:p>
        </p:txBody>
      </p:sp>
      <p:cxnSp>
        <p:nvCxnSpPr>
          <p:cNvPr id="37" name="AutoShape 60"/>
          <p:cNvCxnSpPr>
            <a:cxnSpLocks noChangeShapeType="1"/>
          </p:cNvCxnSpPr>
          <p:nvPr/>
        </p:nvCxnSpPr>
        <p:spPr bwMode="auto">
          <a:xfrm flipV="1">
            <a:off x="2554447" y="3494406"/>
            <a:ext cx="628519" cy="373468"/>
          </a:xfrm>
          <a:prstGeom prst="straightConnector1">
            <a:avLst/>
          </a:prstGeom>
          <a:noFill/>
          <a:ln w="38160" cap="sq">
            <a:solidFill>
              <a:srgbClr val="000090"/>
            </a:solidFill>
            <a:miter lim="800000"/>
            <a:headEnd/>
            <a:tailEnd type="arrow" w="med" len="med"/>
          </a:ln>
          <a:effectLst>
            <a:outerShdw dist="20160" dir="5400000" algn="ctr" rotWithShape="0">
              <a:srgbClr val="808080">
                <a:alpha val="38034"/>
              </a:srgbClr>
            </a:outerShdw>
          </a:effectLst>
        </p:spPr>
      </p:cxnSp>
      <p:sp>
        <p:nvSpPr>
          <p:cNvPr id="72" name="Text Box 7"/>
          <p:cNvSpPr txBox="1">
            <a:spLocks noChangeArrowheads="1"/>
          </p:cNvSpPr>
          <p:nvPr/>
        </p:nvSpPr>
        <p:spPr bwMode="auto">
          <a:xfrm rot="19860000">
            <a:off x="2854774" y="3172374"/>
            <a:ext cx="757327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0" rIns="90000" bIns="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 smtClean="0">
                <a:solidFill>
                  <a:srgbClr val="333399"/>
                </a:solidFill>
                <a:ea typeface="ＭＳ Ｐゴシック" pitchFamily="34" charset="-128"/>
              </a:rPr>
              <a:t>bld</a:t>
            </a:r>
            <a:r>
              <a:rPr lang="en-US" sz="1200" dirty="0">
                <a:solidFill>
                  <a:srgbClr val="333399"/>
                </a:solidFill>
                <a:ea typeface="ＭＳ Ｐゴシック" pitchFamily="34" charset="-128"/>
              </a:rPr>
              <a:t>. 205</a:t>
            </a:r>
          </a:p>
        </p:txBody>
      </p:sp>
      <p:pic>
        <p:nvPicPr>
          <p:cNvPr id="61" name="Picture 2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643042" y="2786058"/>
            <a:ext cx="578420" cy="7833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Physics possibilities at the</a:t>
            </a:r>
            <a:br>
              <a:rPr lang="en-US" dirty="0" smtClean="0"/>
            </a:br>
            <a:r>
              <a:rPr lang="en-US" dirty="0" err="1" smtClean="0"/>
              <a:t>Nuclotron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7239000" cy="4622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Heavy ion collisions experiments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43182"/>
            <a:ext cx="7306650" cy="184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092298" y="6021288"/>
            <a:ext cx="5643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Baryonic matter = Meson and baryon spectroscopy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827584" y="5491486"/>
            <a:ext cx="6480720" cy="46226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BM@N -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aryonic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atter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Nuclotron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50006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28596" y="4856996"/>
            <a:ext cx="7239000" cy="46226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Fixed target experiment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Physics possibilities at the</a:t>
            </a:r>
            <a:br>
              <a:rPr lang="en-US" dirty="0" smtClean="0"/>
            </a:br>
            <a:r>
              <a:rPr lang="en-US" dirty="0" err="1" smtClean="0"/>
              <a:t>Nuclotron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3686172" cy="642942"/>
          </a:xfrm>
        </p:spPr>
        <p:txBody>
          <a:bodyPr>
            <a:normAutofit fontScale="92500" lnSpcReduction="10000"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In A+A collisions: </a:t>
            </a:r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</a:rPr>
              <a:t>Opening thresholds for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strange and </a:t>
            </a:r>
            <a:r>
              <a:rPr lang="en-US" sz="1400" b="1" dirty="0" err="1" smtClean="0">
                <a:solidFill>
                  <a:schemeClr val="accent6">
                    <a:lumMod val="75000"/>
                  </a:schemeClr>
                </a:solidFill>
              </a:rPr>
              <a:t>multistrange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6">
                    <a:lumMod val="75000"/>
                  </a:schemeClr>
                </a:solidFill>
              </a:rPr>
              <a:t>hyperon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</a:rPr>
              <a:t>production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14554"/>
            <a:ext cx="2939040" cy="426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071934" y="1500174"/>
            <a:ext cx="3614734" cy="10001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en-US" sz="1300" b="1" dirty="0" smtClean="0">
                <a:solidFill>
                  <a:schemeClr val="accent2">
                    <a:lumMod val="75000"/>
                  </a:schemeClr>
                </a:solidFill>
              </a:rPr>
              <a:t>In heavy-ion reactions: </a:t>
            </a:r>
            <a:r>
              <a:rPr lang="en-US" sz="1300" b="1" dirty="0" smtClean="0">
                <a:solidFill>
                  <a:schemeClr val="accent3">
                    <a:lumMod val="75000"/>
                  </a:schemeClr>
                </a:solidFill>
              </a:rPr>
              <a:t>production of </a:t>
            </a:r>
            <a:r>
              <a:rPr lang="en-US" sz="1300" b="1" dirty="0" err="1" smtClean="0">
                <a:solidFill>
                  <a:schemeClr val="accent6">
                    <a:lumMod val="75000"/>
                  </a:schemeClr>
                </a:solidFill>
              </a:rPr>
              <a:t>hypernuclei</a:t>
            </a:r>
            <a:r>
              <a:rPr lang="en-US" sz="1300" b="1" dirty="0" smtClean="0">
                <a:solidFill>
                  <a:schemeClr val="accent3">
                    <a:lumMod val="75000"/>
                  </a:schemeClr>
                </a:solidFill>
              </a:rPr>
              <a:t> through coalescence of Λ</a:t>
            </a:r>
          </a:p>
          <a:p>
            <a:r>
              <a:rPr lang="en-US" sz="1300" b="1" dirty="0" smtClean="0">
                <a:solidFill>
                  <a:schemeClr val="accent3">
                    <a:lumMod val="75000"/>
                  </a:schemeClr>
                </a:solidFill>
              </a:rPr>
              <a:t>     with light fragments enhanced at high baryon densities</a:t>
            </a:r>
            <a:endParaRPr kumimoji="0" lang="en-US" sz="13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643182"/>
            <a:ext cx="3714776" cy="332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500562" y="6215082"/>
            <a:ext cx="30728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</a:rPr>
              <a:t>Maximal yield predicted </a:t>
            </a:r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</a:rPr>
              <a:t>for√s</a:t>
            </a:r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</a:rPr>
              <a:t>=4-5A </a:t>
            </a:r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</a:rPr>
              <a:t>GeV</a:t>
            </a:r>
            <a:endParaRPr lang="ru-RU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6429396"/>
            <a:ext cx="13800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accent3">
                    <a:lumMod val="75000"/>
                  </a:schemeClr>
                </a:solidFill>
              </a:rPr>
              <a:t>√s=2.3-3.5A </a:t>
            </a:r>
            <a:r>
              <a:rPr lang="en-US" sz="1200" b="1" dirty="0" err="1" smtClean="0">
                <a:solidFill>
                  <a:schemeClr val="accent3">
                    <a:lumMod val="75000"/>
                  </a:schemeClr>
                </a:solidFill>
              </a:rPr>
              <a:t>GeV</a:t>
            </a:r>
            <a:endParaRPr lang="ru-RU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BM@N setup</a:t>
            </a:r>
            <a:endParaRPr lang="ru-RU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1285852" y="1571612"/>
            <a:ext cx="5748422" cy="4335792"/>
            <a:chOff x="785786" y="1643050"/>
            <a:chExt cx="6253162" cy="4716496"/>
          </a:xfrm>
        </p:grpSpPr>
        <p:pic>
          <p:nvPicPr>
            <p:cNvPr id="1026" name="Picture 2" descr="C:\Documents and Settings\alex\Рабочий стол\Lena\Work\Alushta\bmnplot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5786" y="1643050"/>
              <a:ext cx="6253162" cy="4716496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928662" y="2143116"/>
              <a:ext cx="2766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3">
                      <a:lumMod val="50000"/>
                    </a:schemeClr>
                  </a:solidFill>
                </a:rPr>
                <a:t>Target and T0 detectors</a:t>
              </a:r>
              <a:endParaRPr lang="ru-RU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29190" y="2500306"/>
              <a:ext cx="643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3">
                      <a:lumMod val="50000"/>
                    </a:schemeClr>
                  </a:solidFill>
                </a:rPr>
                <a:t>GEM</a:t>
              </a:r>
              <a:endParaRPr lang="ru-RU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14810" y="2143116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chemeClr val="accent3">
                      <a:lumMod val="50000"/>
                    </a:schemeClr>
                  </a:solidFill>
                </a:rPr>
                <a:t>SiMS</a:t>
              </a:r>
              <a:endParaRPr lang="ru-RU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57224" y="4714884"/>
              <a:ext cx="20906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3">
                      <a:lumMod val="50000"/>
                    </a:schemeClr>
                  </a:solidFill>
                </a:rPr>
                <a:t>Analyzing magnet</a:t>
              </a:r>
              <a:endParaRPr lang="ru-RU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28926" y="5214950"/>
              <a:ext cx="9941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3">
                      <a:lumMod val="50000"/>
                    </a:schemeClr>
                  </a:solidFill>
                </a:rPr>
                <a:t>MRPC-1</a:t>
              </a:r>
              <a:endParaRPr lang="ru-RU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00694" y="3643314"/>
              <a:ext cx="9941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3">
                      <a:lumMod val="50000"/>
                    </a:schemeClr>
                  </a:solidFill>
                </a:rPr>
                <a:t>MRPC-2</a:t>
              </a:r>
              <a:endParaRPr lang="ru-RU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29190" y="2928934"/>
              <a:ext cx="6319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3">
                      <a:lumMod val="50000"/>
                    </a:schemeClr>
                  </a:solidFill>
                </a:rPr>
                <a:t>DCH</a:t>
              </a:r>
              <a:endParaRPr lang="ru-RU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15008" y="5143512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3">
                      <a:lumMod val="50000"/>
                    </a:schemeClr>
                  </a:solidFill>
                </a:rPr>
                <a:t>ZDC</a:t>
              </a:r>
              <a:endParaRPr lang="ru-RU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 rot="16200000" flipH="1">
              <a:off x="2357422" y="2786058"/>
              <a:ext cx="571504" cy="142876"/>
            </a:xfrm>
            <a:prstGeom prst="straightConnector1">
              <a:avLst/>
            </a:prstGeom>
            <a:ln w="15875">
              <a:solidFill>
                <a:schemeClr val="accent2">
                  <a:lumMod val="50000"/>
                </a:schemeClr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 rot="10800000" flipV="1">
              <a:off x="2928926" y="2500306"/>
              <a:ext cx="1285884" cy="785818"/>
            </a:xfrm>
            <a:prstGeom prst="straightConnector1">
              <a:avLst/>
            </a:prstGeom>
            <a:ln w="15875">
              <a:solidFill>
                <a:schemeClr val="accent2">
                  <a:lumMod val="50000"/>
                </a:schemeClr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rot="10800000" flipV="1">
              <a:off x="3714744" y="2786058"/>
              <a:ext cx="1214446" cy="500066"/>
            </a:xfrm>
            <a:prstGeom prst="straightConnector1">
              <a:avLst/>
            </a:prstGeom>
            <a:ln w="15875">
              <a:solidFill>
                <a:schemeClr val="accent2">
                  <a:lumMod val="50000"/>
                </a:schemeClr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 flipV="1">
              <a:off x="1785918" y="4429132"/>
              <a:ext cx="571504" cy="285752"/>
            </a:xfrm>
            <a:prstGeom prst="straightConnector1">
              <a:avLst/>
            </a:prstGeom>
            <a:ln w="15875">
              <a:solidFill>
                <a:schemeClr val="accent2">
                  <a:lumMod val="50000"/>
                </a:schemeClr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rot="10800000" flipV="1">
              <a:off x="4857752" y="3929066"/>
              <a:ext cx="642942" cy="214314"/>
            </a:xfrm>
            <a:prstGeom prst="straightConnector1">
              <a:avLst/>
            </a:prstGeom>
            <a:ln w="15875">
              <a:solidFill>
                <a:schemeClr val="accent2">
                  <a:lumMod val="50000"/>
                </a:schemeClr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rot="5400000">
              <a:off x="4679157" y="3321843"/>
              <a:ext cx="428628" cy="357190"/>
            </a:xfrm>
            <a:prstGeom prst="straightConnector1">
              <a:avLst/>
            </a:prstGeom>
            <a:ln w="15875">
              <a:solidFill>
                <a:schemeClr val="accent2">
                  <a:lumMod val="50000"/>
                </a:schemeClr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 rot="10800000">
              <a:off x="5357818" y="4857760"/>
              <a:ext cx="357190" cy="285752"/>
            </a:xfrm>
            <a:prstGeom prst="straightConnector1">
              <a:avLst/>
            </a:prstGeom>
            <a:ln w="15875">
              <a:solidFill>
                <a:schemeClr val="accent2">
                  <a:lumMod val="50000"/>
                </a:schemeClr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 rot="5400000" flipH="1" flipV="1">
              <a:off x="3036083" y="4607727"/>
              <a:ext cx="1000132" cy="214314"/>
            </a:xfrm>
            <a:prstGeom prst="straightConnector1">
              <a:avLst/>
            </a:prstGeom>
            <a:ln w="15875">
              <a:solidFill>
                <a:schemeClr val="accent2">
                  <a:lumMod val="50000"/>
                </a:schemeClr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714348" y="6072206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solidFill>
                  <a:schemeClr val="tx2">
                    <a:lumMod val="50000"/>
                  </a:schemeClr>
                </a:solidFill>
              </a:rPr>
              <a:t>SiMS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Silicon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Micro-strip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Sensors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GEM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Gas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Electron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Multipliers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400" b="1" dirty="0" err="1" smtClean="0">
                <a:solidFill>
                  <a:schemeClr val="tx2">
                    <a:lumMod val="50000"/>
                  </a:schemeClr>
                </a:solidFill>
              </a:rPr>
              <a:t>mRPC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Multi-gap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Resistive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Plate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Chambers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DCH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Drift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Chambers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ZDC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Zero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Degree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</a:rPr>
              <a:t>Calorimeter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Central tracker:</a:t>
            </a:r>
            <a:br>
              <a:rPr lang="en-US" dirty="0" smtClean="0"/>
            </a:br>
            <a:r>
              <a:rPr lang="en-US" dirty="0" smtClean="0"/>
              <a:t>Gas electron multipliers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571612"/>
            <a:ext cx="5786478" cy="785818"/>
          </a:xfrm>
        </p:spPr>
        <p:txBody>
          <a:bodyPr>
            <a:normAutofit fontScale="85000" lnSpcReduction="10000"/>
          </a:bodyPr>
          <a:lstStyle/>
          <a:p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BM@N advantage: large aperture magnet (~1 m gap between poles)→ fill aperture with coordinate detectors, which sustain high multiplicities of particles</a:t>
            </a: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929330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Central tracker (</a:t>
            </a:r>
            <a:r>
              <a:rPr lang="en-US" sz="1600" dirty="0" err="1" smtClean="0">
                <a:solidFill>
                  <a:schemeClr val="accent3">
                    <a:lumMod val="50000"/>
                  </a:schemeClr>
                </a:solidFill>
              </a:rPr>
              <a:t>GEM+Si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) inside analyzing magnet to reconstruct AA interactions:</a:t>
            </a:r>
            <a:endParaRPr lang="ru-RU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-implement more GEM planes to improve track momentum reconstruction</a:t>
            </a:r>
          </a:p>
          <a:p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-implement Si micro-strip sensors to improve vertex reconstruction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785918" y="2285992"/>
            <a:ext cx="6000792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US" sz="1500" dirty="0" smtClean="0">
                <a:solidFill>
                  <a:schemeClr val="accent3">
                    <a:lumMod val="75000"/>
                  </a:schemeClr>
                </a:solidFill>
              </a:rPr>
              <a:t>For tracking in BM@N recent technical runs with deuteron and carbon beams 5 detectors 66 x 41 cm2 and 2 detectors 163 x 45 cm2 were used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14488"/>
            <a:ext cx="1372438" cy="3967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496"/>
            <a:ext cx="3476694" cy="208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1(1)"/>
          <p:cNvPicPr>
            <a:picLocks noChangeAspect="1" noChangeArrowheads="1"/>
          </p:cNvPicPr>
          <p:nvPr/>
        </p:nvPicPr>
        <p:blipFill>
          <a:blip r:embed="rId4" cstate="print"/>
          <a:srcRect l="6541"/>
          <a:stretch>
            <a:fillRect/>
          </a:stretch>
        </p:blipFill>
        <p:spPr bwMode="auto">
          <a:xfrm>
            <a:off x="3929058" y="3857628"/>
            <a:ext cx="2633658" cy="187592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3071810"/>
            <a:ext cx="2644775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8011" y="2009752"/>
            <a:ext cx="2359378" cy="14192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Central tracker:</a:t>
            </a:r>
            <a:br>
              <a:rPr lang="en-US" dirty="0" smtClean="0"/>
            </a:br>
            <a:r>
              <a:rPr lang="en-US" dirty="0" smtClean="0"/>
              <a:t>Silicon micro-strip sensors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1643050"/>
            <a:ext cx="3543296" cy="4929222"/>
          </a:xfrm>
        </p:spPr>
        <p:txBody>
          <a:bodyPr>
            <a:normAutofit/>
          </a:bodyPr>
          <a:lstStyle/>
          <a:p>
            <a:pPr>
              <a:spcBef>
                <a:spcPts val="1125"/>
              </a:spcBef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2-coordinate Si detector X-X’(±2.5</a:t>
            </a:r>
            <a:r>
              <a:rPr lang="en-US" sz="1800" baseline="30000" dirty="0" smtClean="0">
                <a:solidFill>
                  <a:schemeClr val="accent3">
                    <a:lumMod val="50000"/>
                  </a:schemeClr>
                </a:solidFill>
              </a:rPr>
              <a:t>o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) with strip pitch of 95/103 </a:t>
            </a:r>
            <a:r>
              <a:rPr lang="el-GR" sz="1800" dirty="0" smtClean="0">
                <a:solidFill>
                  <a:schemeClr val="accent3">
                    <a:lumMod val="50000"/>
                  </a:schemeClr>
                </a:solidFill>
              </a:rPr>
              <a:t>μ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m, full size of 25 x 25 cm</a:t>
            </a:r>
            <a:r>
              <a:rPr lang="en-US" sz="1800" baseline="30000" dirty="0" smtClean="0">
                <a:solidFill>
                  <a:schemeClr val="accent3">
                    <a:lumMod val="50000"/>
                  </a:schemeClr>
                </a:solidFill>
              </a:rPr>
              <a:t>2 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, 10240 strips</a:t>
            </a:r>
          </a:p>
          <a:p>
            <a:pPr>
              <a:spcBef>
                <a:spcPts val="1125"/>
              </a:spcBef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Detector combined from 4 sub-detectors arranged around beam, each sub-detector consists of 4 Si modules of 6.3 x 6.3 cm</a:t>
            </a:r>
            <a:r>
              <a:rPr lang="en-US" sz="1800" baseline="30000" dirty="0" smtClean="0">
                <a:solidFill>
                  <a:schemeClr val="accent3">
                    <a:lumMod val="50000"/>
                  </a:schemeClr>
                </a:solidFill>
              </a:rPr>
              <a:t>2 </a:t>
            </a:r>
          </a:p>
          <a:p>
            <a:pPr>
              <a:spcBef>
                <a:spcPts val="1125"/>
              </a:spcBef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One plane installed in front of GEM tracker in December 2016   </a:t>
            </a:r>
          </a:p>
          <a:p>
            <a:endParaRPr lang="ru-RU" dirty="0"/>
          </a:p>
        </p:txBody>
      </p:sp>
      <p:pic>
        <p:nvPicPr>
          <p:cNvPr id="4" name="Picture 10" descr="IMG_35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000504"/>
            <a:ext cx="3314700" cy="248602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500174"/>
            <a:ext cx="1763713" cy="2390775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outer tracker: Drift chambers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643446"/>
            <a:ext cx="4515932" cy="211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Группа 14"/>
          <p:cNvGrpSpPr/>
          <p:nvPr/>
        </p:nvGrpSpPr>
        <p:grpSpPr>
          <a:xfrm>
            <a:off x="4500562" y="1714488"/>
            <a:ext cx="3143272" cy="2488834"/>
            <a:chOff x="4500562" y="2143116"/>
            <a:chExt cx="3143272" cy="2488834"/>
          </a:xfrm>
        </p:grpSpPr>
        <p:pic>
          <p:nvPicPr>
            <p:cNvPr id="2048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00562" y="2500306"/>
              <a:ext cx="3143272" cy="2131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Прямоугольник 5"/>
            <p:cNvSpPr/>
            <p:nvPr/>
          </p:nvSpPr>
          <p:spPr>
            <a:xfrm>
              <a:off x="4500562" y="2143116"/>
              <a:ext cx="31269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3">
                      <a:lumMod val="50000"/>
                    </a:schemeClr>
                  </a:solidFill>
                </a:rPr>
                <a:t>Reconstructed beam tracks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857752" y="3214686"/>
              <a:ext cx="250033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chemeClr val="accent3">
                      <a:lumMod val="50000"/>
                    </a:schemeClr>
                  </a:solidFill>
                </a:rPr>
                <a:t>Averaged Efficiency per</a:t>
              </a:r>
            </a:p>
            <a:p>
              <a:r>
                <a:rPr lang="en-US" sz="1600" b="1" dirty="0" smtClean="0">
                  <a:solidFill>
                    <a:schemeClr val="accent3">
                      <a:lumMod val="50000"/>
                    </a:schemeClr>
                  </a:solidFill>
                </a:rPr>
                <a:t>layer = 99.4%</a:t>
              </a:r>
              <a:endParaRPr lang="ru-RU" sz="16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3786182" y="6215082"/>
            <a:ext cx="868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Y </a:t>
            </a:r>
            <a:r>
              <a:rPr lang="en-US" b="1" dirty="0" err="1" smtClean="0"/>
              <a:t>coor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15140" y="6357958"/>
            <a:ext cx="869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X </a:t>
            </a:r>
            <a:r>
              <a:rPr lang="en-US" b="1" dirty="0" err="1" smtClean="0"/>
              <a:t>coor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643570" y="5072074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72066" y="5643578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29058" y="4714884"/>
            <a:ext cx="14766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(magnetic field)</a:t>
            </a:r>
            <a:endParaRPr lang="ru-RU" sz="1400" dirty="0"/>
          </a:p>
        </p:txBody>
      </p:sp>
      <p:pic>
        <p:nvPicPr>
          <p:cNvPr id="14" name="Picture 11" descr="PHOTO_20160628_1613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714488"/>
            <a:ext cx="3264412" cy="195900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85720" y="4000504"/>
            <a:ext cx="34290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 double coordinate planes</a:t>
            </a:r>
          </a:p>
          <a:p>
            <a:r>
              <a:rPr lang="en-US" sz="1400" dirty="0" smtClean="0"/>
              <a:t>wire inclination angles of 0, 90, ±45°</a:t>
            </a:r>
          </a:p>
          <a:p>
            <a:r>
              <a:rPr lang="en-US" sz="1400" dirty="0" smtClean="0"/>
              <a:t>wire pitch of 10 mm</a:t>
            </a:r>
          </a:p>
          <a:p>
            <a:r>
              <a:rPr lang="en-US" sz="1400" dirty="0" smtClean="0"/>
              <a:t>outer </a:t>
            </a:r>
            <a:r>
              <a:rPr lang="en-US" sz="1400" dirty="0" err="1" smtClean="0"/>
              <a:t>dimentions</a:t>
            </a:r>
            <a:r>
              <a:rPr lang="en-US" sz="1400" dirty="0" smtClean="0"/>
              <a:t>  of the sensitive area – </a:t>
            </a:r>
          </a:p>
          <a:p>
            <a:r>
              <a:rPr lang="en-US" sz="1400" dirty="0" err="1" smtClean="0"/>
              <a:t>Y</a:t>
            </a:r>
            <a:r>
              <a:rPr lang="en-US" sz="1400" baseline="-25000" dirty="0" err="1" smtClean="0"/>
              <a:t>out</a:t>
            </a:r>
            <a:r>
              <a:rPr lang="en-US" sz="1400" dirty="0" smtClean="0"/>
              <a:t> ± 1.2 m, </a:t>
            </a:r>
            <a:r>
              <a:rPr lang="en-US" sz="1400" dirty="0" err="1" smtClean="0"/>
              <a:t>X</a:t>
            </a:r>
            <a:r>
              <a:rPr lang="en-US" sz="1400" baseline="-25000" dirty="0" err="1" smtClean="0"/>
              <a:t>out</a:t>
            </a:r>
            <a:r>
              <a:rPr lang="en-US" sz="1400" dirty="0" smtClean="0"/>
              <a:t> ± 1.2 m</a:t>
            </a:r>
          </a:p>
          <a:p>
            <a:r>
              <a:rPr lang="en-US" sz="1400" dirty="0" smtClean="0"/>
              <a:t>2048 wires per chamber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 l="9128" r="11000"/>
          <a:stretch>
            <a:fillRect/>
          </a:stretch>
        </p:blipFill>
        <p:spPr bwMode="auto">
          <a:xfrm>
            <a:off x="2428860" y="2000240"/>
            <a:ext cx="2786082" cy="191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Tof-400 and tof-700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571612"/>
            <a:ext cx="1557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ToF-400 wall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1571612"/>
            <a:ext cx="1557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ToF-700 wall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5786454"/>
            <a:ext cx="46434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Time resolution of ToF-700 chamber ~65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</a:rPr>
              <a:t>ps</a:t>
            </a:r>
            <a:endParaRPr lang="en-US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Time resolution of ToF-400 chamber ~53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</a:rPr>
              <a:t>ps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500174"/>
            <a:ext cx="2857522" cy="207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2500298" y="4000504"/>
            <a:ext cx="28575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-6 m from the target </a:t>
            </a:r>
            <a:endParaRPr lang="ru-RU" sz="1400" dirty="0" smtClean="0"/>
          </a:p>
          <a:p>
            <a:r>
              <a:rPr lang="en-US" sz="1400" dirty="0" smtClean="0"/>
              <a:t>-size of 3.2x2.2 m</a:t>
            </a:r>
            <a:r>
              <a:rPr lang="en-US" sz="1400" baseline="30000" dirty="0" smtClean="0"/>
              <a:t>2 </a:t>
            </a:r>
            <a:endParaRPr lang="ru-RU" sz="1400" dirty="0" smtClean="0"/>
          </a:p>
          <a:p>
            <a:r>
              <a:rPr lang="en-US" sz="1400" dirty="0" smtClean="0"/>
              <a:t>-40 warm </a:t>
            </a:r>
            <a:r>
              <a:rPr lang="en-US" sz="1400" dirty="0" err="1" smtClean="0"/>
              <a:t>mRPCs</a:t>
            </a:r>
            <a:r>
              <a:rPr lang="en-US" sz="1400" dirty="0" smtClean="0"/>
              <a:t> – high time</a:t>
            </a:r>
          </a:p>
          <a:p>
            <a:r>
              <a:rPr lang="en-US" sz="1400" dirty="0" smtClean="0"/>
              <a:t>resolution at rate ~20 KHz/cm</a:t>
            </a:r>
            <a:r>
              <a:rPr lang="en-US" sz="1400" baseline="30000" dirty="0" smtClean="0"/>
              <a:t>2</a:t>
            </a:r>
          </a:p>
          <a:p>
            <a:r>
              <a:rPr lang="en-US" sz="1400" dirty="0" smtClean="0"/>
              <a:t>-30 cold </a:t>
            </a:r>
            <a:r>
              <a:rPr lang="en-US" sz="1400" dirty="0" err="1" smtClean="0"/>
              <a:t>mRPCs</a:t>
            </a:r>
            <a:r>
              <a:rPr lang="en-US" sz="1400" dirty="0" smtClean="0"/>
              <a:t> – low rate region</a:t>
            </a:r>
          </a:p>
          <a:p>
            <a:r>
              <a:rPr lang="en-US" sz="1400" dirty="0" smtClean="0"/>
              <a:t>-FEE channels 3520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85720" y="4286256"/>
            <a:ext cx="186461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-4 m from the target</a:t>
            </a:r>
          </a:p>
          <a:p>
            <a:r>
              <a:rPr lang="en-US" sz="1400" dirty="0" smtClean="0"/>
              <a:t>-cover about 3 m</a:t>
            </a:r>
            <a:r>
              <a:rPr lang="en-US" sz="1400" baseline="30000" dirty="0" smtClean="0"/>
              <a:t>2</a:t>
            </a:r>
          </a:p>
          <a:p>
            <a:r>
              <a:rPr lang="en-US" sz="1400" dirty="0" smtClean="0"/>
              <a:t>-20 </a:t>
            </a:r>
            <a:r>
              <a:rPr lang="en-US" sz="1400" dirty="0" err="1" smtClean="0"/>
              <a:t>mRPCs</a:t>
            </a:r>
            <a:endParaRPr lang="ru-RU" sz="1400" dirty="0" smtClean="0"/>
          </a:p>
          <a:p>
            <a:r>
              <a:rPr lang="en-US" sz="1400" dirty="0" smtClean="0"/>
              <a:t>-good rate capability</a:t>
            </a:r>
          </a:p>
          <a:p>
            <a:r>
              <a:rPr lang="en-US" sz="1400" dirty="0" smtClean="0"/>
              <a:t>up to 2 kHz/cm</a:t>
            </a:r>
            <a:r>
              <a:rPr lang="en-US" sz="1400" baseline="30000" dirty="0" smtClean="0"/>
              <a:t>2</a:t>
            </a:r>
          </a:p>
          <a:p>
            <a:r>
              <a:rPr lang="en-US" sz="1400" dirty="0" smtClean="0"/>
              <a:t>-FEE channels 1920</a:t>
            </a:r>
            <a:endParaRPr lang="ru-RU" sz="14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 t="1378"/>
          <a:stretch>
            <a:fillRect/>
          </a:stretch>
        </p:blipFill>
        <p:spPr bwMode="auto">
          <a:xfrm>
            <a:off x="142844" y="1857364"/>
            <a:ext cx="2286016" cy="238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3571875"/>
            <a:ext cx="2643206" cy="2223977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5357819" y="5786454"/>
            <a:ext cx="264320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Distribution of time of flight between ToF-400 and ToF-700, time is in ns.</a:t>
            </a:r>
          </a:p>
          <a:p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Time resolution - 85 </a:t>
            </a:r>
            <a:r>
              <a:rPr lang="en-US" sz="1600" b="1" dirty="0" err="1" smtClean="0">
                <a:solidFill>
                  <a:schemeClr val="accent3">
                    <a:lumMod val="50000"/>
                  </a:schemeClr>
                </a:solidFill>
              </a:rPr>
              <a:t>ps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3219</TotalTime>
  <Words>722</Words>
  <Application>Microsoft Office PowerPoint</Application>
  <PresentationFormat>Экран (4:3)</PresentationFormat>
  <Paragraphs>119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ＭＳ Ｐゴシック</vt:lpstr>
      <vt:lpstr>SimSun</vt:lpstr>
      <vt:lpstr>Arial</vt:lpstr>
      <vt:lpstr>Calibri</vt:lpstr>
      <vt:lpstr>Droid Sans Fallback</vt:lpstr>
      <vt:lpstr>Trebuchet MS</vt:lpstr>
      <vt:lpstr>Wingdings</vt:lpstr>
      <vt:lpstr>Wingdings 2</vt:lpstr>
      <vt:lpstr>Изящная</vt:lpstr>
      <vt:lpstr>BM@N Project</vt:lpstr>
      <vt:lpstr>Complex  NICA-Nuclotron</vt:lpstr>
      <vt:lpstr>Physics possibilities at the Nuclotron</vt:lpstr>
      <vt:lpstr>Physics possibilities at the Nuclotron</vt:lpstr>
      <vt:lpstr>BM@N setup</vt:lpstr>
      <vt:lpstr>Central tracker: Gas electron multipliers</vt:lpstr>
      <vt:lpstr>Central tracker: Silicon micro-strip sensors</vt:lpstr>
      <vt:lpstr>outer tracker: Drift chambers</vt:lpstr>
      <vt:lpstr>Tof-400 and tof-700</vt:lpstr>
      <vt:lpstr>Zero degree calorimeter</vt:lpstr>
      <vt:lpstr>Trigger and t0 detectors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BM@N Project</dc:title>
  <dc:creator>Ku Elena</dc:creator>
  <cp:lastModifiedBy>Ku Elena</cp:lastModifiedBy>
  <cp:revision>183</cp:revision>
  <dcterms:modified xsi:type="dcterms:W3CDTF">2017-06-13T06:08:00Z</dcterms:modified>
</cp:coreProperties>
</file>