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3"/>
  </p:notesMasterIdLst>
  <p:handoutMasterIdLst>
    <p:handoutMasterId r:id="rId24"/>
  </p:handoutMasterIdLst>
  <p:sldIdLst>
    <p:sldId id="390" r:id="rId2"/>
    <p:sldId id="389" r:id="rId3"/>
    <p:sldId id="704" r:id="rId4"/>
    <p:sldId id="715" r:id="rId5"/>
    <p:sldId id="721" r:id="rId6"/>
    <p:sldId id="719" r:id="rId7"/>
    <p:sldId id="720" r:id="rId8"/>
    <p:sldId id="728" r:id="rId9"/>
    <p:sldId id="726" r:id="rId10"/>
    <p:sldId id="727" r:id="rId11"/>
    <p:sldId id="686" r:id="rId12"/>
    <p:sldId id="668" r:id="rId13"/>
    <p:sldId id="708" r:id="rId14"/>
    <p:sldId id="669" r:id="rId15"/>
    <p:sldId id="731" r:id="rId16"/>
    <p:sldId id="732" r:id="rId17"/>
    <p:sldId id="733" r:id="rId18"/>
    <p:sldId id="734" r:id="rId19"/>
    <p:sldId id="729" r:id="rId20"/>
    <p:sldId id="735" r:id="rId21"/>
    <p:sldId id="420" r:id="rId22"/>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0090"/>
    <a:srgbClr val="0000FF"/>
    <a:srgbClr val="E646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333" autoAdjust="0"/>
    <p:restoredTop sz="89519" autoAdjust="0"/>
  </p:normalViewPr>
  <p:slideViewPr>
    <p:cSldViewPr>
      <p:cViewPr varScale="1">
        <p:scale>
          <a:sx n="88" d="100"/>
          <a:sy n="88" d="100"/>
        </p:scale>
        <p:origin x="1184" y="192"/>
      </p:cViewPr>
      <p:guideLst>
        <p:guide orient="horz" pos="2160"/>
        <p:guide pos="2880"/>
      </p:guideLst>
    </p:cSldViewPr>
  </p:slideViewPr>
  <p:outlineViewPr>
    <p:cViewPr>
      <p:scale>
        <a:sx n="33" d="100"/>
        <a:sy n="33" d="100"/>
      </p:scale>
      <p:origin x="0" y="20136"/>
    </p:cViewPr>
  </p:outlineViewPr>
  <p:notesTextViewPr>
    <p:cViewPr>
      <p:scale>
        <a:sx n="100" d="100"/>
        <a:sy n="100" d="100"/>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D57B11F-1872-FF4E-8417-E8326F7E5C7D}" type="datetimeFigureOut">
              <a:rPr lang="en-US" smtClean="0"/>
              <a:t>1/16/21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2F40A13-A293-E34A-9031-D4F6BB95F3F5}" type="slidenum">
              <a:rPr lang="en-US" smtClean="0"/>
              <a:t>‹#›</a:t>
            </a:fld>
            <a:endParaRPr lang="en-US"/>
          </a:p>
        </p:txBody>
      </p:sp>
    </p:spTree>
    <p:extLst>
      <p:ext uri="{BB962C8B-B14F-4D97-AF65-F5344CB8AC3E}">
        <p14:creationId xmlns:p14="http://schemas.microsoft.com/office/powerpoint/2010/main" val="20162236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E1E4A4F9-A070-414F-BF03-02A213254846}" type="datetimeFigureOut">
              <a:rPr lang="fr-FR"/>
              <a:pPr>
                <a:defRPr/>
              </a:pPr>
              <a:t>13/01/2021</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0E3898CE-70A6-4B1D-B309-B108AE0FB14F}" type="slidenum">
              <a:rPr lang="fr-FR"/>
              <a:pPr>
                <a:defRPr/>
              </a:pPr>
              <a:t>‹#›</a:t>
            </a:fld>
            <a:endParaRPr lang="fr-FR"/>
          </a:p>
        </p:txBody>
      </p:sp>
    </p:spTree>
    <p:extLst>
      <p:ext uri="{BB962C8B-B14F-4D97-AF65-F5344CB8AC3E}">
        <p14:creationId xmlns:p14="http://schemas.microsoft.com/office/powerpoint/2010/main" val="26781992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1</a:t>
            </a:fld>
            <a:endParaRPr lang="fr-FR"/>
          </a:p>
        </p:txBody>
      </p:sp>
    </p:spTree>
    <p:extLst>
      <p:ext uri="{BB962C8B-B14F-4D97-AF65-F5344CB8AC3E}">
        <p14:creationId xmlns:p14="http://schemas.microsoft.com/office/powerpoint/2010/main" val="2771245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10</a:t>
            </a:fld>
            <a:endParaRPr lang="fr-FR"/>
          </a:p>
        </p:txBody>
      </p:sp>
    </p:spTree>
    <p:extLst>
      <p:ext uri="{BB962C8B-B14F-4D97-AF65-F5344CB8AC3E}">
        <p14:creationId xmlns:p14="http://schemas.microsoft.com/office/powerpoint/2010/main" val="835379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11</a:t>
            </a:fld>
            <a:endParaRPr lang="fr-FR"/>
          </a:p>
        </p:txBody>
      </p:sp>
    </p:spTree>
    <p:extLst>
      <p:ext uri="{BB962C8B-B14F-4D97-AF65-F5344CB8AC3E}">
        <p14:creationId xmlns:p14="http://schemas.microsoft.com/office/powerpoint/2010/main" val="1955556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12</a:t>
            </a:fld>
            <a:endParaRPr lang="fr-FR"/>
          </a:p>
        </p:txBody>
      </p:sp>
    </p:spTree>
    <p:extLst>
      <p:ext uri="{BB962C8B-B14F-4D97-AF65-F5344CB8AC3E}">
        <p14:creationId xmlns:p14="http://schemas.microsoft.com/office/powerpoint/2010/main" val="714328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13</a:t>
            </a:fld>
            <a:endParaRPr lang="fr-FR"/>
          </a:p>
        </p:txBody>
      </p:sp>
    </p:spTree>
    <p:extLst>
      <p:ext uri="{BB962C8B-B14F-4D97-AF65-F5344CB8AC3E}">
        <p14:creationId xmlns:p14="http://schemas.microsoft.com/office/powerpoint/2010/main" val="3021017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14</a:t>
            </a:fld>
            <a:endParaRPr lang="fr-FR"/>
          </a:p>
        </p:txBody>
      </p:sp>
    </p:spTree>
    <p:extLst>
      <p:ext uri="{BB962C8B-B14F-4D97-AF65-F5344CB8AC3E}">
        <p14:creationId xmlns:p14="http://schemas.microsoft.com/office/powerpoint/2010/main" val="1084365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15</a:t>
            </a:fld>
            <a:endParaRPr lang="fr-FR"/>
          </a:p>
        </p:txBody>
      </p:sp>
    </p:spTree>
    <p:extLst>
      <p:ext uri="{BB962C8B-B14F-4D97-AF65-F5344CB8AC3E}">
        <p14:creationId xmlns:p14="http://schemas.microsoft.com/office/powerpoint/2010/main" val="39661603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16</a:t>
            </a:fld>
            <a:endParaRPr lang="fr-FR"/>
          </a:p>
        </p:txBody>
      </p:sp>
    </p:spTree>
    <p:extLst>
      <p:ext uri="{BB962C8B-B14F-4D97-AF65-F5344CB8AC3E}">
        <p14:creationId xmlns:p14="http://schemas.microsoft.com/office/powerpoint/2010/main" val="1497690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17</a:t>
            </a:fld>
            <a:endParaRPr lang="fr-FR"/>
          </a:p>
        </p:txBody>
      </p:sp>
    </p:spTree>
    <p:extLst>
      <p:ext uri="{BB962C8B-B14F-4D97-AF65-F5344CB8AC3E}">
        <p14:creationId xmlns:p14="http://schemas.microsoft.com/office/powerpoint/2010/main" val="42383753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18</a:t>
            </a:fld>
            <a:endParaRPr lang="fr-FR"/>
          </a:p>
        </p:txBody>
      </p:sp>
    </p:spTree>
    <p:extLst>
      <p:ext uri="{BB962C8B-B14F-4D97-AF65-F5344CB8AC3E}">
        <p14:creationId xmlns:p14="http://schemas.microsoft.com/office/powerpoint/2010/main" val="1600658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19</a:t>
            </a:fld>
            <a:endParaRPr lang="fr-FR"/>
          </a:p>
        </p:txBody>
      </p:sp>
    </p:spTree>
    <p:extLst>
      <p:ext uri="{BB962C8B-B14F-4D97-AF65-F5344CB8AC3E}">
        <p14:creationId xmlns:p14="http://schemas.microsoft.com/office/powerpoint/2010/main" val="1234944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r>
              <a:rPr lang="en-US" dirty="0"/>
              <a:t> </a:t>
            </a:r>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2</a:t>
            </a:fld>
            <a:endParaRPr lang="fr-FR"/>
          </a:p>
        </p:txBody>
      </p:sp>
    </p:spTree>
    <p:extLst>
      <p:ext uri="{BB962C8B-B14F-4D97-AF65-F5344CB8AC3E}">
        <p14:creationId xmlns:p14="http://schemas.microsoft.com/office/powerpoint/2010/main" val="2470900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20</a:t>
            </a:fld>
            <a:endParaRPr lang="fr-FR"/>
          </a:p>
        </p:txBody>
      </p:sp>
    </p:spTree>
    <p:extLst>
      <p:ext uri="{BB962C8B-B14F-4D97-AF65-F5344CB8AC3E}">
        <p14:creationId xmlns:p14="http://schemas.microsoft.com/office/powerpoint/2010/main" val="2384774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a:t>
            </a:r>
          </a:p>
          <a:p>
            <a:endParaRPr lang="en-US" dirty="0"/>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3</a:t>
            </a:fld>
            <a:endParaRPr lang="fr-FR"/>
          </a:p>
        </p:txBody>
      </p:sp>
    </p:spTree>
    <p:extLst>
      <p:ext uri="{BB962C8B-B14F-4D97-AF65-F5344CB8AC3E}">
        <p14:creationId xmlns:p14="http://schemas.microsoft.com/office/powerpoint/2010/main" val="1521684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4</a:t>
            </a:fld>
            <a:endParaRPr lang="fr-FR"/>
          </a:p>
        </p:txBody>
      </p:sp>
    </p:spTree>
    <p:extLst>
      <p:ext uri="{BB962C8B-B14F-4D97-AF65-F5344CB8AC3E}">
        <p14:creationId xmlns:p14="http://schemas.microsoft.com/office/powerpoint/2010/main" val="3182011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5</a:t>
            </a:fld>
            <a:endParaRPr lang="fr-FR"/>
          </a:p>
        </p:txBody>
      </p:sp>
    </p:spTree>
    <p:extLst>
      <p:ext uri="{BB962C8B-B14F-4D97-AF65-F5344CB8AC3E}">
        <p14:creationId xmlns:p14="http://schemas.microsoft.com/office/powerpoint/2010/main" val="1090874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6</a:t>
            </a:fld>
            <a:endParaRPr lang="fr-FR"/>
          </a:p>
        </p:txBody>
      </p:sp>
    </p:spTree>
    <p:extLst>
      <p:ext uri="{BB962C8B-B14F-4D97-AF65-F5344CB8AC3E}">
        <p14:creationId xmlns:p14="http://schemas.microsoft.com/office/powerpoint/2010/main" val="3316956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pPr>
              <a:defRPr/>
            </a:pPr>
            <a:fld id="{0E3898CE-70A6-4B1D-B309-B108AE0FB14F}" type="slidenum">
              <a:rPr lang="fr-FR" smtClean="0"/>
              <a:pPr>
                <a:defRPr/>
              </a:pPr>
              <a:t>7</a:t>
            </a:fld>
            <a:endParaRPr lang="fr-FR"/>
          </a:p>
        </p:txBody>
      </p:sp>
    </p:spTree>
    <p:extLst>
      <p:ext uri="{BB962C8B-B14F-4D97-AF65-F5344CB8AC3E}">
        <p14:creationId xmlns:p14="http://schemas.microsoft.com/office/powerpoint/2010/main" val="1530411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a:t>
            </a:r>
            <a:endParaRPr lang="en-US" sz="12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panose="020B0604020202020204" pitchFamily="34" charset="0"/>
                <a:cs typeface="Arial" panose="020B0604020202020204" pitchFamily="34" charset="0"/>
              </a:rPr>
              <a:t> </a:t>
            </a:r>
          </a:p>
          <a:p>
            <a:endParaRPr lang="en-US" dirty="0"/>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8</a:t>
            </a:fld>
            <a:endParaRPr lang="fr-FR"/>
          </a:p>
        </p:txBody>
      </p:sp>
    </p:spTree>
    <p:extLst>
      <p:ext uri="{BB962C8B-B14F-4D97-AF65-F5344CB8AC3E}">
        <p14:creationId xmlns:p14="http://schemas.microsoft.com/office/powerpoint/2010/main" val="3162616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a:t>
            </a:r>
            <a:endParaRPr lang="en-US" sz="12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panose="020B0604020202020204" pitchFamily="34" charset="0"/>
                <a:cs typeface="Arial" panose="020B0604020202020204" pitchFamily="34" charset="0"/>
              </a:rPr>
              <a:t> </a:t>
            </a:r>
          </a:p>
          <a:p>
            <a:endParaRPr lang="en-US" dirty="0"/>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9</a:t>
            </a:fld>
            <a:endParaRPr lang="fr-FR"/>
          </a:p>
        </p:txBody>
      </p:sp>
    </p:spTree>
    <p:extLst>
      <p:ext uri="{BB962C8B-B14F-4D97-AF65-F5344CB8AC3E}">
        <p14:creationId xmlns:p14="http://schemas.microsoft.com/office/powerpoint/2010/main" val="1869482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en-US"/>
              <a:t>54th PAC-PP, January 18, 2021</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52AA5F94-DAA2-4BB4-9AAA-475D9D2882F0}" type="slidenum">
              <a:rPr lang="fr-FR"/>
              <a:pPr>
                <a:defRPr/>
              </a:pPr>
              <a:t>‹#›</a:t>
            </a:fld>
            <a:endParaRPr lang="fr-FR"/>
          </a:p>
        </p:txBody>
      </p:sp>
    </p:spTree>
    <p:extLst>
      <p:ext uri="{BB962C8B-B14F-4D97-AF65-F5344CB8AC3E}">
        <p14:creationId xmlns:p14="http://schemas.microsoft.com/office/powerpoint/2010/main" val="1857184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en-US"/>
              <a:t>54th PAC-PP, January 18, 2021</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B198D737-4228-4C38-B33A-4B49E5614A7B}" type="slidenum">
              <a:rPr lang="fr-FR"/>
              <a:pPr>
                <a:defRPr/>
              </a:pPr>
              <a:t>‹#›</a:t>
            </a:fld>
            <a:endParaRPr lang="fr-FR"/>
          </a:p>
        </p:txBody>
      </p:sp>
    </p:spTree>
    <p:extLst>
      <p:ext uri="{BB962C8B-B14F-4D97-AF65-F5344CB8AC3E}">
        <p14:creationId xmlns:p14="http://schemas.microsoft.com/office/powerpoint/2010/main" val="1355559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en-US"/>
              <a:t>54th PAC-PP, January 18, 2021</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16DF4E4E-0493-4C8B-A2F2-AEEF986F6E52}" type="slidenum">
              <a:rPr lang="fr-FR"/>
              <a:pPr>
                <a:defRPr/>
              </a:pPr>
              <a:t>‹#›</a:t>
            </a:fld>
            <a:endParaRPr lang="fr-FR"/>
          </a:p>
        </p:txBody>
      </p:sp>
    </p:spTree>
    <p:extLst>
      <p:ext uri="{BB962C8B-B14F-4D97-AF65-F5344CB8AC3E}">
        <p14:creationId xmlns:p14="http://schemas.microsoft.com/office/powerpoint/2010/main" val="479163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en-US"/>
              <a:t>54th PAC-PP, January 18, 2021</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16AAA047-8AEF-4C69-86C3-C9A280890182}" type="slidenum">
              <a:rPr lang="fr-FR"/>
              <a:pPr>
                <a:defRPr/>
              </a:pPr>
              <a:t>‹#›</a:t>
            </a:fld>
            <a:endParaRPr lang="fr-FR"/>
          </a:p>
        </p:txBody>
      </p:sp>
    </p:spTree>
    <p:extLst>
      <p:ext uri="{BB962C8B-B14F-4D97-AF65-F5344CB8AC3E}">
        <p14:creationId xmlns:p14="http://schemas.microsoft.com/office/powerpoint/2010/main" val="4145808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en-US"/>
              <a:t>54th PAC-PP, January 18, 2021</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EF620F82-76D5-4D77-BC21-5A4268D496F6}" type="slidenum">
              <a:rPr lang="fr-FR"/>
              <a:pPr>
                <a:defRPr/>
              </a:pPr>
              <a:t>‹#›</a:t>
            </a:fld>
            <a:endParaRPr lang="fr-FR"/>
          </a:p>
        </p:txBody>
      </p:sp>
    </p:spTree>
    <p:extLst>
      <p:ext uri="{BB962C8B-B14F-4D97-AF65-F5344CB8AC3E}">
        <p14:creationId xmlns:p14="http://schemas.microsoft.com/office/powerpoint/2010/main" val="4241598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en-US"/>
              <a:t>54th PAC-PP, January 18, 2021</a:t>
            </a: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B9240E01-1DDF-4704-8DDC-978A7A0AD2EC}" type="slidenum">
              <a:rPr lang="fr-FR"/>
              <a:pPr>
                <a:defRPr/>
              </a:pPr>
              <a:t>‹#›</a:t>
            </a:fld>
            <a:endParaRPr lang="fr-FR"/>
          </a:p>
        </p:txBody>
      </p:sp>
    </p:spTree>
    <p:extLst>
      <p:ext uri="{BB962C8B-B14F-4D97-AF65-F5344CB8AC3E}">
        <p14:creationId xmlns:p14="http://schemas.microsoft.com/office/powerpoint/2010/main" val="2850701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8" name="Espace réservé du pied de page 4"/>
          <p:cNvSpPr>
            <a:spLocks noGrp="1"/>
          </p:cNvSpPr>
          <p:nvPr>
            <p:ph type="ftr" sz="quarter" idx="11"/>
          </p:nvPr>
        </p:nvSpPr>
        <p:spPr/>
        <p:txBody>
          <a:bodyPr/>
          <a:lstStyle>
            <a:lvl1pPr>
              <a:defRPr/>
            </a:lvl1pPr>
          </a:lstStyle>
          <a:p>
            <a:pPr>
              <a:defRPr/>
            </a:pPr>
            <a:r>
              <a:rPr lang="en-US"/>
              <a:t>54th PAC-PP, January 18, 2021</a:t>
            </a: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9718A4F5-7B53-4BFD-86F4-1EDCF116CB5F}" type="slidenum">
              <a:rPr lang="fr-FR"/>
              <a:pPr>
                <a:defRPr/>
              </a:pPr>
              <a:t>‹#›</a:t>
            </a:fld>
            <a:endParaRPr lang="fr-FR"/>
          </a:p>
        </p:txBody>
      </p:sp>
    </p:spTree>
    <p:extLst>
      <p:ext uri="{BB962C8B-B14F-4D97-AF65-F5344CB8AC3E}">
        <p14:creationId xmlns:p14="http://schemas.microsoft.com/office/powerpoint/2010/main" val="3861743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4" name="Espace réservé du pied de page 4"/>
          <p:cNvSpPr>
            <a:spLocks noGrp="1"/>
          </p:cNvSpPr>
          <p:nvPr>
            <p:ph type="ftr" sz="quarter" idx="11"/>
          </p:nvPr>
        </p:nvSpPr>
        <p:spPr/>
        <p:txBody>
          <a:bodyPr/>
          <a:lstStyle>
            <a:lvl1pPr>
              <a:defRPr/>
            </a:lvl1pPr>
          </a:lstStyle>
          <a:p>
            <a:pPr>
              <a:defRPr/>
            </a:pPr>
            <a:r>
              <a:rPr lang="en-US"/>
              <a:t>54th PAC-PP, January 18, 2021</a:t>
            </a: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E51AD37E-EE59-41F9-9DC3-0CD03DC07E77}" type="slidenum">
              <a:rPr lang="fr-FR"/>
              <a:pPr>
                <a:defRPr/>
              </a:pPr>
              <a:t>‹#›</a:t>
            </a:fld>
            <a:endParaRPr lang="fr-FR"/>
          </a:p>
        </p:txBody>
      </p:sp>
    </p:spTree>
    <p:extLst>
      <p:ext uri="{BB962C8B-B14F-4D97-AF65-F5344CB8AC3E}">
        <p14:creationId xmlns:p14="http://schemas.microsoft.com/office/powerpoint/2010/main" val="1964795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3" name="Espace réservé du pied de page 4"/>
          <p:cNvSpPr>
            <a:spLocks noGrp="1"/>
          </p:cNvSpPr>
          <p:nvPr>
            <p:ph type="ftr" sz="quarter" idx="11"/>
          </p:nvPr>
        </p:nvSpPr>
        <p:spPr/>
        <p:txBody>
          <a:bodyPr/>
          <a:lstStyle>
            <a:lvl1pPr>
              <a:defRPr/>
            </a:lvl1pPr>
          </a:lstStyle>
          <a:p>
            <a:pPr>
              <a:defRPr/>
            </a:pPr>
            <a:r>
              <a:rPr lang="en-US"/>
              <a:t>54th PAC-PP, January 18, 2021</a:t>
            </a: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2F10942A-3396-4E26-B660-1DA9C9F599E0}" type="slidenum">
              <a:rPr lang="fr-FR"/>
              <a:pPr>
                <a:defRPr/>
              </a:pPr>
              <a:t>‹#›</a:t>
            </a:fld>
            <a:endParaRPr lang="fr-FR"/>
          </a:p>
        </p:txBody>
      </p:sp>
    </p:spTree>
    <p:extLst>
      <p:ext uri="{BB962C8B-B14F-4D97-AF65-F5344CB8AC3E}">
        <p14:creationId xmlns:p14="http://schemas.microsoft.com/office/powerpoint/2010/main" val="1594335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en-US"/>
              <a:t>54th PAC-PP, January 18, 2021</a:t>
            </a: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9B9DE9A2-7386-464B-8932-B8D904D0A66D}" type="slidenum">
              <a:rPr lang="fr-FR"/>
              <a:pPr>
                <a:defRPr/>
              </a:pPr>
              <a:t>‹#›</a:t>
            </a:fld>
            <a:endParaRPr lang="fr-FR"/>
          </a:p>
        </p:txBody>
      </p:sp>
    </p:spTree>
    <p:extLst>
      <p:ext uri="{BB962C8B-B14F-4D97-AF65-F5344CB8AC3E}">
        <p14:creationId xmlns:p14="http://schemas.microsoft.com/office/powerpoint/2010/main" val="2962299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en-US"/>
              <a:t>54th PAC-PP, January 18, 2021</a:t>
            </a: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DFE13C74-01FF-4C14-995A-2652EA7BD551}" type="slidenum">
              <a:rPr lang="fr-FR"/>
              <a:pPr>
                <a:defRPr/>
              </a:pPr>
              <a:t>‹#›</a:t>
            </a:fld>
            <a:endParaRPr lang="fr-FR"/>
          </a:p>
        </p:txBody>
      </p:sp>
    </p:spTree>
    <p:extLst>
      <p:ext uri="{BB962C8B-B14F-4D97-AF65-F5344CB8AC3E}">
        <p14:creationId xmlns:p14="http://schemas.microsoft.com/office/powerpoint/2010/main" val="1673191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r>
              <a:rPr lang="en-US"/>
              <a:t>Itzhak Tserruya</a:t>
            </a:r>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r>
              <a:rPr lang="en-US"/>
              <a:t>54th PAC-PP, January 18, 2021</a:t>
            </a: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A354CB46-E9BE-4A8A-A36A-EAF21D934587}" type="slidenum">
              <a:rPr lang="fr-FR"/>
              <a:pPr>
                <a:defRPr/>
              </a:pPr>
              <a:t>‹#›</a:t>
            </a:fld>
            <a:endParaRPr lang="fr-F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JINR.jpg"/>
          <p:cNvPicPr>
            <a:picLocks noChangeAspect="1"/>
          </p:cNvPicPr>
          <p:nvPr/>
        </p:nvPicPr>
        <p:blipFill rotWithShape="1">
          <a:blip r:embed="rId3">
            <a:alphaModFix amt="34000"/>
            <a:extLst>
              <a:ext uri="{28A0092B-C50C-407E-A947-70E740481C1C}">
                <a14:useLocalDpi xmlns:a14="http://schemas.microsoft.com/office/drawing/2010/main" val="0"/>
              </a:ext>
            </a:extLst>
          </a:blip>
          <a:srcRect t="50230" r="71199"/>
          <a:stretch/>
        </p:blipFill>
        <p:spPr>
          <a:xfrm>
            <a:off x="35339" y="342800"/>
            <a:ext cx="9143999" cy="7190656"/>
          </a:xfrm>
          <a:prstGeom prst="rect">
            <a:avLst/>
          </a:prstGeom>
        </p:spPr>
      </p:pic>
      <p:sp>
        <p:nvSpPr>
          <p:cNvPr id="8" name="TextBox 7"/>
          <p:cNvSpPr txBox="1"/>
          <p:nvPr/>
        </p:nvSpPr>
        <p:spPr>
          <a:xfrm>
            <a:off x="3635896" y="2016455"/>
            <a:ext cx="2608406" cy="369332"/>
          </a:xfrm>
          <a:prstGeom prst="rect">
            <a:avLst/>
          </a:prstGeom>
          <a:noFill/>
        </p:spPr>
        <p:txBody>
          <a:bodyPr wrap="none" rtlCol="0">
            <a:spAutoFit/>
          </a:bodyPr>
          <a:lstStyle/>
          <a:p>
            <a:r>
              <a:rPr lang="en-US" dirty="0"/>
              <a:t>JINR, January 18, 2021</a:t>
            </a:r>
          </a:p>
        </p:txBody>
      </p:sp>
      <p:sp>
        <p:nvSpPr>
          <p:cNvPr id="9" name="AutoShape 18"/>
          <p:cNvSpPr>
            <a:spLocks noChangeArrowheads="1"/>
          </p:cNvSpPr>
          <p:nvPr/>
        </p:nvSpPr>
        <p:spPr bwMode="auto">
          <a:xfrm>
            <a:off x="611560" y="790917"/>
            <a:ext cx="7920880" cy="742119"/>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pPr algn="ctr">
              <a:lnSpc>
                <a:spcPct val="120000"/>
              </a:lnSpc>
              <a:spcAft>
                <a:spcPts val="1200"/>
              </a:spcAft>
            </a:pPr>
            <a:r>
              <a:rPr lang="en-US" sz="4000" dirty="0">
                <a:solidFill>
                  <a:srgbClr val="FFFF00"/>
                </a:solidFill>
              </a:rPr>
              <a:t>54</a:t>
            </a:r>
            <a:r>
              <a:rPr lang="en-US" sz="4000" baseline="30000" dirty="0">
                <a:solidFill>
                  <a:srgbClr val="FFFF00"/>
                </a:solidFill>
              </a:rPr>
              <a:t>th</a:t>
            </a:r>
            <a:r>
              <a:rPr lang="en-US" sz="4000" dirty="0">
                <a:solidFill>
                  <a:srgbClr val="FFFF00"/>
                </a:solidFill>
              </a:rPr>
              <a:t> PAC on Particle Physics</a:t>
            </a:r>
          </a:p>
        </p:txBody>
      </p:sp>
      <p:sp>
        <p:nvSpPr>
          <p:cNvPr id="12" name="Subtitle 2"/>
          <p:cNvSpPr txBox="1">
            <a:spLocks/>
          </p:cNvSpPr>
          <p:nvPr/>
        </p:nvSpPr>
        <p:spPr bwMode="auto">
          <a:xfrm>
            <a:off x="899592" y="3068960"/>
            <a:ext cx="7560840" cy="1728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fr-FR" b="1" dirty="0" err="1">
                <a:solidFill>
                  <a:srgbClr val="000090"/>
                </a:solidFill>
              </a:rPr>
              <a:t>Implementation</a:t>
            </a:r>
            <a:r>
              <a:rPr lang="fr-FR" b="1" dirty="0">
                <a:solidFill>
                  <a:srgbClr val="000090"/>
                </a:solidFill>
              </a:rPr>
              <a:t> of </a:t>
            </a:r>
            <a:r>
              <a:rPr lang="fr-FR" b="1" dirty="0" err="1">
                <a:solidFill>
                  <a:srgbClr val="000090"/>
                </a:solidFill>
              </a:rPr>
              <a:t>recommendations</a:t>
            </a:r>
            <a:r>
              <a:rPr lang="fr-FR" b="1" dirty="0">
                <a:solidFill>
                  <a:srgbClr val="000090"/>
                </a:solidFill>
              </a:rPr>
              <a:t> and </a:t>
            </a:r>
            <a:r>
              <a:rPr lang="fr-FR" b="1" dirty="0" err="1">
                <a:solidFill>
                  <a:srgbClr val="000090"/>
                </a:solidFill>
              </a:rPr>
              <a:t>work</a:t>
            </a:r>
            <a:r>
              <a:rPr lang="fr-FR" b="1" dirty="0">
                <a:solidFill>
                  <a:srgbClr val="000090"/>
                </a:solidFill>
              </a:rPr>
              <a:t> </a:t>
            </a:r>
            <a:r>
              <a:rPr lang="fr-FR" b="1" dirty="0" err="1">
                <a:solidFill>
                  <a:srgbClr val="000090"/>
                </a:solidFill>
              </a:rPr>
              <a:t>towards</a:t>
            </a:r>
            <a:r>
              <a:rPr lang="fr-FR" b="1" dirty="0">
                <a:solidFill>
                  <a:srgbClr val="000090"/>
                </a:solidFill>
              </a:rPr>
              <a:t> optimisation </a:t>
            </a:r>
            <a:br>
              <a:rPr lang="fr-FR" b="1" dirty="0">
                <a:solidFill>
                  <a:srgbClr val="000090"/>
                </a:solidFill>
              </a:rPr>
            </a:br>
            <a:r>
              <a:rPr lang="fr-FR" b="1" dirty="0">
                <a:solidFill>
                  <a:srgbClr val="000090"/>
                </a:solidFill>
              </a:rPr>
              <a:t>of the </a:t>
            </a:r>
            <a:r>
              <a:rPr lang="fr-FR" b="1" dirty="0" err="1">
                <a:solidFill>
                  <a:srgbClr val="000090"/>
                </a:solidFill>
              </a:rPr>
              <a:t>research</a:t>
            </a:r>
            <a:r>
              <a:rPr lang="fr-FR" b="1" dirty="0">
                <a:solidFill>
                  <a:srgbClr val="000090"/>
                </a:solidFill>
              </a:rPr>
              <a:t> programme</a:t>
            </a:r>
          </a:p>
        </p:txBody>
      </p:sp>
      <p:sp>
        <p:nvSpPr>
          <p:cNvPr id="6" name="Subtitle 2"/>
          <p:cNvSpPr>
            <a:spLocks noGrp="1"/>
          </p:cNvSpPr>
          <p:nvPr>
            <p:ph type="subTitle" idx="1"/>
          </p:nvPr>
        </p:nvSpPr>
        <p:spPr>
          <a:xfrm>
            <a:off x="899592" y="5013176"/>
            <a:ext cx="7560840" cy="1224136"/>
          </a:xfrm>
        </p:spPr>
        <p:txBody>
          <a:bodyPr/>
          <a:lstStyle/>
          <a:p>
            <a:r>
              <a:rPr lang="fr-FR" b="1" dirty="0">
                <a:solidFill>
                  <a:srgbClr val="000090"/>
                </a:solidFill>
              </a:rPr>
              <a:t>Itzhak </a:t>
            </a:r>
            <a:r>
              <a:rPr lang="fr-FR" b="1" dirty="0" err="1">
                <a:solidFill>
                  <a:srgbClr val="000090"/>
                </a:solidFill>
              </a:rPr>
              <a:t>Tserruya</a:t>
            </a:r>
            <a:endParaRPr lang="fr-FR" b="1" dirty="0">
              <a:solidFill>
                <a:srgbClr val="000090"/>
              </a:solidFill>
            </a:endParaRPr>
          </a:p>
        </p:txBody>
      </p:sp>
    </p:spTree>
    <p:extLst>
      <p:ext uri="{BB962C8B-B14F-4D97-AF65-F5344CB8AC3E}">
        <p14:creationId xmlns:p14="http://schemas.microsoft.com/office/powerpoint/2010/main" val="259660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AutoShape 18"/>
          <p:cNvSpPr>
            <a:spLocks noGrp="1" noChangeArrowheads="1"/>
          </p:cNvSpPr>
          <p:nvPr>
            <p:ph type="title"/>
          </p:nvPr>
        </p:nvSpPr>
        <p:spPr bwMode="auto">
          <a:xfrm>
            <a:off x="107504" y="179906"/>
            <a:ext cx="8928992" cy="953453"/>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pPr>
              <a:spcAft>
                <a:spcPts val="0"/>
              </a:spcAft>
            </a:pPr>
            <a:r>
              <a:rPr lang="en-US" sz="2800" u="sng" dirty="0">
                <a:solidFill>
                  <a:srgbClr val="FFFF00"/>
                </a:solidFill>
              </a:rPr>
              <a:t> Recommendations on projects approved for completion  in 2020 and proposed for continuation </a:t>
            </a:r>
          </a:p>
        </p:txBody>
      </p:sp>
      <p:sp>
        <p:nvSpPr>
          <p:cNvPr id="8" name="Content Placeholder 7"/>
          <p:cNvSpPr txBox="1">
            <a:spLocks noGrp="1"/>
          </p:cNvSpPr>
          <p:nvPr>
            <p:ph idx="1"/>
          </p:nvPr>
        </p:nvSpPr>
        <p:spPr>
          <a:xfrm>
            <a:off x="143508" y="1268760"/>
            <a:ext cx="8856984" cy="1745093"/>
          </a:xfrm>
          <a:prstGeom prst="rect">
            <a:avLst/>
          </a:prstGeom>
          <a:noFill/>
        </p:spPr>
        <p:txBody>
          <a:bodyPr wrap="square" rtlCol="0">
            <a:spAutoFit/>
          </a:bodyPr>
          <a:lstStyle/>
          <a:p>
            <a:pPr marL="0" indent="0">
              <a:buNone/>
            </a:pPr>
            <a:endParaRPr lang="en-US" sz="1600" dirty="0">
              <a:latin typeface="Arial" panose="020B0604020202020204" pitchFamily="34" charset="0"/>
              <a:cs typeface="Arial" panose="020B0604020202020204" pitchFamily="34" charset="0"/>
            </a:endParaRPr>
          </a:p>
          <a:p>
            <a:pPr>
              <a:spcBef>
                <a:spcPts val="0"/>
              </a:spcBef>
              <a:spcAft>
                <a:spcPts val="600"/>
              </a:spcAft>
              <a:buFont typeface="Wingdings" charset="2"/>
              <a:buChar char="q"/>
            </a:pPr>
            <a:r>
              <a:rPr lang="en-US" sz="1600" b="1" dirty="0">
                <a:latin typeface="Arial" panose="020B0604020202020204" pitchFamily="34" charset="0"/>
                <a:cs typeface="Arial" panose="020B0604020202020204" pitchFamily="34" charset="0"/>
              </a:rPr>
              <a:t>Daya Bay and JUNO – D. </a:t>
            </a:r>
            <a:r>
              <a:rPr lang="en-US" sz="1600" b="1" dirty="0" err="1">
                <a:latin typeface="Arial" panose="020B0604020202020204" pitchFamily="34" charset="0"/>
                <a:cs typeface="Arial" panose="020B0604020202020204" pitchFamily="34" charset="0"/>
              </a:rPr>
              <a:t>Naumov</a:t>
            </a:r>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The PAC notes the high quality of the work performed by the JINR group and recommends continuation of the JUNO project with first priority until the end of 2023. </a:t>
            </a:r>
          </a:p>
          <a:p>
            <a:r>
              <a:rPr lang="en-IL" sz="1600" dirty="0">
                <a:latin typeface="Arial" panose="020B0604020202020204" pitchFamily="34" charset="0"/>
                <a:cs typeface="Arial" panose="020B0604020202020204" pitchFamily="34" charset="0"/>
              </a:rPr>
              <a:t>The PAC encourages the group </a:t>
            </a:r>
            <a:r>
              <a:rPr lang="en-US" sz="1600" dirty="0">
                <a:latin typeface="Arial" panose="020B0604020202020204" pitchFamily="34" charset="0"/>
                <a:cs typeface="Arial" panose="020B0604020202020204" pitchFamily="34" charset="0"/>
              </a:rPr>
              <a:t>to ensure</a:t>
            </a:r>
            <a:r>
              <a:rPr lang="en-IL" sz="1600" dirty="0">
                <a:latin typeface="Arial" panose="020B0604020202020204" pitchFamily="34" charset="0"/>
                <a:cs typeface="Arial" panose="020B0604020202020204" pitchFamily="34" charset="0"/>
              </a:rPr>
              <a:t> that the present personnel overlap with the DUNE project will not lead to future potential conflicts between the two international collaborations.</a:t>
            </a:r>
            <a:r>
              <a:rPr lang="en-US" sz="1600" dirty="0">
                <a:latin typeface="Arial" panose="020B0604020202020204" pitchFamily="34" charset="0"/>
                <a:cs typeface="Arial" panose="020B0604020202020204" pitchFamily="34" charset="0"/>
              </a:rPr>
              <a:t> </a:t>
            </a:r>
          </a:p>
        </p:txBody>
      </p:sp>
      <p:sp>
        <p:nvSpPr>
          <p:cNvPr id="2" name="Date Placeholder 1">
            <a:extLst>
              <a:ext uri="{FF2B5EF4-FFF2-40B4-BE49-F238E27FC236}">
                <a16:creationId xmlns:a16="http://schemas.microsoft.com/office/drawing/2014/main" id="{84064A7F-F097-6F48-A308-E18DAAFF3A32}"/>
              </a:ext>
            </a:extLst>
          </p:cNvPr>
          <p:cNvSpPr>
            <a:spLocks noGrp="1"/>
          </p:cNvSpPr>
          <p:nvPr>
            <p:ph type="dt" sz="half" idx="10"/>
          </p:nvPr>
        </p:nvSpPr>
        <p:spPr/>
        <p:txBody>
          <a:bodyPr/>
          <a:lstStyle/>
          <a:p>
            <a:pPr>
              <a:defRPr/>
            </a:pPr>
            <a:r>
              <a:rPr lang="en-US"/>
              <a:t>Itzhak Tserruya</a:t>
            </a:r>
            <a:endParaRPr lang="fr-FR" dirty="0"/>
          </a:p>
        </p:txBody>
      </p:sp>
      <p:sp>
        <p:nvSpPr>
          <p:cNvPr id="3" name="Footer Placeholder 2">
            <a:extLst>
              <a:ext uri="{FF2B5EF4-FFF2-40B4-BE49-F238E27FC236}">
                <a16:creationId xmlns:a16="http://schemas.microsoft.com/office/drawing/2014/main" id="{E54D9F33-1892-1D47-B63E-962184BEEFD3}"/>
              </a:ext>
            </a:extLst>
          </p:cNvPr>
          <p:cNvSpPr>
            <a:spLocks noGrp="1"/>
          </p:cNvSpPr>
          <p:nvPr>
            <p:ph type="ftr" sz="quarter" idx="11"/>
          </p:nvPr>
        </p:nvSpPr>
        <p:spPr/>
        <p:txBody>
          <a:bodyPr/>
          <a:lstStyle/>
          <a:p>
            <a:pPr>
              <a:defRPr/>
            </a:pPr>
            <a:r>
              <a:rPr lang="en-US"/>
              <a:t>54th PAC-PP, January 18, 2021</a:t>
            </a:r>
            <a:endParaRPr lang="fr-FR"/>
          </a:p>
        </p:txBody>
      </p:sp>
      <p:sp>
        <p:nvSpPr>
          <p:cNvPr id="4" name="Slide Number Placeholder 3">
            <a:extLst>
              <a:ext uri="{FF2B5EF4-FFF2-40B4-BE49-F238E27FC236}">
                <a16:creationId xmlns:a16="http://schemas.microsoft.com/office/drawing/2014/main" id="{DFB83BF7-78A5-AD46-9D88-3A1C47A39CF2}"/>
              </a:ext>
            </a:extLst>
          </p:cNvPr>
          <p:cNvSpPr>
            <a:spLocks noGrp="1"/>
          </p:cNvSpPr>
          <p:nvPr>
            <p:ph type="sldNum" sz="quarter" idx="12"/>
          </p:nvPr>
        </p:nvSpPr>
        <p:spPr/>
        <p:txBody>
          <a:bodyPr/>
          <a:lstStyle/>
          <a:p>
            <a:pPr>
              <a:defRPr/>
            </a:pPr>
            <a:fld id="{16AAA047-8AEF-4C69-86C3-C9A280890182}" type="slidenum">
              <a:rPr lang="fr-FR" smtClean="0"/>
              <a:pPr>
                <a:defRPr/>
              </a:pPr>
              <a:t>10</a:t>
            </a:fld>
            <a:endParaRPr lang="fr-FR"/>
          </a:p>
        </p:txBody>
      </p:sp>
      <p:sp>
        <p:nvSpPr>
          <p:cNvPr id="7" name="Content Placeholder 7">
            <a:extLst>
              <a:ext uri="{FF2B5EF4-FFF2-40B4-BE49-F238E27FC236}">
                <a16:creationId xmlns:a16="http://schemas.microsoft.com/office/drawing/2014/main" id="{8948E4C3-3D0B-AB4F-8C0A-BC4BD1CE667A}"/>
              </a:ext>
            </a:extLst>
          </p:cNvPr>
          <p:cNvSpPr txBox="1">
            <a:spLocks/>
          </p:cNvSpPr>
          <p:nvPr/>
        </p:nvSpPr>
        <p:spPr bwMode="auto">
          <a:xfrm>
            <a:off x="143508" y="3149254"/>
            <a:ext cx="8856984" cy="2729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buFont typeface="Wingdings" pitchFamily="2" charset="2"/>
              <a:buChar char="q"/>
            </a:pPr>
            <a:r>
              <a:rPr lang="en-US" sz="1600" b="1" dirty="0">
                <a:latin typeface="Arial" panose="020B0604020202020204" pitchFamily="34" charset="0"/>
                <a:cs typeface="Arial" panose="020B0604020202020204" pitchFamily="34" charset="0"/>
              </a:rPr>
              <a:t>NOvA / DUNE - A. </a:t>
            </a:r>
            <a:r>
              <a:rPr lang="en-US" sz="1600" b="1" dirty="0" err="1">
                <a:latin typeface="Arial" panose="020B0604020202020204" pitchFamily="34" charset="0"/>
                <a:cs typeface="Arial" panose="020B0604020202020204" pitchFamily="34" charset="0"/>
              </a:rPr>
              <a:t>Olshevskiy</a:t>
            </a:r>
            <a:endParaRPr lang="en-US" sz="1600" dirty="0">
              <a:latin typeface="Arial" panose="020B0604020202020204" pitchFamily="34" charset="0"/>
              <a:cs typeface="Arial" panose="020B0604020202020204" pitchFamily="34" charset="0"/>
            </a:endParaRPr>
          </a:p>
          <a:p>
            <a:pPr algn="just">
              <a:spcAft>
                <a:spcPts val="0"/>
              </a:spcAft>
              <a:buSzPct val="150000"/>
            </a:pPr>
            <a:r>
              <a:rPr lang="en-US" sz="1600" dirty="0">
                <a:latin typeface="Arial" panose="020B0604020202020204" pitchFamily="34" charset="0"/>
                <a:cs typeface="Arial" panose="020B0604020202020204" pitchFamily="34" charset="0"/>
              </a:rPr>
              <a:t>Taking into account the visible role of the JINR group in the NOvA experiment and its solid plans for further advances in forefront neutrino physics research with the DUNE experiment, the PAC recommends continuation of NOvA and approval of DUNE, both until 2023 with first priority. </a:t>
            </a:r>
          </a:p>
          <a:p>
            <a:pPr algn="just">
              <a:spcAft>
                <a:spcPts val="0"/>
              </a:spcAft>
              <a:buSzPct val="150000"/>
            </a:pPr>
            <a:r>
              <a:rPr lang="en-US" sz="1600" dirty="0">
                <a:latin typeface="Arial" panose="020B0604020202020204" pitchFamily="34" charset="0"/>
                <a:cs typeface="Arial" panose="020B0604020202020204" pitchFamily="34" charset="0"/>
              </a:rPr>
              <a:t>The PAC encourages the JINR Directorate to provide the necessary resources to the DUNE project in order to guarantee visible participation of the group. In the same line, one could envision JINR’s possible contribution to the LBNF facility, in line with what is done by other major international laboratories. In this context, the JINR group should play the role of bridgehead for the future joining of more groups associated with JINR.  </a:t>
            </a:r>
          </a:p>
        </p:txBody>
      </p:sp>
    </p:spTree>
    <p:extLst>
      <p:ext uri="{BB962C8B-B14F-4D97-AF65-F5344CB8AC3E}">
        <p14:creationId xmlns:p14="http://schemas.microsoft.com/office/powerpoint/2010/main" val="1567177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18"/>
          <p:cNvSpPr>
            <a:spLocks noGrp="1" noChangeArrowheads="1"/>
          </p:cNvSpPr>
          <p:nvPr>
            <p:ph type="title"/>
          </p:nvPr>
        </p:nvSpPr>
        <p:spPr bwMode="auto">
          <a:xfrm>
            <a:off x="467544" y="132523"/>
            <a:ext cx="8229600" cy="762762"/>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pPr>
              <a:lnSpc>
                <a:spcPct val="120000"/>
              </a:lnSpc>
              <a:spcAft>
                <a:spcPts val="1200"/>
              </a:spcAft>
            </a:pPr>
            <a:r>
              <a:rPr lang="en-US" sz="4000" u="sng" dirty="0">
                <a:solidFill>
                  <a:srgbClr val="FFFF00"/>
                </a:solidFill>
              </a:rPr>
              <a:t>Scientific Council (I)</a:t>
            </a:r>
          </a:p>
        </p:txBody>
      </p:sp>
      <p:sp>
        <p:nvSpPr>
          <p:cNvPr id="2" name="TextBox 1"/>
          <p:cNvSpPr txBox="1"/>
          <p:nvPr/>
        </p:nvSpPr>
        <p:spPr>
          <a:xfrm>
            <a:off x="107504" y="1412776"/>
            <a:ext cx="9036496" cy="3616375"/>
          </a:xfrm>
          <a:prstGeom prst="rect">
            <a:avLst/>
          </a:prstGeom>
          <a:noFill/>
        </p:spPr>
        <p:txBody>
          <a:bodyPr wrap="square" rtlCol="0">
            <a:spAutoFit/>
          </a:bodyPr>
          <a:lstStyle/>
          <a:p>
            <a:pPr>
              <a:spcAft>
                <a:spcPts val="600"/>
              </a:spcAft>
              <a:buSzPct val="80000"/>
            </a:pPr>
            <a:r>
              <a:rPr lang="en-US" sz="1600" dirty="0"/>
              <a:t>Excerpts from the Resolutions of the 128</a:t>
            </a:r>
            <a:r>
              <a:rPr lang="en-US" sz="1600" baseline="30000" dirty="0"/>
              <a:t>th</a:t>
            </a:r>
            <a:r>
              <a:rPr lang="en-US" sz="1600" dirty="0"/>
              <a:t> session of the SC held on September 17, 2020:</a:t>
            </a:r>
          </a:p>
          <a:p>
            <a:pPr>
              <a:spcAft>
                <a:spcPts val="600"/>
              </a:spcAft>
              <a:buSzPct val="80000"/>
            </a:pPr>
            <a:endParaRPr lang="en-US" dirty="0"/>
          </a:p>
          <a:p>
            <a:pPr>
              <a:spcAft>
                <a:spcPts val="600"/>
              </a:spcAft>
              <a:buSzPct val="80000"/>
            </a:pPr>
            <a:r>
              <a:rPr lang="en-US" b="1" u="sng" dirty="0"/>
              <a:t>General considerations relevant to the PAC-PP</a:t>
            </a:r>
            <a:r>
              <a:rPr lang="en-US" b="1" dirty="0"/>
              <a:t>:</a:t>
            </a:r>
            <a:br>
              <a:rPr lang="en-US" dirty="0"/>
            </a:br>
            <a:endParaRPr lang="en-US" dirty="0"/>
          </a:p>
          <a:p>
            <a:r>
              <a:rPr lang="en-US" dirty="0"/>
              <a:t> The Scientific Council recognizes recent achievements in implementing and developing JINR’s major facilities, in particular: </a:t>
            </a:r>
          </a:p>
          <a:p>
            <a:endParaRPr lang="en-US" dirty="0"/>
          </a:p>
          <a:p>
            <a:pPr marL="285750" indent="-285750">
              <a:spcAft>
                <a:spcPts val="600"/>
              </a:spcAft>
              <a:buFont typeface="Wingdings" charset="2"/>
              <a:buChar char="u"/>
            </a:pPr>
            <a:r>
              <a:rPr lang="en-US" dirty="0"/>
              <a:t>the progress achieved in constructing the NICA </a:t>
            </a:r>
            <a:r>
              <a:rPr lang="en-US" dirty="0" err="1"/>
              <a:t>megascience</a:t>
            </a:r>
            <a:r>
              <a:rPr lang="en-US" dirty="0"/>
              <a:t> complex which includes a unique technological accomplishment accompanied by obtaining the first scientific results. The Scientific Council commends the regular functioning of the Supervisory Board of the NICA Complex Project and its Cost and Schedule Review Committee.  </a:t>
            </a:r>
            <a:endParaRPr lang="en-IL" dirty="0"/>
          </a:p>
        </p:txBody>
      </p:sp>
      <p:sp>
        <p:nvSpPr>
          <p:cNvPr id="4" name="Date Placeholder 3">
            <a:extLst>
              <a:ext uri="{FF2B5EF4-FFF2-40B4-BE49-F238E27FC236}">
                <a16:creationId xmlns:a16="http://schemas.microsoft.com/office/drawing/2014/main" id="{5628E96A-CE82-3340-A3FA-5012C03BA550}"/>
              </a:ext>
            </a:extLst>
          </p:cNvPr>
          <p:cNvSpPr>
            <a:spLocks noGrp="1"/>
          </p:cNvSpPr>
          <p:nvPr>
            <p:ph type="dt" sz="half" idx="10"/>
          </p:nvPr>
        </p:nvSpPr>
        <p:spPr/>
        <p:txBody>
          <a:bodyPr/>
          <a:lstStyle/>
          <a:p>
            <a:pPr>
              <a:defRPr/>
            </a:pPr>
            <a:r>
              <a:rPr lang="en-US"/>
              <a:t>Itzhak Tserruya</a:t>
            </a:r>
            <a:endParaRPr lang="fr-FR"/>
          </a:p>
        </p:txBody>
      </p:sp>
      <p:sp>
        <p:nvSpPr>
          <p:cNvPr id="5" name="Footer Placeholder 4">
            <a:extLst>
              <a:ext uri="{FF2B5EF4-FFF2-40B4-BE49-F238E27FC236}">
                <a16:creationId xmlns:a16="http://schemas.microsoft.com/office/drawing/2014/main" id="{90820C37-A87F-1D4A-A8B3-FF5B8477799E}"/>
              </a:ext>
            </a:extLst>
          </p:cNvPr>
          <p:cNvSpPr>
            <a:spLocks noGrp="1"/>
          </p:cNvSpPr>
          <p:nvPr>
            <p:ph type="ftr" sz="quarter" idx="11"/>
          </p:nvPr>
        </p:nvSpPr>
        <p:spPr/>
        <p:txBody>
          <a:bodyPr/>
          <a:lstStyle/>
          <a:p>
            <a:pPr>
              <a:defRPr/>
            </a:pPr>
            <a:r>
              <a:rPr lang="en-US"/>
              <a:t>54th PAC-PP, January 18, 2021</a:t>
            </a:r>
            <a:endParaRPr lang="fr-FR"/>
          </a:p>
        </p:txBody>
      </p:sp>
      <p:sp>
        <p:nvSpPr>
          <p:cNvPr id="6" name="Slide Number Placeholder 5">
            <a:extLst>
              <a:ext uri="{FF2B5EF4-FFF2-40B4-BE49-F238E27FC236}">
                <a16:creationId xmlns:a16="http://schemas.microsoft.com/office/drawing/2014/main" id="{AB1A5CD7-B3E5-6142-9441-E3FA0F43A515}"/>
              </a:ext>
            </a:extLst>
          </p:cNvPr>
          <p:cNvSpPr>
            <a:spLocks noGrp="1"/>
          </p:cNvSpPr>
          <p:nvPr>
            <p:ph type="sldNum" sz="quarter" idx="12"/>
          </p:nvPr>
        </p:nvSpPr>
        <p:spPr/>
        <p:txBody>
          <a:bodyPr/>
          <a:lstStyle/>
          <a:p>
            <a:pPr>
              <a:defRPr/>
            </a:pPr>
            <a:fld id="{16AAA047-8AEF-4C69-86C3-C9A280890182}" type="slidenum">
              <a:rPr lang="fr-FR" smtClean="0"/>
              <a:pPr>
                <a:defRPr/>
              </a:pPr>
              <a:t>11</a:t>
            </a:fld>
            <a:endParaRPr lang="fr-FR"/>
          </a:p>
        </p:txBody>
      </p:sp>
    </p:spTree>
    <p:extLst>
      <p:ext uri="{BB962C8B-B14F-4D97-AF65-F5344CB8AC3E}">
        <p14:creationId xmlns:p14="http://schemas.microsoft.com/office/powerpoint/2010/main" val="974125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18"/>
          <p:cNvSpPr>
            <a:spLocks noGrp="1" noChangeArrowheads="1"/>
          </p:cNvSpPr>
          <p:nvPr>
            <p:ph type="title"/>
          </p:nvPr>
        </p:nvSpPr>
        <p:spPr bwMode="auto">
          <a:xfrm>
            <a:off x="467544" y="132523"/>
            <a:ext cx="8229600" cy="762762"/>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pPr>
              <a:lnSpc>
                <a:spcPct val="120000"/>
              </a:lnSpc>
              <a:spcAft>
                <a:spcPts val="1200"/>
              </a:spcAft>
            </a:pPr>
            <a:r>
              <a:rPr lang="en-US" sz="4000" u="sng" dirty="0">
                <a:solidFill>
                  <a:srgbClr val="FFFF00"/>
                </a:solidFill>
              </a:rPr>
              <a:t>Scientific Council (II)</a:t>
            </a:r>
          </a:p>
        </p:txBody>
      </p:sp>
      <p:sp>
        <p:nvSpPr>
          <p:cNvPr id="2" name="TextBox 1"/>
          <p:cNvSpPr txBox="1"/>
          <p:nvPr/>
        </p:nvSpPr>
        <p:spPr>
          <a:xfrm>
            <a:off x="186154" y="1052736"/>
            <a:ext cx="8850342" cy="5509200"/>
          </a:xfrm>
          <a:prstGeom prst="rect">
            <a:avLst/>
          </a:prstGeom>
          <a:noFill/>
        </p:spPr>
        <p:txBody>
          <a:bodyPr wrap="square" rtlCol="0">
            <a:spAutoFit/>
          </a:bodyPr>
          <a:lstStyle/>
          <a:p>
            <a:pPr>
              <a:spcAft>
                <a:spcPts val="600"/>
              </a:spcAft>
            </a:pPr>
            <a:r>
              <a:rPr lang="en-US" b="1" u="sng" dirty="0"/>
              <a:t>Recommendations in connection with the PAC-PP: </a:t>
            </a:r>
          </a:p>
          <a:p>
            <a:pPr>
              <a:spcAft>
                <a:spcPts val="0"/>
              </a:spcAft>
            </a:pPr>
            <a:r>
              <a:rPr lang="en-US" dirty="0"/>
              <a:t>The SC </a:t>
            </a:r>
            <a:r>
              <a:rPr lang="en-US" b="1" dirty="0"/>
              <a:t>endorsed and supported all recommendations made by the PAC – PP. </a:t>
            </a:r>
          </a:p>
          <a:p>
            <a:pPr>
              <a:spcAft>
                <a:spcPts val="0"/>
              </a:spcAft>
            </a:pPr>
            <a:r>
              <a:rPr lang="en-US" b="1" dirty="0"/>
              <a:t>In particular:</a:t>
            </a:r>
          </a:p>
          <a:p>
            <a:pPr>
              <a:spcAft>
                <a:spcPts val="0"/>
              </a:spcAft>
            </a:pPr>
            <a:endParaRPr lang="en-US" dirty="0"/>
          </a:p>
          <a:p>
            <a:pPr marL="285750" indent="-285750">
              <a:spcAft>
                <a:spcPts val="600"/>
              </a:spcAft>
              <a:buFont typeface="Wingdings" charset="2"/>
              <a:buChar char="u"/>
            </a:pPr>
            <a:r>
              <a:rPr lang="en-US" dirty="0"/>
              <a:t>The Scientific Council is pleased to note that despite the difficult pandemic situation, the </a:t>
            </a:r>
            <a:r>
              <a:rPr lang="en-US" dirty="0" err="1"/>
              <a:t>Nuclotron</a:t>
            </a:r>
            <a:r>
              <a:rPr lang="en-US" dirty="0"/>
              <a:t>-NICA project including the VBLHEP infrastructure developments advanced well and, basically, at the necessary pace. In particular, in spite of a two-month delay, the tests of the main Booster systems were completed and preparation work for launching the Booster synchrotron is started. The Scientific Council seconds the concern of the PAC for Particle Physics with the lack of sufficient manpower for the collider magnet construction and tests and urges the JINR management to take the necessary steps to address this issue that otherwise could seriously impact the overall schedule of the NICA project. The Scientific Council endorses the PAC’s request that the </a:t>
            </a:r>
            <a:r>
              <a:rPr lang="en-US" dirty="0" err="1"/>
              <a:t>Nuclotron</a:t>
            </a:r>
            <a:r>
              <a:rPr lang="en-US" dirty="0"/>
              <a:t> maximum energy of 4.5 GeV/n should be available as soon as possible. </a:t>
            </a:r>
          </a:p>
          <a:p>
            <a:pPr marL="285750" indent="-285750">
              <a:spcAft>
                <a:spcPts val="600"/>
              </a:spcAft>
              <a:buFont typeface="Wingdings" charset="2"/>
              <a:buChar char="u"/>
            </a:pPr>
            <a:r>
              <a:rPr lang="en-US" dirty="0"/>
              <a:t>The Scientific Council appreciates the efforts of the BM@N team on upgrading the detector for the heavy-ion physics runs planned for 2021 and beyond and on completion of the analysis of short-range correlations of nucleon pairs in inverse kinematic reactions measured at the </a:t>
            </a:r>
            <a:r>
              <a:rPr lang="en-US" dirty="0" err="1"/>
              <a:t>Nuclotron</a:t>
            </a:r>
            <a:r>
              <a:rPr lang="en-US" dirty="0"/>
              <a:t>. </a:t>
            </a:r>
          </a:p>
        </p:txBody>
      </p:sp>
      <p:sp>
        <p:nvSpPr>
          <p:cNvPr id="3" name="Date Placeholder 2">
            <a:extLst>
              <a:ext uri="{FF2B5EF4-FFF2-40B4-BE49-F238E27FC236}">
                <a16:creationId xmlns:a16="http://schemas.microsoft.com/office/drawing/2014/main" id="{169AB3E6-6DD7-FC49-ADDB-514C28BE5165}"/>
              </a:ext>
            </a:extLst>
          </p:cNvPr>
          <p:cNvSpPr>
            <a:spLocks noGrp="1"/>
          </p:cNvSpPr>
          <p:nvPr>
            <p:ph type="dt" sz="half" idx="10"/>
          </p:nvPr>
        </p:nvSpPr>
        <p:spPr/>
        <p:txBody>
          <a:bodyPr/>
          <a:lstStyle/>
          <a:p>
            <a:pPr>
              <a:defRPr/>
            </a:pPr>
            <a:r>
              <a:rPr lang="en-US"/>
              <a:t>Itzhak Tserruya</a:t>
            </a:r>
            <a:endParaRPr lang="fr-FR"/>
          </a:p>
        </p:txBody>
      </p:sp>
      <p:sp>
        <p:nvSpPr>
          <p:cNvPr id="4" name="Footer Placeholder 3">
            <a:extLst>
              <a:ext uri="{FF2B5EF4-FFF2-40B4-BE49-F238E27FC236}">
                <a16:creationId xmlns:a16="http://schemas.microsoft.com/office/drawing/2014/main" id="{1CB57971-C7C9-3D45-AF4A-727031B0CC37}"/>
              </a:ext>
            </a:extLst>
          </p:cNvPr>
          <p:cNvSpPr>
            <a:spLocks noGrp="1"/>
          </p:cNvSpPr>
          <p:nvPr>
            <p:ph type="ftr" sz="quarter" idx="11"/>
          </p:nvPr>
        </p:nvSpPr>
        <p:spPr/>
        <p:txBody>
          <a:bodyPr/>
          <a:lstStyle/>
          <a:p>
            <a:pPr>
              <a:defRPr/>
            </a:pPr>
            <a:r>
              <a:rPr lang="en-US"/>
              <a:t>54th PAC-PP, January 18, 2021</a:t>
            </a:r>
            <a:endParaRPr lang="fr-FR"/>
          </a:p>
        </p:txBody>
      </p:sp>
      <p:sp>
        <p:nvSpPr>
          <p:cNvPr id="5" name="Slide Number Placeholder 4">
            <a:extLst>
              <a:ext uri="{FF2B5EF4-FFF2-40B4-BE49-F238E27FC236}">
                <a16:creationId xmlns:a16="http://schemas.microsoft.com/office/drawing/2014/main" id="{BD3CAD83-433B-9C4D-B86C-756E574573E6}"/>
              </a:ext>
            </a:extLst>
          </p:cNvPr>
          <p:cNvSpPr>
            <a:spLocks noGrp="1"/>
          </p:cNvSpPr>
          <p:nvPr>
            <p:ph type="sldNum" sz="quarter" idx="12"/>
          </p:nvPr>
        </p:nvSpPr>
        <p:spPr/>
        <p:txBody>
          <a:bodyPr/>
          <a:lstStyle/>
          <a:p>
            <a:pPr>
              <a:defRPr/>
            </a:pPr>
            <a:fld id="{16AAA047-8AEF-4C69-86C3-C9A280890182}" type="slidenum">
              <a:rPr lang="fr-FR" smtClean="0"/>
              <a:pPr>
                <a:defRPr/>
              </a:pPr>
              <a:t>12</a:t>
            </a:fld>
            <a:endParaRPr lang="fr-FR"/>
          </a:p>
        </p:txBody>
      </p:sp>
    </p:spTree>
    <p:extLst>
      <p:ext uri="{BB962C8B-B14F-4D97-AF65-F5344CB8AC3E}">
        <p14:creationId xmlns:p14="http://schemas.microsoft.com/office/powerpoint/2010/main" val="1202698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18"/>
          <p:cNvSpPr>
            <a:spLocks noGrp="1" noChangeArrowheads="1"/>
          </p:cNvSpPr>
          <p:nvPr>
            <p:ph type="title"/>
          </p:nvPr>
        </p:nvSpPr>
        <p:spPr bwMode="auto">
          <a:xfrm>
            <a:off x="467544" y="132523"/>
            <a:ext cx="8229600" cy="762762"/>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pPr>
              <a:lnSpc>
                <a:spcPct val="120000"/>
              </a:lnSpc>
              <a:spcAft>
                <a:spcPts val="1200"/>
              </a:spcAft>
            </a:pPr>
            <a:r>
              <a:rPr lang="en-US" sz="4000" u="sng" dirty="0">
                <a:solidFill>
                  <a:srgbClr val="FFFF00"/>
                </a:solidFill>
              </a:rPr>
              <a:t>Scientific Council (III)</a:t>
            </a:r>
          </a:p>
        </p:txBody>
      </p:sp>
      <p:sp>
        <p:nvSpPr>
          <p:cNvPr id="2" name="TextBox 1"/>
          <p:cNvSpPr txBox="1"/>
          <p:nvPr/>
        </p:nvSpPr>
        <p:spPr>
          <a:xfrm>
            <a:off x="245549" y="895535"/>
            <a:ext cx="8864388" cy="6017032"/>
          </a:xfrm>
          <a:prstGeom prst="rect">
            <a:avLst/>
          </a:prstGeom>
          <a:noFill/>
        </p:spPr>
        <p:txBody>
          <a:bodyPr wrap="square" rtlCol="0">
            <a:spAutoFit/>
          </a:bodyPr>
          <a:lstStyle/>
          <a:p>
            <a:pPr>
              <a:spcAft>
                <a:spcPts val="600"/>
              </a:spcAft>
              <a:buSzPct val="80000"/>
            </a:pPr>
            <a:r>
              <a:rPr lang="en-US" b="1" u="sng" dirty="0"/>
              <a:t>Recommendations in connection with the PAC-PP (continuation): </a:t>
            </a:r>
          </a:p>
          <a:p>
            <a:pPr marL="285750" indent="-285750">
              <a:spcAft>
                <a:spcPts val="600"/>
              </a:spcAft>
              <a:buFont typeface="Wingdings" charset="2"/>
              <a:buChar char="u"/>
            </a:pPr>
            <a:r>
              <a:rPr lang="en-US" sz="1600" dirty="0"/>
              <a:t>The Scientific Council welcomes the steady progress in the assembly and production of most of the MPD detector components foreseen in the first-stage configuration as well as in the production of the Inner Tracking System. The Scientific Council shares the PAC’s concern regarding the delay in the ECAL construction and the resulting impact on the physics </a:t>
            </a:r>
            <a:r>
              <a:rPr lang="en-US" sz="1600" dirty="0" err="1"/>
              <a:t>programme</a:t>
            </a:r>
            <a:r>
              <a:rPr lang="en-US" sz="1600" dirty="0"/>
              <a:t>, with only half of the coverage foreseen now at the first stage while the second half is expected at a later stage. The Scientific Council appreciates the ongoing Monte Carlo simulations of the detector and physics processes in preparation for the first beams in MPD and welcomes the plans to intensify this effort. The Scientific Council supports the PAC’s recommendation on extension of the MPD project until the end of 2025 with first priority. </a:t>
            </a:r>
          </a:p>
          <a:p>
            <a:pPr marL="285750" indent="-285750">
              <a:spcAft>
                <a:spcPts val="600"/>
              </a:spcAft>
              <a:buFont typeface="Wingdings" charset="2"/>
              <a:buChar char="u"/>
            </a:pPr>
            <a:r>
              <a:rPr lang="en-US" sz="1600" dirty="0"/>
              <a:t>The Scientific Council encourages the JINR team in the COMPASS experiment to enhance its participation in the data analysis and develop collaborative work for the physics exploitation of the data in order to secure scientific recognition of the group’s two-decade-long work in COMPASS. By the project completion in 2022, the group should explore new opportunities like e.g. MPD and SPD where its experience is certainly very much needed. The Scientific Council endorses the PAC’s recommendation concerning extension of the COMPASS-II project until the end of 2022 with first priority. </a:t>
            </a:r>
          </a:p>
          <a:p>
            <a:pPr marL="285750" indent="-285750">
              <a:spcAft>
                <a:spcPts val="600"/>
              </a:spcAft>
              <a:buFont typeface="Wingdings" charset="2"/>
              <a:buChar char="u"/>
            </a:pPr>
            <a:r>
              <a:rPr lang="en-US" sz="1600" dirty="0"/>
              <a:t>The Scientific Council recognizes that the TAIGA project has a solid in-house component with significant international participation. The JINR group is playing an important role in the TAIGA collaboration for the design and production of the IACTs, but its participation in the data analysis should be strengthened. Publication of the methodological results obtained by the group should be carried out more actively. The Scientific Council shares the PAC’s recommendation on extension of the TAIGA project until the end of 2023 with first priority.</a:t>
            </a:r>
          </a:p>
        </p:txBody>
      </p:sp>
    </p:spTree>
    <p:extLst>
      <p:ext uri="{BB962C8B-B14F-4D97-AF65-F5344CB8AC3E}">
        <p14:creationId xmlns:p14="http://schemas.microsoft.com/office/powerpoint/2010/main" val="4019626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18"/>
          <p:cNvSpPr>
            <a:spLocks noGrp="1" noChangeArrowheads="1"/>
          </p:cNvSpPr>
          <p:nvPr>
            <p:ph type="title"/>
          </p:nvPr>
        </p:nvSpPr>
        <p:spPr bwMode="auto">
          <a:xfrm>
            <a:off x="467544" y="132523"/>
            <a:ext cx="8229600" cy="762762"/>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pPr>
              <a:lnSpc>
                <a:spcPct val="120000"/>
              </a:lnSpc>
              <a:spcAft>
                <a:spcPts val="1200"/>
              </a:spcAft>
            </a:pPr>
            <a:r>
              <a:rPr lang="en-US" sz="4000" u="sng" dirty="0">
                <a:solidFill>
                  <a:srgbClr val="FFFF00"/>
                </a:solidFill>
              </a:rPr>
              <a:t>Scientific Council (IV)</a:t>
            </a:r>
          </a:p>
        </p:txBody>
      </p:sp>
      <p:sp>
        <p:nvSpPr>
          <p:cNvPr id="2" name="TextBox 1"/>
          <p:cNvSpPr txBox="1"/>
          <p:nvPr/>
        </p:nvSpPr>
        <p:spPr>
          <a:xfrm>
            <a:off x="274615" y="1417440"/>
            <a:ext cx="8864388" cy="4462760"/>
          </a:xfrm>
          <a:prstGeom prst="rect">
            <a:avLst/>
          </a:prstGeom>
          <a:noFill/>
        </p:spPr>
        <p:txBody>
          <a:bodyPr wrap="square" rtlCol="0">
            <a:spAutoFit/>
          </a:bodyPr>
          <a:lstStyle/>
          <a:p>
            <a:pPr>
              <a:spcAft>
                <a:spcPts val="600"/>
              </a:spcAft>
              <a:buSzPct val="80000"/>
            </a:pPr>
            <a:r>
              <a:rPr lang="en-US" b="1" u="sng" dirty="0"/>
              <a:t>Recommendations in connection with the PAC-PP (continuation): </a:t>
            </a:r>
            <a:endParaRPr lang="en-US" sz="1600" dirty="0"/>
          </a:p>
          <a:p>
            <a:pPr marL="285750" indent="-285750">
              <a:spcAft>
                <a:spcPts val="600"/>
              </a:spcAft>
              <a:buFont typeface="Wingdings" charset="2"/>
              <a:buChar char="u"/>
            </a:pPr>
            <a:r>
              <a:rPr lang="en-US" sz="1600" dirty="0"/>
              <a:t>The Scientific Council appreciates the high quality of the work performed by the JINR group in the Daya Bay and JUNO experiments. The contributions of the JINR group to both experiments made in many important systems of the detectors are acknowledged and imprinted in the structure of the collaboration management. The Scientific Council supports the plans of the JINR team in the data analysis of the Daya Bay experiment and in the development, construction and commissioning of the JUNO project. It endorses the PAC’s recommendation to continue the participation in the JUNO project until the end of 2023 with first priority. </a:t>
            </a:r>
          </a:p>
          <a:p>
            <a:pPr marL="285750" indent="-285750">
              <a:spcAft>
                <a:spcPts val="600"/>
              </a:spcAft>
              <a:buFont typeface="Wingdings" charset="2"/>
              <a:buChar char="u"/>
            </a:pPr>
            <a:r>
              <a:rPr lang="en-US" sz="1600" dirty="0"/>
              <a:t>The Scientific Council, taking into account the visible role of the JINR group in the NOvA experiment and its solid plans for further advances in forefront neutrino physics research with the DUNE experiment, supports the PAC’s recommendation on continuation of NOvA and approval of the group’s participation in DUNE, both until 2023 with first priority. It supports the PAC's proposal to the JINR Directorate to provide the necessary resources to the DUNE project in order to guarantee visible participation of the JINR group and to encourage the group to play the role of bridgehead for the future joining of more groups associated with JINR. </a:t>
            </a:r>
          </a:p>
        </p:txBody>
      </p:sp>
      <p:sp>
        <p:nvSpPr>
          <p:cNvPr id="3" name="Date Placeholder 2">
            <a:extLst>
              <a:ext uri="{FF2B5EF4-FFF2-40B4-BE49-F238E27FC236}">
                <a16:creationId xmlns:a16="http://schemas.microsoft.com/office/drawing/2014/main" id="{54E9C737-B448-1E48-81D8-D27E0310EB9B}"/>
              </a:ext>
            </a:extLst>
          </p:cNvPr>
          <p:cNvSpPr>
            <a:spLocks noGrp="1"/>
          </p:cNvSpPr>
          <p:nvPr>
            <p:ph type="dt" sz="half" idx="10"/>
          </p:nvPr>
        </p:nvSpPr>
        <p:spPr/>
        <p:txBody>
          <a:bodyPr/>
          <a:lstStyle/>
          <a:p>
            <a:pPr>
              <a:defRPr/>
            </a:pPr>
            <a:r>
              <a:rPr lang="en-US"/>
              <a:t>Itzhak Tserruya</a:t>
            </a:r>
            <a:endParaRPr lang="fr-FR" dirty="0"/>
          </a:p>
        </p:txBody>
      </p:sp>
      <p:sp>
        <p:nvSpPr>
          <p:cNvPr id="4" name="Footer Placeholder 3">
            <a:extLst>
              <a:ext uri="{FF2B5EF4-FFF2-40B4-BE49-F238E27FC236}">
                <a16:creationId xmlns:a16="http://schemas.microsoft.com/office/drawing/2014/main" id="{85AEB3E1-92DF-A54C-A1D5-43A97A9A34AC}"/>
              </a:ext>
            </a:extLst>
          </p:cNvPr>
          <p:cNvSpPr>
            <a:spLocks noGrp="1"/>
          </p:cNvSpPr>
          <p:nvPr>
            <p:ph type="ftr" sz="quarter" idx="11"/>
          </p:nvPr>
        </p:nvSpPr>
        <p:spPr/>
        <p:txBody>
          <a:bodyPr/>
          <a:lstStyle/>
          <a:p>
            <a:pPr>
              <a:defRPr/>
            </a:pPr>
            <a:r>
              <a:rPr lang="en-US"/>
              <a:t>54th PAC-PP, January 18, 2021</a:t>
            </a:r>
            <a:endParaRPr lang="fr-FR" dirty="0"/>
          </a:p>
        </p:txBody>
      </p:sp>
      <p:sp>
        <p:nvSpPr>
          <p:cNvPr id="5" name="Slide Number Placeholder 4">
            <a:extLst>
              <a:ext uri="{FF2B5EF4-FFF2-40B4-BE49-F238E27FC236}">
                <a16:creationId xmlns:a16="http://schemas.microsoft.com/office/drawing/2014/main" id="{C2A5DF76-59F8-D94D-B5B7-41783EE40975}"/>
              </a:ext>
            </a:extLst>
          </p:cNvPr>
          <p:cNvSpPr>
            <a:spLocks noGrp="1"/>
          </p:cNvSpPr>
          <p:nvPr>
            <p:ph type="sldNum" sz="quarter" idx="12"/>
          </p:nvPr>
        </p:nvSpPr>
        <p:spPr/>
        <p:txBody>
          <a:bodyPr/>
          <a:lstStyle/>
          <a:p>
            <a:pPr>
              <a:defRPr/>
            </a:pPr>
            <a:fld id="{16AAA047-8AEF-4C69-86C3-C9A280890182}" type="slidenum">
              <a:rPr lang="fr-FR" smtClean="0"/>
              <a:pPr>
                <a:defRPr/>
              </a:pPr>
              <a:t>14</a:t>
            </a:fld>
            <a:endParaRPr lang="fr-FR"/>
          </a:p>
        </p:txBody>
      </p:sp>
    </p:spTree>
    <p:extLst>
      <p:ext uri="{BB962C8B-B14F-4D97-AF65-F5344CB8AC3E}">
        <p14:creationId xmlns:p14="http://schemas.microsoft.com/office/powerpoint/2010/main" val="1441160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18"/>
          <p:cNvSpPr>
            <a:spLocks noGrp="1" noChangeArrowheads="1"/>
          </p:cNvSpPr>
          <p:nvPr>
            <p:ph type="title"/>
          </p:nvPr>
        </p:nvSpPr>
        <p:spPr bwMode="auto">
          <a:xfrm>
            <a:off x="457200" y="2418370"/>
            <a:ext cx="8363272" cy="1258501"/>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pPr>
              <a:lnSpc>
                <a:spcPct val="120000"/>
              </a:lnSpc>
              <a:spcAft>
                <a:spcPts val="1200"/>
              </a:spcAft>
            </a:pPr>
            <a:r>
              <a:rPr lang="en-US" sz="6600" u="sng" dirty="0">
                <a:solidFill>
                  <a:srgbClr val="FFFF00"/>
                </a:solidFill>
              </a:rPr>
              <a:t>Recent Developments</a:t>
            </a:r>
          </a:p>
        </p:txBody>
      </p:sp>
      <p:sp>
        <p:nvSpPr>
          <p:cNvPr id="3" name="TextBox 2">
            <a:extLst>
              <a:ext uri="{FF2B5EF4-FFF2-40B4-BE49-F238E27FC236}">
                <a16:creationId xmlns:a16="http://schemas.microsoft.com/office/drawing/2014/main" id="{62E81BE6-85E6-0F43-8206-7109C66907B8}"/>
              </a:ext>
            </a:extLst>
          </p:cNvPr>
          <p:cNvSpPr txBox="1"/>
          <p:nvPr/>
        </p:nvSpPr>
        <p:spPr>
          <a:xfrm>
            <a:off x="7380312" y="404664"/>
            <a:ext cx="184731" cy="369332"/>
          </a:xfrm>
          <a:prstGeom prst="rect">
            <a:avLst/>
          </a:prstGeom>
          <a:noFill/>
        </p:spPr>
        <p:txBody>
          <a:bodyPr wrap="none" rtlCol="0">
            <a:spAutoFit/>
          </a:bodyPr>
          <a:lstStyle/>
          <a:p>
            <a:endParaRPr lang="en-US" dirty="0"/>
          </a:p>
        </p:txBody>
      </p:sp>
      <p:sp>
        <p:nvSpPr>
          <p:cNvPr id="2" name="Date Placeholder 1">
            <a:extLst>
              <a:ext uri="{FF2B5EF4-FFF2-40B4-BE49-F238E27FC236}">
                <a16:creationId xmlns:a16="http://schemas.microsoft.com/office/drawing/2014/main" id="{0FE7B937-B5C9-2F4C-A36A-65929C5DCBD7}"/>
              </a:ext>
            </a:extLst>
          </p:cNvPr>
          <p:cNvSpPr>
            <a:spLocks noGrp="1"/>
          </p:cNvSpPr>
          <p:nvPr>
            <p:ph type="dt" sz="half" idx="10"/>
          </p:nvPr>
        </p:nvSpPr>
        <p:spPr/>
        <p:txBody>
          <a:bodyPr/>
          <a:lstStyle/>
          <a:p>
            <a:pPr>
              <a:defRPr/>
            </a:pPr>
            <a:r>
              <a:rPr lang="en-US"/>
              <a:t>Itzhak Tserruya</a:t>
            </a:r>
            <a:endParaRPr lang="fr-FR" dirty="0"/>
          </a:p>
        </p:txBody>
      </p:sp>
      <p:sp>
        <p:nvSpPr>
          <p:cNvPr id="4" name="Footer Placeholder 3">
            <a:extLst>
              <a:ext uri="{FF2B5EF4-FFF2-40B4-BE49-F238E27FC236}">
                <a16:creationId xmlns:a16="http://schemas.microsoft.com/office/drawing/2014/main" id="{1E692D0D-DBBD-1747-8693-2996DF3C5E8C}"/>
              </a:ext>
            </a:extLst>
          </p:cNvPr>
          <p:cNvSpPr>
            <a:spLocks noGrp="1"/>
          </p:cNvSpPr>
          <p:nvPr>
            <p:ph type="ftr" sz="quarter" idx="11"/>
          </p:nvPr>
        </p:nvSpPr>
        <p:spPr/>
        <p:txBody>
          <a:bodyPr/>
          <a:lstStyle/>
          <a:p>
            <a:pPr>
              <a:defRPr/>
            </a:pPr>
            <a:r>
              <a:rPr lang="en-US"/>
              <a:t>54th PAC-PP, January 18, 2021</a:t>
            </a:r>
            <a:endParaRPr lang="fr-FR"/>
          </a:p>
        </p:txBody>
      </p:sp>
      <p:sp>
        <p:nvSpPr>
          <p:cNvPr id="5" name="Slide Number Placeholder 4">
            <a:extLst>
              <a:ext uri="{FF2B5EF4-FFF2-40B4-BE49-F238E27FC236}">
                <a16:creationId xmlns:a16="http://schemas.microsoft.com/office/drawing/2014/main" id="{87BE3EB5-4A16-2C41-913C-EAFA1D39C917}"/>
              </a:ext>
            </a:extLst>
          </p:cNvPr>
          <p:cNvSpPr>
            <a:spLocks noGrp="1"/>
          </p:cNvSpPr>
          <p:nvPr>
            <p:ph type="sldNum" sz="quarter" idx="12"/>
          </p:nvPr>
        </p:nvSpPr>
        <p:spPr/>
        <p:txBody>
          <a:bodyPr/>
          <a:lstStyle/>
          <a:p>
            <a:pPr>
              <a:defRPr/>
            </a:pPr>
            <a:fld id="{16AAA047-8AEF-4C69-86C3-C9A280890182}" type="slidenum">
              <a:rPr lang="fr-FR" smtClean="0"/>
              <a:pPr>
                <a:defRPr/>
              </a:pPr>
              <a:t>15</a:t>
            </a:fld>
            <a:endParaRPr lang="fr-FR"/>
          </a:p>
        </p:txBody>
      </p:sp>
    </p:spTree>
    <p:extLst>
      <p:ext uri="{BB962C8B-B14F-4D97-AF65-F5344CB8AC3E}">
        <p14:creationId xmlns:p14="http://schemas.microsoft.com/office/powerpoint/2010/main" val="2507868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18"/>
          <p:cNvSpPr>
            <a:spLocks noGrp="1" noChangeArrowheads="1"/>
          </p:cNvSpPr>
          <p:nvPr>
            <p:ph type="title"/>
          </p:nvPr>
        </p:nvSpPr>
        <p:spPr bwMode="auto">
          <a:xfrm>
            <a:off x="161611" y="246115"/>
            <a:ext cx="8820777" cy="972000"/>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pPr>
              <a:lnSpc>
                <a:spcPct val="120000"/>
              </a:lnSpc>
              <a:spcAft>
                <a:spcPts val="1200"/>
              </a:spcAft>
            </a:pPr>
            <a:r>
              <a:rPr lang="en-US" sz="3600" u="sng" dirty="0">
                <a:solidFill>
                  <a:srgbClr val="FFFF00"/>
                </a:solidFill>
              </a:rPr>
              <a:t>MPD solenoid arrives at JINR-  Nov. 6, 2020</a:t>
            </a:r>
          </a:p>
        </p:txBody>
      </p:sp>
      <p:sp>
        <p:nvSpPr>
          <p:cNvPr id="3" name="TextBox 2">
            <a:extLst>
              <a:ext uri="{FF2B5EF4-FFF2-40B4-BE49-F238E27FC236}">
                <a16:creationId xmlns:a16="http://schemas.microsoft.com/office/drawing/2014/main" id="{62E81BE6-85E6-0F43-8206-7109C66907B8}"/>
              </a:ext>
            </a:extLst>
          </p:cNvPr>
          <p:cNvSpPr txBox="1"/>
          <p:nvPr/>
        </p:nvSpPr>
        <p:spPr>
          <a:xfrm>
            <a:off x="7380312" y="404664"/>
            <a:ext cx="184731" cy="369332"/>
          </a:xfrm>
          <a:prstGeom prst="rect">
            <a:avLst/>
          </a:prstGeom>
          <a:noFill/>
        </p:spPr>
        <p:txBody>
          <a:bodyPr wrap="none" rtlCol="0">
            <a:spAutoFit/>
          </a:bodyPr>
          <a:lstStyle/>
          <a:p>
            <a:endParaRPr lang="en-US" dirty="0"/>
          </a:p>
        </p:txBody>
      </p:sp>
      <p:sp>
        <p:nvSpPr>
          <p:cNvPr id="2" name="Date Placeholder 1">
            <a:extLst>
              <a:ext uri="{FF2B5EF4-FFF2-40B4-BE49-F238E27FC236}">
                <a16:creationId xmlns:a16="http://schemas.microsoft.com/office/drawing/2014/main" id="{0FE7B937-B5C9-2F4C-A36A-65929C5DCBD7}"/>
              </a:ext>
            </a:extLst>
          </p:cNvPr>
          <p:cNvSpPr>
            <a:spLocks noGrp="1"/>
          </p:cNvSpPr>
          <p:nvPr>
            <p:ph type="dt" sz="half" idx="10"/>
          </p:nvPr>
        </p:nvSpPr>
        <p:spPr/>
        <p:txBody>
          <a:bodyPr/>
          <a:lstStyle/>
          <a:p>
            <a:pPr>
              <a:defRPr/>
            </a:pPr>
            <a:r>
              <a:rPr lang="en-US"/>
              <a:t>Itzhak Tserruya</a:t>
            </a:r>
            <a:endParaRPr lang="fr-FR" dirty="0"/>
          </a:p>
        </p:txBody>
      </p:sp>
      <p:sp>
        <p:nvSpPr>
          <p:cNvPr id="4" name="Footer Placeholder 3">
            <a:extLst>
              <a:ext uri="{FF2B5EF4-FFF2-40B4-BE49-F238E27FC236}">
                <a16:creationId xmlns:a16="http://schemas.microsoft.com/office/drawing/2014/main" id="{1E692D0D-DBBD-1747-8693-2996DF3C5E8C}"/>
              </a:ext>
            </a:extLst>
          </p:cNvPr>
          <p:cNvSpPr>
            <a:spLocks noGrp="1"/>
          </p:cNvSpPr>
          <p:nvPr>
            <p:ph type="ftr" sz="quarter" idx="11"/>
          </p:nvPr>
        </p:nvSpPr>
        <p:spPr/>
        <p:txBody>
          <a:bodyPr/>
          <a:lstStyle/>
          <a:p>
            <a:pPr>
              <a:defRPr/>
            </a:pPr>
            <a:r>
              <a:rPr lang="en-US"/>
              <a:t>54th PAC-PP, January 18, 2021</a:t>
            </a:r>
            <a:endParaRPr lang="fr-FR"/>
          </a:p>
        </p:txBody>
      </p:sp>
      <p:sp>
        <p:nvSpPr>
          <p:cNvPr id="5" name="Slide Number Placeholder 4">
            <a:extLst>
              <a:ext uri="{FF2B5EF4-FFF2-40B4-BE49-F238E27FC236}">
                <a16:creationId xmlns:a16="http://schemas.microsoft.com/office/drawing/2014/main" id="{87BE3EB5-4A16-2C41-913C-EAFA1D39C917}"/>
              </a:ext>
            </a:extLst>
          </p:cNvPr>
          <p:cNvSpPr>
            <a:spLocks noGrp="1"/>
          </p:cNvSpPr>
          <p:nvPr>
            <p:ph type="sldNum" sz="quarter" idx="12"/>
          </p:nvPr>
        </p:nvSpPr>
        <p:spPr/>
        <p:txBody>
          <a:bodyPr/>
          <a:lstStyle/>
          <a:p>
            <a:pPr>
              <a:defRPr/>
            </a:pPr>
            <a:fld id="{16AAA047-8AEF-4C69-86C3-C9A280890182}" type="slidenum">
              <a:rPr lang="fr-FR" smtClean="0"/>
              <a:pPr>
                <a:defRPr/>
              </a:pPr>
              <a:t>16</a:t>
            </a:fld>
            <a:endParaRPr lang="fr-FR"/>
          </a:p>
        </p:txBody>
      </p:sp>
      <p:pic>
        <p:nvPicPr>
          <p:cNvPr id="1032" name="Picture 8">
            <a:extLst>
              <a:ext uri="{FF2B5EF4-FFF2-40B4-BE49-F238E27FC236}">
                <a16:creationId xmlns:a16="http://schemas.microsoft.com/office/drawing/2014/main" id="{85A1D5FF-8A8D-3949-809B-CD1AF1B608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709"/>
          <a:stretch/>
        </p:blipFill>
        <p:spPr bwMode="auto">
          <a:xfrm>
            <a:off x="99862" y="1791236"/>
            <a:ext cx="4572000" cy="313037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A37E023-E103-CD4F-99FD-0E2CA2BC15D9}"/>
              </a:ext>
            </a:extLst>
          </p:cNvPr>
          <p:cNvSpPr/>
          <p:nvPr/>
        </p:nvSpPr>
        <p:spPr>
          <a:xfrm>
            <a:off x="61762" y="1422044"/>
            <a:ext cx="5518350" cy="369332"/>
          </a:xfrm>
          <a:prstGeom prst="rect">
            <a:avLst/>
          </a:prstGeom>
        </p:spPr>
        <p:txBody>
          <a:bodyPr wrap="square">
            <a:spAutoFit/>
          </a:bodyPr>
          <a:lstStyle/>
          <a:p>
            <a:r>
              <a:rPr lang="en-US" dirty="0"/>
              <a:t>Solenoid before shipment at ASG in Italy</a:t>
            </a:r>
            <a:endParaRPr lang="en-IL" dirty="0"/>
          </a:p>
        </p:txBody>
      </p:sp>
      <p:sp>
        <p:nvSpPr>
          <p:cNvPr id="11" name="TextBox 10">
            <a:extLst>
              <a:ext uri="{FF2B5EF4-FFF2-40B4-BE49-F238E27FC236}">
                <a16:creationId xmlns:a16="http://schemas.microsoft.com/office/drawing/2014/main" id="{C4A6FEB1-5C4E-C649-B19E-D1643174E5A2}"/>
              </a:ext>
            </a:extLst>
          </p:cNvPr>
          <p:cNvSpPr txBox="1"/>
          <p:nvPr/>
        </p:nvSpPr>
        <p:spPr>
          <a:xfrm>
            <a:off x="161611" y="5156021"/>
            <a:ext cx="8730869" cy="1200329"/>
          </a:xfrm>
          <a:prstGeom prst="rect">
            <a:avLst/>
          </a:prstGeom>
          <a:noFill/>
        </p:spPr>
        <p:txBody>
          <a:bodyPr wrap="square" rtlCol="0">
            <a:spAutoFit/>
          </a:bodyPr>
          <a:lstStyle/>
          <a:p>
            <a:r>
              <a:rPr lang="en-US" dirty="0"/>
              <a:t>The 120 ton cargo sent from Genoa arrived on October 25 at St. Petersburg and from there to the port of </a:t>
            </a:r>
            <a:r>
              <a:rPr lang="en-US" dirty="0" err="1"/>
              <a:t>Dubna</a:t>
            </a:r>
            <a:r>
              <a:rPr lang="en-US" dirty="0"/>
              <a:t> on Nov. 5, 2020 where it was reloaded on a 680 horsepower truck. The journey by water lasted over a month. The transportation from the </a:t>
            </a:r>
            <a:r>
              <a:rPr lang="en-US" dirty="0" err="1"/>
              <a:t>Dubna</a:t>
            </a:r>
            <a:r>
              <a:rPr lang="en-US" dirty="0"/>
              <a:t> port to the MPD Hall (a distance of less than 3km) took about 3h. </a:t>
            </a:r>
            <a:endParaRPr lang="en-IL" dirty="0"/>
          </a:p>
        </p:txBody>
      </p:sp>
      <p:pic>
        <p:nvPicPr>
          <p:cNvPr id="12" name="Picture 6">
            <a:extLst>
              <a:ext uri="{FF2B5EF4-FFF2-40B4-BE49-F238E27FC236}">
                <a16:creationId xmlns:a16="http://schemas.microsoft.com/office/drawing/2014/main" id="{3ECA611B-B0F1-0A4F-BF53-6A4F9FA1BB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735" t="9003" r="7487" b="5631"/>
          <a:stretch/>
        </p:blipFill>
        <p:spPr bwMode="auto">
          <a:xfrm>
            <a:off x="4697237" y="1786102"/>
            <a:ext cx="4285151" cy="313551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8C5FD038-E064-2343-BBE9-7995702923A8}"/>
              </a:ext>
            </a:extLst>
          </p:cNvPr>
          <p:cNvSpPr/>
          <p:nvPr/>
        </p:nvSpPr>
        <p:spPr>
          <a:xfrm>
            <a:off x="5522793" y="1404883"/>
            <a:ext cx="2634038" cy="369332"/>
          </a:xfrm>
          <a:prstGeom prst="rect">
            <a:avLst/>
          </a:prstGeom>
        </p:spPr>
        <p:txBody>
          <a:bodyPr wrap="square">
            <a:spAutoFit/>
          </a:bodyPr>
          <a:lstStyle/>
          <a:p>
            <a:r>
              <a:rPr lang="en-US" dirty="0"/>
              <a:t>Arrival at the MPD Hall  </a:t>
            </a:r>
            <a:endParaRPr lang="en-IL" dirty="0"/>
          </a:p>
        </p:txBody>
      </p:sp>
    </p:spTree>
    <p:extLst>
      <p:ext uri="{BB962C8B-B14F-4D97-AF65-F5344CB8AC3E}">
        <p14:creationId xmlns:p14="http://schemas.microsoft.com/office/powerpoint/2010/main" val="235384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18"/>
          <p:cNvSpPr>
            <a:spLocks noGrp="1" noChangeArrowheads="1"/>
          </p:cNvSpPr>
          <p:nvPr>
            <p:ph type="title"/>
          </p:nvPr>
        </p:nvSpPr>
        <p:spPr bwMode="auto">
          <a:xfrm>
            <a:off x="323528" y="-292502"/>
            <a:ext cx="8363272" cy="2132996"/>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nchorCtr="0">
            <a:spAutoFit/>
          </a:bodyPr>
          <a:lstStyle/>
          <a:p>
            <a:pPr>
              <a:lnSpc>
                <a:spcPct val="120000"/>
              </a:lnSpc>
              <a:spcAft>
                <a:spcPts val="1200"/>
              </a:spcAft>
            </a:pPr>
            <a:r>
              <a:rPr lang="en-US" sz="5400" u="sng" dirty="0">
                <a:solidFill>
                  <a:srgbClr val="FFFF00"/>
                </a:solidFill>
              </a:rPr>
              <a:t>Beam circulated in Booster – December 19, 2020</a:t>
            </a:r>
          </a:p>
        </p:txBody>
      </p:sp>
      <p:sp>
        <p:nvSpPr>
          <p:cNvPr id="3" name="TextBox 2">
            <a:extLst>
              <a:ext uri="{FF2B5EF4-FFF2-40B4-BE49-F238E27FC236}">
                <a16:creationId xmlns:a16="http://schemas.microsoft.com/office/drawing/2014/main" id="{62E81BE6-85E6-0F43-8206-7109C66907B8}"/>
              </a:ext>
            </a:extLst>
          </p:cNvPr>
          <p:cNvSpPr txBox="1"/>
          <p:nvPr/>
        </p:nvSpPr>
        <p:spPr>
          <a:xfrm>
            <a:off x="7380312" y="404664"/>
            <a:ext cx="184731" cy="369332"/>
          </a:xfrm>
          <a:prstGeom prst="rect">
            <a:avLst/>
          </a:prstGeom>
          <a:noFill/>
        </p:spPr>
        <p:txBody>
          <a:bodyPr wrap="none" rtlCol="0">
            <a:spAutoFit/>
          </a:bodyPr>
          <a:lstStyle/>
          <a:p>
            <a:endParaRPr lang="en-US" dirty="0"/>
          </a:p>
        </p:txBody>
      </p:sp>
      <p:sp>
        <p:nvSpPr>
          <p:cNvPr id="2" name="Date Placeholder 1">
            <a:extLst>
              <a:ext uri="{FF2B5EF4-FFF2-40B4-BE49-F238E27FC236}">
                <a16:creationId xmlns:a16="http://schemas.microsoft.com/office/drawing/2014/main" id="{0FE7B937-B5C9-2F4C-A36A-65929C5DCBD7}"/>
              </a:ext>
            </a:extLst>
          </p:cNvPr>
          <p:cNvSpPr>
            <a:spLocks noGrp="1"/>
          </p:cNvSpPr>
          <p:nvPr>
            <p:ph type="dt" sz="half" idx="10"/>
          </p:nvPr>
        </p:nvSpPr>
        <p:spPr/>
        <p:txBody>
          <a:bodyPr/>
          <a:lstStyle/>
          <a:p>
            <a:pPr>
              <a:defRPr/>
            </a:pPr>
            <a:r>
              <a:rPr lang="en-US"/>
              <a:t>Itzhak Tserruya</a:t>
            </a:r>
            <a:endParaRPr lang="fr-FR" dirty="0"/>
          </a:p>
        </p:txBody>
      </p:sp>
      <p:sp>
        <p:nvSpPr>
          <p:cNvPr id="4" name="Footer Placeholder 3">
            <a:extLst>
              <a:ext uri="{FF2B5EF4-FFF2-40B4-BE49-F238E27FC236}">
                <a16:creationId xmlns:a16="http://schemas.microsoft.com/office/drawing/2014/main" id="{1E692D0D-DBBD-1747-8693-2996DF3C5E8C}"/>
              </a:ext>
            </a:extLst>
          </p:cNvPr>
          <p:cNvSpPr>
            <a:spLocks noGrp="1"/>
          </p:cNvSpPr>
          <p:nvPr>
            <p:ph type="ftr" sz="quarter" idx="11"/>
          </p:nvPr>
        </p:nvSpPr>
        <p:spPr/>
        <p:txBody>
          <a:bodyPr/>
          <a:lstStyle/>
          <a:p>
            <a:pPr>
              <a:defRPr/>
            </a:pPr>
            <a:r>
              <a:rPr lang="en-US"/>
              <a:t>54th PAC-PP, January 18, 2021</a:t>
            </a:r>
            <a:endParaRPr lang="fr-FR"/>
          </a:p>
        </p:txBody>
      </p:sp>
      <p:sp>
        <p:nvSpPr>
          <p:cNvPr id="5" name="Slide Number Placeholder 4">
            <a:extLst>
              <a:ext uri="{FF2B5EF4-FFF2-40B4-BE49-F238E27FC236}">
                <a16:creationId xmlns:a16="http://schemas.microsoft.com/office/drawing/2014/main" id="{87BE3EB5-4A16-2C41-913C-EAFA1D39C917}"/>
              </a:ext>
            </a:extLst>
          </p:cNvPr>
          <p:cNvSpPr>
            <a:spLocks noGrp="1"/>
          </p:cNvSpPr>
          <p:nvPr>
            <p:ph type="sldNum" sz="quarter" idx="12"/>
          </p:nvPr>
        </p:nvSpPr>
        <p:spPr/>
        <p:txBody>
          <a:bodyPr/>
          <a:lstStyle/>
          <a:p>
            <a:pPr>
              <a:defRPr/>
            </a:pPr>
            <a:fld id="{16AAA047-8AEF-4C69-86C3-C9A280890182}" type="slidenum">
              <a:rPr lang="fr-FR" smtClean="0"/>
              <a:pPr>
                <a:defRPr/>
              </a:pPr>
              <a:t>17</a:t>
            </a:fld>
            <a:endParaRPr lang="fr-FR"/>
          </a:p>
        </p:txBody>
      </p:sp>
      <p:pic>
        <p:nvPicPr>
          <p:cNvPr id="6" name="Picture 5">
            <a:extLst>
              <a:ext uri="{FF2B5EF4-FFF2-40B4-BE49-F238E27FC236}">
                <a16:creationId xmlns:a16="http://schemas.microsoft.com/office/drawing/2014/main" id="{73070D03-17D3-A34E-B6D0-B531F46FE242}"/>
              </a:ext>
            </a:extLst>
          </p:cNvPr>
          <p:cNvPicPr>
            <a:picLocks noChangeAspect="1"/>
          </p:cNvPicPr>
          <p:nvPr/>
        </p:nvPicPr>
        <p:blipFill rotWithShape="1">
          <a:blip r:embed="rId3"/>
          <a:srcRect t="12600"/>
          <a:stretch/>
        </p:blipFill>
        <p:spPr>
          <a:xfrm>
            <a:off x="388855" y="2794620"/>
            <a:ext cx="8265186" cy="4063380"/>
          </a:xfrm>
          <a:prstGeom prst="rect">
            <a:avLst/>
          </a:prstGeom>
        </p:spPr>
      </p:pic>
      <p:sp>
        <p:nvSpPr>
          <p:cNvPr id="7" name="TextBox 6">
            <a:extLst>
              <a:ext uri="{FF2B5EF4-FFF2-40B4-BE49-F238E27FC236}">
                <a16:creationId xmlns:a16="http://schemas.microsoft.com/office/drawing/2014/main" id="{40152D89-4F13-8C4F-B3EC-8395A1F8F46E}"/>
              </a:ext>
            </a:extLst>
          </p:cNvPr>
          <p:cNvSpPr txBox="1"/>
          <p:nvPr/>
        </p:nvSpPr>
        <p:spPr>
          <a:xfrm>
            <a:off x="728173" y="2142910"/>
            <a:ext cx="7896714" cy="461665"/>
          </a:xfrm>
          <a:prstGeom prst="rect">
            <a:avLst/>
          </a:prstGeom>
          <a:noFill/>
        </p:spPr>
        <p:txBody>
          <a:bodyPr wrap="none" rtlCol="0">
            <a:spAutoFit/>
          </a:bodyPr>
          <a:lstStyle/>
          <a:p>
            <a:r>
              <a:rPr lang="en-IL" sz="2400" dirty="0"/>
              <a:t>He</a:t>
            </a:r>
            <a:r>
              <a:rPr lang="en-IL" sz="2400" baseline="30000" dirty="0"/>
              <a:t>+</a:t>
            </a:r>
            <a:r>
              <a:rPr lang="en-IL" sz="2400" dirty="0"/>
              <a:t> beam 10</a:t>
            </a:r>
            <a:r>
              <a:rPr lang="en-IL" sz="2400" baseline="30000" dirty="0"/>
              <a:t>9</a:t>
            </a:r>
            <a:r>
              <a:rPr lang="en-IL" sz="2400" dirty="0"/>
              <a:t> ions/turn, 3.2 MeV/u circulated in Booster</a:t>
            </a:r>
          </a:p>
        </p:txBody>
      </p:sp>
    </p:spTree>
    <p:extLst>
      <p:ext uri="{BB962C8B-B14F-4D97-AF65-F5344CB8AC3E}">
        <p14:creationId xmlns:p14="http://schemas.microsoft.com/office/powerpoint/2010/main" val="623034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18"/>
          <p:cNvSpPr>
            <a:spLocks noGrp="1" noChangeArrowheads="1"/>
          </p:cNvSpPr>
          <p:nvPr>
            <p:ph type="title"/>
          </p:nvPr>
        </p:nvSpPr>
        <p:spPr bwMode="auto">
          <a:xfrm>
            <a:off x="210560" y="368812"/>
            <a:ext cx="8615097" cy="762762"/>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pPr>
              <a:lnSpc>
                <a:spcPct val="120000"/>
              </a:lnSpc>
              <a:spcAft>
                <a:spcPts val="1200"/>
              </a:spcAft>
            </a:pPr>
            <a:r>
              <a:rPr lang="en-US" sz="4000" u="sng" dirty="0">
                <a:solidFill>
                  <a:srgbClr val="FFFF00"/>
                </a:solidFill>
              </a:rPr>
              <a:t>G. </a:t>
            </a:r>
            <a:r>
              <a:rPr lang="en-US" sz="4000" u="sng" dirty="0" err="1">
                <a:solidFill>
                  <a:srgbClr val="FFFF00"/>
                </a:solidFill>
              </a:rPr>
              <a:t>Trubnikov</a:t>
            </a:r>
            <a:r>
              <a:rPr lang="en-US" sz="4000" u="sng" dirty="0">
                <a:solidFill>
                  <a:srgbClr val="FFFF00"/>
                </a:solidFill>
              </a:rPr>
              <a:t>  JINR Director – Jan. 1, 2021</a:t>
            </a:r>
          </a:p>
        </p:txBody>
      </p:sp>
      <p:sp>
        <p:nvSpPr>
          <p:cNvPr id="3" name="TextBox 2">
            <a:extLst>
              <a:ext uri="{FF2B5EF4-FFF2-40B4-BE49-F238E27FC236}">
                <a16:creationId xmlns:a16="http://schemas.microsoft.com/office/drawing/2014/main" id="{62E81BE6-85E6-0F43-8206-7109C66907B8}"/>
              </a:ext>
            </a:extLst>
          </p:cNvPr>
          <p:cNvSpPr txBox="1"/>
          <p:nvPr/>
        </p:nvSpPr>
        <p:spPr>
          <a:xfrm>
            <a:off x="7380312" y="404664"/>
            <a:ext cx="184731" cy="369332"/>
          </a:xfrm>
          <a:prstGeom prst="rect">
            <a:avLst/>
          </a:prstGeom>
          <a:noFill/>
        </p:spPr>
        <p:txBody>
          <a:bodyPr wrap="none" rtlCol="0">
            <a:spAutoFit/>
          </a:bodyPr>
          <a:lstStyle/>
          <a:p>
            <a:endParaRPr lang="en-US" dirty="0"/>
          </a:p>
        </p:txBody>
      </p:sp>
      <p:sp>
        <p:nvSpPr>
          <p:cNvPr id="13" name="TextBox 12">
            <a:extLst>
              <a:ext uri="{FF2B5EF4-FFF2-40B4-BE49-F238E27FC236}">
                <a16:creationId xmlns:a16="http://schemas.microsoft.com/office/drawing/2014/main" id="{85C0DB34-0A23-2746-97F4-259BF800F7B2}"/>
              </a:ext>
            </a:extLst>
          </p:cNvPr>
          <p:cNvSpPr txBox="1"/>
          <p:nvPr/>
        </p:nvSpPr>
        <p:spPr>
          <a:xfrm>
            <a:off x="264450" y="1180976"/>
            <a:ext cx="8615097" cy="923330"/>
          </a:xfrm>
          <a:prstGeom prst="rect">
            <a:avLst/>
          </a:prstGeom>
          <a:noFill/>
        </p:spPr>
        <p:txBody>
          <a:bodyPr wrap="square" rtlCol="0">
            <a:spAutoFit/>
          </a:bodyPr>
          <a:lstStyle/>
          <a:p>
            <a:pPr>
              <a:spcAft>
                <a:spcPts val="600"/>
              </a:spcAft>
            </a:pPr>
            <a:r>
              <a:rPr lang="en-US" dirty="0"/>
              <a:t>The Committee of Plenipotentiaries, at its session on November 23, 2020, elected Academician </a:t>
            </a:r>
            <a:r>
              <a:rPr lang="en-US" dirty="0" err="1"/>
              <a:t>Grigory</a:t>
            </a:r>
            <a:r>
              <a:rPr lang="en-US" dirty="0"/>
              <a:t> </a:t>
            </a:r>
            <a:r>
              <a:rPr lang="en-US" dirty="0" err="1"/>
              <a:t>Trubnikov</a:t>
            </a:r>
            <a:r>
              <a:rPr lang="en-US" dirty="0"/>
              <a:t> as a new Director of the </a:t>
            </a:r>
            <a:r>
              <a:rPr lang="en-US"/>
              <a:t>Joint Institute, </a:t>
            </a:r>
            <a:r>
              <a:rPr lang="en-US" dirty="0"/>
              <a:t>effective January 1, 2021</a:t>
            </a:r>
            <a:endParaRPr lang="en-US" b="1" dirty="0"/>
          </a:p>
        </p:txBody>
      </p:sp>
      <p:sp>
        <p:nvSpPr>
          <p:cNvPr id="5" name="Slide Number Placeholder 4">
            <a:extLst>
              <a:ext uri="{FF2B5EF4-FFF2-40B4-BE49-F238E27FC236}">
                <a16:creationId xmlns:a16="http://schemas.microsoft.com/office/drawing/2014/main" id="{87BE3EB5-4A16-2C41-913C-EAFA1D39C917}"/>
              </a:ext>
            </a:extLst>
          </p:cNvPr>
          <p:cNvSpPr>
            <a:spLocks noGrp="1"/>
          </p:cNvSpPr>
          <p:nvPr>
            <p:ph type="sldNum" sz="quarter" idx="12"/>
          </p:nvPr>
        </p:nvSpPr>
        <p:spPr/>
        <p:txBody>
          <a:bodyPr/>
          <a:lstStyle/>
          <a:p>
            <a:pPr>
              <a:defRPr/>
            </a:pPr>
            <a:fld id="{16AAA047-8AEF-4C69-86C3-C9A280890182}" type="slidenum">
              <a:rPr lang="fr-FR" smtClean="0"/>
              <a:pPr>
                <a:defRPr/>
              </a:pPr>
              <a:t>18</a:t>
            </a:fld>
            <a:endParaRPr lang="fr-FR"/>
          </a:p>
        </p:txBody>
      </p:sp>
      <p:pic>
        <p:nvPicPr>
          <p:cNvPr id="1028" name="Picture 4" descr="IMG_1259">
            <a:extLst>
              <a:ext uri="{FF2B5EF4-FFF2-40B4-BE49-F238E27FC236}">
                <a16:creationId xmlns:a16="http://schemas.microsoft.com/office/drawing/2014/main" id="{6975E778-6DBC-B04D-97AE-43BCADBABE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6724" y="2213351"/>
            <a:ext cx="5726250" cy="46446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94F9202-075E-7C4E-B85B-FB16EAA721F4}"/>
              </a:ext>
            </a:extLst>
          </p:cNvPr>
          <p:cNvSpPr txBox="1"/>
          <p:nvPr/>
        </p:nvSpPr>
        <p:spPr>
          <a:xfrm>
            <a:off x="7565043" y="3429000"/>
            <a:ext cx="1399445" cy="646331"/>
          </a:xfrm>
          <a:prstGeom prst="rect">
            <a:avLst/>
          </a:prstGeom>
          <a:noFill/>
        </p:spPr>
        <p:txBody>
          <a:bodyPr wrap="square" rtlCol="0">
            <a:spAutoFit/>
          </a:bodyPr>
          <a:lstStyle/>
          <a:p>
            <a:pPr algn="ctr"/>
            <a:r>
              <a:rPr lang="en-IL" b="1" dirty="0"/>
              <a:t>Thank you Victor!</a:t>
            </a:r>
          </a:p>
        </p:txBody>
      </p:sp>
      <p:sp>
        <p:nvSpPr>
          <p:cNvPr id="15" name="TextBox 14">
            <a:extLst>
              <a:ext uri="{FF2B5EF4-FFF2-40B4-BE49-F238E27FC236}">
                <a16:creationId xmlns:a16="http://schemas.microsoft.com/office/drawing/2014/main" id="{08E77920-1369-BD44-8275-550871602C1E}"/>
              </a:ext>
            </a:extLst>
          </p:cNvPr>
          <p:cNvSpPr txBox="1"/>
          <p:nvPr/>
        </p:nvSpPr>
        <p:spPr>
          <a:xfrm>
            <a:off x="-60868" y="3492686"/>
            <a:ext cx="1639824" cy="646331"/>
          </a:xfrm>
          <a:prstGeom prst="rect">
            <a:avLst/>
          </a:prstGeom>
          <a:noFill/>
        </p:spPr>
        <p:txBody>
          <a:bodyPr wrap="square" rtlCol="0">
            <a:spAutoFit/>
          </a:bodyPr>
          <a:lstStyle/>
          <a:p>
            <a:pPr algn="ctr"/>
            <a:r>
              <a:rPr lang="en-IL" b="1" dirty="0"/>
              <a:t>Best wishes Grigory!</a:t>
            </a:r>
          </a:p>
        </p:txBody>
      </p:sp>
    </p:spTree>
    <p:extLst>
      <p:ext uri="{BB962C8B-B14F-4D97-AF65-F5344CB8AC3E}">
        <p14:creationId xmlns:p14="http://schemas.microsoft.com/office/powerpoint/2010/main" val="42713178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18"/>
          <p:cNvSpPr>
            <a:spLocks noGrp="1" noChangeArrowheads="1"/>
          </p:cNvSpPr>
          <p:nvPr>
            <p:ph type="title"/>
          </p:nvPr>
        </p:nvSpPr>
        <p:spPr bwMode="auto">
          <a:xfrm>
            <a:off x="51164" y="58015"/>
            <a:ext cx="9072298" cy="1580007"/>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pPr>
              <a:lnSpc>
                <a:spcPct val="120000"/>
              </a:lnSpc>
              <a:spcAft>
                <a:spcPts val="1200"/>
              </a:spcAft>
            </a:pPr>
            <a:r>
              <a:rPr lang="en-US" sz="4000" u="sng" dirty="0">
                <a:solidFill>
                  <a:srgbClr val="FFFF00"/>
                </a:solidFill>
              </a:rPr>
              <a:t>BM@N first results on SRC to be published in Nature Physics</a:t>
            </a:r>
          </a:p>
        </p:txBody>
      </p:sp>
      <p:sp>
        <p:nvSpPr>
          <p:cNvPr id="3" name="TextBox 2">
            <a:extLst>
              <a:ext uri="{FF2B5EF4-FFF2-40B4-BE49-F238E27FC236}">
                <a16:creationId xmlns:a16="http://schemas.microsoft.com/office/drawing/2014/main" id="{62E81BE6-85E6-0F43-8206-7109C66907B8}"/>
              </a:ext>
            </a:extLst>
          </p:cNvPr>
          <p:cNvSpPr txBox="1"/>
          <p:nvPr/>
        </p:nvSpPr>
        <p:spPr>
          <a:xfrm>
            <a:off x="7380312" y="404664"/>
            <a:ext cx="184731" cy="369332"/>
          </a:xfrm>
          <a:prstGeom prst="rect">
            <a:avLst/>
          </a:prstGeom>
          <a:noFill/>
        </p:spPr>
        <p:txBody>
          <a:bodyPr wrap="none" rtlCol="0">
            <a:spAutoFit/>
          </a:bodyPr>
          <a:lstStyle/>
          <a:p>
            <a:endParaRPr lang="en-US" dirty="0"/>
          </a:p>
        </p:txBody>
      </p:sp>
      <p:sp>
        <p:nvSpPr>
          <p:cNvPr id="4" name="Footer Placeholder 3">
            <a:extLst>
              <a:ext uri="{FF2B5EF4-FFF2-40B4-BE49-F238E27FC236}">
                <a16:creationId xmlns:a16="http://schemas.microsoft.com/office/drawing/2014/main" id="{1E692D0D-DBBD-1747-8693-2996DF3C5E8C}"/>
              </a:ext>
            </a:extLst>
          </p:cNvPr>
          <p:cNvSpPr>
            <a:spLocks noGrp="1"/>
          </p:cNvSpPr>
          <p:nvPr>
            <p:ph type="ftr" sz="quarter" idx="11"/>
          </p:nvPr>
        </p:nvSpPr>
        <p:spPr/>
        <p:txBody>
          <a:bodyPr/>
          <a:lstStyle/>
          <a:p>
            <a:pPr>
              <a:defRPr/>
            </a:pPr>
            <a:r>
              <a:rPr lang="en-US"/>
              <a:t>54th PAC-PP, January 18, 2021</a:t>
            </a:r>
            <a:endParaRPr lang="fr-FR"/>
          </a:p>
        </p:txBody>
      </p:sp>
      <p:sp>
        <p:nvSpPr>
          <p:cNvPr id="5" name="Slide Number Placeholder 4">
            <a:extLst>
              <a:ext uri="{FF2B5EF4-FFF2-40B4-BE49-F238E27FC236}">
                <a16:creationId xmlns:a16="http://schemas.microsoft.com/office/drawing/2014/main" id="{87BE3EB5-4A16-2C41-913C-EAFA1D39C917}"/>
              </a:ext>
            </a:extLst>
          </p:cNvPr>
          <p:cNvSpPr>
            <a:spLocks noGrp="1"/>
          </p:cNvSpPr>
          <p:nvPr>
            <p:ph type="sldNum" sz="quarter" idx="12"/>
          </p:nvPr>
        </p:nvSpPr>
        <p:spPr/>
        <p:txBody>
          <a:bodyPr/>
          <a:lstStyle/>
          <a:p>
            <a:pPr>
              <a:defRPr/>
            </a:pPr>
            <a:fld id="{16AAA047-8AEF-4C69-86C3-C9A280890182}" type="slidenum">
              <a:rPr lang="fr-FR" smtClean="0"/>
              <a:pPr>
                <a:defRPr/>
              </a:pPr>
              <a:t>19</a:t>
            </a:fld>
            <a:endParaRPr lang="fr-FR"/>
          </a:p>
        </p:txBody>
      </p:sp>
      <p:sp>
        <p:nvSpPr>
          <p:cNvPr id="17" name="TextBox 16">
            <a:extLst>
              <a:ext uri="{FF2B5EF4-FFF2-40B4-BE49-F238E27FC236}">
                <a16:creationId xmlns:a16="http://schemas.microsoft.com/office/drawing/2014/main" id="{213ACA62-5856-AE46-9B8A-2A452BC844E3}"/>
              </a:ext>
            </a:extLst>
          </p:cNvPr>
          <p:cNvSpPr txBox="1"/>
          <p:nvPr/>
        </p:nvSpPr>
        <p:spPr>
          <a:xfrm>
            <a:off x="5076056" y="2339454"/>
            <a:ext cx="3778455" cy="1477328"/>
          </a:xfrm>
          <a:prstGeom prst="rect">
            <a:avLst/>
          </a:prstGeom>
          <a:noFill/>
        </p:spPr>
        <p:txBody>
          <a:bodyPr wrap="square" rtlCol="0">
            <a:spAutoFit/>
          </a:bodyPr>
          <a:lstStyle/>
          <a:p>
            <a:pPr marL="285750" indent="-285750">
              <a:spcAft>
                <a:spcPts val="1200"/>
              </a:spcAft>
              <a:buFont typeface="Wingdings" charset="2"/>
              <a:buChar char="u"/>
            </a:pPr>
            <a:r>
              <a:rPr lang="en-US" b="1" dirty="0"/>
              <a:t>First BM@N paper on Short Range Correlations has recently (January 6, 2021) been accepted for publication in Nature Physics.</a:t>
            </a:r>
          </a:p>
        </p:txBody>
      </p:sp>
      <p:pic>
        <p:nvPicPr>
          <p:cNvPr id="10" name="Picture 9">
            <a:extLst>
              <a:ext uri="{FF2B5EF4-FFF2-40B4-BE49-F238E27FC236}">
                <a16:creationId xmlns:a16="http://schemas.microsoft.com/office/drawing/2014/main" id="{02E76BA2-AC84-9643-B03E-3BEA381DA6D4}"/>
              </a:ext>
            </a:extLst>
          </p:cNvPr>
          <p:cNvPicPr>
            <a:picLocks noChangeAspect="1"/>
          </p:cNvPicPr>
          <p:nvPr/>
        </p:nvPicPr>
        <p:blipFill>
          <a:blip r:embed="rId3"/>
          <a:stretch>
            <a:fillRect/>
          </a:stretch>
        </p:blipFill>
        <p:spPr>
          <a:xfrm>
            <a:off x="1085850" y="4518215"/>
            <a:ext cx="6972300" cy="2336800"/>
          </a:xfrm>
          <a:prstGeom prst="rect">
            <a:avLst/>
          </a:prstGeom>
        </p:spPr>
      </p:pic>
      <p:pic>
        <p:nvPicPr>
          <p:cNvPr id="12" name="Picture 11">
            <a:extLst>
              <a:ext uri="{FF2B5EF4-FFF2-40B4-BE49-F238E27FC236}">
                <a16:creationId xmlns:a16="http://schemas.microsoft.com/office/drawing/2014/main" id="{B8444F48-B479-564E-B414-FE99CA19C83D}"/>
              </a:ext>
            </a:extLst>
          </p:cNvPr>
          <p:cNvPicPr>
            <a:picLocks noChangeAspect="1"/>
          </p:cNvPicPr>
          <p:nvPr/>
        </p:nvPicPr>
        <p:blipFill rotWithShape="1">
          <a:blip r:embed="rId4"/>
          <a:srcRect t="-1311" b="5401"/>
          <a:stretch/>
        </p:blipFill>
        <p:spPr>
          <a:xfrm>
            <a:off x="430800" y="1795210"/>
            <a:ext cx="4320000" cy="2723005"/>
          </a:xfrm>
          <a:prstGeom prst="rect">
            <a:avLst/>
          </a:prstGeom>
        </p:spPr>
      </p:pic>
    </p:spTree>
    <p:extLst>
      <p:ext uri="{BB962C8B-B14F-4D97-AF65-F5344CB8AC3E}">
        <p14:creationId xmlns:p14="http://schemas.microsoft.com/office/powerpoint/2010/main" val="912654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51520" y="2276872"/>
            <a:ext cx="8784976" cy="2031325"/>
          </a:xfrm>
          <a:prstGeom prst="rect">
            <a:avLst/>
          </a:prstGeom>
        </p:spPr>
        <p:txBody>
          <a:bodyPr wrap="square">
            <a:spAutoFit/>
          </a:bodyPr>
          <a:lstStyle/>
          <a:p>
            <a:pPr marL="457200" indent="-457200">
              <a:spcAft>
                <a:spcPts val="1200"/>
              </a:spcAft>
              <a:buSzPct val="80000"/>
              <a:buFont typeface="Wingdings" pitchFamily="2" charset="2"/>
              <a:buChar char="v"/>
            </a:pPr>
            <a:r>
              <a:rPr lang="en-US" sz="2400" dirty="0">
                <a:solidFill>
                  <a:srgbClr val="000000"/>
                </a:solidFill>
              </a:rPr>
              <a:t>Highlights from the 53</a:t>
            </a:r>
            <a:r>
              <a:rPr lang="en-US" sz="2400" baseline="30000" dirty="0">
                <a:solidFill>
                  <a:srgbClr val="000000"/>
                </a:solidFill>
              </a:rPr>
              <a:t>rd</a:t>
            </a:r>
            <a:r>
              <a:rPr lang="en-US" sz="2400" dirty="0">
                <a:solidFill>
                  <a:srgbClr val="000000"/>
                </a:solidFill>
              </a:rPr>
              <a:t> PAC – PP (June 29, 2020)</a:t>
            </a:r>
          </a:p>
          <a:p>
            <a:pPr marL="457200" indent="-457200">
              <a:spcAft>
                <a:spcPts val="1200"/>
              </a:spcAft>
              <a:buSzPct val="80000"/>
              <a:buFont typeface="Wingdings" pitchFamily="2" charset="2"/>
              <a:buChar char="v"/>
            </a:pPr>
            <a:r>
              <a:rPr lang="en-US" sz="2400" dirty="0">
                <a:solidFill>
                  <a:srgbClr val="000000"/>
                </a:solidFill>
              </a:rPr>
              <a:t>Highlights from the 128</a:t>
            </a:r>
            <a:r>
              <a:rPr lang="en-US" sz="2400" baseline="30000" dirty="0">
                <a:solidFill>
                  <a:srgbClr val="000000"/>
                </a:solidFill>
              </a:rPr>
              <a:t>th</a:t>
            </a:r>
            <a:r>
              <a:rPr lang="en-US" sz="2400" dirty="0">
                <a:solidFill>
                  <a:srgbClr val="000000"/>
                </a:solidFill>
              </a:rPr>
              <a:t> SC (September 17, 2020)</a:t>
            </a:r>
          </a:p>
          <a:p>
            <a:pPr marL="457200" indent="-457200">
              <a:spcAft>
                <a:spcPts val="1200"/>
              </a:spcAft>
              <a:buSzPct val="80000"/>
              <a:buFont typeface="Wingdings" pitchFamily="2" charset="2"/>
              <a:buChar char="v"/>
            </a:pPr>
            <a:r>
              <a:rPr lang="en-US" sz="2400" dirty="0">
                <a:solidFill>
                  <a:srgbClr val="000000"/>
                </a:solidFill>
              </a:rPr>
              <a:t>Recent developments</a:t>
            </a:r>
          </a:p>
          <a:p>
            <a:pPr marL="457200" indent="-457200">
              <a:spcAft>
                <a:spcPts val="1200"/>
              </a:spcAft>
              <a:buSzPct val="80000"/>
              <a:buFont typeface="Wingdings" pitchFamily="2" charset="2"/>
              <a:buChar char="v"/>
            </a:pPr>
            <a:r>
              <a:rPr lang="fr-FR" sz="2400" dirty="0">
                <a:solidFill>
                  <a:srgbClr val="000000"/>
                </a:solidFill>
              </a:rPr>
              <a:t>Agenda</a:t>
            </a:r>
            <a:endParaRPr lang="en-US" sz="2400" dirty="0">
              <a:solidFill>
                <a:srgbClr val="000000"/>
              </a:solidFill>
            </a:endParaRPr>
          </a:p>
        </p:txBody>
      </p:sp>
      <p:sp>
        <p:nvSpPr>
          <p:cNvPr id="11" name="AutoShape 18"/>
          <p:cNvSpPr>
            <a:spLocks noGrp="1" noChangeArrowheads="1"/>
          </p:cNvSpPr>
          <p:nvPr>
            <p:ph type="title"/>
          </p:nvPr>
        </p:nvSpPr>
        <p:spPr bwMode="auto">
          <a:xfrm>
            <a:off x="467544" y="362868"/>
            <a:ext cx="8229600" cy="794544"/>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pPr algn="ctr">
              <a:lnSpc>
                <a:spcPct val="120000"/>
              </a:lnSpc>
              <a:spcAft>
                <a:spcPts val="1200"/>
              </a:spcAft>
            </a:pPr>
            <a:r>
              <a:rPr lang="en-US" sz="4000" u="sng" dirty="0">
                <a:solidFill>
                  <a:srgbClr val="FFFF00"/>
                </a:solidFill>
              </a:rPr>
              <a:t>Outline</a:t>
            </a:r>
          </a:p>
        </p:txBody>
      </p:sp>
      <p:sp>
        <p:nvSpPr>
          <p:cNvPr id="2" name="Date Placeholder 1">
            <a:extLst>
              <a:ext uri="{FF2B5EF4-FFF2-40B4-BE49-F238E27FC236}">
                <a16:creationId xmlns:a16="http://schemas.microsoft.com/office/drawing/2014/main" id="{53B4214D-E7AA-1C47-88AF-41C2546A7D97}"/>
              </a:ext>
            </a:extLst>
          </p:cNvPr>
          <p:cNvSpPr>
            <a:spLocks noGrp="1"/>
          </p:cNvSpPr>
          <p:nvPr>
            <p:ph type="dt" sz="half" idx="10"/>
          </p:nvPr>
        </p:nvSpPr>
        <p:spPr/>
        <p:txBody>
          <a:bodyPr/>
          <a:lstStyle/>
          <a:p>
            <a:pPr>
              <a:defRPr/>
            </a:pPr>
            <a:r>
              <a:rPr lang="en-US"/>
              <a:t>Itzhak Tserruya</a:t>
            </a:r>
            <a:endParaRPr lang="fr-FR"/>
          </a:p>
        </p:txBody>
      </p:sp>
      <p:sp>
        <p:nvSpPr>
          <p:cNvPr id="3" name="Footer Placeholder 2">
            <a:extLst>
              <a:ext uri="{FF2B5EF4-FFF2-40B4-BE49-F238E27FC236}">
                <a16:creationId xmlns:a16="http://schemas.microsoft.com/office/drawing/2014/main" id="{022BD782-D46B-B142-BD2B-1EE44611A7A8}"/>
              </a:ext>
            </a:extLst>
          </p:cNvPr>
          <p:cNvSpPr>
            <a:spLocks noGrp="1"/>
          </p:cNvSpPr>
          <p:nvPr>
            <p:ph type="ftr" sz="quarter" idx="11"/>
          </p:nvPr>
        </p:nvSpPr>
        <p:spPr/>
        <p:txBody>
          <a:bodyPr/>
          <a:lstStyle/>
          <a:p>
            <a:pPr>
              <a:defRPr/>
            </a:pPr>
            <a:r>
              <a:rPr lang="en-US"/>
              <a:t>54th PAC-PP, January 18, 2021</a:t>
            </a:r>
            <a:endParaRPr lang="fr-FR"/>
          </a:p>
        </p:txBody>
      </p:sp>
      <p:sp>
        <p:nvSpPr>
          <p:cNvPr id="4" name="Slide Number Placeholder 3">
            <a:extLst>
              <a:ext uri="{FF2B5EF4-FFF2-40B4-BE49-F238E27FC236}">
                <a16:creationId xmlns:a16="http://schemas.microsoft.com/office/drawing/2014/main" id="{A6BBDE8B-A4DB-844F-85F0-DC1CF709C72D}"/>
              </a:ext>
            </a:extLst>
          </p:cNvPr>
          <p:cNvSpPr>
            <a:spLocks noGrp="1"/>
          </p:cNvSpPr>
          <p:nvPr>
            <p:ph type="sldNum" sz="quarter" idx="12"/>
          </p:nvPr>
        </p:nvSpPr>
        <p:spPr/>
        <p:txBody>
          <a:bodyPr/>
          <a:lstStyle/>
          <a:p>
            <a:pPr>
              <a:defRPr/>
            </a:pPr>
            <a:fld id="{16AAA047-8AEF-4C69-86C3-C9A280890182}" type="slidenum">
              <a:rPr lang="fr-FR" smtClean="0"/>
              <a:pPr>
                <a:defRPr/>
              </a:pPr>
              <a:t>2</a:t>
            </a:fld>
            <a:endParaRPr lang="fr-FR"/>
          </a:p>
        </p:txBody>
      </p:sp>
    </p:spTree>
    <p:extLst>
      <p:ext uri="{BB962C8B-B14F-4D97-AF65-F5344CB8AC3E}">
        <p14:creationId xmlns:p14="http://schemas.microsoft.com/office/powerpoint/2010/main" val="1472777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8"/>
          <p:cNvSpPr>
            <a:spLocks noGrp="1" noChangeArrowheads="1"/>
          </p:cNvSpPr>
          <p:nvPr>
            <p:ph type="title"/>
          </p:nvPr>
        </p:nvSpPr>
        <p:spPr bwMode="auto">
          <a:xfrm>
            <a:off x="179512" y="132523"/>
            <a:ext cx="8784976" cy="762762"/>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pPr>
              <a:lnSpc>
                <a:spcPct val="120000"/>
              </a:lnSpc>
              <a:spcAft>
                <a:spcPts val="1200"/>
              </a:spcAft>
            </a:pPr>
            <a:r>
              <a:rPr lang="en-US" sz="4000" u="sng" dirty="0">
                <a:solidFill>
                  <a:srgbClr val="FFFF00"/>
                </a:solidFill>
              </a:rPr>
              <a:t>54</a:t>
            </a:r>
            <a:r>
              <a:rPr lang="en-US" sz="4000" u="sng" baseline="30000" dirty="0">
                <a:solidFill>
                  <a:srgbClr val="FFFF00"/>
                </a:solidFill>
              </a:rPr>
              <a:t>th</a:t>
            </a:r>
            <a:r>
              <a:rPr lang="en-US" sz="4000" u="sng" dirty="0">
                <a:solidFill>
                  <a:srgbClr val="FFFF00"/>
                </a:solidFill>
              </a:rPr>
              <a:t> PAC-PP agenda January 18, 2021</a:t>
            </a:r>
          </a:p>
        </p:txBody>
      </p:sp>
      <p:sp>
        <p:nvSpPr>
          <p:cNvPr id="15" name="Slide Number Placeholder 14">
            <a:extLst>
              <a:ext uri="{FF2B5EF4-FFF2-40B4-BE49-F238E27FC236}">
                <a16:creationId xmlns:a16="http://schemas.microsoft.com/office/drawing/2014/main" id="{85EA3684-92E4-DC47-A720-ADAEF95FF67F}"/>
              </a:ext>
            </a:extLst>
          </p:cNvPr>
          <p:cNvSpPr>
            <a:spLocks noGrp="1"/>
          </p:cNvSpPr>
          <p:nvPr>
            <p:ph type="sldNum" sz="quarter" idx="12"/>
          </p:nvPr>
        </p:nvSpPr>
        <p:spPr/>
        <p:txBody>
          <a:bodyPr/>
          <a:lstStyle/>
          <a:p>
            <a:pPr>
              <a:defRPr/>
            </a:pPr>
            <a:fld id="{16AAA047-8AEF-4C69-86C3-C9A280890182}" type="slidenum">
              <a:rPr lang="fr-FR" smtClean="0"/>
              <a:pPr>
                <a:defRPr/>
              </a:pPr>
              <a:t>20</a:t>
            </a:fld>
            <a:endParaRPr lang="fr-FR"/>
          </a:p>
        </p:txBody>
      </p:sp>
      <p:pic>
        <p:nvPicPr>
          <p:cNvPr id="7" name="Picture 6">
            <a:extLst>
              <a:ext uri="{FF2B5EF4-FFF2-40B4-BE49-F238E27FC236}">
                <a16:creationId xmlns:a16="http://schemas.microsoft.com/office/drawing/2014/main" id="{F0614A10-A171-204C-84AD-0C86F6D80B64}"/>
              </a:ext>
            </a:extLst>
          </p:cNvPr>
          <p:cNvPicPr>
            <a:picLocks noChangeAspect="1"/>
          </p:cNvPicPr>
          <p:nvPr/>
        </p:nvPicPr>
        <p:blipFill rotWithShape="1">
          <a:blip r:embed="rId3">
            <a:extLst>
              <a:ext uri="{28A0092B-C50C-407E-A947-70E740481C1C}">
                <a14:useLocalDpi xmlns:a14="http://schemas.microsoft.com/office/drawing/2010/main" val="0"/>
              </a:ext>
            </a:extLst>
          </a:blip>
          <a:srcRect l="6220" t="4758" b="8414"/>
          <a:stretch/>
        </p:blipFill>
        <p:spPr>
          <a:xfrm>
            <a:off x="179512" y="976933"/>
            <a:ext cx="4392488" cy="5755170"/>
          </a:xfrm>
          <a:prstGeom prst="rect">
            <a:avLst/>
          </a:prstGeom>
          <a:ln w="38100">
            <a:solidFill>
              <a:schemeClr val="tx1"/>
            </a:solidFill>
          </a:ln>
        </p:spPr>
      </p:pic>
      <p:pic>
        <p:nvPicPr>
          <p:cNvPr id="10" name="Picture 9">
            <a:extLst>
              <a:ext uri="{FF2B5EF4-FFF2-40B4-BE49-F238E27FC236}">
                <a16:creationId xmlns:a16="http://schemas.microsoft.com/office/drawing/2014/main" id="{0157DB33-02FC-704C-BC50-92299F9776DD}"/>
              </a:ext>
            </a:extLst>
          </p:cNvPr>
          <p:cNvPicPr>
            <a:picLocks noChangeAspect="1"/>
          </p:cNvPicPr>
          <p:nvPr/>
        </p:nvPicPr>
        <p:blipFill rotWithShape="1">
          <a:blip r:embed="rId4">
            <a:extLst>
              <a:ext uri="{28A0092B-C50C-407E-A947-70E740481C1C}">
                <a14:useLocalDpi xmlns:a14="http://schemas.microsoft.com/office/drawing/2010/main" val="0"/>
              </a:ext>
            </a:extLst>
          </a:blip>
          <a:srcRect l="5026" t="3501" r="9882" b="13269"/>
          <a:stretch/>
        </p:blipFill>
        <p:spPr>
          <a:xfrm>
            <a:off x="4813004" y="976934"/>
            <a:ext cx="4129509" cy="5715760"/>
          </a:xfrm>
          <a:prstGeom prst="rect">
            <a:avLst/>
          </a:prstGeom>
          <a:ln w="38100">
            <a:solidFill>
              <a:schemeClr val="tx1"/>
            </a:solidFill>
          </a:ln>
        </p:spPr>
      </p:pic>
      <p:sp>
        <p:nvSpPr>
          <p:cNvPr id="17" name="AutoShape 18">
            <a:extLst>
              <a:ext uri="{FF2B5EF4-FFF2-40B4-BE49-F238E27FC236}">
                <a16:creationId xmlns:a16="http://schemas.microsoft.com/office/drawing/2014/main" id="{9B17C4F1-D5A8-2E4F-AA20-0BD7D2541BB6}"/>
              </a:ext>
            </a:extLst>
          </p:cNvPr>
          <p:cNvSpPr>
            <a:spLocks noChangeArrowheads="1"/>
          </p:cNvSpPr>
          <p:nvPr/>
        </p:nvSpPr>
        <p:spPr bwMode="auto">
          <a:xfrm>
            <a:off x="277805" y="1898423"/>
            <a:ext cx="8728285" cy="4120277"/>
          </a:xfrm>
          <a:prstGeom prst="roundRect">
            <a:avLst>
              <a:gd name="adj" fmla="val 16667"/>
            </a:avLst>
          </a:prstGeom>
          <a:solidFill>
            <a:srgbClr val="FFFF00"/>
          </a:solidFill>
          <a:ln w="38100">
            <a:solidFill>
              <a:srgbClr val="FF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ctr">
            <a:spAutoFit/>
          </a:bodyPr>
          <a:lstStyle/>
          <a:p>
            <a:pPr algn="ctr">
              <a:spcAft>
                <a:spcPts val="1200"/>
              </a:spcAft>
            </a:pPr>
            <a:r>
              <a:rPr lang="en-US" sz="2400" b="1" i="1" dirty="0">
                <a:solidFill>
                  <a:srgbClr val="000090"/>
                </a:solidFill>
              </a:rPr>
              <a:t>Highlights of today's meeting: </a:t>
            </a:r>
          </a:p>
          <a:p>
            <a:pPr marL="342900" indent="-342900">
              <a:spcAft>
                <a:spcPts val="1200"/>
              </a:spcAft>
              <a:buFont typeface="Wingdings" charset="2"/>
              <a:buChar char="v"/>
            </a:pPr>
            <a:r>
              <a:rPr lang="en-US" sz="2400" b="1" i="1" dirty="0">
                <a:solidFill>
                  <a:srgbClr val="000090"/>
                </a:solidFill>
              </a:rPr>
              <a:t>Impact of global pandemic situation on JINR activities</a:t>
            </a:r>
          </a:p>
          <a:p>
            <a:pPr marL="342900" indent="-342900">
              <a:spcAft>
                <a:spcPts val="1200"/>
              </a:spcAft>
              <a:buFont typeface="Wingdings" charset="2"/>
              <a:buChar char="v"/>
            </a:pPr>
            <a:r>
              <a:rPr lang="en-US" sz="2400" b="1" i="1" dirty="0">
                <a:solidFill>
                  <a:srgbClr val="000090"/>
                </a:solidFill>
              </a:rPr>
              <a:t>Update reports on NICA, MPD and BM@N</a:t>
            </a:r>
          </a:p>
          <a:p>
            <a:pPr marL="342900" indent="-342900">
              <a:spcAft>
                <a:spcPts val="600"/>
              </a:spcAft>
              <a:buFont typeface="Wingdings" charset="2"/>
              <a:buChar char="v"/>
            </a:pPr>
            <a:r>
              <a:rPr lang="en-US" sz="2400" b="1" i="1" dirty="0">
                <a:solidFill>
                  <a:srgbClr val="000090"/>
                </a:solidFill>
              </a:rPr>
              <a:t>Projects seeking continuation:  </a:t>
            </a:r>
          </a:p>
          <a:p>
            <a:pPr>
              <a:spcAft>
                <a:spcPts val="600"/>
              </a:spcAft>
            </a:pPr>
            <a:r>
              <a:rPr lang="en-US" sz="2400" b="1" i="1" dirty="0">
                <a:solidFill>
                  <a:srgbClr val="000090"/>
                </a:solidFill>
              </a:rPr>
              <a:t>    	 NICA</a:t>
            </a:r>
          </a:p>
          <a:p>
            <a:pPr>
              <a:spcAft>
                <a:spcPts val="600"/>
              </a:spcAft>
            </a:pPr>
            <a:r>
              <a:rPr lang="en-US" sz="2400" b="1" i="1" dirty="0">
                <a:solidFill>
                  <a:srgbClr val="000090"/>
                </a:solidFill>
              </a:rPr>
              <a:t>           CBM</a:t>
            </a:r>
          </a:p>
          <a:p>
            <a:pPr>
              <a:spcAft>
                <a:spcPts val="600"/>
              </a:spcAft>
            </a:pPr>
            <a:r>
              <a:rPr lang="en-US" sz="2400" b="1" i="1" dirty="0">
                <a:solidFill>
                  <a:srgbClr val="000090"/>
                </a:solidFill>
              </a:rPr>
              <a:t>           PANDA</a:t>
            </a:r>
          </a:p>
          <a:p>
            <a:pPr marL="342900" indent="-342900">
              <a:spcAft>
                <a:spcPts val="600"/>
              </a:spcAft>
              <a:buFont typeface="Wingdings" pitchFamily="2" charset="2"/>
              <a:buChar char="v"/>
            </a:pPr>
            <a:r>
              <a:rPr lang="en-US" sz="2400" b="1" i="1" dirty="0">
                <a:solidFill>
                  <a:srgbClr val="000090"/>
                </a:solidFill>
              </a:rPr>
              <a:t>Reports from the LHC experiments</a:t>
            </a:r>
          </a:p>
        </p:txBody>
      </p:sp>
    </p:spTree>
    <p:extLst>
      <p:ext uri="{BB962C8B-B14F-4D97-AF65-F5344CB8AC3E}">
        <p14:creationId xmlns:p14="http://schemas.microsoft.com/office/powerpoint/2010/main" val="114262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3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7" name="AutoShape 18"/>
          <p:cNvSpPr>
            <a:spLocks noGrp="1" noChangeArrowheads="1"/>
          </p:cNvSpPr>
          <p:nvPr>
            <p:ph idx="1"/>
          </p:nvPr>
        </p:nvSpPr>
        <p:spPr bwMode="auto">
          <a:xfrm>
            <a:off x="1907704" y="3068960"/>
            <a:ext cx="4968552" cy="988356"/>
          </a:xfrm>
          <a:prstGeom prst="roundRect">
            <a:avLst>
              <a:gd name="adj" fmla="val 16667"/>
            </a:avLst>
          </a:prstGeom>
          <a:solidFill>
            <a:srgbClr val="FFFF00"/>
          </a:solidFill>
          <a:ln w="38100">
            <a:solidFill>
              <a:srgbClr val="FF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t">
            <a:spAutoFit/>
          </a:bodyPr>
          <a:lstStyle/>
          <a:p>
            <a:pPr marL="0" indent="0" algn="ctr">
              <a:lnSpc>
                <a:spcPct val="130000"/>
              </a:lnSpc>
              <a:spcBef>
                <a:spcPts val="0"/>
              </a:spcBef>
              <a:spcAft>
                <a:spcPts val="1200"/>
              </a:spcAft>
              <a:buNone/>
            </a:pPr>
            <a:r>
              <a:rPr lang="en-US" sz="3600" b="1" i="1" dirty="0">
                <a:solidFill>
                  <a:srgbClr val="000090"/>
                </a:solidFill>
              </a:rPr>
              <a:t>Thank you !</a:t>
            </a:r>
          </a:p>
          <a:p>
            <a:pPr marL="0" indent="0" algn="ctr">
              <a:lnSpc>
                <a:spcPct val="130000"/>
              </a:lnSpc>
              <a:spcBef>
                <a:spcPts val="0"/>
              </a:spcBef>
              <a:spcAft>
                <a:spcPts val="1200"/>
              </a:spcAft>
              <a:buNone/>
            </a:pPr>
            <a:endParaRPr lang="en-US" sz="100" b="1" i="1" dirty="0">
              <a:solidFill>
                <a:srgbClr val="000090"/>
              </a:solidFill>
            </a:endParaRPr>
          </a:p>
        </p:txBody>
      </p:sp>
      <p:sp>
        <p:nvSpPr>
          <p:cNvPr id="3" name="Date Placeholder 2">
            <a:extLst>
              <a:ext uri="{FF2B5EF4-FFF2-40B4-BE49-F238E27FC236}">
                <a16:creationId xmlns:a16="http://schemas.microsoft.com/office/drawing/2014/main" id="{2EA85671-1E57-EE4E-934E-B264775DCCA2}"/>
              </a:ext>
            </a:extLst>
          </p:cNvPr>
          <p:cNvSpPr>
            <a:spLocks noGrp="1"/>
          </p:cNvSpPr>
          <p:nvPr>
            <p:ph type="dt" sz="half" idx="10"/>
          </p:nvPr>
        </p:nvSpPr>
        <p:spPr/>
        <p:txBody>
          <a:bodyPr/>
          <a:lstStyle/>
          <a:p>
            <a:pPr>
              <a:defRPr/>
            </a:pPr>
            <a:r>
              <a:rPr lang="en-US"/>
              <a:t>Itzhak Tserruya</a:t>
            </a:r>
            <a:endParaRPr lang="fr-FR"/>
          </a:p>
        </p:txBody>
      </p:sp>
      <p:sp>
        <p:nvSpPr>
          <p:cNvPr id="4" name="Footer Placeholder 3">
            <a:extLst>
              <a:ext uri="{FF2B5EF4-FFF2-40B4-BE49-F238E27FC236}">
                <a16:creationId xmlns:a16="http://schemas.microsoft.com/office/drawing/2014/main" id="{B18392F1-F084-E649-BB47-7B9C793D32B6}"/>
              </a:ext>
            </a:extLst>
          </p:cNvPr>
          <p:cNvSpPr>
            <a:spLocks noGrp="1"/>
          </p:cNvSpPr>
          <p:nvPr>
            <p:ph type="ftr" sz="quarter" idx="11"/>
          </p:nvPr>
        </p:nvSpPr>
        <p:spPr/>
        <p:txBody>
          <a:bodyPr/>
          <a:lstStyle/>
          <a:p>
            <a:pPr>
              <a:defRPr/>
            </a:pPr>
            <a:r>
              <a:rPr lang="en-US"/>
              <a:t>54th PAC-PP, January 18, 2021</a:t>
            </a:r>
            <a:endParaRPr lang="fr-FR"/>
          </a:p>
        </p:txBody>
      </p:sp>
      <p:sp>
        <p:nvSpPr>
          <p:cNvPr id="5" name="Slide Number Placeholder 4">
            <a:extLst>
              <a:ext uri="{FF2B5EF4-FFF2-40B4-BE49-F238E27FC236}">
                <a16:creationId xmlns:a16="http://schemas.microsoft.com/office/drawing/2014/main" id="{4A7B2199-054C-664E-BBE2-11E98D3EC0E4}"/>
              </a:ext>
            </a:extLst>
          </p:cNvPr>
          <p:cNvSpPr>
            <a:spLocks noGrp="1"/>
          </p:cNvSpPr>
          <p:nvPr>
            <p:ph type="sldNum" sz="quarter" idx="12"/>
          </p:nvPr>
        </p:nvSpPr>
        <p:spPr/>
        <p:txBody>
          <a:bodyPr/>
          <a:lstStyle/>
          <a:p>
            <a:pPr>
              <a:defRPr/>
            </a:pPr>
            <a:fld id="{16AAA047-8AEF-4C69-86C3-C9A280890182}" type="slidenum">
              <a:rPr lang="fr-FR" smtClean="0"/>
              <a:pPr>
                <a:defRPr/>
              </a:pPr>
              <a:t>21</a:t>
            </a:fld>
            <a:endParaRPr lang="fr-FR"/>
          </a:p>
        </p:txBody>
      </p:sp>
    </p:spTree>
    <p:extLst>
      <p:ext uri="{BB962C8B-B14F-4D97-AF65-F5344CB8AC3E}">
        <p14:creationId xmlns:p14="http://schemas.microsoft.com/office/powerpoint/2010/main" val="1172693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18"/>
          <p:cNvSpPr>
            <a:spLocks noGrp="1" noChangeArrowheads="1"/>
          </p:cNvSpPr>
          <p:nvPr>
            <p:ph type="title"/>
          </p:nvPr>
        </p:nvSpPr>
        <p:spPr bwMode="auto">
          <a:xfrm>
            <a:off x="827584" y="64144"/>
            <a:ext cx="6984776" cy="681038"/>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r>
              <a:rPr lang="en-US" sz="3200" u="sng" dirty="0">
                <a:solidFill>
                  <a:srgbClr val="FFFF00"/>
                </a:solidFill>
                <a:latin typeface="Arial" panose="020B0604020202020204" pitchFamily="34" charset="0"/>
                <a:cs typeface="Arial" panose="020B0604020202020204" pitchFamily="34" charset="0"/>
              </a:rPr>
              <a:t>53</a:t>
            </a:r>
            <a:r>
              <a:rPr lang="en-US" sz="3200" u="sng" baseline="30000" dirty="0">
                <a:solidFill>
                  <a:srgbClr val="FFFF00"/>
                </a:solidFill>
                <a:latin typeface="Arial" panose="020B0604020202020204" pitchFamily="34" charset="0"/>
                <a:cs typeface="Arial" panose="020B0604020202020204" pitchFamily="34" charset="0"/>
              </a:rPr>
              <a:t>rd</a:t>
            </a:r>
            <a:r>
              <a:rPr lang="en-US" sz="3200" u="sng" dirty="0">
                <a:solidFill>
                  <a:srgbClr val="FFFF00"/>
                </a:solidFill>
                <a:latin typeface="Arial" panose="020B0604020202020204" pitchFamily="34" charset="0"/>
                <a:cs typeface="Arial" panose="020B0604020202020204" pitchFamily="34" charset="0"/>
              </a:rPr>
              <a:t> PAC-PP highlights: </a:t>
            </a:r>
            <a:r>
              <a:rPr lang="en-US" sz="3200" b="1" u="sng" dirty="0">
                <a:solidFill>
                  <a:srgbClr val="FFFF00"/>
                </a:solidFill>
                <a:latin typeface="Arial" panose="020B0604020202020204" pitchFamily="34" charset="0"/>
                <a:cs typeface="Arial" panose="020B0604020202020204" pitchFamily="34" charset="0"/>
              </a:rPr>
              <a:t>NICA</a:t>
            </a:r>
            <a:r>
              <a:rPr lang="en-US" sz="3200" u="sng" dirty="0">
                <a:solidFill>
                  <a:srgbClr val="FFFF00"/>
                </a:solidFill>
              </a:rPr>
              <a:t> </a:t>
            </a:r>
          </a:p>
          <a:p>
            <a:pPr algn="ctr"/>
            <a:endParaRPr lang="en-US" sz="800" u="sng" dirty="0">
              <a:solidFill>
                <a:srgbClr val="FFFF00"/>
              </a:solidFill>
            </a:endParaRPr>
          </a:p>
        </p:txBody>
      </p:sp>
      <p:sp>
        <p:nvSpPr>
          <p:cNvPr id="13" name="AutoShape 7"/>
          <p:cNvSpPr>
            <a:spLocks noChangeArrowheads="1"/>
          </p:cNvSpPr>
          <p:nvPr/>
        </p:nvSpPr>
        <p:spPr bwMode="auto">
          <a:xfrm>
            <a:off x="71500" y="836712"/>
            <a:ext cx="9001000" cy="3096344"/>
          </a:xfrm>
          <a:prstGeom prst="flowChartAlternateProcess">
            <a:avLst/>
          </a:prstGeom>
          <a:solidFill>
            <a:srgbClr val="FFFF00"/>
          </a:solidFill>
          <a:ln w="57150">
            <a:solidFill>
              <a:srgbClr val="FF0000"/>
            </a:solidFill>
            <a:miter lim="800000"/>
            <a:headEnd/>
            <a:tailEnd/>
          </a:ln>
        </p:spPr>
        <p:txBody>
          <a:bodyPr anchor="ctr" anchorCtr="1"/>
          <a:lstStyle/>
          <a:p>
            <a:pPr marL="90900" indent="-342900">
              <a:spcAft>
                <a:spcPts val="600"/>
              </a:spcAft>
              <a:buFont typeface="Wingdings" charset="2"/>
              <a:buChar char="q"/>
            </a:pPr>
            <a:r>
              <a:rPr lang="en-US" dirty="0"/>
              <a:t>Some delays due to the pandemic situation. Nevertheless, the tests of the main Booster systems were completed. </a:t>
            </a:r>
          </a:p>
          <a:p>
            <a:pPr marL="90900" indent="-342900">
              <a:spcAft>
                <a:spcPts val="600"/>
              </a:spcAft>
              <a:buFont typeface="Wingdings" charset="2"/>
              <a:buChar char="q"/>
            </a:pPr>
            <a:r>
              <a:rPr lang="en-US" dirty="0"/>
              <a:t>The PAC welcomes the active preparations for the launch of the Booster synchrotron with beam in August 2020. </a:t>
            </a:r>
          </a:p>
          <a:p>
            <a:pPr marL="90900" indent="-342900">
              <a:spcAft>
                <a:spcPts val="600"/>
              </a:spcAft>
              <a:buFont typeface="Wingdings" charset="2"/>
              <a:buChar char="q"/>
            </a:pPr>
            <a:r>
              <a:rPr lang="en-US" dirty="0"/>
              <a:t>The PAC expresses its concern with the lack of sufficient manpower for the collider magnet construction and test and urges the JINR management to take the necessary steps to address this issue that otherwise could seriously impact the overall schedule of the NICA project. The PAC requests the </a:t>
            </a:r>
            <a:r>
              <a:rPr lang="en-US" dirty="0" err="1"/>
              <a:t>Nuclotron</a:t>
            </a:r>
            <a:r>
              <a:rPr lang="en-US" dirty="0"/>
              <a:t>-NICA team to ensure that the </a:t>
            </a:r>
            <a:r>
              <a:rPr lang="en-US" dirty="0" err="1"/>
              <a:t>Nuclotron</a:t>
            </a:r>
            <a:r>
              <a:rPr lang="en-US" dirty="0"/>
              <a:t> maximum available energy of 4.5 GeV/n becomes available as soon as possible.</a:t>
            </a:r>
            <a:endParaRPr lang="en-IL" dirty="0"/>
          </a:p>
        </p:txBody>
      </p:sp>
      <p:sp>
        <p:nvSpPr>
          <p:cNvPr id="8" name="TextBox 7"/>
          <p:cNvSpPr txBox="1"/>
          <p:nvPr/>
        </p:nvSpPr>
        <p:spPr>
          <a:xfrm>
            <a:off x="7837931" y="250774"/>
            <a:ext cx="962123" cy="307777"/>
          </a:xfrm>
          <a:prstGeom prst="rect">
            <a:avLst/>
          </a:prstGeom>
          <a:noFill/>
        </p:spPr>
        <p:txBody>
          <a:bodyPr wrap="none" rtlCol="0">
            <a:spAutoFit/>
          </a:bodyPr>
          <a:lstStyle/>
          <a:p>
            <a:r>
              <a:rPr lang="en-US" sz="1400" i="1" dirty="0"/>
              <a:t>A. </a:t>
            </a:r>
            <a:r>
              <a:rPr lang="en-US" sz="1400" i="1" dirty="0" err="1"/>
              <a:t>Sidorin</a:t>
            </a:r>
            <a:endParaRPr lang="en-US" sz="1400" i="1" dirty="0"/>
          </a:p>
        </p:txBody>
      </p:sp>
      <p:sp>
        <p:nvSpPr>
          <p:cNvPr id="10" name="TextBox 9">
            <a:extLst>
              <a:ext uri="{FF2B5EF4-FFF2-40B4-BE49-F238E27FC236}">
                <a16:creationId xmlns:a16="http://schemas.microsoft.com/office/drawing/2014/main" id="{F1F06777-674D-F642-BEDC-2F152990A5C7}"/>
              </a:ext>
            </a:extLst>
          </p:cNvPr>
          <p:cNvSpPr txBox="1"/>
          <p:nvPr/>
        </p:nvSpPr>
        <p:spPr>
          <a:xfrm>
            <a:off x="70891" y="4449513"/>
            <a:ext cx="4494510" cy="1938992"/>
          </a:xfrm>
          <a:prstGeom prst="rect">
            <a:avLst/>
          </a:prstGeom>
          <a:solidFill>
            <a:schemeClr val="bg2">
              <a:lumMod val="20000"/>
              <a:lumOff val="80000"/>
            </a:schemeClr>
          </a:solidFill>
        </p:spPr>
        <p:txBody>
          <a:bodyPr wrap="square">
            <a:spAutoFit/>
          </a:bodyPr>
          <a:lstStyle/>
          <a:p>
            <a:pPr marL="342900" indent="-342900">
              <a:spcAft>
                <a:spcPts val="1200"/>
              </a:spcAft>
              <a:buClr>
                <a:srgbClr val="FF0000"/>
              </a:buClr>
              <a:buFont typeface="Wingdings" panose="05000000000000000000" pitchFamily="2" charset="2"/>
              <a:buChar char="q"/>
              <a:defRPr/>
            </a:pPr>
            <a:r>
              <a:rPr lang="en-US" dirty="0">
                <a:solidFill>
                  <a:srgbClr val="002060"/>
                </a:solidFill>
                <a:latin typeface="Arial" panose="020B0604020202020204" pitchFamily="34" charset="0"/>
                <a:cs typeface="Arial" panose="020B0604020202020204" pitchFamily="34" charset="0"/>
              </a:rPr>
              <a:t>Following recommendation of the NICA Cost &amp; Schedule Review Committee</a:t>
            </a:r>
          </a:p>
          <a:p>
            <a:pPr marL="342900" indent="-342900">
              <a:spcAft>
                <a:spcPts val="1200"/>
              </a:spcAft>
              <a:buClr>
                <a:srgbClr val="FF0000"/>
              </a:buClr>
              <a:buFont typeface="Wingdings" panose="05000000000000000000" pitchFamily="2" charset="2"/>
              <a:buChar char="q"/>
              <a:defRPr/>
            </a:pPr>
            <a:r>
              <a:rPr lang="en-US" dirty="0">
                <a:solidFill>
                  <a:srgbClr val="002060"/>
                </a:solidFill>
                <a:cs typeface="Arial" panose="020B0604020202020204" pitchFamily="34" charset="0"/>
              </a:rPr>
              <a:t>Establishment of a NICA Project Office</a:t>
            </a:r>
            <a:endParaRPr lang="en-US" dirty="0">
              <a:solidFill>
                <a:srgbClr val="002060"/>
              </a:solidFill>
              <a:latin typeface="Arial" panose="020B0604020202020204" pitchFamily="34" charset="0"/>
              <a:cs typeface="Arial" panose="020B0604020202020204" pitchFamily="34" charset="0"/>
            </a:endParaRPr>
          </a:p>
          <a:p>
            <a:pPr marL="342900" indent="-342900">
              <a:spcAft>
                <a:spcPts val="1200"/>
              </a:spcAft>
              <a:buClr>
                <a:srgbClr val="FF0000"/>
              </a:buClr>
              <a:buFont typeface="Wingdings" panose="05000000000000000000" pitchFamily="2" charset="2"/>
              <a:buChar char="q"/>
              <a:defRPr/>
            </a:pPr>
            <a:r>
              <a:rPr lang="en-US" dirty="0">
                <a:solidFill>
                  <a:srgbClr val="002060"/>
                </a:solidFill>
                <a:cs typeface="Arial" panose="020B0604020202020204" pitchFamily="34" charset="0"/>
              </a:rPr>
              <a:t>Global planning substantially improved</a:t>
            </a:r>
          </a:p>
          <a:p>
            <a:pPr marL="342900" indent="-342900">
              <a:spcAft>
                <a:spcPts val="1200"/>
              </a:spcAft>
              <a:buClr>
                <a:srgbClr val="FF0000"/>
              </a:buClr>
              <a:buFont typeface="Wingdings" panose="05000000000000000000" pitchFamily="2" charset="2"/>
              <a:buChar char="q"/>
              <a:defRPr/>
            </a:pPr>
            <a:r>
              <a:rPr lang="en-US" dirty="0">
                <a:solidFill>
                  <a:srgbClr val="002060"/>
                </a:solidFill>
                <a:latin typeface="Arial" panose="020B0604020202020204" pitchFamily="34" charset="0"/>
                <a:cs typeface="Arial" panose="020B0604020202020204" pitchFamily="34" charset="0"/>
              </a:rPr>
              <a:t>Preliminary list of milestones prepared</a:t>
            </a:r>
          </a:p>
        </p:txBody>
      </p:sp>
      <p:pic>
        <p:nvPicPr>
          <p:cNvPr id="3" name="Picture 2">
            <a:extLst>
              <a:ext uri="{FF2B5EF4-FFF2-40B4-BE49-F238E27FC236}">
                <a16:creationId xmlns:a16="http://schemas.microsoft.com/office/drawing/2014/main" id="{28FCF5E6-471B-A548-941C-7A5689C960D6}"/>
              </a:ext>
            </a:extLst>
          </p:cNvPr>
          <p:cNvPicPr>
            <a:picLocks noChangeAspect="1"/>
          </p:cNvPicPr>
          <p:nvPr/>
        </p:nvPicPr>
        <p:blipFill>
          <a:blip r:embed="rId3"/>
          <a:stretch>
            <a:fillRect/>
          </a:stretch>
        </p:blipFill>
        <p:spPr>
          <a:xfrm>
            <a:off x="4649490" y="3980019"/>
            <a:ext cx="4494510" cy="2877981"/>
          </a:xfrm>
          <a:prstGeom prst="rect">
            <a:avLst/>
          </a:prstGeom>
        </p:spPr>
      </p:pic>
      <p:sp>
        <p:nvSpPr>
          <p:cNvPr id="2" name="Date Placeholder 1">
            <a:extLst>
              <a:ext uri="{FF2B5EF4-FFF2-40B4-BE49-F238E27FC236}">
                <a16:creationId xmlns:a16="http://schemas.microsoft.com/office/drawing/2014/main" id="{719AFA3B-8FF8-9945-BB4D-F2A913E9162A}"/>
              </a:ext>
            </a:extLst>
          </p:cNvPr>
          <p:cNvSpPr>
            <a:spLocks noGrp="1"/>
          </p:cNvSpPr>
          <p:nvPr>
            <p:ph type="dt" sz="half" idx="10"/>
          </p:nvPr>
        </p:nvSpPr>
        <p:spPr/>
        <p:txBody>
          <a:bodyPr/>
          <a:lstStyle/>
          <a:p>
            <a:pPr>
              <a:defRPr/>
            </a:pPr>
            <a:r>
              <a:rPr lang="en-US"/>
              <a:t>Itzhak Tserruya</a:t>
            </a:r>
            <a:endParaRPr lang="fr-FR"/>
          </a:p>
        </p:txBody>
      </p:sp>
    </p:spTree>
    <p:extLst>
      <p:ext uri="{BB962C8B-B14F-4D97-AF65-F5344CB8AC3E}">
        <p14:creationId xmlns:p14="http://schemas.microsoft.com/office/powerpoint/2010/main" val="3137005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8"/>
          <p:cNvSpPr>
            <a:spLocks noChangeArrowheads="1"/>
          </p:cNvSpPr>
          <p:nvPr/>
        </p:nvSpPr>
        <p:spPr bwMode="auto">
          <a:xfrm>
            <a:off x="971599" y="96056"/>
            <a:ext cx="7200799" cy="681038"/>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noAutofit/>
          </a:bodyPr>
          <a:lstStyle/>
          <a:p>
            <a:pPr algn="ctr"/>
            <a:r>
              <a:rPr lang="en-US" sz="3200" u="sng" dirty="0">
                <a:solidFill>
                  <a:srgbClr val="FFFF00"/>
                </a:solidFill>
                <a:cs typeface="Arial" panose="020B0604020202020204" pitchFamily="34" charset="0"/>
              </a:rPr>
              <a:t>53</a:t>
            </a:r>
            <a:r>
              <a:rPr lang="en-US" sz="3200" u="sng" baseline="30000" dirty="0">
                <a:solidFill>
                  <a:srgbClr val="FFFF00"/>
                </a:solidFill>
                <a:cs typeface="Arial" panose="020B0604020202020204" pitchFamily="34" charset="0"/>
              </a:rPr>
              <a:t>rd</a:t>
            </a:r>
            <a:r>
              <a:rPr lang="en-US" sz="3200" u="sng" dirty="0">
                <a:solidFill>
                  <a:srgbClr val="FFFF00"/>
                </a:solidFill>
                <a:cs typeface="Arial" panose="020B0604020202020204" pitchFamily="34" charset="0"/>
              </a:rPr>
              <a:t> PAC-PP highlights: </a:t>
            </a:r>
            <a:r>
              <a:rPr lang="en-US" sz="3200" u="sng" dirty="0">
                <a:solidFill>
                  <a:srgbClr val="FFFF00"/>
                </a:solidFill>
              </a:rPr>
              <a:t>Infrastructure           </a:t>
            </a:r>
            <a:endParaRPr lang="en-US" sz="3200" u="sng" kern="100" dirty="0">
              <a:solidFill>
                <a:srgbClr val="FFFF00"/>
              </a:solidFill>
            </a:endParaRPr>
          </a:p>
        </p:txBody>
      </p:sp>
      <p:sp>
        <p:nvSpPr>
          <p:cNvPr id="2" name="TextBox 1"/>
          <p:cNvSpPr txBox="1"/>
          <p:nvPr/>
        </p:nvSpPr>
        <p:spPr>
          <a:xfrm>
            <a:off x="8140016" y="209943"/>
            <a:ext cx="1014765" cy="307777"/>
          </a:xfrm>
          <a:prstGeom prst="rect">
            <a:avLst/>
          </a:prstGeom>
          <a:noFill/>
        </p:spPr>
        <p:txBody>
          <a:bodyPr wrap="none" rtlCol="0">
            <a:spAutoFit/>
          </a:bodyPr>
          <a:lstStyle/>
          <a:p>
            <a:r>
              <a:rPr lang="en-US" sz="1400" i="1" dirty="0"/>
              <a:t>N. </a:t>
            </a:r>
            <a:r>
              <a:rPr lang="en-US" sz="1400" i="1" dirty="0" err="1"/>
              <a:t>Agapov</a:t>
            </a:r>
            <a:endParaRPr lang="en-US" sz="1400" i="1" dirty="0"/>
          </a:p>
        </p:txBody>
      </p:sp>
      <p:sp>
        <p:nvSpPr>
          <p:cNvPr id="27" name="TextBox 26">
            <a:extLst>
              <a:ext uri="{FF2B5EF4-FFF2-40B4-BE49-F238E27FC236}">
                <a16:creationId xmlns:a16="http://schemas.microsoft.com/office/drawing/2014/main" id="{6C708DC1-71A7-214B-A3DA-69F2FAD26DF7}"/>
              </a:ext>
            </a:extLst>
          </p:cNvPr>
          <p:cNvSpPr txBox="1"/>
          <p:nvPr/>
        </p:nvSpPr>
        <p:spPr>
          <a:xfrm>
            <a:off x="7884368" y="5661248"/>
            <a:ext cx="495730" cy="461665"/>
          </a:xfrm>
          <a:prstGeom prst="rect">
            <a:avLst/>
          </a:prstGeom>
          <a:noFill/>
        </p:spPr>
        <p:txBody>
          <a:bodyPr wrap="square" rtlCol="0">
            <a:spAutoFit/>
          </a:bodyPr>
          <a:lstStyle/>
          <a:p>
            <a:r>
              <a:rPr lang="en-US" dirty="0">
                <a:solidFill>
                  <a:schemeClr val="bg1"/>
                </a:solidFill>
              </a:rPr>
              <a:t>A</a:t>
            </a:r>
            <a:endParaRPr lang="ru-RU" dirty="0">
              <a:solidFill>
                <a:schemeClr val="bg1"/>
              </a:solidFill>
            </a:endParaRPr>
          </a:p>
        </p:txBody>
      </p:sp>
      <p:sp>
        <p:nvSpPr>
          <p:cNvPr id="4" name="TextBox 3">
            <a:extLst>
              <a:ext uri="{FF2B5EF4-FFF2-40B4-BE49-F238E27FC236}">
                <a16:creationId xmlns:a16="http://schemas.microsoft.com/office/drawing/2014/main" id="{F89F708F-4D8F-B043-9E21-468C78E7EB86}"/>
              </a:ext>
            </a:extLst>
          </p:cNvPr>
          <p:cNvSpPr txBox="1"/>
          <p:nvPr/>
        </p:nvSpPr>
        <p:spPr>
          <a:xfrm>
            <a:off x="4139952" y="1798667"/>
            <a:ext cx="1749197" cy="369332"/>
          </a:xfrm>
          <a:prstGeom prst="rect">
            <a:avLst/>
          </a:prstGeom>
          <a:noFill/>
        </p:spPr>
        <p:txBody>
          <a:bodyPr wrap="none" rtlCol="0">
            <a:spAutoFit/>
          </a:bodyPr>
          <a:lstStyle/>
          <a:p>
            <a:r>
              <a:rPr lang="en-IL" b="1" dirty="0">
                <a:solidFill>
                  <a:srgbClr val="FFFF00"/>
                </a:solidFill>
              </a:rPr>
              <a:t>February 2020</a:t>
            </a:r>
          </a:p>
        </p:txBody>
      </p:sp>
      <p:sp>
        <p:nvSpPr>
          <p:cNvPr id="13" name="AutoShape 7">
            <a:extLst>
              <a:ext uri="{FF2B5EF4-FFF2-40B4-BE49-F238E27FC236}">
                <a16:creationId xmlns:a16="http://schemas.microsoft.com/office/drawing/2014/main" id="{348B1213-A2CD-A840-AAF9-CC6397147716}"/>
              </a:ext>
            </a:extLst>
          </p:cNvPr>
          <p:cNvSpPr>
            <a:spLocks noChangeArrowheads="1"/>
          </p:cNvSpPr>
          <p:nvPr/>
        </p:nvSpPr>
        <p:spPr bwMode="auto">
          <a:xfrm>
            <a:off x="71498" y="890981"/>
            <a:ext cx="9001000" cy="1146621"/>
          </a:xfrm>
          <a:prstGeom prst="flowChartAlternateProcess">
            <a:avLst/>
          </a:prstGeom>
          <a:solidFill>
            <a:srgbClr val="FFFF00"/>
          </a:solidFill>
          <a:ln w="57150">
            <a:solidFill>
              <a:srgbClr val="FF0000"/>
            </a:solidFill>
            <a:miter lim="800000"/>
            <a:headEnd/>
            <a:tailEnd/>
          </a:ln>
        </p:spPr>
        <p:txBody>
          <a:bodyPr anchor="ctr" anchorCtr="1"/>
          <a:lstStyle/>
          <a:p>
            <a:pPr marL="90900" indent="-342900">
              <a:spcAft>
                <a:spcPts val="600"/>
              </a:spcAft>
              <a:buFont typeface="Wingdings" charset="2"/>
              <a:buChar char="q"/>
            </a:pPr>
            <a:r>
              <a:rPr lang="en-US" dirty="0"/>
              <a:t>The Committee notes with satisfaction that, despite the difficult pandemic situation, all areas of infrastructure development are advancing without downtime and, basically, at the necessary pace.   </a:t>
            </a:r>
            <a:endParaRPr lang="en-IL" dirty="0"/>
          </a:p>
        </p:txBody>
      </p:sp>
      <p:pic>
        <p:nvPicPr>
          <p:cNvPr id="15" name="Picture 14">
            <a:extLst>
              <a:ext uri="{FF2B5EF4-FFF2-40B4-BE49-F238E27FC236}">
                <a16:creationId xmlns:a16="http://schemas.microsoft.com/office/drawing/2014/main" id="{1C816AC1-9243-7D48-8500-609B9A65ACFC}"/>
              </a:ext>
            </a:extLst>
          </p:cNvPr>
          <p:cNvPicPr>
            <a:picLocks noChangeAspect="1"/>
          </p:cNvPicPr>
          <p:nvPr/>
        </p:nvPicPr>
        <p:blipFill>
          <a:blip r:embed="rId3"/>
          <a:stretch>
            <a:fillRect/>
          </a:stretch>
        </p:blipFill>
        <p:spPr>
          <a:xfrm>
            <a:off x="250426" y="2129637"/>
            <a:ext cx="8643143" cy="4728363"/>
          </a:xfrm>
          <a:prstGeom prst="rect">
            <a:avLst/>
          </a:prstGeom>
        </p:spPr>
      </p:pic>
    </p:spTree>
    <p:extLst>
      <p:ext uri="{BB962C8B-B14F-4D97-AF65-F5344CB8AC3E}">
        <p14:creationId xmlns:p14="http://schemas.microsoft.com/office/powerpoint/2010/main" val="1053648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8"/>
          <p:cNvSpPr>
            <a:spLocks noChangeArrowheads="1"/>
          </p:cNvSpPr>
          <p:nvPr/>
        </p:nvSpPr>
        <p:spPr bwMode="auto">
          <a:xfrm>
            <a:off x="971599" y="96056"/>
            <a:ext cx="7200799" cy="681038"/>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noAutofit/>
          </a:bodyPr>
          <a:lstStyle/>
          <a:p>
            <a:pPr algn="ctr"/>
            <a:r>
              <a:rPr lang="en-US" sz="3200" u="sng" dirty="0">
                <a:solidFill>
                  <a:srgbClr val="FFFF00"/>
                </a:solidFill>
                <a:cs typeface="Arial" panose="020B0604020202020204" pitchFamily="34" charset="0"/>
              </a:rPr>
              <a:t>53</a:t>
            </a:r>
            <a:r>
              <a:rPr lang="en-US" sz="3200" u="sng" baseline="30000" dirty="0">
                <a:solidFill>
                  <a:srgbClr val="FFFF00"/>
                </a:solidFill>
                <a:cs typeface="Arial" panose="020B0604020202020204" pitchFamily="34" charset="0"/>
              </a:rPr>
              <a:t>rd</a:t>
            </a:r>
            <a:r>
              <a:rPr lang="en-US" sz="3200" u="sng" dirty="0">
                <a:solidFill>
                  <a:srgbClr val="FFFF00"/>
                </a:solidFill>
                <a:cs typeface="Arial" panose="020B0604020202020204" pitchFamily="34" charset="0"/>
              </a:rPr>
              <a:t> PAC-PP highlights: </a:t>
            </a:r>
            <a:r>
              <a:rPr lang="en-US" sz="3200" u="sng" dirty="0">
                <a:solidFill>
                  <a:srgbClr val="FFFF00"/>
                </a:solidFill>
              </a:rPr>
              <a:t>Infrastructure           </a:t>
            </a:r>
            <a:endParaRPr lang="en-US" sz="3200" u="sng" kern="100" dirty="0">
              <a:solidFill>
                <a:srgbClr val="FFFF00"/>
              </a:solidFill>
            </a:endParaRPr>
          </a:p>
        </p:txBody>
      </p:sp>
      <p:sp>
        <p:nvSpPr>
          <p:cNvPr id="2" name="TextBox 1"/>
          <p:cNvSpPr txBox="1"/>
          <p:nvPr/>
        </p:nvSpPr>
        <p:spPr>
          <a:xfrm>
            <a:off x="8140016" y="209943"/>
            <a:ext cx="1014765" cy="307777"/>
          </a:xfrm>
          <a:prstGeom prst="rect">
            <a:avLst/>
          </a:prstGeom>
          <a:noFill/>
        </p:spPr>
        <p:txBody>
          <a:bodyPr wrap="none" rtlCol="0">
            <a:spAutoFit/>
          </a:bodyPr>
          <a:lstStyle/>
          <a:p>
            <a:r>
              <a:rPr lang="en-US" sz="1400" i="1" dirty="0"/>
              <a:t>N. </a:t>
            </a:r>
            <a:r>
              <a:rPr lang="en-US" sz="1400" i="1" dirty="0" err="1"/>
              <a:t>Agapov</a:t>
            </a:r>
            <a:endParaRPr lang="en-US" sz="1400" i="1" dirty="0"/>
          </a:p>
        </p:txBody>
      </p:sp>
      <p:sp>
        <p:nvSpPr>
          <p:cNvPr id="27" name="TextBox 26">
            <a:extLst>
              <a:ext uri="{FF2B5EF4-FFF2-40B4-BE49-F238E27FC236}">
                <a16:creationId xmlns:a16="http://schemas.microsoft.com/office/drawing/2014/main" id="{6C708DC1-71A7-214B-A3DA-69F2FAD26DF7}"/>
              </a:ext>
            </a:extLst>
          </p:cNvPr>
          <p:cNvSpPr txBox="1"/>
          <p:nvPr/>
        </p:nvSpPr>
        <p:spPr>
          <a:xfrm>
            <a:off x="7884368" y="5661248"/>
            <a:ext cx="495730" cy="461665"/>
          </a:xfrm>
          <a:prstGeom prst="rect">
            <a:avLst/>
          </a:prstGeom>
          <a:noFill/>
        </p:spPr>
        <p:txBody>
          <a:bodyPr wrap="square" rtlCol="0">
            <a:spAutoFit/>
          </a:bodyPr>
          <a:lstStyle/>
          <a:p>
            <a:r>
              <a:rPr lang="en-US" dirty="0">
                <a:solidFill>
                  <a:schemeClr val="bg1"/>
                </a:solidFill>
              </a:rPr>
              <a:t>A</a:t>
            </a:r>
            <a:endParaRPr lang="ru-RU" dirty="0">
              <a:solidFill>
                <a:schemeClr val="bg1"/>
              </a:solidFill>
            </a:endParaRPr>
          </a:p>
        </p:txBody>
      </p:sp>
      <p:sp>
        <p:nvSpPr>
          <p:cNvPr id="4" name="TextBox 3">
            <a:extLst>
              <a:ext uri="{FF2B5EF4-FFF2-40B4-BE49-F238E27FC236}">
                <a16:creationId xmlns:a16="http://schemas.microsoft.com/office/drawing/2014/main" id="{F89F708F-4D8F-B043-9E21-468C78E7EB86}"/>
              </a:ext>
            </a:extLst>
          </p:cNvPr>
          <p:cNvSpPr txBox="1"/>
          <p:nvPr/>
        </p:nvSpPr>
        <p:spPr>
          <a:xfrm>
            <a:off x="4139952" y="1798667"/>
            <a:ext cx="1749197" cy="369332"/>
          </a:xfrm>
          <a:prstGeom prst="rect">
            <a:avLst/>
          </a:prstGeom>
          <a:noFill/>
        </p:spPr>
        <p:txBody>
          <a:bodyPr wrap="none" rtlCol="0">
            <a:spAutoFit/>
          </a:bodyPr>
          <a:lstStyle/>
          <a:p>
            <a:r>
              <a:rPr lang="en-IL" b="1" dirty="0">
                <a:solidFill>
                  <a:srgbClr val="FFFF00"/>
                </a:solidFill>
              </a:rPr>
              <a:t>February 2020</a:t>
            </a:r>
          </a:p>
        </p:txBody>
      </p:sp>
      <p:pic>
        <p:nvPicPr>
          <p:cNvPr id="8" name="Picture 7">
            <a:extLst>
              <a:ext uri="{FF2B5EF4-FFF2-40B4-BE49-F238E27FC236}">
                <a16:creationId xmlns:a16="http://schemas.microsoft.com/office/drawing/2014/main" id="{90B78747-562C-AE44-A176-748F4299CE37}"/>
              </a:ext>
            </a:extLst>
          </p:cNvPr>
          <p:cNvPicPr>
            <a:picLocks noChangeAspect="1"/>
          </p:cNvPicPr>
          <p:nvPr/>
        </p:nvPicPr>
        <p:blipFill>
          <a:blip r:embed="rId3"/>
          <a:stretch>
            <a:fillRect/>
          </a:stretch>
        </p:blipFill>
        <p:spPr>
          <a:xfrm>
            <a:off x="339049" y="2036616"/>
            <a:ext cx="8556124" cy="4872770"/>
          </a:xfrm>
          <a:prstGeom prst="rect">
            <a:avLst/>
          </a:prstGeom>
        </p:spPr>
      </p:pic>
      <p:sp>
        <p:nvSpPr>
          <p:cNvPr id="13" name="AutoShape 7">
            <a:extLst>
              <a:ext uri="{FF2B5EF4-FFF2-40B4-BE49-F238E27FC236}">
                <a16:creationId xmlns:a16="http://schemas.microsoft.com/office/drawing/2014/main" id="{348B1213-A2CD-A840-AAF9-CC6397147716}"/>
              </a:ext>
            </a:extLst>
          </p:cNvPr>
          <p:cNvSpPr>
            <a:spLocks noChangeArrowheads="1"/>
          </p:cNvSpPr>
          <p:nvPr/>
        </p:nvSpPr>
        <p:spPr bwMode="auto">
          <a:xfrm>
            <a:off x="71500" y="889994"/>
            <a:ext cx="9001000" cy="1146621"/>
          </a:xfrm>
          <a:prstGeom prst="flowChartAlternateProcess">
            <a:avLst/>
          </a:prstGeom>
          <a:solidFill>
            <a:srgbClr val="FFFF00"/>
          </a:solidFill>
          <a:ln w="57150">
            <a:solidFill>
              <a:srgbClr val="FF0000"/>
            </a:solidFill>
            <a:miter lim="800000"/>
            <a:headEnd/>
            <a:tailEnd/>
          </a:ln>
        </p:spPr>
        <p:txBody>
          <a:bodyPr anchor="ctr" anchorCtr="1"/>
          <a:lstStyle/>
          <a:p>
            <a:pPr marL="90900" indent="-342900">
              <a:spcAft>
                <a:spcPts val="600"/>
              </a:spcAft>
              <a:buFont typeface="Wingdings" charset="2"/>
              <a:buChar char="q"/>
            </a:pPr>
            <a:r>
              <a:rPr lang="en-US" dirty="0"/>
              <a:t>The Committee notes with satisfaction that, despite the difficult pandemic situation, all areas of infrastructure development are advancing without downtime and, basically, at the necessary pace.   </a:t>
            </a:r>
            <a:endParaRPr lang="en-IL" dirty="0"/>
          </a:p>
        </p:txBody>
      </p:sp>
    </p:spTree>
    <p:extLst>
      <p:ext uri="{BB962C8B-B14F-4D97-AF65-F5344CB8AC3E}">
        <p14:creationId xmlns:p14="http://schemas.microsoft.com/office/powerpoint/2010/main" val="3100630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18"/>
          <p:cNvSpPr>
            <a:spLocks noGrp="1" noChangeArrowheads="1"/>
          </p:cNvSpPr>
          <p:nvPr>
            <p:ph type="title"/>
          </p:nvPr>
        </p:nvSpPr>
        <p:spPr bwMode="auto">
          <a:xfrm>
            <a:off x="1007604" y="201440"/>
            <a:ext cx="6984776" cy="612934"/>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r>
              <a:rPr lang="en-US" sz="3600" u="sng" dirty="0">
                <a:solidFill>
                  <a:srgbClr val="FFFF00"/>
                </a:solidFill>
                <a:latin typeface="Arial" panose="020B0604020202020204" pitchFamily="34" charset="0"/>
                <a:cs typeface="Arial" panose="020B0604020202020204" pitchFamily="34" charset="0"/>
              </a:rPr>
              <a:t>53</a:t>
            </a:r>
            <a:r>
              <a:rPr lang="en-US" sz="3600" u="sng" baseline="30000" dirty="0">
                <a:solidFill>
                  <a:srgbClr val="FFFF00"/>
                </a:solidFill>
                <a:latin typeface="Arial" panose="020B0604020202020204" pitchFamily="34" charset="0"/>
                <a:cs typeface="Arial" panose="020B0604020202020204" pitchFamily="34" charset="0"/>
              </a:rPr>
              <a:t>rd</a:t>
            </a:r>
            <a:r>
              <a:rPr lang="en-US" sz="3600" u="sng" dirty="0">
                <a:solidFill>
                  <a:srgbClr val="FFFF00"/>
                </a:solidFill>
                <a:latin typeface="Arial" panose="020B0604020202020204" pitchFamily="34" charset="0"/>
                <a:cs typeface="Arial" panose="020B0604020202020204" pitchFamily="34" charset="0"/>
              </a:rPr>
              <a:t> PAC-PP highlights: </a:t>
            </a:r>
            <a:r>
              <a:rPr lang="en-US" sz="3600" u="sng" dirty="0">
                <a:solidFill>
                  <a:srgbClr val="FFFF00"/>
                </a:solidFill>
              </a:rPr>
              <a:t>MPD  </a:t>
            </a:r>
          </a:p>
        </p:txBody>
      </p:sp>
      <p:sp>
        <p:nvSpPr>
          <p:cNvPr id="11" name="TextBox 10"/>
          <p:cNvSpPr txBox="1"/>
          <p:nvPr/>
        </p:nvSpPr>
        <p:spPr>
          <a:xfrm>
            <a:off x="8011959" y="395359"/>
            <a:ext cx="1132041" cy="307777"/>
          </a:xfrm>
          <a:prstGeom prst="rect">
            <a:avLst/>
          </a:prstGeom>
          <a:noFill/>
        </p:spPr>
        <p:txBody>
          <a:bodyPr wrap="none" rtlCol="0">
            <a:spAutoFit/>
          </a:bodyPr>
          <a:lstStyle/>
          <a:p>
            <a:r>
              <a:rPr lang="en-US" sz="1400" i="1" dirty="0"/>
              <a:t>Adam </a:t>
            </a:r>
            <a:r>
              <a:rPr lang="en-US" sz="1400" i="1" dirty="0" err="1"/>
              <a:t>Kisiel</a:t>
            </a:r>
            <a:endParaRPr lang="en-US" sz="1400" i="1" dirty="0"/>
          </a:p>
        </p:txBody>
      </p:sp>
      <p:sp>
        <p:nvSpPr>
          <p:cNvPr id="3" name="TextBox 2">
            <a:extLst>
              <a:ext uri="{FF2B5EF4-FFF2-40B4-BE49-F238E27FC236}">
                <a16:creationId xmlns:a16="http://schemas.microsoft.com/office/drawing/2014/main" id="{C3672EBA-97EB-F74B-A370-A5649160E297}"/>
              </a:ext>
            </a:extLst>
          </p:cNvPr>
          <p:cNvSpPr txBox="1"/>
          <p:nvPr/>
        </p:nvSpPr>
        <p:spPr>
          <a:xfrm>
            <a:off x="2851647" y="2361838"/>
            <a:ext cx="6344429" cy="369332"/>
          </a:xfrm>
          <a:prstGeom prst="rect">
            <a:avLst/>
          </a:prstGeom>
          <a:noFill/>
        </p:spPr>
        <p:txBody>
          <a:bodyPr wrap="none" rtlCol="0">
            <a:spAutoFit/>
          </a:bodyPr>
          <a:lstStyle/>
          <a:p>
            <a:r>
              <a:rPr lang="en-US" dirty="0"/>
              <a:t>Transportation of MPD magnet yoke parts into the MPD hall </a:t>
            </a:r>
          </a:p>
        </p:txBody>
      </p:sp>
      <p:sp>
        <p:nvSpPr>
          <p:cNvPr id="8" name="AutoShape 7">
            <a:extLst>
              <a:ext uri="{FF2B5EF4-FFF2-40B4-BE49-F238E27FC236}">
                <a16:creationId xmlns:a16="http://schemas.microsoft.com/office/drawing/2014/main" id="{B7298275-1D1D-6A45-8E81-56A3D1EE028E}"/>
              </a:ext>
            </a:extLst>
          </p:cNvPr>
          <p:cNvSpPr>
            <a:spLocks noChangeArrowheads="1"/>
          </p:cNvSpPr>
          <p:nvPr/>
        </p:nvSpPr>
        <p:spPr bwMode="auto">
          <a:xfrm>
            <a:off x="71500" y="958634"/>
            <a:ext cx="9001000" cy="3046674"/>
          </a:xfrm>
          <a:prstGeom prst="flowChartAlternateProcess">
            <a:avLst/>
          </a:prstGeom>
          <a:solidFill>
            <a:srgbClr val="FFFF00"/>
          </a:solidFill>
          <a:ln w="57150">
            <a:solidFill>
              <a:srgbClr val="FF0000"/>
            </a:solidFill>
            <a:miter lim="800000"/>
            <a:headEnd/>
            <a:tailEnd/>
          </a:ln>
        </p:spPr>
        <p:txBody>
          <a:bodyPr anchor="ctr" anchorCtr="1"/>
          <a:lstStyle/>
          <a:p>
            <a:pPr marL="285750" indent="-285750">
              <a:buFont typeface="Wingdings" pitchFamily="2" charset="2"/>
              <a:buChar char="q"/>
            </a:pPr>
            <a:r>
              <a:rPr lang="en-US" sz="1600" dirty="0"/>
              <a:t>The PAC welcomes the steady progress in the assembly and production of most of the MPD detector components foreseen in the first stage configuration  </a:t>
            </a:r>
          </a:p>
          <a:p>
            <a:pPr marL="285750" indent="-285750">
              <a:buFont typeface="Wingdings" pitchFamily="2" charset="2"/>
              <a:buChar char="q"/>
            </a:pPr>
            <a:r>
              <a:rPr lang="en-US" sz="1600" dirty="0"/>
              <a:t>The PAC expresses its concern with the delay in the ECAL construction and the resulting impact on the physics </a:t>
            </a:r>
            <a:r>
              <a:rPr lang="en-US" sz="1600" dirty="0" err="1"/>
              <a:t>programme</a:t>
            </a:r>
            <a:r>
              <a:rPr lang="en-US" sz="1600" dirty="0"/>
              <a:t>, with only half of the coverage foreseen now in the first stage while the second half is expected at a later stage. </a:t>
            </a:r>
          </a:p>
          <a:p>
            <a:pPr marL="285750" indent="-285750">
              <a:buFont typeface="Wingdings" pitchFamily="2" charset="2"/>
              <a:buChar char="q"/>
            </a:pPr>
            <a:r>
              <a:rPr lang="en-US" sz="1600" dirty="0"/>
              <a:t>The PAC appreciates the admission of new institutions to the MPD Collaboration and encourages the MPD management to increase its efforts in this direction. </a:t>
            </a:r>
          </a:p>
          <a:p>
            <a:pPr marL="285750" indent="-285750">
              <a:buFont typeface="Wingdings" pitchFamily="2" charset="2"/>
              <a:buChar char="q"/>
            </a:pPr>
            <a:r>
              <a:rPr lang="en-US" sz="1600" dirty="0"/>
              <a:t>The PAC appreciates the ongoing Monte Carlo simulations of the detector and physics processes in preparation for the first beams in MPD and welcomes the plans to intensify this effort. </a:t>
            </a:r>
          </a:p>
          <a:p>
            <a:pPr marL="285750" indent="-285750">
              <a:buFont typeface="Wingdings" pitchFamily="2" charset="2"/>
              <a:buChar char="q"/>
            </a:pPr>
            <a:r>
              <a:rPr lang="en-US" sz="1600" dirty="0"/>
              <a:t>The PAC recommends extension of the project until the end of 2025 with first priority.</a:t>
            </a:r>
            <a:endParaRPr lang="en-IL" sz="1600" dirty="0"/>
          </a:p>
        </p:txBody>
      </p:sp>
      <p:sp>
        <p:nvSpPr>
          <p:cNvPr id="12" name="TextBox 11">
            <a:extLst>
              <a:ext uri="{FF2B5EF4-FFF2-40B4-BE49-F238E27FC236}">
                <a16:creationId xmlns:a16="http://schemas.microsoft.com/office/drawing/2014/main" id="{EFE92D99-5F2B-A446-AFE4-8EA45921041E}"/>
              </a:ext>
            </a:extLst>
          </p:cNvPr>
          <p:cNvSpPr txBox="1"/>
          <p:nvPr/>
        </p:nvSpPr>
        <p:spPr>
          <a:xfrm>
            <a:off x="251520" y="4106585"/>
            <a:ext cx="3550994" cy="369332"/>
          </a:xfrm>
          <a:prstGeom prst="rect">
            <a:avLst/>
          </a:prstGeom>
          <a:noFill/>
        </p:spPr>
        <p:txBody>
          <a:bodyPr wrap="square" rtlCol="0">
            <a:spAutoFit/>
          </a:bodyPr>
          <a:lstStyle/>
          <a:p>
            <a:pPr algn="ctr"/>
            <a:r>
              <a:rPr lang="en-IL" b="1" dirty="0"/>
              <a:t> MPD magnet yoke assembly</a:t>
            </a:r>
          </a:p>
        </p:txBody>
      </p:sp>
      <p:pic>
        <p:nvPicPr>
          <p:cNvPr id="5" name="Picture 4">
            <a:extLst>
              <a:ext uri="{FF2B5EF4-FFF2-40B4-BE49-F238E27FC236}">
                <a16:creationId xmlns:a16="http://schemas.microsoft.com/office/drawing/2014/main" id="{DC6E9D8F-B5B9-2B47-8AC5-CD14BD4D1D95}"/>
              </a:ext>
            </a:extLst>
          </p:cNvPr>
          <p:cNvPicPr>
            <a:picLocks noChangeAspect="1"/>
          </p:cNvPicPr>
          <p:nvPr/>
        </p:nvPicPr>
        <p:blipFill>
          <a:blip r:embed="rId3"/>
          <a:stretch>
            <a:fillRect/>
          </a:stretch>
        </p:blipFill>
        <p:spPr>
          <a:xfrm>
            <a:off x="179512" y="4429851"/>
            <a:ext cx="3695010" cy="2428149"/>
          </a:xfrm>
          <a:prstGeom prst="rect">
            <a:avLst/>
          </a:prstGeom>
        </p:spPr>
      </p:pic>
      <p:pic>
        <p:nvPicPr>
          <p:cNvPr id="6" name="Picture 5">
            <a:extLst>
              <a:ext uri="{FF2B5EF4-FFF2-40B4-BE49-F238E27FC236}">
                <a16:creationId xmlns:a16="http://schemas.microsoft.com/office/drawing/2014/main" id="{D61DD4C2-6475-D04B-84BA-210E57E39BFA}"/>
              </a:ext>
            </a:extLst>
          </p:cNvPr>
          <p:cNvPicPr>
            <a:picLocks noChangeAspect="1"/>
          </p:cNvPicPr>
          <p:nvPr/>
        </p:nvPicPr>
        <p:blipFill>
          <a:blip r:embed="rId4"/>
          <a:stretch>
            <a:fillRect/>
          </a:stretch>
        </p:blipFill>
        <p:spPr>
          <a:xfrm>
            <a:off x="5287936" y="4429850"/>
            <a:ext cx="3695010" cy="2464445"/>
          </a:xfrm>
          <a:prstGeom prst="rect">
            <a:avLst/>
          </a:prstGeom>
        </p:spPr>
      </p:pic>
      <p:sp>
        <p:nvSpPr>
          <p:cNvPr id="15" name="TextBox 14">
            <a:extLst>
              <a:ext uri="{FF2B5EF4-FFF2-40B4-BE49-F238E27FC236}">
                <a16:creationId xmlns:a16="http://schemas.microsoft.com/office/drawing/2014/main" id="{75A13E0C-28A4-BC46-B3FC-9482D288E9AA}"/>
              </a:ext>
            </a:extLst>
          </p:cNvPr>
          <p:cNvSpPr txBox="1"/>
          <p:nvPr/>
        </p:nvSpPr>
        <p:spPr>
          <a:xfrm>
            <a:off x="5389154" y="4092060"/>
            <a:ext cx="3550994" cy="369332"/>
          </a:xfrm>
          <a:prstGeom prst="rect">
            <a:avLst/>
          </a:prstGeom>
          <a:noFill/>
        </p:spPr>
        <p:txBody>
          <a:bodyPr wrap="square" rtlCol="0">
            <a:spAutoFit/>
          </a:bodyPr>
          <a:lstStyle/>
          <a:p>
            <a:pPr algn="ctr"/>
            <a:r>
              <a:rPr lang="en-IL" b="1" dirty="0"/>
              <a:t> MPD Hall epoxy floor finished</a:t>
            </a:r>
          </a:p>
        </p:txBody>
      </p:sp>
    </p:spTree>
    <p:extLst>
      <p:ext uri="{BB962C8B-B14F-4D97-AF65-F5344CB8AC3E}">
        <p14:creationId xmlns:p14="http://schemas.microsoft.com/office/powerpoint/2010/main" val="1213727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18"/>
          <p:cNvSpPr>
            <a:spLocks noGrp="1" noChangeArrowheads="1"/>
          </p:cNvSpPr>
          <p:nvPr>
            <p:ph type="title"/>
          </p:nvPr>
        </p:nvSpPr>
        <p:spPr bwMode="auto">
          <a:xfrm>
            <a:off x="366327" y="118668"/>
            <a:ext cx="7272808" cy="612934"/>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r>
              <a:rPr lang="en-US" sz="3600" u="sng" dirty="0">
                <a:solidFill>
                  <a:srgbClr val="FFFF00"/>
                </a:solidFill>
                <a:latin typeface="Arial" panose="020B0604020202020204" pitchFamily="34" charset="0"/>
                <a:cs typeface="Arial" panose="020B0604020202020204" pitchFamily="34" charset="0"/>
              </a:rPr>
              <a:t>53</a:t>
            </a:r>
            <a:r>
              <a:rPr lang="en-US" sz="3600" u="sng" baseline="30000" dirty="0">
                <a:solidFill>
                  <a:srgbClr val="FFFF00"/>
                </a:solidFill>
                <a:latin typeface="Arial" panose="020B0604020202020204" pitchFamily="34" charset="0"/>
                <a:cs typeface="Arial" panose="020B0604020202020204" pitchFamily="34" charset="0"/>
              </a:rPr>
              <a:t>rd</a:t>
            </a:r>
            <a:r>
              <a:rPr lang="en-US" sz="3600" u="sng" dirty="0">
                <a:solidFill>
                  <a:srgbClr val="FFFF00"/>
                </a:solidFill>
                <a:latin typeface="Arial" panose="020B0604020202020204" pitchFamily="34" charset="0"/>
                <a:cs typeface="Arial" panose="020B0604020202020204" pitchFamily="34" charset="0"/>
              </a:rPr>
              <a:t> PAC-PP highlights: </a:t>
            </a:r>
            <a:r>
              <a:rPr lang="en-US" sz="3600" u="sng" dirty="0">
                <a:solidFill>
                  <a:srgbClr val="FFFF00"/>
                </a:solidFill>
              </a:rPr>
              <a:t>BM@N</a:t>
            </a:r>
          </a:p>
        </p:txBody>
      </p:sp>
      <p:sp>
        <p:nvSpPr>
          <p:cNvPr id="11" name="TextBox 10"/>
          <p:cNvSpPr txBox="1"/>
          <p:nvPr/>
        </p:nvSpPr>
        <p:spPr>
          <a:xfrm>
            <a:off x="7620000" y="280374"/>
            <a:ext cx="1525445" cy="307777"/>
          </a:xfrm>
          <a:prstGeom prst="rect">
            <a:avLst/>
          </a:prstGeom>
          <a:noFill/>
        </p:spPr>
        <p:txBody>
          <a:bodyPr wrap="none" rtlCol="0">
            <a:spAutoFit/>
          </a:bodyPr>
          <a:lstStyle/>
          <a:p>
            <a:r>
              <a:rPr lang="en-US" sz="1400" i="1" dirty="0"/>
              <a:t>Mikhail </a:t>
            </a:r>
            <a:r>
              <a:rPr lang="en-US" sz="1400" i="1" dirty="0" err="1"/>
              <a:t>Kapishin</a:t>
            </a:r>
            <a:endParaRPr lang="en-US" sz="1400" i="1" dirty="0"/>
          </a:p>
        </p:txBody>
      </p:sp>
      <p:sp>
        <p:nvSpPr>
          <p:cNvPr id="17" name="Slide Number Placeholder 16">
            <a:extLst>
              <a:ext uri="{FF2B5EF4-FFF2-40B4-BE49-F238E27FC236}">
                <a16:creationId xmlns:a16="http://schemas.microsoft.com/office/drawing/2014/main" id="{2611C908-DA3B-B746-8E5D-B65430BCA218}"/>
              </a:ext>
            </a:extLst>
          </p:cNvPr>
          <p:cNvSpPr>
            <a:spLocks noGrp="1"/>
          </p:cNvSpPr>
          <p:nvPr>
            <p:ph type="sldNum" sz="quarter" idx="12"/>
          </p:nvPr>
        </p:nvSpPr>
        <p:spPr/>
        <p:txBody>
          <a:bodyPr/>
          <a:lstStyle/>
          <a:p>
            <a:pPr>
              <a:defRPr/>
            </a:pPr>
            <a:fld id="{16AAA047-8AEF-4C69-86C3-C9A280890182}" type="slidenum">
              <a:rPr lang="fr-FR" smtClean="0"/>
              <a:pPr>
                <a:defRPr/>
              </a:pPr>
              <a:t>7</a:t>
            </a:fld>
            <a:endParaRPr lang="fr-FR"/>
          </a:p>
        </p:txBody>
      </p:sp>
      <p:sp>
        <p:nvSpPr>
          <p:cNvPr id="13" name="AutoShape 7">
            <a:extLst>
              <a:ext uri="{FF2B5EF4-FFF2-40B4-BE49-F238E27FC236}">
                <a16:creationId xmlns:a16="http://schemas.microsoft.com/office/drawing/2014/main" id="{9845222E-0D34-8C4C-9D7B-C3E347F0886B}"/>
              </a:ext>
            </a:extLst>
          </p:cNvPr>
          <p:cNvSpPr>
            <a:spLocks noChangeArrowheads="1"/>
          </p:cNvSpPr>
          <p:nvPr/>
        </p:nvSpPr>
        <p:spPr bwMode="auto">
          <a:xfrm>
            <a:off x="71500" y="893308"/>
            <a:ext cx="9001000" cy="1400460"/>
          </a:xfrm>
          <a:prstGeom prst="flowChartAlternateProcess">
            <a:avLst/>
          </a:prstGeom>
          <a:solidFill>
            <a:srgbClr val="FFFF00"/>
          </a:solidFill>
          <a:ln w="57150">
            <a:solidFill>
              <a:srgbClr val="FF0000"/>
            </a:solidFill>
            <a:miter lim="800000"/>
            <a:headEnd/>
            <a:tailEnd/>
          </a:ln>
        </p:spPr>
        <p:txBody>
          <a:bodyPr anchor="ctr" anchorCtr="1"/>
          <a:lstStyle/>
          <a:p>
            <a:pPr marL="285750" indent="-285750">
              <a:buFont typeface="Wingdings" pitchFamily="2" charset="2"/>
              <a:buChar char="q"/>
            </a:pPr>
            <a:r>
              <a:rPr lang="en-US" sz="1600" dirty="0"/>
              <a:t>The PAC appreciates the efforts towards upgrading the detector for the heavy-ion physics runs planned in 2021 and beyond and on the analysis of the data collected with carbon and argon beams on fixed targets.  </a:t>
            </a:r>
          </a:p>
          <a:p>
            <a:pPr marL="285750" indent="-285750">
              <a:buFont typeface="Wingdings" pitchFamily="2" charset="2"/>
              <a:buChar char="q"/>
            </a:pPr>
            <a:r>
              <a:rPr lang="en-US" sz="1600" dirty="0"/>
              <a:t>The PAC encourages the BM@N team to publish the results obtained with the C and </a:t>
            </a:r>
            <a:r>
              <a:rPr lang="en-US" sz="1600" dirty="0" err="1"/>
              <a:t>Ar</a:t>
            </a:r>
            <a:r>
              <a:rPr lang="en-US" sz="1600" dirty="0"/>
              <a:t> beams as soon as possible.</a:t>
            </a:r>
            <a:endParaRPr lang="en-IL" sz="1600" dirty="0"/>
          </a:p>
        </p:txBody>
      </p:sp>
      <p:pic>
        <p:nvPicPr>
          <p:cNvPr id="16" name="Picture 2">
            <a:extLst>
              <a:ext uri="{FF2B5EF4-FFF2-40B4-BE49-F238E27FC236}">
                <a16:creationId xmlns:a16="http://schemas.microsoft.com/office/drawing/2014/main" id="{B9EEEE33-3CA9-2641-B7D7-B67E7452A9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70" y="2455474"/>
            <a:ext cx="4981427" cy="2752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a:extLst>
              <a:ext uri="{FF2B5EF4-FFF2-40B4-BE49-F238E27FC236}">
                <a16:creationId xmlns:a16="http://schemas.microsoft.com/office/drawing/2014/main" id="{85913594-50D0-064F-BC8F-4477909DCBA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20" t="2733" r="3950" b="3946"/>
          <a:stretch/>
        </p:blipFill>
        <p:spPr bwMode="auto">
          <a:xfrm>
            <a:off x="5092801" y="3068960"/>
            <a:ext cx="4085833" cy="280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Gerade Verbindung mit Pfeil 5">
            <a:extLst>
              <a:ext uri="{FF2B5EF4-FFF2-40B4-BE49-F238E27FC236}">
                <a16:creationId xmlns:a16="http://schemas.microsoft.com/office/drawing/2014/main" id="{C9B83FBB-FA35-6945-819B-94DB96EABE0C}"/>
              </a:ext>
            </a:extLst>
          </p:cNvPr>
          <p:cNvCxnSpPr/>
          <p:nvPr/>
        </p:nvCxnSpPr>
        <p:spPr bwMode="auto">
          <a:xfrm flipH="1">
            <a:off x="2590800" y="3693429"/>
            <a:ext cx="3853408" cy="112563"/>
          </a:xfrm>
          <a:prstGeom prst="straightConnector1">
            <a:avLst/>
          </a:prstGeom>
          <a:solidFill>
            <a:srgbClr val="FFFF00"/>
          </a:solidFill>
          <a:ln w="222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 Verbindung mit Pfeil 5">
            <a:extLst>
              <a:ext uri="{FF2B5EF4-FFF2-40B4-BE49-F238E27FC236}">
                <a16:creationId xmlns:a16="http://schemas.microsoft.com/office/drawing/2014/main" id="{CDB57650-9DAC-4345-A8FE-C3979A404AC3}"/>
              </a:ext>
            </a:extLst>
          </p:cNvPr>
          <p:cNvCxnSpPr/>
          <p:nvPr/>
        </p:nvCxnSpPr>
        <p:spPr bwMode="auto">
          <a:xfrm flipH="1" flipV="1">
            <a:off x="2180346" y="3967699"/>
            <a:ext cx="3183742" cy="806895"/>
          </a:xfrm>
          <a:prstGeom prst="straightConnector1">
            <a:avLst/>
          </a:prstGeom>
          <a:solidFill>
            <a:srgbClr val="FFFF00"/>
          </a:solidFill>
          <a:ln w="222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feld 8">
            <a:extLst>
              <a:ext uri="{FF2B5EF4-FFF2-40B4-BE49-F238E27FC236}">
                <a16:creationId xmlns:a16="http://schemas.microsoft.com/office/drawing/2014/main" id="{CA440D4C-A2FA-4C4E-AA27-7EDBF37ECD36}"/>
              </a:ext>
            </a:extLst>
          </p:cNvPr>
          <p:cNvSpPr txBox="1"/>
          <p:nvPr/>
        </p:nvSpPr>
        <p:spPr>
          <a:xfrm>
            <a:off x="38869" y="5252113"/>
            <a:ext cx="7502703" cy="1569660"/>
          </a:xfrm>
          <a:prstGeom prst="rect">
            <a:avLst/>
          </a:prstGeom>
          <a:noFill/>
        </p:spPr>
        <p:txBody>
          <a:bodyPr wrap="square" rtlCol="0">
            <a:spAutoFit/>
          </a:bodyPr>
          <a:lstStyle/>
          <a:p>
            <a:r>
              <a:rPr lang="de-DE" sz="1600" b="1" dirty="0">
                <a:ea typeface="Tahoma" panose="020B0604030504040204" pitchFamily="34" charset="0"/>
                <a:cs typeface="Arial" panose="020B0604020202020204" pitchFamily="34" charset="0"/>
              </a:rPr>
              <a:t>BM@N upgrade </a:t>
            </a:r>
            <a:r>
              <a:rPr lang="de-DE" sz="1600" b="1" dirty="0" err="1">
                <a:ea typeface="Tahoma" panose="020B0604030504040204" pitchFamily="34" charset="0"/>
                <a:cs typeface="Arial" panose="020B0604020202020204" pitchFamily="34" charset="0"/>
              </a:rPr>
              <a:t>for</a:t>
            </a:r>
            <a:r>
              <a:rPr lang="de-DE" sz="1600" b="1" dirty="0">
                <a:ea typeface="Tahoma" panose="020B0604030504040204" pitchFamily="34" charset="0"/>
                <a:cs typeface="Arial" panose="020B0604020202020204" pitchFamily="34" charset="0"/>
              </a:rPr>
              <a:t> </a:t>
            </a:r>
            <a:r>
              <a:rPr lang="de-DE" sz="1600" b="1" dirty="0" err="1">
                <a:ea typeface="Tahoma" panose="020B0604030504040204" pitchFamily="34" charset="0"/>
                <a:cs typeface="Arial" panose="020B0604020202020204" pitchFamily="34" charset="0"/>
              </a:rPr>
              <a:t>Au+Au</a:t>
            </a:r>
            <a:r>
              <a:rPr lang="de-DE" sz="1600" b="1" dirty="0">
                <a:ea typeface="Tahoma" panose="020B0604030504040204" pitchFamily="34" charset="0"/>
                <a:cs typeface="Arial" panose="020B0604020202020204" pitchFamily="34" charset="0"/>
              </a:rPr>
              <a:t> </a:t>
            </a:r>
            <a:r>
              <a:rPr lang="de-DE" sz="1600" b="1" dirty="0" err="1">
                <a:ea typeface="Tahoma" panose="020B0604030504040204" pitchFamily="34" charset="0"/>
                <a:cs typeface="Arial" panose="020B0604020202020204" pitchFamily="34" charset="0"/>
              </a:rPr>
              <a:t>collisions</a:t>
            </a:r>
            <a:endParaRPr lang="de-DE" sz="1600" b="1" dirty="0">
              <a:ea typeface="Tahoma" panose="020B0604030504040204" pitchFamily="34" charset="0"/>
              <a:cs typeface="Arial" panose="020B0604020202020204" pitchFamily="34" charset="0"/>
            </a:endParaRPr>
          </a:p>
          <a:p>
            <a:pPr marL="342900" indent="-342900">
              <a:buFont typeface="Wingdings" panose="05000000000000000000" pitchFamily="2" charset="2"/>
              <a:buChar char="Ø"/>
            </a:pPr>
            <a:r>
              <a:rPr lang="de-DE" sz="1600" dirty="0">
                <a:ea typeface="Tahoma" panose="020B0604030504040204" pitchFamily="34" charset="0"/>
                <a:cs typeface="Arial" panose="020B0604020202020204" pitchFamily="34" charset="0"/>
              </a:rPr>
              <a:t>4 </a:t>
            </a:r>
            <a:r>
              <a:rPr lang="de-DE" sz="1600" dirty="0" err="1">
                <a:ea typeface="Tahoma" panose="020B0604030504040204" pitchFamily="34" charset="0"/>
                <a:cs typeface="Arial" panose="020B0604020202020204" pitchFamily="34" charset="0"/>
              </a:rPr>
              <a:t>stations</a:t>
            </a:r>
            <a:r>
              <a:rPr lang="de-DE" sz="1600" dirty="0">
                <a:ea typeface="Tahoma" panose="020B0604030504040204" pitchFamily="34" charset="0"/>
                <a:cs typeface="Arial" panose="020B0604020202020204" pitchFamily="34" charset="0"/>
              </a:rPr>
              <a:t> double-</a:t>
            </a:r>
            <a:r>
              <a:rPr lang="de-DE" sz="1600" dirty="0" err="1">
                <a:ea typeface="Tahoma" panose="020B0604030504040204" pitchFamily="34" charset="0"/>
                <a:cs typeface="Arial" panose="020B0604020202020204" pitchFamily="34" charset="0"/>
              </a:rPr>
              <a:t>sided</a:t>
            </a:r>
            <a:r>
              <a:rPr lang="de-DE" sz="1600" dirty="0">
                <a:ea typeface="Tahoma" panose="020B0604030504040204" pitchFamily="34" charset="0"/>
                <a:cs typeface="Arial" panose="020B0604020202020204" pitchFamily="34" charset="0"/>
              </a:rPr>
              <a:t> </a:t>
            </a:r>
            <a:r>
              <a:rPr lang="de-DE" sz="1600" dirty="0" err="1">
                <a:ea typeface="Tahoma" panose="020B0604030504040204" pitchFamily="34" charset="0"/>
                <a:cs typeface="Arial" panose="020B0604020202020204" pitchFamily="34" charset="0"/>
              </a:rPr>
              <a:t>micro</a:t>
            </a:r>
            <a:r>
              <a:rPr lang="de-DE" sz="1600" dirty="0">
                <a:ea typeface="Tahoma" panose="020B0604030504040204" pitchFamily="34" charset="0"/>
                <a:cs typeface="Arial" panose="020B0604020202020204" pitchFamily="34" charset="0"/>
              </a:rPr>
              <a:t>-strip </a:t>
            </a:r>
            <a:r>
              <a:rPr lang="de-DE" sz="1600" dirty="0" err="1">
                <a:ea typeface="Tahoma" panose="020B0604030504040204" pitchFamily="34" charset="0"/>
                <a:cs typeface="Arial" panose="020B0604020202020204" pitchFamily="34" charset="0"/>
              </a:rPr>
              <a:t>silicon</a:t>
            </a:r>
            <a:r>
              <a:rPr lang="de-DE" sz="1600" dirty="0">
                <a:ea typeface="Tahoma" panose="020B0604030504040204" pitchFamily="34" charset="0"/>
                <a:cs typeface="Arial" panose="020B0604020202020204" pitchFamily="34" charset="0"/>
              </a:rPr>
              <a:t> </a:t>
            </a:r>
            <a:r>
              <a:rPr lang="de-DE" sz="1600" dirty="0" err="1">
                <a:ea typeface="Tahoma" panose="020B0604030504040204" pitchFamily="34" charset="0"/>
                <a:cs typeface="Arial" panose="020B0604020202020204" pitchFamily="34" charset="0"/>
              </a:rPr>
              <a:t>sensors</a:t>
            </a:r>
            <a:endParaRPr lang="de-DE" sz="1600" dirty="0">
              <a:ea typeface="Tahoma" panose="020B0604030504040204" pitchFamily="34" charset="0"/>
              <a:cs typeface="Arial" panose="020B0604020202020204" pitchFamily="34" charset="0"/>
            </a:endParaRPr>
          </a:p>
          <a:p>
            <a:pPr marL="342900" indent="-342900">
              <a:buFont typeface="Wingdings" panose="05000000000000000000" pitchFamily="2" charset="2"/>
              <a:buChar char="Ø"/>
            </a:pPr>
            <a:r>
              <a:rPr lang="de-DE" sz="1600" dirty="0">
                <a:ea typeface="Tahoma" panose="020B0604030504040204" pitchFamily="34" charset="0"/>
                <a:cs typeface="Arial" panose="020B0604020202020204" pitchFamily="34" charset="0"/>
              </a:rPr>
              <a:t>7 GEM </a:t>
            </a:r>
            <a:r>
              <a:rPr lang="de-DE" sz="1600" dirty="0" err="1">
                <a:ea typeface="Tahoma" panose="020B0604030504040204" pitchFamily="34" charset="0"/>
                <a:cs typeface="Arial" panose="020B0604020202020204" pitchFamily="34" charset="0"/>
              </a:rPr>
              <a:t>stations</a:t>
            </a:r>
            <a:r>
              <a:rPr lang="de-DE" sz="1600" dirty="0">
                <a:ea typeface="Tahoma" panose="020B0604030504040204" pitchFamily="34" charset="0"/>
                <a:cs typeface="Arial" panose="020B0604020202020204" pitchFamily="34" charset="0"/>
              </a:rPr>
              <a:t> </a:t>
            </a:r>
          </a:p>
          <a:p>
            <a:pPr marL="342900" indent="-342900">
              <a:buFont typeface="Wingdings" panose="05000000000000000000" pitchFamily="2" charset="2"/>
              <a:buChar char="Ø"/>
            </a:pPr>
            <a:r>
              <a:rPr lang="de-DE" sz="1600" dirty="0">
                <a:ea typeface="Tahoma" panose="020B0604030504040204" pitchFamily="34" charset="0"/>
                <a:cs typeface="Arial" panose="020B0604020202020204" pitchFamily="34" charset="0"/>
              </a:rPr>
              <a:t>Forward </a:t>
            </a:r>
            <a:r>
              <a:rPr lang="de-DE" sz="1600" dirty="0" err="1">
                <a:ea typeface="Tahoma" panose="020B0604030504040204" pitchFamily="34" charset="0"/>
                <a:cs typeface="Arial" panose="020B0604020202020204" pitchFamily="34" charset="0"/>
              </a:rPr>
              <a:t>Hadron</a:t>
            </a:r>
            <a:r>
              <a:rPr lang="de-DE" sz="1600" dirty="0">
                <a:ea typeface="Tahoma" panose="020B0604030504040204" pitchFamily="34" charset="0"/>
                <a:cs typeface="Arial" panose="020B0604020202020204" pitchFamily="34" charset="0"/>
              </a:rPr>
              <a:t> </a:t>
            </a:r>
            <a:r>
              <a:rPr lang="de-DE" sz="1600" dirty="0" err="1">
                <a:ea typeface="Tahoma" panose="020B0604030504040204" pitchFamily="34" charset="0"/>
                <a:cs typeface="Arial" panose="020B0604020202020204" pitchFamily="34" charset="0"/>
              </a:rPr>
              <a:t>Calorimeter</a:t>
            </a:r>
            <a:r>
              <a:rPr lang="de-DE" sz="1600" dirty="0">
                <a:ea typeface="Tahoma" panose="020B0604030504040204" pitchFamily="34" charset="0"/>
                <a:cs typeface="Arial" panose="020B0604020202020204" pitchFamily="34" charset="0"/>
              </a:rPr>
              <a:t> (ZDC)</a:t>
            </a:r>
          </a:p>
          <a:p>
            <a:pPr marL="342900" indent="-342900">
              <a:buFont typeface="Wingdings" panose="05000000000000000000" pitchFamily="2" charset="2"/>
              <a:buChar char="Ø"/>
            </a:pPr>
            <a:r>
              <a:rPr lang="de-DE" sz="1600" dirty="0" err="1">
                <a:ea typeface="Tahoma" panose="020B0604030504040204" pitchFamily="34" charset="0"/>
                <a:cs typeface="Arial" panose="020B0604020202020204" pitchFamily="34" charset="0"/>
              </a:rPr>
              <a:t>Vacuum</a:t>
            </a:r>
            <a:r>
              <a:rPr lang="de-DE" sz="1600" dirty="0">
                <a:ea typeface="Tahoma" panose="020B0604030504040204" pitchFamily="34" charset="0"/>
                <a:cs typeface="Arial" panose="020B0604020202020204" pitchFamily="34" charset="0"/>
              </a:rPr>
              <a:t> beam </a:t>
            </a:r>
            <a:r>
              <a:rPr lang="de-DE" sz="1600" dirty="0" err="1">
                <a:ea typeface="Tahoma" panose="020B0604030504040204" pitchFamily="34" charset="0"/>
                <a:cs typeface="Arial" panose="020B0604020202020204" pitchFamily="34" charset="0"/>
              </a:rPr>
              <a:t>pipe</a:t>
            </a:r>
            <a:r>
              <a:rPr lang="de-DE" sz="1600" dirty="0">
                <a:ea typeface="Tahoma" panose="020B0604030504040204" pitchFamily="34" charset="0"/>
                <a:cs typeface="Arial" panose="020B0604020202020204" pitchFamily="34" charset="0"/>
              </a:rPr>
              <a:t> from </a:t>
            </a:r>
            <a:r>
              <a:rPr lang="de-DE" sz="1600" dirty="0" err="1">
                <a:ea typeface="Tahoma" panose="020B0604030504040204" pitchFamily="34" charset="0"/>
                <a:cs typeface="Arial" panose="020B0604020202020204" pitchFamily="34" charset="0"/>
              </a:rPr>
              <a:t>Nuclotron</a:t>
            </a:r>
            <a:r>
              <a:rPr lang="de-DE" sz="1600" dirty="0">
                <a:ea typeface="Tahoma" panose="020B0604030504040204" pitchFamily="34" charset="0"/>
                <a:cs typeface="Arial" panose="020B0604020202020204" pitchFamily="34" charset="0"/>
              </a:rPr>
              <a:t> </a:t>
            </a:r>
            <a:r>
              <a:rPr lang="de-DE" sz="1600" dirty="0" err="1">
                <a:ea typeface="Tahoma" panose="020B0604030504040204" pitchFamily="34" charset="0"/>
                <a:cs typeface="Arial" panose="020B0604020202020204" pitchFamily="34" charset="0"/>
              </a:rPr>
              <a:t>to</a:t>
            </a:r>
            <a:r>
              <a:rPr lang="de-DE" sz="1600" dirty="0">
                <a:ea typeface="Tahoma" panose="020B0604030504040204" pitchFamily="34" charset="0"/>
                <a:cs typeface="Arial" panose="020B0604020202020204" pitchFamily="34" charset="0"/>
              </a:rPr>
              <a:t> BM@N </a:t>
            </a:r>
          </a:p>
          <a:p>
            <a:pPr marL="342900" indent="-342900">
              <a:buFont typeface="Wingdings" panose="05000000000000000000" pitchFamily="2" charset="2"/>
              <a:buChar char="Ø"/>
            </a:pPr>
            <a:r>
              <a:rPr lang="de-DE" sz="1600" dirty="0" err="1">
                <a:ea typeface="Tahoma" panose="020B0604030504040204" pitchFamily="34" charset="0"/>
                <a:cs typeface="Arial" panose="020B0604020202020204" pitchFamily="34" charset="0"/>
              </a:rPr>
              <a:t>Vacuum</a:t>
            </a:r>
            <a:r>
              <a:rPr lang="de-DE" sz="1600" dirty="0">
                <a:ea typeface="Tahoma" panose="020B0604030504040204" pitchFamily="34" charset="0"/>
                <a:cs typeface="Arial" panose="020B0604020202020204" pitchFamily="34" charset="0"/>
              </a:rPr>
              <a:t> </a:t>
            </a:r>
            <a:r>
              <a:rPr lang="de-DE" sz="1600" dirty="0" err="1">
                <a:ea typeface="Tahoma" panose="020B0604030504040204" pitchFamily="34" charset="0"/>
                <a:cs typeface="Arial" panose="020B0604020202020204" pitchFamily="34" charset="0"/>
              </a:rPr>
              <a:t>target</a:t>
            </a:r>
            <a:r>
              <a:rPr lang="de-DE" sz="1600" dirty="0">
                <a:ea typeface="Tahoma" panose="020B0604030504040204" pitchFamily="34" charset="0"/>
                <a:cs typeface="Arial" panose="020B0604020202020204" pitchFamily="34" charset="0"/>
              </a:rPr>
              <a:t> </a:t>
            </a:r>
            <a:r>
              <a:rPr lang="de-DE" sz="1600" dirty="0" err="1">
                <a:ea typeface="Tahoma" panose="020B0604030504040204" pitchFamily="34" charset="0"/>
                <a:cs typeface="Arial" panose="020B0604020202020204" pitchFamily="34" charset="0"/>
              </a:rPr>
              <a:t>chamber</a:t>
            </a:r>
            <a:r>
              <a:rPr lang="de-DE" sz="1600" dirty="0">
                <a:ea typeface="Tahoma" panose="020B0604030504040204" pitchFamily="34" charset="0"/>
                <a:cs typeface="Arial" panose="020B0604020202020204" pitchFamily="34" charset="0"/>
              </a:rPr>
              <a:t> </a:t>
            </a:r>
            <a:r>
              <a:rPr lang="de-DE" sz="1600" dirty="0" err="1">
                <a:ea typeface="Tahoma" panose="020B0604030504040204" pitchFamily="34" charset="0"/>
                <a:cs typeface="Arial" panose="020B0604020202020204" pitchFamily="34" charset="0"/>
              </a:rPr>
              <a:t>and</a:t>
            </a:r>
            <a:r>
              <a:rPr lang="de-DE" sz="1600" dirty="0">
                <a:ea typeface="Tahoma" panose="020B0604030504040204" pitchFamily="34" charset="0"/>
                <a:cs typeface="Arial" panose="020B0604020202020204" pitchFamily="34" charset="0"/>
              </a:rPr>
              <a:t> </a:t>
            </a:r>
            <a:r>
              <a:rPr lang="de-DE" sz="1600" dirty="0" err="1">
                <a:ea typeface="Tahoma" panose="020B0604030504040204" pitchFamily="34" charset="0"/>
                <a:cs typeface="Arial" panose="020B0604020202020204" pitchFamily="34" charset="0"/>
              </a:rPr>
              <a:t>downstream</a:t>
            </a:r>
            <a:r>
              <a:rPr lang="de-DE" sz="1600" dirty="0">
                <a:ea typeface="Tahoma" panose="020B0604030504040204" pitchFamily="34" charset="0"/>
                <a:cs typeface="Arial" panose="020B0604020202020204" pitchFamily="34" charset="0"/>
              </a:rPr>
              <a:t> beam </a:t>
            </a:r>
            <a:r>
              <a:rPr lang="de-DE" sz="1600" dirty="0" err="1">
                <a:ea typeface="Tahoma" panose="020B0604030504040204" pitchFamily="34" charset="0"/>
                <a:cs typeface="Arial" panose="020B0604020202020204" pitchFamily="34" charset="0"/>
              </a:rPr>
              <a:t>pipe</a:t>
            </a:r>
            <a:r>
              <a:rPr lang="de-DE" sz="1600" dirty="0">
                <a:ea typeface="Tahoma" panose="020B0604030504040204" pitchFamily="34" charset="0"/>
                <a:cs typeface="Arial" panose="020B0604020202020204" pitchFamily="34" charset="0"/>
              </a:rPr>
              <a:t> </a:t>
            </a:r>
            <a:r>
              <a:rPr lang="de-DE" sz="1600" dirty="0" err="1">
                <a:ea typeface="Tahoma" panose="020B0604030504040204" pitchFamily="34" charset="0"/>
                <a:cs typeface="Arial" panose="020B0604020202020204" pitchFamily="34" charset="0"/>
              </a:rPr>
              <a:t>with</a:t>
            </a:r>
            <a:r>
              <a:rPr lang="de-DE" sz="1600" dirty="0">
                <a:ea typeface="Tahoma" panose="020B0604030504040204" pitchFamily="34" charset="0"/>
                <a:cs typeface="Arial" panose="020B0604020202020204" pitchFamily="34" charset="0"/>
              </a:rPr>
              <a:t> </a:t>
            </a:r>
            <a:r>
              <a:rPr lang="de-DE" sz="1600" dirty="0" err="1">
                <a:ea typeface="Tahoma" panose="020B0604030504040204" pitchFamily="34" charset="0"/>
                <a:cs typeface="Arial" panose="020B0604020202020204" pitchFamily="34" charset="0"/>
              </a:rPr>
              <a:t>low</a:t>
            </a:r>
            <a:r>
              <a:rPr lang="de-DE" sz="1600" dirty="0">
                <a:ea typeface="Tahoma" panose="020B0604030504040204" pitchFamily="34" charset="0"/>
                <a:cs typeface="Arial" panose="020B0604020202020204" pitchFamily="34" charset="0"/>
              </a:rPr>
              <a:t> material </a:t>
            </a:r>
            <a:r>
              <a:rPr lang="de-DE" sz="1600" dirty="0" err="1">
                <a:ea typeface="Tahoma" panose="020B0604030504040204" pitchFamily="34" charset="0"/>
                <a:cs typeface="Arial" panose="020B0604020202020204" pitchFamily="34" charset="0"/>
              </a:rPr>
              <a:t>budget</a:t>
            </a:r>
            <a:endParaRPr lang="en-US" sz="1600" dirty="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3754716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18"/>
          <p:cNvSpPr>
            <a:spLocks noGrp="1" noChangeArrowheads="1"/>
          </p:cNvSpPr>
          <p:nvPr>
            <p:ph type="title"/>
          </p:nvPr>
        </p:nvSpPr>
        <p:spPr bwMode="auto">
          <a:xfrm>
            <a:off x="107504" y="179906"/>
            <a:ext cx="8928992" cy="953453"/>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pPr>
              <a:spcAft>
                <a:spcPts val="0"/>
              </a:spcAft>
            </a:pPr>
            <a:r>
              <a:rPr lang="en-US" sz="2800" u="sng" dirty="0">
                <a:solidFill>
                  <a:srgbClr val="FFFF00"/>
                </a:solidFill>
              </a:rPr>
              <a:t> Recommendations on projects approved for completion  in 2020 and proposed for continuation </a:t>
            </a:r>
          </a:p>
        </p:txBody>
      </p:sp>
      <p:sp>
        <p:nvSpPr>
          <p:cNvPr id="8" name="Content Placeholder 7"/>
          <p:cNvSpPr txBox="1">
            <a:spLocks noGrp="1"/>
          </p:cNvSpPr>
          <p:nvPr>
            <p:ph idx="1"/>
          </p:nvPr>
        </p:nvSpPr>
        <p:spPr>
          <a:xfrm>
            <a:off x="107504" y="2060848"/>
            <a:ext cx="8856984" cy="2949525"/>
          </a:xfrm>
          <a:prstGeom prst="rect">
            <a:avLst/>
          </a:prstGeom>
          <a:noFill/>
        </p:spPr>
        <p:txBody>
          <a:bodyPr wrap="square" rtlCol="0">
            <a:spAutoFit/>
          </a:bodyPr>
          <a:lstStyle/>
          <a:p>
            <a:pPr>
              <a:spcBef>
                <a:spcPts val="0"/>
              </a:spcBef>
              <a:spcAft>
                <a:spcPts val="1000"/>
              </a:spcAft>
              <a:buFont typeface="Wingdings" pitchFamily="2" charset="2"/>
              <a:buChar char="q"/>
            </a:pPr>
            <a:r>
              <a:rPr lang="en-US" sz="1800" b="1" dirty="0">
                <a:latin typeface="Arial" panose="020B0604020202020204" pitchFamily="34" charset="0"/>
                <a:cs typeface="Arial" panose="020B0604020202020204" pitchFamily="34" charset="0"/>
              </a:rPr>
              <a:t>COMPASS-II – A. </a:t>
            </a:r>
            <a:r>
              <a:rPr lang="en-US" sz="1800" b="1" dirty="0" err="1">
                <a:latin typeface="Arial" panose="020B0604020202020204" pitchFamily="34" charset="0"/>
                <a:cs typeface="Arial" panose="020B0604020202020204" pitchFamily="34" charset="0"/>
              </a:rPr>
              <a:t>Nagaytsev</a:t>
            </a:r>
            <a:endParaRPr lang="en-US" sz="1800" b="1" dirty="0">
              <a:latin typeface="Arial" panose="020B0604020202020204" pitchFamily="34" charset="0"/>
              <a:cs typeface="Arial" panose="020B0604020202020204" pitchFamily="34" charset="0"/>
            </a:endParaRPr>
          </a:p>
          <a:p>
            <a:pPr>
              <a:spcBef>
                <a:spcPts val="0"/>
              </a:spcBef>
              <a:spcAft>
                <a:spcPts val="1000"/>
              </a:spcAft>
              <a:buFont typeface="Wingdings" pitchFamily="2" charset="2"/>
              <a:buChar char="q"/>
            </a:pPr>
            <a:r>
              <a:rPr lang="en-US" sz="1800" b="1" dirty="0">
                <a:latin typeface="Arial" panose="020B0604020202020204" pitchFamily="34" charset="0"/>
                <a:cs typeface="Arial" panose="020B0604020202020204" pitchFamily="34" charset="0"/>
              </a:rPr>
              <a:t>TAIGA – L. </a:t>
            </a:r>
            <a:r>
              <a:rPr lang="en-US" sz="1800" b="1" dirty="0" err="1">
                <a:latin typeface="Arial" panose="020B0604020202020204" pitchFamily="34" charset="0"/>
                <a:cs typeface="Arial" panose="020B0604020202020204" pitchFamily="34" charset="0"/>
              </a:rPr>
              <a:t>Tkatchev</a:t>
            </a:r>
            <a:endParaRPr lang="en-US" sz="1800" b="1" dirty="0">
              <a:latin typeface="Arial" panose="020B0604020202020204" pitchFamily="34" charset="0"/>
              <a:cs typeface="Arial" panose="020B0604020202020204" pitchFamily="34" charset="0"/>
            </a:endParaRPr>
          </a:p>
          <a:p>
            <a:pPr>
              <a:spcBef>
                <a:spcPts val="0"/>
              </a:spcBef>
              <a:spcAft>
                <a:spcPts val="1000"/>
              </a:spcAft>
              <a:buFont typeface="Wingdings" pitchFamily="2" charset="2"/>
              <a:buChar char="q"/>
            </a:pPr>
            <a:r>
              <a:rPr lang="en-US" sz="1800" b="1" dirty="0">
                <a:latin typeface="Arial" panose="020B0604020202020204" pitchFamily="34" charset="0"/>
                <a:cs typeface="Arial" panose="020B0604020202020204" pitchFamily="34" charset="0"/>
              </a:rPr>
              <a:t>Daya Bay and JUNO – D. </a:t>
            </a:r>
            <a:r>
              <a:rPr lang="en-US" sz="1800" b="1" dirty="0" err="1">
                <a:latin typeface="Arial" panose="020B0604020202020204" pitchFamily="34" charset="0"/>
                <a:cs typeface="Arial" panose="020B0604020202020204" pitchFamily="34" charset="0"/>
              </a:rPr>
              <a:t>Naumov</a:t>
            </a:r>
            <a:endParaRPr lang="en-US" sz="1800" b="1" dirty="0">
              <a:latin typeface="Arial" panose="020B0604020202020204" pitchFamily="34" charset="0"/>
              <a:cs typeface="Arial" panose="020B0604020202020204" pitchFamily="34" charset="0"/>
            </a:endParaRPr>
          </a:p>
          <a:p>
            <a:pPr>
              <a:spcBef>
                <a:spcPts val="0"/>
              </a:spcBef>
              <a:spcAft>
                <a:spcPts val="1000"/>
              </a:spcAft>
              <a:buFont typeface="Wingdings" pitchFamily="2" charset="2"/>
              <a:buChar char="q"/>
            </a:pPr>
            <a:r>
              <a:rPr lang="en-US" sz="1800" b="1" dirty="0">
                <a:latin typeface="Arial" panose="020B0604020202020204" pitchFamily="34" charset="0"/>
                <a:cs typeface="Arial" panose="020B0604020202020204" pitchFamily="34" charset="0"/>
              </a:rPr>
              <a:t>NOvA / DUNE – A. </a:t>
            </a:r>
            <a:r>
              <a:rPr lang="en-US" sz="1800" b="1" dirty="0" err="1">
                <a:latin typeface="Arial" panose="020B0604020202020204" pitchFamily="34" charset="0"/>
                <a:cs typeface="Arial" panose="020B0604020202020204" pitchFamily="34" charset="0"/>
              </a:rPr>
              <a:t>Olshevskiy</a:t>
            </a:r>
            <a:endParaRPr lang="en-US" sz="1800" b="1" dirty="0">
              <a:latin typeface="Arial" panose="020B0604020202020204" pitchFamily="34" charset="0"/>
              <a:cs typeface="Arial" panose="020B0604020202020204" pitchFamily="34" charset="0"/>
            </a:endParaRPr>
          </a:p>
          <a:p>
            <a:pPr marL="0" indent="0">
              <a:spcBef>
                <a:spcPts val="0"/>
              </a:spcBef>
              <a:spcAft>
                <a:spcPts val="1000"/>
              </a:spcAft>
              <a:buNone/>
            </a:pPr>
            <a:r>
              <a:rPr lang="en-US" sz="1800" dirty="0">
                <a:latin typeface="Arial" panose="020B0604020202020204" pitchFamily="34" charset="0"/>
                <a:cs typeface="Arial" panose="020B0604020202020204" pitchFamily="34" charset="0"/>
              </a:rPr>
              <a:t>The PAC recommended extension of the COMPASS-II project  until the expected end of the project i.e. till the end of 2022, and of the TAIGA, Daya Bay/JUNO and NOvA/DUNE projects till the end of 2023, with first priority.</a:t>
            </a:r>
          </a:p>
          <a:p>
            <a:pPr marL="0" indent="0">
              <a:spcBef>
                <a:spcPts val="0"/>
              </a:spcBef>
              <a:spcAft>
                <a:spcPts val="1000"/>
              </a:spcAft>
              <a:buNone/>
            </a:pPr>
            <a:endParaRPr lang="en-US" sz="1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8496CF8-CE57-BD4B-9782-6392967A4212}"/>
              </a:ext>
            </a:extLst>
          </p:cNvPr>
          <p:cNvSpPr>
            <a:spLocks noGrp="1"/>
          </p:cNvSpPr>
          <p:nvPr>
            <p:ph type="sldNum" sz="quarter" idx="12"/>
          </p:nvPr>
        </p:nvSpPr>
        <p:spPr/>
        <p:txBody>
          <a:bodyPr/>
          <a:lstStyle/>
          <a:p>
            <a:pPr>
              <a:defRPr/>
            </a:pPr>
            <a:fld id="{16AAA047-8AEF-4C69-86C3-C9A280890182}" type="slidenum">
              <a:rPr lang="fr-FR" smtClean="0"/>
              <a:pPr>
                <a:defRPr/>
              </a:pPr>
              <a:t>8</a:t>
            </a:fld>
            <a:endParaRPr lang="fr-FR"/>
          </a:p>
        </p:txBody>
      </p:sp>
      <p:sp>
        <p:nvSpPr>
          <p:cNvPr id="2" name="Date Placeholder 1">
            <a:extLst>
              <a:ext uri="{FF2B5EF4-FFF2-40B4-BE49-F238E27FC236}">
                <a16:creationId xmlns:a16="http://schemas.microsoft.com/office/drawing/2014/main" id="{2D315194-21F0-5A49-8960-2C9063018F31}"/>
              </a:ext>
            </a:extLst>
          </p:cNvPr>
          <p:cNvSpPr>
            <a:spLocks noGrp="1"/>
          </p:cNvSpPr>
          <p:nvPr>
            <p:ph type="dt" sz="half" idx="10"/>
          </p:nvPr>
        </p:nvSpPr>
        <p:spPr/>
        <p:txBody>
          <a:bodyPr/>
          <a:lstStyle/>
          <a:p>
            <a:pPr>
              <a:defRPr/>
            </a:pPr>
            <a:r>
              <a:rPr lang="en-US"/>
              <a:t>Itzhak Tserruya</a:t>
            </a:r>
            <a:endParaRPr lang="fr-FR"/>
          </a:p>
        </p:txBody>
      </p:sp>
      <p:sp>
        <p:nvSpPr>
          <p:cNvPr id="3" name="Footer Placeholder 2">
            <a:extLst>
              <a:ext uri="{FF2B5EF4-FFF2-40B4-BE49-F238E27FC236}">
                <a16:creationId xmlns:a16="http://schemas.microsoft.com/office/drawing/2014/main" id="{9E0C3853-DFCF-7C4F-A824-EC45C3530F67}"/>
              </a:ext>
            </a:extLst>
          </p:cNvPr>
          <p:cNvSpPr>
            <a:spLocks noGrp="1"/>
          </p:cNvSpPr>
          <p:nvPr>
            <p:ph type="ftr" sz="quarter" idx="11"/>
          </p:nvPr>
        </p:nvSpPr>
        <p:spPr/>
        <p:txBody>
          <a:bodyPr/>
          <a:lstStyle/>
          <a:p>
            <a:pPr>
              <a:defRPr/>
            </a:pPr>
            <a:r>
              <a:rPr lang="en-US"/>
              <a:t>54th PAC-PP, January 18, 2021</a:t>
            </a:r>
            <a:endParaRPr lang="fr-FR"/>
          </a:p>
        </p:txBody>
      </p:sp>
    </p:spTree>
    <p:extLst>
      <p:ext uri="{BB962C8B-B14F-4D97-AF65-F5344CB8AC3E}">
        <p14:creationId xmlns:p14="http://schemas.microsoft.com/office/powerpoint/2010/main" val="3644218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AutoShape 18"/>
          <p:cNvSpPr>
            <a:spLocks noGrp="1" noChangeArrowheads="1"/>
          </p:cNvSpPr>
          <p:nvPr>
            <p:ph type="title"/>
          </p:nvPr>
        </p:nvSpPr>
        <p:spPr bwMode="auto">
          <a:xfrm>
            <a:off x="107504" y="179906"/>
            <a:ext cx="8928992" cy="953453"/>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pPr>
              <a:spcAft>
                <a:spcPts val="0"/>
              </a:spcAft>
            </a:pPr>
            <a:r>
              <a:rPr lang="en-US" sz="2800" u="sng" dirty="0">
                <a:solidFill>
                  <a:srgbClr val="FFFF00"/>
                </a:solidFill>
              </a:rPr>
              <a:t> Recommendations on projects approved for completion  in 2020 and proposed for continuation </a:t>
            </a:r>
          </a:p>
        </p:txBody>
      </p:sp>
      <p:sp>
        <p:nvSpPr>
          <p:cNvPr id="8" name="Content Placeholder 7"/>
          <p:cNvSpPr txBox="1">
            <a:spLocks noGrp="1"/>
          </p:cNvSpPr>
          <p:nvPr>
            <p:ph idx="1"/>
          </p:nvPr>
        </p:nvSpPr>
        <p:spPr>
          <a:xfrm>
            <a:off x="143508" y="1288244"/>
            <a:ext cx="8856984" cy="2970044"/>
          </a:xfrm>
          <a:prstGeom prst="rect">
            <a:avLst/>
          </a:prstGeom>
          <a:noFill/>
        </p:spPr>
        <p:txBody>
          <a:bodyPr wrap="square" rtlCol="0">
            <a:spAutoFit/>
          </a:bodyPr>
          <a:lstStyle/>
          <a:p>
            <a:pPr>
              <a:spcBef>
                <a:spcPts val="0"/>
              </a:spcBef>
              <a:spcAft>
                <a:spcPts val="1000"/>
              </a:spcAft>
              <a:buFont typeface="Wingdings" pitchFamily="2" charset="2"/>
              <a:buChar char="q"/>
            </a:pPr>
            <a:r>
              <a:rPr lang="en-US" sz="1800" b="1" dirty="0">
                <a:latin typeface="Arial" panose="020B0604020202020204" pitchFamily="34" charset="0"/>
                <a:cs typeface="Arial" panose="020B0604020202020204" pitchFamily="34" charset="0"/>
              </a:rPr>
              <a:t>COMPASS-II – A. </a:t>
            </a:r>
            <a:r>
              <a:rPr lang="en-US" sz="1800" b="1" dirty="0" err="1">
                <a:latin typeface="Arial" panose="020B0604020202020204" pitchFamily="34" charset="0"/>
                <a:cs typeface="Arial" panose="020B0604020202020204" pitchFamily="34" charset="0"/>
              </a:rPr>
              <a:t>Nagaytsev</a:t>
            </a:r>
            <a:r>
              <a:rPr lang="en-US" sz="1800" dirty="0">
                <a:latin typeface="Arial" panose="020B0604020202020204" pitchFamily="34" charset="0"/>
                <a:cs typeface="Arial" panose="020B0604020202020204" pitchFamily="34" charset="0"/>
              </a:rPr>
              <a:t>. </a:t>
            </a:r>
          </a:p>
          <a:p>
            <a:pPr>
              <a:spcBef>
                <a:spcPts val="0"/>
              </a:spcBef>
              <a:spcAft>
                <a:spcPts val="1000"/>
              </a:spcAft>
            </a:pPr>
            <a:r>
              <a:rPr lang="en-US" sz="1800" dirty="0">
                <a:latin typeface="Arial" panose="020B0604020202020204" pitchFamily="34" charset="0"/>
                <a:cs typeface="Arial" panose="020B0604020202020204" pitchFamily="34" charset="0"/>
              </a:rPr>
              <a:t>The PAC encourages the JINR team to enhance its participation in the data analysis and develop collaborative work for the physics exploitation of the data in order to secure scientific recognition of the group’s two-decade-long work in COMPASS. </a:t>
            </a:r>
          </a:p>
          <a:p>
            <a:pPr>
              <a:spcBef>
                <a:spcPts val="0"/>
              </a:spcBef>
              <a:spcAft>
                <a:spcPts val="1000"/>
              </a:spcAft>
            </a:pPr>
            <a:r>
              <a:rPr lang="en-US" sz="1800" dirty="0">
                <a:latin typeface="Arial" panose="020B0604020202020204" pitchFamily="34" charset="0"/>
                <a:cs typeface="Arial" panose="020B0604020202020204" pitchFamily="34" charset="0"/>
              </a:rPr>
              <a:t>By the project completion in 2022, the group should explore new opportunities like e.g., MPD and SPD where its expertise is certainly very much needed.  </a:t>
            </a:r>
          </a:p>
          <a:p>
            <a:pPr>
              <a:spcBef>
                <a:spcPts val="0"/>
              </a:spcBef>
              <a:spcAft>
                <a:spcPts val="1000"/>
              </a:spcAft>
            </a:pPr>
            <a:r>
              <a:rPr lang="en-US" sz="1800" dirty="0">
                <a:latin typeface="Arial" panose="020B0604020202020204" pitchFamily="34" charset="0"/>
                <a:cs typeface="Arial" panose="020B0604020202020204" pitchFamily="34" charset="0"/>
              </a:rPr>
              <a:t> The PAC recommends extension of the COMPASS-II project until the end of 2022 with first priority.  </a:t>
            </a:r>
            <a:endParaRPr lang="en-US" sz="1800" dirty="0">
              <a:highlight>
                <a:srgbClr val="FFFF00"/>
              </a:highlight>
              <a:latin typeface="Arial" panose="020B0604020202020204" pitchFamily="34" charset="0"/>
              <a:cs typeface="Arial" panose="020B0604020202020204" pitchFamily="34" charset="0"/>
            </a:endParaRPr>
          </a:p>
        </p:txBody>
      </p:sp>
      <p:sp>
        <p:nvSpPr>
          <p:cNvPr id="5" name="Content Placeholder 7">
            <a:extLst>
              <a:ext uri="{FF2B5EF4-FFF2-40B4-BE49-F238E27FC236}">
                <a16:creationId xmlns:a16="http://schemas.microsoft.com/office/drawing/2014/main" id="{B7F41AA2-D973-C941-9392-601AF2FEF106}"/>
              </a:ext>
            </a:extLst>
          </p:cNvPr>
          <p:cNvSpPr txBox="1">
            <a:spLocks/>
          </p:cNvSpPr>
          <p:nvPr/>
        </p:nvSpPr>
        <p:spPr bwMode="auto">
          <a:xfrm>
            <a:off x="101288" y="4100757"/>
            <a:ext cx="8856984" cy="2533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1600" dirty="0">
              <a:latin typeface="Arial" panose="020B0604020202020204" pitchFamily="34" charset="0"/>
              <a:cs typeface="Arial" panose="020B0604020202020204" pitchFamily="34" charset="0"/>
            </a:endParaRPr>
          </a:p>
          <a:p>
            <a:pPr>
              <a:spcBef>
                <a:spcPts val="0"/>
              </a:spcBef>
              <a:spcAft>
                <a:spcPts val="600"/>
              </a:spcAft>
              <a:buFont typeface="Wingdings" charset="2"/>
              <a:buChar char="q"/>
            </a:pPr>
            <a:r>
              <a:rPr lang="en-US" sz="1600" b="1" dirty="0">
                <a:latin typeface="Arial" panose="020B0604020202020204" pitchFamily="34" charset="0"/>
                <a:cs typeface="Arial" panose="020B0604020202020204" pitchFamily="34" charset="0"/>
              </a:rPr>
              <a:t>TAIGA – L. </a:t>
            </a:r>
            <a:r>
              <a:rPr lang="en-US" sz="1600" b="1" dirty="0" err="1">
                <a:latin typeface="Arial" panose="020B0604020202020204" pitchFamily="34" charset="0"/>
                <a:cs typeface="Arial" panose="020B0604020202020204" pitchFamily="34" charset="0"/>
              </a:rPr>
              <a:t>Tkatchev</a:t>
            </a:r>
            <a:endParaRPr lang="en-US" sz="1600" dirty="0">
              <a:latin typeface="Arial" panose="020B0604020202020204" pitchFamily="34" charset="0"/>
              <a:cs typeface="Arial" panose="020B0604020202020204" pitchFamily="34" charset="0"/>
            </a:endParaRPr>
          </a:p>
          <a:p>
            <a:pPr algn="just">
              <a:spcAft>
                <a:spcPts val="0"/>
              </a:spcAft>
              <a:buSzPct val="150000"/>
            </a:pPr>
            <a:r>
              <a:rPr lang="en-US" sz="1600" dirty="0">
                <a:latin typeface="Arial" panose="020B0604020202020204" pitchFamily="34" charset="0"/>
                <a:cs typeface="Arial" panose="020B0604020202020204" pitchFamily="34" charset="0"/>
              </a:rPr>
              <a:t>The PAC notes that the TAIGA project has a solid in-house component with significant international participation. The JINR group is playing an important role in the TAIGA collaboration for the design and production of the IACTs. </a:t>
            </a:r>
          </a:p>
          <a:p>
            <a:pPr algn="just">
              <a:spcAft>
                <a:spcPts val="0"/>
              </a:spcAft>
              <a:buSzPct val="150000"/>
            </a:pPr>
            <a:r>
              <a:rPr lang="en-US" sz="1600" dirty="0">
                <a:latin typeface="Arial" panose="020B0604020202020204" pitchFamily="34" charset="0"/>
                <a:cs typeface="Arial" panose="020B0604020202020204" pitchFamily="34" charset="0"/>
              </a:rPr>
              <a:t>The PAC encourages the team, in particular young researchers, to strengthen their participation in the data analysis. Publication of methodological results obtained by the group should be carried out more actively. </a:t>
            </a:r>
          </a:p>
          <a:p>
            <a:pPr algn="just">
              <a:spcAft>
                <a:spcPts val="0"/>
              </a:spcAft>
              <a:buSzPct val="150000"/>
            </a:pPr>
            <a:r>
              <a:rPr lang="en-US" sz="1600" dirty="0">
                <a:latin typeface="Arial" panose="020B0604020202020204" pitchFamily="34" charset="0"/>
                <a:cs typeface="Arial" panose="020B0604020202020204" pitchFamily="34" charset="0"/>
              </a:rPr>
              <a:t>The PAC recommends extension of the TAIGA project until the end of 2023 with first priority.</a:t>
            </a:r>
            <a:r>
              <a:rPr lang="en-US" sz="1600" dirty="0">
                <a:latin typeface="Arial" panose="020B0604020202020204" pitchFamily="34" charset="0"/>
                <a:ea typeface="Times New Roman" panose="02020603050405020304" pitchFamily="18" charset="0"/>
                <a:cs typeface="Times New Roman" panose="02020603050405020304" pitchFamily="18" charset="0"/>
              </a:rPr>
              <a:t> </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285727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51081</TotalTime>
  <Words>2342</Words>
  <Application>Microsoft Macintosh PowerPoint</Application>
  <PresentationFormat>On-screen Show (4:3)</PresentationFormat>
  <Paragraphs>191</Paragraphs>
  <Slides>21</Slides>
  <Notes>20</Notes>
  <HiddenSlides>2</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Wingdings</vt:lpstr>
      <vt:lpstr>Thème Office</vt:lpstr>
      <vt:lpstr>PowerPoint Presentation</vt:lpstr>
      <vt:lpstr>Outline</vt:lpstr>
      <vt:lpstr>53rd PAC-PP highlights: NICA  </vt:lpstr>
      <vt:lpstr>PowerPoint Presentation</vt:lpstr>
      <vt:lpstr>PowerPoint Presentation</vt:lpstr>
      <vt:lpstr>53rd PAC-PP highlights: MPD  </vt:lpstr>
      <vt:lpstr>53rd PAC-PP highlights: BM@N</vt:lpstr>
      <vt:lpstr> Recommendations on projects approved for completion  in 2020 and proposed for continuation </vt:lpstr>
      <vt:lpstr> Recommendations on projects approved for completion  in 2020 and proposed for continuation </vt:lpstr>
      <vt:lpstr> Recommendations on projects approved for completion  in 2020 and proposed for continuation </vt:lpstr>
      <vt:lpstr>Scientific Council (I)</vt:lpstr>
      <vt:lpstr>Scientific Council (II)</vt:lpstr>
      <vt:lpstr>Scientific Council (III)</vt:lpstr>
      <vt:lpstr>Scientific Council (IV)</vt:lpstr>
      <vt:lpstr>Recent Developments</vt:lpstr>
      <vt:lpstr>MPD solenoid arrives at JINR-  Nov. 6, 2020</vt:lpstr>
      <vt:lpstr>Beam circulated in Booster – December 19, 2020</vt:lpstr>
      <vt:lpstr>G. Trubnikov  JINR Director – Jan. 1, 2021</vt:lpstr>
      <vt:lpstr>BM@N first results on SRC to be published in Nature Physics</vt:lpstr>
      <vt:lpstr>54th PAC-PP agenda January 18, 2021</vt:lpstr>
      <vt:lpstr>PowerPoint Presentation</vt:lpstr>
    </vt:vector>
  </TitlesOfParts>
  <Company>cea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Informations on the implementation of the PAC 31st meeting and on the work towards optimization of the research programme</dc:title>
  <dc:creator>egle</dc:creator>
  <cp:lastModifiedBy>Itzhak Tserruya</cp:lastModifiedBy>
  <cp:revision>1148</cp:revision>
  <cp:lastPrinted>2013-01-21T16:58:15Z</cp:lastPrinted>
  <dcterms:created xsi:type="dcterms:W3CDTF">2010-01-13T11:24:08Z</dcterms:created>
  <dcterms:modified xsi:type="dcterms:W3CDTF">2021-01-17T16:52:07Z</dcterms:modified>
</cp:coreProperties>
</file>