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5" r:id="rId8"/>
    <p:sldId id="262" r:id="rId9"/>
    <p:sldId id="263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8/31/2017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rus','/images/yellow_eng/rus.gif" TargetMode="External"/><Relationship Id="rId2" Type="http://schemas.openxmlformats.org/officeDocument/2006/relationships/hyperlink" Target="http://www.inp.nsk.su/index.ru.shtml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6.jpe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10.jpeg"/><Relationship Id="rId10" Type="http://schemas.openxmlformats.org/officeDocument/2006/relationships/image" Target="../media/image22.JPG"/><Relationship Id="rId4" Type="http://schemas.openxmlformats.org/officeDocument/2006/relationships/image" Target="../media/image24.jpeg"/><Relationship Id="rId9" Type="http://schemas.openxmlformats.org/officeDocument/2006/relationships/image" Target="../media/image2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4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jpeg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95269" y="395957"/>
            <a:ext cx="9001462" cy="2387600"/>
          </a:xfrm>
        </p:spPr>
        <p:txBody>
          <a:bodyPr/>
          <a:lstStyle/>
          <a:p>
            <a:r>
              <a:rPr lang="en-US" dirty="0" smtClean="0">
                <a:effectLst/>
              </a:rPr>
              <a:t>200 </a:t>
            </a:r>
            <a:r>
              <a:rPr lang="en-US" dirty="0" err="1" smtClean="0">
                <a:effectLst/>
              </a:rPr>
              <a:t>Mev</a:t>
            </a:r>
            <a:r>
              <a:rPr lang="en-US" dirty="0" smtClean="0">
                <a:effectLst/>
              </a:rPr>
              <a:t> S-BAND </a:t>
            </a:r>
            <a:r>
              <a:rPr lang="en-US" dirty="0">
                <a:effectLst/>
              </a:rPr>
              <a:t>ACCELERATING MODULE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2542088"/>
          </a:xfrm>
        </p:spPr>
        <p:txBody>
          <a:bodyPr>
            <a:normAutofit/>
          </a:bodyPr>
          <a:lstStyle/>
          <a:p>
            <a:r>
              <a:rPr lang="ru-RU" i="1" dirty="0" err="1">
                <a:effectLst/>
              </a:rPr>
              <a:t>A.M.Barnyakov</a:t>
            </a:r>
            <a:r>
              <a:rPr lang="ru-RU" i="1" dirty="0">
                <a:effectLst/>
              </a:rPr>
              <a:t>, </a:t>
            </a:r>
            <a:r>
              <a:rPr lang="ru-RU" i="1" dirty="0" err="1">
                <a:effectLst/>
              </a:rPr>
              <a:t>A.E.Levichev</a:t>
            </a:r>
            <a:r>
              <a:rPr lang="ru-RU" i="1" dirty="0">
                <a:effectLst/>
              </a:rPr>
              <a:t>, </a:t>
            </a:r>
            <a:r>
              <a:rPr lang="ru-RU" i="1" dirty="0" err="1">
                <a:effectLst/>
              </a:rPr>
              <a:t>I.L.Pivovarov</a:t>
            </a:r>
            <a:r>
              <a:rPr lang="ru-RU" i="1" dirty="0">
                <a:effectLst/>
              </a:rPr>
              <a:t>, </a:t>
            </a:r>
            <a:r>
              <a:rPr lang="ru-RU" i="1" u="sng" dirty="0" err="1" smtClean="0">
                <a:effectLst/>
              </a:rPr>
              <a:t>S.L.Samoilov</a:t>
            </a:r>
            <a:endParaRPr lang="en-US" i="1" u="sng" dirty="0" smtClean="0">
              <a:effectLst/>
            </a:endParaRPr>
          </a:p>
          <a:p>
            <a:r>
              <a:rPr lang="en-US" dirty="0" err="1" smtClean="0"/>
              <a:t>Budker</a:t>
            </a:r>
            <a:r>
              <a:rPr lang="en-US" dirty="0"/>
              <a:t> </a:t>
            </a:r>
            <a:r>
              <a:rPr lang="en-US" dirty="0" err="1" smtClean="0"/>
              <a:t>Institut</a:t>
            </a:r>
            <a:r>
              <a:rPr lang="en-US" dirty="0" smtClean="0"/>
              <a:t> of Nuclear Physics</a:t>
            </a:r>
          </a:p>
          <a:p>
            <a:r>
              <a:rPr lang="en-US" i="1" dirty="0">
                <a:effectLst/>
              </a:rPr>
              <a:t>c</a:t>
            </a:r>
            <a:r>
              <a:rPr lang="ru-RU" i="1" dirty="0">
                <a:effectLst/>
              </a:rPr>
              <a:t>.</a:t>
            </a:r>
            <a:r>
              <a:rPr lang="en-US" i="1" dirty="0">
                <a:effectLst/>
              </a:rPr>
              <a:t> Novosibirsk</a:t>
            </a:r>
          </a:p>
          <a:p>
            <a:endParaRPr lang="en-US" i="1" dirty="0" smtClean="0">
              <a:effectLst/>
            </a:endParaRPr>
          </a:p>
          <a:p>
            <a:endParaRPr lang="ru-RU" dirty="0"/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684803"/>
            <a:ext cx="2210862" cy="1369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  <a:hlinkMouseOver r:id="rId3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hlinkClick r:id="rId2"/>
                <a:hlinkMouseOver r:id="rId3"/>
              </a:rPr>
            </a:br>
            <a:r>
              <a:rPr kumimoji="0" lang="ru-RU" altLang="ru-RU" sz="65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</a:t>
            </a: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                            </a:t>
            </a:r>
          </a:p>
        </p:txBody>
      </p:sp>
      <p:pic>
        <p:nvPicPr>
          <p:cNvPr id="1027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881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50" y="974032"/>
            <a:ext cx="4256432" cy="567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7072520" y="37768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193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97666" y="974031"/>
            <a:ext cx="1438427" cy="56752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7072520" y="173976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6877" y="974032"/>
            <a:ext cx="4180401" cy="5675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068879" y="211291"/>
            <a:ext cx="6095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Diode mode    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008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9011" y="826168"/>
            <a:ext cx="7924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Bookman Old Style" panose="02050604050505020204" pitchFamily="18" charset="0"/>
              </a:rPr>
              <a:t>                          </a:t>
            </a:r>
            <a:r>
              <a:rPr lang="en-US" sz="48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THANK YOU</a:t>
            </a:r>
          </a:p>
          <a:p>
            <a:r>
              <a:rPr lang="en-US" sz="48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      </a:t>
            </a:r>
            <a:r>
              <a:rPr lang="en-US" sz="4800" dirty="0">
                <a:latin typeface="Bookman Old Style" panose="02050604050505020204" pitchFamily="18" charset="0"/>
                <a:cs typeface="Times New Roman" panose="02020603050405020304" pitchFamily="18" charset="0"/>
              </a:rPr>
              <a:t>FOR </a:t>
            </a:r>
            <a:r>
              <a:rPr lang="en-US" sz="4800" dirty="0" smtClean="0">
                <a:latin typeface="Bookman Old Style" panose="02050604050505020204" pitchFamily="18" charset="0"/>
                <a:cs typeface="Times New Roman" panose="02020603050405020304" pitchFamily="18" charset="0"/>
              </a:rPr>
              <a:t>ATTENTION</a:t>
            </a:r>
          </a:p>
          <a:p>
            <a:endParaRPr lang="en-US" sz="4800" dirty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endParaRPr lang="en-US" sz="4800" dirty="0" smtClean="0">
              <a:latin typeface="Bookman Old Style" panose="02050604050505020204" pitchFamily="18" charset="0"/>
              <a:cs typeface="Times New Roman" panose="02020603050405020304" pitchFamily="18" charset="0"/>
            </a:endParaRPr>
          </a:p>
          <a:p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3792513"/>
              </p:ext>
            </p:extLst>
          </p:nvPr>
        </p:nvGraphicFramePr>
        <p:xfrm>
          <a:off x="-463717" y="3408947"/>
          <a:ext cx="10353675" cy="627948"/>
        </p:xfrm>
        <a:graphic>
          <a:graphicData uri="http://schemas.openxmlformats.org/drawingml/2006/table">
            <a:tbl>
              <a:tblPr/>
              <a:tblGrid>
                <a:gridCol w="3970421"/>
                <a:gridCol w="6383254"/>
              </a:tblGrid>
              <a:tr h="627948">
                <a:tc>
                  <a:txBody>
                    <a:bodyPr/>
                    <a:lstStyle/>
                    <a:p>
                      <a:pPr algn="ctr"/>
                      <a:endParaRPr lang="ru-RU" sz="1800" dirty="0"/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i="1" dirty="0"/>
                        <a:t>S.L.Samoilov@inp.nsk.su</a:t>
                      </a:r>
                    </a:p>
                  </a:txBody>
                  <a:tcPr marL="28575" marR="2857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5" name="Picture 2" descr="sle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3584">
            <a:off x="9714545" y="319444"/>
            <a:ext cx="734533" cy="9819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6" name="Picture 8" descr="PA11000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6616853">
            <a:off x="10277539" y="553218"/>
            <a:ext cx="1062404" cy="7482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5" descr="S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6301">
            <a:off x="9708144" y="1361430"/>
            <a:ext cx="703182" cy="10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PA1100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62762">
            <a:off x="10269899" y="1507841"/>
            <a:ext cx="961576" cy="76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/>
          <a:stretch>
            <a:fillRect/>
          </a:stretch>
        </p:blipFill>
        <p:spPr bwMode="auto">
          <a:xfrm rot="3732188">
            <a:off x="9658204" y="2414621"/>
            <a:ext cx="1008314" cy="71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02742">
            <a:off x="10467131" y="2323491"/>
            <a:ext cx="683221" cy="92752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1999">
            <a:off x="9836064" y="3208908"/>
            <a:ext cx="729491" cy="9726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8051">
            <a:off x="10445224" y="3280411"/>
            <a:ext cx="690150" cy="920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1292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6821" y="160421"/>
            <a:ext cx="9494904" cy="802105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Project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Super c-tau Factory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7979" y="1114926"/>
            <a:ext cx="7387389" cy="5670002"/>
          </a:xfrm>
          <a:prstGeom prst="rect">
            <a:avLst/>
          </a:prstGeom>
        </p:spPr>
      </p:pic>
      <p:pic>
        <p:nvPicPr>
          <p:cNvPr id="4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97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584" y="-66230"/>
            <a:ext cx="10353761" cy="1326321"/>
          </a:xfrm>
        </p:spPr>
        <p:txBody>
          <a:bodyPr>
            <a:normAutofit/>
          </a:bodyPr>
          <a:lstStyle/>
          <a:p>
            <a:pPr algn="l"/>
            <a:r>
              <a:rPr lang="en-US" sz="28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200 MeV   ACCELERATING </a:t>
            </a:r>
            <a:r>
              <a:rPr lang="en-US" sz="2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MODULE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 rot="8096510" flipH="1">
            <a:off x="8421722" y="7233632"/>
            <a:ext cx="60348" cy="89372"/>
          </a:xfrm>
        </p:spPr>
        <p:txBody>
          <a:bodyPr>
            <a:normAutofit fontScale="25000" lnSpcReduction="20000"/>
          </a:bodyPr>
          <a:lstStyle/>
          <a:p>
            <a:endParaRPr lang="ru-RU" dirty="0"/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16442" y="262288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0681960"/>
              </p:ext>
            </p:extLst>
          </p:nvPr>
        </p:nvGraphicFramePr>
        <p:xfrm>
          <a:off x="1203157" y="1260091"/>
          <a:ext cx="9825790" cy="498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name="Drawing" r:id="rId3" imgW="2920599" imgH="1417032" progId="AutoCAD.Drawing.15">
                  <p:embed/>
                </p:oleObj>
              </mc:Choice>
              <mc:Fallback>
                <p:oleObj name="Drawing" r:id="rId3" imgW="2920599" imgH="1417032" progId="AutoCAD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005" r="16806" b="5774"/>
                      <a:stretch>
                        <a:fillRect/>
                      </a:stretch>
                    </p:blipFill>
                    <p:spPr bwMode="auto">
                      <a:xfrm>
                        <a:off x="1203157" y="1260091"/>
                        <a:ext cx="9825790" cy="498107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216442" y="604236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452056" y="3244334"/>
            <a:ext cx="32878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Project of Super c-tau Factory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79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20254" y="354895"/>
            <a:ext cx="617866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 compression system SLED-type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44579" y="2350403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800" b="0"/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5236588"/>
              </p:ext>
            </p:extLst>
          </p:nvPr>
        </p:nvGraphicFramePr>
        <p:xfrm>
          <a:off x="554989" y="1420335"/>
          <a:ext cx="5616575" cy="202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Drawing" r:id="rId4" imgW="13011150" imgH="6467475" progId="AutoCAD.Drawing.15">
                  <p:embed/>
                </p:oleObj>
              </mc:Choice>
              <mc:Fallback>
                <p:oleObj name="Drawing" r:id="rId4" imgW="13011150" imgH="6467475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067" r="27669" b="55664"/>
                      <a:stretch>
                        <a:fillRect/>
                      </a:stretch>
                    </p:blipFill>
                    <p:spPr bwMode="auto">
                      <a:xfrm>
                        <a:off x="554989" y="1420335"/>
                        <a:ext cx="5616575" cy="202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sled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2388" y="354895"/>
            <a:ext cx="2681288" cy="3584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graphicFrame>
        <p:nvGraphicFramePr>
          <p:cNvPr id="9" name="Group 14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17207"/>
              </p:ext>
            </p:extLst>
          </p:nvPr>
        </p:nvGraphicFramePr>
        <p:xfrm>
          <a:off x="1178048" y="4095529"/>
          <a:ext cx="3880969" cy="2460525"/>
        </p:xfrm>
        <a:graphic>
          <a:graphicData uri="http://schemas.openxmlformats.org/drawingml/2006/table">
            <a:tbl>
              <a:tblPr/>
              <a:tblGrid>
                <a:gridCol w="2548537"/>
                <a:gridCol w="1332432"/>
              </a:tblGrid>
              <a:tr h="303086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Cavity diameter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196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Cavity high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346.6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Operating frequency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</a:t>
                      </a:r>
                      <a:r>
                        <a:rPr kumimoji="0" lang="ru-RU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2856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MHz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Unloading quality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</a:t>
                      </a:r>
                      <a:r>
                        <a:rPr kumimoji="0" lang="ru-RU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95000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</a:t>
                      </a:r>
                      <a:r>
                        <a:rPr kumimoji="0" lang="ru-RU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 =2Q</a:t>
                      </a:r>
                      <a:r>
                        <a:rPr kumimoji="0" lang="ru-RU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r>
                        <a:rPr kumimoji="0" lang="en-US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/</a:t>
                      </a:r>
                      <a:r>
                        <a:rPr kumimoji="0" lang="ru-RU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ω</a:t>
                      </a:r>
                      <a:r>
                        <a:rPr kumimoji="0" lang="en-US" sz="1200" b="0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0</a:t>
                      </a:r>
                      <a:endParaRPr kumimoji="0" lang="en-US" sz="1200" b="0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38581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Time of phase changing on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180</a:t>
                      </a:r>
                      <a:r>
                        <a:rPr kumimoji="0" lang="ru-RU" sz="12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Total RF pulse duration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3.5 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us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30314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Power gain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~4</a:t>
                      </a:r>
                      <a:endParaRPr kumimoji="0" 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91432" marR="91432" marT="45733" marB="4573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719" y="4153564"/>
            <a:ext cx="3925957" cy="243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192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2067339" y="214763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 sz="1800" b="0"/>
          </a:p>
        </p:txBody>
      </p:sp>
      <p:pic>
        <p:nvPicPr>
          <p:cNvPr id="4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33" y="806642"/>
            <a:ext cx="5068888" cy="257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926" y="3518469"/>
            <a:ext cx="4520702" cy="3160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EC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581" y="1215016"/>
            <a:ext cx="3560762" cy="5086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7" name="Прямоугольник 6"/>
          <p:cNvSpPr/>
          <p:nvPr/>
        </p:nvSpPr>
        <p:spPr>
          <a:xfrm>
            <a:off x="3134463" y="223286"/>
            <a:ext cx="63802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Disk-loaded travelling wave accelerating structure</a:t>
            </a:r>
            <a:endParaRPr lang="ru-RU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4718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26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46821058"/>
              </p:ext>
            </p:extLst>
          </p:nvPr>
        </p:nvGraphicFramePr>
        <p:xfrm>
          <a:off x="3404771" y="4799445"/>
          <a:ext cx="5180487" cy="1920140"/>
        </p:xfrm>
        <a:graphic>
          <a:graphicData uri="http://schemas.openxmlformats.org/drawingml/2006/table">
            <a:tbl>
              <a:tblPr/>
              <a:tblGrid>
                <a:gridCol w="1678230"/>
                <a:gridCol w="1060641"/>
                <a:gridCol w="1294909"/>
                <a:gridCol w="1146707"/>
              </a:tblGrid>
              <a:tr h="334643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Loading type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Low power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</a:rPr>
                        <a:t>Medium power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High power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704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Loss RF power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MW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704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Cavity’s diameter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mm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182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704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Number of cavities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  <a:tr h="257043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Loading quality factor 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~20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~20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0" marR="91430"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6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718" y="948736"/>
            <a:ext cx="3850646" cy="3558281"/>
          </a:xfrm>
          <a:prstGeom prst="rect">
            <a:avLst/>
          </a:prstGeom>
          <a:solidFill>
            <a:schemeClr val="tx1"/>
          </a:solidFill>
          <a:ln>
            <a:noFill/>
          </a:ln>
        </p:spPr>
      </p:pic>
      <p:pic>
        <p:nvPicPr>
          <p:cNvPr id="4" name="Picture 2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1"/>
          <a:stretch>
            <a:fillRect/>
          </a:stretch>
        </p:blipFill>
        <p:spPr bwMode="auto">
          <a:xfrm>
            <a:off x="6649274" y="926044"/>
            <a:ext cx="5055010" cy="35809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962675" y="313287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RF Loading</a:t>
            </a:r>
            <a:endParaRPr lang="ru-RU" sz="2800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6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08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117" y="2117630"/>
            <a:ext cx="5760830" cy="40492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3052" y="2107096"/>
            <a:ext cx="6061469" cy="40597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63488" y="626166"/>
            <a:ext cx="7245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Klystron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allery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linac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5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539" y="1868556"/>
            <a:ext cx="5923440" cy="1689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7424531" y="1868556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Рисунок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919" y="3906078"/>
            <a:ext cx="3721173" cy="26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7424531" y="4297431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734616" y="3257335"/>
            <a:ext cx="8337288" cy="209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539" y="3906078"/>
            <a:ext cx="4247559" cy="26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7623312" y="-189485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2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6" name="Рисунок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26091" y="-46797"/>
            <a:ext cx="1689649" cy="55203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623312" y="-532779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592" y="3906078"/>
            <a:ext cx="3564833" cy="26736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43814" y="232087"/>
            <a:ext cx="62083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for klystron elements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2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логотип Института Ядерной Физики СО РА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53976"/>
            <a:ext cx="1242426" cy="683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279" y="1330975"/>
            <a:ext cx="3947974" cy="526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97" y="1330975"/>
            <a:ext cx="7018619" cy="52639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2526632" y="409074"/>
            <a:ext cx="6705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Stand  “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Клён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804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TM04033921[[fn=Дамаск]]</Template>
  <TotalTime>330</TotalTime>
  <Words>158</Words>
  <Application>Microsoft Office PowerPoint</Application>
  <PresentationFormat>Широкоэкранный</PresentationFormat>
  <Paragraphs>63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Bookman Old Style</vt:lpstr>
      <vt:lpstr>Calibri</vt:lpstr>
      <vt:lpstr>Rockwell</vt:lpstr>
      <vt:lpstr>Symbol</vt:lpstr>
      <vt:lpstr>Times New Roman</vt:lpstr>
      <vt:lpstr>Verdana</vt:lpstr>
      <vt:lpstr>Damask</vt:lpstr>
      <vt:lpstr>Drawing</vt:lpstr>
      <vt:lpstr>200 Mev S-BAND ACCELERATING MODULE</vt:lpstr>
      <vt:lpstr>             Project of Super c-tau Factory</vt:lpstr>
      <vt:lpstr>                       200 MeV   ACCELERATING MODULE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BINP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S-BAND ACCELERATING MODULE</dc:title>
  <dc:creator>BINP User</dc:creator>
  <cp:lastModifiedBy>BINP User</cp:lastModifiedBy>
  <cp:revision>28</cp:revision>
  <dcterms:created xsi:type="dcterms:W3CDTF">2017-08-30T06:24:16Z</dcterms:created>
  <dcterms:modified xsi:type="dcterms:W3CDTF">2017-08-31T04:18:30Z</dcterms:modified>
</cp:coreProperties>
</file>