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3" r:id="rId5"/>
    <p:sldId id="264" r:id="rId6"/>
    <p:sldId id="265" r:id="rId7"/>
    <p:sldId id="266" r:id="rId8"/>
    <p:sldId id="267" r:id="rId9"/>
    <p:sldId id="268" r:id="rId10"/>
    <p:sldId id="273" r:id="rId11"/>
    <p:sldId id="258" r:id="rId12"/>
    <p:sldId id="259" r:id="rId13"/>
    <p:sldId id="260" r:id="rId14"/>
    <p:sldId id="269" r:id="rId15"/>
    <p:sldId id="271" r:id="rId16"/>
    <p:sldId id="261" r:id="rId17"/>
    <p:sldId id="262" r:id="rId18"/>
    <p:sldId id="270" r:id="rId19"/>
    <p:sldId id="272"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58" d="100"/>
          <a:sy n="58" d="100"/>
        </p:scale>
        <p:origin x="90"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115616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209410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424669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163403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221389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354879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307166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3108232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194535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168543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BC0C6D-A05A-42C5-8C39-E0701DE47C4E}" type="datetimeFigureOut">
              <a:rPr lang="ru-RU" smtClean="0"/>
              <a:t>24.08.2017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A161EB6-EDCB-4C75-BA7A-93FB92357E3C}" type="slidenum">
              <a:rPr lang="ru-RU" smtClean="0"/>
              <a:t>‹#›</a:t>
            </a:fld>
            <a:endParaRPr lang="ru-RU" dirty="0"/>
          </a:p>
        </p:txBody>
      </p:sp>
    </p:spTree>
    <p:extLst>
      <p:ext uri="{BB962C8B-B14F-4D97-AF65-F5344CB8AC3E}">
        <p14:creationId xmlns:p14="http://schemas.microsoft.com/office/powerpoint/2010/main" val="22820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0C6D-A05A-42C5-8C39-E0701DE47C4E}" type="datetimeFigureOut">
              <a:rPr lang="ru-RU" smtClean="0"/>
              <a:t>24.08.2017</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61EB6-EDCB-4C75-BA7A-93FB92357E3C}" type="slidenum">
              <a:rPr lang="ru-RU" smtClean="0"/>
              <a:t>‹#›</a:t>
            </a:fld>
            <a:endParaRPr lang="ru-RU" dirty="0"/>
          </a:p>
        </p:txBody>
      </p:sp>
    </p:spTree>
    <p:extLst>
      <p:ext uri="{BB962C8B-B14F-4D97-AF65-F5344CB8AC3E}">
        <p14:creationId xmlns:p14="http://schemas.microsoft.com/office/powerpoint/2010/main" val="132922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image" Target="../media/image7.emf"/><Relationship Id="rId4" Type="http://schemas.openxmlformats.org/officeDocument/2006/relationships/image" Target="../media/image2.w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7.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9.wmf"/><Relationship Id="rId3" Type="http://schemas.openxmlformats.org/officeDocument/2006/relationships/image" Target="../media/image22.png"/><Relationship Id="rId7" Type="http://schemas.openxmlformats.org/officeDocument/2006/relationships/image" Target="../media/image16.wmf"/><Relationship Id="rId12" Type="http://schemas.openxmlformats.org/officeDocument/2006/relationships/oleObject" Target="../embeddings/oleObject4.bin"/><Relationship Id="rId17"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8.wmf"/><Relationship Id="rId5" Type="http://schemas.openxmlformats.org/officeDocument/2006/relationships/image" Target="../media/image24.emf"/><Relationship Id="rId15" Type="http://schemas.openxmlformats.org/officeDocument/2006/relationships/image" Target="../media/image20.wmf"/><Relationship Id="rId10" Type="http://schemas.openxmlformats.org/officeDocument/2006/relationships/oleObject" Target="../embeddings/oleObject3.bin"/><Relationship Id="rId4" Type="http://schemas.openxmlformats.org/officeDocument/2006/relationships/image" Target="../media/image23.emf"/><Relationship Id="rId9" Type="http://schemas.openxmlformats.org/officeDocument/2006/relationships/image" Target="../media/image17.wmf"/><Relationship Id="rId1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31025" y="1122363"/>
            <a:ext cx="10839797" cy="2387600"/>
          </a:xfrm>
        </p:spPr>
        <p:txBody>
          <a:bodyPr>
            <a:noAutofit/>
          </a:bodyPr>
          <a:lstStyle/>
          <a:p>
            <a:pPr lvl="0"/>
            <a:r>
              <a:rPr lang="en-US" sz="3400" b="1" dirty="0" smtClean="0"/>
              <a:t>Design of cooler for collider NICA and the potential of 2.5MV cooler.</a:t>
            </a:r>
            <a:r>
              <a:rPr lang="ru-RU" sz="3400" dirty="0"/>
              <a:t/>
            </a:r>
            <a:br>
              <a:rPr lang="ru-RU" sz="3400" dirty="0"/>
            </a:br>
            <a:r>
              <a:rPr lang="en-US" sz="3400" b="1" dirty="0" err="1" smtClean="0"/>
              <a:t>Parkhomchuk</a:t>
            </a:r>
            <a:r>
              <a:rPr lang="en-US" sz="3400" b="1" dirty="0" smtClean="0"/>
              <a:t> V.V.</a:t>
            </a:r>
            <a:r>
              <a:rPr lang="ru-RU" sz="3400" b="1" dirty="0" smtClean="0"/>
              <a:t>,</a:t>
            </a:r>
            <a:r>
              <a:rPr lang="ru-RU" sz="3400" dirty="0" smtClean="0"/>
              <a:t> </a:t>
            </a:r>
            <a:r>
              <a:rPr lang="en-US" sz="3400" dirty="0" err="1" smtClean="0"/>
              <a:t>Bryzgunov</a:t>
            </a:r>
            <a:r>
              <a:rPr lang="en-US" sz="3400" dirty="0" smtClean="0"/>
              <a:t> M.I.</a:t>
            </a:r>
            <a:r>
              <a:rPr lang="ru-RU" sz="3400" dirty="0" smtClean="0"/>
              <a:t>, </a:t>
            </a:r>
            <a:r>
              <a:rPr lang="en-US" sz="3400" dirty="0" err="1" smtClean="0"/>
              <a:t>Bubley</a:t>
            </a:r>
            <a:r>
              <a:rPr lang="en-US" sz="3400" dirty="0" smtClean="0"/>
              <a:t> A.B.</a:t>
            </a:r>
            <a:r>
              <a:rPr lang="ru-RU" sz="3400" dirty="0" smtClean="0"/>
              <a:t>, </a:t>
            </a:r>
            <a:r>
              <a:rPr lang="en-US" sz="3400" dirty="0" err="1" smtClean="0"/>
              <a:t>Goncharov</a:t>
            </a:r>
            <a:r>
              <a:rPr lang="en-US" sz="3400" dirty="0" smtClean="0"/>
              <a:t> A.D.</a:t>
            </a:r>
            <a:r>
              <a:rPr lang="ru-RU" sz="3400" dirty="0" smtClean="0"/>
              <a:t>,</a:t>
            </a:r>
            <a:r>
              <a:rPr lang="en-US" sz="3400" dirty="0" smtClean="0"/>
              <a:t> Denisov A.P.</a:t>
            </a:r>
            <a:r>
              <a:rPr lang="ru-RU" sz="3400" dirty="0" smtClean="0"/>
              <a:t>, </a:t>
            </a:r>
            <a:r>
              <a:rPr lang="en-US" sz="3400" dirty="0" err="1" smtClean="0"/>
              <a:t>Kremnev</a:t>
            </a:r>
            <a:r>
              <a:rPr lang="en-US" sz="3400" dirty="0" smtClean="0"/>
              <a:t> N.S.</a:t>
            </a:r>
            <a:r>
              <a:rPr lang="ru-RU" sz="3400" dirty="0" smtClean="0"/>
              <a:t>, </a:t>
            </a:r>
            <a:r>
              <a:rPr lang="en-US" sz="3400" dirty="0" err="1" smtClean="0"/>
              <a:t>Poluhin</a:t>
            </a:r>
            <a:r>
              <a:rPr lang="en-US" sz="3400" dirty="0" smtClean="0"/>
              <a:t> V.A.</a:t>
            </a:r>
            <a:r>
              <a:rPr lang="ru-RU" sz="3400" dirty="0" smtClean="0"/>
              <a:t>, </a:t>
            </a:r>
            <a:r>
              <a:rPr lang="en-US" sz="3400" dirty="0" err="1" smtClean="0"/>
              <a:t>Putmakov</a:t>
            </a:r>
            <a:r>
              <a:rPr lang="en-US" sz="3400" dirty="0" smtClean="0"/>
              <a:t> A.A.</a:t>
            </a:r>
            <a:r>
              <a:rPr lang="ru-RU" sz="3400" dirty="0" smtClean="0"/>
              <a:t>, </a:t>
            </a:r>
            <a:r>
              <a:rPr lang="en-US" sz="3400" dirty="0" smtClean="0"/>
              <a:t>Reva </a:t>
            </a:r>
            <a:r>
              <a:rPr lang="en-US" sz="3400" dirty="0" err="1" smtClean="0"/>
              <a:t>V.B.Skorobogatov</a:t>
            </a:r>
            <a:r>
              <a:rPr lang="en-US" sz="3400" dirty="0" smtClean="0"/>
              <a:t> D.N</a:t>
            </a:r>
            <a:r>
              <a:rPr lang="ru-RU" sz="3400" dirty="0" smtClean="0"/>
              <a:t>.</a:t>
            </a:r>
            <a:r>
              <a:rPr lang="ru-RU" sz="3400" dirty="0"/>
              <a:t/>
            </a:r>
            <a:br>
              <a:rPr lang="ru-RU" sz="3400" dirty="0"/>
            </a:br>
            <a:endParaRPr lang="ru-RU" sz="3400" dirty="0"/>
          </a:p>
        </p:txBody>
      </p:sp>
      <p:sp>
        <p:nvSpPr>
          <p:cNvPr id="3" name="Подзаголовок 2"/>
          <p:cNvSpPr>
            <a:spLocks noGrp="1"/>
          </p:cNvSpPr>
          <p:nvPr>
            <p:ph type="subTitle" idx="1"/>
          </p:nvPr>
        </p:nvSpPr>
        <p:spPr>
          <a:xfrm>
            <a:off x="1524000" y="3509963"/>
            <a:ext cx="9144000" cy="1655762"/>
          </a:xfrm>
        </p:spPr>
        <p:txBody>
          <a:bodyPr>
            <a:normAutofit/>
          </a:bodyPr>
          <a:lstStyle/>
          <a:p>
            <a:pPr lvl="0"/>
            <a:r>
              <a:rPr lang="en-US" dirty="0" smtClean="0"/>
              <a:t>Abstract</a:t>
            </a:r>
          </a:p>
          <a:p>
            <a:pPr lvl="0"/>
            <a:r>
              <a:rPr lang="en-US" dirty="0" smtClean="0"/>
              <a:t>Design of electron cooling system for NICA collider are discussed.</a:t>
            </a:r>
            <a:r>
              <a:rPr lang="ru-RU" dirty="0" smtClean="0"/>
              <a:t> </a:t>
            </a:r>
            <a:r>
              <a:rPr lang="en-US" dirty="0" smtClean="0"/>
              <a:t>Aim of using cooler increased luminosity by intensive cooling ion bunches. It will suppressed IBS and beam-beam interactions.</a:t>
            </a:r>
          </a:p>
          <a:p>
            <a:endParaRPr lang="ru-RU" dirty="0"/>
          </a:p>
        </p:txBody>
      </p:sp>
    </p:spTree>
    <p:extLst>
      <p:ext uri="{BB962C8B-B14F-4D97-AF65-F5344CB8AC3E}">
        <p14:creationId xmlns:p14="http://schemas.microsoft.com/office/powerpoint/2010/main" val="238214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19925" cy="47990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0" y="5013325"/>
            <a:ext cx="5292725" cy="15525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dirty="0"/>
              <a:t>При уменьшении магнитного</a:t>
            </a:r>
          </a:p>
          <a:p>
            <a:r>
              <a:rPr lang="ru-RU" altLang="ru-RU" dirty="0"/>
              <a:t>поля в пушке радиус электронного</a:t>
            </a:r>
          </a:p>
          <a:p>
            <a:r>
              <a:rPr lang="ru-RU" altLang="ru-RU" dirty="0"/>
              <a:t>пучка на участке охлаждения</a:t>
            </a:r>
          </a:p>
          <a:p>
            <a:r>
              <a:rPr lang="ru-RU" altLang="ru-RU" dirty="0"/>
              <a:t>уменьшался с 1.9 см до 1.35 см</a:t>
            </a:r>
          </a:p>
        </p:txBody>
      </p:sp>
      <p:sp>
        <p:nvSpPr>
          <p:cNvPr id="7" name="Text Box 10"/>
          <p:cNvSpPr txBox="1">
            <a:spLocks noChangeArrowheads="1"/>
          </p:cNvSpPr>
          <p:nvPr/>
        </p:nvSpPr>
        <p:spPr bwMode="auto">
          <a:xfrm>
            <a:off x="7452320" y="1556792"/>
            <a:ext cx="2035175" cy="22467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dirty="0"/>
              <a:t>В минимуме</a:t>
            </a:r>
          </a:p>
          <a:p>
            <a:r>
              <a:rPr lang="ru-RU" altLang="ru-RU" dirty="0"/>
              <a:t>Размера</a:t>
            </a:r>
          </a:p>
          <a:p>
            <a:r>
              <a:rPr lang="ru-RU" altLang="ru-RU" dirty="0"/>
              <a:t>Сдвиг</a:t>
            </a:r>
          </a:p>
          <a:p>
            <a:r>
              <a:rPr lang="ru-RU" altLang="ru-RU" dirty="0"/>
              <a:t>Частоты</a:t>
            </a:r>
          </a:p>
          <a:p>
            <a:r>
              <a:rPr lang="ru-RU" altLang="ru-RU" dirty="0"/>
              <a:t>Бетатронных </a:t>
            </a:r>
          </a:p>
          <a:p>
            <a:r>
              <a:rPr lang="ru-RU" altLang="ru-RU" dirty="0"/>
              <a:t>Колебаний</a:t>
            </a:r>
          </a:p>
          <a:p>
            <a:r>
              <a:rPr lang="ru-RU" altLang="ru-RU" sz="3200" b="1" dirty="0">
                <a:sym typeface="Symbol" panose="05050102010706020507" pitchFamily="18" charset="2"/>
              </a:rPr>
              <a:t></a:t>
            </a:r>
            <a:r>
              <a:rPr lang="en-US" altLang="ru-RU" sz="3200" b="1" dirty="0">
                <a:sym typeface="Symbol" panose="05050102010706020507" pitchFamily="18" charset="2"/>
              </a:rPr>
              <a:t>Q=0.14</a:t>
            </a:r>
            <a:endParaRPr lang="ru-RU" altLang="ru-RU" sz="3200" b="1" dirty="0">
              <a:sym typeface="Symbol" panose="05050102010706020507" pitchFamily="18" charset="2"/>
            </a:endParaRPr>
          </a:p>
        </p:txBody>
      </p:sp>
      <p:sp>
        <p:nvSpPr>
          <p:cNvPr id="2" name="TextBox 1"/>
          <p:cNvSpPr txBox="1"/>
          <p:nvPr/>
        </p:nvSpPr>
        <p:spPr>
          <a:xfrm>
            <a:off x="7398327" y="399011"/>
            <a:ext cx="4655128" cy="646331"/>
          </a:xfrm>
          <a:prstGeom prst="rect">
            <a:avLst/>
          </a:prstGeom>
          <a:noFill/>
        </p:spPr>
        <p:txBody>
          <a:bodyPr wrap="square" rtlCol="0">
            <a:spAutoFit/>
          </a:bodyPr>
          <a:lstStyle/>
          <a:p>
            <a:r>
              <a:rPr lang="en-US" dirty="0" smtClean="0"/>
              <a:t>Emittance versus </a:t>
            </a:r>
            <a:r>
              <a:rPr lang="en-US" dirty="0" err="1" smtClean="0"/>
              <a:t>versuse</a:t>
            </a:r>
            <a:r>
              <a:rPr lang="en-US" dirty="0" smtClean="0"/>
              <a:t> electron beam radius (electron beam density )</a:t>
            </a:r>
            <a:endParaRPr lang="ru-RU" dirty="0"/>
          </a:p>
        </p:txBody>
      </p:sp>
    </p:spTree>
    <p:extLst>
      <p:ext uri="{BB962C8B-B14F-4D97-AF65-F5344CB8AC3E}">
        <p14:creationId xmlns:p14="http://schemas.microsoft.com/office/powerpoint/2010/main" val="139645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3" descr="DUBNA COOLER_HV_Plan 301116.jpg"/>
          <p:cNvPicPr>
            <a:picLocks noChangeAspect="1" noChangeArrowheads="1"/>
          </p:cNvPicPr>
          <p:nvPr/>
        </p:nvPicPr>
        <p:blipFill>
          <a:blip r:embed="rId2">
            <a:extLst>
              <a:ext uri="{28A0092B-C50C-407E-A947-70E740481C1C}">
                <a14:useLocalDpi xmlns:a14="http://schemas.microsoft.com/office/drawing/2010/main" val="0"/>
              </a:ext>
            </a:extLst>
          </a:blip>
          <a:srcRect l="22304" r="14250"/>
          <a:stretch>
            <a:fillRect/>
          </a:stretch>
        </p:blipFill>
        <p:spPr bwMode="auto">
          <a:xfrm>
            <a:off x="4763" y="4763"/>
            <a:ext cx="7238248" cy="661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23747" y="609600"/>
            <a:ext cx="3681664" cy="830997"/>
          </a:xfrm>
          <a:prstGeom prst="rect">
            <a:avLst/>
          </a:prstGeom>
          <a:noFill/>
        </p:spPr>
        <p:txBody>
          <a:bodyPr wrap="square" rtlCol="0">
            <a:spAutoFit/>
          </a:bodyPr>
          <a:lstStyle/>
          <a:p>
            <a:r>
              <a:rPr lang="ru-RU" sz="2400" dirty="0" smtClean="0"/>
              <a:t>План размещения в зале СЭО НИКА</a:t>
            </a:r>
            <a:endParaRPr lang="ru-RU" sz="2400" dirty="0"/>
          </a:p>
        </p:txBody>
      </p:sp>
      <p:sp>
        <p:nvSpPr>
          <p:cNvPr id="3" name="TextBox 2"/>
          <p:cNvSpPr txBox="1"/>
          <p:nvPr/>
        </p:nvSpPr>
        <p:spPr>
          <a:xfrm>
            <a:off x="7203773" y="2275440"/>
            <a:ext cx="4563622" cy="461665"/>
          </a:xfrm>
          <a:prstGeom prst="rect">
            <a:avLst/>
          </a:prstGeom>
          <a:noFill/>
        </p:spPr>
        <p:txBody>
          <a:bodyPr wrap="none" rtlCol="0">
            <a:spAutoFit/>
          </a:bodyPr>
          <a:lstStyle/>
          <a:p>
            <a:r>
              <a:rPr lang="en-US" sz="2400" dirty="0" smtClean="0"/>
              <a:t>Draft of cooler for ion collider NICA</a:t>
            </a:r>
            <a:endParaRPr lang="ru-RU" sz="2400" dirty="0"/>
          </a:p>
        </p:txBody>
      </p:sp>
    </p:spTree>
    <p:extLst>
      <p:ext uri="{BB962C8B-B14F-4D97-AF65-F5344CB8AC3E}">
        <p14:creationId xmlns:p14="http://schemas.microsoft.com/office/powerpoint/2010/main" val="124733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6" descr="DUBNA COOLER_HV_Profile_301116-5.jpg"/>
          <p:cNvPicPr>
            <a:picLocks noChangeAspect="1" noChangeArrowheads="1"/>
          </p:cNvPicPr>
          <p:nvPr/>
        </p:nvPicPr>
        <p:blipFill>
          <a:blip r:embed="rId2">
            <a:extLst>
              <a:ext uri="{28A0092B-C50C-407E-A947-70E740481C1C}">
                <a14:useLocalDpi xmlns:a14="http://schemas.microsoft.com/office/drawing/2010/main" val="0"/>
              </a:ext>
            </a:extLst>
          </a:blip>
          <a:srcRect l="3542" r="23622"/>
          <a:stretch>
            <a:fillRect/>
          </a:stretch>
        </p:blipFill>
        <p:spPr bwMode="auto">
          <a:xfrm>
            <a:off x="4763" y="4763"/>
            <a:ext cx="8967304" cy="632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92653" y="914400"/>
            <a:ext cx="2446421" cy="1200329"/>
          </a:xfrm>
          <a:prstGeom prst="rect">
            <a:avLst/>
          </a:prstGeom>
          <a:noFill/>
        </p:spPr>
        <p:txBody>
          <a:bodyPr wrap="square" rtlCol="0">
            <a:spAutoFit/>
          </a:bodyPr>
          <a:lstStyle/>
          <a:p>
            <a:r>
              <a:rPr lang="ru-RU" dirty="0" smtClean="0"/>
              <a:t>Размещение СЭО</a:t>
            </a:r>
          </a:p>
          <a:p>
            <a:r>
              <a:rPr lang="ru-RU" dirty="0" smtClean="0"/>
              <a:t>Относительно прямолинейного</a:t>
            </a:r>
          </a:p>
          <a:p>
            <a:r>
              <a:rPr lang="ru-RU" dirty="0" smtClean="0"/>
              <a:t>Промежутка НИКА</a:t>
            </a:r>
            <a:endParaRPr lang="ru-RU" dirty="0"/>
          </a:p>
        </p:txBody>
      </p:sp>
      <p:sp>
        <p:nvSpPr>
          <p:cNvPr id="3" name="TextBox 2"/>
          <p:cNvSpPr txBox="1"/>
          <p:nvPr/>
        </p:nvSpPr>
        <p:spPr>
          <a:xfrm>
            <a:off x="9392653" y="2610196"/>
            <a:ext cx="2495876" cy="646331"/>
          </a:xfrm>
          <a:prstGeom prst="rect">
            <a:avLst/>
          </a:prstGeom>
          <a:noFill/>
        </p:spPr>
        <p:txBody>
          <a:bodyPr wrap="none" rtlCol="0">
            <a:spAutoFit/>
          </a:bodyPr>
          <a:lstStyle/>
          <a:p>
            <a:r>
              <a:rPr lang="en-US" dirty="0" smtClean="0"/>
              <a:t>3D model of NICA cooler</a:t>
            </a:r>
          </a:p>
          <a:p>
            <a:r>
              <a:rPr lang="en-US" dirty="0" smtClean="0"/>
              <a:t>Inside hall.</a:t>
            </a:r>
            <a:endParaRPr lang="ru-RU" dirty="0"/>
          </a:p>
        </p:txBody>
      </p:sp>
    </p:spTree>
    <p:extLst>
      <p:ext uri="{BB962C8B-B14F-4D97-AF65-F5344CB8AC3E}">
        <p14:creationId xmlns:p14="http://schemas.microsoft.com/office/powerpoint/2010/main" val="234398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l="17145" t="10483" r="42320" b="18504"/>
          <a:stretch>
            <a:fillRect/>
          </a:stretch>
        </p:blipFill>
        <p:spPr bwMode="auto">
          <a:xfrm>
            <a:off x="4762" y="4763"/>
            <a:ext cx="6889528" cy="533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Рисунок 43"/>
          <p:cNvPicPr>
            <a:picLocks noChangeAspect="1" noChangeArrowheads="1"/>
          </p:cNvPicPr>
          <p:nvPr/>
        </p:nvPicPr>
        <p:blipFill>
          <a:blip r:embed="rId3">
            <a:extLst>
              <a:ext uri="{28A0092B-C50C-407E-A947-70E740481C1C}">
                <a14:useLocalDpi xmlns:a14="http://schemas.microsoft.com/office/drawing/2010/main" val="0"/>
              </a:ext>
            </a:extLst>
          </a:blip>
          <a:srcRect l="39326" t="16084" r="23242" b="19649"/>
          <a:stretch>
            <a:fillRect/>
          </a:stretch>
        </p:blipFill>
        <p:spPr bwMode="auto">
          <a:xfrm>
            <a:off x="7584656" y="816952"/>
            <a:ext cx="2401553" cy="41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990" y="5759116"/>
            <a:ext cx="10889456" cy="830997"/>
          </a:xfrm>
          <a:prstGeom prst="rect">
            <a:avLst/>
          </a:prstGeom>
          <a:noFill/>
        </p:spPr>
        <p:txBody>
          <a:bodyPr wrap="none" rtlCol="0">
            <a:spAutoFit/>
          </a:bodyPr>
          <a:lstStyle/>
          <a:p>
            <a:r>
              <a:rPr lang="en-US" sz="2400" dirty="0" smtClean="0"/>
              <a:t>2 windows solenoid for NICA cooler. It is possible to see correction coils and magnetic </a:t>
            </a:r>
          </a:p>
          <a:p>
            <a:r>
              <a:rPr lang="en-US" sz="2400" dirty="0" smtClean="0"/>
              <a:t>field map from correction fields</a:t>
            </a:r>
            <a:endParaRPr lang="ru-RU" sz="2400" dirty="0"/>
          </a:p>
        </p:txBody>
      </p:sp>
    </p:spTree>
    <p:extLst>
      <p:ext uri="{BB962C8B-B14F-4D97-AF65-F5344CB8AC3E}">
        <p14:creationId xmlns:p14="http://schemas.microsoft.com/office/powerpoint/2010/main" val="208576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049" name="Рисунок 57" descr="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07" y="0"/>
            <a:ext cx="11237204" cy="3932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71179" y="3883382"/>
            <a:ext cx="117109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ru-RU" sz="24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Measuring system with compass for detection </a:t>
            </a:r>
            <a:r>
              <a:rPr lang="en-US" altLang="ru-RU" sz="2400" b="1"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strightnees</a:t>
            </a:r>
            <a:r>
              <a:rPr lang="en-US" altLang="ru-RU" sz="24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of magnet lines with </a:t>
            </a:r>
            <a:r>
              <a:rPr lang="en-US" altLang="ru-RU" sz="2400" b="1"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prescision</a:t>
            </a:r>
            <a:r>
              <a:rPr lang="en-US" altLang="ru-RU" sz="24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better 10^(-5)</a:t>
            </a:r>
            <a:endParaRPr kumimoji="0" lang="ru-RU" altLang="ru-RU" sz="2400" b="1" u="none" strike="noStrike" cap="none" normalizeH="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40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3388" y="277595"/>
            <a:ext cx="7171981" cy="6312634"/>
          </a:xfrm>
          <a:prstGeom prst="rect">
            <a:avLst/>
          </a:prstGeom>
        </p:spPr>
      </p:pic>
      <p:sp>
        <p:nvSpPr>
          <p:cNvPr id="3" name="TextBox 2"/>
          <p:cNvSpPr txBox="1"/>
          <p:nvPr/>
        </p:nvSpPr>
        <p:spPr>
          <a:xfrm>
            <a:off x="7974409" y="323353"/>
            <a:ext cx="3701668" cy="923330"/>
          </a:xfrm>
          <a:prstGeom prst="rect">
            <a:avLst/>
          </a:prstGeom>
          <a:noFill/>
        </p:spPr>
        <p:txBody>
          <a:bodyPr wrap="square" rtlCol="0">
            <a:spAutoFit/>
          </a:bodyPr>
          <a:lstStyle/>
          <a:p>
            <a:r>
              <a:rPr lang="ru-RU" dirty="0" smtClean="0"/>
              <a:t>Измерения «компасом» </a:t>
            </a:r>
          </a:p>
          <a:p>
            <a:r>
              <a:rPr lang="ru-RU" dirty="0" smtClean="0"/>
              <a:t>Поперечных магнитных полей</a:t>
            </a:r>
          </a:p>
          <a:p>
            <a:r>
              <a:rPr lang="ru-RU" dirty="0" smtClean="0"/>
              <a:t>На бустере НИКА</a:t>
            </a:r>
            <a:endParaRPr lang="ru-RU" dirty="0"/>
          </a:p>
        </p:txBody>
      </p:sp>
      <p:pic>
        <p:nvPicPr>
          <p:cNvPr id="4" name="Рисунок 3"/>
          <p:cNvPicPr>
            <a:picLocks noChangeAspect="1"/>
          </p:cNvPicPr>
          <p:nvPr/>
        </p:nvPicPr>
        <p:blipFill>
          <a:blip r:embed="rId3"/>
          <a:stretch>
            <a:fillRect/>
          </a:stretch>
        </p:blipFill>
        <p:spPr>
          <a:xfrm>
            <a:off x="6235435" y="3091379"/>
            <a:ext cx="5739900" cy="1654154"/>
          </a:xfrm>
          <a:prstGeom prst="rect">
            <a:avLst/>
          </a:prstGeom>
        </p:spPr>
      </p:pic>
      <p:sp>
        <p:nvSpPr>
          <p:cNvPr id="5" name="TextBox 4"/>
          <p:cNvSpPr txBox="1"/>
          <p:nvPr/>
        </p:nvSpPr>
        <p:spPr>
          <a:xfrm>
            <a:off x="7928690" y="1629295"/>
            <a:ext cx="3747387" cy="1200329"/>
          </a:xfrm>
          <a:prstGeom prst="rect">
            <a:avLst/>
          </a:prstGeom>
          <a:noFill/>
        </p:spPr>
        <p:txBody>
          <a:bodyPr wrap="square" rtlCol="0">
            <a:spAutoFit/>
          </a:bodyPr>
          <a:lstStyle/>
          <a:p>
            <a:r>
              <a:rPr lang="en-US" dirty="0" smtClean="0"/>
              <a:t>Measured of direction magnet field line at buster cooler for NICA.</a:t>
            </a:r>
          </a:p>
          <a:p>
            <a:r>
              <a:rPr lang="en-US" dirty="0" smtClean="0"/>
              <a:t>For details see report Maxim </a:t>
            </a:r>
            <a:r>
              <a:rPr lang="en-US" dirty="0" err="1" smtClean="0"/>
              <a:t>Bryzgunov</a:t>
            </a:r>
            <a:endParaRPr lang="ru-RU" dirty="0"/>
          </a:p>
        </p:txBody>
      </p:sp>
    </p:spTree>
    <p:extLst>
      <p:ext uri="{BB962C8B-B14F-4D97-AF65-F5344CB8AC3E}">
        <p14:creationId xmlns:p14="http://schemas.microsoft.com/office/powerpoint/2010/main" val="176070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ЛОННА 2"/>
          <p:cNvPicPr/>
          <p:nvPr/>
        </p:nvPicPr>
        <p:blipFill>
          <a:blip r:embed="rId2">
            <a:extLst>
              <a:ext uri="{28A0092B-C50C-407E-A947-70E740481C1C}">
                <a14:useLocalDpi xmlns:a14="http://schemas.microsoft.com/office/drawing/2010/main" val="0"/>
              </a:ext>
            </a:extLst>
          </a:blip>
          <a:srcRect/>
          <a:stretch>
            <a:fillRect/>
          </a:stretch>
        </p:blipFill>
        <p:spPr bwMode="auto">
          <a:xfrm>
            <a:off x="858755" y="0"/>
            <a:ext cx="2228850" cy="5238750"/>
          </a:xfrm>
          <a:prstGeom prst="rect">
            <a:avLst/>
          </a:prstGeom>
          <a:noFill/>
          <a:ln>
            <a:noFill/>
          </a:ln>
        </p:spPr>
      </p:pic>
      <p:pic>
        <p:nvPicPr>
          <p:cNvPr id="3" name="Рисунок 2" descr="КОЛОННА 2"/>
          <p:cNvPicPr/>
          <p:nvPr/>
        </p:nvPicPr>
        <p:blipFill>
          <a:blip r:embed="rId3">
            <a:extLst>
              <a:ext uri="{28A0092B-C50C-407E-A947-70E740481C1C}">
                <a14:useLocalDpi xmlns:a14="http://schemas.microsoft.com/office/drawing/2010/main" val="0"/>
              </a:ext>
            </a:extLst>
          </a:blip>
          <a:srcRect/>
          <a:stretch>
            <a:fillRect/>
          </a:stretch>
        </p:blipFill>
        <p:spPr bwMode="auto">
          <a:xfrm>
            <a:off x="3585411" y="-64168"/>
            <a:ext cx="2133600" cy="5238750"/>
          </a:xfrm>
          <a:prstGeom prst="rect">
            <a:avLst/>
          </a:prstGeom>
          <a:noFill/>
          <a:ln>
            <a:noFill/>
          </a:ln>
        </p:spPr>
      </p:pic>
      <p:pic>
        <p:nvPicPr>
          <p:cNvPr id="4" name="Рисунок 3" descr="5"/>
          <p:cNvPicPr/>
          <p:nvPr/>
        </p:nvPicPr>
        <p:blipFill>
          <a:blip r:embed="rId4">
            <a:extLst>
              <a:ext uri="{28A0092B-C50C-407E-A947-70E740481C1C}">
                <a14:useLocalDpi xmlns:a14="http://schemas.microsoft.com/office/drawing/2010/main" val="0"/>
              </a:ext>
            </a:extLst>
          </a:blip>
          <a:srcRect/>
          <a:stretch>
            <a:fillRect/>
          </a:stretch>
        </p:blipFill>
        <p:spPr bwMode="auto">
          <a:xfrm>
            <a:off x="6522119" y="0"/>
            <a:ext cx="2628900" cy="2705100"/>
          </a:xfrm>
          <a:prstGeom prst="rect">
            <a:avLst/>
          </a:prstGeom>
          <a:noFill/>
          <a:ln>
            <a:noFill/>
          </a:ln>
        </p:spPr>
      </p:pic>
      <p:sp>
        <p:nvSpPr>
          <p:cNvPr id="7" name="TextBox 6"/>
          <p:cNvSpPr txBox="1"/>
          <p:nvPr/>
        </p:nvSpPr>
        <p:spPr>
          <a:xfrm>
            <a:off x="6289299" y="3116703"/>
            <a:ext cx="5004262" cy="1569660"/>
          </a:xfrm>
          <a:prstGeom prst="rect">
            <a:avLst/>
          </a:prstGeom>
          <a:noFill/>
        </p:spPr>
        <p:txBody>
          <a:bodyPr wrap="square" rtlCol="0">
            <a:spAutoFit/>
          </a:bodyPr>
          <a:lstStyle/>
          <a:p>
            <a:r>
              <a:rPr lang="en-US" sz="2400" dirty="0" smtClean="0"/>
              <a:t>Electron gun shifted from axis for protection cathode from bombarding secondary rest gases ions  accelerated at acceleration tube up to 2.5 MV</a:t>
            </a:r>
            <a:endParaRPr lang="ru-RU" sz="2400" dirty="0"/>
          </a:p>
        </p:txBody>
      </p:sp>
      <p:sp>
        <p:nvSpPr>
          <p:cNvPr id="8" name="TextBox 7"/>
          <p:cNvSpPr txBox="1"/>
          <p:nvPr/>
        </p:nvSpPr>
        <p:spPr>
          <a:xfrm>
            <a:off x="3522942" y="5374967"/>
            <a:ext cx="3555076" cy="1015663"/>
          </a:xfrm>
          <a:prstGeom prst="rect">
            <a:avLst/>
          </a:prstGeom>
          <a:noFill/>
        </p:spPr>
        <p:txBody>
          <a:bodyPr wrap="none" rtlCol="0">
            <a:spAutoFit/>
          </a:bodyPr>
          <a:lstStyle/>
          <a:p>
            <a:r>
              <a:rPr lang="en-US" sz="2000" dirty="0" smtClean="0"/>
              <a:t>High voltage </a:t>
            </a:r>
            <a:r>
              <a:rPr lang="en-US" sz="2000" dirty="0" err="1" smtClean="0"/>
              <a:t>equipment”s</a:t>
            </a:r>
            <a:r>
              <a:rPr lang="en-US" sz="2000" dirty="0" smtClean="0"/>
              <a:t> inside</a:t>
            </a:r>
          </a:p>
          <a:p>
            <a:r>
              <a:rPr lang="en-US" sz="2000" dirty="0" smtClean="0"/>
              <a:t> vessel with pressed SF6 up </a:t>
            </a:r>
          </a:p>
          <a:p>
            <a:r>
              <a:rPr lang="en-US" sz="2000" dirty="0" smtClean="0"/>
              <a:t>to 10 bars</a:t>
            </a:r>
            <a:endParaRPr lang="ru-RU" sz="2000" dirty="0"/>
          </a:p>
        </p:txBody>
      </p:sp>
      <p:sp>
        <p:nvSpPr>
          <p:cNvPr id="9" name="TextBox 8"/>
          <p:cNvSpPr txBox="1"/>
          <p:nvPr/>
        </p:nvSpPr>
        <p:spPr>
          <a:xfrm>
            <a:off x="332509" y="4959469"/>
            <a:ext cx="2755096" cy="1631216"/>
          </a:xfrm>
          <a:prstGeom prst="rect">
            <a:avLst/>
          </a:prstGeom>
          <a:noFill/>
        </p:spPr>
        <p:txBody>
          <a:bodyPr wrap="square" rtlCol="0">
            <a:spAutoFit/>
          </a:bodyPr>
          <a:lstStyle/>
          <a:p>
            <a:r>
              <a:rPr lang="en-US" sz="2000" dirty="0" smtClean="0"/>
              <a:t>High voltage vessel NICA cooler. For powering magnet coils along acceleration tube used 2 cascade transformer </a:t>
            </a:r>
            <a:endParaRPr lang="ru-RU" sz="2000" dirty="0"/>
          </a:p>
        </p:txBody>
      </p:sp>
    </p:spTree>
    <p:extLst>
      <p:ext uri="{BB962C8B-B14F-4D97-AF65-F5344CB8AC3E}">
        <p14:creationId xmlns:p14="http://schemas.microsoft.com/office/powerpoint/2010/main" val="1093656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27322" y="16462"/>
            <a:ext cx="8205537" cy="4676274"/>
          </a:xfrm>
          <a:prstGeom prst="rect">
            <a:avLst/>
          </a:prstGeom>
          <a:noFill/>
          <a:ln>
            <a:noFill/>
          </a:ln>
        </p:spPr>
      </p:pic>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8412580" y="71187"/>
            <a:ext cx="3676650" cy="3619500"/>
          </a:xfrm>
          <a:prstGeom prst="rect">
            <a:avLst/>
          </a:prstGeom>
          <a:noFill/>
          <a:ln>
            <a:noFill/>
          </a:ln>
        </p:spPr>
      </p:pic>
      <p:sp>
        <p:nvSpPr>
          <p:cNvPr id="5" name="Прямоугольник 4"/>
          <p:cNvSpPr/>
          <p:nvPr/>
        </p:nvSpPr>
        <p:spPr>
          <a:xfrm>
            <a:off x="8117305" y="2954046"/>
            <a:ext cx="4074695" cy="3647152"/>
          </a:xfrm>
          <a:prstGeom prst="rect">
            <a:avLst/>
          </a:prstGeom>
        </p:spPr>
        <p:txBody>
          <a:bodyPr wrap="square">
            <a:spAutoFit/>
          </a:bodyPr>
          <a:lstStyle/>
          <a:p>
            <a:pPr algn="just">
              <a:lnSpc>
                <a:spcPct val="150000"/>
              </a:lnSpc>
              <a:spcAft>
                <a:spcPts val="0"/>
              </a:spcAft>
            </a:pPr>
            <a:r>
              <a:rPr lang="en-US"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Circuit connection of two sections. </a:t>
            </a:r>
            <a:r>
              <a:rPr lang="en-US" sz="2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Capasitor</a:t>
            </a:r>
            <a:r>
              <a:rPr lang="en-US"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used for compensation scattering inductivity that improved power transport. 2 at parallel </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agnetic ring 280*200*10 mm^3 used </a:t>
            </a:r>
            <a:r>
              <a:rPr lang="en-US" sz="2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nanocrystalic</a:t>
            </a:r>
            <a:r>
              <a:rPr lang="en-US" sz="2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foil 5BDCR. </a:t>
            </a:r>
            <a:endParaRPr lang="ru-RU" sz="2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TextBox 5"/>
          <p:cNvSpPr txBox="1"/>
          <p:nvPr/>
        </p:nvSpPr>
        <p:spPr>
          <a:xfrm>
            <a:off x="432261" y="4827694"/>
            <a:ext cx="6500554" cy="1200329"/>
          </a:xfrm>
          <a:prstGeom prst="rect">
            <a:avLst/>
          </a:prstGeom>
          <a:noFill/>
        </p:spPr>
        <p:txBody>
          <a:bodyPr wrap="square" rtlCol="0">
            <a:spAutoFit/>
          </a:bodyPr>
          <a:lstStyle/>
          <a:p>
            <a:r>
              <a:rPr lang="en-US" sz="2400" dirty="0" smtClean="0"/>
              <a:t>3D model of cascade transformer for powering magnet and high voltage elements along acceleration tube.</a:t>
            </a:r>
            <a:endParaRPr lang="ru-RU" sz="2400" dirty="0"/>
          </a:p>
        </p:txBody>
      </p:sp>
    </p:spTree>
    <p:extLst>
      <p:ext uri="{BB962C8B-B14F-4D97-AF65-F5344CB8AC3E}">
        <p14:creationId xmlns:p14="http://schemas.microsoft.com/office/powerpoint/2010/main" val="5671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57" y="210026"/>
            <a:ext cx="12133243" cy="6647974"/>
          </a:xfrm>
          <a:prstGeom prst="rect">
            <a:avLst/>
          </a:prstGeom>
        </p:spPr>
        <p:txBody>
          <a:bodyPr wrap="square">
            <a:spAutoFit/>
          </a:bodyPr>
          <a:lstStyle/>
          <a:p>
            <a:pPr indent="449580" algn="just">
              <a:lnSpc>
                <a:spcPct val="150000"/>
              </a:lnSpc>
              <a:spcAft>
                <a:spcPts val="0"/>
              </a:spcAft>
            </a:pPr>
            <a:r>
              <a:rPr lang="en-US" sz="24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Basic parameters of cascade transformer</a:t>
            </a:r>
            <a:endParaRPr lang="ru-RU" sz="24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Diameter</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(Ø</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1- Ø</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2)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28</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0</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mm</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20</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0</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mm</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Thickness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2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rings 10 mm at parallel</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20 mm</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Mass of Fe</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4.8</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kg</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Working Inductions </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0.2 T</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Power losses for induction 0.2 T</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12 </a:t>
            </a:r>
            <a:r>
              <a:rPr lang="en-US" sz="2000" dirty="0" err="1" smtClean="0">
                <a:solidFill>
                  <a:srgbClr val="000000"/>
                </a:solidFill>
                <a:latin typeface="Times New Roman" panose="02020603050405020304" pitchFamily="18" charset="0"/>
                <a:ea typeface="Calibri" panose="020F0502020204030204" pitchFamily="34" charset="0"/>
                <a:cs typeface="Arial" panose="020B0604020202020204" pitchFamily="34" charset="0"/>
              </a:rPr>
              <a:t>Wt</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kg</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Current at coils</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up to</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70 A</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Voltage</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up to</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600</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V</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Arial" panose="020B0604020202020204" pitchFamily="34" charset="0"/>
              </a:rPr>
              <a:t>Trasfered</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power      </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up to 40kWt</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Arial" panose="020B0604020202020204" pitchFamily="34" charset="0"/>
              </a:rPr>
              <a:t>Lossed</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power at cascade transformer</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7 </a:t>
            </a:r>
            <a:r>
              <a:rPr lang="en-US" sz="2000" dirty="0" err="1" smtClean="0">
                <a:solidFill>
                  <a:srgbClr val="000000"/>
                </a:solidFill>
                <a:latin typeface="Times New Roman" panose="02020603050405020304" pitchFamily="18" charset="0"/>
                <a:ea typeface="Calibri" panose="020F0502020204030204" pitchFamily="34" charset="0"/>
                <a:cs typeface="Arial" panose="020B0604020202020204" pitchFamily="34" charset="0"/>
              </a:rPr>
              <a:t>kWt</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Number of turns at coils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28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turns</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Mass of copper</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230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g</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(28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turns</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Arial" panose="020B0604020202020204" pitchFamily="34" charset="0"/>
              </a:rPr>
              <a:t>Cros</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section cooper for coils </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en-US" sz="2000" dirty="0" err="1" smtClean="0">
                <a:solidFill>
                  <a:srgbClr val="000000"/>
                </a:solidFill>
                <a:latin typeface="Times New Roman" panose="02020603050405020304" pitchFamily="18" charset="0"/>
                <a:ea typeface="Calibri" panose="020F0502020204030204" pitchFamily="34" charset="0"/>
                <a:cs typeface="Arial" panose="020B0604020202020204" pitchFamily="34" charset="0"/>
              </a:rPr>
              <a:t>Licendrat</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AWG</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38</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5.8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mm^2</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indent="449580" algn="just">
              <a:lnSpc>
                <a:spcPct val="15000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Resistivity coils for 0 Hz</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(28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turn</a:t>
            </a:r>
            <a:r>
              <a:rPr lang="ru-RU"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0.015 </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Ohm</a:t>
            </a:r>
            <a:endParaRPr lang="ru-RU"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6053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142" y="1114147"/>
            <a:ext cx="12070292" cy="3046988"/>
          </a:xfrm>
          <a:prstGeom prst="rect">
            <a:avLst/>
          </a:prstGeom>
          <a:noFill/>
        </p:spPr>
        <p:txBody>
          <a:bodyPr wrap="none" rtlCol="0">
            <a:spAutoFit/>
          </a:bodyPr>
          <a:lstStyle/>
          <a:p>
            <a:endParaRPr lang="en-US" sz="3200" dirty="0"/>
          </a:p>
          <a:p>
            <a:r>
              <a:rPr lang="en-US" sz="3200" dirty="0" smtClean="0"/>
              <a:t>Collaboration efforts BINP and JINR open perspective constructed </a:t>
            </a:r>
          </a:p>
          <a:p>
            <a:r>
              <a:rPr lang="en-US" sz="3200" dirty="0" smtClean="0"/>
              <a:t>Very powerfully cooler with magnetized electrons and very fast cooling </a:t>
            </a:r>
          </a:p>
          <a:p>
            <a:r>
              <a:rPr lang="en-US" sz="3200" dirty="0"/>
              <a:t> </a:t>
            </a:r>
            <a:r>
              <a:rPr lang="en-US" sz="3200" dirty="0" smtClean="0"/>
              <a:t>for obtain high luminosity at ion*ion collider NICA</a:t>
            </a:r>
            <a:endParaRPr lang="ru-RU" sz="3200" dirty="0" smtClean="0"/>
          </a:p>
          <a:p>
            <a:r>
              <a:rPr lang="en-US" sz="3200" dirty="0"/>
              <a:t> </a:t>
            </a:r>
            <a:r>
              <a:rPr lang="en-US" sz="3200" dirty="0" smtClean="0"/>
              <a:t>                                         </a:t>
            </a:r>
          </a:p>
          <a:p>
            <a:r>
              <a:rPr lang="en-US" sz="3200" dirty="0"/>
              <a:t> </a:t>
            </a:r>
            <a:r>
              <a:rPr lang="en-US" sz="3200" dirty="0" smtClean="0"/>
              <a:t>                                                Thanks for attention</a:t>
            </a:r>
            <a:endParaRPr lang="ru-RU" sz="3200" dirty="0"/>
          </a:p>
        </p:txBody>
      </p:sp>
    </p:spTree>
    <p:extLst>
      <p:ext uri="{BB962C8B-B14F-4D97-AF65-F5344CB8AC3E}">
        <p14:creationId xmlns:p14="http://schemas.microsoft.com/office/powerpoint/2010/main" val="403003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740" y="186099"/>
            <a:ext cx="11778259" cy="1354217"/>
          </a:xfrm>
          <a:prstGeom prst="rect">
            <a:avLst/>
          </a:prstGeom>
          <a:noFill/>
        </p:spPr>
        <p:txBody>
          <a:bodyPr wrap="square" rtlCol="0">
            <a:spAutoFit/>
          </a:bodyPr>
          <a:lstStyle/>
          <a:p>
            <a:r>
              <a:rPr lang="en-US" sz="3200" dirty="0" smtClean="0"/>
              <a:t>Luminosity of collider NICA will determined ion beams  parameters and magnetic optic IP inside detector.</a:t>
            </a:r>
            <a:endParaRPr lang="ru-RU" sz="3200" dirty="0" smtClean="0"/>
          </a:p>
          <a:p>
            <a:endParaRPr lang="ru-RU" dirty="0"/>
          </a:p>
        </p:txBody>
      </p:sp>
      <mc:AlternateContent xmlns:mc="http://schemas.openxmlformats.org/markup-compatibility/2006" xmlns:a14="http://schemas.microsoft.com/office/drawing/2010/main">
        <mc:Choice Requires="a14">
          <p:sp>
            <p:nvSpPr>
              <p:cNvPr id="3" name="Прямоугольник 2"/>
              <p:cNvSpPr/>
              <p:nvPr/>
            </p:nvSpPr>
            <p:spPr>
              <a:xfrm>
                <a:off x="3680643" y="1562281"/>
                <a:ext cx="2077452" cy="920445"/>
              </a:xfrm>
              <a:prstGeom prst="rect">
                <a:avLst/>
              </a:prstGeom>
            </p:spPr>
            <p:txBody>
              <a:bodyPr wrap="square">
                <a:spAutoFit/>
              </a:bodyPr>
              <a:lstStyle/>
              <a:p>
                <a:r>
                  <a:rPr lang="en-US" sz="3200" dirty="0" smtClean="0"/>
                  <a:t>L=</a:t>
                </a:r>
                <a14:m>
                  <m:oMath xmlns:m="http://schemas.openxmlformats.org/officeDocument/2006/math">
                    <m:f>
                      <m:fPr>
                        <m:ctrlPr>
                          <a:rPr lang="ru-RU" sz="3200" i="1" smtClean="0">
                            <a:latin typeface="Cambria Math" panose="02040503050406030204" pitchFamily="18" charset="0"/>
                          </a:rPr>
                        </m:ctrlPr>
                      </m:fPr>
                      <m:num>
                        <m:sSup>
                          <m:sSupPr>
                            <m:ctrlPr>
                              <a:rPr lang="ru-RU" sz="3200" i="1" smtClean="0">
                                <a:latin typeface="Cambria Math" panose="02040503050406030204" pitchFamily="18" charset="0"/>
                              </a:rPr>
                            </m:ctrlPr>
                          </m:sSupPr>
                          <m:e>
                            <m:r>
                              <a:rPr lang="en-US" sz="3200" b="0" i="1" smtClean="0">
                                <a:latin typeface="Cambria Math" panose="02040503050406030204" pitchFamily="18" charset="0"/>
                              </a:rPr>
                              <m:t>𝑁</m:t>
                            </m:r>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𝛽</m:t>
                            </m:r>
                          </m:e>
                          <m:sup>
                            <m:r>
                              <a:rPr lang="en-US" sz="3200" b="0" i="1" smtClean="0">
                                <a:latin typeface="Cambria Math" panose="02040503050406030204" pitchFamily="18" charset="0"/>
                                <a:ea typeface="Cambria Math" panose="02040503050406030204" pitchFamily="18" charset="0"/>
                              </a:rPr>
                              <m:t>∗</m:t>
                            </m:r>
                          </m:sup>
                        </m:sSup>
                        <m:r>
                          <a:rPr lang="en-US" sz="3200" b="0" i="1" smtClean="0">
                            <a:latin typeface="Cambria Math" panose="02040503050406030204" pitchFamily="18" charset="0"/>
                            <a:ea typeface="Cambria Math" panose="02040503050406030204" pitchFamily="18" charset="0"/>
                          </a:rPr>
                          <m:t>𝜖</m:t>
                        </m:r>
                      </m:den>
                    </m:f>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𝑏</m:t>
                        </m:r>
                      </m:sub>
                    </m:sSub>
                  </m:oMath>
                </a14:m>
                <a:endParaRPr lang="ru-RU" sz="32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680643" y="1562281"/>
                <a:ext cx="2077452" cy="920445"/>
              </a:xfrm>
              <a:prstGeom prst="rect">
                <a:avLst/>
              </a:prstGeom>
              <a:blipFill rotWithShape="0">
                <a:blip r:embed="rId2"/>
                <a:stretch>
                  <a:fillRect l="-7625" b="-3974"/>
                </a:stretch>
              </a:blipFill>
            </p:spPr>
            <p:txBody>
              <a:bodyPr/>
              <a:lstStyle/>
              <a:p>
                <a:r>
                  <a:rPr lang="ru-RU">
                    <a:noFill/>
                  </a:rPr>
                  <a:t> </a:t>
                </a:r>
              </a:p>
            </p:txBody>
          </p:sp>
        </mc:Fallback>
      </mc:AlternateContent>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50" y="4566123"/>
            <a:ext cx="520704" cy="196862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329" y="4656240"/>
            <a:ext cx="904588" cy="18374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092" y="4544501"/>
            <a:ext cx="1160295" cy="197400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8814" y="4480664"/>
            <a:ext cx="1207364" cy="2054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9834" y="4358641"/>
            <a:ext cx="1378756" cy="217610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7041" y="4203435"/>
            <a:ext cx="833187" cy="23313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ChangeArrowheads="1"/>
          </p:cNvSpPr>
          <p:nvPr/>
        </p:nvSpPr>
        <p:spPr bwMode="auto">
          <a:xfrm>
            <a:off x="280737" y="19491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14"/>
          <p:cNvSpPr>
            <a:spLocks noChangeArrowheads="1"/>
          </p:cNvSpPr>
          <p:nvPr/>
        </p:nvSpPr>
        <p:spPr bwMode="auto">
          <a:xfrm>
            <a:off x="413741" y="2996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8" name="TextBox 7"/>
              <p:cNvSpPr txBox="1"/>
              <p:nvPr/>
            </p:nvSpPr>
            <p:spPr>
              <a:xfrm>
                <a:off x="495750" y="2493116"/>
                <a:ext cx="10940715" cy="1077218"/>
              </a:xfrm>
              <a:prstGeom prst="rect">
                <a:avLst/>
              </a:prstGeom>
              <a:noFill/>
            </p:spPr>
            <p:txBody>
              <a:bodyPr wrap="square" rtlCol="0">
                <a:spAutoFit/>
              </a:bodyPr>
              <a:lstStyle/>
              <a:p>
                <a:r>
                  <a:rPr lang="en-US" sz="3200" dirty="0" smtClean="0"/>
                  <a:t>Designed luminosity </a:t>
                </a:r>
                <a14:m>
                  <m:oMath xmlns:m="http://schemas.openxmlformats.org/officeDocument/2006/math">
                    <m:r>
                      <a:rPr lang="en-US" sz="3200" b="0" i="1" smtClean="0">
                        <a:latin typeface="Cambria Math" panose="02040503050406030204" pitchFamily="18" charset="0"/>
                      </a:rPr>
                      <m:t>𝐿</m:t>
                    </m:r>
                    <m:r>
                      <a:rPr lang="en-US" sz="3200" i="1" smtClean="0">
                        <a:latin typeface="Cambria Math" panose="02040503050406030204" pitchFamily="18" charset="0"/>
                        <a:sym typeface="Symbol" panose="05050102010706020507" pitchFamily="18" charset="2"/>
                      </a:rPr>
                      <m:t></m:t>
                    </m:r>
                  </m:oMath>
                </a14:m>
                <a:r>
                  <a:rPr lang="en-US" sz="3200" dirty="0" smtClean="0"/>
                  <a:t>10^27 1/cm^2/s end parameters of beams versus ion beam energy demonstrated at table</a:t>
                </a:r>
                <a:endParaRPr lang="ru-RU"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95750" y="2493116"/>
                <a:ext cx="10940715" cy="1077218"/>
              </a:xfrm>
              <a:prstGeom prst="rect">
                <a:avLst/>
              </a:prstGeom>
              <a:blipFill rotWithShape="0">
                <a:blip r:embed="rId9"/>
                <a:stretch>
                  <a:fillRect l="-1393" t="-6780" b="-17514"/>
                </a:stretch>
              </a:blipFill>
            </p:spPr>
            <p:txBody>
              <a:bodyPr/>
              <a:lstStyle/>
              <a:p>
                <a:r>
                  <a:rPr lang="ru-RU">
                    <a:noFill/>
                  </a:rPr>
                  <a:t> </a:t>
                </a:r>
              </a:p>
            </p:txBody>
          </p:sp>
        </mc:Fallback>
      </mc:AlternateContent>
      <p:pic>
        <p:nvPicPr>
          <p:cNvPr id="9" name="Рисунок 8"/>
          <p:cNvPicPr>
            <a:picLocks noChangeAspect="1"/>
          </p:cNvPicPr>
          <p:nvPr/>
        </p:nvPicPr>
        <p:blipFill>
          <a:blip r:embed="rId10"/>
          <a:stretch>
            <a:fillRect/>
          </a:stretch>
        </p:blipFill>
        <p:spPr>
          <a:xfrm>
            <a:off x="7053652" y="3568246"/>
            <a:ext cx="4664669" cy="3186771"/>
          </a:xfrm>
          <a:prstGeom prst="rect">
            <a:avLst/>
          </a:prstGeom>
        </p:spPr>
      </p:pic>
      <p:sp>
        <p:nvSpPr>
          <p:cNvPr id="4" name="TextBox 3"/>
          <p:cNvSpPr txBox="1"/>
          <p:nvPr/>
        </p:nvSpPr>
        <p:spPr>
          <a:xfrm>
            <a:off x="8994183" y="5501253"/>
            <a:ext cx="2843471" cy="584775"/>
          </a:xfrm>
          <a:prstGeom prst="rect">
            <a:avLst/>
          </a:prstGeom>
          <a:noFill/>
        </p:spPr>
        <p:txBody>
          <a:bodyPr wrap="none" rtlCol="0">
            <a:spAutoFit/>
          </a:bodyPr>
          <a:lstStyle/>
          <a:p>
            <a:r>
              <a:rPr lang="en-US" sz="3200" dirty="0" err="1" smtClean="0"/>
              <a:t>Laslet</a:t>
            </a:r>
            <a:r>
              <a:rPr lang="en-US" sz="3200" dirty="0" smtClean="0"/>
              <a:t> tune shift</a:t>
            </a:r>
            <a:endParaRPr lang="ru-RU" sz="3200" dirty="0"/>
          </a:p>
        </p:txBody>
      </p:sp>
    </p:spTree>
    <p:extLst>
      <p:ext uri="{BB962C8B-B14F-4D97-AF65-F5344CB8AC3E}">
        <p14:creationId xmlns:p14="http://schemas.microsoft.com/office/powerpoint/2010/main" val="269861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275" y="1057933"/>
            <a:ext cx="5419725" cy="534352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421" y="1018157"/>
            <a:ext cx="5419725" cy="5343525"/>
          </a:xfrm>
          <a:prstGeom prst="rect">
            <a:avLst/>
          </a:prstGeom>
        </p:spPr>
      </p:pic>
      <p:sp>
        <p:nvSpPr>
          <p:cNvPr id="4" name="TextBox 3"/>
          <p:cNvSpPr txBox="1"/>
          <p:nvPr/>
        </p:nvSpPr>
        <p:spPr>
          <a:xfrm>
            <a:off x="3224347" y="6032126"/>
            <a:ext cx="2993572" cy="369332"/>
          </a:xfrm>
          <a:prstGeom prst="rect">
            <a:avLst/>
          </a:prstGeom>
          <a:noFill/>
        </p:spPr>
        <p:txBody>
          <a:bodyPr wrap="square" rtlCol="0">
            <a:spAutoFit/>
          </a:bodyPr>
          <a:lstStyle/>
          <a:p>
            <a:r>
              <a:rPr lang="en-US" dirty="0" err="1" smtClean="0"/>
              <a:t>secunds</a:t>
            </a:r>
            <a:endParaRPr lang="ru-RU" dirty="0"/>
          </a:p>
        </p:txBody>
      </p:sp>
      <p:sp>
        <p:nvSpPr>
          <p:cNvPr id="5" name="TextBox 4"/>
          <p:cNvSpPr txBox="1"/>
          <p:nvPr/>
        </p:nvSpPr>
        <p:spPr>
          <a:xfrm>
            <a:off x="9421263" y="6032126"/>
            <a:ext cx="942887" cy="369332"/>
          </a:xfrm>
          <a:prstGeom prst="rect">
            <a:avLst/>
          </a:prstGeom>
          <a:noFill/>
        </p:spPr>
        <p:txBody>
          <a:bodyPr wrap="none" rtlCol="0">
            <a:spAutoFit/>
          </a:bodyPr>
          <a:lstStyle/>
          <a:p>
            <a:r>
              <a:rPr lang="en-US" dirty="0" err="1" smtClean="0"/>
              <a:t>secunds</a:t>
            </a:r>
            <a:endParaRPr lang="ru-RU" dirty="0"/>
          </a:p>
        </p:txBody>
      </p:sp>
      <p:sp>
        <p:nvSpPr>
          <p:cNvPr id="6" name="TextBox 5"/>
          <p:cNvSpPr txBox="1"/>
          <p:nvPr/>
        </p:nvSpPr>
        <p:spPr>
          <a:xfrm>
            <a:off x="326862" y="90489"/>
            <a:ext cx="11782114" cy="1200329"/>
          </a:xfrm>
          <a:prstGeom prst="rect">
            <a:avLst/>
          </a:prstGeom>
          <a:noFill/>
        </p:spPr>
        <p:txBody>
          <a:bodyPr wrap="square" rtlCol="0">
            <a:spAutoFit/>
          </a:bodyPr>
          <a:lstStyle/>
          <a:p>
            <a:r>
              <a:rPr lang="en-US" sz="2400" dirty="0" smtClean="0"/>
              <a:t>Simple estimation of beam*beam interaction as short lenses (0 bunch length) looks optimistic and electron cooling will shrink beam emittance but increasing </a:t>
            </a:r>
            <a:r>
              <a:rPr lang="en-US" sz="2400" dirty="0" err="1" smtClean="0"/>
              <a:t>Lasslet</a:t>
            </a:r>
            <a:r>
              <a:rPr lang="en-US" sz="2400" dirty="0" smtClean="0"/>
              <a:t> shift still subject of discussions.</a:t>
            </a:r>
            <a:endParaRPr lang="ru-RU" sz="2400" dirty="0"/>
          </a:p>
        </p:txBody>
      </p:sp>
    </p:spTree>
    <p:extLst>
      <p:ext uri="{BB962C8B-B14F-4D97-AF65-F5344CB8AC3E}">
        <p14:creationId xmlns:p14="http://schemas.microsoft.com/office/powerpoint/2010/main" val="81428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5284" y="2839116"/>
            <a:ext cx="5181461" cy="3954716"/>
          </a:xfrm>
          <a:prstGeom prst="rect">
            <a:avLst/>
          </a:prstGeom>
        </p:spPr>
      </p:pic>
      <p:pic>
        <p:nvPicPr>
          <p:cNvPr id="3" name="Рисунок 2"/>
          <p:cNvPicPr>
            <a:picLocks noChangeAspect="1"/>
          </p:cNvPicPr>
          <p:nvPr/>
        </p:nvPicPr>
        <p:blipFill>
          <a:blip r:embed="rId3"/>
          <a:stretch>
            <a:fillRect/>
          </a:stretch>
        </p:blipFill>
        <p:spPr>
          <a:xfrm>
            <a:off x="135284" y="954813"/>
            <a:ext cx="4139938" cy="1812114"/>
          </a:xfrm>
          <a:prstGeom prst="rect">
            <a:avLst/>
          </a:prstGeom>
        </p:spPr>
      </p:pic>
      <p:sp>
        <p:nvSpPr>
          <p:cNvPr id="4" name="TextBox 3"/>
          <p:cNvSpPr txBox="1"/>
          <p:nvPr/>
        </p:nvSpPr>
        <p:spPr>
          <a:xfrm>
            <a:off x="628997" y="94996"/>
            <a:ext cx="10643937" cy="830997"/>
          </a:xfrm>
          <a:prstGeom prst="rect">
            <a:avLst/>
          </a:prstGeom>
          <a:noFill/>
        </p:spPr>
        <p:txBody>
          <a:bodyPr wrap="square" rtlCol="0">
            <a:spAutoFit/>
          </a:bodyPr>
          <a:lstStyle/>
          <a:p>
            <a:r>
              <a:rPr lang="en-US" sz="2400" dirty="0" smtClean="0"/>
              <a:t>World experience demonstrated that maximal tune increased as </a:t>
            </a:r>
            <a:r>
              <a:rPr lang="en-US" sz="2400" dirty="0" err="1" smtClean="0"/>
              <a:t>decremnts</a:t>
            </a:r>
            <a:r>
              <a:rPr lang="en-US" sz="2400" dirty="0" smtClean="0"/>
              <a:t>  at power 0.3</a:t>
            </a:r>
            <a:endParaRPr lang="ru-RU" sz="2400" dirty="0"/>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668" y="1405556"/>
            <a:ext cx="2933779" cy="1744478"/>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391" y="3186577"/>
            <a:ext cx="2978056" cy="1021437"/>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7752" y="4260387"/>
            <a:ext cx="3023616" cy="248107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8141369" y="1398065"/>
                <a:ext cx="4050631" cy="2773067"/>
              </a:xfrm>
              <a:prstGeom prst="rect">
                <a:avLst/>
              </a:prstGeom>
              <a:noFill/>
            </p:spPr>
            <p:txBody>
              <a:bodyPr wrap="square" rtlCol="0">
                <a:spAutoFit/>
              </a:bodyPr>
              <a:lstStyle/>
              <a:p>
                <a:r>
                  <a:rPr lang="en-US" dirty="0" smtClean="0"/>
                  <a:t>Cooling decrement definition is</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sym typeface="Symbol" panose="05050102010706020507" pitchFamily="18" charset="2"/>
                            </a:rPr>
                            <m:t></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𝑛</m:t>
                          </m:r>
                        </m:sub>
                      </m:sSub>
                    </m:oMath>
                  </m:oMathPara>
                </a14:m>
                <a:endParaRPr lang="en-US" sz="2400" dirty="0" smtClean="0"/>
              </a:p>
              <a:p>
                <a:r>
                  <a:rPr lang="ru-RU" dirty="0" smtClean="0"/>
                  <a:t>А максимальный сдвиг частоты</a:t>
                </a:r>
                <a:endParaRPr lang="en-US" dirty="0" smtClean="0"/>
              </a:p>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smtClean="0">
                              <a:latin typeface="Cambria Math" panose="02040503050406030204" pitchFamily="18" charset="0"/>
                            </a:rPr>
                            <m:t>𝞷</m:t>
                          </m:r>
                        </m:e>
                        <m:sub>
                          <m:r>
                            <a:rPr lang="en-US" sz="2400" b="0" i="1" smtClean="0">
                              <a:latin typeface="Cambria Math" panose="02040503050406030204" pitchFamily="18" charset="0"/>
                            </a:rPr>
                            <m:t>𝑚𝑎𝑥</m:t>
                          </m:r>
                        </m:sub>
                      </m:sSub>
                      <m:r>
                        <a:rPr lang="ru-RU" sz="2400" i="1" smtClean="0">
                          <a:latin typeface="Cambria Math" panose="02040503050406030204" pitchFamily="18" charset="0"/>
                          <a:sym typeface="Symbol" panose="05050102010706020507" pitchFamily="18" charset="2"/>
                        </a:rPr>
                        <m:t></m:t>
                      </m:r>
                      <m:r>
                        <a:rPr lang="ru-RU" sz="2400" b="0" i="1" smtClean="0">
                          <a:latin typeface="Cambria Math" panose="02040503050406030204" pitchFamily="18" charset="0"/>
                          <a:sym typeface="Symbol" panose="05050102010706020507" pitchFamily="18" charset="2"/>
                        </a:rPr>
                        <m:t>0.5</m:t>
                      </m:r>
                      <m:r>
                        <a:rPr lang="ru-RU" sz="2400" b="0" i="0" smtClean="0">
                          <a:latin typeface="Cambria Math" panose="02040503050406030204" pitchFamily="18" charset="0"/>
                          <a:sym typeface="Symbol" panose="05050102010706020507" pitchFamily="18" charset="2"/>
                        </a:rPr>
                        <m:t>(</m:t>
                      </m:r>
                      <m:sSup>
                        <m:sSupPr>
                          <m:ctrlPr>
                            <a:rPr lang="ru-RU" sz="2400" i="1" dirty="0" smtClean="0">
                              <a:latin typeface="Cambria Math" panose="02040503050406030204" pitchFamily="18" charset="0"/>
                            </a:rPr>
                          </m:ctrlPr>
                        </m:sSupPr>
                        <m:e>
                          <m:r>
                            <a:rPr lang="ru-RU" sz="2400" i="1" dirty="0" smtClean="0">
                              <a:latin typeface="Cambria Math" panose="02040503050406030204" pitchFamily="18" charset="0"/>
                              <a:sym typeface="Symbol" panose="05050102010706020507" pitchFamily="18" charset="2"/>
                            </a:rPr>
                            <m:t></m:t>
                          </m:r>
                        </m:e>
                        <m:sup>
                          <m:r>
                            <a:rPr lang="ru-RU" sz="2400" b="0" i="1" dirty="0" smtClean="0">
                              <a:latin typeface="Cambria Math" panose="02040503050406030204" pitchFamily="18" charset="0"/>
                            </a:rPr>
                            <m:t>0.3</m:t>
                          </m:r>
                        </m:sup>
                      </m:sSup>
                      <m:r>
                        <a:rPr lang="ru-RU" sz="2400" b="0" i="0" smtClean="0">
                          <a:latin typeface="Cambria Math" panose="02040503050406030204" pitchFamily="18" charset="0"/>
                          <a:sym typeface="Symbol" panose="05050102010706020507" pitchFamily="18" charset="2"/>
                        </a:rPr>
                        <m:t>)</m:t>
                      </m:r>
                    </m:oMath>
                  </m:oMathPara>
                </a14:m>
                <a:endParaRPr lang="ru-RU" sz="2400" dirty="0" smtClean="0"/>
              </a:p>
              <a:p>
                <a:r>
                  <a:rPr lang="en-US" dirty="0" smtClean="0"/>
                  <a:t>For NICA</a:t>
                </a:r>
                <a:r>
                  <a:rPr lang="ru-RU" dirty="0" smtClean="0"/>
                  <a:t> </a:t>
                </a:r>
              </a:p>
              <a:p>
                <a:r>
                  <a:rPr lang="en-US" dirty="0" smtClean="0"/>
                  <a:t>T cooling   </a:t>
                </a:r>
                <a:r>
                  <a:rPr lang="en-US" dirty="0" err="1" smtClean="0"/>
                  <a:t>nturn</a:t>
                </a:r>
                <a:endParaRPr lang="ru-RU" dirty="0" smtClean="0"/>
              </a:p>
              <a:p>
                <a:r>
                  <a:rPr lang="ru-RU" dirty="0" smtClean="0"/>
                  <a:t>1 </a:t>
                </a:r>
                <a:r>
                  <a:rPr lang="en-US" dirty="0" smtClean="0"/>
                  <a:t>h     </a:t>
                </a:r>
                <a:r>
                  <a:rPr lang="ru-RU" dirty="0" smtClean="0"/>
                  <a:t>     </a:t>
                </a:r>
                <a:r>
                  <a:rPr lang="en-US" dirty="0" smtClean="0"/>
                  <a:t> 2*</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sSub>
                      <m:sSubPr>
                        <m:ctrlPr>
                          <a:rPr lang="ru-RU" i="1">
                            <a:latin typeface="Cambria Math" panose="02040503050406030204" pitchFamily="18" charset="0"/>
                          </a:rPr>
                        </m:ctrlPr>
                      </m:sSubPr>
                      <m:e>
                        <m:r>
                          <a:rPr lang="ru-RU" b="0" i="1" smtClean="0">
                            <a:latin typeface="Cambria Math" panose="02040503050406030204" pitchFamily="18" charset="0"/>
                          </a:rPr>
                          <m:t>      </m:t>
                        </m:r>
                        <m:r>
                          <a:rPr lang="ru-RU" i="1">
                            <a:latin typeface="Cambria Math" panose="02040503050406030204" pitchFamily="18" charset="0"/>
                          </a:rPr>
                          <m:t>𝞷</m:t>
                        </m:r>
                      </m:e>
                      <m:sub>
                        <m:r>
                          <a:rPr lang="en-US" i="1">
                            <a:latin typeface="Cambria Math" panose="02040503050406030204" pitchFamily="18" charset="0"/>
                          </a:rPr>
                          <m:t>𝑚𝑎𝑥</m:t>
                        </m:r>
                      </m:sub>
                    </m:sSub>
                    <m:r>
                      <a:rPr lang="ru-RU"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8∗</m:t>
                    </m:r>
                    <m:sSup>
                      <m:sSupPr>
                        <m:ctrlPr>
                          <a:rPr lang="ru-RU"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10</m:t>
                        </m:r>
                      </m:e>
                      <m:sup>
                        <m:r>
                          <a:rPr lang="en-US" b="0" i="1" smtClean="0">
                            <a:latin typeface="Cambria Math" panose="02040503050406030204" pitchFamily="18" charset="0"/>
                            <a:sym typeface="Symbol" panose="05050102010706020507" pitchFamily="18" charset="2"/>
                          </a:rPr>
                          <m:t>−4</m:t>
                        </m:r>
                      </m:sup>
                    </m:sSup>
                  </m:oMath>
                </a14:m>
                <a:endParaRPr lang="ru-RU" dirty="0"/>
              </a:p>
              <a:p>
                <a:r>
                  <a:rPr lang="en-US" dirty="0" smtClean="0"/>
                  <a:t>100 s       6*</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7</m:t>
                        </m:r>
                      </m:sup>
                    </m:sSup>
                    <m:sSub>
                      <m:sSubPr>
                        <m:ctrlPr>
                          <a:rPr lang="ru-RU" i="1">
                            <a:latin typeface="Cambria Math" panose="02040503050406030204" pitchFamily="18" charset="0"/>
                          </a:rPr>
                        </m:ctrlPr>
                      </m:sSubPr>
                      <m:e>
                        <m:r>
                          <a:rPr lang="ru-RU" i="1">
                            <a:latin typeface="Cambria Math" panose="02040503050406030204" pitchFamily="18" charset="0"/>
                          </a:rPr>
                          <m:t>      </m:t>
                        </m:r>
                        <m:r>
                          <a:rPr lang="ru-RU" i="1">
                            <a:latin typeface="Cambria Math" panose="02040503050406030204" pitchFamily="18" charset="0"/>
                          </a:rPr>
                          <m:t>𝞷</m:t>
                        </m:r>
                      </m:e>
                      <m:sub>
                        <m:r>
                          <a:rPr lang="en-US" i="1">
                            <a:latin typeface="Cambria Math" panose="02040503050406030204" pitchFamily="18" charset="0"/>
                          </a:rPr>
                          <m:t>𝑚𝑎𝑥</m:t>
                        </m:r>
                      </m:sub>
                    </m:sSub>
                    <m:r>
                      <a:rPr lang="ru-RU"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3.7</m:t>
                    </m:r>
                    <m:r>
                      <a:rPr lang="en-US" i="1">
                        <a:latin typeface="Cambria Math" panose="02040503050406030204" pitchFamily="18" charset="0"/>
                        <a:sym typeface="Symbol" panose="05050102010706020507" pitchFamily="18" charset="2"/>
                      </a:rPr>
                      <m:t>∗</m:t>
                    </m:r>
                    <m:sSup>
                      <m:sSupPr>
                        <m:ctrlPr>
                          <a:rPr lang="ru-RU" i="1">
                            <a:latin typeface="Cambria Math" panose="02040503050406030204" pitchFamily="18" charset="0"/>
                            <a:sym typeface="Symbol" panose="05050102010706020507" pitchFamily="18" charset="2"/>
                          </a:rPr>
                        </m:ctrlPr>
                      </m:sSupPr>
                      <m:e>
                        <m:r>
                          <a:rPr lang="en-US" i="1">
                            <a:latin typeface="Cambria Math" panose="02040503050406030204" pitchFamily="18" charset="0"/>
                            <a:sym typeface="Symbol" panose="05050102010706020507" pitchFamily="18" charset="2"/>
                          </a:rPr>
                          <m:t>10</m:t>
                        </m:r>
                      </m:e>
                      <m:sup>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3</m:t>
                        </m:r>
                      </m:sup>
                    </m:sSup>
                  </m:oMath>
                </a14:m>
                <a:endParaRPr lang="en-US" dirty="0" smtClean="0"/>
              </a:p>
              <a:p>
                <a:r>
                  <a:rPr lang="en-US" dirty="0" smtClean="0"/>
                  <a:t>1   S       </a:t>
                </a:r>
                <a:r>
                  <a:rPr lang="ru-RU" dirty="0" smtClean="0"/>
                  <a:t>  </a:t>
                </a:r>
                <a:r>
                  <a:rPr lang="en-US" dirty="0" smtClean="0"/>
                  <a:t>6</a:t>
                </a:r>
                <a:r>
                  <a:rPr lang="en-US" dirty="0"/>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ru-RU" b="0" i="1" smtClean="0">
                            <a:latin typeface="Cambria Math" panose="02040503050406030204" pitchFamily="18" charset="0"/>
                          </a:rPr>
                          <m:t>5</m:t>
                        </m:r>
                      </m:sup>
                    </m:sSup>
                    <m:sSub>
                      <m:sSubPr>
                        <m:ctrlPr>
                          <a:rPr lang="ru-RU" i="1">
                            <a:latin typeface="Cambria Math" panose="02040503050406030204" pitchFamily="18" charset="0"/>
                          </a:rPr>
                        </m:ctrlPr>
                      </m:sSubPr>
                      <m:e>
                        <m:r>
                          <a:rPr lang="ru-RU" i="1">
                            <a:latin typeface="Cambria Math" panose="02040503050406030204" pitchFamily="18" charset="0"/>
                          </a:rPr>
                          <m:t>      </m:t>
                        </m:r>
                        <m:r>
                          <a:rPr lang="ru-RU" i="1">
                            <a:latin typeface="Cambria Math" panose="02040503050406030204" pitchFamily="18" charset="0"/>
                          </a:rPr>
                          <m:t>𝞷</m:t>
                        </m:r>
                      </m:e>
                      <m:sub>
                        <m:r>
                          <a:rPr lang="en-US" i="1">
                            <a:latin typeface="Cambria Math" panose="02040503050406030204" pitchFamily="18" charset="0"/>
                          </a:rPr>
                          <m:t>𝑚𝑎𝑥</m:t>
                        </m:r>
                      </m:sub>
                    </m:sSub>
                    <m:r>
                      <a:rPr lang="ru-RU" i="1">
                        <a:latin typeface="Cambria Math" panose="02040503050406030204" pitchFamily="18" charset="0"/>
                        <a:sym typeface="Symbol" panose="05050102010706020507" pitchFamily="18" charset="2"/>
                      </a:rPr>
                      <m:t></m:t>
                    </m:r>
                    <m:r>
                      <a:rPr lang="ru-RU" b="0" i="1" smtClean="0">
                        <a:latin typeface="Cambria Math" panose="02040503050406030204" pitchFamily="18" charset="0"/>
                        <a:sym typeface="Symbol" panose="05050102010706020507" pitchFamily="18" charset="2"/>
                      </a:rPr>
                      <m:t>1</m:t>
                    </m:r>
                    <m:r>
                      <a:rPr lang="en-US" i="1">
                        <a:latin typeface="Cambria Math" panose="02040503050406030204" pitchFamily="18" charset="0"/>
                        <a:sym typeface="Symbol" panose="05050102010706020507" pitchFamily="18" charset="2"/>
                      </a:rPr>
                      <m:t>.</m:t>
                    </m:r>
                    <m:r>
                      <a:rPr lang="ru-RU" b="0" i="1" smtClean="0">
                        <a:latin typeface="Cambria Math" panose="02040503050406030204" pitchFamily="18" charset="0"/>
                        <a:sym typeface="Symbol" panose="05050102010706020507" pitchFamily="18" charset="2"/>
                      </a:rPr>
                      <m:t>5</m:t>
                    </m:r>
                    <m:r>
                      <a:rPr lang="en-US" i="1">
                        <a:latin typeface="Cambria Math" panose="02040503050406030204" pitchFamily="18" charset="0"/>
                        <a:sym typeface="Symbol" panose="05050102010706020507" pitchFamily="18" charset="2"/>
                      </a:rPr>
                      <m:t>∗</m:t>
                    </m:r>
                    <m:sSup>
                      <m:sSupPr>
                        <m:ctrlPr>
                          <a:rPr lang="ru-RU" i="1">
                            <a:latin typeface="Cambria Math" panose="02040503050406030204" pitchFamily="18" charset="0"/>
                            <a:sym typeface="Symbol" panose="05050102010706020507" pitchFamily="18" charset="2"/>
                          </a:rPr>
                        </m:ctrlPr>
                      </m:sSupPr>
                      <m:e>
                        <m:r>
                          <a:rPr lang="en-US" i="1">
                            <a:latin typeface="Cambria Math" panose="02040503050406030204" pitchFamily="18" charset="0"/>
                            <a:sym typeface="Symbol" panose="05050102010706020507" pitchFamily="18" charset="2"/>
                          </a:rPr>
                          <m:t>10</m:t>
                        </m:r>
                      </m:e>
                      <m:sup>
                        <m:r>
                          <a:rPr lang="en-US" i="1">
                            <a:latin typeface="Cambria Math" panose="02040503050406030204" pitchFamily="18" charset="0"/>
                            <a:sym typeface="Symbol" panose="05050102010706020507" pitchFamily="18" charset="2"/>
                          </a:rPr>
                          <m:t>−</m:t>
                        </m:r>
                        <m:r>
                          <a:rPr lang="ru-RU" b="0" i="1" smtClean="0">
                            <a:latin typeface="Cambria Math" panose="02040503050406030204" pitchFamily="18" charset="0"/>
                            <a:sym typeface="Symbol" panose="05050102010706020507" pitchFamily="18" charset="2"/>
                          </a:rPr>
                          <m:t>2</m:t>
                        </m:r>
                      </m:sup>
                    </m:sSup>
                  </m:oMath>
                </a14:m>
                <a:r>
                  <a:rPr lang="ru-RU" dirty="0" smtClean="0"/>
                  <a:t>      </a:t>
                </a:r>
                <a:r>
                  <a:rPr lang="en-US" dirty="0" smtClean="0"/>
                  <a:t> </a:t>
                </a:r>
                <a:endParaRPr lang="ru-RU" dirty="0"/>
              </a:p>
            </p:txBody>
          </p:sp>
        </mc:Choice>
        <mc:Fallback xmlns="">
          <p:sp>
            <p:nvSpPr>
              <p:cNvPr id="9" name="TextBox 8"/>
              <p:cNvSpPr txBox="1">
                <a:spLocks noRot="1" noChangeAspect="1" noMove="1" noResize="1" noEditPoints="1" noAdjustHandles="1" noChangeArrowheads="1" noChangeShapeType="1" noTextEdit="1"/>
              </p:cNvSpPr>
              <p:nvPr/>
            </p:nvSpPr>
            <p:spPr>
              <a:xfrm>
                <a:off x="8141369" y="1398065"/>
                <a:ext cx="4050631" cy="2773067"/>
              </a:xfrm>
              <a:prstGeom prst="rect">
                <a:avLst/>
              </a:prstGeom>
              <a:blipFill rotWithShape="0">
                <a:blip r:embed="rId7"/>
                <a:stretch>
                  <a:fillRect l="-1355" t="-1099" b="-2637"/>
                </a:stretch>
              </a:blipFill>
            </p:spPr>
            <p:txBody>
              <a:bodyPr/>
              <a:lstStyle/>
              <a:p>
                <a:r>
                  <a:rPr lang="ru-RU">
                    <a:noFill/>
                  </a:rPr>
                  <a:t> </a:t>
                </a:r>
              </a:p>
            </p:txBody>
          </p:sp>
        </mc:Fallback>
      </mc:AlternateContent>
    </p:spTree>
    <p:extLst>
      <p:ext uri="{BB962C8B-B14F-4D97-AF65-F5344CB8AC3E}">
        <p14:creationId xmlns:p14="http://schemas.microsoft.com/office/powerpoint/2010/main" val="250603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296102" cy="6858000"/>
          </a:xfrm>
          <a:prstGeom prst="rect">
            <a:avLst/>
          </a:prstGeom>
          <a:noFill/>
          <a:ln>
            <a:noFill/>
          </a:ln>
        </p:spPr>
      </p:pic>
      <p:sp>
        <p:nvSpPr>
          <p:cNvPr id="3" name="TextBox 2"/>
          <p:cNvSpPr txBox="1"/>
          <p:nvPr/>
        </p:nvSpPr>
        <p:spPr>
          <a:xfrm>
            <a:off x="8466514" y="199505"/>
            <a:ext cx="3570316" cy="4524315"/>
          </a:xfrm>
          <a:prstGeom prst="rect">
            <a:avLst/>
          </a:prstGeom>
          <a:noFill/>
        </p:spPr>
        <p:txBody>
          <a:bodyPr wrap="square" rtlCol="0">
            <a:spAutoFit/>
          </a:bodyPr>
          <a:lstStyle/>
          <a:p>
            <a:r>
              <a:rPr lang="en-US" sz="2400" dirty="0" smtClean="0"/>
              <a:t>Basic design for NICA cooler is COSY cooler</a:t>
            </a:r>
          </a:p>
          <a:p>
            <a:r>
              <a:rPr lang="en-US" sz="2400" dirty="0" smtClean="0"/>
              <a:t>Draft of 2 MeV cooler for COSY (proton </a:t>
            </a:r>
            <a:r>
              <a:rPr lang="en-US" sz="2400" dirty="0" err="1" smtClean="0"/>
              <a:t>synchroyron</a:t>
            </a:r>
            <a:r>
              <a:rPr lang="en-US" sz="2400" dirty="0" smtClean="0"/>
              <a:t>). 1-high voltage vessel with pressed SF6 isolation, 2,3- transport line for electron beam, 4- cooling straight , 5- </a:t>
            </a:r>
            <a:r>
              <a:rPr lang="en-US" sz="2400" dirty="0" err="1" smtClean="0"/>
              <a:t>toroids</a:t>
            </a:r>
            <a:r>
              <a:rPr lang="en-US" sz="2400" dirty="0" smtClean="0"/>
              <a:t> for connection electron beam and ion beam</a:t>
            </a:r>
            <a:endParaRPr lang="ru-RU" sz="2400"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296102" cy="6858000"/>
          </a:xfrm>
          <a:prstGeom prst="rect">
            <a:avLst/>
          </a:prstGeom>
          <a:noFill/>
          <a:ln>
            <a:noFill/>
          </a:ln>
        </p:spPr>
      </p:pic>
    </p:spTree>
    <p:extLst>
      <p:ext uri="{BB962C8B-B14F-4D97-AF65-F5344CB8AC3E}">
        <p14:creationId xmlns:p14="http://schemas.microsoft.com/office/powerpoint/2010/main" val="104175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932363" y="188913"/>
            <a:ext cx="4628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2400" b="1" dirty="0">
                <a:latin typeface="Times New Roman" panose="02020603050405020304" pitchFamily="18" charset="0"/>
                <a:cs typeface="Times New Roman" panose="02020603050405020304" pitchFamily="18" charset="0"/>
              </a:rPr>
              <a:t>Example of the transverse cooling</a:t>
            </a:r>
            <a:endParaRPr lang="ru-RU" altLang="ru-RU" sz="2400" b="1" dirty="0">
              <a:latin typeface="Calibri" panose="020F0502020204030204" pitchFamily="34" charset="0"/>
            </a:endParaRPr>
          </a:p>
        </p:txBody>
      </p:sp>
      <p:pic>
        <p:nvPicPr>
          <p:cNvPr id="3" name="Рисунок 2" descr="IPM_Screen820.gif"/>
          <p:cNvPicPr>
            <a:picLocks noChangeAspect="1"/>
          </p:cNvPicPr>
          <p:nvPr/>
        </p:nvPicPr>
        <p:blipFill>
          <a:blip r:embed="rId3">
            <a:extLst>
              <a:ext uri="{28A0092B-C50C-407E-A947-70E740481C1C}">
                <a14:useLocalDpi xmlns:a14="http://schemas.microsoft.com/office/drawing/2010/main" val="0"/>
              </a:ext>
            </a:extLst>
          </a:blip>
          <a:srcRect l="25986" t="28375" r="38815" b="52209"/>
          <a:stretch>
            <a:fillRect/>
          </a:stretch>
        </p:blipFill>
        <p:spPr bwMode="auto">
          <a:xfrm>
            <a:off x="0" y="188913"/>
            <a:ext cx="47434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a:spLocks noChangeArrowheads="1"/>
          </p:cNvSpPr>
          <p:nvPr/>
        </p:nvSpPr>
        <p:spPr bwMode="auto">
          <a:xfrm>
            <a:off x="4822825" y="620713"/>
            <a:ext cx="56909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2400" dirty="0">
                <a:latin typeface="Times New Roman" panose="02020603050405020304" pitchFamily="18" charset="0"/>
                <a:cs typeface="Times New Roman" panose="02020603050405020304" pitchFamily="18" charset="0"/>
              </a:rPr>
              <a:t>Np=3∙10</a:t>
            </a:r>
            <a:r>
              <a:rPr lang="en-US" altLang="ru-RU" sz="2400" baseline="30000" dirty="0">
                <a:latin typeface="Times New Roman" panose="02020603050405020304" pitchFamily="18" charset="0"/>
                <a:cs typeface="Times New Roman" panose="02020603050405020304" pitchFamily="18" charset="0"/>
              </a:rPr>
              <a:t>8</a:t>
            </a:r>
            <a:r>
              <a:rPr lang="en-US" altLang="ru-RU" sz="2400" dirty="0">
                <a:latin typeface="Times New Roman" panose="02020603050405020304" pitchFamily="18" charset="0"/>
                <a:cs typeface="Times New Roman" panose="02020603050405020304" pitchFamily="18" charset="0"/>
              </a:rPr>
              <a:t>, Je=800 mA, </a:t>
            </a:r>
            <a:r>
              <a:rPr lang="en-US" altLang="ru-RU" sz="2400" dirty="0" err="1">
                <a:latin typeface="Times New Roman" panose="02020603050405020304" pitchFamily="18" charset="0"/>
                <a:cs typeface="Times New Roman" panose="02020603050405020304" pitchFamily="18" charset="0"/>
              </a:rPr>
              <a:t>Ee</a:t>
            </a:r>
            <a:r>
              <a:rPr lang="en-US" altLang="ru-RU" sz="2400" dirty="0">
                <a:latin typeface="Times New Roman" panose="02020603050405020304" pitchFamily="18" charset="0"/>
                <a:cs typeface="Times New Roman" panose="02020603050405020304" pitchFamily="18" charset="0"/>
              </a:rPr>
              <a:t>=909 kV,</a:t>
            </a:r>
          </a:p>
          <a:p>
            <a:r>
              <a:rPr lang="en-US" altLang="ru-RU" sz="2400" dirty="0">
                <a:latin typeface="Times New Roman" panose="02020603050405020304" pitchFamily="18" charset="0"/>
                <a:cs typeface="Times New Roman" panose="02020603050405020304" pitchFamily="18" charset="0"/>
              </a:rPr>
              <a:t>Experiment time is 22 march 2015 10:45:00 </a:t>
            </a:r>
            <a:endParaRPr lang="ru-RU" altLang="ru-RU" sz="2400" dirty="0">
              <a:latin typeface="Calibri" panose="020F0502020204030204" pitchFamily="34" charset="0"/>
            </a:endParaRPr>
          </a:p>
        </p:txBody>
      </p:sp>
      <p:sp>
        <p:nvSpPr>
          <p:cNvPr id="5" name="Прямоугольник 4"/>
          <p:cNvSpPr>
            <a:spLocks noChangeArrowheads="1"/>
          </p:cNvSpPr>
          <p:nvPr/>
        </p:nvSpPr>
        <p:spPr bwMode="auto">
          <a:xfrm>
            <a:off x="4356100" y="2133600"/>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t, s</a:t>
            </a:r>
            <a:endParaRPr lang="ru-RU" altLang="ru-RU" sz="1600" baseline="30000">
              <a:latin typeface="Times New Roman" panose="02020603050405020304" pitchFamily="18" charset="0"/>
              <a:cs typeface="Times New Roman" panose="02020603050405020304" pitchFamily="18" charset="0"/>
            </a:endParaRPr>
          </a:p>
        </p:txBody>
      </p:sp>
      <p:pic>
        <p:nvPicPr>
          <p:cNvPr id="6" name="Рисунок 5" descr="best_transverse_cool_H.emf"/>
          <p:cNvPicPr>
            <a:picLocks noChangeAspect="1"/>
          </p:cNvPicPr>
          <p:nvPr/>
        </p:nvPicPr>
        <p:blipFill>
          <a:blip r:embed="rId4">
            <a:extLst>
              <a:ext uri="{28A0092B-C50C-407E-A947-70E740481C1C}">
                <a14:useLocalDpi xmlns:a14="http://schemas.microsoft.com/office/drawing/2010/main" val="0"/>
              </a:ext>
            </a:extLst>
          </a:blip>
          <a:srcRect l="5676" t="2177" r="5948" b="3484"/>
          <a:stretch>
            <a:fillRect/>
          </a:stretch>
        </p:blipFill>
        <p:spPr bwMode="auto">
          <a:xfrm>
            <a:off x="179388" y="2708275"/>
            <a:ext cx="41052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a:spLocks noChangeArrowheads="1"/>
          </p:cNvSpPr>
          <p:nvPr/>
        </p:nvSpPr>
        <p:spPr bwMode="auto">
          <a:xfrm>
            <a:off x="2195513" y="5373688"/>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t, s</a:t>
            </a:r>
            <a:endParaRPr lang="ru-RU" altLang="ru-RU" sz="1600" baseline="30000">
              <a:latin typeface="Times New Roman" panose="02020603050405020304" pitchFamily="18" charset="0"/>
              <a:cs typeface="Times New Roman" panose="02020603050405020304" pitchFamily="18" charset="0"/>
            </a:endParaRPr>
          </a:p>
        </p:txBody>
      </p:sp>
      <p:sp>
        <p:nvSpPr>
          <p:cNvPr id="8" name="Прямоугольник 7"/>
          <p:cNvSpPr>
            <a:spLocks noChangeArrowheads="1"/>
          </p:cNvSpPr>
          <p:nvPr/>
        </p:nvSpPr>
        <p:spPr bwMode="auto">
          <a:xfrm>
            <a:off x="539750" y="2492375"/>
            <a:ext cx="2006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Horizontal width, mm</a:t>
            </a:r>
            <a:endParaRPr lang="ru-RU" altLang="ru-RU" sz="1600" baseline="30000">
              <a:latin typeface="Times New Roman" panose="02020603050405020304" pitchFamily="18" charset="0"/>
              <a:cs typeface="Times New Roman" panose="02020603050405020304" pitchFamily="18" charset="0"/>
            </a:endParaRPr>
          </a:p>
        </p:txBody>
      </p:sp>
      <p:pic>
        <p:nvPicPr>
          <p:cNvPr id="9" name="Рисунок 8" descr="best_transverse_cool_V.emf"/>
          <p:cNvPicPr>
            <a:picLocks noChangeAspect="1"/>
          </p:cNvPicPr>
          <p:nvPr/>
        </p:nvPicPr>
        <p:blipFill>
          <a:blip r:embed="rId5">
            <a:extLst>
              <a:ext uri="{28A0092B-C50C-407E-A947-70E740481C1C}">
                <a14:useLocalDpi xmlns:a14="http://schemas.microsoft.com/office/drawing/2010/main" val="0"/>
              </a:ext>
            </a:extLst>
          </a:blip>
          <a:srcRect l="5676" t="2103" r="5948" b="3365"/>
          <a:stretch>
            <a:fillRect/>
          </a:stretch>
        </p:blipFill>
        <p:spPr bwMode="auto">
          <a:xfrm>
            <a:off x="4500563" y="2708275"/>
            <a:ext cx="3957637"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a:spLocks noChangeArrowheads="1"/>
          </p:cNvSpPr>
          <p:nvPr/>
        </p:nvSpPr>
        <p:spPr bwMode="auto">
          <a:xfrm>
            <a:off x="4859338" y="2492375"/>
            <a:ext cx="1768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Vertical width, mm</a:t>
            </a:r>
            <a:endParaRPr lang="ru-RU" altLang="ru-RU" sz="1600" baseline="30000">
              <a:latin typeface="Times New Roman" panose="02020603050405020304" pitchFamily="18" charset="0"/>
              <a:cs typeface="Times New Roman" panose="02020603050405020304" pitchFamily="18" charset="0"/>
            </a:endParaRPr>
          </a:p>
        </p:txBody>
      </p:sp>
      <p:sp>
        <p:nvSpPr>
          <p:cNvPr id="11" name="Прямоугольник 10"/>
          <p:cNvSpPr>
            <a:spLocks noChangeArrowheads="1"/>
          </p:cNvSpPr>
          <p:nvPr/>
        </p:nvSpPr>
        <p:spPr bwMode="auto">
          <a:xfrm>
            <a:off x="6659563" y="5373688"/>
            <a:ext cx="425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t, s</a:t>
            </a:r>
            <a:endParaRPr lang="ru-RU" altLang="ru-RU" sz="1600" baseline="30000">
              <a:latin typeface="Times New Roman" panose="02020603050405020304" pitchFamily="18" charset="0"/>
              <a:cs typeface="Times New Roman" panose="02020603050405020304" pitchFamily="18" charset="0"/>
            </a:endParaRPr>
          </a:p>
        </p:txBody>
      </p:sp>
      <p:sp>
        <p:nvSpPr>
          <p:cNvPr id="12" name="Прямоугольник 11"/>
          <p:cNvSpPr>
            <a:spLocks noChangeArrowheads="1"/>
          </p:cNvSpPr>
          <p:nvPr/>
        </p:nvSpPr>
        <p:spPr bwMode="auto">
          <a:xfrm>
            <a:off x="179388" y="5949950"/>
            <a:ext cx="1552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Fitting equation:</a:t>
            </a:r>
            <a:endParaRPr lang="ru-RU" altLang="ru-RU" sz="1600" baseline="30000">
              <a:latin typeface="Times New Roman" panose="02020603050405020304" pitchFamily="18" charset="0"/>
              <a:cs typeface="Times New Roman" panose="02020603050405020304" pitchFamily="18" charset="0"/>
            </a:endParaRPr>
          </a:p>
        </p:txBody>
      </p:sp>
      <p:graphicFrame>
        <p:nvGraphicFramePr>
          <p:cNvPr id="13" name="Object 15"/>
          <p:cNvGraphicFramePr>
            <a:graphicFrameLocks noChangeAspect="1"/>
          </p:cNvGraphicFramePr>
          <p:nvPr/>
        </p:nvGraphicFramePr>
        <p:xfrm>
          <a:off x="1763713" y="5876925"/>
          <a:ext cx="3779837" cy="504825"/>
        </p:xfrm>
        <a:graphic>
          <a:graphicData uri="http://schemas.openxmlformats.org/presentationml/2006/ole">
            <mc:AlternateContent xmlns:mc="http://schemas.openxmlformats.org/markup-compatibility/2006">
              <mc:Choice xmlns:v="urn:schemas-microsoft-com:vml" Requires="v">
                <p:oleObj spid="_x0000_s1266" name="Equation" r:id="rId6" imgW="1904760" imgH="253800" progId="">
                  <p:embed/>
                </p:oleObj>
              </mc:Choice>
              <mc:Fallback>
                <p:oleObj name="Equation" r:id="rId6" imgW="1904760" imgH="2538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5876925"/>
                        <a:ext cx="377983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a:spLocks noChangeArrowheads="1"/>
          </p:cNvSpPr>
          <p:nvPr/>
        </p:nvSpPr>
        <p:spPr bwMode="auto">
          <a:xfrm>
            <a:off x="468313" y="6381750"/>
            <a:ext cx="369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 is value of the horizontal or vertical width</a:t>
            </a:r>
            <a:endParaRPr lang="ru-RU" altLang="ru-RU" sz="1600" baseline="30000">
              <a:latin typeface="Times New Roman" panose="02020603050405020304" pitchFamily="18" charset="0"/>
              <a:cs typeface="Times New Roman" panose="02020603050405020304" pitchFamily="18" charset="0"/>
            </a:endParaRPr>
          </a:p>
        </p:txBody>
      </p:sp>
      <p:graphicFrame>
        <p:nvGraphicFramePr>
          <p:cNvPr id="15" name="Object 17"/>
          <p:cNvGraphicFramePr>
            <a:graphicFrameLocks noChangeAspect="1"/>
          </p:cNvGraphicFramePr>
          <p:nvPr/>
        </p:nvGraphicFramePr>
        <p:xfrm>
          <a:off x="179388" y="6453188"/>
          <a:ext cx="301625" cy="277812"/>
        </p:xfrm>
        <a:graphic>
          <a:graphicData uri="http://schemas.openxmlformats.org/presentationml/2006/ole">
            <mc:AlternateContent xmlns:mc="http://schemas.openxmlformats.org/markup-compatibility/2006">
              <mc:Choice xmlns:v="urn:schemas-microsoft-com:vml" Requires="v">
                <p:oleObj spid="_x0000_s1267" name="Equation" r:id="rId8" imgW="152280" imgH="139680" progId="">
                  <p:embed/>
                </p:oleObj>
              </mc:Choice>
              <mc:Fallback>
                <p:oleObj name="Equation" r:id="rId8" imgW="152280" imgH="139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6453188"/>
                        <a:ext cx="301625" cy="27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8"/>
          <p:cNvGraphicFramePr>
            <a:graphicFrameLocks noChangeAspect="1"/>
          </p:cNvGraphicFramePr>
          <p:nvPr/>
        </p:nvGraphicFramePr>
        <p:xfrm>
          <a:off x="5673725" y="5972175"/>
          <a:ext cx="376238" cy="454025"/>
        </p:xfrm>
        <a:graphic>
          <a:graphicData uri="http://schemas.openxmlformats.org/presentationml/2006/ole">
            <mc:AlternateContent xmlns:mc="http://schemas.openxmlformats.org/markup-compatibility/2006">
              <mc:Choice xmlns:v="urn:schemas-microsoft-com:vml" Requires="v">
                <p:oleObj spid="_x0000_s1268" name="Equation" r:id="rId10" imgW="190440" imgH="228600" progId="">
                  <p:embed/>
                </p:oleObj>
              </mc:Choice>
              <mc:Fallback>
                <p:oleObj name="Equation" r:id="rId10" imgW="190440" imgH="2286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3725" y="5972175"/>
                        <a:ext cx="37623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Прямоугольник 16"/>
          <p:cNvSpPr>
            <a:spLocks noChangeArrowheads="1"/>
          </p:cNvSpPr>
          <p:nvPr/>
        </p:nvSpPr>
        <p:spPr bwMode="auto">
          <a:xfrm>
            <a:off x="5994400" y="6045200"/>
            <a:ext cx="2884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 is size of the proton beam at t=0</a:t>
            </a:r>
            <a:endParaRPr lang="ru-RU" altLang="ru-RU" sz="1600" baseline="30000">
              <a:latin typeface="Times New Roman" panose="02020603050405020304" pitchFamily="18" charset="0"/>
              <a:cs typeface="Times New Roman" panose="02020603050405020304" pitchFamily="18" charset="0"/>
            </a:endParaRPr>
          </a:p>
        </p:txBody>
      </p:sp>
      <p:graphicFrame>
        <p:nvGraphicFramePr>
          <p:cNvPr id="18" name="Object 20"/>
          <p:cNvGraphicFramePr>
            <a:graphicFrameLocks noChangeAspect="1"/>
          </p:cNvGraphicFramePr>
          <p:nvPr/>
        </p:nvGraphicFramePr>
        <p:xfrm>
          <a:off x="5649913" y="6403975"/>
          <a:ext cx="427037" cy="454025"/>
        </p:xfrm>
        <a:graphic>
          <a:graphicData uri="http://schemas.openxmlformats.org/presentationml/2006/ole">
            <mc:AlternateContent xmlns:mc="http://schemas.openxmlformats.org/markup-compatibility/2006">
              <mc:Choice xmlns:v="urn:schemas-microsoft-com:vml" Requires="v">
                <p:oleObj spid="_x0000_s1269" name="Equation" r:id="rId12" imgW="215640" imgH="228600" progId="">
                  <p:embed/>
                </p:oleObj>
              </mc:Choice>
              <mc:Fallback>
                <p:oleObj name="Equation" r:id="rId12" imgW="215640" imgH="2286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49913" y="6403975"/>
                        <a:ext cx="4270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Прямоугольник 18"/>
          <p:cNvSpPr>
            <a:spLocks noChangeArrowheads="1"/>
          </p:cNvSpPr>
          <p:nvPr/>
        </p:nvSpPr>
        <p:spPr bwMode="auto">
          <a:xfrm>
            <a:off x="5994400" y="6477000"/>
            <a:ext cx="1406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sz="1600">
                <a:latin typeface="Times New Roman" panose="02020603050405020304" pitchFamily="18" charset="0"/>
                <a:cs typeface="Times New Roman" panose="02020603050405020304" pitchFamily="18" charset="0"/>
              </a:rPr>
              <a:t> is size at t→</a:t>
            </a:r>
            <a:r>
              <a:rPr lang="en-US" altLang="ru-RU" sz="1600">
                <a:latin typeface="Times New Roman" panose="02020603050405020304" pitchFamily="18" charset="0"/>
                <a:cs typeface="Times New Roman" panose="02020603050405020304" pitchFamily="18" charset="0"/>
                <a:sym typeface="Symbol" panose="05050102010706020507" pitchFamily="18" charset="2"/>
              </a:rPr>
              <a:t></a:t>
            </a:r>
            <a:endParaRPr lang="ru-RU" altLang="ru-RU" sz="1600" baseline="30000">
              <a:latin typeface="Times New Roman" panose="02020603050405020304" pitchFamily="18" charset="0"/>
              <a:cs typeface="Times New Roman" panose="02020603050405020304" pitchFamily="18" charset="0"/>
            </a:endParaRPr>
          </a:p>
        </p:txBody>
      </p:sp>
      <p:graphicFrame>
        <p:nvGraphicFramePr>
          <p:cNvPr id="20" name="Object 22"/>
          <p:cNvGraphicFramePr>
            <a:graphicFrameLocks noChangeAspect="1"/>
          </p:cNvGraphicFramePr>
          <p:nvPr/>
        </p:nvGraphicFramePr>
        <p:xfrm>
          <a:off x="6011863" y="3933825"/>
          <a:ext cx="1133475" cy="404813"/>
        </p:xfrm>
        <a:graphic>
          <a:graphicData uri="http://schemas.openxmlformats.org/presentationml/2006/ole">
            <mc:AlternateContent xmlns:mc="http://schemas.openxmlformats.org/markup-compatibility/2006">
              <mc:Choice xmlns:v="urn:schemas-microsoft-com:vml" Requires="v">
                <p:oleObj spid="_x0000_s1270" name="Equation" r:id="rId14" imgW="571320" imgH="203040" progId="">
                  <p:embed/>
                </p:oleObj>
              </mc:Choice>
              <mc:Fallback>
                <p:oleObj name="Equation" r:id="rId14" imgW="571320" imgH="2030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1863" y="3933825"/>
                        <a:ext cx="113347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3"/>
          <p:cNvGraphicFramePr>
            <a:graphicFrameLocks noChangeAspect="1"/>
          </p:cNvGraphicFramePr>
          <p:nvPr/>
        </p:nvGraphicFramePr>
        <p:xfrm>
          <a:off x="1476375" y="3933825"/>
          <a:ext cx="1006475" cy="404813"/>
        </p:xfrm>
        <a:graphic>
          <a:graphicData uri="http://schemas.openxmlformats.org/presentationml/2006/ole">
            <mc:AlternateContent xmlns:mc="http://schemas.openxmlformats.org/markup-compatibility/2006">
              <mc:Choice xmlns:v="urn:schemas-microsoft-com:vml" Requires="v">
                <p:oleObj spid="_x0000_s1271" name="Equation" r:id="rId16" imgW="507960" imgH="203040" progId="">
                  <p:embed/>
                </p:oleObj>
              </mc:Choice>
              <mc:Fallback>
                <p:oleObj name="Equation" r:id="rId16" imgW="507960" imgH="20304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6375" y="3933825"/>
                        <a:ext cx="100647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Прямоугольник 21"/>
          <p:cNvSpPr>
            <a:spLocks noChangeArrowheads="1"/>
          </p:cNvSpPr>
          <p:nvPr/>
        </p:nvSpPr>
        <p:spPr bwMode="auto">
          <a:xfrm>
            <a:off x="7745413" y="6488113"/>
            <a:ext cx="1398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b="1">
                <a:latin typeface="Times New Roman" panose="02020603050405020304" pitchFamily="18" charset="0"/>
                <a:cs typeface="Times New Roman" panose="02020603050405020304" pitchFamily="18" charset="0"/>
              </a:rPr>
              <a:t>march 2015 </a:t>
            </a:r>
            <a:endParaRPr lang="ru-RU" altLang="ru-RU" b="1">
              <a:latin typeface="Calibri" panose="020F0502020204030204" pitchFamily="34" charset="0"/>
            </a:endParaRPr>
          </a:p>
        </p:txBody>
      </p:sp>
      <p:sp>
        <p:nvSpPr>
          <p:cNvPr id="23" name="TextBox 22"/>
          <p:cNvSpPr txBox="1"/>
          <p:nvPr/>
        </p:nvSpPr>
        <p:spPr>
          <a:xfrm>
            <a:off x="8508076" y="2548125"/>
            <a:ext cx="3191258" cy="830997"/>
          </a:xfrm>
          <a:prstGeom prst="rect">
            <a:avLst/>
          </a:prstGeom>
          <a:noFill/>
        </p:spPr>
        <p:txBody>
          <a:bodyPr wrap="none" rtlCol="0">
            <a:spAutoFit/>
          </a:bodyPr>
          <a:lstStyle/>
          <a:p>
            <a:r>
              <a:rPr lang="en-US" sz="2400" dirty="0" err="1" smtClean="0"/>
              <a:t>Culculeded</a:t>
            </a:r>
            <a:r>
              <a:rPr lang="en-US" sz="2400" dirty="0" smtClean="0"/>
              <a:t> cooling rate:</a:t>
            </a:r>
            <a:endParaRPr lang="ru-RU" sz="2400" dirty="0" smtClean="0"/>
          </a:p>
          <a:p>
            <a:r>
              <a:rPr lang="ru-RU" sz="2400" dirty="0" smtClean="0"/>
              <a:t>  </a:t>
            </a:r>
            <a:r>
              <a:rPr lang="ru-RU" sz="2400" b="1" dirty="0" smtClean="0"/>
              <a:t>102</a:t>
            </a:r>
            <a:r>
              <a:rPr lang="ru-RU" sz="2400" dirty="0" smtClean="0"/>
              <a:t> сек</a:t>
            </a:r>
            <a:endParaRPr lang="ru-RU" sz="2400" dirty="0"/>
          </a:p>
        </p:txBody>
      </p:sp>
    </p:spTree>
    <p:extLst>
      <p:ext uri="{BB962C8B-B14F-4D97-AF65-F5344CB8AC3E}">
        <p14:creationId xmlns:p14="http://schemas.microsoft.com/office/powerpoint/2010/main" val="188400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6"/>
          <p:cNvSpPr>
            <a:spLocks noChangeArrowheads="1"/>
          </p:cNvSpPr>
          <p:nvPr/>
        </p:nvSpPr>
        <p:spPr bwMode="auto">
          <a:xfrm>
            <a:off x="142875" y="142875"/>
            <a:ext cx="707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ru-RU" sz="2400">
                <a:latin typeface="Times New Roman" panose="02020603050405020304" pitchFamily="18" charset="0"/>
                <a:cs typeface="Times New Roman" panose="02020603050405020304" pitchFamily="18" charset="0"/>
              </a:rPr>
              <a:t>Combine action of stochastic and electron cooling</a:t>
            </a:r>
            <a:endParaRPr lang="ru-RU" altLang="ru-RU" sz="2400">
              <a:latin typeface="Times New Roman" panose="02020603050405020304" pitchFamily="18" charset="0"/>
              <a:cs typeface="Times New Roman" panose="02020603050405020304" pitchFamily="18" charset="0"/>
            </a:endParaRPr>
          </a:p>
        </p:txBody>
      </p:sp>
      <p:sp>
        <p:nvSpPr>
          <p:cNvPr id="3" name="Прямоугольник 6"/>
          <p:cNvSpPr>
            <a:spLocks noChangeArrowheads="1"/>
          </p:cNvSpPr>
          <p:nvPr/>
        </p:nvSpPr>
        <p:spPr bwMode="auto">
          <a:xfrm>
            <a:off x="428625" y="3929063"/>
            <a:ext cx="214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ru-RU" sz="2400">
                <a:latin typeface="Times New Roman" panose="02020603050405020304" pitchFamily="18" charset="0"/>
                <a:cs typeface="Times New Roman" panose="02020603050405020304" pitchFamily="18" charset="0"/>
              </a:rPr>
              <a:t>Only stochastic</a:t>
            </a:r>
            <a:endParaRPr lang="ru-RU" altLang="ru-RU" sz="2400">
              <a:latin typeface="Times New Roman" panose="02020603050405020304" pitchFamily="18" charset="0"/>
              <a:cs typeface="Times New Roman" panose="02020603050405020304" pitchFamily="18" charset="0"/>
            </a:endParaRPr>
          </a:p>
        </p:txBody>
      </p:sp>
      <p:sp>
        <p:nvSpPr>
          <p:cNvPr id="4" name="Прямоугольник 6"/>
          <p:cNvSpPr>
            <a:spLocks noChangeArrowheads="1"/>
          </p:cNvSpPr>
          <p:nvPr/>
        </p:nvSpPr>
        <p:spPr bwMode="auto">
          <a:xfrm>
            <a:off x="2571750" y="3929063"/>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ru-RU" sz="2400">
                <a:latin typeface="Times New Roman" panose="02020603050405020304" pitchFamily="18" charset="0"/>
                <a:cs typeface="Times New Roman" panose="02020603050405020304" pitchFamily="18" charset="0"/>
              </a:rPr>
              <a:t>Stochastic+e-cooling</a:t>
            </a:r>
            <a:endParaRPr lang="ru-RU" altLang="ru-RU" sz="2400">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928688"/>
            <a:ext cx="50006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21" descr="0718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60438"/>
            <a:ext cx="3286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a:spLocks noChangeArrowheads="1"/>
          </p:cNvSpPr>
          <p:nvPr/>
        </p:nvSpPr>
        <p:spPr bwMode="auto">
          <a:xfrm>
            <a:off x="250825" y="4292600"/>
            <a:ext cx="8215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ru-RU" sz="2400">
                <a:latin typeface="Times New Roman" panose="02020603050405020304" pitchFamily="18" charset="0"/>
                <a:cs typeface="Times New Roman" panose="02020603050405020304" pitchFamily="18" charset="0"/>
              </a:rPr>
              <a:t>Electron energy 		908 keV</a:t>
            </a:r>
          </a:p>
          <a:p>
            <a:r>
              <a:rPr lang="en-GB" altLang="ru-RU" sz="2400">
                <a:latin typeface="Times New Roman" panose="02020603050405020304" pitchFamily="18" charset="0"/>
                <a:cs typeface="Times New Roman" panose="02020603050405020304" pitchFamily="18" charset="0"/>
              </a:rPr>
              <a:t>Proton energy 			1.66 Gev</a:t>
            </a:r>
          </a:p>
          <a:p>
            <a:r>
              <a:rPr lang="en-GB" altLang="ru-RU" sz="2400">
                <a:latin typeface="Times New Roman" panose="02020603050405020304" pitchFamily="18" charset="0"/>
                <a:cs typeface="Times New Roman" panose="02020603050405020304" pitchFamily="18" charset="0"/>
              </a:rPr>
              <a:t>Stochastic cooling		vertical and horizontal</a:t>
            </a:r>
          </a:p>
          <a:p>
            <a:r>
              <a:rPr lang="en-GB" altLang="ru-RU" sz="2400">
                <a:latin typeface="Times New Roman" panose="02020603050405020304" pitchFamily="18" charset="0"/>
                <a:cs typeface="Times New Roman" panose="02020603050405020304" pitchFamily="18" charset="0"/>
              </a:rPr>
              <a:t>E-cool time			120 s</a:t>
            </a:r>
          </a:p>
          <a:p>
            <a:r>
              <a:rPr lang="en-GB" altLang="ru-RU" sz="2400">
                <a:latin typeface="Times New Roman" panose="02020603050405020304" pitchFamily="18" charset="0"/>
                <a:cs typeface="Times New Roman" panose="02020603050405020304" pitchFamily="18" charset="0"/>
              </a:rPr>
              <a:t>Stochastic cooling time	400 s</a:t>
            </a:r>
          </a:p>
          <a:p>
            <a:r>
              <a:rPr lang="en-GB" altLang="ru-RU" sz="2400">
                <a:latin typeface="Times New Roman" panose="02020603050405020304" pitchFamily="18" charset="0"/>
                <a:cs typeface="Times New Roman" panose="02020603050405020304" pitchFamily="18" charset="0"/>
              </a:rPr>
              <a:t>Beta function x/y		4m/3m</a:t>
            </a:r>
            <a:endParaRPr lang="ru-RU" altLang="ru-RU" sz="2400">
              <a:latin typeface="Times New Roman" panose="02020603050405020304" pitchFamily="18" charset="0"/>
              <a:cs typeface="Times New Roman" panose="02020603050405020304" pitchFamily="18" charset="0"/>
            </a:endParaRPr>
          </a:p>
        </p:txBody>
      </p:sp>
      <p:sp>
        <p:nvSpPr>
          <p:cNvPr id="8" name="Прямоугольник 6"/>
          <p:cNvSpPr>
            <a:spLocks noChangeArrowheads="1"/>
          </p:cNvSpPr>
          <p:nvPr/>
        </p:nvSpPr>
        <p:spPr bwMode="auto">
          <a:xfrm>
            <a:off x="5929313" y="3786188"/>
            <a:ext cx="2857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ru-RU" sz="2400">
                <a:latin typeface="Times New Roman" panose="02020603050405020304" pitchFamily="18" charset="0"/>
                <a:cs typeface="Times New Roman" panose="02020603050405020304" pitchFamily="18" charset="0"/>
              </a:rPr>
              <a:t>initial no longitudinal cool, after e-cooling</a:t>
            </a:r>
            <a:endParaRPr lang="ru-RU" altLang="ru-RU" sz="2400">
              <a:latin typeface="Times New Roman" panose="02020603050405020304" pitchFamily="18" charset="0"/>
              <a:cs typeface="Times New Roman" panose="02020603050405020304" pitchFamily="18" charset="0"/>
            </a:endParaRPr>
          </a:p>
        </p:txBody>
      </p:sp>
      <p:sp>
        <p:nvSpPr>
          <p:cNvPr id="9" name="Прямоугольник 10"/>
          <p:cNvSpPr>
            <a:spLocks noChangeArrowheads="1"/>
          </p:cNvSpPr>
          <p:nvPr/>
        </p:nvSpPr>
        <p:spPr bwMode="auto">
          <a:xfrm>
            <a:off x="5929313" y="4571206"/>
            <a:ext cx="169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ru-RU" b="1" dirty="0">
                <a:latin typeface="Times New Roman" panose="02020603050405020304" pitchFamily="18" charset="0"/>
                <a:cs typeface="Times New Roman" panose="02020603050405020304" pitchFamily="18" charset="0"/>
              </a:rPr>
              <a:t>February 2014 </a:t>
            </a:r>
            <a:endParaRPr lang="ru-RU" altLang="ru-RU" b="1" dirty="0">
              <a:latin typeface="Calibri" panose="020F0502020204030204" pitchFamily="34" charset="0"/>
            </a:endParaRPr>
          </a:p>
        </p:txBody>
      </p:sp>
    </p:spTree>
    <p:extLst>
      <p:ext uri="{BB962C8B-B14F-4D97-AF65-F5344CB8AC3E}">
        <p14:creationId xmlns:p14="http://schemas.microsoft.com/office/powerpoint/2010/main" val="401361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p:cNvSpPr/>
              <p:nvPr/>
            </p:nvSpPr>
            <p:spPr>
              <a:xfrm>
                <a:off x="195943" y="598714"/>
                <a:ext cx="5510149" cy="1191801"/>
              </a:xfrm>
              <a:prstGeom prst="rect">
                <a:avLst/>
              </a:prstGeom>
            </p:spPr>
            <p:txBody>
              <a:bodyPr wrap="square">
                <a:spAutoFit/>
              </a:bodyPr>
              <a:lstStyle/>
              <a:p>
                <a:r>
                  <a:rPr lang="ru-RU" sz="4000" dirty="0" smtClean="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ru-RU" sz="40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4000" i="1">
                            <a:effectLst/>
                            <a:latin typeface="Cambria Math" panose="02040503050406030204" pitchFamily="18" charset="0"/>
                            <a:ea typeface="Times New Roman" panose="02020603050405020304" pitchFamily="18" charset="0"/>
                          </a:rPr>
                        </m:ctrlPr>
                      </m:fPr>
                      <m:num>
                        <m:r>
                          <a:rPr lang="ru-RU" sz="4000" b="0" i="1" smtClean="0">
                            <a:effectLst/>
                            <a:latin typeface="Cambria Math" panose="02040503050406030204" pitchFamily="18" charset="0"/>
                            <a:ea typeface="Times New Roman" panose="02020603050405020304" pitchFamily="18" charset="0"/>
                          </a:rPr>
                          <m:t>4</m:t>
                        </m:r>
                        <m:sSup>
                          <m:sSupPr>
                            <m:ctrlPr>
                              <a:rPr lang="ru-RU" sz="4000" i="1">
                                <a:effectLst/>
                                <a:latin typeface="Cambria Math" panose="02040503050406030204" pitchFamily="18" charset="0"/>
                                <a:ea typeface="Times New Roman" panose="02020603050405020304" pitchFamily="18" charset="0"/>
                              </a:rPr>
                            </m:ctrlPr>
                          </m:sSupPr>
                          <m:e>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ru-RU" sz="4000" i="1">
                                <a:effectLst/>
                                <a:latin typeface="Cambria Math" panose="02040503050406030204" pitchFamily="18" charset="0"/>
                                <a:ea typeface="Times New Roman" panose="02020603050405020304" pitchFamily="18" charset="0"/>
                              </a:rPr>
                            </m:ctrlPr>
                          </m:sSupPr>
                          <m:e>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𝑍</m:t>
                            </m:r>
                          </m:e>
                          <m:sup>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ru-RU" sz="4000" i="1">
                                <a:effectLst/>
                                <a:latin typeface="Cambria Math" panose="02040503050406030204" pitchFamily="18" charset="0"/>
                                <a:ea typeface="Times New Roman" panose="02020603050405020304" pitchFamily="18" charset="0"/>
                              </a:rPr>
                            </m:ctrlPr>
                          </m:sSubPr>
                          <m:e>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𝑒</m:t>
                            </m:r>
                          </m:sub>
                        </m:sSub>
                        <m:sSub>
                          <m:sSubPr>
                            <m:ctrlPr>
                              <a:rPr lang="ru-RU" sz="4000" i="1">
                                <a:effectLst/>
                                <a:latin typeface="Cambria Math" panose="02040503050406030204" pitchFamily="18" charset="0"/>
                                <a:ea typeface="Times New Roman" panose="02020603050405020304" pitchFamily="18" charset="0"/>
                              </a:rPr>
                            </m:ctrlPr>
                          </m:sSubPr>
                          <m:e>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𝐿𝑛</m:t>
                            </m:r>
                          </m:e>
                          <m:sub>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sSub>
                          <m:sSubPr>
                            <m:ctrlPr>
                              <a:rPr lang="ru-RU" sz="4000" i="1">
                                <a:effectLst/>
                                <a:latin typeface="Cambria Math" panose="02040503050406030204" pitchFamily="18" charset="0"/>
                                <a:ea typeface="Times New Roman" panose="02020603050405020304" pitchFamily="18" charset="0"/>
                              </a:rPr>
                            </m:ctrlPr>
                          </m:sSubPr>
                          <m:e>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𝑀𝑚</m:t>
                            </m:r>
                          </m:e>
                          <m:sub>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𝑒</m:t>
                            </m:r>
                          </m:sub>
                        </m:sSub>
                        <m:sSubSup>
                          <m:sSubSupPr>
                            <m:ctrlPr>
                              <a:rPr lang="ru-RU" sz="4000" i="1">
                                <a:effectLst/>
                                <a:latin typeface="Cambria Math" panose="02040503050406030204" pitchFamily="18" charset="0"/>
                                <a:ea typeface="Times New Roman" panose="02020603050405020304" pitchFamily="18" charset="0"/>
                              </a:rPr>
                            </m:ctrlPr>
                          </m:sSubSup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ru-RU" sz="4000" i="1">
                                <a:effectLst/>
                                <a:latin typeface="Cambria Math" panose="02040503050406030204" pitchFamily="18" charset="0"/>
                                <a:ea typeface="Times New Roman" panose="02020603050405020304" pitchFamily="18" charset="0"/>
                                <a:cs typeface="Times New Roman" panose="02020603050405020304" pitchFamily="18" charset="0"/>
                              </a:rPr>
                              <m:t>3</m:t>
                            </m:r>
                          </m:sup>
                        </m:sSubSup>
                      </m:den>
                    </m:f>
                    <m:r>
                      <a:rPr lang="ru-RU" sz="4000" i="1" smtClean="0">
                        <a:effectLst/>
                        <a:latin typeface="Cambria Math" panose="02040503050406030204" pitchFamily="18" charset="0"/>
                        <a:ea typeface="Times New Roman" panose="02020603050405020304" pitchFamily="18" charset="0"/>
                        <a:cs typeface="Times New Roman" panose="02020603050405020304" pitchFamily="18" charset="0"/>
                      </a:rPr>
                      <m:t>𝞰</m:t>
                    </m:r>
                  </m:oMath>
                </a14:m>
                <a:endParaRPr lang="ru-RU" sz="40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95943" y="598714"/>
                <a:ext cx="5510149" cy="1191801"/>
              </a:xfrm>
              <a:prstGeom prst="rect">
                <a:avLst/>
              </a:prstGeom>
              <a:blipFill rotWithShape="0">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887686" y="414048"/>
                <a:ext cx="7032766" cy="4651210"/>
              </a:xfrm>
              <a:prstGeom prst="rect">
                <a:avLst/>
              </a:prstGeom>
              <a:noFill/>
            </p:spPr>
            <p:txBody>
              <a:bodyPr wrap="square" rtlCol="0">
                <a:spAutoFit/>
              </a:bodyPr>
              <a:lstStyle/>
              <a:p>
                <a:r>
                  <a:rPr lang="en-US" dirty="0" smtClean="0"/>
                  <a:t>Cooling rate</a:t>
                </a:r>
                <a:endParaRPr lang="ru-RU"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=4.8∗</m:t>
                      </m:r>
                      <m:sSup>
                        <m:sSupPr>
                          <m:ctrlPr>
                            <a:rPr lang="ru-RU" i="1" dirty="0" smtClean="0">
                              <a:latin typeface="Cambria Math" panose="02040503050406030204" pitchFamily="18" charset="0"/>
                            </a:rPr>
                          </m:ctrlPr>
                        </m:sSupPr>
                        <m:e>
                          <m:r>
                            <a:rPr lang="en-US" b="0" i="1" dirty="0" smtClean="0">
                              <a:latin typeface="Cambria Math" panose="02040503050406030204" pitchFamily="18" charset="0"/>
                            </a:rPr>
                            <m:t>10</m:t>
                          </m:r>
                        </m:e>
                        <m:sup>
                          <m:r>
                            <a:rPr lang="en-US" b="0" i="1" dirty="0" smtClean="0">
                              <a:latin typeface="Cambria Math" panose="02040503050406030204" pitchFamily="18" charset="0"/>
                            </a:rPr>
                            <m:t>−10</m:t>
                          </m:r>
                        </m:sup>
                      </m:sSup>
                      <m:r>
                        <a:rPr lang="en-US" b="0" i="1" smtClean="0">
                          <a:latin typeface="Cambria Math" panose="02040503050406030204" pitchFamily="18" charset="0"/>
                        </a:rPr>
                        <m:t>−</m:t>
                      </m:r>
                      <m:r>
                        <a:rPr lang="en-US" b="0" i="1" smtClean="0">
                          <a:latin typeface="Cambria Math" panose="02040503050406030204" pitchFamily="18" charset="0"/>
                        </a:rPr>
                        <m:t>𝑒𝑙𝑒𝑐𝑡𝑟𝑜𝑛</m:t>
                      </m:r>
                      <m:r>
                        <a:rPr lang="en-US" b="0" i="1" smtClean="0">
                          <a:latin typeface="Cambria Math" panose="02040503050406030204" pitchFamily="18" charset="0"/>
                        </a:rPr>
                        <m:t> </m:t>
                      </m:r>
                      <m:r>
                        <a:rPr lang="en-US" b="0" i="1" smtClean="0">
                          <a:latin typeface="Cambria Math" panose="02040503050406030204" pitchFamily="18" charset="0"/>
                        </a:rPr>
                        <m:t>𝑐h𝑎𝑟𝑔𝑒</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𝐺𝑆𝐶𝐸</m:t>
                      </m:r>
                      <m:r>
                        <a:rPr lang="en-US" b="0" i="1" smtClean="0">
                          <a:latin typeface="Cambria Math" panose="02040503050406030204" pitchFamily="18" charset="0"/>
                        </a:rPr>
                        <m:t>)</m:t>
                      </m:r>
                    </m:oMath>
                  </m:oMathPara>
                </a14:m>
                <a:endParaRPr lang="en-US" b="0" dirty="0" smtClean="0"/>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m:t>
                          </m:r>
                        </m:sub>
                      </m:sSub>
                      <m:r>
                        <a:rPr lang="en-US" b="0" i="1" smtClean="0">
                          <a:latin typeface="Cambria Math" panose="02040503050406030204" pitchFamily="18" charset="0"/>
                        </a:rPr>
                        <m:t>=9.1∗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−28</m:t>
                          </m:r>
                        </m:sup>
                      </m:sSup>
                      <m:r>
                        <a:rPr lang="en-US" b="0" i="1" smtClean="0">
                          <a:latin typeface="Cambria Math" panose="02040503050406030204" pitchFamily="18" charset="0"/>
                        </a:rPr>
                        <m:t> </m:t>
                      </m:r>
                      <m:r>
                        <a:rPr lang="ru-RU" b="0" i="1" smtClean="0">
                          <a:latin typeface="Cambria Math" panose="02040503050406030204" pitchFamily="18" charset="0"/>
                        </a:rPr>
                        <m:t>г. </m:t>
                      </m:r>
                      <m:r>
                        <a:rPr lang="en-US" b="0" i="1" smtClean="0">
                          <a:latin typeface="Cambria Math" panose="02040503050406030204" pitchFamily="18" charset="0"/>
                        </a:rPr>
                        <m:t> </m:t>
                      </m:r>
                      <m:r>
                        <a:rPr lang="en-US" b="0" i="1" smtClean="0">
                          <a:latin typeface="Cambria Math" panose="02040503050406030204" pitchFamily="18" charset="0"/>
                        </a:rPr>
                        <m:t>𝑒𝑙𝑒𝑐𝑡𝑟𝑜𝑛</m:t>
                      </m:r>
                      <m:r>
                        <a:rPr lang="en-US" b="0" i="1" smtClean="0">
                          <a:latin typeface="Cambria Math" panose="02040503050406030204" pitchFamily="18" charset="0"/>
                        </a:rPr>
                        <m:t> </m:t>
                      </m:r>
                      <m:r>
                        <a:rPr lang="en-US" b="0" i="1" smtClean="0">
                          <a:latin typeface="Cambria Math" panose="02040503050406030204" pitchFamily="18" charset="0"/>
                        </a:rPr>
                        <m:t>𝑚𝑎𝑠𝑠</m:t>
                      </m:r>
                    </m:oMath>
                  </m:oMathPara>
                </a14:m>
                <a:endParaRPr lang="en-US" b="0"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=79−</m:t>
                      </m:r>
                      <m:r>
                        <a:rPr lang="en-US" b="0" i="1" smtClean="0">
                          <a:latin typeface="Cambria Math" panose="02040503050406030204" pitchFamily="18" charset="0"/>
                        </a:rPr>
                        <m:t>𝑐h𝑎𝑟𝑔𝑒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𝐴𝑢</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𝑢𝑛𝑖𝑡𝑠</m:t>
                          </m:r>
                          <m:r>
                            <a:rPr lang="en-US" b="0" i="1" smtClean="0">
                              <a:latin typeface="Cambria Math" panose="02040503050406030204" pitchFamily="18" charset="0"/>
                            </a:rPr>
                            <m:t> </m:t>
                          </m:r>
                          <m:r>
                            <a:rPr lang="en-US" b="0" i="1" smtClean="0">
                              <a:latin typeface="Cambria Math" panose="02040503050406030204" pitchFamily="18" charset="0"/>
                            </a:rPr>
                            <m:t>𝑒𝑙𝑒𝑐𝑡𝑟𝑜𝑛</m:t>
                          </m:r>
                          <m:r>
                            <a:rPr lang="en-US" b="0" i="1" smtClean="0">
                              <a:latin typeface="Cambria Math" panose="02040503050406030204" pitchFamily="18" charset="0"/>
                            </a:rPr>
                            <m:t> </m:t>
                          </m:r>
                          <m:r>
                            <a:rPr lang="en-US" b="0" i="1" smtClean="0">
                              <a:latin typeface="Cambria Math" panose="02040503050406030204" pitchFamily="18" charset="0"/>
                            </a:rPr>
                            <m:t>𝑐h𝑎𝑟𝑔𝑒</m:t>
                          </m:r>
                        </m:e>
                      </m:d>
                    </m:oMath>
                  </m:oMathPara>
                </a14:m>
                <a:endParaRPr lang="en-US" b="0"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𝑀𝑝</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=197∗1.67∗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−24</m:t>
                          </m:r>
                        </m:sup>
                      </m:sSup>
                      <m:r>
                        <a:rPr lang="en-US" b="0" i="1" smtClean="0">
                          <a:latin typeface="Cambria Math" panose="02040503050406030204" pitchFamily="18" charset="0"/>
                        </a:rPr>
                        <m:t>  </m:t>
                      </m:r>
                      <m:r>
                        <a:rPr lang="en-US" b="0" i="1" smtClean="0">
                          <a:latin typeface="Cambria Math" panose="02040503050406030204" pitchFamily="18" charset="0"/>
                        </a:rPr>
                        <m:t>𝑚𝑎𝑠𝑠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𝑖𝑜𝑛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𝑔𝑜𝑙𝑑</m:t>
                      </m:r>
                    </m:oMath>
                  </m:oMathPara>
                </a14:m>
                <a:endParaRPr lang="ru-RU" b="0" dirty="0" smtClean="0"/>
              </a:p>
              <a:p>
                <a:pPr/>
                <a14:m>
                  <m:oMathPara xmlns:m="http://schemas.openxmlformats.org/officeDocument/2006/math">
                    <m:oMathParaPr>
                      <m:jc m:val="left"/>
                    </m:oMathParaPr>
                    <m:oMath xmlns:m="http://schemas.openxmlformats.org/officeDocument/2006/math">
                      <m:sSub>
                        <m:sSubPr>
                          <m:ctrlPr>
                            <a:rPr lang="ru-RU"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m:t>
                          </m:r>
                        </m:num>
                        <m:den>
                          <m:r>
                            <a:rPr lang="en-US" b="0" i="1" smtClean="0">
                              <a:latin typeface="Cambria Math" panose="02040503050406030204" pitchFamily="18" charset="0"/>
                              <a:ea typeface="Cambria Math" panose="02040503050406030204" pitchFamily="18" charset="0"/>
                            </a:rPr>
                            <m:t>𝛾𝛽</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𝑒</m:t>
                              </m:r>
                            </m:sub>
                            <m:sup>
                              <m:r>
                                <a:rPr lang="en-US" b="0" i="1" smtClean="0">
                                  <a:latin typeface="Cambria Math" panose="02040503050406030204" pitchFamily="18" charset="0"/>
                                  <a:ea typeface="Cambria Math" panose="02040503050406030204" pitchFamily="18" charset="0"/>
                                </a:rPr>
                                <m:t>2</m:t>
                              </m:r>
                            </m:sup>
                          </m:sSubSup>
                        </m:den>
                      </m:f>
                      <m:r>
                        <a:rPr lang="en-US" b="0" i="1" smtClean="0">
                          <a:latin typeface="Cambria Math" panose="02040503050406030204" pitchFamily="18" charset="0"/>
                        </a:rPr>
                        <m:t>=</m:t>
                      </m:r>
                      <m:f>
                        <m:fPr>
                          <m:ctrlPr>
                            <a:rPr lang="en-US" i="1">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𝐴</m:t>
                              </m:r>
                            </m:num>
                            <m:den>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den>
                          </m:f>
                        </m:num>
                        <m:den>
                          <m:r>
                            <a:rPr lang="en-US" b="0" i="1" smtClean="0">
                              <a:latin typeface="Cambria Math" panose="02040503050406030204" pitchFamily="18" charset="0"/>
                            </a:rPr>
                            <m:t>5.8∗0.98∗3∗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10</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0.5</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=4.6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7</m:t>
                          </m:r>
                        </m:sup>
                      </m:sSup>
                    </m:oMath>
                  </m:oMathPara>
                </a14:m>
                <a:endParaRPr lang="en-US" dirty="0" smtClean="0"/>
              </a:p>
              <a:p>
                <a:r>
                  <a:rPr lang="en-US" dirty="0"/>
                  <a:t> </a:t>
                </a:r>
                <a:r>
                  <a:rPr lang="en-US" dirty="0" smtClean="0"/>
                  <a:t> electron beam density at 1/cm^3</a:t>
                </a:r>
                <a:endParaRPr lang="ru-RU" dirty="0" smtClean="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𝐿𝑛</m:t>
                        </m:r>
                      </m:e>
                      <m:sub>
                        <m:r>
                          <a:rPr lang="en-US" b="0" i="1" smtClean="0">
                            <a:latin typeface="Cambria Math" panose="02040503050406030204" pitchFamily="18" charset="0"/>
                          </a:rPr>
                          <m:t>𝑐</m:t>
                        </m:r>
                      </m:sub>
                    </m:sSub>
                    <m:r>
                      <a:rPr lang="ru-RU"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ru-RU" i="1" dirty="0" smtClean="0">
                                    <a:latin typeface="Cambria Math" panose="02040503050406030204" pitchFamily="18" charset="0"/>
                                    <a:ea typeface="Cambria Math" panose="02040503050406030204" pitchFamily="18" charset="0"/>
                                  </a:rPr>
                                </m:ctrlPr>
                              </m:fPr>
                              <m:num>
                                <m:sSub>
                                  <m:sSubPr>
                                    <m:ctrlPr>
                                      <a:rPr lang="ru-RU" i="1" dirty="0" smtClean="0">
                                        <a:latin typeface="Cambria Math" panose="02040503050406030204" pitchFamily="18" charset="0"/>
                                        <a:ea typeface="Cambria Math" panose="02040503050406030204" pitchFamily="18" charset="0"/>
                                      </a:rPr>
                                    </m:ctrlPr>
                                  </m:sSubPr>
                                  <m:e>
                                    <m:r>
                                      <a:rPr lang="ru-RU" i="1" dirty="0" smtClean="0">
                                        <a:latin typeface="Cambria Math" panose="02040503050406030204" pitchFamily="18" charset="0"/>
                                        <a:ea typeface="Cambria Math" panose="02040503050406030204" pitchFamily="18" charset="0"/>
                                      </a:rPr>
                                      <m:t>𝜌</m:t>
                                    </m:r>
                                  </m:e>
                                  <m:sub>
                                    <m:r>
                                      <a:rPr lang="en-US" b="0" i="1" dirty="0" smtClean="0">
                                        <a:latin typeface="Cambria Math" panose="02040503050406030204" pitchFamily="18" charset="0"/>
                                        <a:ea typeface="Cambria Math" panose="02040503050406030204" pitchFamily="18" charset="0"/>
                                      </a:rPr>
                                      <m:t>𝑚𝑎𝑥</m:t>
                                    </m:r>
                                  </m:sub>
                                </m:sSub>
                              </m:num>
                              <m:den>
                                <m:sSub>
                                  <m:sSubPr>
                                    <m:ctrlPr>
                                      <a:rPr lang="ru-RU" i="1" dirty="0" smtClean="0">
                                        <a:latin typeface="Cambria Math" panose="02040503050406030204" pitchFamily="18" charset="0"/>
                                        <a:ea typeface="Cambria Math" panose="02040503050406030204" pitchFamily="18" charset="0"/>
                                      </a:rPr>
                                    </m:ctrlPr>
                                  </m:sSubPr>
                                  <m:e>
                                    <m:r>
                                      <a:rPr lang="ru-RU" i="1" dirty="0" smtClean="0">
                                        <a:latin typeface="Cambria Math" panose="02040503050406030204" pitchFamily="18" charset="0"/>
                                        <a:ea typeface="Cambria Math" panose="02040503050406030204" pitchFamily="18" charset="0"/>
                                      </a:rPr>
                                      <m:t>𝜌</m:t>
                                    </m:r>
                                  </m:e>
                                  <m:sub>
                                    <m:r>
                                      <a:rPr lang="en-US" b="0" i="1" dirty="0" smtClean="0">
                                        <a:latin typeface="Cambria Math" panose="02040503050406030204" pitchFamily="18" charset="0"/>
                                        <a:ea typeface="Cambria Math" panose="02040503050406030204" pitchFamily="18" charset="0"/>
                                      </a:rPr>
                                      <m:t>𝑚𝑖𝑛</m:t>
                                    </m:r>
                                  </m:sub>
                                </m:sSub>
                              </m:den>
                            </m:f>
                          </m:e>
                        </m:d>
                      </m:e>
                    </m:func>
                    <m:r>
                      <a:rPr lang="en-US" b="0" i="1" dirty="0" smtClean="0">
                        <a:latin typeface="Cambria Math" panose="02040503050406030204" pitchFamily="18" charset="0"/>
                        <a:ea typeface="Cambria Math" panose="02040503050406030204" pitchFamily="18" charset="0"/>
                      </a:rPr>
                      <m:t>=</m:t>
                    </m:r>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ln</m:t>
                        </m:r>
                      </m:fName>
                      <m:e>
                        <m:d>
                          <m:dPr>
                            <m:ctrlPr>
                              <a:rPr lang="en-US" b="0" i="1" dirty="0" smtClean="0">
                                <a:latin typeface="Cambria Math" panose="02040503050406030204" pitchFamily="18" charset="0"/>
                                <a:ea typeface="Cambria Math" panose="02040503050406030204" pitchFamily="18" charset="0"/>
                              </a:rPr>
                            </m:ctrlPr>
                          </m:dPr>
                          <m:e>
                            <m:f>
                              <m:fPr>
                                <m:ctrlPr>
                                  <a:rPr lang="en-US" b="0" i="1" dirty="0" smtClean="0">
                                    <a:latin typeface="Cambria Math" panose="02040503050406030204" pitchFamily="18" charset="0"/>
                                    <a:ea typeface="Cambria Math" panose="02040503050406030204" pitchFamily="18" charset="0"/>
                                  </a:rPr>
                                </m:ctrlPr>
                              </m:fPr>
                              <m:num>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𝑉</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𝜏</m:t>
                                </m:r>
                                <m:r>
                                  <a:rPr lang="en-US" b="0" i="1" dirty="0" smtClean="0">
                                    <a:latin typeface="Cambria Math" panose="02040503050406030204" pitchFamily="18" charset="0"/>
                                    <a:ea typeface="Cambria Math" panose="02040503050406030204" pitchFamily="18" charset="0"/>
                                  </a:rPr>
                                  <m:t>𝑓𝑙𝑖𝑔𝑡h</m:t>
                                </m:r>
                              </m:num>
                              <m:den>
                                <m:f>
                                  <m:fPr>
                                    <m:ctrlPr>
                                      <a:rPr lang="en-US" b="0" i="1" dirty="0" smtClean="0">
                                        <a:latin typeface="Cambria Math" panose="02040503050406030204" pitchFamily="18" charset="0"/>
                                        <a:ea typeface="Cambria Math" panose="02040503050406030204" pitchFamily="18" charset="0"/>
                                      </a:rPr>
                                    </m:ctrlPr>
                                  </m:fPr>
                                  <m:num>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𝑟</m:t>
                                        </m:r>
                                      </m:e>
                                      <m:sub>
                                        <m:r>
                                          <a:rPr lang="en-US" b="0" i="1" dirty="0" smtClean="0">
                                            <a:latin typeface="Cambria Math" panose="02040503050406030204" pitchFamily="18" charset="0"/>
                                            <a:ea typeface="Cambria Math" panose="02040503050406030204" pitchFamily="18" charset="0"/>
                                          </a:rPr>
                                          <m:t>𝑖</m:t>
                                        </m:r>
                                      </m:sub>
                                    </m:sSub>
                                  </m:num>
                                  <m:den>
                                    <m:sSup>
                                      <m:sSupPr>
                                        <m:ctrlPr>
                                          <a:rPr lang="en-US" b="0" i="1" dirty="0" smtClean="0">
                                            <a:latin typeface="Cambria Math" panose="02040503050406030204" pitchFamily="18" charset="0"/>
                                            <a:ea typeface="Cambria Math" panose="02040503050406030204" pitchFamily="18" charset="0"/>
                                          </a:rPr>
                                        </m:ctrlPr>
                                      </m:sSupPr>
                                      <m:e>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𝑉</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m:t>
                                        </m:r>
                                      </m:e>
                                      <m:sup>
                                        <m:r>
                                          <a:rPr lang="en-US" b="0" i="1" dirty="0" smtClean="0">
                                            <a:latin typeface="Cambria Math" panose="02040503050406030204" pitchFamily="18" charset="0"/>
                                            <a:ea typeface="Cambria Math" panose="02040503050406030204" pitchFamily="18" charset="0"/>
                                          </a:rPr>
                                          <m:t>2</m:t>
                                        </m:r>
                                      </m:sup>
                                    </m:sSup>
                                  </m:den>
                                </m:f>
                              </m:den>
                            </m:f>
                          </m:e>
                        </m:d>
                      </m:e>
                    </m:func>
                    <m:r>
                      <a:rPr lang="ru-RU"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𝐶𝑜𝑙𝑢𝑛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𝑙𝑛</m:t>
                    </m:r>
                  </m:oMath>
                </a14:m>
                <a:r>
                  <a:rPr lang="en-US" b="0" dirty="0" smtClean="0">
                    <a:ea typeface="Cambria Math" panose="02040503050406030204" pitchFamily="18" charset="0"/>
                  </a:rPr>
                  <a:t>  </a:t>
                </a:r>
                <a:endParaRPr lang="ru-RU" b="0" dirty="0" smtClean="0">
                  <a:ea typeface="Cambria Math" panose="02040503050406030204" pitchFamily="18" charset="0"/>
                </a:endParaRPr>
              </a:p>
              <a:p>
                <a14:m>
                  <m:oMath xmlns:m="http://schemas.openxmlformats.org/officeDocument/2006/math">
                    <m:r>
                      <a:rPr lang="ru-RU" i="1">
                        <a:latin typeface="Cambria Math" panose="02040503050406030204" pitchFamily="18" charset="0"/>
                        <a:ea typeface="Times New Roman" panose="02020603050405020304" pitchFamily="18" charset="0"/>
                        <a:cs typeface="Times New Roman" panose="02020603050405020304" pitchFamily="18" charset="0"/>
                      </a:rPr>
                      <m:t>𝞰</m:t>
                    </m:r>
                  </m:oMath>
                </a14:m>
                <a:r>
                  <a:rPr lang="en-US" dirty="0" smtClean="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7</m:t>
                        </m:r>
                      </m:num>
                      <m:den>
                        <m:r>
                          <a:rPr lang="en-US" b="0" i="1" dirty="0" smtClean="0">
                            <a:latin typeface="Cambria Math" panose="02040503050406030204" pitchFamily="18" charset="0"/>
                          </a:rPr>
                          <m:t>500</m:t>
                        </m:r>
                      </m:den>
                    </m:f>
                    <m:r>
                      <a:rPr lang="en-US" b="0" i="1" dirty="0" smtClean="0">
                        <a:latin typeface="Cambria Math" panose="02040503050406030204" pitchFamily="18" charset="0"/>
                      </a:rPr>
                      <m:t> </m:t>
                    </m:r>
                    <m:r>
                      <a:rPr lang="en-US" b="0" i="1" dirty="0" smtClean="0">
                        <a:latin typeface="Cambria Math" panose="02040503050406030204" pitchFamily="18" charset="0"/>
                      </a:rPr>
                      <m:t>𝑓𝑟𝑎𝑐𝑡𝑖𝑜𝑛</m:t>
                    </m:r>
                    <m:r>
                      <a:rPr lang="en-US" b="0" i="1" dirty="0" smtClean="0">
                        <a:latin typeface="Cambria Math" panose="02040503050406030204" pitchFamily="18" charset="0"/>
                      </a:rPr>
                      <m:t>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𝑜𝑟𝑏𝑖𝑡</m:t>
                    </m:r>
                    <m:r>
                      <a:rPr lang="en-US" b="0" i="1" dirty="0" smtClean="0">
                        <a:latin typeface="Cambria Math" panose="02040503050406030204" pitchFamily="18" charset="0"/>
                      </a:rPr>
                      <m:t> </m:t>
                    </m:r>
                    <m:r>
                      <a:rPr lang="en-US" b="0" i="1" dirty="0" smtClean="0">
                        <a:latin typeface="Cambria Math" panose="02040503050406030204" pitchFamily="18" charset="0"/>
                      </a:rPr>
                      <m:t>𝑜𝑐𝑢𝑝𝑎𝑖𝑡𝑒𝑑</m:t>
                    </m:r>
                    <m:r>
                      <a:rPr lang="en-US" b="0" i="1" dirty="0" smtClean="0">
                        <a:latin typeface="Cambria Math" panose="02040503050406030204" pitchFamily="18" charset="0"/>
                      </a:rPr>
                      <m:t> </m:t>
                    </m:r>
                    <m:r>
                      <a:rPr lang="en-US" b="0" i="1" dirty="0" smtClean="0">
                        <a:latin typeface="Cambria Math" panose="02040503050406030204" pitchFamily="18" charset="0"/>
                      </a:rPr>
                      <m:t>𝑒𝑙𝑒𝑐𝑡𝑟𝑜𝑛</m:t>
                    </m:r>
                    <m:r>
                      <a:rPr lang="en-US" b="0" i="1" dirty="0" smtClean="0">
                        <a:latin typeface="Cambria Math" panose="02040503050406030204" pitchFamily="18" charset="0"/>
                      </a:rPr>
                      <m:t> </m:t>
                    </m:r>
                    <m:r>
                      <a:rPr lang="en-US" b="0" i="1" dirty="0" smtClean="0">
                        <a:latin typeface="Cambria Math" panose="02040503050406030204" pitchFamily="18" charset="0"/>
                      </a:rPr>
                      <m:t>𝑏𝑒𝑎𝑚</m:t>
                    </m:r>
                  </m:oMath>
                </a14:m>
                <a:endParaRPr lang="en-US" i="1" dirty="0" smtClean="0">
                  <a:latin typeface="Cambria Math" panose="02040503050406030204" pitchFamily="18" charset="0"/>
                </a:endParaRPr>
              </a:p>
              <a:p>
                <a:r>
                  <a:rPr lang="en-US" b="0" dirty="0" smtClean="0"/>
                  <a:t>Vi</a:t>
                </a:r>
                <a14:m>
                  <m:oMath xmlns:m="http://schemas.openxmlformats.org/officeDocument/2006/math">
                    <m:r>
                      <a:rPr lang="en-US" b="0" i="1" smtClean="0">
                        <a:latin typeface="Cambria Math" panose="02040503050406030204" pitchFamily="18" charset="0"/>
                      </a:rPr>
                      <m:t>=5.7∗</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oMath>
                </a14:m>
                <a:r>
                  <a:rPr lang="en-US" dirty="0" smtClean="0"/>
                  <a:t> </a:t>
                </a:r>
                <a:r>
                  <a:rPr lang="ru-RU" dirty="0" smtClean="0"/>
                  <a:t>см/</a:t>
                </a:r>
                <a:r>
                  <a:rPr lang="en-US" dirty="0" smtClean="0"/>
                  <a:t>s</a:t>
                </a:r>
                <a:r>
                  <a:rPr lang="ru-RU" dirty="0" smtClean="0"/>
                  <a:t>  </a:t>
                </a:r>
                <a:r>
                  <a:rPr lang="en-US" dirty="0" err="1" smtClean="0"/>
                  <a:t>transver</a:t>
                </a:r>
                <a:r>
                  <a:rPr lang="en-US" dirty="0" smtClean="0"/>
                  <a:t> velocity of ion at cooler</a:t>
                </a:r>
              </a:p>
              <a:p>
                <a:r>
                  <a:rPr lang="en-US" dirty="0" err="1" smtClean="0"/>
                  <a:t>Ti</a:t>
                </a:r>
                <a:r>
                  <a:rPr lang="en-US" dirty="0" smtClean="0"/>
                  <a:t>=</a:t>
                </a:r>
                <a:r>
                  <a:rPr lang="ru-RU" dirty="0" smtClean="0"/>
                  <a:t>2.8</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ru-RU" b="0" i="1" smtClean="0">
                            <a:latin typeface="Cambria Math" panose="02040503050406030204" pitchFamily="18" charset="0"/>
                          </a:rPr>
                          <m:t>9</m:t>
                        </m:r>
                      </m:sup>
                    </m:sSup>
                  </m:oMath>
                </a14:m>
                <a:r>
                  <a:rPr lang="ru-RU" dirty="0" smtClean="0"/>
                  <a:t> </a:t>
                </a:r>
                <a:r>
                  <a:rPr lang="en-US" dirty="0" smtClean="0"/>
                  <a:t> K </a:t>
                </a:r>
                <a:r>
                  <a:rPr lang="en-US" dirty="0" err="1" smtClean="0"/>
                  <a:t>degry</a:t>
                </a:r>
                <a:r>
                  <a:rPr lang="en-US" dirty="0" smtClean="0"/>
                  <a:t> initial temperature ion beam!!</a:t>
                </a:r>
                <a:endParaRPr lang="ru-RU" dirty="0"/>
              </a:p>
              <a:p>
                <a:endParaRPr lang="en-US" dirty="0" smtClean="0"/>
              </a:p>
              <a:p>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4887686" y="414048"/>
                <a:ext cx="7032766" cy="4651210"/>
              </a:xfrm>
              <a:prstGeom prst="rect">
                <a:avLst/>
              </a:prstGeom>
              <a:blipFill rotWithShape="0">
                <a:blip r:embed="rId4"/>
                <a:stretch>
                  <a:fillRect l="-781" t="-7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35429" y="2978212"/>
                <a:ext cx="1802608" cy="474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𝑐𝑜𝑜𝑙</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num>
                        <m:den>
                          <m:r>
                            <a:rPr lang="en-US" b="0" i="1" smtClean="0">
                              <a:latin typeface="Cambria Math" panose="02040503050406030204" pitchFamily="18" charset="0"/>
                              <a:ea typeface="Cambria Math" panose="02040503050406030204" pitchFamily="18" charset="0"/>
                            </a:rPr>
                            <m:t>𝞴</m:t>
                          </m:r>
                        </m:den>
                      </m:f>
                      <m:r>
                        <a:rPr lang="en-US" b="0" i="1" smtClean="0">
                          <a:latin typeface="Cambria Math" panose="02040503050406030204" pitchFamily="18" charset="0"/>
                          <a:ea typeface="Cambria Math" panose="02040503050406030204" pitchFamily="18" charset="0"/>
                        </a:rPr>
                        <m:t>=28  </m:t>
                      </m:r>
                      <m:r>
                        <a:rPr lang="en-US" b="0" i="1" smtClean="0">
                          <a:latin typeface="Cambria Math" panose="02040503050406030204" pitchFamily="18" charset="0"/>
                          <a:ea typeface="Cambria Math" panose="02040503050406030204" pitchFamily="18" charset="0"/>
                        </a:rPr>
                        <m:t>𝑠</m:t>
                      </m:r>
                    </m:oMath>
                  </m:oMathPara>
                </a14:m>
                <a:endParaRPr lang="ru-RU" dirty="0"/>
              </a:p>
            </p:txBody>
          </p:sp>
        </mc:Choice>
        <mc:Fallback xmlns="">
          <p:sp>
            <p:nvSpPr>
              <p:cNvPr id="4" name="TextBox 3"/>
              <p:cNvSpPr txBox="1">
                <a:spLocks noRot="1" noChangeAspect="1" noMove="1" noResize="1" noEditPoints="1" noAdjustHandles="1" noChangeArrowheads="1" noChangeShapeType="1" noTextEdit="1"/>
              </p:cNvSpPr>
              <p:nvPr/>
            </p:nvSpPr>
            <p:spPr>
              <a:xfrm>
                <a:off x="435429" y="2978212"/>
                <a:ext cx="1802608" cy="474297"/>
              </a:xfrm>
              <a:prstGeom prst="rect">
                <a:avLst/>
              </a:prstGeom>
              <a:blipFill rotWithShape="0">
                <a:blip r:embed="rId5"/>
                <a:stretch>
                  <a:fillRect/>
                </a:stretch>
              </a:blipFill>
            </p:spPr>
            <p:txBody>
              <a:bodyPr/>
              <a:lstStyle/>
              <a:p>
                <a:r>
                  <a:rPr lang="ru-RU">
                    <a:noFill/>
                  </a:rPr>
                  <a:t> </a:t>
                </a:r>
              </a:p>
            </p:txBody>
          </p:sp>
        </mc:Fallback>
      </mc:AlternateContent>
      <p:sp>
        <p:nvSpPr>
          <p:cNvPr id="5" name="TextBox 4"/>
          <p:cNvSpPr txBox="1"/>
          <p:nvPr/>
        </p:nvSpPr>
        <p:spPr>
          <a:xfrm>
            <a:off x="195943" y="4073236"/>
            <a:ext cx="3993672" cy="830997"/>
          </a:xfrm>
          <a:prstGeom prst="rect">
            <a:avLst/>
          </a:prstGeom>
          <a:noFill/>
        </p:spPr>
        <p:txBody>
          <a:bodyPr wrap="square" rtlCol="0">
            <a:spAutoFit/>
          </a:bodyPr>
          <a:lstStyle/>
          <a:p>
            <a:r>
              <a:rPr lang="en-US" sz="2400" dirty="0" err="1" smtClean="0"/>
              <a:t>Ue</a:t>
            </a:r>
            <a:r>
              <a:rPr lang="en-US" sz="2400" dirty="0" smtClean="0"/>
              <a:t>=2.5 MV</a:t>
            </a:r>
          </a:p>
          <a:p>
            <a:r>
              <a:rPr lang="en-US" sz="2400" dirty="0" smtClean="0"/>
              <a:t>IBS=1100 sec </a:t>
            </a:r>
            <a:endParaRPr lang="ru-RU" sz="2400" dirty="0"/>
          </a:p>
        </p:txBody>
      </p:sp>
      <p:sp>
        <p:nvSpPr>
          <p:cNvPr id="7" name="Прямоугольник 6"/>
          <p:cNvSpPr/>
          <p:nvPr/>
        </p:nvSpPr>
        <p:spPr>
          <a:xfrm>
            <a:off x="2951017" y="5524960"/>
            <a:ext cx="184731" cy="646331"/>
          </a:xfrm>
          <a:prstGeom prst="rect">
            <a:avLst/>
          </a:prstGeom>
        </p:spPr>
        <p:txBody>
          <a:bodyPr wrap="none">
            <a:spAutoFit/>
          </a:bodyPr>
          <a:lstStyle/>
          <a:p>
            <a:endParaRPr lang="en-US" dirty="0" smtClean="0"/>
          </a:p>
          <a:p>
            <a:endParaRPr lang="ru-RU" dirty="0"/>
          </a:p>
        </p:txBody>
      </p:sp>
      <p:sp>
        <p:nvSpPr>
          <p:cNvPr id="8" name="Rectangle 2"/>
          <p:cNvSpPr>
            <a:spLocks noChangeArrowheads="1"/>
          </p:cNvSpPr>
          <p:nvPr/>
        </p:nvSpPr>
        <p:spPr bwMode="auto">
          <a:xfrm>
            <a:off x="1313089" y="4979417"/>
            <a:ext cx="296970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2335712847"/>
              </p:ext>
            </p:extLst>
          </p:nvPr>
        </p:nvGraphicFramePr>
        <p:xfrm>
          <a:off x="1313089" y="4979418"/>
          <a:ext cx="4942937" cy="1571011"/>
        </p:xfrm>
        <a:graphic>
          <a:graphicData uri="http://schemas.openxmlformats.org/presentationml/2006/ole">
            <mc:AlternateContent xmlns:mc="http://schemas.openxmlformats.org/markup-compatibility/2006">
              <mc:Choice xmlns:v="urn:schemas-microsoft-com:vml" Requires="v">
                <p:oleObj spid="_x0000_s2060" name="Уравнение" r:id="rId6" imgW="1231366" imgH="393529" progId="Equation.3">
                  <p:embed/>
                </p:oleObj>
              </mc:Choice>
              <mc:Fallback>
                <p:oleObj name="Уравнение" r:id="rId6" imgW="1231366" imgH="393529"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3089" y="4979418"/>
                        <a:ext cx="4942937" cy="1571011"/>
                      </a:xfrm>
                      <a:prstGeom prst="rect">
                        <a:avLst/>
                      </a:prstGeom>
                      <a:noFill/>
                    </p:spPr>
                  </p:pic>
                </p:oleObj>
              </mc:Fallback>
            </mc:AlternateContent>
          </a:graphicData>
        </a:graphic>
      </p:graphicFrame>
    </p:spTree>
    <p:extLst>
      <p:ext uri="{BB962C8B-B14F-4D97-AF65-F5344CB8AC3E}">
        <p14:creationId xmlns:p14="http://schemas.microsoft.com/office/powerpoint/2010/main" val="340186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74772" cy="482987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637" y="0"/>
            <a:ext cx="5197249" cy="2145247"/>
          </a:xfrm>
          <a:prstGeom prst="rect">
            <a:avLst/>
          </a:prstGeom>
        </p:spPr>
      </p:pic>
      <p:sp>
        <p:nvSpPr>
          <p:cNvPr id="5" name="TextBox 4"/>
          <p:cNvSpPr txBox="1"/>
          <p:nvPr/>
        </p:nvSpPr>
        <p:spPr>
          <a:xfrm flipH="1">
            <a:off x="4974771" y="2414936"/>
            <a:ext cx="7217228" cy="3046988"/>
          </a:xfrm>
          <a:prstGeom prst="rect">
            <a:avLst/>
          </a:prstGeom>
          <a:noFill/>
        </p:spPr>
        <p:txBody>
          <a:bodyPr wrap="square" rtlCol="0">
            <a:spAutoFit/>
          </a:bodyPr>
          <a:lstStyle/>
          <a:p>
            <a:r>
              <a:rPr lang="en-US" sz="3200" dirty="0" smtClean="0"/>
              <a:t>Using electron cooler for heavy ions</a:t>
            </a:r>
          </a:p>
          <a:p>
            <a:r>
              <a:rPr lang="en-US" sz="3200" dirty="0" smtClean="0"/>
              <a:t> Au (+54/197) for LEIR</a:t>
            </a:r>
          </a:p>
          <a:p>
            <a:r>
              <a:rPr lang="en-US" sz="3200" dirty="0" smtClean="0"/>
              <a:t>Initial Gold ion beam diameter 50 mm</a:t>
            </a:r>
          </a:p>
          <a:p>
            <a:r>
              <a:rPr lang="en-US" sz="3200" dirty="0" smtClean="0"/>
              <a:t>Cooled down at 3-5 mm. </a:t>
            </a:r>
          </a:p>
          <a:p>
            <a:r>
              <a:rPr lang="en-US" sz="3200" dirty="0" smtClean="0"/>
              <a:t>Time between injection 0.4 s</a:t>
            </a:r>
          </a:p>
          <a:p>
            <a:r>
              <a:rPr lang="en-US" sz="3200" dirty="0" smtClean="0"/>
              <a:t>Calculated from above equation 0.125 s </a:t>
            </a:r>
            <a:endParaRPr lang="ru-RU" sz="32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037" y="152400"/>
            <a:ext cx="5197249" cy="2145247"/>
          </a:xfrm>
          <a:prstGeom prst="rect">
            <a:avLst/>
          </a:prstGeom>
        </p:spPr>
      </p:pic>
    </p:spTree>
    <p:extLst>
      <p:ext uri="{BB962C8B-B14F-4D97-AF65-F5344CB8AC3E}">
        <p14:creationId xmlns:p14="http://schemas.microsoft.com/office/powerpoint/2010/main" val="9161697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607</Words>
  <Application>Microsoft Office PowerPoint</Application>
  <PresentationFormat>Широкоэкранный</PresentationFormat>
  <Paragraphs>123</Paragraphs>
  <Slides>19</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28" baseType="lpstr">
      <vt:lpstr>Arial</vt:lpstr>
      <vt:lpstr>Calibri</vt:lpstr>
      <vt:lpstr>Calibri Light</vt:lpstr>
      <vt:lpstr>Cambria Math</vt:lpstr>
      <vt:lpstr>Symbol</vt:lpstr>
      <vt:lpstr>Times New Roman</vt:lpstr>
      <vt:lpstr>Тема Office</vt:lpstr>
      <vt:lpstr>Equation</vt:lpstr>
      <vt:lpstr>Уравнение</vt:lpstr>
      <vt:lpstr>Design of cooler for collider NICA and the potential of 2.5MV cooler. Parkhomchuk V.V., Bryzgunov M.I., Bubley A.B., Goncharov A.D., Denisov A.P., Kremnev N.S., Poluhin V.A., Putmakov A.A., Reva V.B.Skorobogatov D.N.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Конструкция СЭО и возможности электронного охлаждения для коллайдера НИКА Пархомчук В.В., Брызгунов М.И., Рева В.Б.</dc:title>
  <dc:creator>BINP User</dc:creator>
  <cp:lastModifiedBy>BINP User</cp:lastModifiedBy>
  <cp:revision>70</cp:revision>
  <dcterms:created xsi:type="dcterms:W3CDTF">2017-06-28T03:04:31Z</dcterms:created>
  <dcterms:modified xsi:type="dcterms:W3CDTF">2017-08-24T04:15:00Z</dcterms:modified>
</cp:coreProperties>
</file>