
<file path=[Content_Types].xml><?xml version="1.0" encoding="utf-8"?>
<Types xmlns="http://schemas.openxmlformats.org/package/2006/content-types">
  <Default Extension="png" ContentType="image/png"/>
  <Default Extension="bmp" ContentType="image/bmp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03" r:id="rId2"/>
    <p:sldId id="312" r:id="rId3"/>
    <p:sldId id="313" r:id="rId4"/>
    <p:sldId id="337" r:id="rId5"/>
    <p:sldId id="320" r:id="rId6"/>
    <p:sldId id="351" r:id="rId7"/>
    <p:sldId id="352" r:id="rId8"/>
    <p:sldId id="273" r:id="rId9"/>
    <p:sldId id="354" r:id="rId10"/>
    <p:sldId id="264" r:id="rId11"/>
    <p:sldId id="340" r:id="rId12"/>
    <p:sldId id="331" r:id="rId13"/>
    <p:sldId id="330" r:id="rId14"/>
    <p:sldId id="344" r:id="rId15"/>
    <p:sldId id="296" r:id="rId16"/>
    <p:sldId id="327" r:id="rId17"/>
    <p:sldId id="342" r:id="rId18"/>
    <p:sldId id="358" r:id="rId19"/>
    <p:sldId id="345" r:id="rId20"/>
    <p:sldId id="357" r:id="rId21"/>
    <p:sldId id="346" r:id="rId22"/>
    <p:sldId id="360" r:id="rId23"/>
    <p:sldId id="302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D3D3"/>
    <a:srgbClr val="FFFF57"/>
    <a:srgbClr val="FFFFB7"/>
    <a:srgbClr val="00FF00"/>
    <a:srgbClr val="FFFF5D"/>
    <a:srgbClr val="FF7D7D"/>
    <a:srgbClr val="757FFF"/>
    <a:srgbClr val="C198E0"/>
    <a:srgbClr val="53B5FF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82" autoAdjust="0"/>
    <p:restoredTop sz="89017" autoAdjust="0"/>
  </p:normalViewPr>
  <p:slideViewPr>
    <p:cSldViewPr>
      <p:cViewPr>
        <p:scale>
          <a:sx n="50" d="100"/>
          <a:sy n="50" d="100"/>
        </p:scale>
        <p:origin x="-1099" y="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5F35D-3C96-4A18-B831-1785787C5006}" type="datetimeFigureOut">
              <a:rPr lang="ru-RU" smtClean="0"/>
              <a:pPr/>
              <a:t>07.09.2017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C37CB3-1ABC-4ED6-8203-636E6FE102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48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Системы питания NICA:</a:t>
            </a:r>
          </a:p>
          <a:p>
            <a:r>
              <a:rPr lang="ru-RU" dirty="0" smtClean="0"/>
              <a:t> сверхпроводящего </a:t>
            </a:r>
            <a:r>
              <a:rPr lang="ru-RU" dirty="0" err="1" smtClean="0"/>
              <a:t>быстроциклирующего</a:t>
            </a:r>
            <a:r>
              <a:rPr lang="ru-RU" dirty="0" smtClean="0"/>
              <a:t> синхротрона Бустера, статус – проектирование, создание</a:t>
            </a:r>
          </a:p>
          <a:p>
            <a:r>
              <a:rPr lang="ru-RU" dirty="0" smtClean="0"/>
              <a:t> сверхпроводящего </a:t>
            </a:r>
            <a:r>
              <a:rPr lang="ru-RU" dirty="0" err="1" smtClean="0"/>
              <a:t>быстроциклирующего</a:t>
            </a:r>
            <a:r>
              <a:rPr lang="ru-RU" dirty="0" smtClean="0"/>
              <a:t> синхротрона </a:t>
            </a:r>
            <a:r>
              <a:rPr lang="ru-RU" dirty="0" err="1" smtClean="0"/>
              <a:t>Нуклотрона</a:t>
            </a:r>
            <a:r>
              <a:rPr lang="ru-RU" dirty="0" smtClean="0"/>
              <a:t>, статус – модернизация,</a:t>
            </a:r>
          </a:p>
          <a:p>
            <a:r>
              <a:rPr lang="ru-RU" dirty="0" smtClean="0"/>
              <a:t> сверхпроводящего </a:t>
            </a:r>
            <a:r>
              <a:rPr lang="ru-RU" dirty="0" err="1" smtClean="0"/>
              <a:t>коллайдера</a:t>
            </a:r>
            <a:r>
              <a:rPr lang="ru-RU" dirty="0" smtClean="0"/>
              <a:t>, статус – проектирование,</a:t>
            </a:r>
          </a:p>
          <a:p>
            <a:r>
              <a:rPr lang="ru-RU" dirty="0" smtClean="0"/>
              <a:t> «теплых» магнитных элементов каналов транспортировки заряженных частиц, статус – коренная модернизация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37CB3-1ABC-4ED6-8203-636E6FE102A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903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Цикл переделать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37CB3-1ABC-4ED6-8203-636E6FE102AB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37CB3-1ABC-4ED6-8203-636E6FE102AB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539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37CB3-1ABC-4ED6-8203-636E6FE102AB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539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-Структура современного источника питания, работающего в циклическом режиме, приведена на верхнем рисунке.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-Разделительный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трансформатор понижает входное напряжение до требуемого уровня. Далее включается 6-ти фазный управляемый мост.  Меняя алгоритмы управления транзисторами моста, можно организовать передачу энергии как от сети к конденсаторному накопителю, так и обратно.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-Энергия от конденсаторного накопителя подается в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DC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DC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преобразователь и через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LC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-фильтр поступает в нагрузку.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-Регулирование требуемого параметра в нагрузке осуществляется за счет длительности открытия ключей по технологии ШИМ. Рабочая частота выходного моста, как правило, единицы-десятки кГц. Это определяет относительно небольшие габариты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LC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-фильтра.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DC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DC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преобразователь также способен передавать энергию от конденсаторного накопителя в нагрузку и рекуперировать ее из нагрузки в накопитель.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-Мощность, подаваемая в нагрузку, проходит через все составные части источника и определяет габариты и вес всех устройств, в том числе и потери в них. Высоковольтные энергетические сети Лаборатории должны обеспечить пропускание требуемых потоков энергии. При этом происходит ухудшение для других потребителей качества энергоснабжения из-за внесения источниками высших гармоник в сети 50Гц, просадок/всплесков амплитуд напряжения и т.д. 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Структурная схема источника на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суперконденсаторах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целом очень похожа.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Главное же отличие состоит в том, что здесь трансформатор и выпрямитель не используются с целью организации закачки и рекуперации энергии из сети в нагрузку. В классическом источнике конденсаторный накопитель является только буферным элементом между выпрямителем и преобразователем, в то время как в рассматриваемой схеме накопитель имеет первостепенное значение.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DCDC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передает энергию из накопителя в нагрузку, а потом возвращает ее обратно же в Накопитель. Необходимо только предварительно зарядить накопитель, а для этого не требуется такой мощный и сложный выпрямитель.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37CB3-1ABC-4ED6-8203-636E6FE102AB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63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6805-C5B6-4160-BDC8-F5FF3BEA1C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348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6805-C5B6-4160-BDC8-F5FF3BEA1C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706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6805-C5B6-4160-BDC8-F5FF3BEA1C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6650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129606" y="446485"/>
            <a:ext cx="6875859" cy="4161234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892969" y="4723805"/>
            <a:ext cx="7358063" cy="1000125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892969" y="575964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729" algn="ctr">
              <a:spcBef>
                <a:spcPts val="0"/>
              </a:spcBef>
              <a:buSzTx/>
              <a:buNone/>
              <a:defRPr sz="2200"/>
            </a:lvl2pPr>
            <a:lvl3pPr marL="0" indent="321457" algn="ctr">
              <a:spcBef>
                <a:spcPts val="0"/>
              </a:spcBef>
              <a:buSzTx/>
              <a:buNone/>
              <a:defRPr sz="2200"/>
            </a:lvl3pPr>
            <a:lvl4pPr marL="0" indent="482186" algn="ctr">
              <a:spcBef>
                <a:spcPts val="0"/>
              </a:spcBef>
              <a:buSzTx/>
              <a:buNone/>
              <a:defRPr sz="2200"/>
            </a:lvl4pPr>
            <a:lvl5pPr marL="0" indent="642915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4437983" y="6500812"/>
            <a:ext cx="259104" cy="2678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230497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6805-C5B6-4160-BDC8-F5FF3BEA1C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507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6805-C5B6-4160-BDC8-F5FF3BEA1C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926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6805-C5B6-4160-BDC8-F5FF3BEA1C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26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6805-C5B6-4160-BDC8-F5FF3BEA1C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53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6805-C5B6-4160-BDC8-F5FF3BEA1C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39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6805-C5B6-4160-BDC8-F5FF3BEA1C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287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6805-C5B6-4160-BDC8-F5FF3BEA1C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629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6805-C5B6-4160-BDC8-F5FF3BEA1C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319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56805-C5B6-4160-BDC8-F5FF3BEA1C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819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b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56.jpeg"/><Relationship Id="rId4" Type="http://schemas.openxmlformats.org/officeDocument/2006/relationships/image" Target="../media/image53.jpeg"/><Relationship Id="rId9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microsoft.com/office/2007/relationships/hdphoto" Target="../media/hdphoto16.wdp"/><Relationship Id="rId3" Type="http://schemas.microsoft.com/office/2007/relationships/hdphoto" Target="../media/hdphoto11.wdp"/><Relationship Id="rId7" Type="http://schemas.microsoft.com/office/2007/relationships/hdphoto" Target="../media/hdphoto13.wdp"/><Relationship Id="rId12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0" Type="http://schemas.openxmlformats.org/officeDocument/2006/relationships/image" Target="../media/image66.jpeg"/><Relationship Id="rId4" Type="http://schemas.openxmlformats.org/officeDocument/2006/relationships/image" Target="../media/image63.jpeg"/><Relationship Id="rId9" Type="http://schemas.microsoft.com/office/2007/relationships/hdphoto" Target="../media/hdphoto14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74999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The </a:t>
            </a:r>
            <a:r>
              <a:rPr lang="en-US" b="1" dirty="0">
                <a:solidFill>
                  <a:srgbClr val="C00000"/>
                </a:solidFill>
              </a:rPr>
              <a:t>power supply system of the </a:t>
            </a:r>
            <a:r>
              <a:rPr lang="en-US" b="1" dirty="0" smtClean="0">
                <a:solidFill>
                  <a:srgbClr val="C00000"/>
                </a:solidFill>
              </a:rPr>
              <a:t>basic facility </a:t>
            </a:r>
            <a:r>
              <a:rPr lang="en-US" b="1" dirty="0">
                <a:solidFill>
                  <a:srgbClr val="C00000"/>
                </a:solidFill>
              </a:rPr>
              <a:t>NICA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40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6805-C5B6-4160-BDC8-F5FF3BEA1C69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971600" y="-15388"/>
            <a:ext cx="7632848" cy="4414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hangingPunct="0"/>
            <a:r>
              <a:rPr lang="en-US" sz="2400" b="1" dirty="0">
                <a:solidFill>
                  <a:srgbClr val="C00000"/>
                </a:solidFill>
              </a:rPr>
              <a:t>The choice of the structure of the power supply Booster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24288" y="2276872"/>
            <a:ext cx="7612104" cy="1754326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rgbClr val="000000">
                <a:alpha val="77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/>
              <a:t>"+" circuit with the energy </a:t>
            </a:r>
            <a:r>
              <a:rPr lang="en-US" b="1" dirty="0" smtClean="0"/>
              <a:t>storage(ES) Converter:</a:t>
            </a:r>
          </a:p>
          <a:p>
            <a:pPr marL="285750" indent="-285750">
              <a:buFontTx/>
              <a:buChar char="-"/>
            </a:pPr>
            <a:r>
              <a:rPr lang="en-US" b="1" dirty="0" smtClean="0"/>
              <a:t>lack </a:t>
            </a:r>
            <a:r>
              <a:rPr lang="en-US" b="1" dirty="0"/>
              <a:t>of components of the </a:t>
            </a:r>
            <a:r>
              <a:rPr lang="en-US" b="1" dirty="0">
                <a:solidFill>
                  <a:srgbClr val="FF0000"/>
                </a:solidFill>
              </a:rPr>
              <a:t>network harmonics </a:t>
            </a:r>
            <a:r>
              <a:rPr lang="en-US" b="1" dirty="0"/>
              <a:t>in the surge current to the load</a:t>
            </a:r>
            <a:r>
              <a:rPr lang="en-US" b="1" dirty="0" smtClean="0"/>
              <a:t>,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FF0000"/>
                </a:solidFill>
              </a:rPr>
              <a:t>simplifying </a:t>
            </a:r>
            <a:r>
              <a:rPr lang="en-US" b="1" dirty="0">
                <a:solidFill>
                  <a:srgbClr val="FF0000"/>
                </a:solidFill>
              </a:rPr>
              <a:t>energy recovery</a:t>
            </a:r>
            <a:r>
              <a:rPr lang="en-US" b="1" dirty="0"/>
              <a:t>: not required powerful rectifier with a complicated control system for transfer of power to the grid</a:t>
            </a:r>
            <a:r>
              <a:rPr lang="en-US" b="1" dirty="0" smtClean="0"/>
              <a:t>,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FF0000"/>
                </a:solidFill>
              </a:rPr>
              <a:t>unloading </a:t>
            </a:r>
            <a:r>
              <a:rPr lang="en-US" b="1" dirty="0">
                <a:solidFill>
                  <a:srgbClr val="FF0000"/>
                </a:solidFill>
              </a:rPr>
              <a:t>of the network </a:t>
            </a:r>
            <a:r>
              <a:rPr lang="en-US" b="1" dirty="0" smtClean="0"/>
              <a:t>infrastructure</a:t>
            </a:r>
            <a:r>
              <a:rPr lang="ru-RU" b="1" dirty="0"/>
              <a:t> </a:t>
            </a:r>
            <a:r>
              <a:rPr lang="en-US" b="1" dirty="0"/>
              <a:t>(</a:t>
            </a:r>
            <a:r>
              <a:rPr lang="ru-RU" b="1" dirty="0" smtClean="0"/>
              <a:t>2,8</a:t>
            </a:r>
            <a:r>
              <a:rPr lang="en-US" b="1" dirty="0" err="1" smtClean="0"/>
              <a:t>MWt</a:t>
            </a:r>
            <a:r>
              <a:rPr lang="en-US" b="1" dirty="0" smtClean="0"/>
              <a:t>)</a:t>
            </a:r>
            <a:endParaRPr lang="ru-RU" b="1" dirty="0" smtClean="0">
              <a:solidFill>
                <a:srgbClr val="00B05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2" t="52719" r="3069" b="23641"/>
          <a:stretch/>
        </p:blipFill>
        <p:spPr bwMode="auto">
          <a:xfrm>
            <a:off x="971600" y="908720"/>
            <a:ext cx="7560240" cy="122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36904" y="4343268"/>
            <a:ext cx="7612103" cy="1754326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rgbClr val="000000">
                <a:alpha val="77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/>
              <a:t>"-" schema the </a:t>
            </a:r>
            <a:r>
              <a:rPr lang="en-US" b="1" dirty="0" smtClean="0"/>
              <a:t>ES:</a:t>
            </a:r>
          </a:p>
          <a:p>
            <a:r>
              <a:rPr lang="en-US" b="1" dirty="0" smtClean="0"/>
              <a:t>-ES considerable </a:t>
            </a:r>
            <a:r>
              <a:rPr lang="en-US" b="1" dirty="0">
                <a:solidFill>
                  <a:srgbClr val="002060"/>
                </a:solidFill>
              </a:rPr>
              <a:t>stored energy (potential "bomb"), </a:t>
            </a:r>
            <a:r>
              <a:rPr lang="en-US" b="1" dirty="0"/>
              <a:t>as a consequence of the characteristics and the additional costs of </a:t>
            </a:r>
            <a:r>
              <a:rPr lang="en-US" b="1" dirty="0" smtClean="0"/>
              <a:t>service</a:t>
            </a:r>
          </a:p>
          <a:p>
            <a:r>
              <a:rPr lang="en-US" b="1" dirty="0" smtClean="0"/>
              <a:t>- ES </a:t>
            </a:r>
            <a:r>
              <a:rPr lang="en-US" b="1" dirty="0">
                <a:solidFill>
                  <a:srgbClr val="002060"/>
                </a:solidFill>
              </a:rPr>
              <a:t>complex, compound device, </a:t>
            </a:r>
            <a:r>
              <a:rPr lang="en-US" b="1" dirty="0"/>
              <a:t>it is necessary to control the current loading, temperature and other parameters in each Assembly, to provide for the possibility of switching and rapid discharge of the storage if necessary.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8723" r="-1788"/>
          <a:stretch/>
        </p:blipFill>
        <p:spPr>
          <a:xfrm>
            <a:off x="108090" y="592912"/>
            <a:ext cx="9079851" cy="58988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7584" y="3160064"/>
            <a:ext cx="7704256" cy="18158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ru-RU" sz="2800" dirty="0" smtClean="0"/>
          </a:p>
          <a:p>
            <a:pPr algn="ctr"/>
            <a:r>
              <a:rPr lang="en-US" sz="2800" dirty="0" smtClean="0"/>
              <a:t>Manufacturer </a:t>
            </a:r>
            <a:r>
              <a:rPr lang="en-US" sz="2800" dirty="0"/>
              <a:t>of power </a:t>
            </a:r>
            <a:r>
              <a:rPr lang="en-US" sz="2800" dirty="0" smtClean="0"/>
              <a:t>supply</a:t>
            </a:r>
            <a:endParaRPr lang="ru-RU" sz="2800" dirty="0" smtClean="0"/>
          </a:p>
          <a:p>
            <a:pPr algn="ctr"/>
            <a:r>
              <a:rPr lang="ru-RU" sz="2800" dirty="0" smtClean="0"/>
              <a:t>НПП ЛМ ИНВЕРТОР (ВЭИ, Россия)</a:t>
            </a:r>
          </a:p>
          <a:p>
            <a:pPr algn="ctr"/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027233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0"/>
            <a:ext cx="4896544" cy="562074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Subsystem evacuate energy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6805-C5B6-4160-BDC8-F5FF3BEA1C69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609124" y="3441580"/>
            <a:ext cx="216218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Plot the potential distribution of the magnets of the Booster during the evacuation current is 10kA .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50972" y="522733"/>
            <a:ext cx="8159744" cy="193899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2400" dirty="0"/>
              <a:t>The main provisions of the system of </a:t>
            </a:r>
            <a:r>
              <a:rPr lang="en-US" sz="2400" dirty="0" smtClean="0"/>
              <a:t>evacuation</a:t>
            </a:r>
            <a:r>
              <a:rPr lang="ru-RU" sz="2400" dirty="0" smtClean="0"/>
              <a:t>:</a:t>
            </a:r>
            <a:endParaRPr lang="en-US" sz="2400" dirty="0" smtClean="0"/>
          </a:p>
          <a:p>
            <a:pPr marL="342900" indent="-342900">
              <a:buFontTx/>
              <a:buChar char="-"/>
            </a:pPr>
            <a:r>
              <a:rPr lang="en-US" sz="2400" dirty="0" smtClean="0"/>
              <a:t>time </a:t>
            </a:r>
            <a:r>
              <a:rPr lang="en-US" sz="2400" dirty="0"/>
              <a:t>constant of the </a:t>
            </a:r>
            <a:r>
              <a:rPr lang="en-US" sz="2400" dirty="0" smtClean="0"/>
              <a:t>energy output 160мс,</a:t>
            </a:r>
          </a:p>
          <a:p>
            <a:pPr marL="342900" indent="-342900">
              <a:buFontTx/>
              <a:buChar char="-"/>
            </a:pPr>
            <a:r>
              <a:rPr lang="en-US" sz="2400" dirty="0" smtClean="0"/>
              <a:t>potential </a:t>
            </a:r>
            <a:r>
              <a:rPr lang="en-US" sz="2400" dirty="0"/>
              <a:t>relative to the ground on the </a:t>
            </a:r>
            <a:r>
              <a:rPr lang="en-US" sz="2400" dirty="0" smtClean="0"/>
              <a:t>SC </a:t>
            </a:r>
            <a:r>
              <a:rPr lang="en-US" sz="2400" dirty="0"/>
              <a:t>magnet is not more than 500V</a:t>
            </a:r>
            <a:r>
              <a:rPr lang="en-US" sz="2400" dirty="0" smtClean="0"/>
              <a:t>,</a:t>
            </a:r>
          </a:p>
          <a:p>
            <a:pPr marL="342900" indent="-342900">
              <a:buFontTx/>
              <a:buChar char="-"/>
            </a:pPr>
            <a:r>
              <a:rPr lang="en-US" sz="2400" dirty="0" smtClean="0"/>
              <a:t>the </a:t>
            </a:r>
            <a:r>
              <a:rPr lang="en-US" sz="2400" dirty="0"/>
              <a:t>reliability of the system.</a:t>
            </a:r>
            <a:endParaRPr lang="ru-RU" sz="2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72" y="2564904"/>
            <a:ext cx="5947892" cy="4165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179512" y="522733"/>
            <a:ext cx="8531204" cy="6622239"/>
            <a:chOff x="179512" y="404665"/>
            <a:chExt cx="8531204" cy="6740307"/>
          </a:xfrm>
        </p:grpSpPr>
        <p:sp>
          <p:nvSpPr>
            <p:cNvPr id="17" name="TextBox 16"/>
            <p:cNvSpPr txBox="1"/>
            <p:nvPr/>
          </p:nvSpPr>
          <p:spPr>
            <a:xfrm>
              <a:off x="179512" y="404665"/>
              <a:ext cx="8531204" cy="67403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ru-RU" dirty="0"/>
            </a:p>
          </p:txBody>
        </p:sp>
        <p:grpSp>
          <p:nvGrpSpPr>
            <p:cNvPr id="16" name="Группа 15"/>
            <p:cNvGrpSpPr/>
            <p:nvPr/>
          </p:nvGrpSpPr>
          <p:grpSpPr>
            <a:xfrm>
              <a:off x="1288531" y="927777"/>
              <a:ext cx="6719700" cy="5816009"/>
              <a:chOff x="1265691" y="868532"/>
              <a:chExt cx="6719700" cy="5660493"/>
            </a:xfrm>
            <a:solidFill>
              <a:schemeClr val="bg1"/>
            </a:solidFill>
          </p:grpSpPr>
          <p:grpSp>
            <p:nvGrpSpPr>
              <p:cNvPr id="12" name="Группа 11"/>
              <p:cNvGrpSpPr/>
              <p:nvPr/>
            </p:nvGrpSpPr>
            <p:grpSpPr>
              <a:xfrm>
                <a:off x="1265691" y="868532"/>
                <a:ext cx="2961677" cy="5624309"/>
                <a:chOff x="1380692" y="868532"/>
                <a:chExt cx="2961677" cy="5624309"/>
              </a:xfrm>
              <a:grpFill/>
            </p:grpSpPr>
            <p:pic>
              <p:nvPicPr>
                <p:cNvPr id="3" name="Рисунок 2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harpenSoften amount="50000"/>
                          </a14:imgEffect>
                          <a14:imgEffect>
                            <a14:brightnessContrast bright="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80692" y="868532"/>
                  <a:ext cx="2961677" cy="5218192"/>
                </a:xfrm>
                <a:prstGeom prst="rect">
                  <a:avLst/>
                </a:prstGeom>
                <a:grpFill/>
              </p:spPr>
            </p:pic>
            <p:sp>
              <p:nvSpPr>
                <p:cNvPr id="10" name="TextBox 9"/>
                <p:cNvSpPr txBox="1"/>
                <p:nvPr/>
              </p:nvSpPr>
              <p:spPr>
                <a:xfrm>
                  <a:off x="1835736" y="6123509"/>
                  <a:ext cx="1823156" cy="36933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Model </a:t>
                  </a:r>
                  <a:r>
                    <a:rPr lang="en-US" dirty="0" smtClean="0"/>
                    <a:t>EE</a:t>
                  </a:r>
                  <a:r>
                    <a:rPr lang="en-US" dirty="0"/>
                    <a:t>S</a:t>
                  </a:r>
                  <a:endParaRPr lang="ru-RU" dirty="0"/>
                </a:p>
              </p:txBody>
            </p:sp>
          </p:grpSp>
          <p:grpSp>
            <p:nvGrpSpPr>
              <p:cNvPr id="14" name="Группа 13"/>
              <p:cNvGrpSpPr/>
              <p:nvPr/>
            </p:nvGrpSpPr>
            <p:grpSpPr>
              <a:xfrm>
                <a:off x="5033063" y="923489"/>
                <a:ext cx="2952328" cy="5605536"/>
                <a:chOff x="5148064" y="956702"/>
                <a:chExt cx="2952328" cy="5605536"/>
              </a:xfrm>
              <a:grpFill/>
            </p:grpSpPr>
            <p:pic>
              <p:nvPicPr>
                <p:cNvPr id="8" name="Рисунок 7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48064" y="956702"/>
                  <a:ext cx="2952328" cy="5236204"/>
                </a:xfrm>
                <a:prstGeom prst="rect">
                  <a:avLst/>
                </a:prstGeom>
                <a:grpFill/>
              </p:spPr>
            </p:pic>
            <p:sp>
              <p:nvSpPr>
                <p:cNvPr id="13" name="TextBox 12"/>
                <p:cNvSpPr txBox="1"/>
                <p:nvPr/>
              </p:nvSpPr>
              <p:spPr>
                <a:xfrm>
                  <a:off x="5868144" y="6192906"/>
                  <a:ext cx="1823156" cy="36933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smtClean="0"/>
                    <a:t>Prototype EE</a:t>
                  </a:r>
                  <a:r>
                    <a:rPr lang="en-US" dirty="0"/>
                    <a:t>S</a:t>
                  </a:r>
                  <a:endParaRPr lang="ru-RU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76485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1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8" t="2548"/>
          <a:stretch/>
        </p:blipFill>
        <p:spPr bwMode="auto">
          <a:xfrm>
            <a:off x="1756292" y="1376849"/>
            <a:ext cx="6389633" cy="4580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030" y="0"/>
            <a:ext cx="8229600" cy="619291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The concept of structural magnets power Booster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257402" y="5637849"/>
            <a:ext cx="8491867" cy="628179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Wiring diagram of the power supply system booster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32256" y="3528434"/>
            <a:ext cx="64807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0,69kV</a:t>
            </a:r>
            <a:endParaRPr lang="ru-RU" sz="1200" dirty="0"/>
          </a:p>
        </p:txBody>
      </p:sp>
      <p:pic>
        <p:nvPicPr>
          <p:cNvPr id="65539" name="Рисунок 655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7" y="1340767"/>
            <a:ext cx="8603646" cy="4456345"/>
          </a:xfrm>
          <a:prstGeom prst="rect">
            <a:avLst/>
          </a:prstGeom>
        </p:spPr>
      </p:pic>
      <p:grpSp>
        <p:nvGrpSpPr>
          <p:cNvPr id="65538" name="Группа 65537"/>
          <p:cNvGrpSpPr/>
          <p:nvPr/>
        </p:nvGrpSpPr>
        <p:grpSpPr>
          <a:xfrm>
            <a:off x="100128" y="1438722"/>
            <a:ext cx="8858098" cy="4884447"/>
            <a:chOff x="139361" y="1352574"/>
            <a:chExt cx="8858098" cy="4884447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139361" y="1352574"/>
              <a:ext cx="8858098" cy="4884447"/>
              <a:chOff x="127796" y="1468065"/>
              <a:chExt cx="8858098" cy="4884447"/>
            </a:xfrm>
          </p:grpSpPr>
          <p:grpSp>
            <p:nvGrpSpPr>
              <p:cNvPr id="19" name="Группа 18"/>
              <p:cNvGrpSpPr/>
              <p:nvPr/>
            </p:nvGrpSpPr>
            <p:grpSpPr>
              <a:xfrm>
                <a:off x="127796" y="1468065"/>
                <a:ext cx="8858098" cy="4884447"/>
                <a:chOff x="-4484" y="1471844"/>
                <a:chExt cx="8858098" cy="4884447"/>
              </a:xfrm>
            </p:grpSpPr>
            <p:pic>
              <p:nvPicPr>
                <p:cNvPr id="7" name="Рисунок 6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484" y="1471844"/>
                  <a:ext cx="8858098" cy="4884447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18" name="TextBox 17"/>
                <p:cNvSpPr txBox="1"/>
                <p:nvPr/>
              </p:nvSpPr>
              <p:spPr>
                <a:xfrm>
                  <a:off x="4873872" y="5785006"/>
                  <a:ext cx="3675265" cy="400110"/>
                </a:xfrm>
                <a:prstGeom prst="rect">
                  <a:avLst/>
                </a:prstGeom>
                <a:solidFill>
                  <a:srgbClr val="FFFFB7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/>
                    <a:t>The layout of the power system</a:t>
                  </a:r>
                  <a:endParaRPr lang="ru-RU" sz="2000" b="1" dirty="0"/>
                </a:p>
              </p:txBody>
            </p:sp>
          </p:grpSp>
          <p:sp>
            <p:nvSpPr>
              <p:cNvPr id="20" name="TextBox 19"/>
              <p:cNvSpPr txBox="1"/>
              <p:nvPr/>
            </p:nvSpPr>
            <p:spPr>
              <a:xfrm rot="19317293">
                <a:off x="668564" y="3892682"/>
                <a:ext cx="132774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 smtClean="0"/>
                  <a:t>SFT</a:t>
                </a:r>
                <a:endParaRPr lang="ru-RU" sz="4400" b="1" dirty="0"/>
              </a:p>
            </p:txBody>
          </p:sp>
        </p:grpSp>
        <p:sp>
          <p:nvSpPr>
            <p:cNvPr id="22" name="Прямоугольная выноска 21"/>
            <p:cNvSpPr/>
            <p:nvPr/>
          </p:nvSpPr>
          <p:spPr>
            <a:xfrm>
              <a:off x="971600" y="2155277"/>
              <a:ext cx="1273818" cy="387206"/>
            </a:xfrm>
            <a:prstGeom prst="wedgeRectCallout">
              <a:avLst>
                <a:gd name="adj1" fmla="val 83653"/>
                <a:gd name="adj2" fmla="val 61797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dirty="0">
                  <a:solidFill>
                    <a:prstClr val="black"/>
                  </a:solidFill>
                </a:rPr>
                <a:t>Test load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3" name="Прямоугольная выноска 22"/>
            <p:cNvSpPr/>
            <p:nvPr/>
          </p:nvSpPr>
          <p:spPr>
            <a:xfrm>
              <a:off x="1968807" y="1546177"/>
              <a:ext cx="1480941" cy="387206"/>
            </a:xfrm>
            <a:prstGeom prst="wedgeRectCallout">
              <a:avLst>
                <a:gd name="adj1" fmla="val 56116"/>
                <a:gd name="adj2" fmla="val 151011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dirty="0">
                  <a:solidFill>
                    <a:prstClr val="black"/>
                  </a:solidFill>
                </a:rPr>
                <a:t>Power switch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4" name="Прямоугольная выноска 23"/>
            <p:cNvSpPr/>
            <p:nvPr/>
          </p:nvSpPr>
          <p:spPr>
            <a:xfrm>
              <a:off x="3815602" y="1352574"/>
              <a:ext cx="535664" cy="387206"/>
            </a:xfrm>
            <a:prstGeom prst="wedgeRectCallout">
              <a:avLst>
                <a:gd name="adj1" fmla="val 86179"/>
                <a:gd name="adj2" fmla="val 132644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dirty="0" smtClean="0">
                  <a:solidFill>
                    <a:prstClr val="black"/>
                  </a:solidFill>
                </a:rPr>
                <a:t>SEE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5" name="Прямоугольная выноска 24"/>
            <p:cNvSpPr/>
            <p:nvPr/>
          </p:nvSpPr>
          <p:spPr>
            <a:xfrm>
              <a:off x="7149201" y="1455634"/>
              <a:ext cx="1820590" cy="387206"/>
            </a:xfrm>
            <a:prstGeom prst="wedgeRectCallout">
              <a:avLst>
                <a:gd name="adj1" fmla="val -32149"/>
                <a:gd name="adj2" fmla="val 95909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dirty="0">
                  <a:solidFill>
                    <a:prstClr val="black"/>
                  </a:solidFill>
                </a:rPr>
                <a:t>MM BOOSTER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6" name="Прямоугольная выноска 25"/>
            <p:cNvSpPr/>
            <p:nvPr/>
          </p:nvSpPr>
          <p:spPr>
            <a:xfrm>
              <a:off x="7319025" y="3035488"/>
              <a:ext cx="1480941" cy="387206"/>
            </a:xfrm>
            <a:prstGeom prst="wedgeRectCallout">
              <a:avLst>
                <a:gd name="adj1" fmla="val -63942"/>
                <a:gd name="adj2" fmla="val -140244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dirty="0">
                  <a:solidFill>
                    <a:prstClr val="black"/>
                  </a:solidFill>
                </a:rPr>
                <a:t>BOOSTER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8" name="Прямоугольная выноска 27"/>
            <p:cNvSpPr/>
            <p:nvPr/>
          </p:nvSpPr>
          <p:spPr>
            <a:xfrm>
              <a:off x="2411760" y="4278425"/>
              <a:ext cx="740470" cy="387206"/>
            </a:xfrm>
            <a:prstGeom prst="wedgeRectCallout">
              <a:avLst>
                <a:gd name="adj1" fmla="val 92477"/>
                <a:gd name="adj2" fmla="val -9049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dirty="0">
                  <a:solidFill>
                    <a:prstClr val="black"/>
                  </a:solidFill>
                </a:rPr>
                <a:t>PS1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0" name="Прямоугольная выноска 29"/>
            <p:cNvSpPr/>
            <p:nvPr/>
          </p:nvSpPr>
          <p:spPr>
            <a:xfrm>
              <a:off x="4568410" y="4818031"/>
              <a:ext cx="1059212" cy="387206"/>
            </a:xfrm>
            <a:prstGeom prst="wedgeRectCallout">
              <a:avLst>
                <a:gd name="adj1" fmla="val -78261"/>
                <a:gd name="adj2" fmla="val -47096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dirty="0" smtClean="0">
                  <a:solidFill>
                    <a:prstClr val="black"/>
                  </a:solidFill>
                </a:rPr>
                <a:t>PS2, PS3</a:t>
              </a:r>
              <a:endParaRPr lang="ru-RU" dirty="0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Рисунок 6"/>
          <p:cNvGraphicFramePr>
            <a:graphicFrameLocks noGrp="1"/>
          </p:cNvGraphicFramePr>
          <p:nvPr>
            <p:ph type="pic" idx="13"/>
            <p:extLst>
              <p:ext uri="{D42A27DB-BD31-4B8C-83A1-F6EECF244321}">
                <p14:modId xmlns:p14="http://schemas.microsoft.com/office/powerpoint/2010/main" val="526625258"/>
              </p:ext>
            </p:extLst>
          </p:nvPr>
        </p:nvGraphicFramePr>
        <p:xfrm>
          <a:off x="1187624" y="980728"/>
          <a:ext cx="7416824" cy="4541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2901"/>
                <a:gridCol w="3867448"/>
                <a:gridCol w="3176475"/>
              </a:tblGrid>
              <a:tr h="1290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 dirty="0" smtClean="0">
                          <a:effectLst/>
                          <a:latin typeface="+mn-lt"/>
                          <a:ea typeface="+mn-ea"/>
                        </a:rPr>
                        <a:t>1</a:t>
                      </a:r>
                      <a:endParaRPr lang="ru-RU" sz="16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951" marR="3795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k-SK" sz="1600" kern="50" dirty="0">
                          <a:effectLst/>
                        </a:rPr>
                        <a:t>Number of power supplies</a:t>
                      </a:r>
                      <a:endParaRPr lang="ru-RU" sz="16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951" marR="3795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k-SK" sz="1600" kern="50" dirty="0">
                          <a:effectLst/>
                        </a:rPr>
                        <a:t>2</a:t>
                      </a:r>
                      <a:endParaRPr lang="ru-RU" sz="16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951" marR="37951" marT="0" marB="0" anchor="ctr"/>
                </a:tc>
              </a:tr>
              <a:tr h="1290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 dirty="0" smtClean="0">
                          <a:effectLst/>
                        </a:rPr>
                        <a:t>2</a:t>
                      </a:r>
                      <a:endParaRPr lang="ru-RU" sz="16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951" marR="3795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k-SK" sz="1600" kern="50">
                          <a:effectLst/>
                        </a:rPr>
                        <a:t>Maximum power</a:t>
                      </a:r>
                      <a:endParaRPr lang="ru-RU" sz="1600" kern="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951" marR="3795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50" dirty="0">
                          <a:effectLst/>
                        </a:rPr>
                        <a:t>600</a:t>
                      </a:r>
                      <a:r>
                        <a:rPr lang="sk-SK" sz="1600" kern="50" dirty="0">
                          <a:effectLst/>
                        </a:rPr>
                        <a:t> kW</a:t>
                      </a:r>
                      <a:endParaRPr lang="ru-RU" sz="16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951" marR="37951" marT="0" marB="0" anchor="ctr"/>
                </a:tc>
              </a:tr>
              <a:tr h="1290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 dirty="0" smtClean="0">
                          <a:effectLst/>
                        </a:rPr>
                        <a:t>3</a:t>
                      </a:r>
                      <a:endParaRPr lang="ru-RU" sz="16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951" marR="3795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k-SK" sz="1600" kern="50">
                          <a:effectLst/>
                        </a:rPr>
                        <a:t>Maximum voltage</a:t>
                      </a:r>
                      <a:endParaRPr lang="ru-RU" sz="1600" kern="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951" marR="3795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50" dirty="0">
                          <a:effectLst/>
                        </a:rPr>
                        <a:t>55 V</a:t>
                      </a:r>
                      <a:endParaRPr lang="ru-RU" sz="16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951" marR="37951" marT="0" marB="0" anchor="ctr"/>
                </a:tc>
              </a:tr>
              <a:tr h="1290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 dirty="0" smtClean="0">
                          <a:effectLst/>
                          <a:latin typeface="+mn-lt"/>
                          <a:ea typeface="+mn-ea"/>
                        </a:rPr>
                        <a:t>4</a:t>
                      </a:r>
                      <a:endParaRPr lang="ru-RU" sz="16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951" marR="3795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k-SK" sz="1600" kern="50">
                          <a:effectLst/>
                        </a:rPr>
                        <a:t>Maximum current</a:t>
                      </a:r>
                      <a:endParaRPr lang="ru-RU" sz="1600" kern="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951" marR="3795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k-SK" sz="1800" b="1" kern="5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r>
                        <a:rPr lang="en-US" sz="1800" b="1" kern="5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r>
                        <a:rPr lang="sk-SK" sz="1800" b="1" kern="50" dirty="0">
                          <a:solidFill>
                            <a:srgbClr val="FF0000"/>
                          </a:solidFill>
                          <a:effectLst/>
                        </a:rPr>
                        <a:t> kA</a:t>
                      </a:r>
                      <a:endParaRPr lang="ru-RU" sz="1800" b="1" kern="5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951" marR="37951" marT="0" marB="0" anchor="ctr"/>
                </a:tc>
              </a:tr>
              <a:tr h="3870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 dirty="0" smtClean="0">
                          <a:effectLst/>
                          <a:latin typeface="+mn-lt"/>
                          <a:ea typeface="+mn-ea"/>
                        </a:rPr>
                        <a:t>5</a:t>
                      </a:r>
                      <a:endParaRPr lang="ru-RU" sz="16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951" marR="3795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k-SK" sz="1600" kern="50" dirty="0">
                          <a:effectLst/>
                        </a:rPr>
                        <a:t>Inductance</a:t>
                      </a:r>
                      <a:endParaRPr lang="ru-RU" sz="16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951" marR="37951" marT="0" marB="0" anchor="ctr"/>
                </a:tc>
                <a:tc>
                  <a:txBody>
                    <a:bodyPr/>
                    <a:lstStyle/>
                    <a:p>
                      <a:pPr marL="448945" indent="-448945">
                        <a:spcAft>
                          <a:spcPts val="0"/>
                        </a:spcAft>
                      </a:pPr>
                      <a:r>
                        <a:rPr lang="en-US" sz="1600" kern="50" dirty="0">
                          <a:effectLst/>
                        </a:rPr>
                        <a:t>45 </a:t>
                      </a:r>
                      <a:r>
                        <a:rPr lang="en-US" sz="1600" kern="50" dirty="0" err="1">
                          <a:effectLst/>
                        </a:rPr>
                        <a:t>mH</a:t>
                      </a:r>
                      <a:r>
                        <a:rPr lang="en-US" sz="1600" kern="50" dirty="0">
                          <a:effectLst/>
                        </a:rPr>
                        <a:t> –regime 1</a:t>
                      </a:r>
                      <a:endParaRPr lang="ru-RU" sz="1600" kern="50" dirty="0">
                        <a:effectLst/>
                      </a:endParaRPr>
                    </a:p>
                    <a:p>
                      <a:pPr marL="448945" indent="-448945">
                        <a:spcAft>
                          <a:spcPts val="0"/>
                        </a:spcAft>
                      </a:pPr>
                      <a:r>
                        <a:rPr lang="en-US" sz="1600" kern="50" dirty="0">
                          <a:effectLst/>
                        </a:rPr>
                        <a:t>1-10 </a:t>
                      </a:r>
                      <a:r>
                        <a:rPr lang="en-US" sz="1600" kern="50" dirty="0" err="1">
                          <a:effectLst/>
                        </a:rPr>
                        <a:t>mH</a:t>
                      </a:r>
                      <a:r>
                        <a:rPr lang="en-US" sz="1600" kern="50" dirty="0">
                          <a:effectLst/>
                        </a:rPr>
                        <a:t>-regime 2</a:t>
                      </a:r>
                      <a:endParaRPr lang="ru-RU" sz="1600" kern="5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50" dirty="0">
                          <a:effectLst/>
                        </a:rPr>
                        <a:t> </a:t>
                      </a:r>
                      <a:endParaRPr lang="ru-RU" sz="16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951" marR="37951" marT="0" marB="0" anchor="ctr"/>
                </a:tc>
              </a:tr>
              <a:tr h="2580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 dirty="0" smtClean="0">
                          <a:effectLst/>
                          <a:latin typeface="+mn-lt"/>
                          <a:ea typeface="+mn-ea"/>
                        </a:rPr>
                        <a:t>7</a:t>
                      </a:r>
                      <a:endParaRPr lang="ru-RU" sz="16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951" marR="3795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k-SK" sz="1600" kern="50">
                          <a:effectLst/>
                        </a:rPr>
                        <a:t>Relative current stability at di/dt ≠0 and magnetic field rate 0.1 T/s</a:t>
                      </a:r>
                      <a:endParaRPr lang="ru-RU" sz="1600" kern="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951" marR="3795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k-SK" sz="1800" b="1" kern="50" dirty="0">
                          <a:solidFill>
                            <a:srgbClr val="FF0000"/>
                          </a:solidFill>
                          <a:effectLst/>
                        </a:rPr>
                        <a:t>2*10</a:t>
                      </a:r>
                      <a:r>
                        <a:rPr lang="sk-SK" sz="1800" b="1" kern="50" baseline="30000" dirty="0">
                          <a:solidFill>
                            <a:srgbClr val="FF0000"/>
                          </a:solidFill>
                          <a:effectLst/>
                        </a:rPr>
                        <a:t>-4</a:t>
                      </a:r>
                      <a:endParaRPr lang="ru-RU" sz="1800" b="1" kern="5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50" dirty="0">
                          <a:effectLst/>
                        </a:rPr>
                        <a:t> </a:t>
                      </a:r>
                      <a:endParaRPr lang="ru-RU" sz="16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951" marR="37951" marT="0" marB="0" anchor="ctr"/>
                </a:tc>
              </a:tr>
              <a:tr h="1290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 dirty="0" smtClean="0">
                          <a:effectLst/>
                          <a:latin typeface="+mn-lt"/>
                          <a:ea typeface="+mn-ea"/>
                        </a:rPr>
                        <a:t>8</a:t>
                      </a:r>
                      <a:endParaRPr lang="ru-RU" sz="16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951" marR="3795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k-SK" sz="1600" kern="50">
                          <a:effectLst/>
                        </a:rPr>
                        <a:t>Pulse duration at increase of magnetic field</a:t>
                      </a:r>
                      <a:endParaRPr lang="ru-RU" sz="1600" kern="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951" marR="3795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k-SK" sz="1600" kern="50">
                          <a:effectLst/>
                        </a:rPr>
                        <a:t>18 s</a:t>
                      </a:r>
                      <a:endParaRPr lang="ru-RU" sz="1600" kern="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951" marR="37951" marT="0" marB="0" anchor="ctr"/>
                </a:tc>
              </a:tr>
              <a:tr h="1290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 dirty="0" smtClean="0">
                          <a:effectLst/>
                          <a:latin typeface="+mn-lt"/>
                          <a:ea typeface="+mn-ea"/>
                        </a:rPr>
                        <a:t>9</a:t>
                      </a:r>
                      <a:endParaRPr lang="ru-RU" sz="16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951" marR="3795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k-SK" sz="1600" kern="50">
                          <a:effectLst/>
                        </a:rPr>
                        <a:t>Relative current stability at di/dt=0.</a:t>
                      </a:r>
                      <a:endParaRPr lang="ru-RU" sz="1600" kern="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951" marR="3795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k-SK" sz="1800" b="1" kern="50" dirty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r>
                        <a:rPr lang="sk-SK" sz="1800" b="1" kern="50" baseline="30000" dirty="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r>
                        <a:rPr lang="ru-RU" sz="1800" b="1" kern="50" baseline="30000" dirty="0">
                          <a:solidFill>
                            <a:srgbClr val="FF0000"/>
                          </a:solidFill>
                          <a:effectLst/>
                        </a:rPr>
                        <a:t>5    </a:t>
                      </a:r>
                      <a:endParaRPr lang="ru-RU" sz="1800" b="1" kern="5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951" marR="37951" marT="0" marB="0" anchor="ctr"/>
                </a:tc>
              </a:tr>
              <a:tr h="1290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50" dirty="0" smtClean="0">
                          <a:effectLst/>
                        </a:rPr>
                        <a:t>1</a:t>
                      </a:r>
                      <a:r>
                        <a:rPr lang="ru-RU" sz="1600" kern="50" dirty="0" smtClean="0">
                          <a:effectLst/>
                        </a:rPr>
                        <a:t>0</a:t>
                      </a:r>
                      <a:endParaRPr lang="ru-RU" sz="16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951" marR="3795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k-SK" sz="1600" kern="50">
                          <a:effectLst/>
                        </a:rPr>
                        <a:t>Maximum pulse duration at di/dt=0.</a:t>
                      </a:r>
                      <a:endParaRPr lang="ru-RU" sz="1600" kern="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951" marR="3795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k-SK" sz="1600" kern="50" dirty="0">
                          <a:effectLst/>
                        </a:rPr>
                        <a:t>24 h</a:t>
                      </a:r>
                      <a:endParaRPr lang="ru-RU" sz="16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951" marR="37951" marT="0" marB="0" anchor="ctr"/>
                </a:tc>
              </a:tr>
              <a:tr h="5161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 dirty="0" smtClean="0">
                          <a:effectLst/>
                        </a:rPr>
                        <a:t>11</a:t>
                      </a:r>
                      <a:endParaRPr lang="ru-RU" sz="16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951" marR="3795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k-SK" sz="1600" kern="50" dirty="0">
                          <a:effectLst/>
                        </a:rPr>
                        <a:t>Pulsation of output voltage at di/dt ≠0</a:t>
                      </a:r>
                      <a:endParaRPr lang="ru-RU" sz="16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951" marR="3795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50" dirty="0">
                          <a:effectLst/>
                        </a:rPr>
                        <a:t>At </a:t>
                      </a:r>
                      <a:r>
                        <a:rPr lang="en-US" sz="1600" kern="50" dirty="0" smtClean="0">
                          <a:effectLst/>
                        </a:rPr>
                        <a:t>max </a:t>
                      </a:r>
                      <a:r>
                        <a:rPr lang="en-US" sz="1600" kern="50" dirty="0">
                          <a:effectLst/>
                        </a:rPr>
                        <a:t>current it  is less </a:t>
                      </a:r>
                      <a:r>
                        <a:rPr lang="en-US" sz="1800" b="1" kern="50" dirty="0">
                          <a:solidFill>
                            <a:srgbClr val="FF0000"/>
                          </a:solidFill>
                          <a:effectLst/>
                        </a:rPr>
                        <a:t>300 </a:t>
                      </a:r>
                      <a:r>
                        <a:rPr lang="en-US" sz="1800" b="1" kern="50" dirty="0" smtClean="0">
                          <a:solidFill>
                            <a:srgbClr val="FF0000"/>
                          </a:solidFill>
                          <a:effectLst/>
                        </a:rPr>
                        <a:t>mV</a:t>
                      </a:r>
                      <a:endParaRPr lang="ru-RU" sz="1800" b="1" kern="5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50" dirty="0">
                          <a:effectLst/>
                        </a:rPr>
                        <a:t>At </a:t>
                      </a:r>
                      <a:r>
                        <a:rPr lang="en-US" sz="1600" kern="50" dirty="0" smtClean="0">
                          <a:effectLst/>
                        </a:rPr>
                        <a:t>min </a:t>
                      </a:r>
                      <a:r>
                        <a:rPr lang="en-US" sz="1600" kern="50" dirty="0">
                          <a:effectLst/>
                        </a:rPr>
                        <a:t>current it is less  </a:t>
                      </a:r>
                      <a:r>
                        <a:rPr lang="en-US" sz="1800" b="1" kern="50" dirty="0">
                          <a:solidFill>
                            <a:srgbClr val="FF0000"/>
                          </a:solidFill>
                          <a:effectLst/>
                        </a:rPr>
                        <a:t>100 mV </a:t>
                      </a:r>
                      <a:endParaRPr lang="ru-RU" sz="1800" b="1" kern="5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951" marR="37951" marT="0" marB="0" anchor="ctr"/>
                </a:tc>
              </a:tr>
              <a:tr h="1290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>
                          <a:effectLst/>
                        </a:rPr>
                        <a:t>1</a:t>
                      </a:r>
                      <a:r>
                        <a:rPr lang="en-US" sz="1600" kern="50">
                          <a:effectLst/>
                        </a:rPr>
                        <a:t>3</a:t>
                      </a:r>
                      <a:endParaRPr lang="ru-RU" sz="1600" kern="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951" marR="3795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k-SK" sz="1600" kern="50">
                          <a:effectLst/>
                        </a:rPr>
                        <a:t>Dynamic current diapason</a:t>
                      </a:r>
                      <a:endParaRPr lang="ru-RU" sz="1600" kern="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951" marR="3795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50">
                          <a:effectLst/>
                        </a:rPr>
                        <a:t>3</a:t>
                      </a:r>
                      <a:r>
                        <a:rPr lang="en-US" sz="1600" kern="50">
                          <a:effectLst/>
                        </a:rPr>
                        <a:t>0</a:t>
                      </a:r>
                      <a:r>
                        <a:rPr lang="sk-SK" sz="1600" kern="50">
                          <a:effectLst/>
                        </a:rPr>
                        <a:t>…100%  from </a:t>
                      </a:r>
                      <a:r>
                        <a:rPr lang="en-US" sz="1600" kern="50">
                          <a:effectLst/>
                        </a:rPr>
                        <a:t>I</a:t>
                      </a:r>
                      <a:r>
                        <a:rPr lang="sk-SK" sz="1600" kern="50" baseline="-25000">
                          <a:effectLst/>
                        </a:rPr>
                        <a:t>макс</a:t>
                      </a:r>
                      <a:endParaRPr lang="ru-RU" sz="1600" kern="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951" marR="37951" marT="0" marB="0" anchor="ctr"/>
                </a:tc>
              </a:tr>
              <a:tr h="1290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k-SK" sz="1600" kern="50">
                          <a:effectLst/>
                        </a:rPr>
                        <a:t>1</a:t>
                      </a:r>
                      <a:r>
                        <a:rPr lang="en-US" sz="1600" kern="50">
                          <a:effectLst/>
                        </a:rPr>
                        <a:t>4</a:t>
                      </a:r>
                      <a:endParaRPr lang="ru-RU" sz="1600" kern="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951" marR="3795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k-SK" sz="1600" kern="50">
                          <a:effectLst/>
                        </a:rPr>
                        <a:t>Stability to short circ</a:t>
                      </a:r>
                      <a:r>
                        <a:rPr lang="en-US" sz="1600" kern="50">
                          <a:effectLst/>
                        </a:rPr>
                        <a:t>ui</a:t>
                      </a:r>
                      <a:r>
                        <a:rPr lang="sk-SK" sz="1600" kern="50">
                          <a:effectLst/>
                        </a:rPr>
                        <a:t>t </a:t>
                      </a:r>
                      <a:endParaRPr lang="ru-RU" sz="1600" kern="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951" marR="3795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k-SK" sz="1600" kern="50">
                          <a:effectLst/>
                        </a:rPr>
                        <a:t>Yes</a:t>
                      </a:r>
                      <a:endParaRPr lang="ru-RU" sz="1600" kern="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951" marR="37951" marT="0" marB="0" anchor="ctr"/>
                </a:tc>
              </a:tr>
              <a:tr h="2580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k-SK" sz="1600" kern="50">
                          <a:effectLst/>
                        </a:rPr>
                        <a:t>1</a:t>
                      </a:r>
                      <a:r>
                        <a:rPr lang="en-US" sz="1600" kern="50">
                          <a:effectLst/>
                        </a:rPr>
                        <a:t>5</a:t>
                      </a:r>
                      <a:endParaRPr lang="ru-RU" sz="1600" kern="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951" marR="3795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k-SK" sz="1600" kern="50" dirty="0">
                          <a:effectLst/>
                        </a:rPr>
                        <a:t>Work regime</a:t>
                      </a:r>
                      <a:endParaRPr lang="ru-RU" sz="16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951" marR="3795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k-SK" sz="1600" kern="0" dirty="0">
                          <a:effectLst/>
                        </a:rPr>
                        <a:t>- static</a:t>
                      </a:r>
                      <a:endParaRPr lang="ru-RU" sz="1600" kern="5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k-SK" sz="1600" kern="0" dirty="0">
                          <a:effectLst/>
                        </a:rPr>
                        <a:t>- dynamic at</a:t>
                      </a:r>
                      <a:r>
                        <a:rPr lang="sk-SK" sz="1600" kern="50" dirty="0">
                          <a:effectLst/>
                        </a:rPr>
                        <a:t> </a:t>
                      </a:r>
                      <a:r>
                        <a:rPr lang="sk-SK" sz="1600" kern="0" dirty="0">
                          <a:effectLst/>
                        </a:rPr>
                        <a:t>di/dt ≠0…</a:t>
                      </a:r>
                      <a:r>
                        <a:rPr lang="en-US" sz="1600" kern="0" dirty="0">
                          <a:effectLst/>
                        </a:rPr>
                        <a:t>+/-0.56 kA</a:t>
                      </a:r>
                      <a:r>
                        <a:rPr lang="sk-SK" sz="1600" kern="0" dirty="0">
                          <a:effectLst/>
                        </a:rPr>
                        <a:t>/s</a:t>
                      </a:r>
                      <a:endParaRPr lang="ru-RU" sz="16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951" marR="37951" marT="0" marB="0" anchor="ctr"/>
                </a:tc>
              </a:tr>
            </a:tbl>
          </a:graphicData>
        </a:graphic>
      </p:graphicFrame>
      <p:grpSp>
        <p:nvGrpSpPr>
          <p:cNvPr id="15" name="Группа 14"/>
          <p:cNvGrpSpPr/>
          <p:nvPr/>
        </p:nvGrpSpPr>
        <p:grpSpPr>
          <a:xfrm>
            <a:off x="2803413" y="3232911"/>
            <a:ext cx="5760640" cy="3208986"/>
            <a:chOff x="2627784" y="3018692"/>
            <a:chExt cx="5760640" cy="3208986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784" y="3018692"/>
              <a:ext cx="5760640" cy="28207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3991816" y="5858346"/>
              <a:ext cx="2736304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Schematic diagram</a:t>
              </a:r>
              <a:endParaRPr lang="ru-RU" dirty="0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269776" y="836229"/>
            <a:ext cx="5724128" cy="2285427"/>
            <a:chOff x="422835" y="980728"/>
            <a:chExt cx="5724128" cy="2285427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835" y="980728"/>
              <a:ext cx="5724128" cy="22854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1187623" y="1048038"/>
              <a:ext cx="4401531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The cycle of the magnetic field of the Collider</a:t>
              </a:r>
              <a:endParaRPr lang="ru-RU" dirty="0"/>
            </a:p>
          </p:txBody>
        </p:sp>
      </p:grpSp>
      <p:sp>
        <p:nvSpPr>
          <p:cNvPr id="5" name="Номер слайда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00034" y="0"/>
            <a:ext cx="8229600" cy="4900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C00000"/>
                </a:solidFill>
              </a:rPr>
              <a:t>The power supply system of the Collider</a:t>
            </a:r>
            <a:endParaRPr lang="ru-RU" sz="2400" b="1" dirty="0">
              <a:solidFill>
                <a:srgbClr val="C00000"/>
              </a:solidFill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-2342922" y="-1229409"/>
            <a:ext cx="11255641" cy="7671306"/>
            <a:chOff x="451435" y="964241"/>
            <a:chExt cx="11255641" cy="7671306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4641" y="2999706"/>
              <a:ext cx="8652435" cy="56358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451435" y="964241"/>
              <a:ext cx="3784519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Принципиально-монтажная схема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7632101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0"/>
            <a:ext cx="7358063" cy="504056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Evacuation energy switch </a:t>
            </a:r>
            <a:r>
              <a:rPr lang="en-US" sz="2400" b="1" dirty="0" err="1">
                <a:solidFill>
                  <a:srgbClr val="C00000"/>
                </a:solidFill>
              </a:rPr>
              <a:t>collader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39552" y="908719"/>
            <a:ext cx="8231736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</a:t>
            </a:r>
            <a:r>
              <a:rPr lang="en-US" sz="2000" dirty="0"/>
              <a:t>main </a:t>
            </a:r>
            <a:r>
              <a:rPr lang="en-US" sz="2000" dirty="0" smtClean="0"/>
              <a:t>parameters: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Static </a:t>
            </a:r>
            <a:r>
              <a:rPr lang="en-US" sz="2000" dirty="0"/>
              <a:t>mode of </a:t>
            </a:r>
            <a:r>
              <a:rPr lang="en-US" sz="2000" dirty="0" smtClean="0"/>
              <a:t>operation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Minimization </a:t>
            </a:r>
            <a:r>
              <a:rPr lang="en-US" sz="2000" dirty="0"/>
              <a:t>of energy </a:t>
            </a:r>
            <a:r>
              <a:rPr lang="en-US" sz="2000" dirty="0" smtClean="0"/>
              <a:t>losses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The </a:t>
            </a:r>
            <a:r>
              <a:rPr lang="en-US" sz="2000" dirty="0"/>
              <a:t>reliability of the detection of the breakdown </a:t>
            </a:r>
            <a:r>
              <a:rPr lang="en-US" sz="2000" dirty="0" smtClean="0"/>
              <a:t>of superconductivity</a:t>
            </a:r>
            <a:endParaRPr lang="ru-RU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179512" y="2637311"/>
            <a:ext cx="2952328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Parameters ВАБ49-6300:</a:t>
            </a:r>
          </a:p>
          <a:p>
            <a:r>
              <a:rPr lang="en-US" dirty="0"/>
              <a:t>n</a:t>
            </a:r>
            <a:r>
              <a:rPr lang="en-US" dirty="0" smtClean="0"/>
              <a:t>ominal current - 6300А</a:t>
            </a:r>
          </a:p>
          <a:p>
            <a:r>
              <a:rPr lang="en-US" dirty="0"/>
              <a:t>n</a:t>
            </a:r>
            <a:r>
              <a:rPr lang="en-US" dirty="0" smtClean="0"/>
              <a:t>ominal voltage - 1050V</a:t>
            </a:r>
          </a:p>
          <a:p>
            <a:r>
              <a:rPr lang="en-US" dirty="0" smtClean="0"/>
              <a:t>off time - 8ms</a:t>
            </a:r>
          </a:p>
          <a:p>
            <a:r>
              <a:rPr lang="en-US" dirty="0" smtClean="0"/>
              <a:t>reliability of shutdown</a:t>
            </a:r>
            <a:endParaRPr lang="ru-RU" dirty="0"/>
          </a:p>
        </p:txBody>
      </p:sp>
      <p:grpSp>
        <p:nvGrpSpPr>
          <p:cNvPr id="28" name="Группа 27"/>
          <p:cNvGrpSpPr/>
          <p:nvPr/>
        </p:nvGrpSpPr>
        <p:grpSpPr>
          <a:xfrm>
            <a:off x="2843808" y="3048859"/>
            <a:ext cx="2817850" cy="3266488"/>
            <a:chOff x="3560168" y="3172023"/>
            <a:chExt cx="2676640" cy="2866101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0168" y="3571154"/>
              <a:ext cx="2676640" cy="246697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689732" y="3172023"/>
              <a:ext cx="24119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Kinematics </a:t>
              </a:r>
              <a:r>
                <a:rPr lang="ru-RU" dirty="0"/>
                <a:t>ВАБ49</a:t>
              </a:r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6853376" y="3356689"/>
            <a:ext cx="1823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  <a:r>
              <a:rPr lang="ru-RU" dirty="0" smtClean="0"/>
              <a:t>Общий вид</a:t>
            </a:r>
            <a:endParaRPr lang="ru-RU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458" y="2969490"/>
            <a:ext cx="2947830" cy="3367895"/>
          </a:xfrm>
          <a:prstGeom prst="rect">
            <a:avLst/>
          </a:prstGeom>
        </p:spPr>
      </p:pic>
      <p:grpSp>
        <p:nvGrpSpPr>
          <p:cNvPr id="33" name="Группа 32"/>
          <p:cNvGrpSpPr/>
          <p:nvPr/>
        </p:nvGrpSpPr>
        <p:grpSpPr>
          <a:xfrm>
            <a:off x="105584" y="908719"/>
            <a:ext cx="8784976" cy="5909310"/>
            <a:chOff x="105584" y="908719"/>
            <a:chExt cx="8784976" cy="5909310"/>
          </a:xfrm>
        </p:grpSpPr>
        <p:sp>
          <p:nvSpPr>
            <p:cNvPr id="25" name="TextBox 24"/>
            <p:cNvSpPr txBox="1"/>
            <p:nvPr/>
          </p:nvSpPr>
          <p:spPr>
            <a:xfrm>
              <a:off x="105584" y="908719"/>
              <a:ext cx="8784976" cy="59093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ru-RU" dirty="0"/>
            </a:p>
          </p:txBody>
        </p:sp>
        <p:grpSp>
          <p:nvGrpSpPr>
            <p:cNvPr id="32" name="Группа 31"/>
            <p:cNvGrpSpPr/>
            <p:nvPr/>
          </p:nvGrpSpPr>
          <p:grpSpPr>
            <a:xfrm>
              <a:off x="1340644" y="1527732"/>
              <a:ext cx="7208985" cy="5119237"/>
              <a:chOff x="1340644" y="1527732"/>
              <a:chExt cx="7208985" cy="5119237"/>
            </a:xfrm>
          </p:grpSpPr>
          <p:grpSp>
            <p:nvGrpSpPr>
              <p:cNvPr id="18" name="Группа 17"/>
              <p:cNvGrpSpPr/>
              <p:nvPr/>
            </p:nvGrpSpPr>
            <p:grpSpPr>
              <a:xfrm>
                <a:off x="5201257" y="1581823"/>
                <a:ext cx="3348372" cy="5065146"/>
                <a:chOff x="5004048" y="1340768"/>
                <a:chExt cx="3348372" cy="5065146"/>
              </a:xfrm>
            </p:grpSpPr>
            <p:pic>
              <p:nvPicPr>
                <p:cNvPr id="9" name="Рисунок 8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04048" y="1340768"/>
                  <a:ext cx="3348372" cy="446449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16" name="TextBox 15"/>
                <p:cNvSpPr txBox="1"/>
                <p:nvPr/>
              </p:nvSpPr>
              <p:spPr>
                <a:xfrm>
                  <a:off x="5753143" y="6036582"/>
                  <a:ext cx="1823156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smtClean="0"/>
                    <a:t>Prototype EE</a:t>
                  </a:r>
                  <a:r>
                    <a:rPr lang="en-US" dirty="0"/>
                    <a:t>S</a:t>
                  </a:r>
                  <a:endParaRPr lang="ru-RU" dirty="0"/>
                </a:p>
              </p:txBody>
            </p:sp>
          </p:grpSp>
          <p:grpSp>
            <p:nvGrpSpPr>
              <p:cNvPr id="31" name="Группа 30"/>
              <p:cNvGrpSpPr/>
              <p:nvPr/>
            </p:nvGrpSpPr>
            <p:grpSpPr>
              <a:xfrm>
                <a:off x="1340644" y="1527732"/>
                <a:ext cx="3157428" cy="5119237"/>
                <a:chOff x="1340644" y="1527732"/>
                <a:chExt cx="3157428" cy="5119237"/>
              </a:xfrm>
            </p:grpSpPr>
            <p:pic>
              <p:nvPicPr>
                <p:cNvPr id="29" name="Рисунок 28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aturation sat="6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246" r="-3023" b="-1006"/>
                <a:stretch/>
              </p:blipFill>
              <p:spPr>
                <a:xfrm>
                  <a:off x="1340644" y="1527732"/>
                  <a:ext cx="3157428" cy="449792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30" name="TextBox 29"/>
                <p:cNvSpPr txBox="1"/>
                <p:nvPr/>
              </p:nvSpPr>
              <p:spPr>
                <a:xfrm>
                  <a:off x="1932230" y="6277637"/>
                  <a:ext cx="1823156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Model </a:t>
                  </a:r>
                  <a:r>
                    <a:rPr lang="en-US" dirty="0" smtClean="0"/>
                    <a:t>EE</a:t>
                  </a:r>
                  <a:r>
                    <a:rPr lang="en-US" dirty="0"/>
                    <a:t>S</a:t>
                  </a:r>
                  <a:endParaRPr lang="ru-RU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1538421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178175" y="6245225"/>
            <a:ext cx="2133600" cy="476250"/>
          </a:xfrm>
          <a:noFill/>
        </p:spPr>
        <p:txBody>
          <a:bodyPr/>
          <a:lstStyle/>
          <a:p>
            <a:fld id="{BA467489-F82C-43DA-AF49-02CE6735DB0B}" type="slidenum">
              <a:rPr lang="ru-RU" altLang="ru-RU" smtClean="0"/>
              <a:pPr/>
              <a:t>15</a:t>
            </a:fld>
            <a:endParaRPr lang="ru-RU" altLang="ru-RU" smtClean="0"/>
          </a:p>
        </p:txBody>
      </p:sp>
      <p:pic>
        <p:nvPicPr>
          <p:cNvPr id="20483" name="Picture 4" descr="Nuclotron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4507" y="929835"/>
            <a:ext cx="8418512" cy="5121275"/>
          </a:xfrm>
          <a:prstGeom prst="rect">
            <a:avLst/>
          </a:prstGeom>
          <a:solidFill>
            <a:srgbClr val="FFFF99"/>
          </a:solidFill>
          <a:ln w="9525">
            <a:solidFill>
              <a:schemeClr val="hlink"/>
            </a:solidFill>
            <a:miter lim="800000"/>
            <a:headEnd/>
            <a:tailEnd/>
          </a:ln>
          <a:effectLst>
            <a:outerShdw blurRad="431800" dist="1905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" y="7897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The power supply system of the channel beam in bld. 205, </a:t>
            </a:r>
            <a:r>
              <a:rPr lang="en-US" sz="2400" b="1" dirty="0" smtClean="0">
                <a:solidFill>
                  <a:srgbClr val="C00000"/>
                </a:solidFill>
              </a:rPr>
              <a:t>BM@N, NICA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755576" y="838894"/>
            <a:ext cx="8091320" cy="5083594"/>
            <a:chOff x="1696700" y="1775449"/>
            <a:chExt cx="7167563" cy="4229100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1696700" y="1775449"/>
              <a:ext cx="7167563" cy="4229100"/>
              <a:chOff x="1696700" y="1775449"/>
              <a:chExt cx="7167563" cy="4229100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696700" y="1775449"/>
                <a:ext cx="7167563" cy="42291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4" name="Скругленный прямоугольник 3"/>
              <p:cNvSpPr/>
              <p:nvPr/>
            </p:nvSpPr>
            <p:spPr>
              <a:xfrm rot="16200000">
                <a:off x="7693945" y="3490472"/>
                <a:ext cx="864095" cy="370576"/>
              </a:xfrm>
              <a:prstGeom prst="roundRect">
                <a:avLst/>
              </a:prstGeom>
              <a:solidFill>
                <a:srgbClr val="FFFF57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smtClean="0">
                    <a:solidFill>
                      <a:schemeClr val="tx1"/>
                    </a:solidFill>
                  </a:rPr>
                  <a:t>BM@N</a:t>
                </a:r>
                <a:endParaRPr lang="ru-RU" sz="16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" name="Заголовок 1"/>
            <p:cNvSpPr txBox="1">
              <a:spLocks/>
            </p:cNvSpPr>
            <p:nvPr/>
          </p:nvSpPr>
          <p:spPr bwMode="auto">
            <a:xfrm>
              <a:off x="7093773" y="5489576"/>
              <a:ext cx="1693862" cy="46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n-US" sz="2400" dirty="0"/>
                <a:t>Bld.205</a:t>
              </a:r>
              <a:endParaRPr lang="ru-RU" sz="2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6805-C5B6-4160-BDC8-F5FF3BEA1C69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42844" y="0"/>
            <a:ext cx="9001156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2400" b="1" dirty="0">
                <a:solidFill>
                  <a:srgbClr val="C00000"/>
                </a:solidFill>
              </a:rPr>
              <a:t>The structure of the power supply system of the magnetic elements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Состав и силовые параме...тов магнитной оптики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785794"/>
            <a:ext cx="3989196" cy="5643578"/>
          </a:xfrm>
          <a:prstGeom prst="rect">
            <a:avLst/>
          </a:prstGeom>
        </p:spPr>
      </p:pic>
      <p:pic>
        <p:nvPicPr>
          <p:cNvPr id="6" name="Рисунок 5" descr="пазл источников напряж-ток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810" y="1285860"/>
            <a:ext cx="4763761" cy="45672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8596" y="857232"/>
            <a:ext cx="364333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Параметры магнитных элементов</a:t>
            </a:r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500562" y="785794"/>
            <a:ext cx="442915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Группировка по току/напряжению источников магнитных элементов</a:t>
            </a:r>
            <a:endParaRPr lang="ru-RU" sz="1400" dirty="0"/>
          </a:p>
        </p:txBody>
      </p:sp>
      <p:pic>
        <p:nvPicPr>
          <p:cNvPr id="4" name="Рисунок 3" descr="сист пит кан_структура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t="4965"/>
          <a:stretch/>
        </p:blipFill>
        <p:spPr>
          <a:xfrm>
            <a:off x="191697" y="857232"/>
            <a:ext cx="8786874" cy="5411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85786" y="2463479"/>
            <a:ext cx="7429552" cy="203132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Required</a:t>
            </a:r>
            <a:r>
              <a:rPr lang="en-US" dirty="0" smtClean="0"/>
              <a:t>:</a:t>
            </a:r>
          </a:p>
          <a:p>
            <a:r>
              <a:rPr lang="en-US" dirty="0" smtClean="0"/>
              <a:t>upgrade </a:t>
            </a:r>
            <a:r>
              <a:rPr lang="en-US" dirty="0"/>
              <a:t>2 switchgear 6kV network</a:t>
            </a:r>
            <a:r>
              <a:rPr lang="en-US" dirty="0" smtClean="0"/>
              <a:t>,</a:t>
            </a:r>
          </a:p>
          <a:p>
            <a:r>
              <a:rPr lang="en-US" dirty="0" smtClean="0"/>
              <a:t>to </a:t>
            </a:r>
            <a:r>
              <a:rPr lang="en-US" dirty="0"/>
              <a:t>create a distribution subsystems 3-phase network 0,69 </a:t>
            </a:r>
            <a:r>
              <a:rPr lang="en-US" dirty="0" smtClean="0"/>
              <a:t>kV</a:t>
            </a:r>
          </a:p>
          <a:p>
            <a:r>
              <a:rPr lang="en-US" dirty="0" smtClean="0"/>
              <a:t>create </a:t>
            </a:r>
            <a:r>
              <a:rPr lang="en-US" dirty="0"/>
              <a:t>35 high-current precision power </a:t>
            </a:r>
            <a:r>
              <a:rPr lang="en-US" dirty="0" smtClean="0"/>
              <a:t>supplies</a:t>
            </a:r>
          </a:p>
          <a:p>
            <a:r>
              <a:rPr lang="en-US" dirty="0" smtClean="0"/>
              <a:t>to </a:t>
            </a:r>
            <a:r>
              <a:rPr lang="en-US" dirty="0"/>
              <a:t>create a subsystem for back-up power loads on the grid </a:t>
            </a:r>
            <a:r>
              <a:rPr lang="en-US" dirty="0" smtClean="0"/>
              <a:t> constant  </a:t>
            </a:r>
            <a:r>
              <a:rPr lang="en-US" dirty="0"/>
              <a:t>current</a:t>
            </a:r>
            <a:r>
              <a:rPr lang="en-US" dirty="0" smtClean="0"/>
              <a:t>,</a:t>
            </a:r>
          </a:p>
          <a:p>
            <a:r>
              <a:rPr lang="en-US" dirty="0" smtClean="0"/>
              <a:t>to </a:t>
            </a:r>
            <a:r>
              <a:rPr lang="en-US" dirty="0"/>
              <a:t>create a subsystem load switching in power circuits</a:t>
            </a:r>
            <a:r>
              <a:rPr lang="en-US" dirty="0" smtClean="0"/>
              <a:t>,</a:t>
            </a:r>
          </a:p>
          <a:p>
            <a:r>
              <a:rPr lang="en-US" dirty="0" smtClean="0"/>
              <a:t>to </a:t>
            </a:r>
            <a:r>
              <a:rPr lang="en-US" dirty="0"/>
              <a:t>create a subsystem for control and monitoring all</a:t>
            </a:r>
            <a:r>
              <a:rPr lang="ru-RU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6805-C5B6-4160-BDC8-F5FF3BEA1C69}" type="slidenum">
              <a:rPr lang="ru-RU" smtClean="0"/>
              <a:pPr/>
              <a:t>17</a:t>
            </a:fld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163237" y="785237"/>
            <a:ext cx="5358225" cy="5543436"/>
            <a:chOff x="2022086" y="837892"/>
            <a:chExt cx="5358225" cy="5543436"/>
          </a:xfrm>
        </p:grpSpPr>
        <p:pic>
          <p:nvPicPr>
            <p:cNvPr id="5" name="Рисунок 4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355358" y="837892"/>
              <a:ext cx="5024953" cy="55434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2022086" y="1039506"/>
              <a:ext cx="163502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working </a:t>
              </a:r>
              <a:r>
                <a:rPr lang="en-US" b="1" dirty="0" smtClean="0">
                  <a:solidFill>
                    <a:srgbClr val="FF0000"/>
                  </a:solidFill>
                </a:rPr>
                <a:t>documentation</a:t>
              </a:r>
            </a:p>
            <a:p>
              <a:r>
                <a:rPr lang="en-US" b="1" dirty="0" smtClean="0"/>
                <a:t>electric principled scheme</a:t>
              </a:r>
              <a:endParaRPr lang="ru-RU" b="1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0" y="27282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C00000"/>
                </a:solidFill>
              </a:rPr>
              <a:t>The power supply system of the output channel beam </a:t>
            </a:r>
            <a:r>
              <a:rPr lang="en-US" sz="2400" b="1" dirty="0" smtClean="0">
                <a:solidFill>
                  <a:srgbClr val="C00000"/>
                </a:solidFill>
              </a:rPr>
              <a:t>from </a:t>
            </a:r>
            <a:r>
              <a:rPr lang="en-US" sz="2400" b="1" dirty="0" err="1" smtClean="0">
                <a:solidFill>
                  <a:srgbClr val="C00000"/>
                </a:solidFill>
              </a:rPr>
              <a:t>Nuclotron</a:t>
            </a:r>
            <a:r>
              <a:rPr lang="en-US" sz="2400" b="1" dirty="0" smtClean="0">
                <a:solidFill>
                  <a:srgbClr val="C00000"/>
                </a:solidFill>
              </a:rPr>
              <a:t> Bld. 1B</a:t>
            </a:r>
            <a:endParaRPr lang="ru-RU" sz="2400" b="1" dirty="0">
              <a:solidFill>
                <a:srgbClr val="C00000"/>
              </a:solidFill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5364088" y="1042261"/>
            <a:ext cx="3557304" cy="5470072"/>
            <a:chOff x="5364088" y="1042261"/>
            <a:chExt cx="3557304" cy="5470072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5884160" y="1042261"/>
              <a:ext cx="3037232" cy="5470072"/>
              <a:chOff x="9982536" y="572418"/>
              <a:chExt cx="3037232" cy="5470072"/>
            </a:xfrm>
          </p:grpSpPr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82536" y="3895261"/>
                <a:ext cx="3037232" cy="214722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74726" y="572418"/>
                <a:ext cx="2175846" cy="307771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5364088" y="1042261"/>
              <a:ext cx="1728192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lvl="0"/>
              <a:r>
                <a:rPr lang="en-US" b="1" dirty="0">
                  <a:solidFill>
                    <a:srgbClr val="FF0000"/>
                  </a:solidFill>
                </a:rPr>
                <a:t>working documentation</a:t>
              </a:r>
            </a:p>
            <a:p>
              <a:r>
                <a:rPr lang="en-US" b="1" dirty="0" smtClean="0"/>
                <a:t>placement </a:t>
              </a:r>
              <a:r>
                <a:rPr lang="en-US" b="1" dirty="0"/>
                <a:t>plan</a:t>
              </a:r>
              <a:endParaRPr lang="ru-RU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68292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6805-C5B6-4160-BDC8-F5FF3BEA1C69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91806" y="1042261"/>
            <a:ext cx="9025951" cy="60932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603"/>
          <a:stretch/>
        </p:blipFill>
        <p:spPr>
          <a:xfrm>
            <a:off x="399535" y="1042261"/>
            <a:ext cx="7419551" cy="5916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ая выноска 6"/>
          <p:cNvSpPr/>
          <p:nvPr/>
        </p:nvSpPr>
        <p:spPr>
          <a:xfrm>
            <a:off x="3032776" y="1341088"/>
            <a:ext cx="1919981" cy="498993"/>
          </a:xfrm>
          <a:prstGeom prst="wedgeRectCallout">
            <a:avLst>
              <a:gd name="adj1" fmla="val 12476"/>
              <a:gd name="adj2" fmla="val 114242"/>
            </a:avLst>
          </a:prstGeom>
          <a:solidFill>
            <a:srgbClr val="757F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ysClr val="windowText" lastClr="000000"/>
                </a:solidFill>
              </a:rPr>
              <a:t>SG</a:t>
            </a:r>
            <a:r>
              <a:rPr lang="ru-RU" sz="2800" b="1" dirty="0" smtClean="0">
                <a:solidFill>
                  <a:sysClr val="windowText" lastClr="000000"/>
                </a:solidFill>
              </a:rPr>
              <a:t>-0,69к</a:t>
            </a:r>
            <a:r>
              <a:rPr lang="en-US" sz="2800" b="1" dirty="0" smtClean="0">
                <a:solidFill>
                  <a:sysClr val="windowText" lastClr="000000"/>
                </a:solidFill>
              </a:rPr>
              <a:t>V</a:t>
            </a:r>
            <a:endParaRPr lang="ru-RU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5249716" y="1091591"/>
            <a:ext cx="1919981" cy="498993"/>
          </a:xfrm>
          <a:prstGeom prst="wedgeRectCallout">
            <a:avLst>
              <a:gd name="adj1" fmla="val -29097"/>
              <a:gd name="adj2" fmla="val 133137"/>
            </a:avLst>
          </a:prstGeom>
          <a:solidFill>
            <a:srgbClr val="C198E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ysClr val="windowText" lastClr="000000"/>
                </a:solidFill>
              </a:rPr>
              <a:t>SG</a:t>
            </a:r>
            <a:r>
              <a:rPr lang="ru-RU" sz="2800" b="1" dirty="0" smtClean="0">
                <a:solidFill>
                  <a:sysClr val="windowText" lastClr="000000"/>
                </a:solidFill>
              </a:rPr>
              <a:t>-6к</a:t>
            </a:r>
            <a:r>
              <a:rPr lang="en-US" sz="2800" b="1" dirty="0" smtClean="0">
                <a:solidFill>
                  <a:sysClr val="windowText" lastClr="000000"/>
                </a:solidFill>
              </a:rPr>
              <a:t>V</a:t>
            </a:r>
            <a:endParaRPr lang="ru-RU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884989" y="2528612"/>
            <a:ext cx="1919981" cy="498993"/>
          </a:xfrm>
          <a:prstGeom prst="wedgeRectCallout">
            <a:avLst>
              <a:gd name="adj1" fmla="val 54741"/>
              <a:gd name="adj2" fmla="val 92716"/>
            </a:avLst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ysClr val="windowText" lastClr="000000"/>
                </a:solidFill>
              </a:rPr>
              <a:t>SB</a:t>
            </a:r>
            <a:r>
              <a:rPr lang="ru-RU" sz="2800" b="1" dirty="0" smtClean="0">
                <a:solidFill>
                  <a:sysClr val="windowText" lastClr="000000"/>
                </a:solidFill>
              </a:rPr>
              <a:t>-0,4к</a:t>
            </a:r>
            <a:r>
              <a:rPr lang="en-US" sz="2800" b="1" dirty="0" smtClean="0">
                <a:solidFill>
                  <a:sysClr val="windowText" lastClr="000000"/>
                </a:solidFill>
              </a:rPr>
              <a:t>V</a:t>
            </a:r>
            <a:endParaRPr lang="ru-RU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424140" y="3771217"/>
            <a:ext cx="2503087" cy="482419"/>
          </a:xfrm>
          <a:prstGeom prst="wedgeRectCallout">
            <a:avLst>
              <a:gd name="adj1" fmla="val 76614"/>
              <a:gd name="adj2" fmla="val -69844"/>
            </a:avLst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ysClr val="windowText" lastClr="000000"/>
                </a:solidFill>
              </a:rPr>
              <a:t>p</a:t>
            </a:r>
            <a:r>
              <a:rPr lang="en-US" sz="2800" b="1" dirty="0" smtClean="0">
                <a:solidFill>
                  <a:sysClr val="windowText" lastClr="000000"/>
                </a:solidFill>
              </a:rPr>
              <a:t>ower supply</a:t>
            </a:r>
            <a:endParaRPr lang="ru-RU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5472434" y="4689934"/>
            <a:ext cx="2503087" cy="482419"/>
          </a:xfrm>
          <a:prstGeom prst="wedgeRectCallout">
            <a:avLst>
              <a:gd name="adj1" fmla="val -89772"/>
              <a:gd name="adj2" fmla="val -245496"/>
            </a:avLst>
          </a:prstGeom>
          <a:solidFill>
            <a:srgbClr val="FF7D7D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ysClr val="windowText" lastClr="000000"/>
                </a:solidFill>
              </a:rPr>
              <a:t>p</a:t>
            </a:r>
            <a:r>
              <a:rPr lang="en-US" sz="2800" b="1" dirty="0" smtClean="0">
                <a:solidFill>
                  <a:sysClr val="windowText" lastClr="000000"/>
                </a:solidFill>
              </a:rPr>
              <a:t>ower switch</a:t>
            </a:r>
            <a:endParaRPr lang="ru-RU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6337037" y="2333321"/>
            <a:ext cx="2618302" cy="482419"/>
          </a:xfrm>
          <a:prstGeom prst="wedgeRectCallout">
            <a:avLst>
              <a:gd name="adj1" fmla="val -68706"/>
              <a:gd name="adj2" fmla="val 61276"/>
            </a:avLst>
          </a:prstGeom>
          <a:solidFill>
            <a:srgbClr val="FFFFB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ysClr val="windowText" lastClr="000000"/>
                </a:solidFill>
              </a:rPr>
              <a:t>p</a:t>
            </a:r>
            <a:r>
              <a:rPr lang="en-US" sz="2800" b="1" dirty="0" smtClean="0">
                <a:solidFill>
                  <a:sysClr val="windowText" lastClr="000000"/>
                </a:solidFill>
              </a:rPr>
              <a:t>ower supply 2</a:t>
            </a:r>
            <a:endParaRPr lang="ru-RU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4046105" y="5335576"/>
            <a:ext cx="2503087" cy="482419"/>
          </a:xfrm>
          <a:prstGeom prst="wedgeRectCallout">
            <a:avLst>
              <a:gd name="adj1" fmla="val -56875"/>
              <a:gd name="adj2" fmla="val -280133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ysClr val="windowText" lastClr="000000"/>
                </a:solidFill>
              </a:rPr>
              <a:t>c</a:t>
            </a:r>
            <a:r>
              <a:rPr lang="en-US" sz="2800" b="1" dirty="0" smtClean="0">
                <a:solidFill>
                  <a:sysClr val="windowText" lastClr="000000"/>
                </a:solidFill>
              </a:rPr>
              <a:t>ontrol room</a:t>
            </a:r>
            <a:endParaRPr lang="ru-RU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1301107" y="1568378"/>
            <a:ext cx="1468063" cy="482419"/>
          </a:xfrm>
          <a:prstGeom prst="wedgeRectCallout">
            <a:avLst>
              <a:gd name="adj1" fmla="val 49916"/>
              <a:gd name="adj2" fmla="val -25313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ysClr val="windowText" lastClr="000000"/>
                </a:solidFill>
              </a:rPr>
              <a:t>Bld. 1B</a:t>
            </a:r>
            <a:endParaRPr lang="ru-RU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4140" y="5997194"/>
            <a:ext cx="4646197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Commissioning</a:t>
            </a:r>
            <a:r>
              <a:rPr lang="ru-RU" sz="2800" b="1" dirty="0" smtClean="0"/>
              <a:t> </a:t>
            </a:r>
            <a:r>
              <a:rPr lang="en-US" sz="2800" b="1" dirty="0"/>
              <a:t>in late </a:t>
            </a:r>
            <a:r>
              <a:rPr lang="en-US" sz="2800" b="1" dirty="0" smtClean="0"/>
              <a:t>2018</a:t>
            </a:r>
            <a:endParaRPr lang="ru-RU" sz="28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C00000"/>
                </a:solidFill>
              </a:rPr>
              <a:t>The power supply system of the output channel beam from </a:t>
            </a:r>
            <a:r>
              <a:rPr lang="en-US" sz="2400" b="1" dirty="0" err="1" smtClean="0">
                <a:solidFill>
                  <a:srgbClr val="C00000"/>
                </a:solidFill>
              </a:rPr>
              <a:t>Nuclotron</a:t>
            </a:r>
            <a:r>
              <a:rPr lang="en-US" sz="2400" b="1" dirty="0" smtClean="0">
                <a:solidFill>
                  <a:srgbClr val="C00000"/>
                </a:solidFill>
              </a:rPr>
              <a:t> Bld. 1B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20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6805-C5B6-4160-BDC8-F5FF3BEA1C69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75360" y="-5570"/>
            <a:ext cx="88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The power supply system of </a:t>
            </a:r>
            <a:r>
              <a:rPr lang="en-US" sz="2400" b="1" dirty="0" smtClean="0">
                <a:solidFill>
                  <a:srgbClr val="C00000"/>
                </a:solidFill>
              </a:rPr>
              <a:t>the </a:t>
            </a:r>
            <a:r>
              <a:rPr lang="en-US" sz="2400" b="1" dirty="0">
                <a:solidFill>
                  <a:srgbClr val="C00000"/>
                </a:solidFill>
              </a:rPr>
              <a:t>channel beam </a:t>
            </a:r>
            <a:r>
              <a:rPr lang="en-US" sz="2400" b="1" dirty="0" smtClean="0">
                <a:solidFill>
                  <a:srgbClr val="C00000"/>
                </a:solidFill>
              </a:rPr>
              <a:t>in bld. 205, BM@N</a:t>
            </a:r>
            <a:endParaRPr lang="ru-RU" sz="2400" b="1" dirty="0">
              <a:solidFill>
                <a:srgbClr val="C00000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4932040" y="4262443"/>
            <a:ext cx="2963711" cy="2143610"/>
            <a:chOff x="97453" y="1465075"/>
            <a:chExt cx="8995221" cy="5059812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53" y="1465075"/>
              <a:ext cx="8995221" cy="50598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390011" y="1761960"/>
              <a:ext cx="7259300" cy="631985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Power supply </a:t>
              </a:r>
              <a:r>
                <a:rPr lang="ru-RU" sz="1400" dirty="0" smtClean="0"/>
                <a:t>КВТМС, </a:t>
              </a:r>
              <a:r>
                <a:rPr lang="en-US" sz="1400" dirty="0" smtClean="0"/>
                <a:t>bld. </a:t>
              </a:r>
              <a:r>
                <a:rPr lang="ru-RU" sz="1400" dirty="0" smtClean="0"/>
                <a:t>208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680956" y="4286273"/>
            <a:ext cx="3489289" cy="2119780"/>
            <a:chOff x="218172" y="3925749"/>
            <a:chExt cx="4354416" cy="2450234"/>
          </a:xfrm>
        </p:grpSpPr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218172" y="3925749"/>
              <a:ext cx="4354416" cy="24502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1378162" y="4144168"/>
              <a:ext cx="1017218" cy="307777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bld. </a:t>
              </a:r>
              <a:r>
                <a:rPr lang="ru-RU" sz="1400" dirty="0" smtClean="0"/>
                <a:t>208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347864" y="4048748"/>
              <a:ext cx="1017218" cy="307777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bld. </a:t>
              </a:r>
              <a:r>
                <a:rPr lang="ru-RU" sz="1400" dirty="0" smtClean="0"/>
                <a:t>20</a:t>
              </a:r>
              <a:r>
                <a:rPr lang="en-US" sz="1400" dirty="0" smtClean="0"/>
                <a:t>5</a:t>
              </a:r>
              <a:endParaRPr lang="ru-RU" sz="1400" dirty="0" smtClean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75853" y="706216"/>
            <a:ext cx="4227999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E</a:t>
            </a:r>
            <a:r>
              <a:rPr lang="en-US" sz="1400" dirty="0" smtClean="0"/>
              <a:t>xisting power </a:t>
            </a:r>
            <a:r>
              <a:rPr lang="en-US" sz="1400" dirty="0"/>
              <a:t>system :</a:t>
            </a:r>
            <a:endParaRPr lang="en-US" sz="1400" dirty="0" smtClean="0"/>
          </a:p>
          <a:p>
            <a:r>
              <a:rPr lang="en-US" sz="1400" dirty="0" smtClean="0"/>
              <a:t>- Switchgear</a:t>
            </a:r>
            <a:r>
              <a:rPr lang="ru-RU" sz="1400" dirty="0" smtClean="0"/>
              <a:t> </a:t>
            </a:r>
            <a:r>
              <a:rPr lang="en-US" sz="1400" dirty="0" smtClean="0"/>
              <a:t>SG-6kV</a:t>
            </a:r>
            <a:r>
              <a:rPr lang="ru-RU" sz="1400" dirty="0" smtClean="0"/>
              <a:t> </a:t>
            </a:r>
            <a:r>
              <a:rPr lang="en-US" sz="1400" dirty="0" smtClean="0"/>
              <a:t>64 </a:t>
            </a:r>
            <a:r>
              <a:rPr lang="en-US" sz="1400" dirty="0"/>
              <a:t>cells with oil circuit </a:t>
            </a:r>
            <a:r>
              <a:rPr lang="en-US" sz="1400" dirty="0" smtClean="0"/>
              <a:t>breakers,</a:t>
            </a:r>
          </a:p>
          <a:p>
            <a:r>
              <a:rPr lang="en-US" sz="1400" dirty="0" smtClean="0"/>
              <a:t>- 25 </a:t>
            </a:r>
            <a:r>
              <a:rPr lang="en-US" sz="1400" dirty="0"/>
              <a:t>(19) </a:t>
            </a:r>
            <a:r>
              <a:rPr lang="en-US" sz="1400" dirty="0" smtClean="0"/>
              <a:t> power supply , type </a:t>
            </a:r>
            <a:r>
              <a:rPr lang="ru-RU" sz="1400" dirty="0" smtClean="0"/>
              <a:t>«КВТМС»</a:t>
            </a:r>
            <a:r>
              <a:rPr lang="en-US" sz="1400" dirty="0" smtClean="0"/>
              <a:t> </a:t>
            </a:r>
            <a:r>
              <a:rPr lang="en-US" sz="1400" dirty="0"/>
              <a:t>130V x </a:t>
            </a:r>
            <a:r>
              <a:rPr lang="en-US" sz="1400" dirty="0" smtClean="0"/>
              <a:t>3500А,</a:t>
            </a:r>
            <a:endParaRPr lang="ru-RU" sz="1400" dirty="0" smtClean="0"/>
          </a:p>
          <a:p>
            <a:r>
              <a:rPr lang="en-US" sz="1400" dirty="0" smtClean="0"/>
              <a:t>- 20 </a:t>
            </a:r>
            <a:r>
              <a:rPr lang="en-US" sz="1400" dirty="0"/>
              <a:t>power supply , type </a:t>
            </a:r>
            <a:r>
              <a:rPr lang="en-US" sz="1400" dirty="0" smtClean="0"/>
              <a:t> </a:t>
            </a:r>
            <a:r>
              <a:rPr lang="ru-RU" sz="1400" dirty="0" smtClean="0"/>
              <a:t>«ТВ»,</a:t>
            </a:r>
            <a:r>
              <a:rPr lang="en-US" sz="1400" dirty="0" smtClean="0"/>
              <a:t> 230V</a:t>
            </a:r>
            <a:r>
              <a:rPr lang="ru-RU" sz="1400" dirty="0" smtClean="0"/>
              <a:t> </a:t>
            </a:r>
            <a:r>
              <a:rPr lang="en-US" sz="1400" dirty="0" smtClean="0"/>
              <a:t>х</a:t>
            </a:r>
            <a:r>
              <a:rPr lang="ru-RU" sz="1400" dirty="0" smtClean="0"/>
              <a:t> </a:t>
            </a:r>
            <a:r>
              <a:rPr lang="en-US" sz="1400" dirty="0" smtClean="0"/>
              <a:t>1600А,</a:t>
            </a:r>
          </a:p>
          <a:p>
            <a:r>
              <a:rPr lang="en-US" sz="1400" dirty="0" smtClean="0"/>
              <a:t>- 10 </a:t>
            </a:r>
            <a:r>
              <a:rPr lang="en-US" sz="1400" dirty="0"/>
              <a:t>power supply , type </a:t>
            </a:r>
            <a:r>
              <a:rPr lang="ru-RU" sz="1400" dirty="0"/>
              <a:t>«ТВ</a:t>
            </a:r>
            <a:r>
              <a:rPr lang="ru-RU" sz="1400" dirty="0" smtClean="0"/>
              <a:t>», </a:t>
            </a:r>
            <a:r>
              <a:rPr lang="en-US" sz="1400" dirty="0" smtClean="0"/>
              <a:t> 230V</a:t>
            </a:r>
            <a:r>
              <a:rPr lang="ru-RU" sz="1400" dirty="0" smtClean="0"/>
              <a:t> </a:t>
            </a:r>
            <a:r>
              <a:rPr lang="en-US" sz="1400" dirty="0" smtClean="0"/>
              <a:t>х</a:t>
            </a:r>
            <a:r>
              <a:rPr lang="ru-RU" sz="1400" dirty="0" smtClean="0"/>
              <a:t> </a:t>
            </a:r>
            <a:r>
              <a:rPr lang="en-US" sz="1400" dirty="0" smtClean="0"/>
              <a:t>600A,</a:t>
            </a:r>
          </a:p>
          <a:p>
            <a:r>
              <a:rPr lang="en-US" sz="1400" dirty="0" smtClean="0"/>
              <a:t>Total  55 unit power supply,</a:t>
            </a:r>
          </a:p>
          <a:p>
            <a:r>
              <a:rPr lang="en-US" sz="1400" dirty="0" smtClean="0"/>
              <a:t>- Installed </a:t>
            </a:r>
            <a:r>
              <a:rPr lang="en-US" sz="1400" dirty="0"/>
              <a:t>capacity 20МВА</a:t>
            </a:r>
            <a:endParaRPr lang="ru-RU" sz="1400" dirty="0"/>
          </a:p>
        </p:txBody>
      </p:sp>
      <p:grpSp>
        <p:nvGrpSpPr>
          <p:cNvPr id="19" name="Группа 18"/>
          <p:cNvGrpSpPr/>
          <p:nvPr/>
        </p:nvGrpSpPr>
        <p:grpSpPr>
          <a:xfrm>
            <a:off x="727287" y="2416640"/>
            <a:ext cx="3052625" cy="1606088"/>
            <a:chOff x="406413" y="2091211"/>
            <a:chExt cx="3276680" cy="1843133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413" y="2091211"/>
              <a:ext cx="3276680" cy="18431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2408199" y="2328256"/>
              <a:ext cx="849929" cy="307777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black"/>
                  </a:solidFill>
                </a:rPr>
                <a:t>SG-6kV</a:t>
              </a:r>
              <a:endParaRPr lang="ru-RU" sz="1400" dirty="0" smtClean="0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4932040" y="706216"/>
            <a:ext cx="2896453" cy="1523283"/>
            <a:chOff x="4608004" y="691535"/>
            <a:chExt cx="3158919" cy="1776892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004" y="691535"/>
              <a:ext cx="3158919" cy="17768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5025217" y="811045"/>
              <a:ext cx="1851039" cy="307777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Power supply TB</a:t>
              </a:r>
              <a:endParaRPr lang="ru-RU" sz="1400" dirty="0" smtClean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6051849" y="2416640"/>
            <a:ext cx="2736696" cy="1672633"/>
            <a:chOff x="5796136" y="2251980"/>
            <a:chExt cx="2973570" cy="1672633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6" y="2251980"/>
              <a:ext cx="2973570" cy="16726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TextBox 24"/>
            <p:cNvSpPr txBox="1"/>
            <p:nvPr/>
          </p:nvSpPr>
          <p:spPr>
            <a:xfrm>
              <a:off x="5950736" y="3429000"/>
              <a:ext cx="2227735" cy="307777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Power switch </a:t>
              </a:r>
              <a:r>
                <a:rPr lang="ru-RU" sz="1400" dirty="0" smtClean="0"/>
                <a:t>«КВТМС»»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025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g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9" y="823938"/>
            <a:ext cx="9041729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img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2" y="1057640"/>
            <a:ext cx="9041729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21" y="1"/>
            <a:ext cx="9126880" cy="620688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The </a:t>
            </a:r>
            <a:r>
              <a:rPr lang="en-US" sz="2400" b="1" dirty="0">
                <a:solidFill>
                  <a:srgbClr val="C00000"/>
                </a:solidFill>
              </a:rPr>
              <a:t>basic facility NICA</a:t>
            </a:r>
            <a:endParaRPr lang="ru-RU" sz="2400" b="1" dirty="0">
              <a:solidFill>
                <a:srgbClr val="C00000"/>
              </a:solidFill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2841752" y="1988840"/>
            <a:ext cx="3451858" cy="2166052"/>
            <a:chOff x="2865122" y="2008392"/>
            <a:chExt cx="3451858" cy="2166052"/>
          </a:xfrm>
        </p:grpSpPr>
        <p:sp>
          <p:nvSpPr>
            <p:cNvPr id="16" name="Овал 15"/>
            <p:cNvSpPr/>
            <p:nvPr/>
          </p:nvSpPr>
          <p:spPr>
            <a:xfrm rot="1441564">
              <a:off x="2865122" y="3717244"/>
              <a:ext cx="1014216" cy="457200"/>
            </a:xfrm>
            <a:prstGeom prst="ellipse">
              <a:avLst/>
            </a:prstGeom>
            <a:solidFill>
              <a:srgbClr val="FFC000">
                <a:alpha val="27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ая выноска 22"/>
            <p:cNvSpPr/>
            <p:nvPr/>
          </p:nvSpPr>
          <p:spPr>
            <a:xfrm>
              <a:off x="3641353" y="2008392"/>
              <a:ext cx="2675627" cy="1177555"/>
            </a:xfrm>
            <a:prstGeom prst="wedgeRectCallout">
              <a:avLst>
                <a:gd name="adj1" fmla="val -50838"/>
                <a:gd name="adj2" fmla="val 100591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The power supply system of the output channel beam from the </a:t>
              </a:r>
              <a:r>
                <a:rPr lang="en-US" b="1" dirty="0" err="1">
                  <a:solidFill>
                    <a:schemeClr val="tx1"/>
                  </a:solidFill>
                </a:rPr>
                <a:t>Nuclotron</a:t>
              </a:r>
              <a:endParaRPr lang="en-US" b="1" dirty="0">
                <a:solidFill>
                  <a:schemeClr val="tx1"/>
                </a:solidFill>
              </a:endParaRPr>
            </a:p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design, fabrication</a:t>
              </a: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53662" y="1765602"/>
            <a:ext cx="3346800" cy="1907148"/>
            <a:chOff x="53662" y="1765602"/>
            <a:chExt cx="3346800" cy="1907148"/>
          </a:xfrm>
        </p:grpSpPr>
        <p:sp>
          <p:nvSpPr>
            <p:cNvPr id="25" name="Прямоугольная выноска 24"/>
            <p:cNvSpPr/>
            <p:nvPr/>
          </p:nvSpPr>
          <p:spPr>
            <a:xfrm>
              <a:off x="53662" y="1765602"/>
              <a:ext cx="2214082" cy="1326082"/>
            </a:xfrm>
            <a:prstGeom prst="wedgeRectCallout">
              <a:avLst>
                <a:gd name="adj1" fmla="val 69688"/>
                <a:gd name="adj2" fmla="val 22277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The power supply system of the channel beam in </a:t>
              </a:r>
              <a:endParaRPr lang="en-US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bld. 205,BM@N </a:t>
              </a:r>
              <a:endParaRPr lang="en-US" b="1" dirty="0">
                <a:solidFill>
                  <a:schemeClr val="tx1"/>
                </a:solidFill>
              </a:endParaRPr>
            </a:p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design</a:t>
              </a:r>
              <a:r>
                <a:rPr lang="en-US" b="1" dirty="0">
                  <a:solidFill>
                    <a:srgbClr val="FF0000"/>
                  </a:solidFill>
                </a:rPr>
                <a:t>, fabrication</a:t>
              </a:r>
            </a:p>
          </p:txBody>
        </p:sp>
        <p:sp>
          <p:nvSpPr>
            <p:cNvPr id="26" name="Овал 25"/>
            <p:cNvSpPr/>
            <p:nvPr/>
          </p:nvSpPr>
          <p:spPr>
            <a:xfrm rot="4390598">
              <a:off x="2477064" y="2749353"/>
              <a:ext cx="979069" cy="867726"/>
            </a:xfrm>
            <a:prstGeom prst="ellipse">
              <a:avLst/>
            </a:prstGeom>
            <a:solidFill>
              <a:srgbClr val="FFC000">
                <a:alpha val="27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7" name="Прямоугольная выноска 26"/>
          <p:cNvSpPr/>
          <p:nvPr/>
        </p:nvSpPr>
        <p:spPr>
          <a:xfrm>
            <a:off x="5724128" y="3719520"/>
            <a:ext cx="3240360" cy="840549"/>
          </a:xfrm>
          <a:prstGeom prst="wedgeRectCallout">
            <a:avLst>
              <a:gd name="adj1" fmla="val -38078"/>
              <a:gd name="adj2" fmla="val -84966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The power supply system of the Collider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design, fabrication</a:t>
            </a:r>
          </a:p>
        </p:txBody>
      </p:sp>
      <p:sp>
        <p:nvSpPr>
          <p:cNvPr id="28" name="Прямоугольная выноска 27"/>
          <p:cNvSpPr/>
          <p:nvPr/>
        </p:nvSpPr>
        <p:spPr>
          <a:xfrm>
            <a:off x="4574526" y="4824548"/>
            <a:ext cx="3240360" cy="840549"/>
          </a:xfrm>
          <a:prstGeom prst="wedgeRectCallout">
            <a:avLst>
              <a:gd name="adj1" fmla="val -81034"/>
              <a:gd name="adj2" fmla="val -65626"/>
            </a:avLst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The power supply system Booster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design</a:t>
            </a:r>
            <a:r>
              <a:rPr lang="en-US" b="1" dirty="0">
                <a:solidFill>
                  <a:srgbClr val="FF0000"/>
                </a:solidFill>
              </a:rPr>
              <a:t>, fabrication</a:t>
            </a:r>
          </a:p>
        </p:txBody>
      </p:sp>
      <p:sp>
        <p:nvSpPr>
          <p:cNvPr id="30" name="Прямоугольная выноска 29"/>
          <p:cNvSpPr/>
          <p:nvPr/>
        </p:nvSpPr>
        <p:spPr>
          <a:xfrm>
            <a:off x="1547664" y="5740120"/>
            <a:ext cx="3240360" cy="840549"/>
          </a:xfrm>
          <a:prstGeom prst="wedgeRectCallout">
            <a:avLst>
              <a:gd name="adj1" fmla="val 8640"/>
              <a:gd name="adj2" fmla="val -161116"/>
            </a:avLst>
          </a:prstGeom>
          <a:solidFill>
            <a:srgbClr val="D3D3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The power supply system of the </a:t>
            </a:r>
            <a:r>
              <a:rPr lang="en-US" b="1" dirty="0" err="1">
                <a:solidFill>
                  <a:schemeClr val="tx1"/>
                </a:solidFill>
              </a:rPr>
              <a:t>Nuclotron</a:t>
            </a:r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dirty="0"/>
              <a:t> </a:t>
            </a:r>
            <a:r>
              <a:rPr lang="en-US" b="1" dirty="0">
                <a:solidFill>
                  <a:srgbClr val="00B050"/>
                </a:solidFill>
              </a:rPr>
              <a:t>modernization</a:t>
            </a:r>
            <a:endParaRPr lang="ru-RU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0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6805-C5B6-4160-BDC8-F5FF3BEA1C69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8"/>
          <a:stretch/>
        </p:blipFill>
        <p:spPr>
          <a:xfrm>
            <a:off x="1318762" y="691535"/>
            <a:ext cx="7659256" cy="5970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87016" y="31532"/>
            <a:ext cx="88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The power supply system of </a:t>
            </a:r>
            <a:r>
              <a:rPr lang="en-US" sz="2400" b="1" dirty="0" smtClean="0">
                <a:solidFill>
                  <a:srgbClr val="C00000"/>
                </a:solidFill>
              </a:rPr>
              <a:t>the </a:t>
            </a:r>
            <a:r>
              <a:rPr lang="en-US" sz="2400" b="1" dirty="0">
                <a:solidFill>
                  <a:srgbClr val="C00000"/>
                </a:solidFill>
              </a:rPr>
              <a:t>channel beam </a:t>
            </a:r>
            <a:r>
              <a:rPr lang="en-US" sz="2400" b="1" dirty="0" smtClean="0">
                <a:solidFill>
                  <a:srgbClr val="C00000"/>
                </a:solidFill>
              </a:rPr>
              <a:t>in bld. 205, BM@N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64288" y="967384"/>
            <a:ext cx="165618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e</a:t>
            </a:r>
            <a:r>
              <a:rPr lang="en-US" b="1" dirty="0" smtClean="0"/>
              <a:t>lectric principled scheme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84642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6805-C5B6-4160-BDC8-F5FF3BEA1C69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07504" y="16766"/>
            <a:ext cx="88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The power supply system of </a:t>
            </a:r>
            <a:r>
              <a:rPr lang="en-US" sz="2400" b="1" dirty="0" smtClean="0">
                <a:solidFill>
                  <a:srgbClr val="C00000"/>
                </a:solidFill>
              </a:rPr>
              <a:t>the </a:t>
            </a:r>
            <a:r>
              <a:rPr lang="en-US" sz="2400" b="1" dirty="0">
                <a:solidFill>
                  <a:srgbClr val="C00000"/>
                </a:solidFill>
              </a:rPr>
              <a:t>channel beam </a:t>
            </a:r>
            <a:r>
              <a:rPr lang="en-US" sz="2400" b="1" dirty="0" smtClean="0">
                <a:solidFill>
                  <a:srgbClr val="C00000"/>
                </a:solidFill>
              </a:rPr>
              <a:t>in bld. 205, BM@N</a:t>
            </a:r>
            <a:endParaRPr lang="ru-RU" sz="2400" b="1" dirty="0">
              <a:solidFill>
                <a:srgbClr val="C00000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484754" y="556824"/>
            <a:ext cx="8421623" cy="3183576"/>
            <a:chOff x="484754" y="556824"/>
            <a:chExt cx="8421623" cy="318357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37" t="3036" r="14388" b="12132"/>
            <a:stretch/>
          </p:blipFill>
          <p:spPr>
            <a:xfrm>
              <a:off x="484754" y="911011"/>
              <a:ext cx="2961912" cy="28060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44" t="6887" r="6980" b="12901"/>
            <a:stretch/>
          </p:blipFill>
          <p:spPr>
            <a:xfrm>
              <a:off x="4151780" y="887641"/>
              <a:ext cx="4754597" cy="28527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1361854" y="556824"/>
              <a:ext cx="675781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The placement of the power sources in technological areas</a:t>
              </a:r>
              <a:r>
                <a:rPr lang="en-US" dirty="0" smtClean="0"/>
                <a:t>,</a:t>
              </a:r>
              <a:r>
                <a:rPr lang="ru-RU" dirty="0" smtClean="0"/>
                <a:t> </a:t>
              </a:r>
              <a:r>
                <a:rPr lang="en-US" dirty="0" smtClean="0"/>
                <a:t>bld</a:t>
              </a:r>
              <a:r>
                <a:rPr lang="en-US" dirty="0"/>
                <a:t>.</a:t>
              </a:r>
              <a:r>
                <a:rPr lang="en-US" dirty="0" smtClean="0"/>
                <a:t> </a:t>
              </a:r>
              <a:r>
                <a:rPr lang="en-US" dirty="0"/>
                <a:t>205</a:t>
              </a:r>
              <a:endParaRPr lang="ru-RU" dirty="0"/>
            </a:p>
          </p:txBody>
        </p:sp>
      </p:grpSp>
      <p:sp>
        <p:nvSpPr>
          <p:cNvPr id="22" name="TextBox 21"/>
          <p:cNvSpPr txBox="1"/>
          <p:nvPr/>
        </p:nvSpPr>
        <p:spPr>
          <a:xfrm rot="3480526">
            <a:off x="-237338" y="2342157"/>
            <a:ext cx="280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Bld</a:t>
            </a:r>
            <a:r>
              <a:rPr lang="en-US" dirty="0"/>
              <a:t>. </a:t>
            </a:r>
            <a:r>
              <a:rPr lang="en-US" dirty="0" smtClean="0"/>
              <a:t>205b  experimental </a:t>
            </a:r>
            <a:r>
              <a:rPr lang="en-US" dirty="0"/>
              <a:t>hall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 rot="19951630">
            <a:off x="5305406" y="1678597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Bld</a:t>
            </a:r>
            <a:r>
              <a:rPr lang="en-US" dirty="0"/>
              <a:t>. </a:t>
            </a:r>
            <a:r>
              <a:rPr lang="en-US" dirty="0" smtClean="0"/>
              <a:t>205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 rot="19701363">
            <a:off x="5946233" y="2921621"/>
            <a:ext cx="955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The road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2995528">
            <a:off x="2296989" y="2617914"/>
            <a:ext cx="832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The road</a:t>
            </a:r>
            <a:endParaRPr lang="ru-RU" sz="1200" dirty="0">
              <a:solidFill>
                <a:schemeClr val="bg1"/>
              </a:solidFill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409120" y="4005061"/>
            <a:ext cx="7824355" cy="2746187"/>
            <a:chOff x="409120" y="4005061"/>
            <a:chExt cx="7824355" cy="2746187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409120" y="4005061"/>
              <a:ext cx="7824355" cy="2746187"/>
              <a:chOff x="409120" y="4005063"/>
              <a:chExt cx="7824355" cy="2746187"/>
            </a:xfrm>
          </p:grpSpPr>
          <p:pic>
            <p:nvPicPr>
              <p:cNvPr id="6" name="Рисунок 5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412" t="12504" r="23240" b="10164"/>
              <a:stretch/>
            </p:blipFill>
            <p:spPr>
              <a:xfrm>
                <a:off x="4800651" y="4005063"/>
                <a:ext cx="3432824" cy="274618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3" name="TextBox 12"/>
              <p:cNvSpPr txBox="1"/>
              <p:nvPr/>
            </p:nvSpPr>
            <p:spPr>
              <a:xfrm rot="19192031">
                <a:off x="5757520" y="4836519"/>
                <a:ext cx="9460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Bld. 205</a:t>
                </a:r>
                <a:endParaRPr lang="ru-RU" dirty="0"/>
              </a:p>
            </p:txBody>
          </p:sp>
          <p:grpSp>
            <p:nvGrpSpPr>
              <p:cNvPr id="19" name="Группа 18"/>
              <p:cNvGrpSpPr/>
              <p:nvPr/>
            </p:nvGrpSpPr>
            <p:grpSpPr>
              <a:xfrm>
                <a:off x="409120" y="4005064"/>
                <a:ext cx="7397934" cy="2746186"/>
                <a:chOff x="409120" y="4005064"/>
                <a:chExt cx="7397934" cy="2746186"/>
              </a:xfrm>
            </p:grpSpPr>
            <p:pic>
              <p:nvPicPr>
                <p:cNvPr id="7" name="Рисунок 6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014" t="3467" r="5255" b="5682"/>
                <a:stretch/>
              </p:blipFill>
              <p:spPr>
                <a:xfrm>
                  <a:off x="409120" y="4005064"/>
                  <a:ext cx="3777868" cy="274618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11" name="TextBox 10"/>
                <p:cNvSpPr txBox="1"/>
                <p:nvPr/>
              </p:nvSpPr>
              <p:spPr>
                <a:xfrm>
                  <a:off x="1043608" y="4005064"/>
                  <a:ext cx="6757819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The placement of the power sources </a:t>
                  </a:r>
                  <a:r>
                    <a:rPr lang="en-US" dirty="0" smtClean="0"/>
                    <a:t>external</a:t>
                  </a:r>
                  <a:r>
                    <a:rPr lang="ru-RU" dirty="0" smtClean="0"/>
                    <a:t> </a:t>
                  </a:r>
                  <a:r>
                    <a:rPr lang="en-US" dirty="0" smtClean="0"/>
                    <a:t>bld</a:t>
                  </a:r>
                  <a:r>
                    <a:rPr lang="en-US" dirty="0"/>
                    <a:t>.</a:t>
                  </a:r>
                  <a:r>
                    <a:rPr lang="en-US" dirty="0" smtClean="0"/>
                    <a:t> 205, new bld</a:t>
                  </a:r>
                  <a:r>
                    <a:rPr lang="en-US" dirty="0"/>
                    <a:t>.</a:t>
                  </a:r>
                  <a:endParaRPr lang="ru-RU" dirty="0"/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 rot="19911299">
                  <a:off x="2502811" y="5714083"/>
                  <a:ext cx="103630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0000"/>
                      </a:solidFill>
                    </a:rPr>
                    <a:t>New bld</a:t>
                  </a:r>
                  <a:r>
                    <a:rPr lang="en-US" dirty="0" smtClean="0"/>
                    <a:t>.</a:t>
                  </a:r>
                  <a:endParaRPr lang="ru-RU" dirty="0"/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 rot="18391811">
                  <a:off x="7104233" y="5498807"/>
                  <a:ext cx="103630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0000"/>
                      </a:solidFill>
                    </a:rPr>
                    <a:t>New bld</a:t>
                  </a:r>
                  <a:r>
                    <a:rPr lang="en-US" dirty="0" smtClean="0"/>
                    <a:t>.</a:t>
                  </a:r>
                  <a:endParaRPr lang="ru-RU" dirty="0"/>
                </a:p>
              </p:txBody>
            </p:sp>
          </p:grpSp>
          <p:sp>
            <p:nvSpPr>
              <p:cNvPr id="20" name="TextBox 19"/>
              <p:cNvSpPr txBox="1"/>
              <p:nvPr/>
            </p:nvSpPr>
            <p:spPr>
              <a:xfrm rot="20037786">
                <a:off x="1530389" y="4710511"/>
                <a:ext cx="9460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Bld. 205</a:t>
                </a:r>
                <a:endParaRPr lang="ru-RU" dirty="0"/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 rot="19974795">
              <a:off x="1972693" y="5148229"/>
              <a:ext cx="832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The road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18771877">
              <a:off x="6159692" y="5296359"/>
              <a:ext cx="832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The road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711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6805-C5B6-4160-BDC8-F5FF3BEA1C69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3" name="Picture 3" descr="фотоаппарат 0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95"/>
          <a:stretch/>
        </p:blipFill>
        <p:spPr bwMode="auto">
          <a:xfrm>
            <a:off x="348168" y="935916"/>
            <a:ext cx="2706533" cy="1791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20161115_1548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828" y="1009572"/>
            <a:ext cx="3101975" cy="1774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Группа 19"/>
          <p:cNvGrpSpPr/>
          <p:nvPr/>
        </p:nvGrpSpPr>
        <p:grpSpPr>
          <a:xfrm>
            <a:off x="120196" y="3379256"/>
            <a:ext cx="3579917" cy="2813614"/>
            <a:chOff x="1701433" y="3454279"/>
            <a:chExt cx="3579917" cy="2813614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1701433" y="3454279"/>
              <a:ext cx="3579917" cy="2813614"/>
              <a:chOff x="1693149" y="3312969"/>
              <a:chExt cx="3579917" cy="2813614"/>
            </a:xfrm>
          </p:grpSpPr>
          <p:pic>
            <p:nvPicPr>
              <p:cNvPr id="5" name="Picture 7" descr="железо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4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564" t="-138"/>
              <a:stretch/>
            </p:blipFill>
            <p:spPr bwMode="auto">
              <a:xfrm>
                <a:off x="1693149" y="3312969"/>
                <a:ext cx="3579917" cy="281361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Прямоугольная выноска 7"/>
              <p:cNvSpPr/>
              <p:nvPr/>
            </p:nvSpPr>
            <p:spPr>
              <a:xfrm>
                <a:off x="3611253" y="3386608"/>
                <a:ext cx="1516582" cy="648072"/>
              </a:xfrm>
              <a:prstGeom prst="wedgeRectCallout">
                <a:avLst>
                  <a:gd name="adj1" fmla="val -67707"/>
                  <a:gd name="adj2" fmla="val 101792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dirty="0">
                    <a:solidFill>
                      <a:schemeClr val="tx1"/>
                    </a:solidFill>
                  </a:rPr>
                  <a:t>ИП600-180 ЛМ Инвертор</a:t>
                </a:r>
              </a:p>
            </p:txBody>
          </p:sp>
        </p:grpSp>
        <p:sp>
          <p:nvSpPr>
            <p:cNvPr id="6" name="Прямоугольник 5"/>
            <p:cNvSpPr/>
            <p:nvPr/>
          </p:nvSpPr>
          <p:spPr>
            <a:xfrm>
              <a:off x="2463539" y="4034680"/>
              <a:ext cx="864096" cy="2088232"/>
            </a:xfrm>
            <a:prstGeom prst="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997" y="3454279"/>
            <a:ext cx="1997676" cy="2663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8168" y="2807948"/>
            <a:ext cx="4779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Creating power source ИП300-8, 300A x </a:t>
            </a:r>
            <a:r>
              <a:rPr lang="en-US" dirty="0" smtClean="0"/>
              <a:t>8</a:t>
            </a:r>
            <a:r>
              <a:rPr lang="en-US" dirty="0"/>
              <a:t>V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16835" y="0"/>
            <a:ext cx="88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Creating power source </a:t>
            </a:r>
            <a:r>
              <a:rPr lang="en-US" sz="2400" b="1" dirty="0" smtClean="0">
                <a:solidFill>
                  <a:srgbClr val="C00000"/>
                </a:solidFill>
              </a:rPr>
              <a:t>system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55909" y="6211669"/>
            <a:ext cx="2570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Active filter </a:t>
            </a:r>
            <a:r>
              <a:rPr lang="ru-RU" dirty="0" smtClean="0"/>
              <a:t>АФВТ </a:t>
            </a:r>
            <a:r>
              <a:rPr lang="ru-RU" dirty="0"/>
              <a:t>600-25 </a:t>
            </a:r>
          </a:p>
          <a:p>
            <a:r>
              <a:rPr lang="ru-RU" dirty="0"/>
              <a:t>ЛМ Инвертор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117"/>
          <a:stretch/>
        </p:blipFill>
        <p:spPr>
          <a:xfrm>
            <a:off x="6664425" y="986022"/>
            <a:ext cx="2295867" cy="1821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6422803" y="2807948"/>
            <a:ext cx="2721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remote </a:t>
            </a:r>
            <a:r>
              <a:rPr lang="en-US" dirty="0" smtClean="0"/>
              <a:t>control  ИП300-</a:t>
            </a:r>
            <a:r>
              <a:rPr lang="ru-RU" dirty="0" smtClean="0"/>
              <a:t>8 </a:t>
            </a:r>
            <a:r>
              <a:rPr lang="en-US" dirty="0" smtClean="0"/>
              <a:t>and </a:t>
            </a:r>
            <a:r>
              <a:rPr lang="ru-RU" dirty="0" smtClean="0"/>
              <a:t>ИП600-180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810" y="3457476"/>
            <a:ext cx="2065645" cy="2754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6490524" y="6211669"/>
            <a:ext cx="2570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Switchgear </a:t>
            </a:r>
            <a:r>
              <a:rPr lang="ru-RU" dirty="0" smtClean="0"/>
              <a:t>ПС13,</a:t>
            </a:r>
            <a:r>
              <a:rPr lang="en-US" dirty="0" smtClean="0"/>
              <a:t> bld.1A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815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428596" y="242886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ea typeface="ＭＳ Ｐゴシック" pitchFamily="34" charset="-128"/>
              </a:rPr>
              <a:t>Thank you for your attention</a:t>
            </a:r>
            <a:r>
              <a:rPr lang="ru-RU" sz="3200" dirty="0" smtClean="0">
                <a:ea typeface="ＭＳ Ｐゴシック" pitchFamily="34" charset="-128"/>
              </a:rPr>
              <a:t>!</a:t>
            </a:r>
          </a:p>
        </p:txBody>
      </p:sp>
      <p:sp>
        <p:nvSpPr>
          <p:cNvPr id="29699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DA0AC15-69C0-47F1-A40B-D1786857181B}" type="slidenum">
              <a:rPr lang="ru-RU" altLang="ru-RU" smtClean="0"/>
              <a:pPr/>
              <a:t>23</a:t>
            </a:fld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The specifics of the power supply systems superconducting structural magnets of the synchrotrons and </a:t>
            </a:r>
            <a:r>
              <a:rPr lang="en-US" sz="2400" b="1" dirty="0" smtClean="0">
                <a:solidFill>
                  <a:srgbClr val="C00000"/>
                </a:solidFill>
              </a:rPr>
              <a:t>Collider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720" y="1000108"/>
            <a:ext cx="8572560" cy="5596104"/>
          </a:xfrm>
        </p:spPr>
        <p:txBody>
          <a:bodyPr>
            <a:normAutofit fontScale="47500" lnSpcReduction="20000"/>
          </a:bodyPr>
          <a:lstStyle/>
          <a:p>
            <a:r>
              <a:rPr lang="en-US" sz="4900" b="1" dirty="0" smtClean="0">
                <a:solidFill>
                  <a:srgbClr val="002060"/>
                </a:solidFill>
                <a:latin typeface="Calibri" pitchFamily="34" charset="0"/>
                <a:ea typeface="Times New Roman"/>
                <a:cs typeface="Calibri" pitchFamily="34" charset="0"/>
              </a:rPr>
              <a:t>For </a:t>
            </a:r>
            <a:r>
              <a:rPr lang="en-US" sz="4900" b="1" dirty="0">
                <a:solidFill>
                  <a:srgbClr val="002060"/>
                </a:solidFill>
                <a:latin typeface="Calibri" pitchFamily="34" charset="0"/>
                <a:ea typeface="Times New Roman"/>
                <a:cs typeface="Calibri" pitchFamily="34" charset="0"/>
              </a:rPr>
              <a:t>modern accelerator complexes require precision system </a:t>
            </a:r>
            <a:r>
              <a:rPr lang="en-US" sz="4900" b="1" dirty="0" smtClean="0">
                <a:solidFill>
                  <a:srgbClr val="002060"/>
                </a:solidFill>
                <a:latin typeface="Calibri" pitchFamily="34" charset="0"/>
                <a:ea typeface="Times New Roman"/>
                <a:cs typeface="Calibri" pitchFamily="34" charset="0"/>
              </a:rPr>
              <a:t>MW power supply, </a:t>
            </a:r>
            <a:r>
              <a:rPr lang="en-US" sz="4900" b="1" dirty="0">
                <a:solidFill>
                  <a:srgbClr val="002060"/>
                </a:solidFill>
                <a:latin typeface="Calibri" pitchFamily="34" charset="0"/>
                <a:ea typeface="Times New Roman"/>
                <a:cs typeface="Calibri" pitchFamily="34" charset="0"/>
              </a:rPr>
              <a:t>the </a:t>
            </a:r>
            <a:r>
              <a:rPr lang="en-US" sz="4900" b="1" dirty="0">
                <a:solidFill>
                  <a:srgbClr val="FF0000"/>
                </a:solidFill>
                <a:latin typeface="Calibri" pitchFamily="34" charset="0"/>
                <a:ea typeface="Times New Roman"/>
                <a:cs typeface="Calibri" pitchFamily="34" charset="0"/>
              </a:rPr>
              <a:t>stability of currents of consumers should be 0,001%-0,01%.</a:t>
            </a:r>
            <a:endParaRPr lang="en-US" sz="4900" b="1" dirty="0" smtClean="0">
              <a:solidFill>
                <a:srgbClr val="FF0000"/>
              </a:solidFill>
              <a:latin typeface="Calibri" pitchFamily="34" charset="0"/>
              <a:ea typeface="Times New Roman"/>
              <a:cs typeface="Calibri" pitchFamily="34" charset="0"/>
            </a:endParaRPr>
          </a:p>
          <a:p>
            <a:endParaRPr lang="ru-RU" sz="4900" b="1" dirty="0" smtClean="0">
              <a:solidFill>
                <a:srgbClr val="FF0000"/>
              </a:solidFill>
              <a:latin typeface="Calibri" pitchFamily="34" charset="0"/>
              <a:ea typeface="Times New Roman"/>
              <a:cs typeface="Calibri" pitchFamily="34" charset="0"/>
            </a:endParaRPr>
          </a:p>
          <a:p>
            <a:r>
              <a:rPr lang="en-US" sz="49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Superconducting magnets </a:t>
            </a:r>
            <a:r>
              <a:rPr lang="en-US" sz="49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when fast cycle </a:t>
            </a:r>
            <a:r>
              <a:rPr lang="en-US" sz="49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current </a:t>
            </a:r>
            <a:r>
              <a:rPr lang="en-US" sz="49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requires the </a:t>
            </a:r>
            <a:r>
              <a:rPr lang="en-US" sz="49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maximum dynamic range of the voltage</a:t>
            </a:r>
            <a:r>
              <a:rPr lang="en-US" sz="49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– the highest value at the factory current and almost zero on the "plateau" of the current (c di/</a:t>
            </a:r>
            <a:r>
              <a:rPr lang="en-US" sz="49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dt</a:t>
            </a:r>
            <a:r>
              <a:rPr lang="en-US" sz="49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=0), while the output current of the magnets, the stored energy should be and often are recovered in the network.</a:t>
            </a:r>
            <a:endParaRPr lang="en-US" sz="4900" b="1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endParaRPr lang="ru-RU" sz="49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en-US" sz="49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Providing </a:t>
            </a:r>
            <a:r>
              <a:rPr lang="en-US" sz="49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at a predetermined level of </a:t>
            </a:r>
            <a:r>
              <a:rPr lang="en-US" sz="49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stability required, managed in a cycle of the ratio of the field/(field gradient) </a:t>
            </a:r>
            <a:r>
              <a:rPr lang="en-US" sz="49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in all families of structural elements of the magnetic – dipole, focusing and defocusing </a:t>
            </a:r>
            <a:r>
              <a:rPr lang="en-US" sz="49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quadrupole</a:t>
            </a:r>
            <a:r>
              <a:rPr lang="en-US" sz="49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magnets.</a:t>
            </a:r>
            <a:endParaRPr lang="en-US" sz="4900" b="1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endParaRPr lang="ru-RU" sz="49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en-US" sz="49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Power </a:t>
            </a:r>
            <a:r>
              <a:rPr lang="en-US" sz="49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system must have a subsystem of an </a:t>
            </a:r>
            <a:r>
              <a:rPr lang="en-US" sz="49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emergency evacuation of energy from </a:t>
            </a:r>
            <a:r>
              <a:rPr lang="en-US" sz="49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SC-magnets</a:t>
            </a:r>
            <a:r>
              <a:rPr lang="en-US" sz="49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9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with the loss of the superconducting state in them.</a:t>
            </a:r>
            <a:endParaRPr lang="ru-RU" sz="49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endParaRPr lang="ru-RU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9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490066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The power supply system of the </a:t>
            </a:r>
            <a:r>
              <a:rPr lang="en-US" sz="2400" b="1" dirty="0" err="1">
                <a:solidFill>
                  <a:srgbClr val="C00000"/>
                </a:solidFill>
              </a:rPr>
              <a:t>Nuclotron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6805-C5B6-4160-BDC8-F5FF3BEA1C69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722438" y="5303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    </a:t>
            </a:r>
            <a:endParaRPr kumimoji="0" lang="ru-RU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9620561"/>
              </p:ext>
            </p:extLst>
          </p:nvPr>
        </p:nvGraphicFramePr>
        <p:xfrm>
          <a:off x="1022751" y="808669"/>
          <a:ext cx="7653705" cy="49965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00678"/>
                <a:gridCol w="474613"/>
                <a:gridCol w="678414"/>
              </a:tblGrid>
              <a:tr h="4431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5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parameter</a:t>
                      </a:r>
                      <a:endParaRPr lang="ru-RU" sz="1600" kern="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5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value</a:t>
                      </a:r>
                      <a:endParaRPr lang="ru-RU" sz="1600" kern="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6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4317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50" dirty="0" smtClean="0">
                          <a:effectLst/>
                          <a:latin typeface="+mn-lt"/>
                          <a:ea typeface="Times New Roman"/>
                        </a:rPr>
                        <a:t>inductance of the dipole magnets</a:t>
                      </a:r>
                      <a:r>
                        <a:rPr lang="ru-RU" sz="1600" kern="50" dirty="0" smtClean="0">
                          <a:effectLst/>
                          <a:latin typeface="+mn-lt"/>
                          <a:ea typeface="Times New Roman"/>
                        </a:rPr>
                        <a:t>, </a:t>
                      </a:r>
                      <a:r>
                        <a:rPr lang="ru-RU" sz="1600" kern="50" dirty="0" err="1" smtClean="0">
                          <a:effectLst/>
                          <a:latin typeface="+mn-lt"/>
                          <a:ea typeface="Times New Roman"/>
                        </a:rPr>
                        <a:t>Lm</a:t>
                      </a:r>
                      <a:endParaRPr lang="ru-RU" sz="1600" kern="50" dirty="0" smtClean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50" dirty="0" err="1" smtClean="0">
                          <a:effectLst/>
                          <a:latin typeface="Times New Roman"/>
                          <a:ea typeface="Times New Roman"/>
                        </a:rPr>
                        <a:t>mH</a:t>
                      </a:r>
                      <a:endParaRPr lang="ru-RU" sz="1600" kern="50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kern="50" dirty="0" smtClean="0"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44450" marR="44450" marT="0" marB="0" anchor="ctr"/>
                </a:tc>
              </a:tr>
              <a:tr h="49857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0" dirty="0" smtClean="0">
                          <a:effectLst/>
                        </a:rPr>
                        <a:t>inductance of the </a:t>
                      </a:r>
                      <a:r>
                        <a:rPr lang="en-US" sz="1600" kern="0" dirty="0" err="1" smtClean="0">
                          <a:effectLst/>
                        </a:rPr>
                        <a:t>quadrupole</a:t>
                      </a:r>
                      <a:r>
                        <a:rPr lang="en-US" sz="1600" kern="0" dirty="0" smtClean="0">
                          <a:effectLst/>
                        </a:rPr>
                        <a:t> focusing magnets</a:t>
                      </a:r>
                      <a:r>
                        <a:rPr lang="ru-RU" sz="1600" kern="0" dirty="0" smtClean="0">
                          <a:effectLst/>
                        </a:rPr>
                        <a:t>,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600" kern="0" dirty="0" smtClean="0">
                          <a:effectLst/>
                        </a:rPr>
                        <a:t>Lf</a:t>
                      </a:r>
                      <a:endParaRPr lang="ru-RU" sz="16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0" dirty="0" err="1" smtClean="0">
                          <a:effectLst/>
                          <a:latin typeface="+mn-lt"/>
                          <a:ea typeface="+mn-ea"/>
                        </a:rPr>
                        <a:t>mH</a:t>
                      </a:r>
                      <a:endParaRPr lang="ru-RU" sz="16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kern="0" dirty="0" smtClean="0">
                          <a:effectLst/>
                          <a:latin typeface="+mn-lt"/>
                          <a:ea typeface="+mn-ea"/>
                        </a:rPr>
                        <a:t>10</a:t>
                      </a:r>
                      <a:endParaRPr lang="ru-RU" sz="16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4317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0" dirty="0" smtClean="0">
                          <a:effectLst/>
                        </a:rPr>
                        <a:t>inductance of the </a:t>
                      </a:r>
                      <a:r>
                        <a:rPr lang="en-US" sz="1600" kern="0" dirty="0" err="1" smtClean="0">
                          <a:effectLst/>
                        </a:rPr>
                        <a:t>quadrupole</a:t>
                      </a:r>
                      <a:r>
                        <a:rPr lang="en-US" sz="1600" kern="0" dirty="0" smtClean="0">
                          <a:effectLst/>
                        </a:rPr>
                        <a:t> defocusing magnets</a:t>
                      </a:r>
                      <a:r>
                        <a:rPr lang="ru-RU" sz="1600" kern="0" dirty="0" smtClean="0">
                          <a:effectLst/>
                        </a:rPr>
                        <a:t>,  </a:t>
                      </a:r>
                      <a:r>
                        <a:rPr lang="en-US" sz="1600" kern="0" dirty="0" err="1">
                          <a:effectLst/>
                        </a:rPr>
                        <a:t>Ld</a:t>
                      </a:r>
                      <a:endParaRPr lang="ru-RU" sz="16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50" dirty="0" err="1" smtClean="0">
                          <a:effectLst/>
                          <a:latin typeface="Times New Roman"/>
                          <a:ea typeface="Times New Roman"/>
                        </a:rPr>
                        <a:t>mH</a:t>
                      </a:r>
                      <a:endParaRPr lang="ru-RU" sz="16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kern="0" dirty="0" smtClean="0">
                          <a:effectLst/>
                          <a:latin typeface="+mn-lt"/>
                          <a:ea typeface="+mn-ea"/>
                        </a:rPr>
                        <a:t>10</a:t>
                      </a:r>
                      <a:endParaRPr lang="ru-RU" sz="16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4317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0" dirty="0" smtClean="0">
                          <a:effectLst/>
                        </a:rPr>
                        <a:t>Maximum current </a:t>
                      </a:r>
                      <a:r>
                        <a:rPr lang="en-US" sz="1600" kern="50" dirty="0" smtClean="0">
                          <a:effectLst/>
                          <a:latin typeface="+mn-lt"/>
                          <a:ea typeface="Times New Roman"/>
                        </a:rPr>
                        <a:t>dipole, focusing and defocusing magnets</a:t>
                      </a:r>
                      <a:r>
                        <a:rPr lang="ru-RU" sz="1600" kern="0" dirty="0" smtClean="0">
                          <a:effectLst/>
                        </a:rPr>
                        <a:t>, </a:t>
                      </a:r>
                      <a:r>
                        <a:rPr lang="en-US" sz="1600" kern="0" dirty="0" err="1" smtClean="0">
                          <a:effectLst/>
                        </a:rPr>
                        <a:t>Im</a:t>
                      </a:r>
                      <a:r>
                        <a:rPr lang="en-US" sz="1600" kern="0" dirty="0" smtClean="0">
                          <a:effectLst/>
                        </a:rPr>
                        <a:t>,</a:t>
                      </a:r>
                      <a:r>
                        <a:rPr lang="ru-RU" sz="1600" kern="0" dirty="0" smtClean="0">
                          <a:effectLst/>
                        </a:rPr>
                        <a:t> </a:t>
                      </a:r>
                      <a:r>
                        <a:rPr lang="en-US" sz="1600" kern="0" dirty="0" smtClean="0">
                          <a:effectLst/>
                        </a:rPr>
                        <a:t>If, Id</a:t>
                      </a:r>
                      <a:endParaRPr lang="ru-RU" sz="16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kern="0">
                          <a:effectLst/>
                        </a:rPr>
                        <a:t>кА</a:t>
                      </a:r>
                      <a:endParaRPr lang="ru-RU" sz="1600" kern="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kern="0" dirty="0" smtClean="0">
                          <a:effectLst/>
                        </a:rPr>
                        <a:t>5,89</a:t>
                      </a:r>
                      <a:endParaRPr lang="ru-RU" sz="16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  <a:tr h="50940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0" dirty="0" smtClean="0">
                          <a:effectLst/>
                        </a:rPr>
                        <a:t>Relative current stability</a:t>
                      </a:r>
                      <a:r>
                        <a:rPr lang="ru-RU" sz="1600" kern="0" dirty="0" smtClean="0">
                          <a:effectLst/>
                        </a:rPr>
                        <a:t>, </a:t>
                      </a:r>
                      <a:r>
                        <a:rPr lang="ru-RU" sz="1600" kern="0" dirty="0">
                          <a:effectLst/>
                        </a:rPr>
                        <a:t>∆</a:t>
                      </a:r>
                      <a:r>
                        <a:rPr lang="ru-RU" sz="1600" kern="0" dirty="0" err="1">
                          <a:effectLst/>
                        </a:rPr>
                        <a:t>Im</a:t>
                      </a:r>
                      <a:r>
                        <a:rPr lang="ru-RU" sz="1600" kern="0" dirty="0">
                          <a:effectLst/>
                        </a:rPr>
                        <a:t>/ </a:t>
                      </a:r>
                      <a:r>
                        <a:rPr lang="ru-RU" sz="1600" kern="0" dirty="0" err="1">
                          <a:effectLst/>
                        </a:rPr>
                        <a:t>Im</a:t>
                      </a:r>
                      <a:endParaRPr lang="ru-RU" sz="16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kern="0">
                          <a:effectLst/>
                        </a:rPr>
                        <a:t> </a:t>
                      </a:r>
                      <a:endParaRPr lang="ru-RU" sz="1600" kern="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kern="0">
                          <a:effectLst/>
                        </a:rPr>
                        <a:t>2*10</a:t>
                      </a:r>
                      <a:r>
                        <a:rPr lang="ru-RU" sz="1600" kern="0" baseline="30000">
                          <a:effectLst/>
                        </a:rPr>
                        <a:t>-4</a:t>
                      </a:r>
                      <a:endParaRPr lang="ru-RU" sz="1600" kern="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4317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50" smtClean="0">
                          <a:effectLst/>
                          <a:latin typeface="Times New Roman"/>
                          <a:ea typeface="Times New Roman"/>
                        </a:rPr>
                        <a:t>The range of changing the current of focusing magnet, % от If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0" dirty="0" smtClean="0">
                          <a:effectLst/>
                        </a:rPr>
                        <a:t>%</a:t>
                      </a:r>
                      <a:endParaRPr lang="ru-RU" sz="1600" kern="50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0" dirty="0" smtClean="0">
                          <a:effectLst/>
                        </a:rPr>
                        <a:t>10</a:t>
                      </a:r>
                      <a:endParaRPr lang="ru-RU" sz="1600" kern="50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431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0" dirty="0" smtClean="0">
                          <a:effectLst/>
                        </a:rPr>
                        <a:t>The range of changing the current of focusing magnet, </a:t>
                      </a:r>
                      <a:r>
                        <a:rPr lang="ru-RU" sz="1600" kern="0" dirty="0" smtClean="0">
                          <a:effectLst/>
                        </a:rPr>
                        <a:t>% от </a:t>
                      </a:r>
                      <a:r>
                        <a:rPr lang="ru-RU" sz="1600" kern="0" dirty="0" err="1" smtClean="0">
                          <a:effectLst/>
                        </a:rPr>
                        <a:t>Id</a:t>
                      </a:r>
                      <a:endParaRPr lang="ru-RU" sz="1600" kern="50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0" dirty="0" smtClean="0">
                          <a:effectLst/>
                        </a:rPr>
                        <a:t>%</a:t>
                      </a:r>
                      <a:endParaRPr lang="ru-RU" sz="1600" kern="50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0" smtClean="0">
                          <a:effectLst/>
                        </a:rPr>
                        <a:t>10</a:t>
                      </a:r>
                      <a:endParaRPr lang="ru-RU" sz="1600" kern="5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32953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0" dirty="0" smtClean="0">
                          <a:effectLst/>
                        </a:rPr>
                        <a:t>The maximum voltage applied to a circuit successively included all structural magnets at a rate of change of the magnetic field of 1,0 (0,6) T/s</a:t>
                      </a:r>
                      <a:r>
                        <a:rPr lang="ru-RU" sz="1600" kern="0" dirty="0" smtClean="0">
                          <a:effectLst/>
                        </a:rPr>
                        <a:t>, </a:t>
                      </a:r>
                      <a:r>
                        <a:rPr lang="en-US" sz="1600" kern="0" dirty="0">
                          <a:effectLst/>
                        </a:rPr>
                        <a:t>U</a:t>
                      </a:r>
                      <a:r>
                        <a:rPr lang="ru-RU" sz="1600" kern="0" dirty="0">
                          <a:effectLst/>
                        </a:rPr>
                        <a:t>и </a:t>
                      </a:r>
                      <a:endParaRPr lang="ru-RU" sz="16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kern="0" dirty="0">
                          <a:effectLst/>
                        </a:rPr>
                        <a:t>В</a:t>
                      </a:r>
                      <a:endParaRPr lang="ru-RU" sz="16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kern="0" dirty="0" smtClean="0">
                          <a:effectLst/>
                        </a:rPr>
                        <a:t>360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kern="0" dirty="0" smtClean="0">
                          <a:effectLst/>
                          <a:latin typeface="Times New Roman"/>
                          <a:ea typeface="Times New Roman"/>
                        </a:rPr>
                        <a:t>(216)</a:t>
                      </a:r>
                      <a:endParaRPr lang="ru-RU" sz="16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grpSp>
        <p:nvGrpSpPr>
          <p:cNvPr id="11" name="Группа 10"/>
          <p:cNvGrpSpPr/>
          <p:nvPr/>
        </p:nvGrpSpPr>
        <p:grpSpPr>
          <a:xfrm>
            <a:off x="450591" y="3000372"/>
            <a:ext cx="8323579" cy="3001085"/>
            <a:chOff x="450591" y="2966052"/>
            <a:chExt cx="8323579" cy="3001085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591" y="2975180"/>
              <a:ext cx="4098373" cy="29919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2372" y="2966052"/>
              <a:ext cx="4181798" cy="29807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" name="TextBox 2"/>
          <p:cNvSpPr txBox="1"/>
          <p:nvPr/>
        </p:nvSpPr>
        <p:spPr>
          <a:xfrm>
            <a:off x="179512" y="692048"/>
            <a:ext cx="8712968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itchFamily="34" charset="0"/>
              </a:rPr>
              <a:t>System </a:t>
            </a:r>
            <a:r>
              <a:rPr lang="en-US" altLang="zh-CN" dirty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itchFamily="34" charset="0"/>
              </a:rPr>
              <a:t>requirements power</a:t>
            </a:r>
            <a:r>
              <a:rPr lang="ru-RU" altLang="zh-CN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itchFamily="34" charset="0"/>
              </a:rPr>
              <a:t>:</a:t>
            </a:r>
            <a:endParaRPr lang="en-US" altLang="zh-CN" sz="800" dirty="0"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 smtClean="0">
                <a:solidFill>
                  <a:srgbClr val="FF0000"/>
                </a:solidFill>
                <a:latin typeface="Arial" pitchFamily="34" charset="0"/>
                <a:ea typeface="SimSun" pitchFamily="2" charset="-122"/>
                <a:cs typeface="Arial" pitchFamily="34" charset="0"/>
              </a:rPr>
              <a:t>- formation </a:t>
            </a:r>
            <a:r>
              <a:rPr lang="en-US" altLang="zh-CN" b="1" dirty="0">
                <a:solidFill>
                  <a:srgbClr val="FF0000"/>
                </a:solidFill>
                <a:latin typeface="Arial" pitchFamily="34" charset="0"/>
                <a:ea typeface="SimSun" pitchFamily="2" charset="-122"/>
                <a:cs typeface="Arial" pitchFamily="34" charset="0"/>
              </a:rPr>
              <a:t>of magnetic fields </a:t>
            </a:r>
            <a:r>
              <a:rPr lang="en-US" altLang="zh-CN" dirty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itchFamily="34" charset="0"/>
              </a:rPr>
              <a:t>of desired magnitude for a given rate of growth of the field with energy recovery in the decline field in accordance with the desired </a:t>
            </a:r>
            <a:r>
              <a:rPr lang="en-US" altLang="zh-CN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itchFamily="34" charset="0"/>
              </a:rPr>
              <a:t>cycle,</a:t>
            </a:r>
            <a:endParaRPr lang="ru-RU" altLang="zh-CN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zh-CN" b="1" dirty="0" smtClean="0">
                <a:solidFill>
                  <a:srgbClr val="FF0000"/>
                </a:solidFill>
                <a:latin typeface="Arial" pitchFamily="34" charset="0"/>
                <a:ea typeface="SimSun" pitchFamily="2" charset="-122"/>
                <a:cs typeface="Arial" pitchFamily="34" charset="0"/>
              </a:rPr>
              <a:t> ensuring </a:t>
            </a:r>
            <a:r>
              <a:rPr lang="en-US" altLang="zh-CN" b="1" dirty="0">
                <a:solidFill>
                  <a:srgbClr val="FF0000"/>
                </a:solidFill>
                <a:latin typeface="Arial" pitchFamily="34" charset="0"/>
                <a:ea typeface="SimSun" pitchFamily="2" charset="-122"/>
                <a:cs typeface="Arial" pitchFamily="34" charset="0"/>
              </a:rPr>
              <a:t>the defined accuracies and ranges of change of the currents </a:t>
            </a:r>
            <a:r>
              <a:rPr lang="en-US" altLang="zh-CN" dirty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itchFamily="34" charset="0"/>
              </a:rPr>
              <a:t>in </a:t>
            </a:r>
            <a:r>
              <a:rPr lang="en-US" altLang="zh-CN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itchFamily="34" charset="0"/>
              </a:rPr>
              <a:t> the </a:t>
            </a:r>
            <a:r>
              <a:rPr lang="en-US" altLang="zh-CN" dirty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itchFamily="34" charset="0"/>
              </a:rPr>
              <a:t>magnetic structural elements of the </a:t>
            </a:r>
            <a:r>
              <a:rPr lang="en-US" altLang="zh-CN" dirty="0" err="1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itchFamily="34" charset="0"/>
              </a:rPr>
              <a:t>Nuclotron</a:t>
            </a:r>
            <a:r>
              <a:rPr lang="en-US" altLang="zh-CN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itchFamily="34" charset="0"/>
              </a:rPr>
              <a:t>, </a:t>
            </a:r>
            <a:r>
              <a:rPr lang="ru-RU" altLang="zh-CN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itchFamily="34" charset="0"/>
              </a:rPr>
              <a:t/>
            </a:r>
            <a:br>
              <a:rPr lang="ru-RU" altLang="zh-CN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itchFamily="34" charset="0"/>
              </a:rPr>
            </a:br>
            <a:r>
              <a:rPr lang="en-US" altLang="zh-CN" b="1" dirty="0" smtClean="0">
                <a:solidFill>
                  <a:srgbClr val="FF0000"/>
                </a:solidFill>
                <a:latin typeface="Arial" pitchFamily="34" charset="0"/>
                <a:ea typeface="SimSun" pitchFamily="2" charset="-122"/>
                <a:cs typeface="Arial" pitchFamily="34" charset="0"/>
              </a:rPr>
              <a:t>- ensuring trouble-free operation </a:t>
            </a:r>
            <a:r>
              <a:rPr lang="en-US" altLang="zh-CN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itchFamily="34" charset="0"/>
              </a:rPr>
              <a:t>of superconducting magnets in case of a normal zone.</a:t>
            </a:r>
          </a:p>
        </p:txBody>
      </p:sp>
    </p:spTree>
    <p:extLst>
      <p:ext uri="{BB962C8B-B14F-4D97-AF65-F5344CB8AC3E}">
        <p14:creationId xmlns:p14="http://schemas.microsoft.com/office/powerpoint/2010/main" val="37134569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797AFE9-0F05-449C-AAE0-058FD2FE3341}" type="slidenum">
              <a:rPr lang="ru-RU" altLang="ru-RU" smtClean="0"/>
              <a:pPr/>
              <a:t>5</a:t>
            </a:fld>
            <a:endParaRPr lang="ru-RU" altLang="ru-RU" smtClean="0"/>
          </a:p>
        </p:txBody>
      </p:sp>
      <p:pic>
        <p:nvPicPr>
          <p:cNvPr id="16387" name="Picture 2" descr="принц_сх_2апр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8" y="982663"/>
            <a:ext cx="8234362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00034" y="0"/>
            <a:ext cx="8229600" cy="65403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Power system structural magnets of the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Nuclotron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8" name="Группа 1"/>
          <p:cNvGrpSpPr>
            <a:grpSpLocks/>
          </p:cNvGrpSpPr>
          <p:nvPr/>
        </p:nvGrpSpPr>
        <p:grpSpPr bwMode="auto">
          <a:xfrm>
            <a:off x="449786" y="796884"/>
            <a:ext cx="4867800" cy="3178574"/>
            <a:chOff x="1240762" y="4638059"/>
            <a:chExt cx="2879725" cy="2160588"/>
          </a:xfrm>
          <a:effectLst>
            <a:outerShdw blurRad="419100" dist="736600" dir="7500000" sx="48000" sy="48000" algn="ctr" rotWithShape="0">
              <a:schemeClr val="tx1">
                <a:alpha val="44000"/>
              </a:schemeClr>
            </a:outerShdw>
          </a:effectLst>
        </p:grpSpPr>
        <p:pic>
          <p:nvPicPr>
            <p:cNvPr id="9" name="Picture 6" descr="P103027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0762" y="4638059"/>
              <a:ext cx="2879725" cy="21605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20"/>
            <p:cNvSpPr>
              <a:spLocks noChangeArrowheads="1"/>
            </p:cNvSpPr>
            <p:nvPr/>
          </p:nvSpPr>
          <p:spPr bwMode="auto">
            <a:xfrm>
              <a:off x="1456663" y="4837495"/>
              <a:ext cx="1223962" cy="285750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ru-RU" altLang="ru-RU" dirty="0">
                  <a:solidFill>
                    <a:srgbClr val="CC0066"/>
                  </a:solidFill>
                </a:rPr>
                <a:t>общий вид</a:t>
              </a:r>
            </a:p>
          </p:txBody>
        </p:sp>
      </p:grpSp>
      <p:pic>
        <p:nvPicPr>
          <p:cNvPr id="11" name="Picture 23" descr="ТВ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7037"/>
          <a:stretch>
            <a:fillRect/>
          </a:stretch>
        </p:blipFill>
        <p:spPr bwMode="auto">
          <a:xfrm>
            <a:off x="5960337" y="731870"/>
            <a:ext cx="2657475" cy="4929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6951" y="4347592"/>
            <a:ext cx="5808663" cy="2120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039815" y="3736404"/>
            <a:ext cx="4222750" cy="2732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03" name="Picture 3" descr="42ТВ_14-10_24марта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3967" y="644748"/>
            <a:ext cx="6381750" cy="44577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4" name="Picture 4" descr="произв_8кГс-с_+комм19-16_23марта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83768" y="2139939"/>
            <a:ext cx="6410325" cy="4521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0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0" t="24278" r="9238" b="24870"/>
          <a:stretch/>
        </p:blipFill>
        <p:spPr>
          <a:xfrm>
            <a:off x="6954432" y="692696"/>
            <a:ext cx="1964612" cy="1262992"/>
          </a:xfrm>
          <a:prstGeom prst="rect">
            <a:avLst/>
          </a:prstGeom>
        </p:spPr>
      </p:pic>
      <p:pic>
        <p:nvPicPr>
          <p:cNvPr id="19458" name="Picture 5" descr="LEM_общ вид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551" y="1777162"/>
            <a:ext cx="2633695" cy="263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endParaRPr lang="ru-RU" altLang="ru-RU" sz="2400"/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295999" y="989471"/>
            <a:ext cx="2887696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/>
            <a:r>
              <a:rPr lang="en-US" altLang="ru-RU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ru-RU" sz="1600" dirty="0" smtClean="0">
                <a:latin typeface="Calibri" pitchFamily="34" charset="0"/>
                <a:cs typeface="Calibri" pitchFamily="34" charset="0"/>
              </a:rPr>
              <a:t>LEM, current sensor ITZ FLEX ULTRASTAB: measuring </a:t>
            </a:r>
            <a:r>
              <a:rPr lang="en-US" altLang="ru-RU" sz="1600" dirty="0">
                <a:latin typeface="Calibri" pitchFamily="34" charset="0"/>
                <a:cs typeface="Calibri" pitchFamily="34" charset="0"/>
              </a:rPr>
              <a:t>head </a:t>
            </a:r>
            <a:r>
              <a:rPr lang="en-US" altLang="ru-RU" sz="1600" dirty="0" smtClean="0">
                <a:latin typeface="Calibri" pitchFamily="34" charset="0"/>
                <a:cs typeface="Calibri" pitchFamily="34" charset="0"/>
              </a:rPr>
              <a:t>and electronics module</a:t>
            </a:r>
            <a:endParaRPr lang="ru-RU" altLang="ru-RU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467" name="Прямоугольник 14"/>
          <p:cNvSpPr>
            <a:spLocks noChangeArrowheads="1"/>
          </p:cNvSpPr>
          <p:nvPr/>
        </p:nvSpPr>
        <p:spPr bwMode="auto">
          <a:xfrm>
            <a:off x="5545984" y="5406815"/>
            <a:ext cx="30584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ru-RU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Control panel build.1A - front measuring apparatus</a:t>
            </a:r>
            <a:endParaRPr lang="ru-RU" altLang="ru-RU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468" name="Прямоугольник 1"/>
          <p:cNvSpPr>
            <a:spLocks noChangeArrowheads="1"/>
          </p:cNvSpPr>
          <p:nvPr/>
        </p:nvSpPr>
        <p:spPr bwMode="auto">
          <a:xfrm>
            <a:off x="216476" y="15530"/>
            <a:ext cx="86039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ru-RU" sz="2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The subsystem for precision measurement of currents of the </a:t>
            </a:r>
            <a:r>
              <a:rPr lang="en-US" altLang="ru-RU" sz="24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Nuclotron</a:t>
            </a:r>
            <a:endParaRPr lang="ru-RU" altLang="ru-RU" sz="2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8" name="Rectangle 8"/>
          <p:cNvSpPr>
            <a:spLocks noChangeArrowheads="1"/>
          </p:cNvSpPr>
          <p:nvPr/>
        </p:nvSpPr>
        <p:spPr bwMode="auto">
          <a:xfrm>
            <a:off x="152400" y="4324537"/>
            <a:ext cx="5184576" cy="16312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1400" b="1" dirty="0" smtClean="0"/>
              <a:t>Main characteristics</a:t>
            </a:r>
            <a:r>
              <a:rPr lang="en-US" alt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ru-RU" sz="1400" b="1" dirty="0">
                <a:latin typeface="Calibri" pitchFamily="34" charset="0"/>
                <a:cs typeface="Calibri" pitchFamily="34" charset="0"/>
              </a:rPr>
              <a:t>ITZ FLEX ULTRASTAB </a:t>
            </a:r>
            <a:r>
              <a:rPr lang="en-US" altLang="ru-RU" sz="1400" b="1" dirty="0" smtClean="0">
                <a:latin typeface="Calibri" pitchFamily="34" charset="0"/>
                <a:cs typeface="Calibri" pitchFamily="34" charset="0"/>
              </a:rPr>
              <a:t>10kA</a:t>
            </a:r>
            <a:r>
              <a:rPr lang="en-US" sz="1400" b="1" dirty="0" smtClean="0"/>
              <a:t>:</a:t>
            </a:r>
          </a:p>
          <a:p>
            <a:r>
              <a:rPr lang="en-US" sz="1400" dirty="0" smtClean="0"/>
              <a:t>Nominal current measurement: </a:t>
            </a:r>
            <a:r>
              <a:rPr lang="ru-RU" sz="1400" b="1" dirty="0" smtClean="0"/>
              <a:t>10</a:t>
            </a:r>
            <a:r>
              <a:rPr lang="en-US" sz="1400" b="1" dirty="0" smtClean="0"/>
              <a:t>000 ADC</a:t>
            </a:r>
          </a:p>
          <a:p>
            <a:r>
              <a:rPr lang="en-US" sz="1400" dirty="0" smtClean="0"/>
              <a:t>Excellent linearity, </a:t>
            </a:r>
            <a:r>
              <a:rPr lang="en-US" sz="1400" b="1" dirty="0" smtClean="0"/>
              <a:t>from 1 to 10 </a:t>
            </a:r>
            <a:r>
              <a:rPr lang="en-US" sz="1400" b="1" dirty="0" err="1" smtClean="0"/>
              <a:t>ppm</a:t>
            </a:r>
            <a:endParaRPr lang="en-US" sz="1400" b="1" dirty="0" smtClean="0"/>
          </a:p>
          <a:p>
            <a:r>
              <a:rPr lang="en-US" sz="1400" dirty="0" smtClean="0"/>
              <a:t>High resolution</a:t>
            </a:r>
            <a:r>
              <a:rPr lang="ru-RU" sz="1400" dirty="0" smtClean="0"/>
              <a:t> </a:t>
            </a:r>
            <a:r>
              <a:rPr lang="en-US" sz="1400" dirty="0" smtClean="0"/>
              <a:t>Initial offset: </a:t>
            </a:r>
            <a:r>
              <a:rPr lang="en-US" sz="1400" b="1" dirty="0" smtClean="0"/>
              <a:t>&lt; 2 </a:t>
            </a:r>
            <a:r>
              <a:rPr lang="en-US" sz="1400" b="1" dirty="0" err="1" smtClean="0"/>
              <a:t>ppm</a:t>
            </a:r>
            <a:endParaRPr lang="en-US" sz="1400" b="1" dirty="0" smtClean="0"/>
          </a:p>
          <a:p>
            <a:r>
              <a:rPr lang="en-US" sz="1400" dirty="0" smtClean="0"/>
              <a:t>Very low offset drift: </a:t>
            </a:r>
            <a:r>
              <a:rPr lang="en-US" sz="1400" b="1" dirty="0" smtClean="0"/>
              <a:t>from 0.1 to 0.6 </a:t>
            </a:r>
            <a:r>
              <a:rPr lang="en-US" sz="1400" b="1" dirty="0" err="1" smtClean="0"/>
              <a:t>ppm</a:t>
            </a:r>
            <a:r>
              <a:rPr lang="en-US" sz="1400" b="1" dirty="0" smtClean="0"/>
              <a:t>/K</a:t>
            </a:r>
          </a:p>
          <a:p>
            <a:r>
              <a:rPr lang="en-US" sz="1400" dirty="0" smtClean="0"/>
              <a:t>Overall accuracy @ I</a:t>
            </a:r>
            <a:r>
              <a:rPr lang="en-US" sz="1400" baseline="-25000" dirty="0" smtClean="0"/>
              <a:t>PN</a:t>
            </a:r>
            <a:r>
              <a:rPr lang="en-US" sz="1400" dirty="0" smtClean="0"/>
              <a:t> @ +25°C: b</a:t>
            </a:r>
            <a:r>
              <a:rPr lang="en-US" sz="1400" b="1" dirty="0" smtClean="0"/>
              <a:t>etween &lt; +/- 3 </a:t>
            </a:r>
            <a:r>
              <a:rPr lang="en-US" sz="1400" b="1" dirty="0" err="1" smtClean="0"/>
              <a:t>ppm</a:t>
            </a:r>
            <a:r>
              <a:rPr lang="en-US" sz="1400" b="1" dirty="0" smtClean="0"/>
              <a:t> and &lt; 12 </a:t>
            </a:r>
            <a:r>
              <a:rPr lang="en-US" sz="1400" b="1" dirty="0" err="1" smtClean="0"/>
              <a:t>ppm</a:t>
            </a:r>
            <a:endParaRPr lang="en-US" sz="1400" b="1" dirty="0" smtClean="0"/>
          </a:p>
          <a:p>
            <a:r>
              <a:rPr lang="en-US" sz="1400" dirty="0" smtClean="0"/>
              <a:t>Wide frequency bandwidth </a:t>
            </a:r>
            <a:r>
              <a:rPr lang="en-US" sz="1400" b="1" dirty="0" smtClean="0"/>
              <a:t>from DC up to 500 kHz (+/- 3 dB)</a:t>
            </a:r>
            <a:r>
              <a:rPr lang="en-US" sz="1400" dirty="0" smtClean="0"/>
              <a:t> </a:t>
            </a:r>
            <a:endParaRPr lang="en-US" sz="1400" dirty="0"/>
          </a:p>
        </p:txBody>
      </p:sp>
      <p:pic>
        <p:nvPicPr>
          <p:cNvPr id="19462" name="Picture 1" descr="ЛЕМ 19ТВ_6апр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5970" y="2514549"/>
            <a:ext cx="1594185" cy="2832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911825" y="908720"/>
            <a:ext cx="41499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600" dirty="0" smtClean="0"/>
              <a:t>ZETLAB, module  </a:t>
            </a:r>
            <a:r>
              <a:rPr lang="en-US" sz="1600" b="1" dirty="0" smtClean="0"/>
              <a:t>ZET220</a:t>
            </a:r>
          </a:p>
          <a:p>
            <a:pPr fontAlgn="base"/>
            <a:r>
              <a:rPr lang="en-US" sz="1600" b="1" dirty="0"/>
              <a:t>Main characteristics</a:t>
            </a:r>
            <a:r>
              <a:rPr lang="en-US" sz="1600" b="1" dirty="0" smtClean="0"/>
              <a:t>:</a:t>
            </a:r>
            <a:endParaRPr lang="en-US" sz="1600" dirty="0" smtClean="0"/>
          </a:p>
          <a:p>
            <a:pPr fontAlgn="base"/>
            <a:r>
              <a:rPr lang="en-US" sz="1600" dirty="0"/>
              <a:t>frequency: up to 8 kHz</a:t>
            </a:r>
          </a:p>
          <a:p>
            <a:pPr fontAlgn="base"/>
            <a:r>
              <a:rPr lang="en-US" sz="1600" dirty="0"/>
              <a:t>Analog output (DAC): 16 bits</a:t>
            </a:r>
          </a:p>
          <a:p>
            <a:pPr fontAlgn="base"/>
            <a:r>
              <a:rPr lang="en-US" sz="1600" dirty="0" smtClean="0"/>
              <a:t>Analog </a:t>
            </a:r>
            <a:r>
              <a:rPr lang="en-US" sz="1600" dirty="0"/>
              <a:t>input (ADC): 24 </a:t>
            </a:r>
            <a:r>
              <a:rPr lang="en-US" sz="1600" dirty="0" smtClean="0"/>
              <a:t>bit total </a:t>
            </a:r>
            <a:r>
              <a:rPr lang="en-US" sz="1600" dirty="0"/>
              <a:t>conversion </a:t>
            </a:r>
            <a:endParaRPr lang="en-US" sz="1600" dirty="0" smtClean="0"/>
          </a:p>
          <a:p>
            <a:pPr fontAlgn="base"/>
            <a:r>
              <a:rPr lang="en-US" sz="1600" dirty="0" smtClean="0"/>
              <a:t>The </a:t>
            </a:r>
            <a:r>
              <a:rPr lang="en-US" sz="1600" dirty="0"/>
              <a:t>total conversion rate of 200 </a:t>
            </a:r>
            <a:r>
              <a:rPr lang="en-US" sz="1600" dirty="0" smtClean="0"/>
              <a:t>kHz</a:t>
            </a:r>
            <a:endParaRPr lang="ru-RU" sz="1600" dirty="0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4" b="2919"/>
          <a:stretch/>
        </p:blipFill>
        <p:spPr bwMode="auto">
          <a:xfrm>
            <a:off x="6928014" y="2543102"/>
            <a:ext cx="1941063" cy="2775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Рисунок 50" descr="сеть 1А_БВВ_24апр17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867608" y="2449110"/>
            <a:ext cx="3987004" cy="364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20487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/>
          <p:cNvGrpSpPr/>
          <p:nvPr/>
        </p:nvGrpSpPr>
        <p:grpSpPr>
          <a:xfrm>
            <a:off x="994937" y="854302"/>
            <a:ext cx="7177463" cy="5756368"/>
            <a:chOff x="994937" y="854302"/>
            <a:chExt cx="7177463" cy="5756368"/>
          </a:xfrm>
        </p:grpSpPr>
        <p:grpSp>
          <p:nvGrpSpPr>
            <p:cNvPr id="69" name="Группа 68"/>
            <p:cNvGrpSpPr/>
            <p:nvPr/>
          </p:nvGrpSpPr>
          <p:grpSpPr>
            <a:xfrm>
              <a:off x="994937" y="854302"/>
              <a:ext cx="7177463" cy="5756368"/>
              <a:chOff x="3844880" y="-79351"/>
              <a:chExt cx="6341920" cy="5463686"/>
            </a:xfrm>
          </p:grpSpPr>
          <p:pic>
            <p:nvPicPr>
              <p:cNvPr id="61" name="Рисунок 60" descr="54с_25февр_коэф_весь-цикл.JP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44880" y="3286124"/>
                <a:ext cx="6341920" cy="209821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grpSp>
            <p:nvGrpSpPr>
              <p:cNvPr id="66" name="Группа 65"/>
              <p:cNvGrpSpPr/>
              <p:nvPr/>
            </p:nvGrpSpPr>
            <p:grpSpPr>
              <a:xfrm>
                <a:off x="3857636" y="-79351"/>
                <a:ext cx="6286512" cy="4865673"/>
                <a:chOff x="3857636" y="-79351"/>
                <a:chExt cx="6286512" cy="4865673"/>
              </a:xfrm>
            </p:grpSpPr>
            <p:pic>
              <p:nvPicPr>
                <p:cNvPr id="22" name="Рисунок 21" descr="54с_25февр_токи 19+37_весь-цикл.JPG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857636" y="-79351"/>
                  <a:ext cx="6286512" cy="3273338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25" name="TextBox 24"/>
                <p:cNvSpPr txBox="1"/>
                <p:nvPr/>
              </p:nvSpPr>
              <p:spPr>
                <a:xfrm>
                  <a:off x="7000892" y="571480"/>
                  <a:ext cx="1500198" cy="400110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ru-RU" sz="2000" dirty="0" smtClean="0">
                      <a:solidFill>
                        <a:srgbClr val="FF0000"/>
                      </a:solidFill>
                      <a:latin typeface="Calibri" pitchFamily="34" charset="0"/>
                      <a:cs typeface="Calibri" pitchFamily="34" charset="0"/>
                    </a:rPr>
                    <a:t>I</a:t>
                  </a:r>
                  <a:r>
                    <a:rPr lang="en-US" altLang="ru-RU" sz="1400" b="1" dirty="0" smtClean="0">
                      <a:solidFill>
                        <a:srgbClr val="FF0000"/>
                      </a:solidFill>
                      <a:latin typeface="Calibri" pitchFamily="34" charset="0"/>
                      <a:cs typeface="Calibri" pitchFamily="34" charset="0"/>
                    </a:rPr>
                    <a:t>19</a:t>
                  </a:r>
                  <a:r>
                    <a:rPr lang="en-US" altLang="ru-RU" sz="1400" dirty="0" smtClean="0">
                      <a:solidFill>
                        <a:srgbClr val="FF0000"/>
                      </a:solidFill>
                      <a:latin typeface="Calibri" pitchFamily="34" charset="0"/>
                      <a:cs typeface="Calibri" pitchFamily="34" charset="0"/>
                    </a:rPr>
                    <a:t> </a:t>
                  </a:r>
                  <a:r>
                    <a:rPr lang="en-US" altLang="ru-RU" sz="1400" b="1" dirty="0" smtClean="0">
                      <a:solidFill>
                        <a:srgbClr val="FF0000"/>
                      </a:solidFill>
                      <a:latin typeface="Calibri" pitchFamily="34" charset="0"/>
                      <a:cs typeface="Calibri" pitchFamily="34" charset="0"/>
                    </a:rPr>
                    <a:t>=</a:t>
                  </a:r>
                  <a:r>
                    <a:rPr lang="ru-RU" b="1" dirty="0" smtClean="0">
                      <a:solidFill>
                        <a:srgbClr val="FF0000"/>
                      </a:solidFill>
                    </a:rPr>
                    <a:t>3253,58А</a:t>
                  </a:r>
                  <a:endParaRPr lang="ru-RU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7051793" y="2488735"/>
                  <a:ext cx="1428760" cy="36933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ru-RU" dirty="0" smtClean="0">
                      <a:solidFill>
                        <a:srgbClr val="0070C0"/>
                      </a:solidFill>
                      <a:latin typeface="Calibri" pitchFamily="34" charset="0"/>
                      <a:cs typeface="Calibri" pitchFamily="34" charset="0"/>
                    </a:rPr>
                    <a:t>I</a:t>
                  </a:r>
                  <a:r>
                    <a:rPr lang="en-US" altLang="ru-RU" sz="1400" dirty="0" smtClean="0">
                      <a:solidFill>
                        <a:srgbClr val="0070C0"/>
                      </a:solidFill>
                      <a:latin typeface="Calibri" pitchFamily="34" charset="0"/>
                      <a:cs typeface="Calibri" pitchFamily="34" charset="0"/>
                    </a:rPr>
                    <a:t>37</a:t>
                  </a:r>
                  <a:r>
                    <a:rPr lang="en-US" altLang="ru-RU" dirty="0" smtClean="0">
                      <a:solidFill>
                        <a:srgbClr val="0070C0"/>
                      </a:solidFill>
                      <a:latin typeface="Calibri" pitchFamily="34" charset="0"/>
                      <a:cs typeface="Calibri" pitchFamily="34" charset="0"/>
                    </a:rPr>
                    <a:t> =   32</a:t>
                  </a:r>
                  <a:r>
                    <a:rPr lang="ru-RU" dirty="0" smtClean="0">
                      <a:solidFill>
                        <a:srgbClr val="0070C0"/>
                      </a:solidFill>
                    </a:rPr>
                    <a:t>,7</a:t>
                  </a:r>
                  <a:r>
                    <a:rPr lang="en-US" dirty="0" smtClean="0">
                      <a:solidFill>
                        <a:srgbClr val="0070C0"/>
                      </a:solidFill>
                    </a:rPr>
                    <a:t>3</a:t>
                  </a:r>
                  <a:r>
                    <a:rPr lang="ru-RU" dirty="0" smtClean="0">
                      <a:solidFill>
                        <a:srgbClr val="0070C0"/>
                      </a:solidFill>
                    </a:rPr>
                    <a:t>А</a:t>
                  </a:r>
                  <a:endParaRPr lang="ru-RU" dirty="0">
                    <a:solidFill>
                      <a:srgbClr val="0070C0"/>
                    </a:solidFill>
                  </a:endParaRPr>
                </a:p>
              </p:txBody>
            </p:sp>
            <p:cxnSp>
              <p:nvCxnSpPr>
                <p:cNvPr id="57" name="Прямая соединительная линия 56"/>
                <p:cNvCxnSpPr/>
                <p:nvPr/>
              </p:nvCxnSpPr>
              <p:spPr>
                <a:xfrm rot="5400000" flipH="1" flipV="1">
                  <a:off x="4679554" y="2535628"/>
                  <a:ext cx="4500594" cy="79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7" name="Нижний колонтитул 2"/>
              <p:cNvSpPr txBox="1">
                <a:spLocks/>
              </p:cNvSpPr>
              <p:nvPr/>
            </p:nvSpPr>
            <p:spPr>
              <a:xfrm>
                <a:off x="7143736" y="3714752"/>
                <a:ext cx="2000264" cy="428628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vert="horz" lIns="91440" tIns="45720" rIns="91440" bIns="45720" rtlCol="0" anchor="ctr"/>
              <a:lstStyle/>
              <a:p>
                <a:pPr algn="ctr">
                  <a:defRPr/>
                </a:pPr>
                <a:r>
                  <a:rPr lang="en-US" altLang="ru-RU" b="1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the ratio of I</a:t>
                </a:r>
                <a:r>
                  <a:rPr lang="en-US" altLang="ru-RU" sz="1400" b="1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37</a:t>
                </a:r>
                <a:r>
                  <a:rPr lang="en-US" altLang="ru-RU" b="1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/I</a:t>
                </a:r>
                <a:r>
                  <a:rPr lang="en-US" altLang="ru-RU" sz="1400" b="1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19</a:t>
                </a:r>
                <a:endParaRPr kumimoji="0" lang="en-US" alt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2069089" y="5835367"/>
              <a:ext cx="6480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 smtClean="0"/>
                <a:t>0,0005</a:t>
              </a:r>
              <a:endParaRPr lang="ru-RU" sz="1000" dirty="0"/>
            </a:p>
          </p:txBody>
        </p:sp>
        <p:cxnSp>
          <p:nvCxnSpPr>
            <p:cNvPr id="84" name="Прямая соединительная линия 83"/>
            <p:cNvCxnSpPr/>
            <p:nvPr/>
          </p:nvCxnSpPr>
          <p:spPr>
            <a:xfrm>
              <a:off x="2044495" y="5886951"/>
              <a:ext cx="0" cy="124283"/>
            </a:xfrm>
            <a:prstGeom prst="line">
              <a:avLst/>
            </a:prstGeom>
            <a:ln w="19050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Группа 19"/>
          <p:cNvGrpSpPr/>
          <p:nvPr/>
        </p:nvGrpSpPr>
        <p:grpSpPr>
          <a:xfrm>
            <a:off x="216476" y="586158"/>
            <a:ext cx="3357586" cy="6047611"/>
            <a:chOff x="359352" y="604517"/>
            <a:chExt cx="3357586" cy="6047611"/>
          </a:xfrm>
        </p:grpSpPr>
        <p:grpSp>
          <p:nvGrpSpPr>
            <p:cNvPr id="63" name="Группа 62"/>
            <p:cNvGrpSpPr/>
            <p:nvPr/>
          </p:nvGrpSpPr>
          <p:grpSpPr>
            <a:xfrm>
              <a:off x="359352" y="604517"/>
              <a:ext cx="3357586" cy="6047611"/>
              <a:chOff x="-2714676" y="571480"/>
              <a:chExt cx="3357586" cy="6047611"/>
            </a:xfrm>
          </p:grpSpPr>
          <p:grpSp>
            <p:nvGrpSpPr>
              <p:cNvPr id="47" name="Группа 46"/>
              <p:cNvGrpSpPr/>
              <p:nvPr/>
            </p:nvGrpSpPr>
            <p:grpSpPr>
              <a:xfrm>
                <a:off x="-2714676" y="571480"/>
                <a:ext cx="3357586" cy="6047611"/>
                <a:chOff x="285720" y="571480"/>
                <a:chExt cx="3357586" cy="6047611"/>
              </a:xfrm>
            </p:grpSpPr>
            <p:pic>
              <p:nvPicPr>
                <p:cNvPr id="35" name="Рисунок 34" descr="54с_25февр_коэф_ст-инж.JPG"/>
                <p:cNvPicPr>
                  <a:picLocks noChangeAspect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285720" y="4643446"/>
                  <a:ext cx="3357586" cy="1975645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grpSp>
              <p:nvGrpSpPr>
                <p:cNvPr id="45" name="Группа 44"/>
                <p:cNvGrpSpPr/>
                <p:nvPr/>
              </p:nvGrpSpPr>
              <p:grpSpPr>
                <a:xfrm>
                  <a:off x="285720" y="571480"/>
                  <a:ext cx="3357586" cy="1962161"/>
                  <a:chOff x="285720" y="571480"/>
                  <a:chExt cx="3357586" cy="1962161"/>
                </a:xfrm>
              </p:grpSpPr>
              <p:pic>
                <p:nvPicPr>
                  <p:cNvPr id="33" name="Рисунок 32" descr="54с_25февр_токи 19_ст-инж.JPG"/>
                  <p:cNvPicPr>
                    <a:picLocks noChangeAspect="1"/>
                  </p:cNvPicPr>
                  <p:nvPr/>
                </p:nvPicPr>
                <p:blipFill>
                  <a:blip r:embed="rId6" cstate="print"/>
                  <a:stretch>
                    <a:fillRect/>
                  </a:stretch>
                </p:blipFill>
                <p:spPr>
                  <a:xfrm>
                    <a:off x="285720" y="571480"/>
                    <a:ext cx="3357586" cy="1962161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</p:spPr>
              </p:pic>
              <p:cxnSp>
                <p:nvCxnSpPr>
                  <p:cNvPr id="36" name="Прямая со стрелкой 35"/>
                  <p:cNvCxnSpPr/>
                  <p:nvPr/>
                </p:nvCxnSpPr>
                <p:spPr>
                  <a:xfrm rot="5400000" flipH="1" flipV="1">
                    <a:off x="1250927" y="1749413"/>
                    <a:ext cx="1357322" cy="1588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prstDash val="sysDash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2143109" y="1428736"/>
                    <a:ext cx="857256" cy="369332"/>
                  </a:xfrm>
                  <a:prstGeom prst="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ru-RU" dirty="0" smtClean="0">
                        <a:solidFill>
                          <a:srgbClr val="FF0000"/>
                        </a:solidFill>
                      </a:rPr>
                      <a:t>82,15А</a:t>
                    </a:r>
                    <a:endParaRPr lang="ru-RU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46" name="Группа 45"/>
                <p:cNvGrpSpPr/>
                <p:nvPr/>
              </p:nvGrpSpPr>
              <p:grpSpPr>
                <a:xfrm>
                  <a:off x="285720" y="2571744"/>
                  <a:ext cx="3357586" cy="1980244"/>
                  <a:chOff x="285720" y="2571744"/>
                  <a:chExt cx="3357586" cy="1980244"/>
                </a:xfrm>
              </p:grpSpPr>
              <p:pic>
                <p:nvPicPr>
                  <p:cNvPr id="34" name="Рисунок 33" descr="54с_25февр_токи 37_ст-инж.JPG"/>
                  <p:cNvPicPr>
                    <a:picLocks noChangeAspect="1"/>
                  </p:cNvPicPr>
                  <p:nvPr/>
                </p:nvPicPr>
                <p:blipFill>
                  <a:blip r:embed="rId7" cstate="print"/>
                  <a:stretch>
                    <a:fillRect/>
                  </a:stretch>
                </p:blipFill>
                <p:spPr>
                  <a:xfrm>
                    <a:off x="285720" y="2571744"/>
                    <a:ext cx="3357586" cy="1980244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</p:spPr>
              </p:pic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2143108" y="2779004"/>
                    <a:ext cx="785818" cy="369332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ru-RU" dirty="0" smtClean="0">
                        <a:solidFill>
                          <a:srgbClr val="0070C0"/>
                        </a:solidFill>
                      </a:rPr>
                      <a:t>0,75А</a:t>
                    </a:r>
                    <a:endParaRPr lang="ru-RU" dirty="0">
                      <a:solidFill>
                        <a:srgbClr val="0070C0"/>
                      </a:solidFill>
                    </a:endParaRPr>
                  </a:p>
                </p:txBody>
              </p:sp>
              <p:cxnSp>
                <p:nvCxnSpPr>
                  <p:cNvPr id="40" name="Прямая со стрелкой 39"/>
                  <p:cNvCxnSpPr/>
                  <p:nvPr/>
                </p:nvCxnSpPr>
                <p:spPr>
                  <a:xfrm rot="5400000">
                    <a:off x="1612085" y="3174205"/>
                    <a:ext cx="642942" cy="9524"/>
                  </a:xfrm>
                  <a:prstGeom prst="straightConnector1">
                    <a:avLst/>
                  </a:prstGeom>
                  <a:ln w="19050">
                    <a:solidFill>
                      <a:srgbClr val="0070C0"/>
                    </a:solidFill>
                    <a:prstDash val="sysDash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4" name="TextBox 43"/>
                <p:cNvSpPr txBox="1"/>
                <p:nvPr/>
              </p:nvSpPr>
              <p:spPr>
                <a:xfrm>
                  <a:off x="428596" y="714356"/>
                  <a:ext cx="1071570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injection</a:t>
                  </a:r>
                  <a:endParaRPr lang="ru-RU" dirty="0"/>
                </a:p>
              </p:txBody>
            </p:sp>
          </p:grpSp>
          <p:sp>
            <p:nvSpPr>
              <p:cNvPr id="18" name="Нижний колонтитул 2"/>
              <p:cNvSpPr txBox="1">
                <a:spLocks/>
              </p:cNvSpPr>
              <p:nvPr/>
            </p:nvSpPr>
            <p:spPr>
              <a:xfrm>
                <a:off x="-1500230" y="4857760"/>
                <a:ext cx="2000264" cy="428628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vert="horz" lIns="91440" tIns="45720" rIns="91440" bIns="45720" rtlCol="0" anchor="ctr"/>
              <a:lstStyle/>
              <a:p>
                <a:pPr algn="ctr">
                  <a:defRPr/>
                </a:pPr>
                <a:r>
                  <a:rPr lang="en-US" altLang="ru-RU" b="1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the ratio of I</a:t>
                </a:r>
                <a:r>
                  <a:rPr lang="en-US" altLang="ru-RU" sz="1400" b="1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19</a:t>
                </a:r>
                <a:r>
                  <a:rPr lang="en-US" altLang="ru-RU" b="1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/I</a:t>
                </a:r>
                <a:r>
                  <a:rPr lang="en-US" altLang="ru-RU" sz="1400" b="1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37</a:t>
                </a:r>
                <a:endParaRPr kumimoji="0" lang="en-US" alt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</p:grpSp>
        <p:cxnSp>
          <p:nvCxnSpPr>
            <p:cNvPr id="8" name="Прямая соединительная линия 7"/>
            <p:cNvCxnSpPr/>
            <p:nvPr/>
          </p:nvCxnSpPr>
          <p:spPr>
            <a:xfrm>
              <a:off x="2483768" y="6010064"/>
              <a:ext cx="0" cy="124283"/>
            </a:xfrm>
            <a:prstGeom prst="line">
              <a:avLst/>
            </a:prstGeom>
            <a:ln w="19050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491666" y="5949093"/>
              <a:ext cx="6480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 smtClean="0"/>
                <a:t>0,0005</a:t>
              </a:r>
              <a:endParaRPr lang="ru-RU" sz="1000" dirty="0"/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3946243" y="626484"/>
            <a:ext cx="4970524" cy="5984186"/>
            <a:chOff x="7246285" y="840342"/>
            <a:chExt cx="4970524" cy="5984186"/>
          </a:xfrm>
        </p:grpSpPr>
        <p:grpSp>
          <p:nvGrpSpPr>
            <p:cNvPr id="73" name="Группа 72"/>
            <p:cNvGrpSpPr/>
            <p:nvPr/>
          </p:nvGrpSpPr>
          <p:grpSpPr>
            <a:xfrm>
              <a:off x="7290714" y="3920725"/>
              <a:ext cx="4926095" cy="2903803"/>
              <a:chOff x="5408246" y="2497315"/>
              <a:chExt cx="4926095" cy="2903803"/>
            </a:xfrm>
          </p:grpSpPr>
          <p:pic>
            <p:nvPicPr>
              <p:cNvPr id="71" name="Рисунок 70" descr="54с_25февр_токи 37_ст-вывод.JP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08246" y="2497315"/>
                <a:ext cx="4926095" cy="290380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72" name="Нижний колонтитул 2"/>
              <p:cNvSpPr txBox="1">
                <a:spLocks/>
              </p:cNvSpPr>
              <p:nvPr/>
            </p:nvSpPr>
            <p:spPr>
              <a:xfrm>
                <a:off x="7014038" y="4128411"/>
                <a:ext cx="1714512" cy="75406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91440" tIns="45720" rIns="91440" bIns="4572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rPr>
                  <a:t>I plateau  =</a:t>
                </a:r>
                <a:r>
                  <a:rPr kumimoji="0" lang="ru-RU" altLang="ru-RU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rPr>
                  <a:t> </a:t>
                </a:r>
                <a:r>
                  <a:rPr kumimoji="0" lang="en-US" altLang="ru-RU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rPr>
                  <a:t> </a:t>
                </a:r>
                <a:r>
                  <a:rPr kumimoji="0" lang="ru-RU" altLang="ru-RU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rPr>
                  <a:t>3</a:t>
                </a:r>
                <a:r>
                  <a:rPr kumimoji="0" lang="en-US" altLang="ru-RU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rPr>
                  <a:t>2,74</a:t>
                </a:r>
                <a:r>
                  <a:rPr kumimoji="0" lang="ru-RU" altLang="ru-RU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rPr>
                  <a:t>А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rPr>
                  <a:t>    I </a:t>
                </a:r>
                <a:r>
                  <a:rPr kumimoji="0" lang="en-US" altLang="ru-RU" sz="1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rPr>
                  <a:t>rms</a:t>
                </a:r>
                <a:r>
                  <a:rPr kumimoji="0" lang="en-US" altLang="ru-RU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rPr>
                  <a:t> ac  =       </a:t>
                </a:r>
                <a:r>
                  <a:rPr kumimoji="0" lang="ru-RU" altLang="ru-RU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rPr>
                  <a:t>0,</a:t>
                </a:r>
                <a:r>
                  <a:rPr lang="en-US" altLang="ru-RU" sz="1200" dirty="0" smtClean="0">
                    <a:latin typeface="Calibri" pitchFamily="34" charset="0"/>
                    <a:cs typeface="Calibri" pitchFamily="34" charset="0"/>
                  </a:rPr>
                  <a:t>07</a:t>
                </a:r>
                <a:r>
                  <a:rPr kumimoji="0" lang="ru-RU" altLang="ru-RU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rPr>
                  <a:t>А</a:t>
                </a:r>
                <a:r>
                  <a:rPr kumimoji="0" lang="en-US" altLang="ru-RU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rPr>
                  <a:t> 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11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rPr>
                  <a:t>&amp;</a:t>
                </a:r>
                <a:r>
                  <a:rPr kumimoji="0" lang="en-US" altLang="ru-RU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rPr>
                  <a:t> I = 1,2</a:t>
                </a:r>
                <a:r>
                  <a:rPr kumimoji="0" lang="ru-RU" altLang="ru-RU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rPr>
                  <a:t>*10</a:t>
                </a:r>
                <a:r>
                  <a:rPr kumimoji="0" lang="ru-RU" altLang="ru-RU" sz="1600" b="1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rPr>
                  <a:t>-</a:t>
                </a:r>
                <a:r>
                  <a:rPr kumimoji="0" lang="en-US" altLang="ru-RU" sz="1600" b="1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rPr>
                  <a:t>4</a:t>
                </a:r>
                <a:endParaRPr kumimoji="0" lang="ru-RU" altLang="ru-RU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</p:grpSp>
        <p:grpSp>
          <p:nvGrpSpPr>
            <p:cNvPr id="2" name="Группа 1"/>
            <p:cNvGrpSpPr/>
            <p:nvPr/>
          </p:nvGrpSpPr>
          <p:grpSpPr>
            <a:xfrm>
              <a:off x="7246285" y="840342"/>
              <a:ext cx="4955288" cy="2907648"/>
              <a:chOff x="8022605" y="26006"/>
              <a:chExt cx="4955288" cy="2907648"/>
            </a:xfrm>
          </p:grpSpPr>
          <p:pic>
            <p:nvPicPr>
              <p:cNvPr id="70" name="Рисунок 69" descr="54с_25февр_токи 19_ст-вывод.JPG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022605" y="26006"/>
                <a:ext cx="4955288" cy="290764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41" name="Нижний колонтитул 2"/>
              <p:cNvSpPr txBox="1">
                <a:spLocks/>
              </p:cNvSpPr>
              <p:nvPr/>
            </p:nvSpPr>
            <p:spPr>
              <a:xfrm>
                <a:off x="9455876" y="321346"/>
                <a:ext cx="1714512" cy="75406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91440" tIns="45720" rIns="91440" bIns="45720" rtlCol="0" anchor="ctr"/>
              <a:lstStyle/>
              <a:p>
                <a:r>
                  <a:rPr lang="en-US" altLang="ru-RU" sz="1200" dirty="0">
                    <a:latin typeface="Calibri" pitchFamily="34" charset="0"/>
                    <a:cs typeface="Calibri" pitchFamily="34" charset="0"/>
                  </a:rPr>
                  <a:t>I plateau  =</a:t>
                </a:r>
                <a:r>
                  <a:rPr lang="ru-RU" altLang="ru-RU" sz="1200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altLang="ru-RU" sz="1200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ru-RU" altLang="ru-RU" sz="1200" dirty="0">
                    <a:latin typeface="Calibri" pitchFamily="34" charset="0"/>
                    <a:cs typeface="Calibri" pitchFamily="34" charset="0"/>
                  </a:rPr>
                  <a:t>3</a:t>
                </a:r>
                <a:r>
                  <a:rPr lang="en-US" altLang="ru-RU" sz="1200" dirty="0">
                    <a:latin typeface="Calibri" pitchFamily="34" charset="0"/>
                    <a:cs typeface="Calibri" pitchFamily="34" charset="0"/>
                  </a:rPr>
                  <a:t>253</a:t>
                </a:r>
                <a:r>
                  <a:rPr lang="ru-RU" altLang="ru-RU" sz="1200" dirty="0">
                    <a:latin typeface="Calibri" pitchFamily="34" charset="0"/>
                    <a:cs typeface="Calibri" pitchFamily="34" charset="0"/>
                  </a:rPr>
                  <a:t>,58А </a:t>
                </a:r>
              </a:p>
              <a:p>
                <a:r>
                  <a:rPr lang="en-US" altLang="ru-RU" sz="1200" dirty="0">
                    <a:latin typeface="Calibri" pitchFamily="34" charset="0"/>
                    <a:cs typeface="Calibri" pitchFamily="34" charset="0"/>
                  </a:rPr>
                  <a:t>    I </a:t>
                </a:r>
                <a:r>
                  <a:rPr lang="en-US" altLang="ru-RU" sz="1200" dirty="0" err="1">
                    <a:latin typeface="Calibri" pitchFamily="34" charset="0"/>
                    <a:cs typeface="Calibri" pitchFamily="34" charset="0"/>
                  </a:rPr>
                  <a:t>rms</a:t>
                </a:r>
                <a:r>
                  <a:rPr lang="en-US" altLang="ru-RU" sz="1200" dirty="0">
                    <a:latin typeface="Calibri" pitchFamily="34" charset="0"/>
                    <a:cs typeface="Calibri" pitchFamily="34" charset="0"/>
                  </a:rPr>
                  <a:t> ac  =    </a:t>
                </a:r>
                <a:r>
                  <a:rPr lang="en-US" altLang="ru-RU" sz="1200" dirty="0" smtClean="0">
                    <a:latin typeface="Calibri" pitchFamily="34" charset="0"/>
                    <a:cs typeface="Calibri" pitchFamily="34" charset="0"/>
                  </a:rPr>
                  <a:t>  </a:t>
                </a:r>
                <a:r>
                  <a:rPr lang="ru-RU" altLang="ru-RU" sz="1200" dirty="0">
                    <a:latin typeface="Calibri" pitchFamily="34" charset="0"/>
                    <a:cs typeface="Calibri" pitchFamily="34" charset="0"/>
                  </a:rPr>
                  <a:t>0,</a:t>
                </a:r>
                <a:r>
                  <a:rPr lang="en-US" altLang="ru-RU" sz="1200" dirty="0">
                    <a:latin typeface="Calibri" pitchFamily="34" charset="0"/>
                    <a:cs typeface="Calibri" pitchFamily="34" charset="0"/>
                  </a:rPr>
                  <a:t>14</a:t>
                </a:r>
                <a:r>
                  <a:rPr lang="ru-RU" altLang="ru-RU" sz="1200" dirty="0">
                    <a:latin typeface="Calibri" pitchFamily="34" charset="0"/>
                    <a:cs typeface="Calibri" pitchFamily="34" charset="0"/>
                  </a:rPr>
                  <a:t>А</a:t>
                </a:r>
                <a:r>
                  <a:rPr lang="en-US" altLang="ru-RU" sz="1200" dirty="0">
                    <a:latin typeface="Calibri" pitchFamily="34" charset="0"/>
                    <a:cs typeface="Calibri" pitchFamily="34" charset="0"/>
                  </a:rPr>
                  <a:t>  </a:t>
                </a:r>
              </a:p>
              <a:p>
                <a:r>
                  <a:rPr lang="en-US" altLang="ru-RU" sz="1100" b="1" dirty="0">
                    <a:latin typeface="Calibri" pitchFamily="34" charset="0"/>
                    <a:cs typeface="Calibri" pitchFamily="34" charset="0"/>
                  </a:rPr>
                  <a:t>&amp;</a:t>
                </a:r>
                <a:r>
                  <a:rPr lang="en-US" altLang="ru-RU" sz="1600" b="1" dirty="0">
                    <a:latin typeface="Calibri" pitchFamily="34" charset="0"/>
                    <a:cs typeface="Calibri" pitchFamily="34" charset="0"/>
                  </a:rPr>
                  <a:t> I = 2,4</a:t>
                </a:r>
                <a:r>
                  <a:rPr lang="ru-RU" altLang="ru-RU" sz="1600" b="1" dirty="0">
                    <a:latin typeface="Calibri" pitchFamily="34" charset="0"/>
                    <a:cs typeface="Calibri" pitchFamily="34" charset="0"/>
                  </a:rPr>
                  <a:t>*10</a:t>
                </a:r>
                <a:r>
                  <a:rPr lang="ru-RU" altLang="ru-RU" sz="1600" b="1" baseline="30000" dirty="0">
                    <a:latin typeface="Calibri" pitchFamily="34" charset="0"/>
                    <a:cs typeface="Calibri" pitchFamily="34" charset="0"/>
                  </a:rPr>
                  <a:t>-5</a:t>
                </a:r>
                <a:endParaRPr lang="ru-RU" altLang="ru-RU" sz="1600" b="1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endParaRPr lang="ru-RU" altLang="ru-RU" sz="2400"/>
          </a:p>
        </p:txBody>
      </p:sp>
      <p:sp>
        <p:nvSpPr>
          <p:cNvPr id="19468" name="Прямоугольник 1"/>
          <p:cNvSpPr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ru-RU" sz="2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The subsystem for precision measurement of currents of the </a:t>
            </a:r>
            <a:r>
              <a:rPr lang="en-US" altLang="ru-RU" sz="24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Nuclotron</a:t>
            </a:r>
            <a:endParaRPr lang="ru-RU" altLang="ru-RU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2493" y="3102659"/>
            <a:ext cx="4955288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made </a:t>
            </a:r>
            <a:r>
              <a:rPr lang="en-US" b="1" dirty="0" smtClean="0"/>
              <a:t>upgrade regulators </a:t>
            </a:r>
            <a:r>
              <a:rPr lang="en-US" b="1" dirty="0"/>
              <a:t>19,20 TV and </a:t>
            </a:r>
            <a:r>
              <a:rPr lang="en-US" b="1" dirty="0" smtClean="0"/>
              <a:t>37Т</a:t>
            </a:r>
            <a:r>
              <a:rPr lang="en-US" b="1" dirty="0"/>
              <a:t>V</a:t>
            </a:r>
            <a:endParaRPr lang="en-US" b="1" dirty="0" smtClean="0"/>
          </a:p>
          <a:p>
            <a:pPr algn="ctr"/>
            <a:r>
              <a:rPr lang="en-US" b="1" dirty="0" smtClean="0"/>
              <a:t> </a:t>
            </a:r>
            <a:r>
              <a:rPr lang="en-US" b="1" dirty="0"/>
              <a:t>In the 54th session of the </a:t>
            </a:r>
            <a:r>
              <a:rPr lang="en-US" b="1" dirty="0" err="1"/>
              <a:t>Nuclotron</a:t>
            </a:r>
            <a:r>
              <a:rPr lang="en-US" b="1" dirty="0"/>
              <a:t> </a:t>
            </a:r>
            <a:r>
              <a:rPr lang="en-US" b="1" dirty="0" smtClean="0"/>
              <a:t>received the </a:t>
            </a:r>
            <a:r>
              <a:rPr lang="en-US" b="1" dirty="0"/>
              <a:t>repeatability of the magnetic field at injection </a:t>
            </a:r>
            <a:r>
              <a:rPr lang="en-US" b="1" dirty="0" smtClean="0"/>
              <a:t>level </a:t>
            </a:r>
            <a:r>
              <a:rPr lang="sk-SK" b="1" dirty="0" smtClean="0"/>
              <a:t>10</a:t>
            </a:r>
            <a:r>
              <a:rPr lang="sk-SK" b="1" baseline="30000" dirty="0" smtClean="0"/>
              <a:t>-</a:t>
            </a:r>
            <a:r>
              <a:rPr lang="ru-RU" b="1" baseline="30000" dirty="0"/>
              <a:t>5</a:t>
            </a:r>
            <a:r>
              <a:rPr lang="en-US" b="1" dirty="0" smtClean="0"/>
              <a:t> </a:t>
            </a:r>
            <a:endParaRPr lang="ru-RU" b="1" dirty="0" smtClean="0"/>
          </a:p>
        </p:txBody>
      </p:sp>
    </p:spTree>
    <p:extLst>
      <p:ext uri="{BB962C8B-B14F-4D97-AF65-F5344CB8AC3E}">
        <p14:creationId xmlns:p14="http://schemas.microsoft.com/office/powerpoint/2010/main" val="119026162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490066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The power supply system Booster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6805-C5B6-4160-BDC8-F5FF3BEA1C69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722438" y="5303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    </a:t>
            </a:r>
            <a:endParaRPr kumimoji="0" lang="ru-RU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7662862" cy="500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112488" y="1622388"/>
            <a:ext cx="8842808" cy="3290017"/>
            <a:chOff x="75312" y="2486726"/>
            <a:chExt cx="8842808" cy="3290017"/>
          </a:xfrm>
        </p:grpSpPr>
        <p:pic>
          <p:nvPicPr>
            <p:cNvPr id="4097" name="Picture 1" descr="цикл_Бустера_столМВ_29июля1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1700" y="2486726"/>
              <a:ext cx="4416420" cy="32900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 descr="цикл_Бустера_29июля1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12" y="2500307"/>
              <a:ext cx="4425250" cy="32764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460284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90066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Stand testing prototype power supply Booster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6805-C5B6-4160-BDC8-F5FF3BEA1C69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97417"/>
            <a:ext cx="5413812" cy="3045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752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7433629" y="0"/>
            <a:ext cx="1872208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C00000"/>
                </a:solidFill>
              </a:rPr>
              <a:t>Bld. 1A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6452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29000"/>
            <a:ext cx="5904656" cy="3321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35688" y="5089684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Power supply PS600-80D</a:t>
            </a:r>
          </a:p>
          <a:p>
            <a:r>
              <a:rPr lang="en-US" b="1" dirty="0" smtClean="0"/>
              <a:t>600A x 80V</a:t>
            </a:r>
          </a:p>
          <a:p>
            <a:r>
              <a:rPr lang="en-US" b="1" dirty="0" smtClean="0"/>
              <a:t>EVPU, Slovakia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11560" y="1082353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Power supply </a:t>
            </a:r>
            <a:r>
              <a:rPr lang="ru-RU" b="1" dirty="0" smtClean="0"/>
              <a:t>ИП</a:t>
            </a:r>
            <a:r>
              <a:rPr lang="en-US" b="1" dirty="0" smtClean="0"/>
              <a:t>600-80</a:t>
            </a:r>
            <a:r>
              <a:rPr lang="ru-RU" b="1" dirty="0" smtClean="0"/>
              <a:t>Д</a:t>
            </a:r>
            <a:endParaRPr lang="en-US" b="1" dirty="0" smtClean="0"/>
          </a:p>
          <a:p>
            <a:r>
              <a:rPr lang="en-US" b="1" dirty="0" smtClean="0"/>
              <a:t>600A x 80V</a:t>
            </a:r>
          </a:p>
          <a:p>
            <a:r>
              <a:rPr lang="ru-RU" b="1" dirty="0" smtClean="0"/>
              <a:t>НПП ЛМ Инвертор, Россия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62580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1865</Words>
  <Application>Microsoft Office PowerPoint</Application>
  <PresentationFormat>Экран (4:3)</PresentationFormat>
  <Paragraphs>354</Paragraphs>
  <Slides>23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The power supply system of the basic facility NICA</vt:lpstr>
      <vt:lpstr>The basic facility NICA</vt:lpstr>
      <vt:lpstr>The specifics of the power supply systems superconducting structural magnets of the synchrotrons and Collider </vt:lpstr>
      <vt:lpstr>The power supply system of the Nuclotron</vt:lpstr>
      <vt:lpstr>Презентация PowerPoint</vt:lpstr>
      <vt:lpstr>Презентация PowerPoint</vt:lpstr>
      <vt:lpstr>Презентация PowerPoint</vt:lpstr>
      <vt:lpstr>The power supply system Booster </vt:lpstr>
      <vt:lpstr>Stand testing prototype power supply Booster</vt:lpstr>
      <vt:lpstr>Презентация PowerPoint</vt:lpstr>
      <vt:lpstr>Subsystem evacuate energy</vt:lpstr>
      <vt:lpstr>The concept of structural magnets power Booster</vt:lpstr>
      <vt:lpstr>Презентация PowerPoint</vt:lpstr>
      <vt:lpstr>Evacuation energy switch collader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Thank you for your attention!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Shurygin</dc:creator>
  <cp:lastModifiedBy>Viktor</cp:lastModifiedBy>
  <cp:revision>287</cp:revision>
  <dcterms:created xsi:type="dcterms:W3CDTF">2016-03-09T06:12:25Z</dcterms:created>
  <dcterms:modified xsi:type="dcterms:W3CDTF">2017-09-07T06:15:01Z</dcterms:modified>
</cp:coreProperties>
</file>