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8" r:id="rId4"/>
    <p:sldId id="277" r:id="rId5"/>
    <p:sldId id="278" r:id="rId6"/>
    <p:sldId id="267" r:id="rId7"/>
    <p:sldId id="262" r:id="rId8"/>
    <p:sldId id="266" r:id="rId9"/>
    <p:sldId id="263" r:id="rId10"/>
    <p:sldId id="268" r:id="rId11"/>
    <p:sldId id="285" r:id="rId12"/>
    <p:sldId id="276" r:id="rId13"/>
    <p:sldId id="264" r:id="rId14"/>
    <p:sldId id="270" r:id="rId15"/>
    <p:sldId id="265" r:id="rId16"/>
    <p:sldId id="271" r:id="rId17"/>
    <p:sldId id="272" r:id="rId18"/>
    <p:sldId id="273" r:id="rId19"/>
    <p:sldId id="275" r:id="rId20"/>
    <p:sldId id="274" r:id="rId21"/>
    <p:sldId id="280" r:id="rId22"/>
    <p:sldId id="281" r:id="rId23"/>
    <p:sldId id="282" r:id="rId24"/>
    <p:sldId id="283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7" autoAdjust="0"/>
    <p:restoredTop sz="94660"/>
  </p:normalViewPr>
  <p:slideViewPr>
    <p:cSldViewPr>
      <p:cViewPr varScale="1">
        <p:scale>
          <a:sx n="95" d="100"/>
          <a:sy n="95" d="100"/>
        </p:scale>
        <p:origin x="-852" y="-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1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0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3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5044-2B2C-4DDF-8A52-AA85F8BEB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4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C802-D914-4A45-9A13-DEAA8919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6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5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3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1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4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6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6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18EC-103F-4B77-AA02-C1E92F4FBA19}" type="datetimeFigureOut">
              <a:rPr lang="ru-RU" smtClean="0"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0F789-7319-4C36-A333-B841A8D96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2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23" y="188640"/>
            <a:ext cx="3810021" cy="187220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dirty="0">
                <a:solidFill>
                  <a:srgbClr val="800080"/>
                </a:solidFill>
              </a:rPr>
              <a:t>Leonid </a:t>
            </a:r>
            <a:r>
              <a:rPr lang="en-US" sz="2200" dirty="0" err="1">
                <a:solidFill>
                  <a:srgbClr val="800080"/>
                </a:solidFill>
              </a:rPr>
              <a:t>Grigorenko</a:t>
            </a:r>
            <a:endParaRPr lang="en-GB" sz="2200" dirty="0">
              <a:solidFill>
                <a:srgbClr val="800080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" dirty="0" smtClean="0">
              <a:solidFill>
                <a:srgbClr val="0000CC"/>
              </a:solidFill>
            </a:endParaRPr>
          </a:p>
          <a:p>
            <a:pPr algn="l">
              <a:lnSpc>
                <a:spcPct val="120000"/>
              </a:lnSpc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Flerov Laboratory of Nuclear Reactions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JINR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Dubna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272" y="2132856"/>
            <a:ext cx="8568952" cy="720080"/>
          </a:xfrm>
          <a:gradFill flip="none" rotWithShape="1">
            <a:gsLst>
              <a:gs pos="0">
                <a:srgbClr val="F4A6F6"/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00CC"/>
                </a:solidFill>
              </a:rPr>
              <a:t>Project of Dubna Electron-Radioactive </a:t>
            </a:r>
            <a:r>
              <a:rPr lang="en-US" sz="2200" b="1" dirty="0" smtClean="0">
                <a:solidFill>
                  <a:srgbClr val="0000CC"/>
                </a:solidFill>
              </a:rPr>
              <a:t>Isotop</a:t>
            </a:r>
            <a:r>
              <a:rPr lang="en-US" sz="2200" b="1" dirty="0">
                <a:solidFill>
                  <a:srgbClr val="0000CC"/>
                </a:solidFill>
              </a:rPr>
              <a:t>e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>
                <a:solidFill>
                  <a:srgbClr val="0000CC"/>
                </a:solidFill>
              </a:rPr>
              <a:t>Collider </a:t>
            </a:r>
            <a:r>
              <a:rPr lang="en-US" sz="2200" b="1" dirty="0" err="1">
                <a:solidFill>
                  <a:srgbClr val="0000CC"/>
                </a:solidFill>
              </a:rPr>
              <a:t>fAcility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</a:rPr>
              <a:t>DERICA</a:t>
            </a:r>
            <a:endParaRPr lang="ru-RU" sz="2200" b="1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4479"/>
            <a:ext cx="1740875" cy="141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erovlab.jinr.ru/flnr/dimg/flerovlab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55307"/>
            <a:ext cx="2277687" cy="1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6474822"/>
            <a:ext cx="910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XII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Международный семинар по проблемам ускорителей заряженных частиц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3-8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сентября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48" y="3371520"/>
            <a:ext cx="5279254" cy="279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9" y="3356992"/>
            <a:ext cx="2592288" cy="22498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8589" y="5885587"/>
            <a:ext cx="327044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http://aculina.jinr.ru/derica.php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02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127875" cy="5048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000" dirty="0" smtClean="0">
                <a:solidFill>
                  <a:srgbClr val="0000CC"/>
                </a:solidFill>
              </a:rPr>
              <a:t>Electron scattering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179513" y="1988840"/>
            <a:ext cx="4752528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First Born approximation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fast electrons, relatively light nuclei</a:t>
            </a:r>
            <a:r>
              <a:rPr lang="ru-RU" sz="1700" dirty="0" smtClean="0">
                <a:effectLst/>
              </a:rPr>
              <a:t> </a:t>
            </a: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>электроны, достаточно легкие </a:t>
            </a:r>
            <a:r>
              <a:rPr lang="ru-RU" sz="1700" dirty="0" smtClean="0">
                <a:effectLst/>
              </a:rPr>
              <a:t>ядра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ru-RU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>
              <a:effectLst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Charge </a:t>
            </a:r>
            <a:r>
              <a:rPr lang="en-US" sz="1700" dirty="0" err="1" smtClean="0">
                <a:effectLst/>
              </a:rPr>
              <a:t>formfactor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charge radius</a:t>
            </a:r>
            <a:endParaRPr lang="en-US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 smtClean="0">
              <a:effectLst/>
            </a:endParaRPr>
          </a:p>
        </p:txBody>
      </p:sp>
      <p:pic>
        <p:nvPicPr>
          <p:cNvPr id="9" name="Picture 7" descr="hofstad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0648"/>
            <a:ext cx="1323634" cy="185274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156176" y="260648"/>
            <a:ext cx="2664292" cy="1852748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>
                <a:solidFill>
                  <a:srgbClr val="0000FF"/>
                </a:solidFill>
              </a:rPr>
              <a:t>Robert Hofstadter</a:t>
            </a:r>
            <a:r>
              <a:rPr lang="en-US" sz="1500" dirty="0">
                <a:solidFill>
                  <a:srgbClr val="0000FF"/>
                </a:solidFill>
              </a:rPr>
              <a:t> 1915-1990,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1961 </a:t>
            </a:r>
            <a:r>
              <a:rPr lang="en-US" sz="1500" dirty="0">
                <a:solidFill>
                  <a:srgbClr val="0000FF"/>
                </a:solidFill>
              </a:rPr>
              <a:t>Nobel </a:t>
            </a:r>
            <a:r>
              <a:rPr lang="en-US" sz="1500" dirty="0" smtClean="0">
                <a:solidFill>
                  <a:srgbClr val="0000FF"/>
                </a:solidFill>
              </a:rPr>
              <a:t>Prize </a:t>
            </a:r>
            <a:r>
              <a:rPr lang="en-US" sz="1500" dirty="0">
                <a:solidFill>
                  <a:srgbClr val="0000FF"/>
                </a:solidFill>
              </a:rPr>
              <a:t>"for his pioneering studies of electron scattering in atomic nuclei and for his consequent discoveries concerning the structure of nucleons.."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4" y="2780928"/>
            <a:ext cx="4032448" cy="5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9" y="3445881"/>
            <a:ext cx="3096344" cy="22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7480"/>
            <a:ext cx="3113579" cy="5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" y="3861048"/>
            <a:ext cx="1525987" cy="2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495191" y="980728"/>
            <a:ext cx="3182282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After masses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the radial properties are the most important characteristics of nuclei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2359694"/>
            <a:ext cx="2664292" cy="9640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>
                <a:solidFill>
                  <a:srgbClr val="0000FF"/>
                </a:solidFill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</a:rPr>
              <a:t>lectromagnetic probe is the most reliably studied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37249"/>
            <a:ext cx="2614593" cy="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38" y="3445881"/>
            <a:ext cx="2952328" cy="25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95191" y="6034574"/>
            <a:ext cx="4004801" cy="6507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Experiments in traps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– </a:t>
            </a:r>
            <a:r>
              <a:rPr lang="en-US" sz="1600" dirty="0" smtClean="0">
                <a:solidFill>
                  <a:srgbClr val="0000FF"/>
                </a:solidFill>
              </a:rPr>
              <a:t>“static”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EM characteristics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&gt; </a:t>
            </a:r>
            <a:r>
              <a:rPr lang="en-US" sz="1600" dirty="0" smtClean="0">
                <a:solidFill>
                  <a:srgbClr val="0000FF"/>
                </a:solidFill>
              </a:rPr>
              <a:t>derivation of  </a:t>
            </a:r>
            <a:r>
              <a:rPr lang="en-US" i="1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ch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32041" y="6030398"/>
            <a:ext cx="3888428" cy="6549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 </a:t>
            </a:r>
            <a:r>
              <a:rPr lang="ru-RU" sz="1600" dirty="0" smtClean="0">
                <a:solidFill>
                  <a:srgbClr val="0000FF"/>
                </a:solidFill>
              </a:rPr>
              <a:t>–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</a:rPr>
              <a:t>differenttial</a:t>
            </a:r>
            <a:r>
              <a:rPr lang="en-US" sz="1600" dirty="0" smtClean="0">
                <a:solidFill>
                  <a:srgbClr val="0000FF"/>
                </a:solidFill>
              </a:rPr>
              <a:t> characteristics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000" dirty="0" smtClean="0">
                <a:solidFill>
                  <a:srgbClr val="0000CC"/>
                </a:solidFill>
              </a:rPr>
              <a:t>Storage ring and e-RIB </a:t>
            </a:r>
            <a:br>
              <a:rPr lang="en-US" sz="3000" dirty="0" smtClean="0">
                <a:solidFill>
                  <a:srgbClr val="0000CC"/>
                </a:solidFill>
              </a:rPr>
            </a:br>
            <a:r>
              <a:rPr lang="en-US" sz="3000" dirty="0" smtClean="0">
                <a:solidFill>
                  <a:srgbClr val="0000CC"/>
                </a:solidFill>
              </a:rPr>
              <a:t>collider topic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smtClean="0">
                <a:solidFill>
                  <a:srgbClr val="0000CC"/>
                </a:solidFill>
              </a:rPr>
              <a:t>in Russia</a:t>
            </a:r>
            <a:endParaRPr lang="en-US" sz="3000" dirty="0">
              <a:solidFill>
                <a:srgbClr val="0000CC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0598"/>
            <a:ext cx="480316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568" y="1268760"/>
            <a:ext cx="331236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Expertize in the field especially at Dubna and Novosibirsk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C:\latex\rings\k4-k1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7921"/>
            <a:ext cx="3672408" cy="51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652120" y="3821559"/>
            <a:ext cx="792088" cy="786173"/>
          </a:xfrm>
          <a:prstGeom prst="roundRect">
            <a:avLst>
              <a:gd name="adj" fmla="val 327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68777" y="1157262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2059" y="3967165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5896222"/>
            <a:ext cx="2583160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Arial" charset="0"/>
              </a:rPr>
              <a:t>Yu.Ts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</a:t>
            </a:r>
            <a:r>
              <a:rPr lang="en-US" sz="1700" b="1" dirty="0" err="1">
                <a:latin typeface="Times New Roman" pitchFamily="18" charset="0"/>
                <a:cs typeface="Arial" charset="0"/>
              </a:rPr>
              <a:t>Oganessian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1700" b="1" i="1" dirty="0">
                <a:latin typeface="Times New Roman" pitchFamily="18" charset="0"/>
                <a:cs typeface="Arial" charset="0"/>
              </a:rPr>
              <a:t>et. al.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, </a:t>
            </a:r>
            <a:r>
              <a:rPr lang="ru-RU" sz="1700" b="1" dirty="0" smtClean="0">
                <a:latin typeface="Times New Roman" pitchFamily="18" charset="0"/>
                <a:cs typeface="Arial" charset="0"/>
              </a:rPr>
              <a:t/>
            </a:r>
            <a:br>
              <a:rPr lang="ru-RU" sz="1700" b="1" dirty="0" smtClean="0">
                <a:latin typeface="Times New Roman" pitchFamily="18" charset="0"/>
                <a:cs typeface="Arial" charset="0"/>
              </a:rPr>
            </a:br>
            <a:r>
              <a:rPr lang="en-US" sz="1700" b="1" dirty="0" smtClean="0">
                <a:latin typeface="Times New Roman" pitchFamily="18" charset="0"/>
                <a:cs typeface="Arial" charset="0"/>
              </a:rPr>
              <a:t>Z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Phys. A341 (1992) </a:t>
            </a:r>
            <a:r>
              <a:rPr lang="en-US" sz="1700" b="1" dirty="0" smtClean="0">
                <a:latin typeface="Times New Roman" pitchFamily="18" charset="0"/>
                <a:cs typeface="Arial" charset="0"/>
              </a:rPr>
              <a:t>217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8950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181521"/>
            <a:ext cx="4752528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Why it has happened this way?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49768" y="924304"/>
            <a:ext cx="1866248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0000B8"/>
                </a:solidFill>
              </a:rPr>
              <a:t>ESR/CRYRING@GSI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79135" y="307077"/>
            <a:ext cx="2514321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TSR/ISOLDE@CERN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rot="16200000">
            <a:off x="-481832" y="5756494"/>
            <a:ext cx="1537702" cy="43204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Не в масштабе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3876704"/>
            <a:ext cx="1973756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HIRFL-CSR@Lanzhou</a:t>
            </a:r>
            <a:endParaRPr lang="en-GB" sz="15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614" y="4061071"/>
            <a:ext cx="233625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6" y="1412776"/>
            <a:ext cx="4790662" cy="18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70087" y="1284283"/>
            <a:ext cx="2952328" cy="205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92811"/>
            <a:ext cx="1446125" cy="118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2808372" cy="16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95936" y="5589240"/>
            <a:ext cx="4908239" cy="108822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–</a:t>
            </a:r>
            <a:r>
              <a:rPr lang="en-US" sz="1600" b="1" dirty="0" smtClean="0">
                <a:solidFill>
                  <a:srgbClr val="FF0000"/>
                </a:solidFill>
              </a:rPr>
              <a:t> A lot of ring projects – serious interest to the topic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–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All the ring projects with e-collider abilities were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  cancelled or indefinitely postponed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09002" y="3089070"/>
            <a:ext cx="1464352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RI-Ring@RIKEN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3568" y="924376"/>
            <a:ext cx="1692693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>
                <a:solidFill>
                  <a:srgbClr val="0000B8"/>
                </a:solidFill>
              </a:rPr>
              <a:t>ELISe</a:t>
            </a:r>
            <a:r>
              <a:rPr lang="en-US" sz="1500" dirty="0" smtClean="0">
                <a:solidFill>
                  <a:srgbClr val="0000B8"/>
                </a:solidFill>
              </a:rPr>
              <a:t>/NESR@FAIR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79912" y="3093296"/>
            <a:ext cx="1471299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smtClean="0">
                <a:solidFill>
                  <a:srgbClr val="0000FF"/>
                </a:solidFill>
              </a:rPr>
              <a:t>MUSES@RIKEN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55776" y="3886467"/>
            <a:ext cx="864096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smtClean="0">
                <a:solidFill>
                  <a:srgbClr val="0000FF"/>
                </a:solidFill>
              </a:rPr>
              <a:t>HIAF</a:t>
            </a:r>
            <a:endParaRPr lang="en-GB" sz="1500" dirty="0">
              <a:solidFill>
                <a:srgbClr val="0000FF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483768" y="1096496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95736" y="4081656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292080" y="3284984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11560" y="836711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14471" y="845268"/>
            <a:ext cx="1073997" cy="4486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6435138" y="234860"/>
            <a:ext cx="1593246" cy="4578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923928" y="3038387"/>
            <a:ext cx="1152128" cy="3950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35308" y="3815318"/>
            <a:ext cx="1600388" cy="4913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760967" y="3059520"/>
            <a:ext cx="1509188" cy="4119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82869" y="3802606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156176" y="227240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93455" y="258792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stages 0 -1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8274586" cy="42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46" y="764704"/>
            <a:ext cx="2880320" cy="2542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103948" y="521746"/>
            <a:ext cx="3036826" cy="538807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альтернативный процесс 20"/>
          <p:cNvSpPr/>
          <p:nvPr/>
        </p:nvSpPr>
        <p:spPr>
          <a:xfrm>
            <a:off x="395536" y="1060553"/>
            <a:ext cx="2232248" cy="85627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Continuity of scientific program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2987824" y="1052736"/>
            <a:ext cx="2232248" cy="85627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Minimization of technological risks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stages 2 - 4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5073"/>
            <a:ext cx="8064896" cy="426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880320" cy="2542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644008" y="404664"/>
            <a:ext cx="1902369" cy="129614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Блок-схема: альтернативный процесс 5"/>
          <p:cNvSpPr/>
          <p:nvPr/>
        </p:nvSpPr>
        <p:spPr>
          <a:xfrm>
            <a:off x="3131840" y="908720"/>
            <a:ext cx="1872208" cy="64025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Spacious cite for development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131840" y="1772816"/>
            <a:ext cx="1872208" cy="64025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Good upgrade prospects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95536" y="1124744"/>
            <a:ext cx="234092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New experimental opportunities on each stage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Advantages of the proposed facility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355976" y="908720"/>
            <a:ext cx="4419689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Unique opportunities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World most intense RIBs with intermediate energy (20-70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en-US" sz="2000" b="1" dirty="0" smtClean="0">
                <a:solidFill>
                  <a:srgbClr val="0033CC"/>
                </a:solidFill>
              </a:rPr>
              <a:t>) for reaction studies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Neutron target (?)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e-RIB collider experiment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42028" y="908720"/>
            <a:ext cx="3653908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Staged development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Continuity and flexibility of the research program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Low technological risks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Highly upgradable facility design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461364" y="3577161"/>
            <a:ext cx="4104456" cy="5719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Unusual facility layout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251520" y="4365104"/>
            <a:ext cx="4176464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1: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ISOL RIB production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+ reaccelerated RIBs up to 10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16016" y="4347613"/>
            <a:ext cx="4118058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2: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+ </a:t>
            </a:r>
            <a:r>
              <a:rPr lang="en-US" sz="2000" b="1" dirty="0" smtClean="0">
                <a:solidFill>
                  <a:srgbClr val="0033CC"/>
                </a:solidFill>
              </a:rPr>
              <a:t>RIB cooling in intermediate storage ring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1782188" y="5678738"/>
            <a:ext cx="5166076" cy="99062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DERICA approach: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+ </a:t>
            </a:r>
            <a:r>
              <a:rPr lang="en-US" sz="2000" b="1" dirty="0" smtClean="0">
                <a:solidFill>
                  <a:srgbClr val="0033CC"/>
                </a:solidFill>
              </a:rPr>
              <a:t>RIB “cooling” in  gas cell + </a:t>
            </a:r>
            <a:r>
              <a:rPr lang="en-US" sz="2000" b="1" dirty="0">
                <a:solidFill>
                  <a:srgbClr val="0033CC"/>
                </a:solidFill>
              </a:rPr>
              <a:t>reaccelerated RIBs up to </a:t>
            </a:r>
            <a:r>
              <a:rPr lang="en-US" sz="2000" b="1" dirty="0" smtClean="0">
                <a:solidFill>
                  <a:srgbClr val="0033CC"/>
                </a:solidFill>
              </a:rPr>
              <a:t>300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51520" y="260648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0000CC"/>
                </a:solidFill>
              </a:rPr>
              <a:t>Challenges: </a:t>
            </a:r>
            <a:r>
              <a:rPr lang="en-US" sz="3000" dirty="0" smtClean="0">
                <a:solidFill>
                  <a:srgbClr val="0000CC"/>
                </a:solidFill>
              </a:rPr>
              <a:t>LINACs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23528" y="1196752"/>
            <a:ext cx="5184576" cy="194421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LINAC-100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Universal h</a:t>
            </a:r>
            <a:r>
              <a:rPr lang="en-US" sz="2000" b="1" dirty="0" smtClean="0">
                <a:solidFill>
                  <a:srgbClr val="0033CC"/>
                </a:solidFill>
              </a:rPr>
              <a:t>eavy-ion accelerator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Good for RI productio</a:t>
            </a:r>
            <a:r>
              <a:rPr lang="en-US" sz="2000" b="1" dirty="0" smtClean="0">
                <a:solidFill>
                  <a:srgbClr val="0033CC"/>
                </a:solidFill>
              </a:rPr>
              <a:t>n nuclides from</a:t>
            </a:r>
            <a:r>
              <a:rPr lang="en-US" sz="2000" b="1" dirty="0" smtClean="0">
                <a:solidFill>
                  <a:srgbClr val="0033CC"/>
                </a:solidFill>
              </a:rPr>
              <a:t> B to U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Up to 100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for B, 60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r>
              <a:rPr lang="en-US" sz="2000" b="1" dirty="0">
                <a:solidFill>
                  <a:srgbClr val="0033CC"/>
                </a:solidFill>
              </a:rPr>
              <a:t> for </a:t>
            </a:r>
            <a:r>
              <a:rPr lang="en-US" sz="2000" b="1" dirty="0" smtClean="0">
                <a:solidFill>
                  <a:srgbClr val="0033CC"/>
                </a:solidFill>
              </a:rPr>
              <a:t>U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Up to 10 </a:t>
            </a:r>
            <a:r>
              <a:rPr lang="en-US" sz="2000" b="1" dirty="0" err="1" smtClean="0">
                <a:solidFill>
                  <a:srgbClr val="0033CC"/>
                </a:solidFill>
              </a:rPr>
              <a:t>p</a:t>
            </a:r>
            <a:r>
              <a:rPr lang="en-US" sz="2000" b="1" dirty="0" err="1" smtClean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en-US" sz="2000" b="1" dirty="0" err="1" smtClean="0">
                <a:solidFill>
                  <a:srgbClr val="0033CC"/>
                </a:solidFill>
              </a:rPr>
              <a:t>A</a:t>
            </a:r>
            <a:r>
              <a:rPr lang="en-US" sz="2000" b="1" dirty="0" smtClean="0">
                <a:solidFill>
                  <a:srgbClr val="0033CC"/>
                </a:solidFill>
              </a:rPr>
              <a:t> for light ions </a:t>
            </a:r>
            <a:r>
              <a:rPr lang="en-US" sz="2000" b="1" dirty="0" smtClean="0">
                <a:solidFill>
                  <a:srgbClr val="0033CC"/>
                </a:solidFill>
              </a:rPr>
              <a:t>DC operation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539552" y="4077072"/>
            <a:ext cx="3600400" cy="23762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LINAC-30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Universal h</a:t>
            </a:r>
            <a:r>
              <a:rPr lang="en-US" sz="2000" b="1" dirty="0" smtClean="0">
                <a:solidFill>
                  <a:srgbClr val="0033CC"/>
                </a:solidFill>
              </a:rPr>
              <a:t>eavy-ion 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   accelerator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ALL CHART OF NUCLIDES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Up to 30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en-US" sz="2000" b="1" dirty="0" smtClean="0">
                <a:solidFill>
                  <a:srgbClr val="0033CC"/>
                </a:solidFill>
              </a:rPr>
              <a:t>, 10</a:t>
            </a:r>
            <a:r>
              <a:rPr lang="en-US" sz="2000" b="1" baseline="30000" dirty="0" smtClean="0">
                <a:solidFill>
                  <a:srgbClr val="0033CC"/>
                </a:solidFill>
              </a:rPr>
              <a:t>10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</a:rPr>
              <a:t>pps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Pulses &lt; 50 </a:t>
            </a:r>
            <a:r>
              <a:rPr lang="en-US" sz="2000" b="1" dirty="0" err="1" smtClean="0">
                <a:solidFill>
                  <a:srgbClr val="0033CC"/>
                </a:solidFill>
              </a:rPr>
              <a:t>ms</a:t>
            </a:r>
            <a:r>
              <a:rPr lang="en-US" sz="2000" b="1" dirty="0" smtClean="0">
                <a:solidFill>
                  <a:srgbClr val="0033CC"/>
                </a:solidFill>
              </a:rPr>
              <a:t>, &lt; 20 Hz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012160" y="404664"/>
            <a:ext cx="2736304" cy="96118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Luminosity is our absolute aim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716016" y="3645024"/>
            <a:ext cx="4176464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e-LINAC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- 500 MeV electrons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Pulses of highest possible intensity 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0000CC"/>
                </a:solidFill>
              </a:rPr>
              <a:t>Challenges: rings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467544" y="3140968"/>
            <a:ext cx="4824536" cy="15113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CR Collector Ring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Versatile design with 3 major experimental areas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716016" y="260648"/>
            <a:ext cx="3888432" cy="24482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FRR Fast Ramping </a:t>
            </a:r>
            <a:r>
              <a:rPr lang="en-US" sz="2400" b="1" dirty="0">
                <a:solidFill>
                  <a:srgbClr val="FF0000"/>
                </a:solidFill>
              </a:rPr>
              <a:t>Ring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Synchrotron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</a:t>
            </a:r>
            <a:r>
              <a:rPr lang="en-US" sz="2000" b="1" dirty="0" smtClean="0">
                <a:solidFill>
                  <a:srgbClr val="0033CC"/>
                </a:solidFill>
                <a:latin typeface="Symbol" pitchFamily="18" charset="2"/>
              </a:rPr>
              <a:t>D</a:t>
            </a:r>
            <a:r>
              <a:rPr lang="en-US" sz="2000" b="1" dirty="0" smtClean="0">
                <a:solidFill>
                  <a:srgbClr val="0033CC"/>
                </a:solidFill>
              </a:rPr>
              <a:t>E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b="1" dirty="0" smtClean="0">
                <a:solidFill>
                  <a:srgbClr val="0033CC"/>
                </a:solidFill>
              </a:rPr>
              <a:t> 30 - 300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Fastest possible operation time (&lt; 0.5 s - ?) to enhance research opportunities with short- lived nuclides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131840" y="5085184"/>
            <a:ext cx="482453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CE Electron Ring</a:t>
            </a:r>
          </a:p>
          <a:p>
            <a:pPr>
              <a:defRPr/>
            </a:pPr>
            <a:r>
              <a:rPr lang="en-US" sz="2000" b="1" dirty="0">
                <a:solidFill>
                  <a:srgbClr val="0033CC"/>
                </a:solidFill>
              </a:rPr>
              <a:t>- </a:t>
            </a:r>
            <a:r>
              <a:rPr lang="en-US" sz="2000" b="1" dirty="0" smtClean="0">
                <a:solidFill>
                  <a:srgbClr val="0033CC"/>
                </a:solidFill>
              </a:rPr>
              <a:t>E 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500 MeV</a:t>
            </a:r>
            <a:endParaRPr lang="en-US" sz="2000" b="1" dirty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Highest possible bunched beam intensity for collider operation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>
                <a:solidFill>
                  <a:srgbClr val="0000CC"/>
                </a:solidFill>
              </a:rPr>
              <a:t>Challenges: </a:t>
            </a:r>
            <a:r>
              <a:rPr lang="en-US" sz="3000" dirty="0" smtClean="0">
                <a:solidFill>
                  <a:srgbClr val="0000CC"/>
                </a:solidFill>
              </a:rPr>
              <a:t>other important devices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53313" y="908720"/>
            <a:ext cx="4390695" cy="17281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DFS fragment-separator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Unusual design with very large </a:t>
            </a:r>
            <a:r>
              <a:rPr lang="en-US" sz="2000" b="1" dirty="0" err="1" smtClean="0">
                <a:solidFill>
                  <a:srgbClr val="0033CC"/>
                </a:solidFill>
              </a:rPr>
              <a:t>apperture</a:t>
            </a:r>
            <a:r>
              <a:rPr lang="en-US" sz="2000" b="1" dirty="0" smtClean="0">
                <a:solidFill>
                  <a:srgbClr val="0033CC"/>
                </a:solidFill>
              </a:rPr>
              <a:t> for gas cell mode operation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Double achromatic or velocity filter?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932040" y="2924944"/>
            <a:ext cx="3888432" cy="172819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Gas Cell</a:t>
            </a:r>
          </a:p>
          <a:p>
            <a:pPr>
              <a:defRPr/>
            </a:pPr>
            <a:r>
              <a:rPr lang="en-US" sz="2000" b="1" dirty="0">
                <a:solidFill>
                  <a:srgbClr val="0033CC"/>
                </a:solidFill>
              </a:rPr>
              <a:t>- For high intensity RIBs from DFS this is a bottleneck technology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Modern limitation 10</a:t>
            </a:r>
            <a:r>
              <a:rPr lang="en-US" sz="2000" b="1" baseline="30000" dirty="0" smtClean="0">
                <a:solidFill>
                  <a:srgbClr val="0033CC"/>
                </a:solidFill>
              </a:rPr>
              <a:t>8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</a:rPr>
              <a:t>pps</a:t>
            </a:r>
            <a:r>
              <a:rPr lang="en-US" sz="2000" b="1" dirty="0" smtClean="0">
                <a:solidFill>
                  <a:srgbClr val="0033CC"/>
                </a:solidFill>
              </a:rPr>
              <a:t> – what about 10</a:t>
            </a:r>
            <a:r>
              <a:rPr lang="en-US" sz="2000" b="1" baseline="30000" dirty="0" smtClean="0">
                <a:solidFill>
                  <a:srgbClr val="0033CC"/>
                </a:solidFill>
              </a:rPr>
              <a:t>10</a:t>
            </a:r>
            <a:r>
              <a:rPr lang="en-US" sz="2000" b="1" baseline="30000" dirty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932040" y="908720"/>
            <a:ext cx="3888432" cy="17281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Ion sources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ECR for LINAC-100 with highest charges/intensities 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EBIS for </a:t>
            </a:r>
            <a:r>
              <a:rPr lang="en-US" sz="2000" b="1" dirty="0">
                <a:solidFill>
                  <a:srgbClr val="0033CC"/>
                </a:solidFill>
              </a:rPr>
              <a:t>LINAC-30 with </a:t>
            </a:r>
            <a:r>
              <a:rPr lang="en-US" sz="2000" b="1" dirty="0" smtClean="0">
                <a:solidFill>
                  <a:srgbClr val="0033CC"/>
                </a:solidFill>
              </a:rPr>
              <a:t>highest charges /shortest operation time 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44872" y="2924146"/>
            <a:ext cx="4399136" cy="172898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Gas jet target at CR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Operation modes for maximum luminosity (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b="1" dirty="0" smtClean="0">
                <a:solidFill>
                  <a:srgbClr val="0033CC"/>
                </a:solidFill>
              </a:rPr>
              <a:t>5x10</a:t>
            </a:r>
            <a:r>
              <a:rPr lang="en-US" sz="2000" b="1" baseline="30000" dirty="0" smtClean="0">
                <a:solidFill>
                  <a:srgbClr val="0033CC"/>
                </a:solidFill>
              </a:rPr>
              <a:t>15</a:t>
            </a:r>
            <a:r>
              <a:rPr lang="en-US" sz="2000" b="1" dirty="0" smtClean="0">
                <a:solidFill>
                  <a:srgbClr val="0033CC"/>
                </a:solidFill>
              </a:rPr>
              <a:t> thickness) and precision experiments </a:t>
            </a:r>
            <a:r>
              <a:rPr lang="en-US" sz="2000" b="1" dirty="0">
                <a:solidFill>
                  <a:srgbClr val="0033CC"/>
                </a:solidFill>
              </a:rPr>
              <a:t>(</a:t>
            </a: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b="1" dirty="0">
                <a:solidFill>
                  <a:srgbClr val="0033CC"/>
                </a:solidFill>
              </a:rPr>
              <a:t>5x10</a:t>
            </a:r>
            <a:r>
              <a:rPr lang="en-US" sz="2000" b="1" baseline="30000" dirty="0">
                <a:solidFill>
                  <a:srgbClr val="0033CC"/>
                </a:solidFill>
              </a:rPr>
              <a:t>15</a:t>
            </a:r>
            <a:r>
              <a:rPr lang="en-US" sz="2000" b="1" dirty="0">
                <a:solidFill>
                  <a:srgbClr val="0033CC"/>
                </a:solidFill>
              </a:rPr>
              <a:t> thickness) 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937034" y="4941168"/>
            <a:ext cx="3888432" cy="15841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Electron cooler at CR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Sufficient performance </a:t>
            </a:r>
            <a:r>
              <a:rPr lang="en-US" sz="2000" b="1" dirty="0">
                <a:solidFill>
                  <a:srgbClr val="0033CC"/>
                </a:solidFill>
              </a:rPr>
              <a:t>for “</a:t>
            </a:r>
            <a:r>
              <a:rPr lang="en-US" sz="2000" b="1" dirty="0" smtClean="0">
                <a:solidFill>
                  <a:srgbClr val="0033CC"/>
                </a:solidFill>
              </a:rPr>
              <a:t>crystalli</a:t>
            </a:r>
            <a:r>
              <a:rPr lang="en-US" sz="2000" b="1" dirty="0">
                <a:solidFill>
                  <a:srgbClr val="0033CC"/>
                </a:solidFill>
              </a:rPr>
              <a:t>z</a:t>
            </a:r>
            <a:r>
              <a:rPr lang="en-US" sz="2000" b="1" dirty="0" smtClean="0">
                <a:solidFill>
                  <a:srgbClr val="0033CC"/>
                </a:solidFill>
              </a:rPr>
              <a:t>ed beam” CR mode for low-intensity RIBs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44872" y="4941168"/>
            <a:ext cx="4399136" cy="15841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Neutron “target” at CR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Neutron-RI collision can be studied only on “neutron target” in ring </a:t>
            </a:r>
            <a:endParaRPr lang="en-US" sz="2000" b="1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378897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0000CC"/>
                </a:solidFill>
              </a:rPr>
              <a:t>Outlook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51520" y="4509120"/>
            <a:ext cx="3528391" cy="20882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–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Relatively small weight of concrete shielding</a:t>
            </a:r>
          </a:p>
          <a:p>
            <a:pPr algn="ctr">
              <a:defRPr/>
            </a:pPr>
            <a:r>
              <a:rPr lang="en-US" sz="2200" b="1" dirty="0" smtClean="0">
                <a:solidFill>
                  <a:srgbClr val="0070C0"/>
                </a:solidFill>
              </a:rPr>
              <a:t>but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– Relatively large weight of hi-tech devices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990461" y="2924944"/>
            <a:ext cx="4896544" cy="13236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–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Comparatively cheap (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200" b="1" dirty="0">
                <a:solidFill>
                  <a:srgbClr val="FF0000"/>
                </a:solidFill>
              </a:rPr>
              <a:t> 250 M</a:t>
            </a:r>
            <a:r>
              <a:rPr lang="en-US" sz="2200" b="1" dirty="0" smtClean="0">
                <a:solidFill>
                  <a:srgbClr val="FF0000"/>
                </a:solidFill>
              </a:rPr>
              <a:t>€)</a:t>
            </a:r>
          </a:p>
          <a:p>
            <a:pPr algn="ctr">
              <a:defRPr/>
            </a:pPr>
            <a:r>
              <a:rPr lang="en-US" sz="2200" b="1" dirty="0" smtClean="0">
                <a:solidFill>
                  <a:srgbClr val="0070C0"/>
                </a:solidFill>
              </a:rPr>
              <a:t>but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endParaRPr lang="en-US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–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World unique research opportunities 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990461" y="4509120"/>
            <a:ext cx="4896544" cy="20882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–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Long list of challenges for Russian scientific and engineering community</a:t>
            </a:r>
          </a:p>
          <a:p>
            <a:pPr algn="ctr">
              <a:defRPr/>
            </a:pPr>
            <a:r>
              <a:rPr lang="en-US" sz="2200" b="1" dirty="0" smtClean="0">
                <a:solidFill>
                  <a:srgbClr val="0070C0"/>
                </a:solidFill>
              </a:rPr>
              <a:t>but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– Seem to be no crucial technological bottlenecks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404664"/>
            <a:ext cx="6120680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70C0"/>
                </a:solidFill>
              </a:rPr>
              <a:t>Development of the large-scale accelerator and storage ring RIB facility based at FLNR JINR is proposed</a:t>
            </a:r>
            <a:r>
              <a:rPr lang="ru-RU" sz="2200" b="1" i="1" dirty="0" smtClean="0">
                <a:solidFill>
                  <a:srgbClr val="0070C0"/>
                </a:solidFill>
              </a:rPr>
              <a:t>. </a:t>
            </a:r>
            <a:r>
              <a:rPr lang="en-US" sz="2200" b="1" i="1" dirty="0" smtClean="0">
                <a:solidFill>
                  <a:srgbClr val="0070C0"/>
                </a:solidFill>
              </a:rPr>
              <a:t>The project is focused on the storage-ring studies of RIBs</a:t>
            </a:r>
            <a:r>
              <a:rPr lang="ru-RU" sz="2200" b="1" i="1" dirty="0" smtClean="0">
                <a:solidFill>
                  <a:srgbClr val="0070C0"/>
                </a:solidFill>
              </a:rPr>
              <a:t>. </a:t>
            </a:r>
            <a:r>
              <a:rPr lang="en-US" sz="2200" b="1" i="1" dirty="0" smtClean="0">
                <a:solidFill>
                  <a:srgbClr val="0070C0"/>
                </a:solidFill>
              </a:rPr>
              <a:t>World unique feature of the project </a:t>
            </a:r>
            <a:r>
              <a:rPr lang="ru-RU" sz="2200" b="1" i="1" dirty="0" smtClean="0">
                <a:solidFill>
                  <a:srgbClr val="0070C0"/>
                </a:solidFill>
              </a:rPr>
              <a:t> </a:t>
            </a:r>
            <a:r>
              <a:rPr lang="en-US" sz="2200" b="1" i="1" dirty="0" smtClean="0">
                <a:solidFill>
                  <a:srgbClr val="0070C0"/>
                </a:solidFill>
              </a:rPr>
              <a:t>is proposed studies of the electromagnetic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formfactors</a:t>
            </a:r>
            <a:r>
              <a:rPr lang="en-US" sz="2200" b="1" i="1" dirty="0" smtClean="0">
                <a:solidFill>
                  <a:srgbClr val="0070C0"/>
                </a:solidFill>
              </a:rPr>
              <a:t> of RI electron-RIB collider experiment</a:t>
            </a:r>
            <a:r>
              <a:rPr lang="ru-RU" sz="2200" b="1" i="1" dirty="0" smtClean="0">
                <a:solidFill>
                  <a:srgbClr val="0070C0"/>
                </a:solidFill>
              </a:rPr>
              <a:t>.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51520" y="2924944"/>
            <a:ext cx="3528391" cy="13236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–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Sufficient expertize </a:t>
            </a:r>
            <a:r>
              <a:rPr lang="en-US" sz="2200" b="1" dirty="0">
                <a:solidFill>
                  <a:srgbClr val="FF0000"/>
                </a:solidFill>
              </a:rPr>
              <a:t>in </a:t>
            </a:r>
            <a:r>
              <a:rPr lang="en-US" sz="2200" b="1" dirty="0" smtClean="0">
                <a:solidFill>
                  <a:srgbClr val="FF0000"/>
                </a:solidFill>
              </a:rPr>
              <a:t>RF for this project in general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90769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Participants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404664"/>
            <a:ext cx="64807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Б.Ю. Шарков, Ю.Ц. Оганесян, </a:t>
            </a:r>
            <a:r>
              <a:rPr lang="ru-RU" sz="1400" b="1" dirty="0" smtClean="0"/>
              <a:t>А.С. Фомичев, </a:t>
            </a:r>
            <a:r>
              <a:rPr lang="ru-RU" sz="1400" b="1" dirty="0" smtClean="0"/>
              <a:t>М.С</a:t>
            </a:r>
            <a:r>
              <a:rPr lang="ru-RU" sz="1400" b="1" dirty="0"/>
              <a:t>. Головков, С.Н. Дмитриев, С.Н. Ершов, И.В. </a:t>
            </a:r>
            <a:r>
              <a:rPr lang="ru-RU" sz="1400" b="1" dirty="0" err="1"/>
              <a:t>Калагин</a:t>
            </a:r>
            <a:r>
              <a:rPr lang="ru-RU" sz="1400" b="1" dirty="0"/>
              <a:t>, А.В. Карпов, С.А. Крупко, Е.В. Лычагин, И.Н. Мешков, Ю.Л. Парфенова, С.И. </a:t>
            </a:r>
            <a:r>
              <a:rPr lang="ru-RU" sz="1400" b="1" dirty="0" err="1"/>
              <a:t>Сидорчук</a:t>
            </a:r>
            <a:r>
              <a:rPr lang="ru-RU" sz="1400" b="1" dirty="0"/>
              <a:t>, Г.М. Тер-</a:t>
            </a:r>
            <a:r>
              <a:rPr lang="ru-RU" sz="1400" b="1" dirty="0" err="1"/>
              <a:t>Акопьян</a:t>
            </a:r>
            <a:r>
              <a:rPr lang="ru-RU" sz="1400" b="1" dirty="0"/>
              <a:t>, П.Г. Шаров, В.Н. Швецов,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Объединенный </a:t>
            </a:r>
            <a:r>
              <a:rPr lang="ru-RU" sz="1400" dirty="0"/>
              <a:t>институт ядерных исследований, Дубна.</a:t>
            </a:r>
          </a:p>
          <a:p>
            <a:r>
              <a:rPr lang="ru-RU" sz="1400" b="1" dirty="0" smtClean="0"/>
              <a:t>Л.В</a:t>
            </a:r>
            <a:r>
              <a:rPr lang="ru-RU" sz="1400" b="1" dirty="0"/>
              <a:t>. Григоренко</a:t>
            </a:r>
            <a:r>
              <a:rPr lang="ru-RU" sz="1400" baseline="30000" dirty="0"/>
              <a:t> </a:t>
            </a:r>
            <a:endParaRPr lang="en-US" sz="1400" baseline="30000" dirty="0" smtClean="0"/>
          </a:p>
          <a:p>
            <a:r>
              <a:rPr lang="ru-RU" sz="1400" dirty="0" smtClean="0"/>
              <a:t>Объединенный </a:t>
            </a:r>
            <a:r>
              <a:rPr lang="ru-RU" sz="1400" dirty="0"/>
              <a:t>институт ядерных исследований, Дубна; </a:t>
            </a:r>
            <a:endParaRPr lang="en-US" sz="14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ядерный университет «МИФИ», Москва; </a:t>
            </a:r>
            <a:endParaRPr lang="en-US" sz="14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центр «Курчатовский Институт», Москва.</a:t>
            </a:r>
            <a:br>
              <a:rPr lang="ru-RU" sz="1400" dirty="0"/>
            </a:br>
            <a:r>
              <a:rPr lang="ru-RU" sz="1400" b="1" dirty="0"/>
              <a:t>А.Л. Барабанов, А.А. </a:t>
            </a:r>
            <a:r>
              <a:rPr lang="ru-RU" sz="1400" b="1" dirty="0" err="1"/>
              <a:t>Коршенинников</a:t>
            </a:r>
            <a:r>
              <a:rPr lang="ru-RU" sz="1400" dirty="0"/>
              <a:t>, </a:t>
            </a:r>
            <a:endParaRPr lang="en-US" sz="14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центр «Курчатовский Институт», Москва.</a:t>
            </a:r>
            <a:br>
              <a:rPr lang="ru-RU" sz="1400" dirty="0"/>
            </a:br>
            <a:r>
              <a:rPr lang="ru-RU" sz="1400" b="1" dirty="0"/>
              <a:t>М.В. Жуков,</a:t>
            </a:r>
            <a:r>
              <a:rPr lang="ru-RU" sz="1400" dirty="0"/>
              <a:t> Технологический Университет </a:t>
            </a:r>
            <a:r>
              <a:rPr lang="ru-RU" sz="1400" dirty="0" err="1"/>
              <a:t>Чалмерса</a:t>
            </a:r>
            <a:r>
              <a:rPr lang="ru-RU" sz="1400" dirty="0"/>
              <a:t>, Гетеборг, Швеция.</a:t>
            </a:r>
            <a:br>
              <a:rPr lang="ru-RU" sz="1400" dirty="0"/>
            </a:br>
            <a:r>
              <a:rPr lang="ru-RU" sz="1400" b="1" dirty="0"/>
              <a:t>О.А. Киселев, Ю.А. Литвинов, И.Г. Муха,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GSI </a:t>
            </a:r>
            <a:r>
              <a:rPr lang="en-US" sz="1400" dirty="0" err="1" smtClean="0"/>
              <a:t>Helmholtzzentrum</a:t>
            </a:r>
            <a:r>
              <a:rPr lang="en-US" sz="1400" dirty="0" smtClean="0"/>
              <a:t> </a:t>
            </a:r>
            <a:r>
              <a:rPr lang="en-US" sz="1400" dirty="0"/>
              <a:t>fur </a:t>
            </a:r>
            <a:r>
              <a:rPr lang="en-US" sz="1400" dirty="0" err="1"/>
              <a:t>Schwerionenforschung</a:t>
            </a:r>
            <a:r>
              <a:rPr lang="ru-RU" sz="1400" dirty="0"/>
              <a:t>, </a:t>
            </a:r>
            <a:r>
              <a:rPr lang="en-US" sz="1400" dirty="0"/>
              <a:t>Darmstadt</a:t>
            </a:r>
            <a:r>
              <a:rPr lang="ru-RU" sz="1400" dirty="0"/>
              <a:t>, </a:t>
            </a:r>
            <a:r>
              <a:rPr lang="en-US" sz="1400" dirty="0"/>
              <a:t>Germany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b="1" dirty="0"/>
              <a:t>Т.В. Кулевой,</a:t>
            </a:r>
            <a:r>
              <a:rPr lang="ru-RU" sz="1400" baseline="30000" dirty="0"/>
              <a:t> </a:t>
            </a:r>
            <a:endParaRPr lang="en-US" sz="1400" baseline="300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центр «Курчатовский Институт»,   </a:t>
            </a:r>
            <a:endParaRPr lang="en-US" sz="1400" dirty="0" smtClean="0"/>
          </a:p>
          <a:p>
            <a:r>
              <a:rPr lang="ru-RU" sz="1400" dirty="0" smtClean="0"/>
              <a:t>Институт </a:t>
            </a:r>
            <a:r>
              <a:rPr lang="ru-RU" sz="1400" dirty="0"/>
              <a:t>теоретической и экспериментальной физики, Москва.</a:t>
            </a:r>
            <a:br>
              <a:rPr lang="ru-RU" sz="1400" dirty="0"/>
            </a:br>
            <a:r>
              <a:rPr lang="ru-RU" sz="1400" b="1" dirty="0"/>
              <a:t>Е.Ю. Никольский,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ru-RU" sz="1400" dirty="0" smtClean="0"/>
              <a:t>Объединенный </a:t>
            </a:r>
            <a:r>
              <a:rPr lang="ru-RU" sz="1400" dirty="0"/>
              <a:t>институт ядерных исследований, Дубна; </a:t>
            </a:r>
            <a:endParaRPr lang="en-US" sz="14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центр «Курчатовский Институт», Москва.</a:t>
            </a:r>
          </a:p>
          <a:p>
            <a:r>
              <a:rPr lang="ru-RU" sz="1400" b="1" dirty="0"/>
              <a:t>В.В. </a:t>
            </a:r>
            <a:r>
              <a:rPr lang="ru-RU" sz="1400" b="1" dirty="0" err="1"/>
              <a:t>Пархомчук</a:t>
            </a:r>
            <a:r>
              <a:rPr lang="ru-RU" sz="1400" b="1" dirty="0"/>
              <a:t>, </a:t>
            </a:r>
            <a:r>
              <a:rPr lang="ru-RU" sz="1400" b="1" baseline="30000" dirty="0"/>
              <a:t> </a:t>
            </a:r>
            <a:r>
              <a:rPr lang="ru-RU" sz="1400" b="1" dirty="0"/>
              <a:t>Ю.М. Шатунов,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ru-RU" sz="1400" dirty="0" smtClean="0"/>
              <a:t>Институт </a:t>
            </a:r>
            <a:r>
              <a:rPr lang="ru-RU" sz="1400" dirty="0"/>
              <a:t>Ядерной Физики им. Г.И. </a:t>
            </a:r>
            <a:r>
              <a:rPr lang="ru-RU" sz="1400" dirty="0" err="1"/>
              <a:t>Будкера</a:t>
            </a:r>
            <a:r>
              <a:rPr lang="ru-RU" sz="1400" dirty="0"/>
              <a:t>, Новосибирск.</a:t>
            </a:r>
            <a:br>
              <a:rPr lang="ru-RU" sz="1400" dirty="0"/>
            </a:br>
            <a:r>
              <a:rPr lang="ru-RU" sz="1400" b="1" dirty="0"/>
              <a:t>С.М. Полозов,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ru-RU" sz="1400" dirty="0" smtClean="0"/>
              <a:t>Национальный </a:t>
            </a:r>
            <a:r>
              <a:rPr lang="ru-RU" sz="1400" dirty="0"/>
              <a:t>исследовательский ядерный университет «МИФИ», Москва.</a:t>
            </a:r>
            <a:br>
              <a:rPr lang="ru-RU" sz="1400" dirty="0"/>
            </a:br>
            <a:r>
              <a:rPr lang="ru-RU" sz="1400" b="1" dirty="0"/>
              <a:t>В. Худоба,</a:t>
            </a:r>
            <a:r>
              <a:rPr lang="ru-RU" sz="1400" b="1" baseline="30000" dirty="0"/>
              <a:t> </a:t>
            </a:r>
            <a:endParaRPr lang="en-US" sz="1400" b="1" baseline="30000" dirty="0" smtClean="0"/>
          </a:p>
          <a:p>
            <a:r>
              <a:rPr lang="ru-RU" sz="1400" dirty="0" smtClean="0"/>
              <a:t>Объединенный </a:t>
            </a:r>
            <a:r>
              <a:rPr lang="ru-RU" sz="1400" dirty="0"/>
              <a:t>институт ядерных исследований, Дубна; </a:t>
            </a:r>
            <a:endParaRPr lang="en-US" sz="1400" dirty="0" smtClean="0"/>
          </a:p>
          <a:p>
            <a:r>
              <a:rPr lang="en-US" sz="1400" dirty="0" smtClean="0"/>
              <a:t>Silesian </a:t>
            </a:r>
            <a:r>
              <a:rPr lang="en-US" sz="1400" dirty="0"/>
              <a:t>University in </a:t>
            </a:r>
            <a:r>
              <a:rPr lang="en-US" sz="1400" dirty="0" err="1"/>
              <a:t>Opava</a:t>
            </a:r>
            <a:r>
              <a:rPr lang="ru-RU" sz="1400" dirty="0"/>
              <a:t>, </a:t>
            </a:r>
            <a:r>
              <a:rPr lang="en-US" sz="1400" dirty="0"/>
              <a:t>Czech Republic</a:t>
            </a:r>
            <a:r>
              <a:rPr lang="ru-RU" sz="1400" dirty="0" smtClean="0"/>
              <a:t>.</a:t>
            </a:r>
          </a:p>
          <a:p>
            <a:r>
              <a:rPr lang="en-US" sz="1400" b="1" dirty="0"/>
              <a:t>T</a:t>
            </a:r>
            <a:r>
              <a:rPr lang="ru-RU" sz="1400" b="1" dirty="0" smtClean="0"/>
              <a:t>. </a:t>
            </a:r>
            <a:r>
              <a:rPr lang="ru-RU" sz="1400" b="1" dirty="0" err="1" smtClean="0"/>
              <a:t>Катаяма</a:t>
            </a:r>
            <a:r>
              <a:rPr lang="ru-RU" sz="1400" b="1" baseline="30000" dirty="0" smtClean="0"/>
              <a:t> </a:t>
            </a:r>
          </a:p>
          <a:p>
            <a:r>
              <a:rPr lang="en-US" sz="1400" dirty="0"/>
              <a:t>Nihon </a:t>
            </a:r>
            <a:r>
              <a:rPr lang="en-US" sz="1400" dirty="0" smtClean="0"/>
              <a:t>University, </a:t>
            </a:r>
            <a:r>
              <a:rPr lang="en-US" sz="1400" dirty="0"/>
              <a:t>Chiba, </a:t>
            </a:r>
            <a:r>
              <a:rPr lang="en-US" sz="1400" dirty="0" smtClean="0"/>
              <a:t>Japan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051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россия щедрая душ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135337" cy="23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600" dirty="0" smtClean="0">
                <a:solidFill>
                  <a:srgbClr val="0000CC"/>
                </a:solidFill>
              </a:rPr>
              <a:t>Россия – щедрая душа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026" name="Picture 2" descr="Картинки по запросу россия щедрая ду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400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694" y="980728"/>
            <a:ext cx="4752528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К концу декабря 2015 г. Прохоров стал единоличным владельцем команды "Бруклин </a:t>
            </a:r>
            <a:r>
              <a:rPr lang="ru-RU" sz="2000" dirty="0" err="1" smtClean="0"/>
              <a:t>Нетс</a:t>
            </a:r>
            <a:r>
              <a:rPr lang="ru-RU" sz="2000" dirty="0" smtClean="0"/>
              <a:t>", поскольку купил долю, которая принадлежала девелоперу Брюсу </a:t>
            </a:r>
            <a:r>
              <a:rPr lang="ru-RU" sz="2000" dirty="0" err="1" smtClean="0"/>
              <a:t>Ратнеру</a:t>
            </a:r>
            <a:r>
              <a:rPr lang="ru-RU" sz="2000" dirty="0" smtClean="0"/>
              <a:t>. В общей сложности российский бизнесмен потратил на команду $825 млн, включая долговые обязательства.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7673" y="3861048"/>
            <a:ext cx="4572000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000" dirty="0" smtClean="0"/>
              <a:t>Вклад России в ценах 2005 года – 178.05 M€, что соответствует 17.4% от стоимости проекта ФАИР</a:t>
            </a:r>
            <a:r>
              <a:rPr lang="en-US" sz="2000" dirty="0" smtClean="0"/>
              <a:t>. </a:t>
            </a:r>
            <a:r>
              <a:rPr lang="ru-RU" sz="2000" dirty="0" smtClean="0"/>
              <a:t>Ожидается что ежегодный вклад на эксплуатацию составит порядка 30 </a:t>
            </a:r>
            <a:r>
              <a:rPr lang="ru-RU" sz="2000" dirty="0" smtClean="0"/>
              <a:t>M€.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09531" y="4725144"/>
            <a:ext cx="2880320" cy="15841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Оценка стоимости проекта</a:t>
            </a:r>
            <a:r>
              <a:rPr lang="en-US" sz="2400" b="1" dirty="0" smtClean="0">
                <a:solidFill>
                  <a:srgbClr val="FF0000"/>
                </a:solidFill>
              </a:rPr>
              <a:t> DERICA </a:t>
            </a:r>
            <a:r>
              <a:rPr lang="ru-RU" sz="2400" b="1" dirty="0" smtClean="0">
                <a:solidFill>
                  <a:srgbClr val="FF0000"/>
                </a:solidFill>
              </a:rPr>
              <a:t>– около</a:t>
            </a:r>
            <a:r>
              <a:rPr lang="en-US" sz="2400" b="1" dirty="0" smtClean="0">
                <a:solidFill>
                  <a:srgbClr val="FF0000"/>
                </a:solidFill>
              </a:rPr>
              <a:t> 250 M€ - </a:t>
            </a:r>
            <a:r>
              <a:rPr lang="ru-RU" sz="2400" b="1" dirty="0" smtClean="0">
                <a:solidFill>
                  <a:srgbClr val="FF0000"/>
                </a:solidFill>
              </a:rPr>
              <a:t>сущие копейки…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7673" y="6165304"/>
            <a:ext cx="4572000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http://aculina.jinr.ru/derica.php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87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31979" y="404664"/>
            <a:ext cx="4104456" cy="6264696"/>
          </a:xfrm>
          <a:prstGeom prst="roundRect">
            <a:avLst>
              <a:gd name="adj" fmla="val 8181"/>
            </a:avLst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1521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ru-RU" sz="3000" dirty="0" smtClean="0">
                <a:solidFill>
                  <a:srgbClr val="0000CC"/>
                </a:solidFill>
              </a:rPr>
              <a:t>Пред</a:t>
            </a:r>
            <a:r>
              <a:rPr lang="ru-RU" sz="3000" dirty="0">
                <a:solidFill>
                  <a:srgbClr val="0000CC"/>
                </a:solidFill>
              </a:rPr>
              <a:t>ы</a:t>
            </a:r>
            <a:r>
              <a:rPr lang="ru-RU" sz="3000" dirty="0" smtClean="0">
                <a:solidFill>
                  <a:srgbClr val="0000CC"/>
                </a:solidFill>
              </a:rPr>
              <a:t>стория.  К4-К10.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6056" y="3212976"/>
            <a:ext cx="3456384" cy="7291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Канал сепарации 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(фрагмент-сепаратор)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076056" y="5805263"/>
            <a:ext cx="3456383" cy="50405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b="1" dirty="0" smtClean="0">
                <a:solidFill>
                  <a:srgbClr val="FF0000"/>
                </a:solidFill>
              </a:rPr>
              <a:t>Электрон-ионный </a:t>
            </a:r>
            <a:r>
              <a:rPr lang="ru-RU" sz="1600" b="1" dirty="0" err="1" smtClean="0">
                <a:solidFill>
                  <a:srgbClr val="FF0000"/>
                </a:solidFill>
              </a:rPr>
              <a:t>коллайдер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76056" y="692696"/>
            <a:ext cx="3456383" cy="4602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Инжекция от циклотрона </a:t>
            </a:r>
            <a:r>
              <a:rPr lang="en-US" sz="1600" dirty="0" smtClean="0">
                <a:solidFill>
                  <a:srgbClr val="0000FF"/>
                </a:solidFill>
              </a:rPr>
              <a:t>U-400M</a:t>
            </a:r>
            <a:r>
              <a:rPr lang="en-GB" sz="1600" dirty="0" smtClean="0">
                <a:solidFill>
                  <a:srgbClr val="0000FF"/>
                </a:solidFill>
              </a:rPr>
              <a:t>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76056" y="1499590"/>
            <a:ext cx="3456384" cy="1425354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Кольцо </a:t>
            </a:r>
            <a:r>
              <a:rPr lang="en-US" sz="1600" dirty="0" smtClean="0">
                <a:solidFill>
                  <a:srgbClr val="0000FF"/>
                </a:solidFill>
              </a:rPr>
              <a:t>K4  (</a:t>
            </a:r>
            <a:r>
              <a:rPr lang="ru-RU" sz="1600" dirty="0" smtClean="0">
                <a:solidFill>
                  <a:srgbClr val="0000FF"/>
                </a:solidFill>
              </a:rPr>
              <a:t>Магнитное поле </a:t>
            </a:r>
            <a:r>
              <a:rPr lang="en-US" sz="1600" dirty="0" smtClean="0">
                <a:solidFill>
                  <a:srgbClr val="0000FF"/>
                </a:solidFill>
              </a:rPr>
              <a:t>4 Tm)</a:t>
            </a:r>
            <a:endParaRPr lang="ru-RU" sz="1600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- Накопление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Охлаждение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Формирование </a:t>
            </a:r>
            <a:r>
              <a:rPr lang="ru-RU" sz="1600" dirty="0" err="1" smtClean="0">
                <a:solidFill>
                  <a:srgbClr val="0000FF"/>
                </a:solidFill>
              </a:rPr>
              <a:t>банчей</a:t>
            </a: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Ускорение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76056" y="4221088"/>
            <a:ext cx="3456384" cy="1224136"/>
          </a:xfrm>
          <a:prstGeom prst="roundRect">
            <a:avLst>
              <a:gd name="adj" fmla="val 1319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Кольцо </a:t>
            </a:r>
            <a:r>
              <a:rPr lang="en-US" sz="1600" dirty="0" smtClean="0">
                <a:solidFill>
                  <a:srgbClr val="0000FF"/>
                </a:solidFill>
              </a:rPr>
              <a:t>K</a:t>
            </a:r>
            <a:r>
              <a:rPr lang="ru-RU" sz="1600" dirty="0" smtClean="0">
                <a:solidFill>
                  <a:srgbClr val="0000FF"/>
                </a:solidFill>
              </a:rPr>
              <a:t>10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ru-RU" sz="1600" dirty="0">
                <a:solidFill>
                  <a:srgbClr val="0000FF"/>
                </a:solidFill>
              </a:rPr>
              <a:t>Магнитное поле </a:t>
            </a:r>
            <a:r>
              <a:rPr lang="ru-RU" sz="1600" dirty="0" smtClean="0">
                <a:solidFill>
                  <a:srgbClr val="0000FF"/>
                </a:solidFill>
              </a:rPr>
              <a:t>10</a:t>
            </a:r>
            <a:r>
              <a:rPr lang="en-US" sz="1600" dirty="0" smtClean="0">
                <a:solidFill>
                  <a:srgbClr val="0000FF"/>
                </a:solidFill>
              </a:rPr>
              <a:t> Tm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  <a:endParaRPr lang="ru-RU" sz="1600" dirty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 - Спектрометр сверхвысокого 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    разрешения 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 - </a:t>
            </a:r>
            <a:r>
              <a:rPr lang="ru-RU" sz="1600" dirty="0">
                <a:solidFill>
                  <a:srgbClr val="0000FF"/>
                </a:solidFill>
              </a:rPr>
              <a:t>Р</a:t>
            </a:r>
            <a:r>
              <a:rPr lang="ru-RU" sz="1600" dirty="0" smtClean="0">
                <a:solidFill>
                  <a:srgbClr val="0000FF"/>
                </a:solidFill>
              </a:rPr>
              <a:t>еакции на внутренней мишени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latex\rings\k4-k1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3514"/>
            <a:ext cx="3672408" cy="51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55576" y="4797152"/>
            <a:ext cx="792088" cy="786173"/>
          </a:xfrm>
          <a:prstGeom prst="roundRect">
            <a:avLst>
              <a:gd name="adj" fmla="val 327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72233" y="2132855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5515" y="4942758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803553"/>
            <a:ext cx="27900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Arial" charset="0"/>
              </a:rPr>
              <a:t>Yu.Ts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</a:t>
            </a:r>
            <a:r>
              <a:rPr lang="en-US" sz="1700" b="1" dirty="0" err="1">
                <a:latin typeface="Times New Roman" pitchFamily="18" charset="0"/>
                <a:cs typeface="Arial" charset="0"/>
              </a:rPr>
              <a:t>Oganessian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1700" b="1" i="1" dirty="0">
                <a:latin typeface="Times New Roman" pitchFamily="18" charset="0"/>
                <a:cs typeface="Arial" charset="0"/>
              </a:rPr>
              <a:t>et. al.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, </a:t>
            </a:r>
            <a:r>
              <a:rPr lang="ru-RU" sz="1700" b="1" dirty="0" smtClean="0">
                <a:latin typeface="Times New Roman" pitchFamily="18" charset="0"/>
                <a:cs typeface="Arial" charset="0"/>
              </a:rPr>
              <a:t/>
            </a:r>
            <a:br>
              <a:rPr lang="ru-RU" sz="1700" b="1" dirty="0" smtClean="0">
                <a:latin typeface="Times New Roman" pitchFamily="18" charset="0"/>
                <a:cs typeface="Arial" charset="0"/>
              </a:rPr>
            </a:br>
            <a:r>
              <a:rPr lang="en-US" sz="1700" b="1" dirty="0" smtClean="0">
                <a:latin typeface="Times New Roman" pitchFamily="18" charset="0"/>
                <a:cs typeface="Arial" charset="0"/>
              </a:rPr>
              <a:t>Z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Phys. A341 (1992) </a:t>
            </a:r>
            <a:r>
              <a:rPr lang="en-US" sz="1700" b="1" dirty="0" smtClean="0">
                <a:latin typeface="Times New Roman" pitchFamily="18" charset="0"/>
                <a:cs typeface="Arial" charset="0"/>
              </a:rPr>
              <a:t>217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8877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44624"/>
            <a:ext cx="8513195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ru-RU" sz="3000" dirty="0" smtClean="0">
                <a:solidFill>
                  <a:srgbClr val="0000CC"/>
                </a:solidFill>
              </a:rPr>
              <a:t>Электрон-ионные </a:t>
            </a:r>
            <a:r>
              <a:rPr lang="ru-RU" sz="3000" dirty="0" err="1" smtClean="0">
                <a:solidFill>
                  <a:srgbClr val="0000CC"/>
                </a:solidFill>
              </a:rPr>
              <a:t>коллайдеры</a:t>
            </a:r>
            <a:r>
              <a:rPr lang="ru-RU" sz="3000" dirty="0" smtClean="0">
                <a:solidFill>
                  <a:srgbClr val="0000CC"/>
                </a:solidFill>
              </a:rPr>
              <a:t>. Эволюция </a:t>
            </a:r>
            <a:r>
              <a:rPr lang="en-US" sz="3000" dirty="0" smtClean="0">
                <a:solidFill>
                  <a:srgbClr val="0000CC"/>
                </a:solidFill>
              </a:rPr>
              <a:t>RIKEN</a:t>
            </a:r>
            <a:r>
              <a:rPr lang="ru-RU" sz="3000" dirty="0" smtClean="0">
                <a:solidFill>
                  <a:srgbClr val="0000CC"/>
                </a:solidFill>
              </a:rPr>
              <a:t>.</a:t>
            </a:r>
            <a:endParaRPr lang="ru-RU" sz="3000" dirty="0">
              <a:solidFill>
                <a:srgbClr val="0000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896544" cy="25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43" y="1797662"/>
            <a:ext cx="2808372" cy="16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56343" y="692696"/>
            <a:ext cx="2808372" cy="9235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 smtClean="0">
                <a:solidFill>
                  <a:srgbClr val="0000FF"/>
                </a:solidFill>
              </a:rPr>
              <a:t>RI-Ring</a:t>
            </a:r>
            <a:r>
              <a:rPr lang="en-US" sz="1500" dirty="0" smtClean="0">
                <a:solidFill>
                  <a:srgbClr val="0000FF"/>
                </a:solidFill>
              </a:rPr>
              <a:t>:  </a:t>
            </a:r>
            <a:r>
              <a:rPr lang="ru-RU" sz="1400" dirty="0" smtClean="0">
                <a:solidFill>
                  <a:srgbClr val="0000FF"/>
                </a:solidFill>
              </a:rPr>
              <a:t>изохронная масс-спектрометрия для исключительно редких событий</a:t>
            </a:r>
            <a:endParaRPr lang="en-GB" sz="1400" dirty="0">
              <a:solidFill>
                <a:srgbClr val="0000FF"/>
              </a:solidFill>
            </a:endParaRPr>
          </a:p>
        </p:txBody>
      </p:sp>
      <p:pic>
        <p:nvPicPr>
          <p:cNvPr id="7172" name="Picture 4" descr="C:\latex\rings\RIBF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91248"/>
            <a:ext cx="5200397" cy="29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latex\rings\SCR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26542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19009477">
            <a:off x="4393064" y="3487590"/>
            <a:ext cx="500769" cy="730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0422" y="3834453"/>
            <a:ext cx="3103500" cy="7920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 smtClean="0">
                <a:solidFill>
                  <a:srgbClr val="0000FF"/>
                </a:solidFill>
              </a:rPr>
              <a:t>SCRIT</a:t>
            </a:r>
            <a:r>
              <a:rPr lang="en-US" sz="1500" dirty="0" smtClean="0">
                <a:solidFill>
                  <a:srgbClr val="0000FF"/>
                </a:solidFill>
              </a:rPr>
              <a:t>: </a:t>
            </a:r>
            <a:r>
              <a:rPr lang="ru-RU" sz="1400" dirty="0" smtClean="0">
                <a:solidFill>
                  <a:srgbClr val="0000FF"/>
                </a:solidFill>
              </a:rPr>
              <a:t>отдельно стоящая </a:t>
            </a:r>
            <a:r>
              <a:rPr lang="en-US" sz="1400" dirty="0" smtClean="0">
                <a:solidFill>
                  <a:srgbClr val="0000FF"/>
                </a:solidFill>
              </a:rPr>
              <a:t>ISOL</a:t>
            </a:r>
            <a:r>
              <a:rPr lang="ru-RU" sz="1400" dirty="0" smtClean="0">
                <a:solidFill>
                  <a:srgbClr val="0000FF"/>
                </a:solidFill>
              </a:rPr>
              <a:t> установка для 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электронных столкновений с ионами в ловушке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rot="3386865" flipH="1">
            <a:off x="3974496" y="4811099"/>
            <a:ext cx="493844" cy="2414730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10214831">
            <a:off x="8182150" y="2361924"/>
            <a:ext cx="729616" cy="2804120"/>
          </a:xfrm>
          <a:prstGeom prst="curvedRight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06896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Запланировано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1" y="4077072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Построено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73922" y="1154472"/>
            <a:ext cx="2027658" cy="6480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600" dirty="0" smtClean="0">
                <a:solidFill>
                  <a:srgbClr val="0000CC"/>
                </a:solidFill>
              </a:rPr>
              <a:t>Электрон-ионный </a:t>
            </a:r>
            <a:br>
              <a:rPr lang="ru-RU" sz="1600" dirty="0" smtClean="0">
                <a:solidFill>
                  <a:srgbClr val="0000CC"/>
                </a:solidFill>
              </a:rPr>
            </a:br>
            <a:r>
              <a:rPr lang="ru-RU" sz="1600" dirty="0" smtClean="0">
                <a:solidFill>
                  <a:srgbClr val="0000CC"/>
                </a:solidFill>
              </a:rPr>
              <a:t>   </a:t>
            </a:r>
            <a:r>
              <a:rPr lang="ru-RU" sz="1600" dirty="0" err="1" smtClean="0">
                <a:solidFill>
                  <a:srgbClr val="0000CC"/>
                </a:solidFill>
              </a:rPr>
              <a:t>коллайдер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MUSES</a:t>
            </a:r>
            <a:endParaRPr lang="en-US" sz="1500" dirty="0">
              <a:solidFill>
                <a:srgbClr val="000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54810"/>
            <a:ext cx="5334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12" y="276083"/>
            <a:ext cx="5476729" cy="418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ru-RU" sz="2800" dirty="0">
                <a:solidFill>
                  <a:srgbClr val="0000CC"/>
                </a:solidFill>
              </a:rPr>
              <a:t>Электрон-ионные </a:t>
            </a:r>
            <a:r>
              <a:rPr lang="ru-RU" sz="2800" dirty="0" err="1">
                <a:solidFill>
                  <a:srgbClr val="0000CC"/>
                </a:solidFill>
              </a:rPr>
              <a:t>коллайдеры</a:t>
            </a:r>
            <a:r>
              <a:rPr lang="ru-RU" sz="2800" dirty="0">
                <a:solidFill>
                  <a:srgbClr val="0000CC"/>
                </a:solidFill>
              </a:rPr>
              <a:t>. </a:t>
            </a:r>
            <a:r>
              <a:rPr lang="ru-RU" sz="2800" dirty="0" smtClean="0">
                <a:solidFill>
                  <a:srgbClr val="0000CC"/>
                </a:solidFill>
              </a:rPr>
              <a:t>Статус </a:t>
            </a:r>
            <a:r>
              <a:rPr lang="en-US" sz="2800" dirty="0" smtClean="0">
                <a:solidFill>
                  <a:srgbClr val="0000CC"/>
                </a:solidFill>
              </a:rPr>
              <a:t>FAIR</a:t>
            </a:r>
            <a:r>
              <a:rPr lang="ru-RU" sz="2800" dirty="0" smtClean="0">
                <a:solidFill>
                  <a:srgbClr val="0000CC"/>
                </a:solidFill>
              </a:rPr>
              <a:t>.</a:t>
            </a:r>
            <a:endParaRPr lang="ru-RU" sz="2800" dirty="0">
              <a:solidFill>
                <a:srgbClr val="0000CC"/>
              </a:solidFill>
            </a:endParaRP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rot="10800000">
            <a:off x="3809904" y="5373220"/>
            <a:ext cx="1847624" cy="1069453"/>
          </a:xfrm>
          <a:prstGeom prst="curvedConnector3">
            <a:avLst>
              <a:gd name="adj1" fmla="val 63812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5813000" y="5877272"/>
            <a:ext cx="3073194" cy="7094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rgbClr val="0000B8"/>
                </a:solidFill>
              </a:rPr>
              <a:t>Возможность включить </a:t>
            </a:r>
            <a:r>
              <a:rPr lang="en-US" sz="1500" dirty="0" smtClean="0">
                <a:solidFill>
                  <a:srgbClr val="0000B8"/>
                </a:solidFill>
              </a:rPr>
              <a:t>ESR </a:t>
            </a:r>
            <a:r>
              <a:rPr lang="ru-RU" sz="1500" dirty="0" smtClean="0">
                <a:solidFill>
                  <a:srgbClr val="0000B8"/>
                </a:solidFill>
              </a:rPr>
              <a:t>в </a:t>
            </a:r>
            <a:r>
              <a:rPr lang="en-US" sz="1500" dirty="0" smtClean="0">
                <a:solidFill>
                  <a:srgbClr val="0000B8"/>
                </a:solidFill>
              </a:rPr>
              <a:t>FAIR: </a:t>
            </a:r>
            <a:r>
              <a:rPr lang="ru-RU" sz="1500" dirty="0" smtClean="0">
                <a:solidFill>
                  <a:srgbClr val="0000B8"/>
                </a:solidFill>
              </a:rPr>
              <a:t>Пучковая линия от </a:t>
            </a:r>
            <a:r>
              <a:rPr lang="en-US" sz="1500" dirty="0" err="1" smtClean="0">
                <a:solidFill>
                  <a:srgbClr val="0000B8"/>
                </a:solidFill>
              </a:rPr>
              <a:t>SuperFRS</a:t>
            </a:r>
            <a:r>
              <a:rPr lang="en-US" sz="1500" dirty="0" smtClean="0">
                <a:solidFill>
                  <a:srgbClr val="0000B8"/>
                </a:solidFill>
              </a:rPr>
              <a:t> ???</a:t>
            </a:r>
            <a:endParaRPr lang="ru-RU" sz="1500" dirty="0" smtClean="0">
              <a:solidFill>
                <a:srgbClr val="0000B8"/>
              </a:solidFill>
            </a:endParaRPr>
          </a:p>
          <a:p>
            <a:pPr algn="ctr"/>
            <a:r>
              <a:rPr lang="en-US" sz="1500" dirty="0" smtClean="0">
                <a:solidFill>
                  <a:srgbClr val="0000B8"/>
                </a:solidFill>
              </a:rPr>
              <a:t>L ~ 200 m !!!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6109" y="1124744"/>
            <a:ext cx="2736304" cy="1080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FAIR “</a:t>
            </a:r>
            <a:r>
              <a:rPr lang="en-US" sz="1500" b="1" dirty="0">
                <a:solidFill>
                  <a:srgbClr val="0000B8"/>
                </a:solidFill>
              </a:rPr>
              <a:t>R</a:t>
            </a:r>
            <a:r>
              <a:rPr lang="en-US" sz="1500" b="1" dirty="0" smtClean="0">
                <a:solidFill>
                  <a:srgbClr val="0000B8"/>
                </a:solidFill>
              </a:rPr>
              <a:t>ing </a:t>
            </a:r>
            <a:r>
              <a:rPr lang="en-US" sz="1500" b="1" dirty="0">
                <a:solidFill>
                  <a:srgbClr val="0000B8"/>
                </a:solidFill>
              </a:rPr>
              <a:t>B</a:t>
            </a:r>
            <a:r>
              <a:rPr lang="en-US" sz="1500" b="1" dirty="0" smtClean="0">
                <a:solidFill>
                  <a:srgbClr val="0000B8"/>
                </a:solidFill>
              </a:rPr>
              <a:t>ranch”: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Накопительное кольцо </a:t>
            </a:r>
            <a:r>
              <a:rPr lang="en-US" sz="1500" dirty="0" smtClean="0">
                <a:solidFill>
                  <a:srgbClr val="0000B8"/>
                </a:solidFill>
              </a:rPr>
              <a:t>CR</a:t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Экспериментальное кольцо</a:t>
            </a:r>
            <a:br>
              <a:rPr lang="ru-RU" sz="1500" dirty="0" smtClean="0">
                <a:solidFill>
                  <a:srgbClr val="0000B8"/>
                </a:solidFill>
              </a:rPr>
            </a:br>
            <a:r>
              <a:rPr lang="ru-RU" sz="1500" dirty="0" smtClean="0">
                <a:solidFill>
                  <a:srgbClr val="0000B8"/>
                </a:solidFill>
              </a:rPr>
              <a:t>   </a:t>
            </a:r>
            <a:r>
              <a:rPr lang="en-US" sz="1500" dirty="0" smtClean="0">
                <a:solidFill>
                  <a:srgbClr val="0000B8"/>
                </a:solidFill>
              </a:rPr>
              <a:t>NESR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568" y="620688"/>
            <a:ext cx="2098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Запланировано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6110" y="2420888"/>
            <a:ext cx="2736304" cy="13681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NESR@FAIR: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600" dirty="0" smtClean="0">
                <a:solidFill>
                  <a:srgbClr val="0000CC"/>
                </a:solidFill>
              </a:rPr>
              <a:t>Электрон-ионный </a:t>
            </a:r>
            <a:br>
              <a:rPr lang="ru-RU" sz="1600" dirty="0" smtClean="0">
                <a:solidFill>
                  <a:srgbClr val="0000CC"/>
                </a:solidFill>
              </a:rPr>
            </a:br>
            <a:r>
              <a:rPr lang="ru-RU" sz="1600" dirty="0" smtClean="0">
                <a:solidFill>
                  <a:srgbClr val="0000CC"/>
                </a:solidFill>
              </a:rPr>
              <a:t>   </a:t>
            </a:r>
            <a:r>
              <a:rPr lang="ru-RU" sz="1600" dirty="0" err="1" smtClean="0">
                <a:solidFill>
                  <a:srgbClr val="0000CC"/>
                </a:solidFill>
              </a:rPr>
              <a:t>коллайдер</a:t>
            </a:r>
            <a:r>
              <a:rPr lang="ru-RU" sz="1600" dirty="0" smtClean="0">
                <a:solidFill>
                  <a:srgbClr val="0000CC"/>
                </a:solidFill>
              </a:rPr>
              <a:t>  </a:t>
            </a:r>
            <a:r>
              <a:rPr lang="en-US" sz="1600" dirty="0" smtClean="0">
                <a:solidFill>
                  <a:srgbClr val="0000CC"/>
                </a:solidFill>
              </a:rPr>
              <a:t> ELISE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Эксперименты на </a:t>
            </a:r>
            <a:br>
              <a:rPr lang="ru-RU" sz="1500" dirty="0" smtClean="0">
                <a:solidFill>
                  <a:srgbClr val="0000B8"/>
                </a:solidFill>
              </a:rPr>
            </a:br>
            <a:r>
              <a:rPr lang="ru-RU" sz="1500" dirty="0" smtClean="0">
                <a:solidFill>
                  <a:srgbClr val="0000B8"/>
                </a:solidFill>
              </a:rPr>
              <a:t>   внутренней мишени   </a:t>
            </a:r>
            <a:r>
              <a:rPr lang="en-US" sz="1500" dirty="0" smtClean="0">
                <a:solidFill>
                  <a:srgbClr val="0000B8"/>
                </a:solidFill>
              </a:rPr>
              <a:t>EXL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20335" y="4902672"/>
            <a:ext cx="3073194" cy="7094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rgbClr val="0000B8"/>
                </a:solidFill>
              </a:rPr>
              <a:t>Низкоэнергетическая программа: переезд </a:t>
            </a:r>
            <a:r>
              <a:rPr lang="en-US" sz="1500" dirty="0" smtClean="0">
                <a:solidFill>
                  <a:srgbClr val="0000B8"/>
                </a:solidFill>
              </a:rPr>
              <a:t>CRYRING </a:t>
            </a:r>
            <a:r>
              <a:rPr lang="ru-RU" sz="1500" dirty="0" smtClean="0">
                <a:solidFill>
                  <a:srgbClr val="0000B8"/>
                </a:solidFill>
              </a:rPr>
              <a:t>из Швеции 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145" y="3861048"/>
            <a:ext cx="2616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Решение отложено 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до </a:t>
            </a:r>
            <a:r>
              <a:rPr lang="ru-RU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>
                <a:solidFill>
                  <a:srgbClr val="FF0000"/>
                </a:solidFill>
              </a:rPr>
              <a:t>26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ru-RU" sz="2800" dirty="0" smtClean="0">
                <a:solidFill>
                  <a:srgbClr val="0000CC"/>
                </a:solidFill>
              </a:rPr>
              <a:t>Накопительные кольца</a:t>
            </a:r>
            <a:r>
              <a:rPr lang="ru-RU" sz="2800" dirty="0" smtClean="0">
                <a:solidFill>
                  <a:srgbClr val="0000CC"/>
                </a:solidFill>
              </a:rPr>
              <a:t>. Китай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6109" y="1124744"/>
            <a:ext cx="2747740" cy="11521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err="1" smtClean="0">
                <a:solidFill>
                  <a:srgbClr val="0000B8"/>
                </a:solidFill>
              </a:rPr>
              <a:t>HIRFL-CSR@Lanzhou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Слабый «драйвер»</a:t>
            </a:r>
          </a:p>
          <a:p>
            <a:r>
              <a:rPr lang="ru-RU" sz="1500" dirty="0" smtClean="0">
                <a:solidFill>
                  <a:srgbClr val="0000B8"/>
                </a:solidFill>
              </a:rPr>
              <a:t>- Нет перспектив апгрейда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568" y="620688"/>
            <a:ext cx="1279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Работает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68144" y="4631346"/>
            <a:ext cx="2880320" cy="18002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HIAF</a:t>
            </a:r>
            <a:r>
              <a:rPr lang="en-US" sz="1500" b="1" dirty="0" smtClean="0">
                <a:solidFill>
                  <a:srgbClr val="0000B8"/>
                </a:solidFill>
              </a:rPr>
              <a:t>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en-US" sz="1600" dirty="0" smtClean="0">
                <a:solidFill>
                  <a:srgbClr val="0000CC"/>
                </a:solidFill>
              </a:rPr>
              <a:t>2 </a:t>
            </a:r>
            <a:r>
              <a:rPr lang="ru-RU" sz="1600" dirty="0" smtClean="0">
                <a:solidFill>
                  <a:srgbClr val="0000CC"/>
                </a:solidFill>
              </a:rPr>
              <a:t>накопительных кольца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1-е основная функция спектрометр</a:t>
            </a:r>
            <a:endParaRPr lang="ru-RU" sz="1500" dirty="0">
              <a:solidFill>
                <a:srgbClr val="0000B8"/>
              </a:solidFill>
            </a:endParaRPr>
          </a:p>
          <a:p>
            <a:r>
              <a:rPr lang="ru-RU" sz="1500" dirty="0" smtClean="0">
                <a:solidFill>
                  <a:srgbClr val="0000B8"/>
                </a:solidFill>
              </a:rPr>
              <a:t>- 2-е реакции на догоняющих пучках</a:t>
            </a:r>
            <a:endParaRPr lang="en-US" sz="1500" dirty="0">
              <a:solidFill>
                <a:srgbClr val="0000B8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8686" y="338920"/>
            <a:ext cx="2891370" cy="37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68" y="2636913"/>
            <a:ext cx="5639355" cy="410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156176" y="3861048"/>
            <a:ext cx="1750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Планируется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New facilities at FLNR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45979" y="908720"/>
            <a:ext cx="3312368" cy="4617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004048" y="332656"/>
            <a:ext cx="3285312" cy="4302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19" y="1006738"/>
            <a:ext cx="4191353" cy="279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3759337" cy="25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005064"/>
            <a:ext cx="345638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896" y="1034777"/>
            <a:ext cx="2592034" cy="3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6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72064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07504" y="94779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Radioactive Ion Beam (RIB) physics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67685" y="3284984"/>
            <a:ext cx="1728051" cy="82585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Proton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</a:t>
            </a:r>
            <a:r>
              <a:rPr lang="en-US" sz="1600" b="1" dirty="0" smtClean="0">
                <a:solidFill>
                  <a:srgbClr val="0033CC"/>
                </a:solidFill>
              </a:rPr>
              <a:t>Z&lt;32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7544" y="764704"/>
            <a:ext cx="3384375" cy="20882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rgbClr val="0000FF"/>
                </a:solidFill>
              </a:rPr>
              <a:t>           The map of nuclides </a:t>
            </a:r>
            <a:endParaRPr lang="ru-RU" b="1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254 </a:t>
            </a:r>
            <a:r>
              <a:rPr lang="en-US" dirty="0" smtClean="0">
                <a:solidFill>
                  <a:srgbClr val="0000FF"/>
                </a:solidFill>
              </a:rPr>
              <a:t>stable nuclides</a:t>
            </a:r>
            <a:r>
              <a:rPr lang="ru-RU" dirty="0" smtClean="0">
                <a:solidFill>
                  <a:srgbClr val="0000FF"/>
                </a:solidFill>
              </a:rPr>
              <a:t>,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339 </a:t>
            </a:r>
            <a:r>
              <a:rPr lang="en-US" dirty="0" smtClean="0">
                <a:solidFill>
                  <a:srgbClr val="0000FF"/>
                </a:solidFill>
              </a:rPr>
              <a:t>can be found in nature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</a:t>
            </a:r>
            <a:r>
              <a:rPr lang="en-US" dirty="0" smtClean="0">
                <a:solidFill>
                  <a:srgbClr val="0000FF"/>
                </a:solidFill>
              </a:rPr>
              <a:t>Around </a:t>
            </a:r>
            <a:r>
              <a:rPr lang="ru-RU" dirty="0" smtClean="0">
                <a:solidFill>
                  <a:srgbClr val="0000FF"/>
                </a:solidFill>
              </a:rPr>
              <a:t>3100 </a:t>
            </a:r>
            <a:r>
              <a:rPr lang="en-US" dirty="0" smtClean="0">
                <a:solidFill>
                  <a:srgbClr val="0000FF"/>
                </a:solidFill>
              </a:rPr>
              <a:t>RI are known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solidFill>
                  <a:srgbClr val="0000FF"/>
                </a:solidFill>
              </a:rPr>
              <a:t>-  Around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2500 </a:t>
            </a:r>
            <a:r>
              <a:rPr lang="en-US" dirty="0" smtClean="0">
                <a:solidFill>
                  <a:srgbClr val="0000FF"/>
                </a:solidFill>
              </a:rPr>
              <a:t>to be discovered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513008" y="5949280"/>
            <a:ext cx="2851080" cy="68183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Neutron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N</a:t>
            </a:r>
            <a:r>
              <a:rPr lang="en-US" sz="1600" b="1" dirty="0" smtClean="0">
                <a:solidFill>
                  <a:srgbClr val="0033CC"/>
                </a:solidFill>
              </a:rPr>
              <a:t>&lt;20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444208" y="3190493"/>
            <a:ext cx="244827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Limits of nuclear structure existence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Are known only for the lightest nuclei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967208" y="4581128"/>
            <a:ext cx="2925272" cy="205446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Exotic structure of exotic nuclides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Neutron/proton halo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 skin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“Soft” excitation modes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Breakdown of shell structure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New “magic numbers”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355976" y="764704"/>
            <a:ext cx="2041797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“Isle of stability” for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superheavies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We just “touched” a bit of its “shore”…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6362" y="136986"/>
            <a:ext cx="865130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0000CC"/>
                </a:solidFill>
              </a:rPr>
              <a:t>Motivation – Applications to n</a:t>
            </a:r>
            <a:r>
              <a:rPr lang="en-GB" sz="2800" dirty="0" err="1" smtClean="0">
                <a:solidFill>
                  <a:srgbClr val="0000CC"/>
                </a:solidFill>
              </a:rPr>
              <a:t>ucleosynthesys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22994" y="4725144"/>
            <a:ext cx="6805390" cy="20162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Hydrostatic burning – slow process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Explosive burning – rapid processes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Where does it take place?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Every day observed violent events in space are produced by </a:t>
            </a:r>
            <a:r>
              <a:rPr lang="en-US" sz="1600" dirty="0" err="1" smtClean="0"/>
              <a:t>rp</a:t>
            </a:r>
            <a:r>
              <a:rPr lang="en-US" sz="1600" dirty="0" smtClean="0"/>
              <a:t>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Element abundance in space is connected with r-processes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No quantitative understanding until the </a:t>
            </a:r>
            <a:r>
              <a:rPr lang="en-US" sz="1600" dirty="0" err="1" smtClean="0"/>
              <a:t>driplines</a:t>
            </a:r>
            <a:r>
              <a:rPr lang="en-US" sz="1600" dirty="0" smtClean="0"/>
              <a:t> are studied in details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8195" name="Picture 3" descr="C:\presentations\2012-FRRC-lectures\sum-01-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0849"/>
            <a:ext cx="2952328" cy="2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" y="1196752"/>
            <a:ext cx="5040560" cy="324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flipV="1">
            <a:off x="1698758" y="1196752"/>
            <a:ext cx="2160240" cy="1653748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02614" y="1122309"/>
            <a:ext cx="1368152" cy="1584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трелка вправо 4"/>
          <p:cNvSpPr/>
          <p:nvPr/>
        </p:nvSpPr>
        <p:spPr>
          <a:xfrm rot="20229982">
            <a:off x="1679296" y="3259428"/>
            <a:ext cx="2369690" cy="195038"/>
          </a:xfrm>
          <a:prstGeom prst="rightArrow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75000">
                <a:schemeClr val="accent2">
                  <a:tint val="37000"/>
                  <a:satMod val="300000"/>
                  <a:alpha val="49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 rot="19235479">
            <a:off x="1044477" y="2463325"/>
            <a:ext cx="2453378" cy="220265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30000"/>
                </a:schemeClr>
              </a:gs>
              <a:gs pos="64000">
                <a:schemeClr val="accent5">
                  <a:tint val="37000"/>
                  <a:satMod val="300000"/>
                  <a:alpha val="3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2446" y="3437311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r-process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2994" y="1914397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rp</a:t>
            </a:r>
            <a:r>
              <a:rPr lang="en-US" dirty="0" smtClean="0">
                <a:solidFill>
                  <a:schemeClr val="tx2"/>
                </a:solidFill>
              </a:rPr>
              <a:t>-process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1900" y="822593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s-process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9900472">
            <a:off x="3336717" y="1640769"/>
            <a:ext cx="2369690" cy="137666"/>
          </a:xfrm>
          <a:prstGeom prst="rightArrow">
            <a:avLst/>
          </a:prstGeom>
          <a:solidFill>
            <a:srgbClr val="FF0000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44208" y="9021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-process fragment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53" y="116632"/>
            <a:ext cx="4262639" cy="93610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00CC"/>
                </a:solidFill>
              </a:rPr>
              <a:t>Motivation – Applications </a:t>
            </a:r>
            <a:r>
              <a:rPr lang="en-US" sz="3200" dirty="0" smtClean="0">
                <a:solidFill>
                  <a:srgbClr val="0000CC"/>
                </a:solidFill>
              </a:rPr>
              <a:t>   to </a:t>
            </a:r>
            <a:r>
              <a:rPr lang="en-GB" sz="3200" dirty="0" smtClean="0">
                <a:solidFill>
                  <a:srgbClr val="0000CC"/>
                </a:solidFill>
              </a:rPr>
              <a:t>neutron </a:t>
            </a:r>
            <a:r>
              <a:rPr lang="en-GB" sz="3200" dirty="0" smtClean="0">
                <a:solidFill>
                  <a:srgbClr val="0000CC"/>
                </a:solidFill>
              </a:rPr>
              <a:t>stars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9" name="Picture 2" descr="C:\presentations\2012-FRRC-lectures\ton_ct12_z7_cs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7466"/>
            <a:ext cx="3960440" cy="26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474731" y="3284984"/>
            <a:ext cx="2423992" cy="24124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410" name="Picture 2" descr="C:\presentations\2012-BB\neutron_star_interior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8" y="3068960"/>
            <a:ext cx="3626304" cy="2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09235" y="2559140"/>
            <a:ext cx="36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Known nuclei: practically symmetric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2350621"/>
            <a:ext cx="37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Neutron star: very large nucleus  with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absolutely asymmetric 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004048" y="260648"/>
            <a:ext cx="3816424" cy="10224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All the heavy elements in the Universe are produced in explosive </a:t>
            </a:r>
            <a:r>
              <a:rPr lang="en-US" b="1" dirty="0" err="1" smtClean="0">
                <a:solidFill>
                  <a:srgbClr val="FF0000"/>
                </a:solidFill>
              </a:rPr>
              <a:t>nucleosynthesys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187624" y="6021288"/>
            <a:ext cx="680105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Moving towards the </a:t>
            </a:r>
            <a:r>
              <a:rPr lang="en-US" b="1" dirty="0" err="1" smtClean="0">
                <a:solidFill>
                  <a:srgbClr val="FF0000"/>
                </a:solidFill>
              </a:rPr>
              <a:t>driplines</a:t>
            </a:r>
            <a:r>
              <a:rPr lang="en-US" b="1" dirty="0" smtClean="0">
                <a:solidFill>
                  <a:srgbClr val="FF0000"/>
                </a:solidFill>
              </a:rPr>
              <a:t> we get experimental knowledge about more and more asymmetric nuclear matter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5004048" y="1542454"/>
            <a:ext cx="3816424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Supernovae explosions. How we get from neutron star to Supernova?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675425" y="1169062"/>
            <a:ext cx="3576286" cy="52068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PV = (m/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m)</a:t>
            </a:r>
            <a:r>
              <a:rPr lang="en-US" b="1" dirty="0" smtClean="0">
                <a:solidFill>
                  <a:srgbClr val="FF0000"/>
                </a:solidFill>
              </a:rPr>
              <a:t> RT  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75425" y="1844824"/>
            <a:ext cx="3576286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quation of state for ideal gas. What about nuclear matter?</a:t>
            </a:r>
          </a:p>
        </p:txBody>
      </p:sp>
    </p:spTree>
    <p:extLst>
      <p:ext uri="{BB962C8B-B14F-4D97-AF65-F5344CB8AC3E}">
        <p14:creationId xmlns:p14="http://schemas.microsoft.com/office/powerpoint/2010/main" val="17981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519" y="1192341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4139952" y="1411295"/>
            <a:ext cx="2448272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8900" y="120020"/>
            <a:ext cx="6552728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>
                <a:solidFill>
                  <a:srgbClr val="0000CC"/>
                </a:solidFill>
              </a:rPr>
              <a:t>What we </a:t>
            </a:r>
            <a:r>
              <a:rPr lang="en-US" sz="2600" dirty="0" smtClean="0">
                <a:solidFill>
                  <a:srgbClr val="0000CC"/>
                </a:solidFill>
              </a:rPr>
              <a:t>already have at Flerov lab 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708818" y="4725144"/>
            <a:ext cx="3255670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Fragment-separator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Studies of the light RIBs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455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48926" y="2852936"/>
            <a:ext cx="2106849" cy="20882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New elements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114</a:t>
            </a:r>
            <a:r>
              <a:rPr lang="en-US" sz="1600" b="1" dirty="0" smtClean="0">
                <a:solidFill>
                  <a:srgbClr val="002060"/>
                </a:solidFill>
              </a:rPr>
              <a:t>Fl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Flerovium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116</a:t>
            </a:r>
            <a:r>
              <a:rPr lang="en-US" sz="1600" b="1" dirty="0" smtClean="0">
                <a:solidFill>
                  <a:srgbClr val="002060"/>
                </a:solidFill>
              </a:rPr>
              <a:t>Lv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Livermorium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baseline="30000" dirty="0" smtClean="0">
                <a:solidFill>
                  <a:srgbClr val="002060"/>
                </a:solidFill>
              </a:rPr>
              <a:t>113</a:t>
            </a:r>
            <a:r>
              <a:rPr lang="en-US" sz="1600" b="1" dirty="0" err="1">
                <a:solidFill>
                  <a:srgbClr val="002060"/>
                </a:solidFill>
              </a:rPr>
              <a:t>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Nihonium</a:t>
            </a:r>
            <a:endParaRPr lang="en-US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>
                <a:solidFill>
                  <a:srgbClr val="002060"/>
                </a:solidFill>
              </a:rPr>
              <a:t>115</a:t>
            </a:r>
            <a:r>
              <a:rPr lang="en-US" sz="1600" b="1" dirty="0">
                <a:solidFill>
                  <a:srgbClr val="002060"/>
                </a:solidFill>
              </a:rPr>
              <a:t>Mc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Moscovium</a:t>
            </a:r>
            <a:r>
              <a:rPr lang="en-US" sz="1600" b="1" dirty="0" smtClean="0">
                <a:solidFill>
                  <a:srgbClr val="002060"/>
                </a:solidFill>
              </a:rPr>
              <a:t/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117</a:t>
            </a:r>
            <a:r>
              <a:rPr lang="en-US" sz="1600" b="1" dirty="0" smtClean="0">
                <a:solidFill>
                  <a:srgbClr val="002060"/>
                </a:solidFill>
              </a:rPr>
              <a:t>Ts </a:t>
            </a:r>
            <a:r>
              <a:rPr lang="ru-RU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err="1" smtClean="0">
                <a:solidFill>
                  <a:srgbClr val="002060"/>
                </a:solidFill>
              </a:rPr>
              <a:t>Tennessine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 smtClean="0">
                <a:solidFill>
                  <a:srgbClr val="002060"/>
                </a:solidFill>
              </a:rPr>
              <a:t>118</a:t>
            </a:r>
            <a:r>
              <a:rPr lang="en-US" sz="1600" b="1" dirty="0" smtClean="0">
                <a:solidFill>
                  <a:srgbClr val="002060"/>
                </a:solidFill>
              </a:rPr>
              <a:t>Og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Oganesson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recognized recently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58142" y="1412776"/>
            <a:ext cx="3456384" cy="57125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Elements </a:t>
            </a:r>
            <a:r>
              <a:rPr lang="en-US" sz="1600" b="1" dirty="0" smtClean="0">
                <a:solidFill>
                  <a:srgbClr val="FF0000"/>
                </a:solidFill>
              </a:rPr>
              <a:t>102 </a:t>
            </a:r>
            <a:r>
              <a:rPr lang="en-US" sz="1600" b="1" dirty="0">
                <a:solidFill>
                  <a:srgbClr val="FF0000"/>
                </a:solidFill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</a:rPr>
              <a:t>108 </a:t>
            </a:r>
            <a:r>
              <a:rPr lang="en-US" sz="1600" b="1" dirty="0" smtClean="0">
                <a:solidFill>
                  <a:srgbClr val="FF0000"/>
                </a:solidFill>
              </a:rPr>
              <a:t>and 113 </a:t>
            </a:r>
            <a:r>
              <a:rPr lang="en-US" sz="1600" b="1" dirty="0">
                <a:solidFill>
                  <a:srgbClr val="FF0000"/>
                </a:solidFill>
              </a:rPr>
              <a:t>- 118 </a:t>
            </a:r>
            <a:r>
              <a:rPr lang="en-US" sz="1600" b="1" dirty="0" smtClean="0">
                <a:solidFill>
                  <a:srgbClr val="FF0000"/>
                </a:solidFill>
              </a:rPr>
              <a:t>were synthesized at FLNR JINR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77180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50197" y="2132856"/>
            <a:ext cx="3456384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“isle of stability” discovered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87824" y="5805264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Ускоритель У-400М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10667" y="5805264"/>
            <a:ext cx="3253821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The only facility for RIB studies in Russia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CIS, and </a:t>
            </a:r>
            <a:r>
              <a:rPr lang="en-US" sz="1600" b="1" dirty="0" err="1" smtClean="0">
                <a:solidFill>
                  <a:srgbClr val="FF0000"/>
                </a:solidFill>
              </a:rPr>
              <a:t>Easten</a:t>
            </a:r>
            <a:r>
              <a:rPr lang="en-US" sz="1600" b="1" dirty="0" smtClean="0">
                <a:solidFill>
                  <a:srgbClr val="FF0000"/>
                </a:solidFill>
              </a:rPr>
              <a:t> Europe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560096" y="1196752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Ускоритель У-400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6085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7-year planning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306935"/>
            <a:ext cx="3285312" cy="13605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Stage: first experiments in the fall of 2017</a:t>
            </a:r>
            <a:r>
              <a:rPr lang="en-US" sz="1600" b="1" dirty="0" smtClean="0">
                <a:solidFill>
                  <a:srgbClr val="0033CC"/>
                </a:solidFill>
              </a:rPr>
              <a:t>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 smtClean="0">
                <a:solidFill>
                  <a:srgbClr val="0033CC"/>
                </a:solidFill>
              </a:rPr>
              <a:t>10 </a:t>
            </a:r>
            <a:r>
              <a:rPr lang="en-US" sz="1600" b="1" dirty="0">
                <a:solidFill>
                  <a:srgbClr val="0033CC"/>
                </a:solidFill>
              </a:rPr>
              <a:t>M€</a:t>
            </a:r>
            <a:endParaRPr lang="en-US" sz="1600" b="1" dirty="0">
              <a:solidFill>
                <a:srgbClr val="0033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11560" y="1599071"/>
            <a:ext cx="2391746" cy="14434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Stage: mounting of equipment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>
                <a:solidFill>
                  <a:srgbClr val="0033CC"/>
                </a:solidFill>
              </a:rPr>
              <a:t>55 M€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20185651">
            <a:off x="2277620" y="2606132"/>
            <a:ext cx="5472608" cy="209026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95740" y="3429000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???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372200" y="4363281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Long-time prospects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582" y="116632"/>
            <a:ext cx="5328442" cy="648072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Big</a:t>
            </a:r>
            <a:r>
              <a:rPr lang="en-US" sz="3200" dirty="0">
                <a:solidFill>
                  <a:srgbClr val="0000CC"/>
                </a:solidFill>
              </a:rPr>
              <a:t>, bigger, the </a:t>
            </a:r>
            <a:r>
              <a:rPr lang="en-US" sz="3200" dirty="0" smtClean="0">
                <a:solidFill>
                  <a:srgbClr val="0000CC"/>
                </a:solidFill>
              </a:rPr>
              <a:t>biggest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6718403" cy="513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2" y="3140968"/>
            <a:ext cx="1969042" cy="14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presentations\2012-BB\GANIL_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0" y="1061838"/>
            <a:ext cx="1847083" cy="13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7" y="5392131"/>
            <a:ext cx="30421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3968" y="1844824"/>
            <a:ext cx="115212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FAIR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75039" y="3429000"/>
            <a:ext cx="152018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U400M </a:t>
            </a:r>
          </a:p>
          <a:p>
            <a:pPr>
              <a:defRPr/>
            </a:pP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hall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7192" y="1116761"/>
            <a:ext cx="1929729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SPIRAL 2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6122" y="2620180"/>
            <a:ext cx="1143962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FRIB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138028"/>
            <a:ext cx="13167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RIBF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0312" y="3999130"/>
            <a:ext cx="6480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11" y="4085823"/>
            <a:ext cx="515301" cy="33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6218551" y="174876"/>
            <a:ext cx="2467320" cy="116752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Huge increase in the scale of modern and prospective RIB </a:t>
            </a:r>
            <a:r>
              <a:rPr lang="en-US" sz="1600" b="1" dirty="0" smtClean="0">
                <a:solidFill>
                  <a:srgbClr val="FF0000"/>
                </a:solidFill>
              </a:rPr>
              <a:t>facilities: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Price tag 1-2 G€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961182" y="4653136"/>
            <a:ext cx="2026725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Is it possible to have world competitive RIB program </a:t>
            </a:r>
            <a:r>
              <a:rPr lang="en-US" sz="1600" b="1" dirty="0" smtClean="0">
                <a:solidFill>
                  <a:srgbClr val="FF0000"/>
                </a:solidFill>
              </a:rPr>
              <a:t>with modest investment scale?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Empty “ecological niche”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27584" y="980729"/>
            <a:ext cx="3384376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Underdeveloped field: storage ring physics with RIBs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860032" y="976361"/>
            <a:ext cx="3312368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Empty field: studies of RIBs in electron-RIB collider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663603" y="3429000"/>
            <a:ext cx="186614" cy="64807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 rot="16200000">
            <a:off x="5463071" y="3800223"/>
            <a:ext cx="1436100" cy="648073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15711" y="2359744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 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RIB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641060" y="4077072"/>
            <a:ext cx="216025" cy="8277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2987824" y="2996952"/>
            <a:ext cx="2675779" cy="2304256"/>
          </a:xfrm>
          <a:prstGeom prst="roundRect">
            <a:avLst>
              <a:gd name="adj" fmla="val 2395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80107" y="3916363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electron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83568" y="2492895"/>
            <a:ext cx="2028320" cy="6817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Isochronous mass </a:t>
            </a:r>
            <a:r>
              <a:rPr lang="en-GB" dirty="0" err="1" smtClean="0">
                <a:solidFill>
                  <a:srgbClr val="0000FF"/>
                </a:solidFill>
              </a:rPr>
              <a:t>spectromentry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5451" y="5370037"/>
            <a:ext cx="2028320" cy="9250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Atomic physics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19872" y="5661248"/>
            <a:ext cx="2028320" cy="92841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Radioactivity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59532" y="3802254"/>
            <a:ext cx="2160240" cy="9361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Precision reaction studies on internal gas jet target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155798" y="2212017"/>
            <a:ext cx="2232626" cy="1498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b="1" dirty="0" smtClean="0">
                <a:solidFill>
                  <a:srgbClr val="0000FF"/>
                </a:solidFill>
              </a:rPr>
              <a:t>Studies of electromagnetic </a:t>
            </a:r>
            <a:r>
              <a:rPr lang="en-GB" b="1" dirty="0" err="1" smtClean="0">
                <a:solidFill>
                  <a:srgbClr val="0000FF"/>
                </a:solidFill>
              </a:rPr>
              <a:t>formfactors</a:t>
            </a:r>
            <a:r>
              <a:rPr lang="en-GB" b="1" dirty="0" smtClean="0">
                <a:solidFill>
                  <a:srgbClr val="0000FF"/>
                </a:solidFill>
              </a:rPr>
              <a:t> of exotic nuclei in      e-RIB collider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746050" y="5370037"/>
            <a:ext cx="1518216" cy="50723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Etc….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13547</TotalTime>
  <Words>1445</Words>
  <Application>Microsoft Office PowerPoint</Application>
  <PresentationFormat>Экран (4:3)</PresentationFormat>
  <Paragraphs>256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Project of Dubna Electron-Radioactive Isotope Collider fAcility DERICA</vt:lpstr>
      <vt:lpstr>Презентация PowerPoint</vt:lpstr>
      <vt:lpstr>Презентация PowerPoint</vt:lpstr>
      <vt:lpstr>Motivation – Applications to nucleosynthesys</vt:lpstr>
      <vt:lpstr>Motivation – Applications    to neutron stars</vt:lpstr>
      <vt:lpstr>Презентация PowerPoint</vt:lpstr>
      <vt:lpstr>Презентация PowerPoint</vt:lpstr>
      <vt:lpstr>Big, bigger, the biggest</vt:lpstr>
      <vt:lpstr>Презентация PowerPoint</vt:lpstr>
      <vt:lpstr>Electron scattering</vt:lpstr>
      <vt:lpstr>Storage ring and e-RIB  collider topic in Russia</vt:lpstr>
      <vt:lpstr>Why it has happened this way?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Предыстория.  К4-К10.</vt:lpstr>
      <vt:lpstr>Электрон-ионные коллайдеры. Эволюция RIKEN.</vt:lpstr>
      <vt:lpstr>Электрон-ионные коллайдеры. Статус FAIR.</vt:lpstr>
      <vt:lpstr>Накопительные кольца. Китай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of Dubna Electron-Radioactive Isotope Collider fAcility (DERICA)</dc:title>
  <dc:creator>Leo</dc:creator>
  <cp:lastModifiedBy>Leo</cp:lastModifiedBy>
  <cp:revision>58</cp:revision>
  <dcterms:created xsi:type="dcterms:W3CDTF">2017-08-25T17:47:55Z</dcterms:created>
  <dcterms:modified xsi:type="dcterms:W3CDTF">2017-09-04T03:35:21Z</dcterms:modified>
</cp:coreProperties>
</file>