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59" r:id="rId3"/>
    <p:sldId id="728" r:id="rId4"/>
    <p:sldId id="729" r:id="rId5"/>
    <p:sldId id="651" r:id="rId6"/>
    <p:sldId id="741" r:id="rId7"/>
    <p:sldId id="638" r:id="rId8"/>
    <p:sldId id="735" r:id="rId9"/>
    <p:sldId id="733" r:id="rId10"/>
    <p:sldId id="737" r:id="rId11"/>
    <p:sldId id="734" r:id="rId12"/>
    <p:sldId id="732" r:id="rId13"/>
    <p:sldId id="736" r:id="rId14"/>
    <p:sldId id="740" r:id="rId15"/>
    <p:sldId id="738" r:id="rId16"/>
    <p:sldId id="742" r:id="rId17"/>
    <p:sldId id="698" r:id="rId18"/>
    <p:sldId id="718" r:id="rId19"/>
    <p:sldId id="716" r:id="rId20"/>
    <p:sldId id="699" r:id="rId21"/>
    <p:sldId id="743" r:id="rId22"/>
    <p:sldId id="700" r:id="rId23"/>
    <p:sldId id="701" r:id="rId24"/>
    <p:sldId id="703" r:id="rId25"/>
    <p:sldId id="705" r:id="rId26"/>
    <p:sldId id="704" r:id="rId27"/>
    <p:sldId id="706" r:id="rId28"/>
    <p:sldId id="707" r:id="rId29"/>
    <p:sldId id="724" r:id="rId30"/>
    <p:sldId id="708" r:id="rId31"/>
    <p:sldId id="710" r:id="rId32"/>
    <p:sldId id="713" r:id="rId33"/>
    <p:sldId id="711" r:id="rId34"/>
    <p:sldId id="717" r:id="rId35"/>
    <p:sldId id="677" r:id="rId36"/>
  </p:sldIdLst>
  <p:sldSz cx="9144000" cy="6858000" type="screen4x3"/>
  <p:notesSz cx="9866313" cy="6757988"/>
  <p:embeddedFontLst>
    <p:embeddedFont>
      <p:font typeface="Comic Sans MS" pitchFamily="66" charset="0"/>
      <p:regular r:id="rId39"/>
      <p:bold r:id="rId40"/>
    </p:embeddedFont>
    <p:embeddedFont>
      <p:font typeface="Bookman Old Style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Mathematica1" pitchFamily="2" charset="2"/>
      <p:regular r:id="rId49"/>
      <p:bold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006600"/>
    <a:srgbClr val="969696"/>
    <a:srgbClr val="FFFFCC"/>
    <a:srgbClr val="008000"/>
    <a:srgbClr val="FF99FF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047" autoAdjust="0"/>
    <p:restoredTop sz="94775" autoAdjust="0"/>
  </p:normalViewPr>
  <p:slideViewPr>
    <p:cSldViewPr snapToGrid="0">
      <p:cViewPr varScale="1">
        <p:scale>
          <a:sx n="67" d="100"/>
          <a:sy n="67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2202" y="-102"/>
      </p:cViewPr>
      <p:guideLst>
        <p:guide orient="horz" pos="2128"/>
        <p:guide pos="31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7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1" y="0"/>
            <a:ext cx="4276724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D9F998-0F36-435A-A7E4-6FB1CED08F72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18264"/>
            <a:ext cx="4275137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1" y="6418264"/>
            <a:ext cx="4276724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7A0A59-EF98-4C17-9E64-691E1512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1" y="0"/>
            <a:ext cx="427672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3263" y="506413"/>
            <a:ext cx="3379787" cy="253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09925"/>
            <a:ext cx="78930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8264"/>
            <a:ext cx="4275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1" y="6418264"/>
            <a:ext cx="427672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A31814-3B8A-4E9D-B594-7D4B446F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A31814-3B8A-4E9D-B594-7D4B446FF5B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05F61-9256-4342-B1BE-33A2203BFBA2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5EBA-B683-4765-B160-EB9B7D673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F22E-9B46-4BBD-9B75-A7409DE06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4868-659E-4F99-86B2-77E266B9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8CE7-3FC4-4B5E-8957-40DB4264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FA95-8360-4364-BE2B-C5315E2A7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2BB4-B273-4F62-80AE-DA64C72B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77B8-DFA8-44E7-BBC0-02F334007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B24C-2742-48F6-8991-0790BC2E7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C522-4C4C-4FFE-844B-0E531E3D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D122-BF52-44C2-86BF-BB785049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4F03-C9A7-4760-9D8A-C72A1F91A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6074655-F136-4013-9FFC-AA5C49AEE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4875" y="6381750"/>
            <a:ext cx="476250" cy="476250"/>
          </a:xfrm>
          <a:noFill/>
        </p:spPr>
        <p:txBody>
          <a:bodyPr/>
          <a:lstStyle/>
          <a:p>
            <a:fld id="{C8A9A9D4-0CC0-4202-BED4-00852B746B28}" type="slidenum">
              <a:rPr lang="ru-RU" smtClean="0"/>
              <a:pPr/>
              <a:t>1</a:t>
            </a:fld>
            <a:endParaRPr lang="ru-RU" dirty="0" smtClean="0"/>
          </a:p>
        </p:txBody>
      </p:sp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2052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0" y="1122"/>
              <a:ext cx="5760" cy="8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Lattice and Dynamic Aperture 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of the NICA Collider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1179" y="2141"/>
              <a:ext cx="3371" cy="9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O.S. Kozlov, S.A. Kostromin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LHEP, JINR</a:t>
              </a:r>
              <a:r>
                <a:rPr lang="en-US" sz="24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, Dubna</a:t>
              </a:r>
              <a:endPara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</a:p>
          </p:txBody>
        </p:sp>
        <p:sp>
          <p:nvSpPr>
            <p:cNvPr id="2058" name="Rectangle 71"/>
            <p:cNvSpPr>
              <a:spLocks noChangeArrowheads="1"/>
            </p:cNvSpPr>
            <p:nvPr/>
          </p:nvSpPr>
          <p:spPr bwMode="auto">
            <a:xfrm>
              <a:off x="0" y="0"/>
              <a:ext cx="5760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sz="2400" dirty="0"/>
            </a:p>
          </p:txBody>
        </p:sp>
      </p:grpSp>
      <p:pic>
        <p:nvPicPr>
          <p:cNvPr id="11" name="Рисунок 10" descr="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11136"/>
            <a:ext cx="1323975" cy="457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0" y="6283969"/>
            <a:ext cx="9144000" cy="573090"/>
            <a:chOff x="0" y="3929"/>
            <a:chExt cx="5760" cy="361"/>
          </a:xfrm>
        </p:grpSpPr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56" y="3988"/>
              <a:ext cx="469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b="1" smtClean="0">
                  <a:solidFill>
                    <a:srgbClr val="000066"/>
                  </a:solidFill>
                  <a:latin typeface="Comic Sans MS" pitchFamily="66" charset="0"/>
                </a:rPr>
                <a:t>XII </a:t>
              </a:r>
              <a:r>
                <a:rPr lang="ru-RU" b="1" smtClean="0">
                  <a:solidFill>
                    <a:srgbClr val="000066"/>
                  </a:solidFill>
                  <a:latin typeface="Comic Sans MS" pitchFamily="66" charset="0"/>
                </a:rPr>
                <a:t>Международный семинар по проблемам ускорителей заряженных частиц</a:t>
              </a:r>
              <a:r>
                <a:rPr lang="en-US" b="1" smtClean="0">
                  <a:solidFill>
                    <a:srgbClr val="000066"/>
                  </a:solidFill>
                  <a:latin typeface="Comic Sans MS" pitchFamily="66" charset="0"/>
                </a:rPr>
                <a:t>, </a:t>
              </a:r>
              <a:r>
                <a:rPr lang="ru-RU" b="1" smtClean="0">
                  <a:solidFill>
                    <a:srgbClr val="000066"/>
                  </a:solidFill>
                  <a:latin typeface="Comic Sans MS" pitchFamily="66" charset="0"/>
                </a:rPr>
                <a:t>г.Алушта</a:t>
              </a:r>
              <a:r>
                <a:rPr lang="en-US" b="1" smtClean="0">
                  <a:solidFill>
                    <a:srgbClr val="000066"/>
                  </a:solidFill>
                  <a:latin typeface="Comic Sans MS" pitchFamily="66" charset="0"/>
                </a:rPr>
                <a:t>,  4</a:t>
              </a:r>
              <a:r>
                <a:rPr lang="ru-RU" b="1" smtClean="0">
                  <a:solidFill>
                    <a:srgbClr val="000066"/>
                  </a:solidFill>
                  <a:latin typeface="Comic Sans MS" pitchFamily="66" charset="0"/>
                </a:rPr>
                <a:t> сентября</a:t>
              </a:r>
              <a:r>
                <a:rPr lang="en-US" b="1" smtClean="0">
                  <a:solidFill>
                    <a:srgbClr val="000066"/>
                  </a:solidFill>
                  <a:latin typeface="Comic Sans MS" pitchFamily="66" charset="0"/>
                </a:rPr>
                <a:t>, </a:t>
              </a:r>
              <a:r>
                <a:rPr lang="en-US" b="1" dirty="0" smtClean="0">
                  <a:solidFill>
                    <a:srgbClr val="000066"/>
                  </a:solidFill>
                  <a:latin typeface="Comic Sans MS" pitchFamily="66" charset="0"/>
                </a:rPr>
                <a:t>2017</a:t>
              </a:r>
              <a:endParaRPr lang="ru-RU" sz="1400" b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0" y="3929"/>
              <a:ext cx="57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Collider rings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14" y="2471456"/>
            <a:ext cx="8007833" cy="35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1" y="1150336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Arc, missing dipole Cells: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– Injection, Dump,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Dispersion suppressor.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Lower Ring 1, Upper Ring 2  - East Arc -  South side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Collider rings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9143999" cy="19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" y="666243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Straight sections North: MPD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63" y="3604373"/>
            <a:ext cx="9162463" cy="18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Collider rings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" y="666243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Straight sections South: SPD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1247"/>
            <a:ext cx="8997696" cy="18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533"/>
            <a:ext cx="9144000" cy="196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318" y="717186"/>
            <a:ext cx="6201066" cy="48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" y="5708796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Beta-functions in Straight section.  </a:t>
            </a:r>
            <a:r>
              <a:rPr lang="el-GR" sz="2000" b="1" smtClean="0">
                <a:solidFill>
                  <a:srgbClr val="00206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002060"/>
                </a:solidFill>
                <a:latin typeface="Comic Sans MS" pitchFamily="66" charset="0"/>
              </a:rPr>
              <a:t>* </a:t>
            </a:r>
            <a:r>
              <a:rPr lang="en-US" sz="2000" b="1" smtClean="0">
                <a:solidFill>
                  <a:srgbClr val="002060"/>
                </a:solidFill>
                <a:latin typeface="Comic Sans MS" pitchFamily="66" charset="0"/>
              </a:rPr>
              <a:t> @ IP = 0.6m.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69" y="690283"/>
            <a:ext cx="650606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" y="5708796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</a:rPr>
              <a:t>Twiss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-functions in Half of the Ring. 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β</a:t>
            </a:r>
            <a:r>
              <a:rPr lang="en-US" sz="2000" b="1" baseline="30000" dirty="0" smtClean="0">
                <a:solidFill>
                  <a:srgbClr val="002060"/>
                </a:solidFill>
                <a:latin typeface="Comic Sans MS" pitchFamily="66" charset="0"/>
              </a:rPr>
              <a:t>*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=0.6m.</a:t>
            </a:r>
          </a:p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  No coupling correction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Bs_MPD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=0.6T, </a:t>
            </a: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Bs_Ecool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=0.2T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" y="5843266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Beta-functions of the Ring.  X/Y-</a:t>
            </a:r>
            <a:r>
              <a:rPr lang="en-US" sz="2000" b="1" smtClean="0">
                <a:solidFill>
                  <a:schemeClr val="accent2"/>
                </a:solidFill>
                <a:latin typeface="Comic Sans MS" pitchFamily="66" charset="0"/>
              </a:rPr>
              <a:t>Coupling correction.</a:t>
            </a: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chemeClr val="accent2"/>
                </a:solidFill>
                <a:latin typeface="Comic Sans MS" pitchFamily="66" charset="0"/>
              </a:rPr>
              <a:t>   4 Families of Skew Quads in Drifts. Gmax=1.8 T/m 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659" y="628345"/>
            <a:ext cx="6766560" cy="52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0" y="5753619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                      Dy-Dispertion </a:t>
            </a:r>
            <a:r>
              <a:rPr lang="en-US" sz="2000" b="1" smtClean="0">
                <a:solidFill>
                  <a:schemeClr val="accent2"/>
                </a:solidFill>
                <a:latin typeface="Comic Sans MS" pitchFamily="66" charset="0"/>
              </a:rPr>
              <a:t>correction. </a:t>
            </a: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chemeClr val="accent2"/>
                </a:solidFill>
                <a:latin typeface="Comic Sans MS" pitchFamily="66" charset="0"/>
              </a:rPr>
              <a:t>              2 Families of Skew Quads in arcs. Gmax=4T/m                   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90" y="699247"/>
            <a:ext cx="6732270" cy="50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17</a:t>
            </a:fld>
            <a:r>
              <a:rPr lang="en-US" dirty="0" smtClean="0"/>
              <a:t>   </a:t>
            </a:r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8222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2.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Nonlinearities of the magnetic field in Collider 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0" y="594524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1.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Dipole/Quadrupole harmonics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0" y="1586679"/>
            <a:ext cx="9143999" cy="529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Chromaticity correction Sextupoles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1" y="4077951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3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Fields, Final Focus Quads in particular 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159" y="1175658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(ΔB/B) </a:t>
            </a:r>
            <a:r>
              <a:rPr lang="en-US" sz="2000" baseline="-25000" dirty="0" smtClean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~ 10</a:t>
            </a:r>
            <a:r>
              <a:rPr lang="en-US" sz="2000" baseline="30000" dirty="0" smtClean="0">
                <a:latin typeface="Comic Sans MS" pitchFamily="66" charset="0"/>
              </a:rPr>
              <a:t>-4 </a:t>
            </a:r>
            <a:r>
              <a:rPr lang="en-US" sz="2000" dirty="0" smtClean="0">
                <a:latin typeface="Comic Sans MS" pitchFamily="66" charset="0"/>
              </a:rPr>
              <a:t> expected values at R</a:t>
            </a:r>
            <a:r>
              <a:rPr lang="en-US" sz="2000" baseline="-25000" dirty="0" smtClean="0">
                <a:latin typeface="Comic Sans MS" pitchFamily="66" charset="0"/>
              </a:rPr>
              <a:t>beam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8" name="Рисунок 17" descr="ChromCo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41" y="2304863"/>
            <a:ext cx="2439549" cy="17809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67135" y="2104222"/>
            <a:ext cx="6176865" cy="70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1600" b="1" dirty="0" smtClean="0">
                <a:latin typeface="Comic Sans MS" pitchFamily="66" charset="0"/>
              </a:rPr>
              <a:t>Tune spread over the momentum acceptance ±4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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p 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 before (1) and after (2) correction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2932246" y="2839142"/>
            <a:ext cx="5409323" cy="1372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Natural chromaticities: 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=-33,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=-28                   (</a:t>
            </a:r>
            <a:r>
              <a:rPr lang="el-GR" sz="1600" b="1" smtClean="0">
                <a:latin typeface="Comic Sans MS" pitchFamily="66" charset="0"/>
                <a:sym typeface="Mathematica1"/>
              </a:rPr>
              <a:t>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x,y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~20 from 2 IPs)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Corrected chromaticities: 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x,y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=0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N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corr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=24, G’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max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=150T/m</a:t>
            </a:r>
            <a:r>
              <a:rPr lang="en-US" sz="1600" b="1" baseline="30000" dirty="0" smtClean="0">
                <a:latin typeface="Comic Sans MS" pitchFamily="66" charset="0"/>
                <a:sym typeface="Mathematica1"/>
              </a:rPr>
              <a:t>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18000"/>
          </a:blip>
          <a:srcRect/>
          <a:stretch>
            <a:fillRect/>
          </a:stretch>
        </p:blipFill>
        <p:spPr bwMode="auto">
          <a:xfrm>
            <a:off x="432539" y="4518679"/>
            <a:ext cx="3504980" cy="188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88056" y="4817031"/>
            <a:ext cx="4209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Gradient in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QFF1 vs.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Longitudinal </a:t>
            </a: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coor</a:t>
            </a:r>
            <a:r>
              <a:rPr lang="en-US" b="1" smtClean="0">
                <a:solidFill>
                  <a:schemeClr val="tx2"/>
                </a:solidFill>
                <a:latin typeface="Comic Sans MS" pitchFamily="66" charset="0"/>
              </a:rPr>
              <a:t>. @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chemeClr val="tx2"/>
                </a:solidFill>
                <a:latin typeface="Comic Sans MS" pitchFamily="66" charset="0"/>
              </a:rPr>
              <a:t>I=10.3kA </a:t>
            </a:r>
            <a:endParaRPr lang="ru-RU" sz="16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18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2.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Nonlinearities: Fringe Fields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1" y="1036962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 effect in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quadrupole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484" y="1718504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Δ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/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 ~ 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800" b="1" baseline="30000" dirty="0" smtClean="0">
                <a:solidFill>
                  <a:srgbClr val="C00000"/>
                </a:solidFill>
                <a:latin typeface="Comic Sans MS" pitchFamily="66" charset="0"/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·k</a:t>
            </a:r>
            <a:r>
              <a:rPr lang="en-US" sz="2800" b="1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·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L·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ε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3469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=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&gt; To decrease Fringe Field effect:</a:t>
            </a:r>
          </a:p>
          <a:p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-  Increase  </a:t>
            </a:r>
            <a:r>
              <a:rPr lang="en-US" sz="2400" b="1" dirty="0" err="1" smtClean="0">
                <a:solidFill>
                  <a:schemeClr val="accent6"/>
                </a:solidFill>
                <a:latin typeface="Comic Sans MS" pitchFamily="66" charset="0"/>
              </a:rPr>
              <a:t>Quadrupole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length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  <a:sym typeface="Wingdings" panose="05000000000000000000" pitchFamily="2" charset="2"/>
              </a:rPr>
              <a:t></a:t>
            </a:r>
            <a:r>
              <a:rPr lang="en-US" sz="2400" b="1" dirty="0">
                <a:solidFill>
                  <a:schemeClr val="accent6"/>
                </a:solidFill>
                <a:latin typeface="Comic Sans MS" pitchFamily="66" charset="0"/>
              </a:rPr>
              <a:t> Decrease  Quadrupole strength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k;</a:t>
            </a:r>
            <a:endParaRPr lang="ru-RU" sz="24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 Decrease  beta-function in </a:t>
            </a:r>
            <a:r>
              <a:rPr lang="en-US" sz="2400" b="1" dirty="0" err="1" smtClean="0">
                <a:solidFill>
                  <a:schemeClr val="accent6"/>
                </a:solidFill>
                <a:latin typeface="Comic Sans MS" pitchFamily="66" charset="0"/>
              </a:rPr>
              <a:t>Lense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(or Decrease IP-QFF1 distance) or Increase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4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in IP </a:t>
            </a: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Decrease  Emittance 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ε</a:t>
            </a: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0" y="5174509"/>
            <a:ext cx="9143999" cy="10525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Fields in ALL elements are taken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into account in MADX code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19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Q-diagram and Resonances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Qdiarga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3063"/>
            <a:ext cx="4552474" cy="4358640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48031" y="5275853"/>
            <a:ext cx="4481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Resonance diagram up to 5</a:t>
            </a:r>
            <a:r>
              <a:rPr lang="en-US" b="1" baseline="30000" smtClean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 order. </a:t>
            </a:r>
          </a:p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Collider Working points and Space Charge Tune Shifts at  1/4.5 GeV/u</a:t>
            </a:r>
            <a:endParaRPr lang="ru-RU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499992" y="649532"/>
            <a:ext cx="4644008" cy="54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endParaRPr lang="en-US" sz="1600" b="1" smtClean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Betatron tunes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Qx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/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Qy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regulation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: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            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1. 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Quadrupole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correctors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trim-quads) in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long straight sections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tune regulation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and matching conditions);                    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2.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Arc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quadrupoles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strong change of tune,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=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8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9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.5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 ),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Imax=11kA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Nominal Betatron Tunes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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x=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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y=0.42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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0.44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require for effective  Stochastic Cooling in Energy range 3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4.5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GeV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/u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Qx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/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Qy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=9.10 – second possible working point: ECool up to  3GeV/u, larger DA </a:t>
            </a:r>
            <a:endParaRPr lang="ru-RU" sz="1600" b="1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endParaRPr lang="en-US" sz="1600" b="1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5337" y="6363478"/>
            <a:ext cx="738663" cy="373224"/>
          </a:xfrm>
          <a:noFill/>
        </p:spPr>
        <p:txBody>
          <a:bodyPr/>
          <a:lstStyle/>
          <a:p>
            <a:fld id="{9DB85C47-25A2-4BE1-B9E6-BC00A9B0DE07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49835" y="1399910"/>
            <a:ext cx="8005972" cy="4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b="1" smtClean="0">
                <a:solidFill>
                  <a:srgbClr val="333399"/>
                </a:solidFill>
                <a:latin typeface="Comic Sans MS" pitchFamily="66" charset="0"/>
              </a:rPr>
              <a:t>Collider project parameters</a:t>
            </a:r>
            <a:endParaRPr lang="en-US" sz="28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b="1" smtClean="0">
                <a:solidFill>
                  <a:srgbClr val="333399"/>
                </a:solidFill>
                <a:latin typeface="Comic Sans MS" pitchFamily="66" charset="0"/>
              </a:rPr>
              <a:t>Composition of the rings 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  <a:latin typeface="Comic Sans MS" pitchFamily="66" charset="0"/>
              </a:rPr>
              <a:t>Dynamic </a:t>
            </a:r>
            <a:r>
              <a:rPr lang="en-US" sz="2800" b="1" smtClean="0">
                <a:solidFill>
                  <a:schemeClr val="accent6"/>
                </a:solidFill>
                <a:latin typeface="Comic Sans MS" pitchFamily="66" charset="0"/>
              </a:rPr>
              <a:t>Aperture calculations</a:t>
            </a:r>
            <a:endParaRPr lang="en-US" sz="2400" b="1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 smtClean="0">
              <a:solidFill>
                <a:srgbClr val="333399"/>
              </a:solidFill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endParaRPr lang="en-US" sz="20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endParaRPr lang="en-US" sz="20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sz="2000" b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0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Contents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20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4" y="649498"/>
            <a:ext cx="76328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Dynamic Aperture: 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A(</a:t>
            </a:r>
            <a:r>
              <a:rPr lang="en-US" sz="2000" b="1" i="1" dirty="0" err="1" smtClean="0">
                <a:solidFill>
                  <a:schemeClr val="accent2"/>
                </a:solidFill>
                <a:latin typeface="Comic Sans MS" pitchFamily="66" charset="0"/>
              </a:rPr>
              <a:t>x,y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)=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err="1" smtClean="0">
                <a:solidFill>
                  <a:schemeClr val="accent2"/>
                </a:solidFill>
                <a:latin typeface="Comic Sans MS" pitchFamily="66" charset="0"/>
              </a:rPr>
              <a:t>s,N</a:t>
            </a:r>
            <a:r>
              <a:rPr lang="en-US" sz="2000" b="1" i="1" baseline="-25000" dirty="0" err="1" smtClean="0">
                <a:solidFill>
                  <a:schemeClr val="accent2"/>
                </a:solidFill>
                <a:latin typeface="Comic Sans MS" pitchFamily="66" charset="0"/>
              </a:rPr>
              <a:t>turn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)  </a:t>
            </a:r>
          </a:p>
          <a:p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in optimal collider lattice: 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&gt;</a:t>
            </a:r>
            <a:r>
              <a:rPr lang="en-US" sz="2000" b="1" i="1" dirty="0" err="1" smtClean="0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US" sz="2000" b="1" i="1" baseline="-25000" dirty="0" err="1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,   </a:t>
            </a:r>
            <a:r>
              <a:rPr lang="en-US" sz="2000" b="1" i="1" dirty="0" err="1" smtClean="0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US" sz="2000" b="1" i="1" baseline="-25000" dirty="0" err="1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– vacuum chamber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good reserve: 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=2M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ru-RU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n-US" sz="2000" b="1" i="1" baseline="-25000" dirty="0" smtClean="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endParaRPr lang="en-US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 DA calculation methods: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US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PTC - Polymorphic Tracking Code, (MAD-X): </a:t>
            </a:r>
          </a:p>
          <a:p>
            <a:pPr marL="342900" indent="-342900">
              <a:buFontTx/>
              <a:buChar char="-"/>
            </a:pP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Symplectic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 tracking;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Nonlinearities of magnetic elements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 (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chromaticity </a:t>
            </a: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sextupoles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systematic/random errors in dipoles/</a:t>
            </a: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quadrupoles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Fringe fields of all magnetic elements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pPr marL="342900" indent="-342900"/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2.   T</a:t>
            </a:r>
            <a:r>
              <a:rPr lang="ru-RU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hin-lens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tracking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, (MAD-X):                                                                  </a:t>
            </a:r>
            <a:r>
              <a:rPr lang="en-US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Symplectic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tracking;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Beam-beam interactions in IPs;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Space charge forces.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21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Original Lattice: 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l-GR" sz="2000" b="1" dirty="0" smtClean="0">
                <a:solidFill>
                  <a:srgbClr val="333399"/>
                </a:solidFill>
                <a:latin typeface="Comic Sans MS" pitchFamily="66" charset="0"/>
              </a:rPr>
              <a:t>β</a:t>
            </a:r>
            <a:r>
              <a:rPr lang="en-US" sz="2000" b="1" baseline="30000" dirty="0" smtClean="0">
                <a:solidFill>
                  <a:srgbClr val="333399"/>
                </a:solidFill>
                <a:latin typeface="Comic Sans MS" pitchFamily="66" charset="0"/>
              </a:rPr>
              <a:t>*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=0.35m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92890"/>
            <a:ext cx="4441371" cy="366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85389" y="2090056"/>
            <a:ext cx="4609322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22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08" y="1176467"/>
            <a:ext cx="2892238" cy="264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60" y="3804814"/>
            <a:ext cx="2786633" cy="26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90" y="1066272"/>
            <a:ext cx="2896054" cy="26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343" y="3687819"/>
            <a:ext cx="2881618" cy="268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23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Lattice: 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=0.5, 0.6, 0.7, 1.0m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9959" y="2063111"/>
            <a:ext cx="4162013" cy="36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04049" y="2602084"/>
            <a:ext cx="4739951" cy="334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" y="1577348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 1.0m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24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Lattice: 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intermediate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 0.6m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39" y="1226201"/>
            <a:ext cx="7242584" cy="497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25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643813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04" y="938500"/>
            <a:ext cx="2857881" cy="26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95" y="3641447"/>
            <a:ext cx="2847975" cy="26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513" y="982233"/>
            <a:ext cx="2847975" cy="26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49" y="3669796"/>
            <a:ext cx="2887599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26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73" y="1153104"/>
            <a:ext cx="2852928" cy="26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661" y="1056852"/>
            <a:ext cx="2833116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66" y="3753425"/>
            <a:ext cx="2843022" cy="2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454" y="3709402"/>
            <a:ext cx="2843022" cy="26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52800" y="622042"/>
            <a:ext cx="255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=8.10/10.10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27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1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9526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Increase </a:t>
            </a:r>
            <a:r>
              <a:rPr lang="el-GR" sz="22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   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at IP increase DA:  0.35m DA&lt;GA, 0.6m DA≥GA 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For </a:t>
            </a:r>
            <a:r>
              <a:rPr lang="el-GR" sz="22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=0.6m the required luminosity at </a:t>
            </a:r>
            <a:r>
              <a:rPr lang="en-US" sz="2200" b="1" dirty="0" err="1" smtClean="0">
                <a:solidFill>
                  <a:schemeClr val="accent6"/>
                </a:solidFill>
                <a:latin typeface="Comic Sans MS" pitchFamily="66" charset="0"/>
              </a:rPr>
              <a:t>E</a:t>
            </a:r>
            <a:r>
              <a:rPr lang="en-US" sz="2200" b="1" baseline="-25000" dirty="0" err="1" smtClean="0">
                <a:solidFill>
                  <a:schemeClr val="accent6"/>
                </a:solidFill>
                <a:latin typeface="Comic Sans MS" pitchFamily="66" charset="0"/>
              </a:rPr>
              <a:t>k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 =3÷4.5 </a:t>
            </a:r>
            <a:r>
              <a:rPr lang="en-US" sz="2200" b="1" dirty="0" err="1" smtClean="0">
                <a:solidFill>
                  <a:schemeClr val="accent6"/>
                </a:solidFill>
                <a:latin typeface="Comic Sans MS" pitchFamily="66" charset="0"/>
              </a:rPr>
              <a:t>GeV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/u of L=1•10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27 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cm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-2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s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-1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 will be achieved with ~15% higher bunch intensity;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Ring tunes 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=9.44/9.44 chosen as a project base option due to S-Cooling reasons 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Tunes 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=0.10/0.10 (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=8.10/10.10) show a largest aperture DA&gt;GA </a:t>
            </a:r>
            <a:endParaRPr lang="ru-RU" sz="2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28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298" y="622042"/>
            <a:ext cx="882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Optics for two beams optimization</a:t>
            </a:r>
          </a:p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Nominal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ru-RU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16" y="2024743"/>
            <a:ext cx="7050664" cy="42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79307" y="1499593"/>
            <a:ext cx="3872203" cy="456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C00000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=9.44/9.44,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=0.60m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29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290" y="715348"/>
            <a:ext cx="88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Optics for two beams </a:t>
            </a:r>
          </a:p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5" y="1535659"/>
            <a:ext cx="9068865" cy="13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83" y="3352935"/>
            <a:ext cx="7921792" cy="298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241" y="2929813"/>
            <a:ext cx="882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ru-RU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Quadrupoles in straight sections A and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8" t="4596" r="2586" b="13390"/>
          <a:stretch>
            <a:fillRect/>
          </a:stretch>
        </p:blipFill>
        <p:spPr bwMode="auto">
          <a:xfrm>
            <a:off x="36513" y="1908175"/>
            <a:ext cx="90725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9"/>
          <p:cNvSpPr txBox="1">
            <a:spLocks noChangeArrowheads="1"/>
          </p:cNvSpPr>
          <p:nvPr/>
        </p:nvSpPr>
        <p:spPr bwMode="auto">
          <a:xfrm>
            <a:off x="36513" y="485775"/>
            <a:ext cx="4725987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ru-RU" dirty="0" smtClean="0">
                <a:latin typeface="+mn-lt"/>
              </a:rPr>
              <a:t> </a:t>
            </a:r>
            <a:r>
              <a:rPr lang="en-US" altLang="ru-RU" sz="1600" dirty="0" smtClean="0">
                <a:latin typeface="+mn-lt"/>
              </a:rPr>
              <a:t>Beams –  </a:t>
            </a:r>
            <a:r>
              <a:rPr lang="en-US" altLang="ru-RU" sz="1600" dirty="0" err="1" smtClean="0">
                <a:solidFill>
                  <a:srgbClr val="FF0000"/>
                </a:solidFill>
                <a:latin typeface="+mn-lt"/>
              </a:rPr>
              <a:t>p,d</a:t>
            </a:r>
            <a:r>
              <a:rPr lang="en-US" altLang="ru-RU" sz="1600" dirty="0" smtClean="0">
                <a:solidFill>
                  <a:srgbClr val="FF0000"/>
                </a:solidFill>
                <a:latin typeface="+mn-lt"/>
              </a:rPr>
              <a:t>(h)..</a:t>
            </a:r>
            <a:r>
              <a:rPr lang="en-US" altLang="ru-RU" sz="1600" baseline="30000" dirty="0" smtClean="0">
                <a:solidFill>
                  <a:srgbClr val="FF0000"/>
                </a:solidFill>
                <a:latin typeface="+mn-lt"/>
              </a:rPr>
              <a:t>197</a:t>
            </a:r>
            <a:r>
              <a:rPr lang="en-US" altLang="ru-RU" sz="1600" dirty="0" smtClean="0">
                <a:solidFill>
                  <a:srgbClr val="FF0000"/>
                </a:solidFill>
                <a:latin typeface="+mn-lt"/>
              </a:rPr>
              <a:t>Au</a:t>
            </a:r>
            <a:r>
              <a:rPr lang="en-US" altLang="ru-RU" sz="1600" baseline="30000" dirty="0" smtClean="0">
                <a:solidFill>
                  <a:srgbClr val="FF0000"/>
                </a:solidFill>
                <a:latin typeface="+mn-lt"/>
              </a:rPr>
              <a:t>79+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ru-RU" sz="1600" dirty="0" smtClean="0">
                <a:latin typeface="+mn-lt"/>
              </a:rPr>
              <a:t>Collision energy  √s= </a:t>
            </a:r>
            <a:r>
              <a:rPr lang="en-US" altLang="ru-RU" sz="1600" b="1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ru-RU" altLang="ru-RU" sz="1600" b="1" dirty="0" smtClean="0">
                <a:solidFill>
                  <a:srgbClr val="FF0000"/>
                </a:solidFill>
                <a:latin typeface="+mn-lt"/>
              </a:rPr>
              <a:t>-11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en-US" altLang="ru-RU" sz="1600" dirty="0" smtClean="0">
                <a:latin typeface="+mn-lt"/>
              </a:rPr>
              <a:t>GeV/n (Au), </a:t>
            </a:r>
            <a:r>
              <a:rPr lang="en-US" altLang="ru-RU" sz="1600" b="1" dirty="0" smtClean="0">
                <a:solidFill>
                  <a:srgbClr val="FF0000"/>
                </a:solidFill>
                <a:latin typeface="+mn-lt"/>
              </a:rPr>
              <a:t>12-27</a:t>
            </a:r>
            <a:r>
              <a:rPr lang="en-US" altLang="ru-RU" sz="1600" dirty="0" smtClean="0">
                <a:latin typeface="+mn-lt"/>
              </a:rPr>
              <a:t> (p)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ru-RU" sz="1600" dirty="0" smtClean="0">
                <a:latin typeface="+mn-lt"/>
              </a:rPr>
              <a:t> Beam energy (fixed target) - </a:t>
            </a:r>
            <a:r>
              <a:rPr lang="en-US" altLang="ru-RU" sz="1600" b="1" dirty="0" smtClean="0">
                <a:solidFill>
                  <a:srgbClr val="C00000"/>
                </a:solidFill>
                <a:latin typeface="+mn-lt"/>
              </a:rPr>
              <a:t>1-6 </a:t>
            </a:r>
            <a:r>
              <a:rPr lang="en-US" altLang="ru-RU" sz="1600" dirty="0" smtClean="0">
                <a:latin typeface="+mn-lt"/>
              </a:rPr>
              <a:t>GeV/n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ru-RU" sz="1600" dirty="0" smtClean="0">
                <a:latin typeface="+mn-lt"/>
              </a:rPr>
              <a:t>Luminosity: </a:t>
            </a:r>
            <a:r>
              <a:rPr lang="en-US" altLang="ru-RU" sz="16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ru-RU" sz="1600" b="1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en-US" altLang="ru-RU" sz="1600" b="1" baseline="30000" dirty="0" smtClean="0">
                <a:solidFill>
                  <a:srgbClr val="FF0000"/>
                </a:solidFill>
                <a:latin typeface="+mn-lt"/>
              </a:rPr>
              <a:t>27</a:t>
            </a:r>
            <a:r>
              <a:rPr lang="en-US" altLang="ru-RU" sz="1600" dirty="0" smtClean="0">
                <a:latin typeface="+mn-lt"/>
              </a:rPr>
              <a:t> cm</a:t>
            </a:r>
            <a:r>
              <a:rPr lang="en-US" altLang="ru-RU" sz="1600" baseline="30000" dirty="0" smtClean="0">
                <a:latin typeface="+mn-lt"/>
              </a:rPr>
              <a:t>-2</a:t>
            </a:r>
            <a:r>
              <a:rPr lang="en-US" altLang="ru-RU" sz="1600" dirty="0" smtClean="0">
                <a:latin typeface="+mn-lt"/>
              </a:rPr>
              <a:t>s</a:t>
            </a:r>
            <a:r>
              <a:rPr lang="en-US" altLang="ru-RU" sz="1600" baseline="30000" dirty="0" smtClean="0">
                <a:latin typeface="+mn-lt"/>
              </a:rPr>
              <a:t>-1</a:t>
            </a:r>
            <a:r>
              <a:rPr lang="en-US" altLang="ru-RU" sz="1600" dirty="0" smtClean="0">
                <a:latin typeface="+mn-lt"/>
              </a:rPr>
              <a:t>(Au), </a:t>
            </a:r>
            <a:r>
              <a:rPr lang="en-US" altLang="ru-RU" sz="1600" b="1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US" altLang="ru-RU" sz="1600" b="1" baseline="30000" dirty="0" smtClean="0">
                <a:solidFill>
                  <a:srgbClr val="FF0000"/>
                </a:solidFill>
                <a:latin typeface="+mn-lt"/>
              </a:rPr>
              <a:t>32</a:t>
            </a:r>
            <a:r>
              <a:rPr lang="en-US" altLang="ru-RU" sz="1600" dirty="0" smtClean="0">
                <a:latin typeface="+mn-lt"/>
              </a:rPr>
              <a:t> (p)</a:t>
            </a:r>
          </a:p>
        </p:txBody>
      </p:sp>
      <p:sp>
        <p:nvSpPr>
          <p:cNvPr id="5128" name="Text Box 59"/>
          <p:cNvSpPr txBox="1">
            <a:spLocks noChangeArrowheads="1"/>
          </p:cNvSpPr>
          <p:nvPr/>
        </p:nvSpPr>
        <p:spPr bwMode="auto">
          <a:xfrm>
            <a:off x="5086350" y="549275"/>
            <a:ext cx="35988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ru-RU" sz="1600" b="1" dirty="0" smtClean="0">
                <a:solidFill>
                  <a:srgbClr val="0000A2"/>
                </a:solidFill>
                <a:latin typeface="+mj-lt"/>
              </a:rPr>
              <a:t>               Experiments: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1600" dirty="0" smtClean="0">
                <a:latin typeface="+mj-lt"/>
              </a:rPr>
              <a:t>2 Interaction points – </a:t>
            </a:r>
            <a:r>
              <a:rPr lang="en-US" altLang="ru-RU" sz="1600" b="1" dirty="0" smtClean="0">
                <a:solidFill>
                  <a:srgbClr val="FF0000"/>
                </a:solidFill>
                <a:latin typeface="+mj-lt"/>
              </a:rPr>
              <a:t>MPD</a:t>
            </a:r>
            <a:r>
              <a:rPr lang="en-US" altLang="ru-RU" sz="1600" dirty="0" smtClean="0">
                <a:latin typeface="+mj-lt"/>
              </a:rPr>
              <a:t> and </a:t>
            </a:r>
            <a:r>
              <a:rPr lang="en-US" altLang="ru-RU" sz="1600" dirty="0" smtClean="0">
                <a:solidFill>
                  <a:srgbClr val="FF0000"/>
                </a:solidFill>
                <a:latin typeface="+mj-lt"/>
              </a:rPr>
              <a:t>SPD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1600" dirty="0" smtClean="0">
                <a:latin typeface="+mj-lt"/>
              </a:rPr>
              <a:t>Fixed target experiment  </a:t>
            </a:r>
            <a:r>
              <a:rPr lang="en-US" altLang="ru-RU" sz="1600" b="1" dirty="0" smtClean="0">
                <a:solidFill>
                  <a:srgbClr val="C00000"/>
                </a:solidFill>
                <a:latin typeface="+mj-lt"/>
              </a:rPr>
              <a:t>BM@N</a:t>
            </a:r>
            <a:endParaRPr lang="ru-RU" altLang="ru-RU" sz="16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19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5475" y="6448425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fld id="{3B999E19-9E13-42CE-BD76-19F288B0A9C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                          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NICA Complex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3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30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239349" y="1490262"/>
            <a:ext cx="3872203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C00000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=9.10/9.10,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=0.60m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80" y="2190055"/>
            <a:ext cx="7573445" cy="39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943" y="671803"/>
            <a:ext cx="88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Move to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=9.10/9.10 </a:t>
            </a: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by qF, qD Quads strength adjustment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31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622042"/>
            <a:ext cx="255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=9.12/9.12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15" y="1064470"/>
            <a:ext cx="2902458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937" y="1039868"/>
            <a:ext cx="2867787" cy="26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32" y="3711546"/>
            <a:ext cx="2828163" cy="266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928" y="3735694"/>
            <a:ext cx="2927223" cy="26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32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52" y="550147"/>
            <a:ext cx="6203576" cy="498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40816" y="5443287"/>
            <a:ext cx="8903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omic Sans MS" pitchFamily="66" charset="0"/>
              </a:rPr>
              <a:t>“Artificial</a:t>
            </a:r>
            <a:r>
              <a:rPr lang="en-US" altLang="ru-RU" sz="1800" b="1">
                <a:solidFill>
                  <a:srgbClr val="002060"/>
                </a:solidFill>
                <a:latin typeface="Comic Sans MS" pitchFamily="66" charset="0"/>
              </a:rPr>
              <a:t>” </a:t>
            </a:r>
            <a:r>
              <a:rPr lang="en-US" altLang="ru-RU" sz="1800" b="1" smtClean="0">
                <a:solidFill>
                  <a:srgbClr val="002060"/>
                </a:solidFill>
                <a:latin typeface="Comic Sans MS" pitchFamily="66" charset="0"/>
              </a:rPr>
              <a:t>Tune Scan </a:t>
            </a:r>
            <a:r>
              <a:rPr lang="en-US" altLang="ru-RU" sz="1800" b="1" dirty="0">
                <a:solidFill>
                  <a:srgbClr val="002060"/>
                </a:solidFill>
                <a:latin typeface="Comic Sans MS" pitchFamily="66" charset="0"/>
              </a:rPr>
              <a:t>(by the phase advance adjusting matrix) along the coupling resonance</a:t>
            </a:r>
            <a:r>
              <a:rPr lang="en-US" altLang="ru-RU" sz="1600" b="1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33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2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9526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Anti-symmetric optics suitable for both rings compiled</a:t>
            </a: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Designations and numbering of elements of the  collider Rings have been introduced;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Half-Ring-A differs from Half-Ring-B in Straight Sections Quads strength 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Tunes 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 =9.10/9.10 produced by 4% decrease of main Quads qF, qD strenght;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Point 9.10/9.10 has largest DA›GA, will be used at StartUp;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Point 9.44/9.44 preferable for S-cooling has a smaller DA</a:t>
            </a:r>
            <a:endParaRPr lang="ru-RU" sz="22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34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3: Tasks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43" y="654504"/>
            <a:ext cx="4776788" cy="571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7FEBA63-B76E-47EC-8B81-E58B8E0F940E}" type="slidenum">
              <a:rPr lang="ru-RU" smtClean="0"/>
              <a:pPr/>
              <a:t>35</a:t>
            </a:fld>
            <a:endParaRPr lang="ru-RU" smtClean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0" y="2778757"/>
            <a:ext cx="9144000" cy="5719763"/>
            <a:chOff x="0" y="285"/>
            <a:chExt cx="5760" cy="3603"/>
          </a:xfrm>
        </p:grpSpPr>
        <p:sp>
          <p:nvSpPr>
            <p:cNvPr id="18439" name="Text Box 39"/>
            <p:cNvSpPr txBox="1">
              <a:spLocks noChangeArrowheads="1"/>
            </p:cNvSpPr>
            <p:nvPr/>
          </p:nvSpPr>
          <p:spPr bwMode="auto">
            <a:xfrm>
              <a:off x="282" y="285"/>
              <a:ext cx="5208" cy="562"/>
            </a:xfrm>
            <a:prstGeom prst="rect">
              <a:avLst/>
            </a:prstGeom>
            <a:noFill/>
            <a:ln w="0">
              <a:solidFill>
                <a:schemeClr val="accent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</a:pPr>
              <a:r>
                <a:rPr lang="en-US" sz="2000" b="1" dirty="0">
                  <a:solidFill>
                    <a:srgbClr val="333399"/>
                  </a:solidFill>
                  <a:latin typeface="Comic Sans MS" pitchFamily="66" charset="0"/>
                </a:rPr>
                <a:t>  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itchFamily="66" charset="0"/>
                </a:rPr>
                <a:t>Thank you for your attention </a:t>
              </a:r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!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443" name="Line 97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fld id="{8206DBA2-8224-4ED0-B55E-458E51C796B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3425" y="4022725"/>
            <a:ext cx="2884488" cy="2405063"/>
            <a:chOff x="365" y="1900"/>
            <a:chExt cx="1817" cy="1515"/>
          </a:xfrm>
        </p:grpSpPr>
        <p:sp>
          <p:nvSpPr>
            <p:cNvPr id="9271" name="Oval 62"/>
            <p:cNvSpPr>
              <a:spLocks noChangeArrowheads="1"/>
            </p:cNvSpPr>
            <p:nvPr/>
          </p:nvSpPr>
          <p:spPr bwMode="auto">
            <a:xfrm>
              <a:off x="465" y="1900"/>
              <a:ext cx="1672" cy="151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endParaRPr lang="ru-RU" altLang="ru-RU" baseline="30000">
                <a:latin typeface="Arial" pitchFamily="34" charset="0"/>
              </a:endParaRPr>
            </a:p>
          </p:txBody>
        </p:sp>
        <p:sp>
          <p:nvSpPr>
            <p:cNvPr id="9272" name="Text Box 63"/>
            <p:cNvSpPr txBox="1">
              <a:spLocks noChangeArrowheads="1"/>
            </p:cNvSpPr>
            <p:nvPr/>
          </p:nvSpPr>
          <p:spPr bwMode="auto">
            <a:xfrm>
              <a:off x="365" y="2293"/>
              <a:ext cx="1817" cy="8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Nuclotron (45 Tm)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injection of one bunch 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 2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×10</a:t>
              </a:r>
              <a:r>
                <a:rPr lang="en-US" altLang="ru-RU" sz="1600" b="1" baseline="30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ions,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acceleration up to 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1 - 4.5 GeV/u max.</a:t>
              </a:r>
              <a:endParaRPr lang="ru-RU" altLang="ru-RU" sz="1600" b="1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60863" y="1458913"/>
            <a:ext cx="4783137" cy="622300"/>
            <a:chOff x="2624" y="685"/>
            <a:chExt cx="2997" cy="392"/>
          </a:xfrm>
        </p:grpSpPr>
        <p:sp>
          <p:nvSpPr>
            <p:cNvPr id="9267" name="Text Box 65"/>
            <p:cNvSpPr txBox="1">
              <a:spLocks noChangeArrowheads="1"/>
            </p:cNvSpPr>
            <p:nvPr/>
          </p:nvSpPr>
          <p:spPr bwMode="auto">
            <a:xfrm>
              <a:off x="3047" y="772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Linac LU</a:t>
              </a:r>
              <a:r>
                <a:rPr lang="ru-RU" altLang="ru-RU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-20</a:t>
              </a:r>
            </a:p>
          </p:txBody>
        </p:sp>
        <p:sp>
          <p:nvSpPr>
            <p:cNvPr id="9268" name="Text Box 65"/>
            <p:cNvSpPr txBox="1">
              <a:spLocks noChangeArrowheads="1"/>
            </p:cNvSpPr>
            <p:nvPr/>
          </p:nvSpPr>
          <p:spPr bwMode="auto">
            <a:xfrm>
              <a:off x="4768" y="685"/>
              <a:ext cx="853" cy="3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Ion sources</a:t>
              </a:r>
              <a:endParaRPr lang="ru-RU" altLang="ru-R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9" name="Line 95"/>
            <p:cNvSpPr>
              <a:spLocks noChangeShapeType="1"/>
            </p:cNvSpPr>
            <p:nvPr/>
          </p:nvSpPr>
          <p:spPr bwMode="auto">
            <a:xfrm flipH="1" flipV="1">
              <a:off x="4625" y="894"/>
              <a:ext cx="115" cy="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9"/>
            <p:cNvSpPr>
              <a:spLocks noChangeShapeType="1"/>
            </p:cNvSpPr>
            <p:nvPr/>
          </p:nvSpPr>
          <p:spPr bwMode="auto">
            <a:xfrm flipH="1">
              <a:off x="2624" y="896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582988" y="2074863"/>
            <a:ext cx="5311775" cy="3005137"/>
            <a:chOff x="2118" y="1097"/>
            <a:chExt cx="3346" cy="1893"/>
          </a:xfrm>
        </p:grpSpPr>
        <p:sp>
          <p:nvSpPr>
            <p:cNvPr id="9261" name="Arc 94"/>
            <p:cNvSpPr>
              <a:spLocks/>
            </p:cNvSpPr>
            <p:nvPr/>
          </p:nvSpPr>
          <p:spPr bwMode="auto">
            <a:xfrm rot="10693531" flipV="1">
              <a:off x="2118" y="2067"/>
              <a:ext cx="732" cy="923"/>
            </a:xfrm>
            <a:custGeom>
              <a:avLst/>
              <a:gdLst>
                <a:gd name="T0" fmla="*/ 0 w 21564"/>
                <a:gd name="T1" fmla="*/ 0 h 21249"/>
                <a:gd name="T2" fmla="*/ 0 w 21564"/>
                <a:gd name="T3" fmla="*/ 0 h 21249"/>
                <a:gd name="T4" fmla="*/ 0 w 21564"/>
                <a:gd name="T5" fmla="*/ 0 h 21249"/>
                <a:gd name="T6" fmla="*/ 0 60000 65536"/>
                <a:gd name="T7" fmla="*/ 0 60000 65536"/>
                <a:gd name="T8" fmla="*/ 0 60000 65536"/>
                <a:gd name="T9" fmla="*/ 0 w 21564"/>
                <a:gd name="T10" fmla="*/ 0 h 21249"/>
                <a:gd name="T11" fmla="*/ 21564 w 21564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4" h="21249" fill="none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</a:path>
                <a:path w="21564" h="21249" stroke="0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  <a:lnTo>
                    <a:pt x="0" y="21249"/>
                  </a:lnTo>
                  <a:lnTo>
                    <a:pt x="3880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Line 95"/>
            <p:cNvSpPr>
              <a:spLocks noChangeShapeType="1"/>
            </p:cNvSpPr>
            <p:nvPr/>
          </p:nvSpPr>
          <p:spPr bwMode="auto">
            <a:xfrm flipH="1">
              <a:off x="2696" y="1762"/>
              <a:ext cx="643" cy="29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Line 95"/>
            <p:cNvSpPr>
              <a:spLocks noChangeShapeType="1"/>
            </p:cNvSpPr>
            <p:nvPr/>
          </p:nvSpPr>
          <p:spPr bwMode="auto">
            <a:xfrm flipH="1" flipV="1">
              <a:off x="3345" y="1750"/>
              <a:ext cx="1371" cy="10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Line 95"/>
            <p:cNvSpPr>
              <a:spLocks noChangeShapeType="1"/>
            </p:cNvSpPr>
            <p:nvPr/>
          </p:nvSpPr>
          <p:spPr bwMode="auto">
            <a:xfrm flipH="1">
              <a:off x="3354" y="1356"/>
              <a:ext cx="1603" cy="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Line 95"/>
            <p:cNvSpPr>
              <a:spLocks noChangeShapeType="1"/>
            </p:cNvSpPr>
            <p:nvPr/>
          </p:nvSpPr>
          <p:spPr bwMode="auto">
            <a:xfrm flipH="1">
              <a:off x="3363" y="1261"/>
              <a:ext cx="835" cy="48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Text Box 64"/>
            <p:cNvSpPr txBox="1">
              <a:spLocks noChangeArrowheads="1"/>
            </p:cNvSpPr>
            <p:nvPr/>
          </p:nvSpPr>
          <p:spPr bwMode="auto">
            <a:xfrm>
              <a:off x="3159" y="1097"/>
              <a:ext cx="2305" cy="9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66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endParaRPr lang="en-US" altLang="ru-R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n-US" altLang="ru-RU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Fixed Target Area</a:t>
              </a:r>
              <a:endParaRPr lang="ru-RU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81000" y="1171575"/>
            <a:ext cx="3586163" cy="2406650"/>
            <a:chOff x="135" y="328"/>
            <a:chExt cx="2259" cy="1516"/>
          </a:xfrm>
        </p:grpSpPr>
        <p:sp>
          <p:nvSpPr>
            <p:cNvPr id="9259" name="Oval 79"/>
            <p:cNvSpPr>
              <a:spLocks noChangeArrowheads="1"/>
            </p:cNvSpPr>
            <p:nvPr/>
          </p:nvSpPr>
          <p:spPr bwMode="auto">
            <a:xfrm>
              <a:off x="308" y="328"/>
              <a:ext cx="1556" cy="15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endParaRPr lang="ru-RU" altLang="ru-RU" baseline="30000">
                <a:latin typeface="Arial" pitchFamily="34" charset="0"/>
              </a:endParaRPr>
            </a:p>
          </p:txBody>
        </p:sp>
        <p:sp>
          <p:nvSpPr>
            <p:cNvPr id="9260" name="Text Box 80"/>
            <p:cNvSpPr txBox="1">
              <a:spLocks noChangeArrowheads="1"/>
            </p:cNvSpPr>
            <p:nvPr/>
          </p:nvSpPr>
          <p:spPr bwMode="auto">
            <a:xfrm>
              <a:off x="135" y="585"/>
              <a:ext cx="2259" cy="9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Booster (25 Tm)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2-</a:t>
              </a:r>
              <a:r>
                <a:rPr lang="ru-RU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3)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single-turn injection, 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storage of (</a:t>
              </a:r>
              <a:r>
                <a:rPr lang="ru-RU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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4)×10</a:t>
              </a:r>
              <a:r>
                <a:rPr lang="en-US" altLang="ru-RU" sz="1600" b="1" baseline="30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ions,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acceleration up to 100 MeV/u,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electron cooling, acceleration 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up to 578 MeV/u</a:t>
              </a:r>
              <a:endParaRPr lang="ru-RU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0457" name="Line 89"/>
          <p:cNvSpPr>
            <a:spLocks noChangeShapeType="1"/>
          </p:cNvSpPr>
          <p:nvPr/>
        </p:nvSpPr>
        <p:spPr bwMode="auto">
          <a:xfrm flipH="1">
            <a:off x="658813" y="2430463"/>
            <a:ext cx="47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Line 89"/>
          <p:cNvSpPr>
            <a:spLocks noChangeShapeType="1"/>
          </p:cNvSpPr>
          <p:nvPr/>
        </p:nvSpPr>
        <p:spPr bwMode="auto">
          <a:xfrm>
            <a:off x="665163" y="3892550"/>
            <a:ext cx="261937" cy="1714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381375" y="4799013"/>
            <a:ext cx="1439863" cy="1243012"/>
            <a:chOff x="2017" y="2789"/>
            <a:chExt cx="907" cy="783"/>
          </a:xfrm>
        </p:grpSpPr>
        <p:sp>
          <p:nvSpPr>
            <p:cNvPr id="9256" name="Arc 96"/>
            <p:cNvSpPr>
              <a:spLocks/>
            </p:cNvSpPr>
            <p:nvPr/>
          </p:nvSpPr>
          <p:spPr bwMode="auto">
            <a:xfrm rot="-4625293">
              <a:off x="1990" y="3262"/>
              <a:ext cx="337" cy="284"/>
            </a:xfrm>
            <a:custGeom>
              <a:avLst/>
              <a:gdLst>
                <a:gd name="T0" fmla="*/ 0 w 21600"/>
                <a:gd name="T1" fmla="*/ 0 h 23142"/>
                <a:gd name="T2" fmla="*/ 0 w 21600"/>
                <a:gd name="T3" fmla="*/ 0 h 23142"/>
                <a:gd name="T4" fmla="*/ 0 w 21600"/>
                <a:gd name="T5" fmla="*/ 0 h 231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42"/>
                <a:gd name="T11" fmla="*/ 21600 w 21600"/>
                <a:gd name="T12" fmla="*/ 23142 h 23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42" fill="none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</a:path>
                <a:path w="21600" h="23142" stroke="0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  <a:lnTo>
                    <a:pt x="0" y="21186"/>
                  </a:lnTo>
                  <a:lnTo>
                    <a:pt x="4209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257" name="Arc 93"/>
            <p:cNvSpPr>
              <a:spLocks/>
            </p:cNvSpPr>
            <p:nvPr/>
          </p:nvSpPr>
          <p:spPr bwMode="auto">
            <a:xfrm rot="4986537" flipH="1">
              <a:off x="2480" y="3118"/>
              <a:ext cx="331" cy="557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9258" name="Arc 93"/>
            <p:cNvSpPr>
              <a:spLocks/>
            </p:cNvSpPr>
            <p:nvPr/>
          </p:nvSpPr>
          <p:spPr bwMode="auto">
            <a:xfrm rot="-4986537" flipH="1" flipV="1">
              <a:off x="2312" y="2771"/>
              <a:ext cx="505" cy="541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557713" y="4784725"/>
            <a:ext cx="4340225" cy="1339850"/>
            <a:chOff x="2758" y="2780"/>
            <a:chExt cx="2734" cy="844"/>
          </a:xfrm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758" y="2780"/>
              <a:ext cx="2734" cy="844"/>
              <a:chOff x="2758" y="2780"/>
              <a:chExt cx="2734" cy="844"/>
            </a:xfrm>
          </p:grpSpPr>
          <p:sp>
            <p:nvSpPr>
              <p:cNvPr id="9249" name="Oval 69"/>
              <p:cNvSpPr>
                <a:spLocks noChangeArrowheads="1"/>
              </p:cNvSpPr>
              <p:nvPr/>
            </p:nvSpPr>
            <p:spPr bwMode="auto">
              <a:xfrm>
                <a:off x="2758" y="2781"/>
                <a:ext cx="860" cy="84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hangingPunct="1"/>
                <a:endParaRPr lang="ru-RU" altLang="ru-RU" baseline="30000">
                  <a:latin typeface="Arial" pitchFamily="34" charset="0"/>
                </a:endParaRPr>
              </a:p>
            </p:txBody>
          </p:sp>
          <p:sp>
            <p:nvSpPr>
              <p:cNvPr id="9250" name="Oval 70"/>
              <p:cNvSpPr>
                <a:spLocks noChangeArrowheads="1"/>
              </p:cNvSpPr>
              <p:nvPr/>
            </p:nvSpPr>
            <p:spPr bwMode="auto">
              <a:xfrm>
                <a:off x="4632" y="2781"/>
                <a:ext cx="860" cy="84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hangingPunct="1"/>
                <a:endParaRPr lang="ru-RU" altLang="ru-RU" baseline="30000">
                  <a:latin typeface="Arial" pitchFamily="34" charset="0"/>
                </a:endParaRPr>
              </a:p>
            </p:txBody>
          </p:sp>
          <p:sp>
            <p:nvSpPr>
              <p:cNvPr id="9251" name="Oval 72"/>
              <p:cNvSpPr>
                <a:spLocks noChangeArrowheads="1"/>
              </p:cNvSpPr>
              <p:nvPr/>
            </p:nvSpPr>
            <p:spPr bwMode="auto">
              <a:xfrm>
                <a:off x="2837" y="2788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hangingPunct="1"/>
                <a:endParaRPr lang="ru-RU" altLang="ru-RU" baseline="30000">
                  <a:latin typeface="Arial" pitchFamily="34" charset="0"/>
                </a:endParaRPr>
              </a:p>
            </p:txBody>
          </p:sp>
          <p:sp>
            <p:nvSpPr>
              <p:cNvPr id="9252" name="Oval 73"/>
              <p:cNvSpPr>
                <a:spLocks noChangeArrowheads="1"/>
              </p:cNvSpPr>
              <p:nvPr/>
            </p:nvSpPr>
            <p:spPr bwMode="auto">
              <a:xfrm>
                <a:off x="4561" y="2780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hangingPunct="1"/>
                <a:endParaRPr lang="ru-RU" altLang="ru-RU" baseline="30000">
                  <a:latin typeface="Arial" pitchFamily="34" charset="0"/>
                </a:endParaRPr>
              </a:p>
            </p:txBody>
          </p:sp>
          <p:sp>
            <p:nvSpPr>
              <p:cNvPr id="9253" name="Rectangle 74"/>
              <p:cNvSpPr>
                <a:spLocks noChangeArrowheads="1"/>
              </p:cNvSpPr>
              <p:nvPr/>
            </p:nvSpPr>
            <p:spPr bwMode="auto">
              <a:xfrm>
                <a:off x="3268" y="2788"/>
                <a:ext cx="1723" cy="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hangingPunct="1"/>
                <a:endParaRPr lang="ru-RU" altLang="ru-RU" baseline="30000">
                  <a:latin typeface="Arial" pitchFamily="34" charset="0"/>
                </a:endParaRPr>
              </a:p>
            </p:txBody>
          </p:sp>
          <p:sp>
            <p:nvSpPr>
              <p:cNvPr id="9254" name="Line 75"/>
              <p:cNvSpPr>
                <a:spLocks noChangeShapeType="1"/>
              </p:cNvSpPr>
              <p:nvPr/>
            </p:nvSpPr>
            <p:spPr bwMode="auto">
              <a:xfrm flipV="1">
                <a:off x="3268" y="2780"/>
                <a:ext cx="1707" cy="8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Line 76"/>
              <p:cNvSpPr>
                <a:spLocks noChangeShapeType="1"/>
              </p:cNvSpPr>
              <p:nvPr/>
            </p:nvSpPr>
            <p:spPr bwMode="auto">
              <a:xfrm>
                <a:off x="3303" y="3624"/>
                <a:ext cx="1564" cy="0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8" name="Text Box 77"/>
            <p:cNvSpPr txBox="1">
              <a:spLocks noChangeArrowheads="1"/>
            </p:cNvSpPr>
            <p:nvPr/>
          </p:nvSpPr>
          <p:spPr bwMode="auto">
            <a:xfrm>
              <a:off x="3610" y="2877"/>
              <a:ext cx="946" cy="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Two SC</a:t>
              </a:r>
            </a:p>
            <a:p>
              <a:pPr algn="ctr" eaLnBrk="1" hangingPunct="1"/>
              <a:r>
                <a:rPr lang="en-US" altLang="ru-R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collider rings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971675" y="939800"/>
            <a:ext cx="7119938" cy="417513"/>
            <a:chOff x="1129" y="358"/>
            <a:chExt cx="4485" cy="263"/>
          </a:xfrm>
        </p:grpSpPr>
        <p:sp>
          <p:nvSpPr>
            <p:cNvPr id="9243" name="Text Box 65"/>
            <p:cNvSpPr txBox="1">
              <a:spLocks noChangeArrowheads="1"/>
            </p:cNvSpPr>
            <p:nvPr/>
          </p:nvSpPr>
          <p:spPr bwMode="auto">
            <a:xfrm>
              <a:off x="3056" y="381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Linac HILac</a:t>
              </a:r>
              <a:endParaRPr lang="ru-RU" altLang="ru-R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4" name="Text Box 65"/>
            <p:cNvSpPr txBox="1">
              <a:spLocks noChangeArrowheads="1"/>
            </p:cNvSpPr>
            <p:nvPr/>
          </p:nvSpPr>
          <p:spPr bwMode="auto">
            <a:xfrm>
              <a:off x="4761" y="358"/>
              <a:ext cx="853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KRION</a:t>
              </a:r>
              <a:endParaRPr lang="ru-RU" altLang="ru-R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Line 39"/>
            <p:cNvSpPr>
              <a:spLocks noChangeShapeType="1"/>
            </p:cNvSpPr>
            <p:nvPr/>
          </p:nvSpPr>
          <p:spPr bwMode="auto">
            <a:xfrm flipH="1" flipV="1">
              <a:off x="1129" y="521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95"/>
            <p:cNvSpPr>
              <a:spLocks noChangeShapeType="1"/>
            </p:cNvSpPr>
            <p:nvPr/>
          </p:nvSpPr>
          <p:spPr bwMode="auto">
            <a:xfrm flipH="1" flipV="1">
              <a:off x="4634" y="503"/>
              <a:ext cx="115" cy="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6697" name="Text Box 66"/>
          <p:cNvSpPr txBox="1">
            <a:spLocks noChangeArrowheads="1"/>
          </p:cNvSpPr>
          <p:nvPr/>
        </p:nvSpPr>
        <p:spPr bwMode="auto">
          <a:xfrm>
            <a:off x="6421438" y="6172200"/>
            <a:ext cx="7445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IP-1</a:t>
            </a:r>
            <a:endParaRPr lang="ru-RU" altLang="ru-RU" sz="16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698" name="AutoShape 42"/>
          <p:cNvSpPr>
            <a:spLocks noChangeArrowheads="1"/>
          </p:cNvSpPr>
          <p:nvPr/>
        </p:nvSpPr>
        <p:spPr bwMode="auto">
          <a:xfrm>
            <a:off x="6581775" y="5999163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6699" name="Text Box 66"/>
          <p:cNvSpPr txBox="1">
            <a:spLocks noChangeArrowheads="1"/>
          </p:cNvSpPr>
          <p:nvPr/>
        </p:nvSpPr>
        <p:spPr bwMode="auto">
          <a:xfrm>
            <a:off x="6437313" y="4359275"/>
            <a:ext cx="620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IP-2</a:t>
            </a:r>
            <a:endParaRPr lang="ru-RU" altLang="ru-RU" sz="16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700" name="AutoShape 44"/>
          <p:cNvSpPr>
            <a:spLocks noChangeArrowheads="1"/>
          </p:cNvSpPr>
          <p:nvPr/>
        </p:nvSpPr>
        <p:spPr bwMode="auto">
          <a:xfrm>
            <a:off x="6584950" y="4662488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6701" name="Text Box 66"/>
          <p:cNvSpPr txBox="1">
            <a:spLocks noChangeArrowheads="1"/>
          </p:cNvSpPr>
          <p:nvPr/>
        </p:nvSpPr>
        <p:spPr bwMode="auto">
          <a:xfrm>
            <a:off x="5348288" y="3816350"/>
            <a:ext cx="2955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~ 2 x 22 injection cycles</a:t>
            </a:r>
          </a:p>
          <a:p>
            <a:pPr eaLnBrk="1" hangingPunct="1"/>
            <a:r>
              <a:rPr lang="en-US" altLang="ru-RU"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22 bunches per ring</a:t>
            </a:r>
            <a:endParaRPr lang="ru-RU" altLang="ru-RU" sz="16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24" name="Text Box 2"/>
          <p:cNvSpPr txBox="1">
            <a:spLocks noChangeArrowheads="1"/>
          </p:cNvSpPr>
          <p:nvPr/>
        </p:nvSpPr>
        <p:spPr bwMode="auto">
          <a:xfrm>
            <a:off x="28575" y="547688"/>
            <a:ext cx="351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ru-RU" sz="2000" b="1" dirty="0" smtClean="0">
                <a:solidFill>
                  <a:srgbClr val="000066"/>
                </a:solidFill>
                <a:latin typeface="+mn-lt"/>
              </a:rPr>
              <a:t>Facility operation scenario</a:t>
            </a:r>
            <a:endParaRPr lang="ru-RU" altLang="ru-RU" sz="2000" b="1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776538" y="1790700"/>
            <a:ext cx="1582737" cy="2449513"/>
            <a:chOff x="1749" y="1128"/>
            <a:chExt cx="997" cy="1543"/>
          </a:xfrm>
        </p:grpSpPr>
        <p:sp>
          <p:nvSpPr>
            <p:cNvPr id="9238" name="Line 89"/>
            <p:cNvSpPr>
              <a:spLocks noChangeShapeType="1"/>
            </p:cNvSpPr>
            <p:nvPr/>
          </p:nvSpPr>
          <p:spPr bwMode="auto">
            <a:xfrm flipH="1">
              <a:off x="2122" y="1361"/>
              <a:ext cx="291" cy="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Arc 57"/>
            <p:cNvSpPr>
              <a:spLocks/>
            </p:cNvSpPr>
            <p:nvPr/>
          </p:nvSpPr>
          <p:spPr bwMode="auto">
            <a:xfrm flipH="1">
              <a:off x="2406" y="1128"/>
              <a:ext cx="34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-1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-1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rc 58"/>
            <p:cNvSpPr>
              <a:spLocks/>
            </p:cNvSpPr>
            <p:nvPr/>
          </p:nvSpPr>
          <p:spPr bwMode="auto">
            <a:xfrm rot="-3792276" flipH="1" flipV="1">
              <a:off x="1639" y="2281"/>
              <a:ext cx="50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-1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-1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458788" y="3602038"/>
            <a:ext cx="4525962" cy="409575"/>
            <a:chOff x="176" y="2035"/>
            <a:chExt cx="2851" cy="258"/>
          </a:xfrm>
        </p:grpSpPr>
        <p:sp>
          <p:nvSpPr>
            <p:cNvPr id="9236" name="Rectangle 81" descr="Темный диагональный 2"/>
            <p:cNvSpPr>
              <a:spLocks noChangeArrowheads="1"/>
            </p:cNvSpPr>
            <p:nvPr/>
          </p:nvSpPr>
          <p:spPr bwMode="auto">
            <a:xfrm rot="-5400000">
              <a:off x="296" y="2012"/>
              <a:ext cx="66" cy="305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endParaRPr lang="ru-RU" altLang="ru-RU" baseline="30000">
                <a:latin typeface="Arial" pitchFamily="34" charset="0"/>
              </a:endParaRPr>
            </a:p>
          </p:txBody>
        </p:sp>
        <p:sp>
          <p:nvSpPr>
            <p:cNvPr id="9237" name="Text Box 97"/>
            <p:cNvSpPr txBox="1">
              <a:spLocks noChangeArrowheads="1"/>
            </p:cNvSpPr>
            <p:nvPr/>
          </p:nvSpPr>
          <p:spPr bwMode="auto">
            <a:xfrm>
              <a:off x="512" y="2035"/>
              <a:ext cx="2515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r>
                <a:rPr lang="en-US" altLang="ru-RU" sz="16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Stripping (</a:t>
              </a:r>
              <a:r>
                <a:rPr lang="en-US" altLang="ru-RU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80%</a:t>
              </a:r>
              <a:r>
                <a:rPr lang="en-US" altLang="ru-RU" sz="16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altLang="ru-RU" sz="1600" b="1" baseline="30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197</a:t>
              </a:r>
              <a:r>
                <a:rPr lang="en-US" altLang="ru-RU" sz="16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Au</a:t>
              </a:r>
              <a:r>
                <a:rPr lang="en-US" altLang="ru-RU" sz="1600" b="1" baseline="30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31+ </a:t>
              </a:r>
              <a:r>
                <a:rPr lang="en-US" altLang="ru-RU" sz="16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Apple Chancery"/>
                </a:rPr>
                <a:t>=&gt; </a:t>
              </a:r>
              <a:r>
                <a:rPr lang="en-US" altLang="ru-RU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197</a:t>
              </a:r>
              <a:r>
                <a:rPr lang="en-US" altLang="ru-RU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Au</a:t>
              </a:r>
              <a:r>
                <a:rPr lang="en-US" altLang="ru-RU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79+</a:t>
              </a:r>
              <a:endParaRPr lang="ru-RU" alt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0" y="2"/>
            <a:ext cx="9144000" cy="40011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en-US" altLang="ru-RU" sz="2000" b="1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  <a:sym typeface="Symbol" pitchFamily="18" charset="2"/>
              </a:rPr>
              <a:t>NICA structure and operation regimes. (Heavy Ion Mode)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7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0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5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57" grpId="0" animBg="1"/>
      <p:bldP spid="2" grpId="0" animBg="1"/>
      <p:bldP spid="326698" grpId="0" animBg="1"/>
      <p:bldP spid="326698" grpId="1" animBg="1"/>
      <p:bldP spid="326700" grpId="0" animBg="1"/>
      <p:bldP spid="326700" grpId="1" animBg="1"/>
      <p:bldP spid="326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6131" y="6381750"/>
            <a:ext cx="447869" cy="476250"/>
          </a:xfrm>
          <a:noFill/>
        </p:spPr>
        <p:txBody>
          <a:bodyPr/>
          <a:lstStyle/>
          <a:p>
            <a:fld id="{9DB85C47-25A2-4BE1-B9E6-BC00A9B0DE07}" type="slidenum">
              <a:rPr lang="ru-RU" smtClean="0"/>
              <a:pPr/>
              <a:t>5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2761" y="1118658"/>
          <a:ext cx="6507452" cy="5141858"/>
        </p:xfrm>
        <a:graphic>
          <a:graphicData uri="http://schemas.openxmlformats.org/drawingml/2006/table">
            <a:tbl>
              <a:tblPr/>
              <a:tblGrid>
                <a:gridCol w="3475003"/>
                <a:gridCol w="1007706"/>
                <a:gridCol w="951723"/>
                <a:gridCol w="1073020"/>
              </a:tblGrid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Circumference,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503.04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Number of bunches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bunch length,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Beta-function at IP,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Betatron tunes, Qx / Qy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9.44 / 9.44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Chromaticity, Q’x / Q’y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-33 / -28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Ring acceptance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Long. acceptance,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p/p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0.010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Gamma-transition,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Mathematica1"/>
                        </a:rPr>
                        <a:t>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Mathematica1"/>
                        </a:rPr>
                        <a:t>tr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7.088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energy, GeV/u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number per bunch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2.0∙10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2.4∙10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2.3∙10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p/p,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0.55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beam emittance, hor/vert, (unnormalized),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0.95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0.85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0.75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Luminosity, 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0.6∙10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1.0∙10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IBS growth time, sec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Tune shift,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Q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=Q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SC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+2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Mathematica1"/>
                        </a:rPr>
                        <a:t>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-0.037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652486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800" b="1" dirty="0" smtClean="0">
                <a:solidFill>
                  <a:srgbClr val="333399"/>
                </a:solidFill>
                <a:latin typeface="Comic Sans MS" pitchFamily="66" charset="0"/>
              </a:rPr>
              <a:t>Collider project parameters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6131" y="6381750"/>
            <a:ext cx="447869" cy="476250"/>
          </a:xfrm>
          <a:noFill/>
        </p:spPr>
        <p:txBody>
          <a:bodyPr/>
          <a:lstStyle/>
          <a:p>
            <a:fld id="{9DB85C47-25A2-4BE1-B9E6-BC00A9B0DE07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   Designations and numbering of the Collider  elements </a:t>
            </a:r>
            <a:endParaRPr lang="en-U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882"/>
            <a:ext cx="9144000" cy="642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1) </a:t>
            </a:r>
            <a:r>
              <a:rPr lang="en-US" sz="1200" dirty="0" smtClean="0">
                <a:solidFill>
                  <a:srgbClr val="FF0000"/>
                </a:solidFill>
              </a:rPr>
              <a:t>1st collider ring - “Red", lower</a:t>
            </a:r>
            <a:r>
              <a:rPr lang="en-US" sz="1200" dirty="0" smtClean="0"/>
              <a:t>, direction of beam movement - counter-clockwise</a:t>
            </a:r>
          </a:p>
          <a:p>
            <a:r>
              <a:rPr lang="en-US" sz="1200" dirty="0" smtClean="0"/>
              <a:t>2)  </a:t>
            </a:r>
            <a:r>
              <a:rPr lang="en-US" sz="1200" dirty="0" smtClean="0">
                <a:solidFill>
                  <a:srgbClr val="0000CC"/>
                </a:solidFill>
              </a:rPr>
              <a:t>2nd</a:t>
            </a:r>
            <a:r>
              <a:rPr lang="en-US" sz="1200" baseline="30000" dirty="0" smtClean="0">
                <a:solidFill>
                  <a:srgbClr val="0000CC"/>
                </a:solidFill>
              </a:rPr>
              <a:t> </a:t>
            </a:r>
            <a:r>
              <a:rPr lang="en-US" sz="1200" dirty="0" smtClean="0">
                <a:solidFill>
                  <a:srgbClr val="0000CC"/>
                </a:solidFill>
              </a:rPr>
              <a:t>collider ring - "blue", </a:t>
            </a:r>
            <a:r>
              <a:rPr lang="en-US" sz="1200" dirty="0" smtClean="0"/>
              <a:t>the upper, the direction of the beam - clockwise.</a:t>
            </a:r>
          </a:p>
          <a:p>
            <a:endParaRPr lang="en-US" sz="1200" dirty="0" smtClean="0"/>
          </a:p>
          <a:p>
            <a:r>
              <a:rPr lang="en-US" sz="1200" i="1" dirty="0" smtClean="0"/>
              <a:t>Designations and numbering of structural elements: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The collider consists of the eastern (E) and western (W) </a:t>
            </a:r>
            <a:r>
              <a:rPr lang="en-US" sz="1200" dirty="0" err="1" smtClean="0"/>
              <a:t>superperiods</a:t>
            </a:r>
            <a:r>
              <a:rPr lang="en-US" sz="1200" dirty="0" smtClean="0"/>
              <a:t>. They begin and end at the collision </a:t>
            </a:r>
            <a:r>
              <a:rPr lang="en-US" sz="1200" dirty="0" smtClean="0"/>
              <a:t> points </a:t>
            </a:r>
            <a:r>
              <a:rPr lang="en-US" sz="1200" dirty="0" smtClean="0"/>
              <a:t>(</a:t>
            </a:r>
            <a:r>
              <a:rPr lang="en-US" sz="1200" dirty="0" smtClean="0"/>
              <a:t>MPD-SPD</a:t>
            </a:r>
            <a:r>
              <a:rPr lang="en-US" sz="1200" dirty="0" smtClean="0"/>
              <a:t>).  The super period includes a corresponding arch and two halves of Long Straight sections.</a:t>
            </a:r>
          </a:p>
          <a:p>
            <a:r>
              <a:rPr lang="en-US" sz="1200" dirty="0" smtClean="0"/>
              <a:t>2) The Interaction Region  MPD is the "northern“ straight section, the Interaction Region SPD is the "southern“ one.</a:t>
            </a:r>
          </a:p>
          <a:p>
            <a:r>
              <a:rPr lang="en-US" sz="1200" dirty="0" smtClean="0"/>
              <a:t>3) The sequence numbering of the elements starts from the Interaction Points  in MPD or SPD in the direction of the beam movement in the corresponding ring.</a:t>
            </a:r>
          </a:p>
          <a:p>
            <a:endParaRPr lang="en-US" sz="1200" dirty="0" smtClean="0"/>
          </a:p>
          <a:p>
            <a:r>
              <a:rPr lang="en-US" sz="1200" dirty="0" smtClean="0"/>
              <a:t>4) </a:t>
            </a:r>
            <a:r>
              <a:rPr lang="en-US" sz="1200" i="1" dirty="0" smtClean="0"/>
              <a:t>The designation of an element consists of:</a:t>
            </a:r>
          </a:p>
          <a:p>
            <a:r>
              <a:rPr lang="en-US" sz="1200" dirty="0" smtClean="0"/>
              <a:t>a) type designations:</a:t>
            </a:r>
          </a:p>
          <a:p>
            <a:r>
              <a:rPr lang="en-US" sz="1200" b="1" dirty="0" smtClean="0"/>
              <a:t>Q</a:t>
            </a:r>
            <a:r>
              <a:rPr lang="en-US" sz="1200" dirty="0" smtClean="0"/>
              <a:t> is the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</a:t>
            </a:r>
          </a:p>
          <a:p>
            <a:r>
              <a:rPr lang="en-US" sz="1200" b="1" dirty="0" smtClean="0"/>
              <a:t>QT</a:t>
            </a:r>
            <a:r>
              <a:rPr lang="en-US" sz="1200" dirty="0" smtClean="0"/>
              <a:t> - tuning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</a:t>
            </a:r>
          </a:p>
          <a:p>
            <a:r>
              <a:rPr lang="en-US" sz="1200" b="1" dirty="0" smtClean="0"/>
              <a:t>QFF</a:t>
            </a:r>
            <a:r>
              <a:rPr lang="en-US" sz="1200" dirty="0" smtClean="0"/>
              <a:t> -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 of final focusing of beams</a:t>
            </a:r>
          </a:p>
          <a:p>
            <a:r>
              <a:rPr lang="en-US" sz="1200" b="1" dirty="0" smtClean="0"/>
              <a:t>M </a:t>
            </a:r>
            <a:r>
              <a:rPr lang="en-US" sz="1200" dirty="0" smtClean="0"/>
              <a:t>- dipole magnet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/>
              <a:t>BV</a:t>
            </a:r>
            <a:r>
              <a:rPr lang="en-US" sz="1200" dirty="0" smtClean="0"/>
              <a:t> - dipole magnet of the system of vertical reduction / separation of beams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/>
              <a:t>MS</a:t>
            </a:r>
            <a:r>
              <a:rPr lang="en-US" sz="1200" dirty="0" smtClean="0"/>
              <a:t> - correcting magnet (</a:t>
            </a:r>
            <a:r>
              <a:rPr lang="en-US" sz="1200" dirty="0" err="1" smtClean="0"/>
              <a:t>multipole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/>
              <a:t>CP</a:t>
            </a:r>
            <a:r>
              <a:rPr lang="en-US" sz="1200" dirty="0" smtClean="0"/>
              <a:t> - correcting magnet (dipole) + beam position monitor</a:t>
            </a:r>
          </a:p>
          <a:p>
            <a:r>
              <a:rPr lang="en-US" sz="1200" dirty="0" smtClean="0"/>
              <a:t>b) the sequence number of the element</a:t>
            </a:r>
          </a:p>
          <a:p>
            <a:r>
              <a:rPr lang="en-US" sz="1200" dirty="0" smtClean="0"/>
              <a:t>c) an index giving an accessory to the </a:t>
            </a:r>
            <a:r>
              <a:rPr lang="en-US" sz="1200" dirty="0" err="1" smtClean="0"/>
              <a:t>superperiod</a:t>
            </a:r>
            <a:r>
              <a:rPr lang="en-US" sz="1200" dirty="0" smtClean="0"/>
              <a:t> (W or E)</a:t>
            </a:r>
          </a:p>
          <a:p>
            <a:r>
              <a:rPr lang="en-US" sz="1200" dirty="0" smtClean="0"/>
              <a:t>d) an index giving an accessory to the ring (1 or 2)</a:t>
            </a:r>
          </a:p>
          <a:p>
            <a:endParaRPr lang="en-US" sz="1200" dirty="0" smtClean="0"/>
          </a:p>
          <a:p>
            <a:r>
              <a:rPr lang="en-US" sz="1200" dirty="0" smtClean="0"/>
              <a:t>For example</a:t>
            </a:r>
            <a:r>
              <a:rPr lang="en-US" sz="1200" b="1" dirty="0" smtClean="0"/>
              <a:t>, Q20E2 </a:t>
            </a:r>
            <a:r>
              <a:rPr lang="en-US" sz="1200" dirty="0" smtClean="0"/>
              <a:t>is a regular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 in the eastern arch, 20th from the collision point of the beams in the MPD.</a:t>
            </a:r>
          </a:p>
          <a:p>
            <a:endParaRPr lang="en-US" sz="1200" dirty="0" smtClean="0"/>
          </a:p>
          <a:p>
            <a:r>
              <a:rPr lang="en-US" sz="1200" dirty="0" smtClean="0"/>
              <a:t>The index of the ring (1 or 2) is absent for the elements in the sections common to both beams.</a:t>
            </a:r>
          </a:p>
          <a:p>
            <a:endParaRPr lang="en-US" sz="1200" dirty="0" smtClean="0"/>
          </a:p>
          <a:p>
            <a:r>
              <a:rPr lang="en-US" sz="1200" dirty="0" smtClean="0"/>
              <a:t>List of elements of the collider (without indexes belonging to the super period and the ring):</a:t>
            </a:r>
          </a:p>
          <a:p>
            <a:endParaRPr lang="en-US" sz="1200" dirty="0" smtClean="0"/>
          </a:p>
          <a:p>
            <a:r>
              <a:rPr lang="en-US" sz="1200" b="1" dirty="0" smtClean="0"/>
              <a:t>Q1 - Q39 </a:t>
            </a:r>
            <a:r>
              <a:rPr lang="en-US" sz="1200" dirty="0" smtClean="0"/>
              <a:t>-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magnets (</a:t>
            </a:r>
            <a:r>
              <a:rPr lang="en-US" sz="1200" b="1" dirty="0" smtClean="0"/>
              <a:t>Q8 - Q32 </a:t>
            </a:r>
            <a:r>
              <a:rPr lang="en-US" sz="1200" dirty="0" smtClean="0"/>
              <a:t>- in the arches)</a:t>
            </a:r>
          </a:p>
          <a:p>
            <a:r>
              <a:rPr lang="en-US" sz="1200" b="1" dirty="0" smtClean="0"/>
              <a:t>QT1 - QT10 </a:t>
            </a:r>
            <a:r>
              <a:rPr lang="en-US" sz="1200" dirty="0" smtClean="0"/>
              <a:t>- Trim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Magnets in Straight Gaps</a:t>
            </a:r>
          </a:p>
          <a:p>
            <a:r>
              <a:rPr lang="en-US" sz="1200" b="1" dirty="0" smtClean="0"/>
              <a:t>QFF1 - QFF6 </a:t>
            </a:r>
            <a:r>
              <a:rPr lang="en-US" sz="1200" dirty="0" smtClean="0"/>
              <a:t>- </a:t>
            </a:r>
            <a:r>
              <a:rPr lang="en-US" sz="1200" dirty="0" err="1" smtClean="0"/>
              <a:t>quadrupole</a:t>
            </a:r>
            <a:r>
              <a:rPr lang="en-US" sz="1200" dirty="0" smtClean="0"/>
              <a:t> magnets of the final focusing of beams</a:t>
            </a:r>
          </a:p>
          <a:p>
            <a:r>
              <a:rPr lang="en-US" sz="1200" b="1" dirty="0" smtClean="0"/>
              <a:t>BV1 - BV4 </a:t>
            </a:r>
            <a:r>
              <a:rPr lang="en-US" sz="1200" dirty="0" smtClean="0"/>
              <a:t>- dipole magnets of vertical reduction / separation of beams</a:t>
            </a:r>
          </a:p>
          <a:p>
            <a:r>
              <a:rPr lang="en-US" sz="1200" b="1" dirty="0" smtClean="0"/>
              <a:t>MC1-MC33</a:t>
            </a:r>
            <a:r>
              <a:rPr lang="en-US" sz="1200" dirty="0" smtClean="0"/>
              <a:t> - </a:t>
            </a:r>
            <a:r>
              <a:rPr lang="en-US" sz="1200" dirty="0" err="1" smtClean="0"/>
              <a:t>multipole</a:t>
            </a:r>
            <a:r>
              <a:rPr lang="en-US" sz="1200" dirty="0" smtClean="0"/>
              <a:t> correcting magnets (MC6 - MC28 - in arches)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652486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800" b="1" smtClean="0">
                <a:solidFill>
                  <a:srgbClr val="333399"/>
                </a:solidFill>
                <a:latin typeface="Comic Sans MS" pitchFamily="66" charset="0"/>
              </a:rPr>
              <a:t>Collider rings </a:t>
            </a:r>
            <a:r>
              <a:rPr lang="en-US" sz="2800" b="1" dirty="0" smtClean="0">
                <a:solidFill>
                  <a:srgbClr val="333399"/>
                </a:solidFill>
                <a:latin typeface="Comic Sans MS" pitchFamily="66" charset="0"/>
              </a:rPr>
              <a:t>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187"/>
            <a:ext cx="9144000" cy="53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632" y="5646946"/>
            <a:ext cx="5769864" cy="12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53" y="800919"/>
            <a:ext cx="6347908" cy="497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304045" y="594524"/>
            <a:ext cx="4034690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Arc: FODO periodic Cell</a:t>
            </a:r>
            <a:r>
              <a:rPr lang="en-US" sz="16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0" y="5455586"/>
            <a:ext cx="9144000" cy="1212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M: horizontal dipole magnet,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L=1940mm, </a:t>
            </a:r>
            <a:r>
              <a:rPr lang="en-US" sz="1400" b="1" dirty="0" err="1" smtClean="0">
                <a:solidFill>
                  <a:srgbClr val="333399"/>
                </a:solidFill>
                <a:latin typeface="Comic Sans MS" pitchFamily="66" charset="0"/>
              </a:rPr>
              <a:t>Bmax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=1.8T           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oq: space QF/QD-CP, L=100mm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QF, QD: regular quadrupole magnet,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L=470mm, </a:t>
            </a:r>
            <a:r>
              <a:rPr lang="en-US" sz="1400" b="1" dirty="0" err="1" smtClean="0">
                <a:solidFill>
                  <a:srgbClr val="333399"/>
                </a:solidFill>
                <a:latin typeface="Comic Sans MS" pitchFamily="66" charset="0"/>
              </a:rPr>
              <a:t>Gmax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=23T/m 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odd: space Dipole-Dipole, L=300mm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MC: multipole corrector, L=300mm                  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              </a:t>
            </a:r>
            <a:r>
              <a:rPr lang="en-US" sz="1400" b="1" dirty="0" err="1" smtClean="0">
                <a:solidFill>
                  <a:srgbClr val="333399"/>
                </a:solidFill>
                <a:latin typeface="Comic Sans MS" pitchFamily="66" charset="0"/>
              </a:rPr>
              <a:t>od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: space Dipole-MC, L=265mm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CP: X,Y dipole corrector+Beam PickUp, L=300mm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Collider rings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12" y="2581835"/>
            <a:ext cx="8175000" cy="36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" y="1150336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Arc, missing dipole Cells: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– Injection, Dump,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Dispersion suppressor.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Lower Ring 1, Upper Ring 2  - East Arc -  North side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116425</TotalTime>
  <Words>1713</Words>
  <Application>Microsoft Office PowerPoint</Application>
  <PresentationFormat>Экран (4:3)</PresentationFormat>
  <Paragraphs>307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Comic Sans MS</vt:lpstr>
      <vt:lpstr>Bookman Old Style</vt:lpstr>
      <vt:lpstr>Symbol</vt:lpstr>
      <vt:lpstr>Apple Chancery</vt:lpstr>
      <vt:lpstr>Times New Roman</vt:lpstr>
      <vt:lpstr>Calibri</vt:lpstr>
      <vt:lpstr>Mathematica1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Олег</cp:lastModifiedBy>
  <cp:revision>2337</cp:revision>
  <dcterms:created xsi:type="dcterms:W3CDTF">2007-06-18T11:06:55Z</dcterms:created>
  <dcterms:modified xsi:type="dcterms:W3CDTF">2017-09-04T13:08:22Z</dcterms:modified>
</cp:coreProperties>
</file>