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71" r:id="rId13"/>
    <p:sldId id="272" r:id="rId14"/>
    <p:sldId id="274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9930-32CF-451C-84FA-76C08971FB41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D898-E04B-4F4D-B4EF-5610A5678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42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9930-32CF-451C-84FA-76C08971FB41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D898-E04B-4F4D-B4EF-5610A5678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95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9930-32CF-451C-84FA-76C08971FB41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D898-E04B-4F4D-B4EF-5610A5678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01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9930-32CF-451C-84FA-76C08971FB41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D898-E04B-4F4D-B4EF-5610A5678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16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9930-32CF-451C-84FA-76C08971FB41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D898-E04B-4F4D-B4EF-5610A5678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36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9930-32CF-451C-84FA-76C08971FB41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D898-E04B-4F4D-B4EF-5610A5678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46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9930-32CF-451C-84FA-76C08971FB41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D898-E04B-4F4D-B4EF-5610A5678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6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9930-32CF-451C-84FA-76C08971FB41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D898-E04B-4F4D-B4EF-5610A5678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45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9930-32CF-451C-84FA-76C08971FB41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D898-E04B-4F4D-B4EF-5610A5678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8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9930-32CF-451C-84FA-76C08971FB41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D898-E04B-4F4D-B4EF-5610A5678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94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9930-32CF-451C-84FA-76C08971FB41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D898-E04B-4F4D-B4EF-5610A5678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42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69930-32CF-451C-84FA-76C08971FB41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4D898-E04B-4F4D-B4EF-5610A5678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48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П.Р</a:t>
            </a:r>
            <a:r>
              <a:rPr lang="ru-RU" sz="2700" dirty="0"/>
              <a:t>. </a:t>
            </a:r>
            <a:r>
              <a:rPr lang="ru-RU" sz="2700" dirty="0" smtClean="0"/>
              <a:t>Зенкевич,</a:t>
            </a:r>
            <a:r>
              <a:rPr lang="en-US" sz="2700" dirty="0" smtClean="0"/>
              <a:t> </a:t>
            </a:r>
            <a:r>
              <a:rPr lang="ru-RU" sz="2700" dirty="0"/>
              <a:t>А.Е. Большаков</a:t>
            </a:r>
            <a:r>
              <a:rPr lang="ru-RU" dirty="0"/>
              <a:t/>
            </a:r>
            <a:br>
              <a:rPr lang="ru-RU" dirty="0"/>
            </a:br>
            <a:r>
              <a:rPr lang="ru-RU" sz="2200" dirty="0" smtClean="0"/>
              <a:t>Влияние </a:t>
            </a:r>
            <a:r>
              <a:rPr lang="ru-RU" sz="2200" dirty="0"/>
              <a:t>краевых полей квадрупольных линз на динамику частиц в коллайдере НИКА.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НИЦ «</a:t>
            </a:r>
            <a:r>
              <a:rPr lang="ru-RU" dirty="0" smtClean="0"/>
              <a:t>Курчатовский Институт»</a:t>
            </a:r>
            <a:endParaRPr lang="ru-RU" dirty="0"/>
          </a:p>
          <a:p>
            <a:r>
              <a:rPr lang="ru-RU" dirty="0"/>
              <a:t>Институт Теоретической и Экспериментальной Физики им. Алиханова</a:t>
            </a:r>
          </a:p>
          <a:p>
            <a:r>
              <a:rPr lang="ru-RU" dirty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42498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Сила резонансов.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1200" dirty="0" smtClean="0"/>
                  <a:t>Из Гамильтониана  мы </a:t>
                </a:r>
                <a:r>
                  <a:rPr lang="ru-RU" sz="1200" dirty="0"/>
                  <a:t>видим, что, помимо нелинейных сдвигов частоты, краевые поля квадрупольных линз создают бетатронные резонансы. Резонансная часть горизонтального Гамильтониана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ru-RU" sz="1200" i="1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ru-RU" sz="1200" i="1">
                              <a:latin typeface="Cambria Math"/>
                            </a:rPr>
                            <m:t>𝑟𝑒𝑠</m:t>
                          </m:r>
                        </m:sup>
                      </m:sSubSup>
                      <m:r>
                        <a:rPr lang="ru-RU" sz="1200" i="1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sz="1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200" i="1">
                              <a:latin typeface="Cambria Math"/>
                            </a:rPr>
                            <m:t>𝑙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ru-RU" sz="1200" i="1">
                                      <a:latin typeface="Cambria Math"/>
                                    </a:rPr>
                                    <m:t>,0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200" i="1">
                                  <a:latin typeface="Cambria Math"/>
                                </a:rPr>
                                <m:t>32</m:t>
                              </m:r>
                            </m:den>
                          </m:f>
                          <m:sSub>
                            <m:sSub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ru-RU" sz="12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12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sSup>
                            <m:sSup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sz="1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ru-RU" sz="12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ru-RU" sz="12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sz="1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Re</m:t>
                              </m:r>
                              <m:r>
                                <a:rPr lang="ru-RU" sz="1200" i="1">
                                  <a:latin typeface="Cambria Math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12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sz="1200" i="1">
                                      <a:latin typeface="Cambria Math"/>
                                    </a:rPr>
                                    <m:t>𝑖𝑙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1200" i="1">
                                  <a:latin typeface="Cambria Math"/>
                                </a:rPr>
                                <m:t>]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ru-RU" dirty="0" smtClean="0"/>
              </a:p>
              <a:p>
                <a:pPr marL="0" indent="0" algn="just">
                  <a:buNone/>
                </a:pPr>
                <a:r>
                  <a:rPr lang="ru-RU" sz="1200" dirty="0" smtClean="0"/>
                  <a:t>Для расчета силы резонанса используется стандартная схема, которая включает следующие этапы:  1) выделение периодической части Гамильтониана;: 2) разложение этой периодической части Гамильтониана в ряд Фурье по периодической переменной </a:t>
                </a:r>
                <a14:m>
                  <m:oMath xmlns:m="http://schemas.openxmlformats.org/officeDocument/2006/math">
                    <m:r>
                      <a:rPr lang="ru-RU" sz="1200" i="1">
                        <a:latin typeface="Cambria Math"/>
                      </a:rPr>
                      <m:t>𝜃</m:t>
                    </m:r>
                    <m:r>
                      <a:rPr lang="ru-RU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/>
                          </a:rPr>
                          <m:t>𝑠</m:t>
                        </m:r>
                      </m:num>
                      <m:den>
                        <m:r>
                          <a:rPr lang="en-US" sz="1200" i="1"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ru-RU" sz="1200" b="0" i="0" smtClean="0">
                        <a:latin typeface="Cambria Math"/>
                      </a:rPr>
                      <m:t>;3) анализ Гамильтонана </m:t>
                    </m:r>
                  </m:oMath>
                </a14:m>
                <a:r>
                  <a:rPr lang="ru-RU" sz="1200" dirty="0" smtClean="0"/>
                  <a:t> для резонансной гармоники с номером  </a:t>
                </a:r>
                <a:r>
                  <a:rPr lang="ru-RU" sz="1200" dirty="0"/>
                  <a:t>–</a:t>
                </a:r>
                <a14:m>
                  <m:oMath xmlns:m="http://schemas.openxmlformats.org/officeDocument/2006/math">
                    <m:r>
                      <a:rPr lang="ru-RU" sz="1200" i="1">
                        <a:latin typeface="Cambria Math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𝑛</m:t>
                    </m:r>
                  </m:oMath>
                </a14:m>
                <a:r>
                  <a:rPr lang="ru-RU" sz="1200" dirty="0" smtClean="0"/>
                  <a:t>; 4) вычисления вклада в комплексную амплитуду данной линзы путем интегрирования по </a:t>
                </a:r>
                <a:r>
                  <a:rPr lang="ru-RU" sz="1200" dirty="0"/>
                  <a:t>к</a:t>
                </a:r>
                <a:r>
                  <a:rPr lang="ru-RU" sz="1200" dirty="0" smtClean="0"/>
                  <a:t>раевым полям. Окончательный ответ: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ru-RU" sz="1200" i="1">
                              <a:latin typeface="Cambria Math"/>
                            </a:rPr>
                            <m:t>𝑙</m:t>
                          </m:r>
                          <m:r>
                            <a:rPr lang="ru-RU" sz="1200" i="1">
                              <a:latin typeface="Cambria Math"/>
                            </a:rPr>
                            <m:t>,0,</m:t>
                          </m:r>
                          <m:r>
                            <a:rPr lang="ru-RU" sz="12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ru-RU" sz="12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ru-RU" sz="1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/>
                                </a:rPr>
                                <m:t>𝑙</m:t>
                              </m:r>
                              <m:r>
                                <a:rPr lang="ru-RU" sz="1200" i="1">
                                  <a:latin typeface="Cambria Math"/>
                                </a:rPr>
                                <m:t>,0</m:t>
                              </m:r>
                            </m:sub>
                          </m:sSub>
                        </m:num>
                        <m:den>
                          <m:r>
                            <a:rPr lang="ru-RU" sz="1200" i="1">
                              <a:latin typeface="Cambria Math"/>
                            </a:rPr>
                            <m:t>32</m:t>
                          </m:r>
                          <m:r>
                            <a:rPr lang="ru-RU" sz="1200" i="1">
                              <a:latin typeface="Cambria Math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ru-RU" sz="1200" i="1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ru-RU" sz="1200" i="1">
                                  <a:latin typeface="Cambria Math"/>
                                </a:rPr>
                                <m:t>𝑞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𝑖</m:t>
                                      </m:r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  <m:r>
                                            <a:rPr lang="ru-RU" sz="1200" i="1">
                                              <a:latin typeface="Cambria Math"/>
                                            </a:rPr>
                                            <m:t>,0,</m:t>
                                          </m:r>
                                          <m:r>
                                            <a:rPr lang="en-US" sz="12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sz="12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12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200" i="1"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200" i="1">
                                                  <a:latin typeface="Cambria Math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ru-RU" sz="1200" i="1">
                                                  <a:latin typeface="Cambria Math"/>
                                                </a:rPr>
                                                <m:t>𝑞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ru-RU" sz="1200" i="1">
                                  <a:latin typeface="Cambria Math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ru-RU" sz="12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ru-RU" sz="1200" i="1">
                                  <a:latin typeface="Cambria Math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́"/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12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ru-RU" sz="12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ru-RU" sz="1200" i="1">
                                  <a:latin typeface="Cambria Math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́"/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1200" i="1">
                                  <a:latin typeface="Cambria Math"/>
                                </a:rPr>
                                <m:t>]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ru-RU" sz="1200" dirty="0" smtClean="0"/>
              </a:p>
              <a:p>
                <a:pPr algn="just"/>
                <a:r>
                  <a:rPr lang="ru-RU" sz="1200" dirty="0"/>
                  <a:t> </a:t>
                </a:r>
                <a:r>
                  <a:rPr lang="ru-RU" sz="1200" dirty="0" smtClean="0"/>
                  <a:t>Для вертикальных колебаний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ru-RU" sz="1200" i="1">
                              <a:latin typeface="Cambria Math"/>
                            </a:rPr>
                            <m:t>0,</m:t>
                          </m:r>
                          <m:r>
                            <a:rPr lang="en-US" sz="1200" i="1">
                              <a:latin typeface="Cambria Math"/>
                            </a:rPr>
                            <m:t>𝑚</m:t>
                          </m:r>
                          <m:r>
                            <a:rPr lang="ru-RU" sz="1200" i="1">
                              <a:latin typeface="Cambria Math"/>
                            </a:rPr>
                            <m:t>,</m:t>
                          </m:r>
                          <m:r>
                            <a:rPr lang="ru-RU" sz="12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ru-RU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/>
                                </a:rPr>
                                <m:t>0,</m:t>
                              </m:r>
                              <m:r>
                                <a:rPr lang="ru-RU" sz="12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ru-RU" sz="1200" i="1">
                              <a:latin typeface="Cambria Math"/>
                            </a:rPr>
                            <m:t>32</m:t>
                          </m:r>
                          <m:r>
                            <a:rPr lang="ru-RU" sz="1200" i="1">
                              <a:latin typeface="Cambria Math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ru-RU" sz="1200" i="1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ru-RU" sz="1200" i="1">
                                  <a:latin typeface="Cambria Math"/>
                                </a:rPr>
                                <m:t>𝑞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𝑖</m:t>
                                      </m:r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/>
                                            </a:rPr>
                                            <m:t>0,</m:t>
                                          </m:r>
                                          <m:r>
                                            <a:rPr lang="en-US" sz="1200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  <m:r>
                                            <a:rPr lang="ru-RU" sz="1200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2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sz="12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12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200" i="1"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200" i="1">
                                                  <a:latin typeface="Cambria Math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ru-RU" sz="1200" i="1">
                                                  <a:latin typeface="Cambria Math"/>
                                                </a:rPr>
                                                <m:t>𝑞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ru-RU" sz="1200" i="1">
                                  <a:latin typeface="Cambria Math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ru-RU" sz="12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ru-RU" sz="1200" i="1">
                                  <a:latin typeface="Cambria Math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́"/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12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ru-RU" sz="12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ru-RU" sz="1200" i="1">
                                  <a:latin typeface="Cambria Math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́"/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1200" i="1">
                                  <a:latin typeface="Cambria Math"/>
                                </a:rPr>
                                <m:t>]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ru-RU" sz="1200" dirty="0" smtClean="0"/>
              </a:p>
              <a:p>
                <a:pPr algn="just"/>
                <a:r>
                  <a:rPr lang="ru-RU" sz="1200" dirty="0" smtClean="0"/>
                  <a:t> Применяя </a:t>
                </a:r>
                <a:r>
                  <a:rPr lang="ru-RU" sz="1200" dirty="0"/>
                  <a:t>ту же схему выкладок, что и для одномерных резонансов, получим следующее выражение для силы двумерного резонанса</a:t>
                </a:r>
                <a:r>
                  <a:rPr lang="ru-RU" sz="1200" dirty="0" smtClean="0"/>
                  <a:t>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1200" i="1">
                              <a:latin typeface="Cambria Math"/>
                            </a:rPr>
                            <m:t>𝑙</m:t>
                          </m:r>
                          <m:r>
                            <a:rPr lang="ru-RU" sz="1200" i="1">
                              <a:latin typeface="Cambria Math"/>
                            </a:rPr>
                            <m:t>,</m:t>
                          </m:r>
                          <m:r>
                            <a:rPr lang="en-US" sz="1200" i="1">
                              <a:latin typeface="Cambria Math"/>
                            </a:rPr>
                            <m:t>𝑚</m:t>
                          </m:r>
                          <m:r>
                            <a:rPr lang="ru-RU" sz="1200" i="1">
                              <a:latin typeface="Cambria Math"/>
                            </a:rPr>
                            <m:t>,</m:t>
                          </m:r>
                          <m:r>
                            <a:rPr lang="ru-RU" sz="12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ru-RU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𝑙</m:t>
                              </m:r>
                              <m:r>
                                <a:rPr lang="ru-RU" sz="12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ru-RU" sz="1200" b="0" i="1" smtClean="0">
                              <a:latin typeface="Cambria Math"/>
                            </a:rPr>
                            <m:t>16</m:t>
                          </m:r>
                          <m:r>
                            <a:rPr lang="ru-RU" sz="1200" i="1">
                              <a:latin typeface="Cambria Math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ru-RU" sz="1200" i="1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ru-RU" sz="1200" i="1">
                                  <a:latin typeface="Cambria Math"/>
                                </a:rPr>
                                <m:t>𝑞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𝑖</m:t>
                                      </m:r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  <m:r>
                                            <a:rPr lang="ru-RU" sz="1200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200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  <m:r>
                                            <a:rPr lang="ru-RU" sz="1200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2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sz="12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12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200" i="1"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200" i="1">
                                                  <a:latin typeface="Cambria Math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ru-RU" sz="1200" i="1">
                                                  <a:latin typeface="Cambria Math"/>
                                                </a:rPr>
                                                <m:t>𝑞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ru-RU" sz="1200" i="1">
                                  <a:latin typeface="Cambria Math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́"/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12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́"/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12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́"/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12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ru-RU" sz="12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ru-RU" sz="1200" i="1">
                                  <a:latin typeface="Cambria Math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́"/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1200" i="1">
                                  <a:latin typeface="Cambria Math"/>
                                </a:rPr>
                                <m:t>]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ru-RU" sz="1200" dirty="0" smtClean="0"/>
              </a:p>
              <a:p>
                <a:pPr algn="just"/>
                <a:r>
                  <a:rPr lang="ru-RU" sz="1200" dirty="0" smtClean="0"/>
                  <a:t>В этих формулах резонансное условие имеет следующий вид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 smtClean="0">
                          <a:latin typeface="Cambria Math"/>
                        </a:rPr>
                        <m:t>𝑙</m:t>
                      </m:r>
                      <m:sSub>
                        <m:sSubPr>
                          <m:ctrlPr>
                            <a:rPr lang="ru-RU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ru-RU" sz="1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/>
                            </a:rPr>
                            <m:t>𝑚𝑄</m:t>
                          </m:r>
                        </m:e>
                        <m:sub>
                          <m:r>
                            <a:rPr lang="en-US" sz="1200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ru-RU" sz="1200" b="0" i="1" smtClean="0">
                          <a:latin typeface="Cambria Math"/>
                        </a:rPr>
                        <m:t>=</m:t>
                      </m:r>
                      <m:r>
                        <a:rPr lang="ru-RU" sz="12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ru-RU" sz="1200" dirty="0" smtClean="0"/>
              </a:p>
              <a:p>
                <a:pPr marL="0" indent="0" algn="just">
                  <a:buNone/>
                </a:pPr>
                <a:r>
                  <a:rPr lang="ru-RU" sz="1200" dirty="0"/>
                  <a:t> </a:t>
                </a:r>
                <a:r>
                  <a:rPr lang="ru-RU" sz="1200" dirty="0" smtClean="0"/>
                  <a:t>       где</a:t>
                </a:r>
                <a:r>
                  <a:rPr lang="en-US" sz="1200" dirty="0" smtClean="0"/>
                  <a:t> </a:t>
                </a:r>
                <a:r>
                  <a:rPr lang="ru-RU" sz="1200" dirty="0" smtClean="0"/>
                  <a:t> </a:t>
                </a:r>
                <a:r>
                  <a:rPr lang="en-US" sz="1200" i="1" dirty="0" err="1" smtClean="0"/>
                  <a:t>l,m,n</a:t>
                </a:r>
                <a:r>
                  <a:rPr lang="en-US" sz="1200" i="1" dirty="0" smtClean="0"/>
                  <a:t>- </a:t>
                </a:r>
                <a:r>
                  <a:rPr lang="ru-RU" sz="1200" dirty="0" smtClean="0"/>
                  <a:t>целые числа.</a:t>
                </a:r>
                <a:endParaRPr lang="ru-RU" sz="1200" dirty="0"/>
              </a:p>
              <a:p>
                <a:pPr algn="just"/>
                <a:endParaRPr lang="ru-RU" sz="1200" dirty="0" smtClean="0"/>
              </a:p>
              <a:p>
                <a:pPr algn="just"/>
                <a:endParaRPr lang="ru-RU" sz="1200" dirty="0"/>
              </a:p>
              <a:p>
                <a:pPr algn="just"/>
                <a:endParaRPr lang="ru-RU" sz="1200" dirty="0" smtClean="0"/>
              </a:p>
              <a:p>
                <a:pPr algn="just"/>
                <a:endParaRPr lang="ru-RU" sz="1200" dirty="0"/>
              </a:p>
              <a:p>
                <a:pPr algn="just"/>
                <a:endParaRPr lang="ru-RU" sz="1200" dirty="0" smtClean="0"/>
              </a:p>
              <a:p>
                <a:pPr algn="just"/>
                <a:endParaRPr lang="ru-RU" sz="1200" dirty="0" smtClean="0"/>
              </a:p>
              <a:p>
                <a:pPr marL="0" indent="0" algn="just">
                  <a:buNone/>
                </a:pPr>
                <a:endParaRPr lang="ru-RU" sz="1200" dirty="0" smtClean="0"/>
              </a:p>
              <a:p>
                <a:pPr marL="0" indent="0" algn="just">
                  <a:buNone/>
                </a:pPr>
                <a:endParaRPr lang="ru-RU" sz="1200" dirty="0"/>
              </a:p>
              <a:p>
                <a:pPr marL="0" indent="0" algn="just">
                  <a:buNone/>
                </a:pPr>
                <a:endParaRPr lang="ru-RU" sz="120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795" b="-22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257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/>
              <a:t>Движение  частиц вблизи изолированного </a:t>
            </a:r>
            <a:r>
              <a:rPr lang="ru-RU" sz="2400" i="1" dirty="0" smtClean="0"/>
              <a:t>резонанса</a:t>
            </a:r>
            <a:r>
              <a:rPr lang="en-US" sz="2400" i="1" dirty="0" smtClean="0"/>
              <a:t> 1.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0000" lnSpcReduction="20000"/>
              </a:bodyPr>
              <a:lstStyle/>
              <a:p>
                <a:pPr algn="just"/>
                <a:r>
                  <a:rPr lang="ru-RU" dirty="0" smtClean="0"/>
                  <a:t>Рассмотрим изолированный одномерный резонанс. Опуская индексы и переходя к независимой переменной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𝜃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𝑠</m:t>
                    </m:r>
                    <m:r>
                      <a:rPr lang="ru-RU" i="1">
                        <a:latin typeface="Cambria Math"/>
                      </a:rPr>
                      <m:t>/</m:t>
                    </m:r>
                    <m:r>
                      <a:rPr lang="ru-RU" i="1">
                        <a:latin typeface="Cambria Math"/>
                      </a:rPr>
                      <m:t>𝑅</m:t>
                    </m:r>
                  </m:oMath>
                </a14:m>
                <a:r>
                  <a:rPr lang="ru-RU" dirty="0"/>
                  <a:t> (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𝑠</m:t>
                    </m:r>
                  </m:oMath>
                </a14:m>
                <a:r>
                  <a:rPr lang="ru-RU" dirty="0"/>
                  <a:t> – длина, отсчитываемая вдоль орбиты накопителя,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𝑅</m:t>
                    </m:r>
                  </m:oMath>
                </a14:m>
                <a:r>
                  <a:rPr lang="ru-RU" dirty="0"/>
                  <a:t>- средний радиус машины), найдем, что для одномерного резонанса Гамильтониан: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𝐻</m:t>
                      </m:r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</a:rPr>
                            <m:t>𝐽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latin typeface="Cambria Math"/>
                        </a:rPr>
                        <m:t>+</m:t>
                      </m:r>
                      <m:r>
                        <a:rPr lang="ru-RU" i="1">
                          <a:latin typeface="Cambria Math"/>
                        </a:rPr>
                        <m:t>𝜆</m:t>
                      </m:r>
                      <m:r>
                        <a:rPr lang="ru-RU" i="1">
                          <a:latin typeface="Cambria Math"/>
                        </a:rPr>
                        <m:t>𝐽</m:t>
                      </m:r>
                      <m:r>
                        <a:rPr lang="ru-RU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𝑔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</a:rPr>
                            <m:t>𝐽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cos</m:t>
                      </m:r>
                      <m:r>
                        <a:rPr lang="ru-RU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𝑙</m:t>
                      </m:r>
                      <m:r>
                        <a:rPr lang="ru-RU" i="1">
                          <a:latin typeface="Cambria Math"/>
                        </a:rPr>
                        <m:t>𝜑</m:t>
                      </m:r>
                      <m:r>
                        <a:rPr lang="ru-RU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	В </a:t>
                </a:r>
                <a:r>
                  <a:rPr lang="ru-RU" dirty="0"/>
                  <a:t>этом уравнении </a:t>
                </a:r>
                <a:r>
                  <a:rPr lang="ru-RU" dirty="0" err="1"/>
                  <a:t>расстройка</a:t>
                </a:r>
                <a:r>
                  <a:rPr lang="ru-RU" dirty="0"/>
                  <a:t>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𝜆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𝑄</m:t>
                    </m:r>
                    <m:r>
                      <a:rPr lang="ru-RU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𝑙</m:t>
                        </m:r>
                      </m:den>
                    </m:f>
                  </m:oMath>
                </a14:m>
                <a:r>
                  <a:rPr lang="ru-RU" dirty="0"/>
                  <a:t>. Соответствующие уравнения движения</a:t>
                </a:r>
                <a:r>
                  <a:rPr lang="ru-RU" dirty="0" smtClean="0"/>
                  <a:t>: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1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𝐽</m:t>
                                    </m:r>
                                  </m:num>
                                  <m:den>
                                    <m:r>
                                      <a:rPr lang="ru-RU" i="1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𝜃</m:t>
                                    </m:r>
                                  </m:den>
                                </m:f>
                                <m:r>
                                  <a:rPr lang="ru-RU" i="1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𝑙</m:t>
                                    </m:r>
                                  </m:num>
                                  <m:den>
                                    <m:r>
                                      <a:rPr lang="ru-RU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ru-RU" i="1">
                                    <a:latin typeface="Cambria Math"/>
                                  </a:rPr>
                                  <m:t>𝑔</m:t>
                                </m:r>
                                <m:sSup>
                                  <m:sSup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  <m:sup>
                                    <m:r>
                                      <a:rPr lang="ru-RU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𝜑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1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𝜑</m:t>
                                    </m:r>
                                  </m:num>
                                  <m:den>
                                    <m:r>
                                      <a:rPr lang="ru-RU" i="1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𝜃</m:t>
                                    </m:r>
                                  </m:den>
                                </m:f>
                                <m:r>
                                  <a:rPr lang="ru-RU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𝐶𝐽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𝜆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𝑔𝐽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𝜑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/>
              </a:p>
              <a:p>
                <a:pPr algn="just"/>
                <a:r>
                  <a:rPr lang="ru-RU" dirty="0"/>
                  <a:t>Из второго уравнения видно, что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𝐶𝐽</m:t>
                    </m:r>
                  </m:oMath>
                </a14:m>
                <a:r>
                  <a:rPr lang="ru-RU" dirty="0"/>
                  <a:t> есть нелинейный сдвиг бетатронной частоты, 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</a:rPr>
                      <m:t>𝐽</m:t>
                    </m:r>
                  </m:oMath>
                </a14:m>
                <a:r>
                  <a:rPr lang="ru-RU" dirty="0"/>
                  <a:t> - ширина нелинейного резонанса в тех же переменных. Гамильтониан изолированного резонанса не зависит от продольной переменной и, следовательно, является интегралом движения. Для уменьшения числа свободных параметров </a:t>
                </a:r>
                <a:r>
                  <a:rPr lang="ru-RU" dirty="0" err="1"/>
                  <a:t>пронормируем</a:t>
                </a:r>
                <a:r>
                  <a:rPr lang="ru-RU" dirty="0"/>
                  <a:t> это уравнение, поделив на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𝐶</m:t>
                    </m:r>
                  </m:oMath>
                </a14:m>
                <a:r>
                  <a:rPr lang="ru-RU" dirty="0"/>
                  <a:t>  и введя новую независимую переменную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𝐼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𝐽</m:t>
                    </m:r>
                    <m:r>
                      <a:rPr lang="ru-RU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/>
                  <a:t>, 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/>
                  <a:t> – опорный инвариант, соответствующий </a:t>
                </a:r>
                <a:r>
                  <a:rPr lang="ru-RU" dirty="0" err="1"/>
                  <a:t>аксептансу</a:t>
                </a:r>
                <a:r>
                  <a:rPr lang="ru-RU" dirty="0"/>
                  <a:t> камеры (для коллайдера НИКА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=2∗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ru-RU" dirty="0"/>
                  <a:t> м). В этих переменных Гамильтониан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𝐼</m:t>
                      </m:r>
                      <m:r>
                        <a:rPr lang="ru-RU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𝜇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cos</m:t>
                      </m:r>
                      <m:r>
                        <a:rPr lang="ru-RU" i="1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  <m:r>
                        <a:rPr lang="ru-RU" i="1">
                          <a:latin typeface="Cambria Math"/>
                        </a:rPr>
                        <m:t>𝜓</m:t>
                      </m:r>
                      <m:r>
                        <a:rPr lang="ru-RU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  <a:p>
                <a:pPr algn="just"/>
                <a:r>
                  <a:rPr lang="ru-RU" dirty="0"/>
                  <a:t>Здесь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𝜇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𝑔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𝐶</m:t>
                        </m:r>
                      </m:den>
                    </m:f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𝐶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𝐻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𝐶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𝜓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𝑙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φ</m:t>
                    </m:r>
                  </m:oMath>
                </a14:m>
                <a:r>
                  <a:rPr lang="ru-RU" dirty="0"/>
                  <a:t> (в дальнейшем будем считать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</m:oMath>
                </a14:m>
                <a:r>
                  <a:rPr lang="ru-RU" dirty="0"/>
                  <a:t> положительным параметром).  Характер движения зависит от двух переменных: нормированной ширины резонанса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𝜇</m:t>
                    </m:r>
                  </m:oMath>
                </a14:m>
                <a:r>
                  <a:rPr lang="ru-RU" dirty="0"/>
                  <a:t> и нормированной </a:t>
                </a:r>
                <a:r>
                  <a:rPr lang="ru-RU" dirty="0" err="1"/>
                  <a:t>расстройки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ru-RU" dirty="0"/>
                  <a:t>. Это уравнение является квадратным относительно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𝐼</m:t>
                    </m:r>
                  </m:oMath>
                </a14:m>
                <a:r>
                  <a:rPr lang="ru-RU" dirty="0"/>
                  <a:t>. Траектория в координатах 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𝐼</m:t>
                    </m:r>
                  </m:oMath>
                </a14:m>
                <a:r>
                  <a:rPr lang="ru-RU" dirty="0"/>
                  <a:t>,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 определяется решением этого </a:t>
                </a:r>
                <a:r>
                  <a:rPr lang="ru-RU" dirty="0" smtClean="0"/>
                  <a:t>уравнения</a:t>
                </a:r>
                <a:r>
                  <a:rPr lang="en-US" dirty="0" smtClean="0"/>
                  <a:t>.</a:t>
                </a:r>
                <a:r>
                  <a:rPr lang="ru-RU" dirty="0" smtClean="0"/>
                  <a:t> 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809" r="-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020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/>
              <a:t>Движение  частиц вблизи изолированного резонанса</a:t>
            </a:r>
            <a:r>
              <a:rPr lang="en-US" sz="2000" i="1" dirty="0"/>
              <a:t> 2</a:t>
            </a:r>
            <a:r>
              <a:rPr lang="en-US" sz="2000" i="1" dirty="0" smtClean="0"/>
              <a:t>.</a:t>
            </a:r>
            <a:endParaRPr lang="ru-RU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ru-RU" i="1" dirty="0" smtClean="0"/>
                  <a:t>       </a:t>
                </a:r>
                <a:r>
                  <a:rPr lang="ru-RU" dirty="0" smtClean="0"/>
                  <a:t>Это решение имеет следующий вид: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𝐼</m:t>
                      </m:r>
                      <m:r>
                        <a:rPr lang="ru-RU" i="1">
                          <a:latin typeface="Cambria Math"/>
                        </a:rPr>
                        <m:t>(</m:t>
                      </m:r>
                      <m:r>
                        <a:rPr lang="ru-RU" i="1">
                          <a:latin typeface="Cambria Math"/>
                        </a:rPr>
                        <m:t>𝜓</m:t>
                      </m:r>
                      <m:r>
                        <a:rPr lang="ru-RU" i="1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latin typeface="Cambria Math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(1−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𝜇</m:t>
                              </m:r>
                              <m:func>
                                <m:func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𝜓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ru-RU" i="1">
                                  <a:latin typeface="Cambria Math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1−</m:t>
                          </m:r>
                          <m:r>
                            <a:rPr lang="ru-RU" i="1">
                              <a:latin typeface="Cambria Math"/>
                            </a:rPr>
                            <m:t>𝜇</m:t>
                          </m:r>
                          <m:func>
                            <m:func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ru-RU" dirty="0"/>
              </a:p>
              <a:p>
                <a:pPr algn="just"/>
                <a:r>
                  <a:rPr lang="ru-RU" dirty="0"/>
                  <a:t>Из этого решения следует, что резонанс с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𝑙</m:t>
                    </m:r>
                    <m:r>
                      <a:rPr lang="ru-RU" i="1">
                        <a:latin typeface="Cambria Math"/>
                      </a:rPr>
                      <m:t>=2</m:t>
                    </m:r>
                  </m:oMath>
                </a14:m>
                <a:r>
                  <a:rPr lang="ru-RU" dirty="0"/>
                  <a:t> создает полный набор четных гармоник модуляции инварианта (2, 4, 6 и т.д.), а резонанс с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𝑙</m:t>
                    </m:r>
                    <m:r>
                      <a:rPr lang="ru-RU" i="1">
                        <a:latin typeface="Cambria Math"/>
                      </a:rPr>
                      <m:t>=4</m:t>
                    </m:r>
                  </m:oMath>
                </a14:m>
                <a:r>
                  <a:rPr lang="ru-RU" dirty="0"/>
                  <a:t> создает полный набор гармоник, кратных 4 (4, 8, 12 и т.д</a:t>
                </a:r>
                <a:r>
                  <a:rPr lang="ru-RU" dirty="0" smtClean="0"/>
                  <a:t>.).</a:t>
                </a:r>
              </a:p>
              <a:p>
                <a:pPr algn="just"/>
                <a:r>
                  <a:rPr lang="ru-RU" dirty="0" smtClean="0"/>
                  <a:t> </a:t>
                </a:r>
                <a:r>
                  <a:rPr lang="ru-RU" dirty="0"/>
                  <a:t>Если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𝜇</m:t>
                    </m:r>
                    <m:r>
                      <a:rPr lang="ru-RU" i="1">
                        <a:latin typeface="Cambria Math"/>
                      </a:rPr>
                      <m:t>&lt;1</m:t>
                    </m:r>
                  </m:oMath>
                </a14:m>
                <a:r>
                  <a:rPr lang="ru-RU" dirty="0"/>
                  <a:t>, то движение устойчиво при любых </a:t>
                </a:r>
                <a:r>
                  <a:rPr lang="ru-RU" dirty="0" err="1"/>
                  <a:t>расстройках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ru-RU" dirty="0"/>
                  <a:t>: </a:t>
                </a:r>
                <a:r>
                  <a:rPr lang="ru-RU" dirty="0">
                    <a:solidFill>
                      <a:srgbClr val="FF0000"/>
                    </a:solidFill>
                  </a:rPr>
                  <a:t>нелинейность стабилизирует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резонанс (эффект </a:t>
                </a:r>
                <a:r>
                  <a:rPr lang="ru-RU" dirty="0" err="1" smtClean="0">
                    <a:solidFill>
                      <a:srgbClr val="FF0000"/>
                    </a:solidFill>
                  </a:rPr>
                  <a:t>самостабилизация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)</a:t>
                </a:r>
                <a:r>
                  <a:rPr lang="ru-RU" dirty="0" smtClean="0"/>
                  <a:t>. </a:t>
                </a:r>
                <a:r>
                  <a:rPr lang="ru-RU" dirty="0"/>
                  <a:t>При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𝜇</m:t>
                    </m:r>
                    <m:r>
                      <a:rPr lang="ru-RU">
                        <a:latin typeface="Cambria Math"/>
                      </a:rPr>
                      <m:t>≪1</m:t>
                    </m:r>
                  </m:oMath>
                </a14:m>
                <a:r>
                  <a:rPr lang="ru-RU" dirty="0"/>
                  <a:t> получим следующее приближенное решение: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∆</m:t>
                        </m:r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ru-RU" i="1">
                        <a:latin typeface="Cambria Math"/>
                      </a:rPr>
                      <m:t>≈−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ru-RU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𝜓</m:t>
                                </m:r>
                              </m:e>
                            </m:d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dirty="0"/>
                  <a:t>	</a:t>
                </a:r>
              </a:p>
              <a:p>
                <a:pPr algn="just"/>
                <a:r>
                  <a:rPr lang="ru-RU" dirty="0"/>
                  <a:t>В </a:t>
                </a:r>
                <a:r>
                  <a:rPr lang="ru-RU" dirty="0" smtClean="0"/>
                  <a:t>этой формуле </a:t>
                </a:r>
                <a:r>
                  <a:rPr lang="ru-RU" dirty="0"/>
                  <a:t>среднее значение инварианта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≈</m:t>
                    </m:r>
                    <m:r>
                      <a:rPr lang="en-US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ru-RU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 smtClean="0"/>
                  <a:t> Видно</a:t>
                </a:r>
                <a:r>
                  <a:rPr lang="ru-RU" dirty="0"/>
                  <a:t>, что вдали от резонанса при малых значениях инварианта амплитуда модуляции пропорциональна инварианту. Возвращаясь к физическим переменным, находим, что в линейном </a:t>
                </a:r>
                <a:r>
                  <a:rPr lang="ru-RU" dirty="0" smtClean="0"/>
                  <a:t>приближении</a:t>
                </a:r>
              </a:p>
              <a:p>
                <a:endParaRPr lang="ru-RU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𝑔</m:t>
                      </m:r>
                      <m:r>
                        <a:rPr lang="ru-RU">
                          <a:latin typeface="Cambria Math"/>
                        </a:rPr>
                        <m:t>=2(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𝐽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ru-RU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r>
                            <a:rPr lang="ru-RU" i="1">
                              <a:latin typeface="Cambria Math"/>
                            </a:rPr>
                            <m:t>𝜆</m:t>
                          </m:r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          где  </a:t>
                </a:r>
                <a14:m>
                  <m:oMath xmlns:m="http://schemas.openxmlformats.org/officeDocument/2006/math">
                    <m:r>
                      <a:rPr lang="ru-RU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/>
                              </a:rPr>
                              <m:t>∆</m:t>
                            </m:r>
                            <m:r>
                              <a:rPr lang="en-US" i="1">
                                <a:latin typeface="Cambria Math"/>
                              </a:rPr>
                              <m:t>𝐽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ru-RU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ru-RU" dirty="0"/>
                  <a:t>- амплитуда возмущения  инварианта на резонансе. 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" t="-1078" r="-2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834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700" i="1" dirty="0"/>
              <a:t>Движение  частиц вблизи изолированного резонанса</a:t>
            </a:r>
            <a:r>
              <a:rPr lang="en-US" sz="2700" i="1" dirty="0"/>
              <a:t> </a:t>
            </a:r>
            <a:r>
              <a:rPr lang="ru-RU" sz="2700" i="1" dirty="0" smtClean="0"/>
              <a:t>3</a:t>
            </a:r>
            <a:r>
              <a:rPr lang="en-US" i="1" dirty="0" smtClean="0"/>
              <a:t>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1400" dirty="0"/>
                  <a:t>Рассмотрим теперь случай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</a:rPr>
                      <m:t>𝜇</m:t>
                    </m:r>
                    <m:r>
                      <a:rPr lang="ru-RU" sz="1400" i="1">
                        <a:latin typeface="Cambria Math"/>
                      </a:rPr>
                      <m:t>&gt;1</m:t>
                    </m:r>
                  </m:oMath>
                </a14:m>
                <a:r>
                  <a:rPr lang="ru-RU" sz="1400" dirty="0"/>
                  <a:t>. В этом случае движение при нулевой расстройке неустойчиво. При наличии </a:t>
                </a:r>
                <a:r>
                  <a:rPr lang="ru-RU" sz="1400" dirty="0" err="1"/>
                  <a:t>расстройки</a:t>
                </a:r>
                <a:r>
                  <a:rPr lang="ru-RU" sz="1400" dirty="0"/>
                  <a:t> возникает область устойчивости. Пусть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1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𝜓</m:t>
                            </m:r>
                          </m:e>
                        </m:d>
                      </m:e>
                    </m:func>
                    <m:r>
                      <a:rPr lang="ru-RU" sz="1400" i="1">
                        <a:latin typeface="Cambria Math"/>
                      </a:rPr>
                      <m:t>=1</m:t>
                    </m:r>
                  </m:oMath>
                </a14:m>
                <a:r>
                  <a:rPr lang="ru-RU" sz="1400" dirty="0"/>
                  <a:t>. Тогда Гамильтониан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400" i="1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ru-RU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400" i="1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ru-RU" sz="1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1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𝐼</m:t>
                    </m:r>
                    <m:r>
                      <a:rPr lang="ru-RU" sz="1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1400" i="1">
                        <a:latin typeface="Cambria Math"/>
                      </a:rPr>
                      <m:t>𝜇</m:t>
                    </m:r>
                    <m:sSup>
                      <m:sSupPr>
                        <m:ctrlPr>
                          <a:rPr lang="ru-RU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ru-RU" sz="1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400" dirty="0"/>
                  <a:t>	</a:t>
                </a:r>
              </a:p>
              <a:p>
                <a:pPr algn="just"/>
                <a:r>
                  <a:rPr lang="ru-RU" sz="1400" dirty="0"/>
                  <a:t>Граница области устойчивости определяется условием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400" i="1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num>
                      <m:den>
                        <m:r>
                          <a:rPr lang="ru-RU" sz="1400" i="1">
                            <a:latin typeface="Cambria Math"/>
                          </a:rPr>
                          <m:t>𝑑𝐼</m:t>
                        </m:r>
                      </m:den>
                    </m:f>
                    <m:r>
                      <a:rPr lang="ru-RU" sz="1400" i="1">
                        <a:latin typeface="Cambria Math"/>
                      </a:rPr>
                      <m:t>=0</m:t>
                    </m:r>
                  </m:oMath>
                </a14:m>
                <a:r>
                  <a:rPr lang="ru-RU" sz="1400" dirty="0"/>
                  <a:t>. Дифференцируя,  получим следующее уравнение для границы области устойчивости: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ru-RU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ru-RU" sz="1400" i="1">
                              <a:latin typeface="Cambria Math"/>
                            </a:rPr>
                            <m:t>𝜇</m:t>
                          </m:r>
                          <m:r>
                            <a:rPr lang="ru-RU" sz="1400" i="1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ru-RU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ru-RU" sz="1400" i="1">
                              <a:latin typeface="Cambria Math"/>
                            </a:rPr>
                            <m:t>(</m:t>
                          </m:r>
                          <m:r>
                            <a:rPr lang="en-US" sz="1400" i="1">
                              <a:latin typeface="Cambria Math"/>
                            </a:rPr>
                            <m:t>𝐶</m:t>
                          </m:r>
                          <m:r>
                            <a:rPr lang="ru-RU" sz="1400" i="1">
                              <a:latin typeface="Cambria Math"/>
                            </a:rPr>
                            <m:t>−</m:t>
                          </m:r>
                          <m:r>
                            <a:rPr lang="en-US" sz="1400" i="1">
                              <a:latin typeface="Cambria Math"/>
                            </a:rPr>
                            <m:t>𝑔</m:t>
                          </m:r>
                          <m:r>
                            <a:rPr lang="ru-RU" sz="1400" i="1"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/>
              </a:p>
              <a:p>
                <a:r>
                  <a:rPr lang="ru-RU" sz="1400" dirty="0"/>
                  <a:t>Соответствующий Гамильтониан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ru-RU" sz="1400" i="1">
                              <a:latin typeface="Cambria Math"/>
                            </a:rPr>
                            <m:t>𝑁</m:t>
                          </m:r>
                        </m:sub>
                        <m:sup>
                          <m:r>
                            <a:rPr lang="ru-RU" sz="1400" i="1">
                              <a:latin typeface="Cambria Math"/>
                            </a:rPr>
                            <m:t>𝑚𝑎𝑥</m:t>
                          </m:r>
                        </m:sup>
                      </m:sSubSup>
                      <m:r>
                        <a:rPr lang="ru-RU" sz="1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1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ru-RU" sz="1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ru-RU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</m:e>
                      </m:d>
                      <m:r>
                        <a:rPr lang="ru-RU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1400" i="1">
                              <a:latin typeface="Cambria Math"/>
                            </a:rPr>
                            <m:t>2(</m:t>
                          </m:r>
                          <m:r>
                            <a:rPr lang="ru-RU" sz="1400" i="1">
                              <a:latin typeface="Cambria Math"/>
                            </a:rPr>
                            <m:t>𝜇</m:t>
                          </m:r>
                          <m:r>
                            <a:rPr lang="ru-RU" sz="1400" i="1">
                              <a:latin typeface="Cambria Math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ru-RU" sz="1400" dirty="0"/>
              </a:p>
              <a:p>
                <a:pPr algn="just"/>
                <a:r>
                  <a:rPr lang="ru-RU" sz="1400" dirty="0"/>
                  <a:t>	При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ru-RU" sz="1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14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𝑁</m:t>
                        </m:r>
                      </m:sub>
                      <m:sup>
                        <m:r>
                          <a:rPr lang="ru-RU" sz="1400" i="1">
                            <a:latin typeface="Cambria Math"/>
                          </a:rPr>
                          <m:t>𝑚𝑎𝑥</m:t>
                        </m:r>
                      </m:sup>
                    </m:sSubSup>
                  </m:oMath>
                </a14:m>
                <a:r>
                  <a:rPr lang="ru-RU" sz="1400" dirty="0"/>
                  <a:t> движение устойчиво, при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&gt;</m:t>
                    </m:r>
                    <m:sSubSup>
                      <m:sSubSupPr>
                        <m:ctrlPr>
                          <a:rPr lang="ru-RU" sz="1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14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𝑁</m:t>
                        </m:r>
                      </m:sub>
                      <m:sup>
                        <m:r>
                          <a:rPr lang="ru-RU" sz="1400" i="1">
                            <a:latin typeface="Cambria Math"/>
                          </a:rPr>
                          <m:t>𝑚𝑎𝑥</m:t>
                        </m:r>
                      </m:sup>
                    </m:sSubSup>
                  </m:oMath>
                </a14:m>
                <a:r>
                  <a:rPr lang="ru-RU" sz="1400" dirty="0"/>
                  <a:t> - неустойчиво. Соответствующее минимальное значение инварианта соответствует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1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𝜓</m:t>
                            </m:r>
                          </m:e>
                        </m:d>
                      </m:e>
                    </m:func>
                    <m:r>
                      <a:rPr lang="ru-RU" sz="1400" i="1">
                        <a:latin typeface="Cambria Math"/>
                      </a:rPr>
                      <m:t>=−1</m:t>
                    </m:r>
                  </m:oMath>
                </a14:m>
                <a:r>
                  <a:rPr lang="ru-RU" sz="1400" dirty="0"/>
                  <a:t>. Подставляя в </a:t>
                </a:r>
                <a:r>
                  <a:rPr lang="ru-RU" sz="1400" dirty="0" smtClean="0"/>
                  <a:t>уравнение для </a:t>
                </a:r>
                <a:r>
                  <a:rPr lang="ru-RU" sz="1400" dirty="0" err="1" smtClean="0"/>
                  <a:t>Гамильтонина</a:t>
                </a:r>
                <a:r>
                  <a:rPr lang="ru-RU" sz="1400" dirty="0" smtClean="0"/>
                  <a:t> </a:t>
                </a:r>
                <a:r>
                  <a:rPr lang="ru-RU" sz="1400" dirty="0"/>
                  <a:t>получим: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𝑚𝑖𝑛</m:t>
                          </m:r>
                        </m:sub>
                      </m:sSub>
                      <m:r>
                        <a:rPr lang="ru-RU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ru-RU" sz="1400" i="1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sz="1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ru-RU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400" i="1">
                                  <a:latin typeface="Cambria Math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ru-RU" sz="1400" i="1">
                                  <a:latin typeface="Cambria Math"/>
                                </a:rPr>
                                <m:t>(1+</m:t>
                              </m:r>
                              <m:r>
                                <a:rPr lang="ru-RU" sz="1400" i="1">
                                  <a:latin typeface="Cambria Math"/>
                                </a:rPr>
                                <m:t>𝜇</m:t>
                              </m:r>
                              <m:r>
                                <a:rPr lang="ru-RU" sz="1400" i="1">
                                  <a:latin typeface="Cambria Math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ru-RU" sz="1400" i="1">
                              <a:latin typeface="Cambria Math"/>
                            </a:rPr>
                            <m:t>1+</m:t>
                          </m:r>
                          <m:r>
                            <a:rPr lang="ru-RU" sz="1400" i="1">
                              <a:latin typeface="Cambria Math"/>
                            </a:rPr>
                            <m:t>𝜇</m:t>
                          </m:r>
                        </m:den>
                      </m:f>
                      <m:r>
                        <a:rPr lang="ru-RU" sz="1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ru-RU" sz="1400" i="1">
                              <a:latin typeface="Cambria Math"/>
                            </a:rPr>
                            <m:t>𝑁</m:t>
                          </m:r>
                        </m:sub>
                      </m:sSub>
                      <m:f>
                        <m:fPr>
                          <m:ctrlPr>
                            <a:rPr lang="ru-RU" sz="1400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sz="1400" i="1">
                                      <a:latin typeface="Cambria Math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latin typeface="Cambria Math"/>
                                    </a:rPr>
                                    <m:t>𝜇</m:t>
                                  </m:r>
                                  <m:r>
                                    <a:rPr lang="ru-RU" sz="1400" i="1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rad>
                          <m:r>
                            <a:rPr lang="ru-RU" sz="1400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ru-RU" sz="1400" i="1">
                              <a:latin typeface="Cambria Math"/>
                            </a:rPr>
                            <m:t>1+</m:t>
                          </m:r>
                          <m:r>
                            <a:rPr lang="ru-RU" sz="1400" i="1">
                              <a:latin typeface="Cambria Math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ru-RU" sz="1400" dirty="0"/>
              </a:p>
              <a:p>
                <a:r>
                  <a:rPr lang="ru-RU" sz="1400" dirty="0"/>
                  <a:t>Это выражение и определяет величину ДА. Ситуация иллюстрируется </a:t>
                </a:r>
                <a:r>
                  <a:rPr lang="ru-RU" sz="1400" dirty="0" smtClean="0"/>
                  <a:t> рисунком на следующем слайде.</a:t>
                </a:r>
                <a:endParaRPr lang="ru-RU" sz="14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" t="-135" r="-444" b="-8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5115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Движение  частиц вблизи изолированного резонанса</a:t>
            </a:r>
            <a:r>
              <a:rPr lang="en-US" sz="2400" i="1" dirty="0" smtClean="0"/>
              <a:t> </a:t>
            </a:r>
            <a:r>
              <a:rPr lang="ru-RU" sz="2400" i="1" dirty="0" smtClean="0"/>
              <a:t>4</a:t>
            </a:r>
            <a:r>
              <a:rPr lang="en-US" sz="2400" i="1" dirty="0" smtClean="0"/>
              <a:t>.</a:t>
            </a:r>
            <a:endParaRPr lang="ru-RU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" descr="HN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844824"/>
            <a:ext cx="2938306" cy="212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2009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051720" y="3935596"/>
                <a:ext cx="5184576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Зависимость нормализованного </a:t>
                </a:r>
                <a:r>
                  <a:rPr lang="ru-RU" dirty="0" smtClean="0"/>
                  <a:t>Гамильтониана </a:t>
                </a:r>
                <a:r>
                  <a:rPr lang="ru-RU" dirty="0"/>
                  <a:t>от нормализованного </a:t>
                </a:r>
                <a:r>
                  <a:rPr lang="ru-RU" dirty="0" smtClean="0"/>
                  <a:t>инварианта для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ru-RU" dirty="0"/>
                  <a:t>=4 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𝜇</m:t>
                    </m:r>
                    <m:r>
                      <a:rPr lang="ru-RU" i="1">
                        <a:latin typeface="Cambria Math"/>
                      </a:rPr>
                      <m:t>=1.5.</m:t>
                    </m:r>
                  </m:oMath>
                </a14:m>
                <a:r>
                  <a:rPr lang="ru-RU" dirty="0"/>
                  <a:t> Красная линия соответствует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𝜓</m:t>
                    </m:r>
                    <m:r>
                      <a:rPr lang="ru-RU" i="1">
                        <a:latin typeface="Cambria Math"/>
                      </a:rPr>
                      <m:t>=0</m:t>
                    </m:r>
                  </m:oMath>
                </a14:m>
                <a:r>
                  <a:rPr lang="ru-RU" dirty="0"/>
                  <a:t>, синяя линия соответствует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𝜓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𝜋</m:t>
                    </m:r>
                  </m:oMath>
                </a14:m>
                <a:r>
                  <a:rPr lang="ru-RU" dirty="0" smtClean="0"/>
                  <a:t>. Область между красной и синей линией –область устойчивости.</a:t>
                </a:r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935596"/>
                <a:ext cx="5184576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1059" t="-2066" r="-941" b="-57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915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/>
              <a:t>Сравнение ширины резонансов по аналитической теории с результатами численного моделирования.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1200" dirty="0"/>
                  <a:t>Для определения ширины резонансов по аналитической теории была написана специальная программа. Для проверки этой теории мы разработали новую методику, которая включает следующую процедуру: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ru-RU" sz="1200" dirty="0"/>
                  <a:t>Выбор рабочей точки в клетке бетатронных частот так, чтобы эта рабочая точка соответствовала одному из одномерных резонансов (это необходимо, чтобы можно было использовать теорию изолированного резонанса).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ru-RU" sz="1200" dirty="0"/>
                  <a:t>Численное моделирование траекторий в плоскости координата-импульс с помощью программы </a:t>
                </a:r>
                <a:r>
                  <a:rPr lang="en-US" sz="1200" dirty="0"/>
                  <a:t>MADX</a:t>
                </a:r>
                <a:r>
                  <a:rPr lang="ru-RU" sz="1200" dirty="0"/>
                  <a:t>.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ru-RU" sz="1200" dirty="0" smtClean="0"/>
                  <a:t>Расчет </a:t>
                </a:r>
                <a:r>
                  <a:rPr lang="ru-RU" sz="1200" dirty="0"/>
                  <a:t>траекторий частиц в плоскости инвариант-фаза</a:t>
                </a:r>
                <a:r>
                  <a:rPr lang="ru-RU" sz="1200" dirty="0" smtClean="0"/>
                  <a:t>.</a:t>
                </a:r>
              </a:p>
              <a:p>
                <a:pPr marL="0" lvl="0" indent="0">
                  <a:buNone/>
                </a:pPr>
                <a:r>
                  <a:rPr lang="ru-RU" sz="1200" dirty="0" smtClean="0"/>
                  <a:t>4.           Разложение </a:t>
                </a:r>
                <a:r>
                  <a:rPr lang="ru-RU" sz="1200" dirty="0"/>
                  <a:t>возмущений резонанса в ряд Фурье по фазе колебаний.</a:t>
                </a:r>
              </a:p>
              <a:p>
                <a:pPr marL="0" lvl="0" indent="0">
                  <a:buNone/>
                </a:pPr>
                <a:r>
                  <a:rPr lang="ru-RU" sz="1200" dirty="0" smtClean="0"/>
                  <a:t>5.            Расчет </a:t>
                </a:r>
                <a:r>
                  <a:rPr lang="ru-RU" sz="1200" dirty="0"/>
                  <a:t>ширины </a:t>
                </a:r>
                <a:r>
                  <a:rPr lang="ru-RU" sz="1200" dirty="0" smtClean="0"/>
                  <a:t>резонанса.</a:t>
                </a:r>
                <a:r>
                  <a:rPr lang="ru-RU" sz="1200" i="1" dirty="0" smtClean="0"/>
                  <a:t> </a:t>
                </a:r>
                <a:endParaRPr lang="ru-RU" sz="1200" dirty="0"/>
              </a:p>
              <a:p>
                <a:pPr marL="0" indent="0">
                  <a:buNone/>
                </a:pPr>
                <a:r>
                  <a:rPr lang="ru-RU" sz="1200" dirty="0"/>
                  <a:t>Для выполнения этой процедуры мы выбрали рабочую точку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ru-RU" sz="1200" i="1">
                        <a:latin typeface="Cambria Math"/>
                      </a:rPr>
                      <m:t>=9.50</m:t>
                    </m:r>
                  </m:oMath>
                </a14:m>
                <a:r>
                  <a:rPr lang="ru-RU" sz="1200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ru-RU" sz="1200" i="1">
                        <a:latin typeface="Cambria Math"/>
                      </a:rPr>
                      <m:t>=9</m:t>
                    </m:r>
                  </m:oMath>
                </a14:m>
                <a:r>
                  <a:rPr lang="ru-RU" sz="1200" dirty="0"/>
                  <a:t>.31, которая соответствует резонансу </a:t>
                </a:r>
                <a14:m>
                  <m:oMath xmlns:m="http://schemas.openxmlformats.org/officeDocument/2006/math">
                    <m:r>
                      <a:rPr lang="ru-RU" sz="1200" i="1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ru-RU" sz="1200" i="1">
                        <a:latin typeface="Cambria Math"/>
                      </a:rPr>
                      <m:t>=38</m:t>
                    </m:r>
                  </m:oMath>
                </a14:m>
                <a:r>
                  <a:rPr lang="ru-RU" sz="1200" dirty="0"/>
                  <a:t>. Ниже </a:t>
                </a:r>
                <a:r>
                  <a:rPr lang="ru-RU" sz="1200" dirty="0" smtClean="0"/>
                  <a:t> </a:t>
                </a:r>
                <a:r>
                  <a:rPr lang="ru-RU" sz="1200" dirty="0"/>
                  <a:t>построена типичная фазовая траектория, рассчитанная с помощью программы </a:t>
                </a:r>
                <a:r>
                  <a:rPr lang="en-US" sz="1200" dirty="0"/>
                  <a:t>MADX</a:t>
                </a:r>
                <a:r>
                  <a:rPr lang="ru-RU" sz="1200" dirty="0" smtClean="0"/>
                  <a:t>.</a:t>
                </a:r>
              </a:p>
              <a:p>
                <a:pPr marL="0" indent="0">
                  <a:buNone/>
                </a:pPr>
                <a:endParaRPr lang="ru-RU" sz="1200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 algn="ctr">
                  <a:buNone/>
                </a:pPr>
                <a:endParaRPr lang="ru-RU" sz="1200" dirty="0" smtClean="0"/>
              </a:p>
              <a:p>
                <a:pPr marL="0" indent="0" algn="ctr">
                  <a:buNone/>
                </a:pPr>
                <a:endParaRPr lang="ru-RU" sz="1200" dirty="0"/>
              </a:p>
              <a:p>
                <a:pPr marL="0" indent="0" algn="ctr">
                  <a:buNone/>
                </a:pPr>
                <a:r>
                  <a:rPr lang="ru-RU" sz="1200" dirty="0" smtClean="0"/>
                  <a:t>Траектория </a:t>
                </a:r>
                <a:r>
                  <a:rPr lang="ru-RU" sz="1200" dirty="0"/>
                  <a:t>частицы в координатах  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𝑥</m:t>
                    </m:r>
                    <m:r>
                      <a:rPr lang="ru-RU" sz="1200" i="1">
                        <a:latin typeface="Cambria Math"/>
                      </a:rPr>
                      <m:t>, </m:t>
                    </m:r>
                    <m:acc>
                      <m:accPr>
                        <m:chr m:val="́"/>
                        <m:ctrlPr>
                          <a:rPr lang="ru-RU" sz="1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200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ru-RU" sz="1200" dirty="0"/>
                  <a:t>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611" y="4005064"/>
            <a:ext cx="1882775" cy="14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65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825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200" i="1" dirty="0"/>
              <a:t>Сравнение ширины резонансов по аналитической теории с результатами численного </a:t>
            </a:r>
            <a:r>
              <a:rPr lang="ru-RU" sz="2200" i="1" dirty="0" smtClean="0"/>
              <a:t>моделирования</a:t>
            </a:r>
            <a:r>
              <a:rPr lang="en-US" sz="2200" i="1" dirty="0" smtClean="0"/>
              <a:t> 1</a:t>
            </a:r>
            <a:r>
              <a:rPr lang="ru-RU" sz="2200" i="1" dirty="0" smtClean="0"/>
              <a:t>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ru-RU" sz="1200" dirty="0"/>
                  <a:t>Соответствующая траектория в координатах инвариант-фаза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ru-RU" sz="1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ru-RU" sz="1200" i="1">
                        <a:latin typeface="Cambria Math"/>
                      </a:rPr>
                      <m:t>)</m:t>
                    </m:r>
                  </m:oMath>
                </a14:m>
                <a:r>
                  <a:rPr lang="ru-RU" sz="1200" dirty="0"/>
                  <a:t> построена на рис.4. Эта замкнутая траектория соответствует </a:t>
                </a:r>
                <a:r>
                  <a:rPr lang="ru-RU" sz="1200" dirty="0" smtClean="0"/>
                  <a:t>эмиттансу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𝑥𝑜</m:t>
                        </m:r>
                      </m:sub>
                    </m:sSub>
                    <m:r>
                      <a:rPr lang="ru-RU" sz="1200" i="1">
                        <a:latin typeface="Cambria Math"/>
                      </a:rPr>
                      <m:t>=4.5∗</m:t>
                    </m:r>
                    <m:sSup>
                      <m:sSupPr>
                        <m:ctrlPr>
                          <a:rPr lang="ru-RU" sz="12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2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1200" i="1">
                            <a:latin typeface="Cambria Math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ru-RU" sz="1200" dirty="0"/>
                  <a:t>  м</a:t>
                </a:r>
                <a:r>
                  <a:rPr lang="ru-RU" sz="1200" dirty="0" smtClean="0"/>
                  <a:t>.</a:t>
                </a:r>
                <a:endParaRPr lang="en-US" sz="1200" dirty="0" smtClean="0"/>
              </a:p>
              <a:p>
                <a:endParaRPr lang="en-US" sz="1200" dirty="0"/>
              </a:p>
              <a:p>
                <a:endParaRPr lang="en-US" sz="1200" dirty="0" smtClean="0"/>
              </a:p>
              <a:p>
                <a:endParaRPr lang="en-US" sz="1200" dirty="0"/>
              </a:p>
              <a:p>
                <a:endParaRPr lang="en-US" sz="1200" dirty="0" smtClean="0"/>
              </a:p>
              <a:p>
                <a:endParaRPr lang="en-US" sz="1200" dirty="0"/>
              </a:p>
              <a:p>
                <a:endParaRPr lang="en-US" sz="1200" dirty="0" smtClean="0"/>
              </a:p>
              <a:p>
                <a:endParaRPr lang="en-US" sz="1200" dirty="0"/>
              </a:p>
              <a:p>
                <a:endParaRPr lang="en-US" sz="1200" dirty="0" smtClean="0"/>
              </a:p>
              <a:p>
                <a:endParaRPr lang="en-US" sz="1200" dirty="0"/>
              </a:p>
              <a:p>
                <a:pPr marL="0" indent="0" algn="ctr">
                  <a:buNone/>
                </a:pPr>
                <a:r>
                  <a:rPr lang="ru-RU" sz="1200" dirty="0"/>
                  <a:t>Фазовая траектория в координатах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𝐸</m:t>
                    </m:r>
                    <m:r>
                      <a:rPr lang="ru-RU" sz="1200" i="1">
                        <a:latin typeface="Cambria Math"/>
                      </a:rPr>
                      <m:t>,</m:t>
                    </m:r>
                    <m:r>
                      <a:rPr lang="en-US" sz="1200" i="1">
                        <a:latin typeface="Cambria Math"/>
                      </a:rPr>
                      <m:t>𝜑</m:t>
                    </m:r>
                  </m:oMath>
                </a14:m>
                <a:r>
                  <a:rPr lang="ru-RU" sz="1200" dirty="0"/>
                  <a:t> (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𝐸</m:t>
                    </m:r>
                    <m:r>
                      <a:rPr lang="ru-RU" sz="1200" i="1">
                        <a:latin typeface="Cambria Math"/>
                      </a:rPr>
                      <m:t>=2</m:t>
                    </m:r>
                    <m:r>
                      <a:rPr lang="en-US" sz="1200" i="1">
                        <a:latin typeface="Cambria Math"/>
                      </a:rPr>
                      <m:t>𝐽</m:t>
                    </m:r>
                  </m:oMath>
                </a14:m>
                <a:r>
                  <a:rPr lang="ru-RU" sz="1200" dirty="0" smtClean="0"/>
                  <a:t>).</a:t>
                </a:r>
                <a:endParaRPr lang="en-US" sz="1200" dirty="0" smtClean="0"/>
              </a:p>
              <a:p>
                <a:pPr marL="0" indent="0" algn="ctr">
                  <a:buNone/>
                </a:pPr>
                <a:endParaRPr lang="en-US" sz="1200" dirty="0" smtClean="0"/>
              </a:p>
              <a:p>
                <a:pPr marL="0" indent="0" algn="ctr">
                  <a:buNone/>
                </a:pPr>
                <a:endParaRPr lang="en-US" sz="1200" dirty="0"/>
              </a:p>
              <a:p>
                <a:pPr marL="0" indent="0" algn="ctr">
                  <a:buNone/>
                </a:pPr>
                <a:endParaRPr lang="en-US" sz="1200" dirty="0" smtClean="0"/>
              </a:p>
              <a:p>
                <a:pPr marL="0" indent="0" algn="ctr">
                  <a:buNone/>
                </a:pPr>
                <a:endParaRPr lang="en-US" sz="1200" dirty="0"/>
              </a:p>
              <a:p>
                <a:pPr marL="0" indent="0" algn="ctr">
                  <a:buNone/>
                </a:pPr>
                <a:endParaRPr lang="en-US" sz="1200" dirty="0" smtClean="0"/>
              </a:p>
              <a:p>
                <a:pPr marL="0" indent="0" algn="ctr">
                  <a:buNone/>
                </a:pPr>
                <a:endParaRPr lang="en-US" sz="1200" dirty="0"/>
              </a:p>
              <a:p>
                <a:pPr marL="0" indent="0" algn="ctr">
                  <a:buNone/>
                </a:pPr>
                <a:endParaRPr lang="en-US" sz="1200" dirty="0" smtClean="0"/>
              </a:p>
              <a:p>
                <a:pPr marL="0" indent="0" algn="ctr">
                  <a:buNone/>
                </a:pPr>
                <a:endParaRPr lang="en-US" sz="1200" dirty="0"/>
              </a:p>
              <a:p>
                <a:pPr marL="0" indent="0" algn="ctr">
                  <a:buNone/>
                </a:pPr>
                <a:r>
                  <a:rPr lang="ru-RU" sz="1200" dirty="0"/>
                  <a:t>Фурье-спектр для двух значений </a:t>
                </a:r>
                <a:r>
                  <a:rPr lang="ru-RU" sz="1200" dirty="0" err="1"/>
                  <a:t>эмиттанса</a:t>
                </a:r>
                <a:r>
                  <a:rPr lang="ru-RU" sz="12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ru-RU" sz="1200" i="1">
                        <a:latin typeface="Cambria Math"/>
                      </a:rPr>
                      <m:t>=4.5∙</m:t>
                    </m:r>
                    <m:sSup>
                      <m:sSupPr>
                        <m:ctrlPr>
                          <a:rPr lang="ru-RU" sz="12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2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1200" i="1">
                            <a:latin typeface="Cambria Math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1200" i="1" dirty="0"/>
                  <a:t> </a:t>
                </a:r>
                <a:r>
                  <a:rPr lang="ru-RU" sz="1200" i="1" dirty="0"/>
                  <a:t>м </a:t>
                </a:r>
                <a:r>
                  <a:rPr lang="ru-RU" sz="1200" dirty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ru-RU" sz="1200" i="1">
                        <a:latin typeface="Cambria Math"/>
                      </a:rPr>
                      <m:t>=1.5∙</m:t>
                    </m:r>
                    <m:sSup>
                      <m:sSupPr>
                        <m:ctrlPr>
                          <a:rPr lang="ru-RU" sz="12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2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1200" i="1">
                            <a:latin typeface="Cambria Math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1200" dirty="0"/>
                  <a:t> </a:t>
                </a:r>
                <a:r>
                  <a:rPr lang="ru-RU" sz="1200" i="1" dirty="0"/>
                  <a:t>м</a:t>
                </a:r>
                <a:r>
                  <a:rPr lang="ru-RU" sz="1200" dirty="0"/>
                  <a:t>.</a:t>
                </a:r>
              </a:p>
              <a:p>
                <a:pPr marL="0" indent="0" algn="ctr">
                  <a:buNone/>
                </a:pPr>
                <a:endParaRPr lang="ru-RU" sz="1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 descr="D:\Pavel\NICA\Офиц. док\15\AINVR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3688" y="2060848"/>
            <a:ext cx="2809875" cy="162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Pavel\NICA\Офиц. док\15\AGAR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3994" y="4149080"/>
            <a:ext cx="3009265" cy="134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5031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ru-RU" sz="1500" dirty="0"/>
                  <a:t>Мы видим, что, строго говоря, резонанс не является изолированным, так как наблюдается значительная амплитуда возмущений на второй гармонике с амплитудой около 0.09 (для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5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5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ru-RU" sz="1500" i="1">
                        <a:latin typeface="Cambria Math"/>
                      </a:rPr>
                      <m:t>=4.5∙</m:t>
                    </m:r>
                    <m:sSup>
                      <m:sSupPr>
                        <m:ctrlPr>
                          <a:rPr lang="ru-RU" sz="15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5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1500" i="1">
                            <a:latin typeface="Cambria Math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ru-RU" sz="1500" dirty="0"/>
                  <a:t>). Амплитуда четвертой гармоники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5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500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ru-RU" sz="15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500" i="1">
                                <a:latin typeface="Cambria Math"/>
                              </a:rPr>
                              <m:t>∆</m:t>
                            </m:r>
                            <m:r>
                              <a:rPr lang="en-US" sz="1500" i="1">
                                <a:latin typeface="Cambria Math"/>
                              </a:rPr>
                              <m:t>𝐽</m:t>
                            </m:r>
                          </m:num>
                          <m:den>
                            <m:r>
                              <a:rPr lang="en-US" sz="1500" i="1">
                                <a:latin typeface="Cambria Math"/>
                              </a:rPr>
                              <m:t>𝐽</m:t>
                            </m:r>
                          </m:den>
                        </m:f>
                        <m:r>
                          <a:rPr lang="ru-RU" sz="1500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sz="1500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ru-RU" sz="1500" i="1">
                        <a:latin typeface="Cambria Math"/>
                      </a:rPr>
                      <m:t>=0.16</m:t>
                    </m:r>
                  </m:oMath>
                </a14:m>
                <a:r>
                  <a:rPr lang="ru-RU" sz="1500" dirty="0"/>
                  <a:t>, что, в соответствии с (28), дает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500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15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ru-RU" sz="1500" i="1">
                            <a:latin typeface="Cambria Math"/>
                          </a:rPr>
                          <m:t>4,0</m:t>
                        </m:r>
                      </m:sub>
                      <m:sup>
                        <m:r>
                          <a:rPr lang="ru-RU" sz="1500" i="1">
                            <a:latin typeface="Cambria Math"/>
                          </a:rPr>
                          <m:t>39</m:t>
                        </m:r>
                      </m:sup>
                    </m:sSubSup>
                  </m:oMath>
                </a14:m>
                <a:r>
                  <a:rPr lang="ru-RU" sz="1500" dirty="0"/>
                  <a:t>=0.32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5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5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1500" i="1">
                            <a:latin typeface="Cambria Math"/>
                          </a:rPr>
                          <m:t>𝑥𝑥</m:t>
                        </m:r>
                      </m:sub>
                    </m:sSub>
                  </m:oMath>
                </a14:m>
                <a:r>
                  <a:rPr lang="ru-RU" sz="1500" dirty="0"/>
                  <a:t>=411.  Из табл. 2 мы видим, что, согласно аналитическому расчету,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500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15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ru-RU" sz="1500" i="1">
                            <a:latin typeface="Cambria Math"/>
                          </a:rPr>
                          <m:t>4,0</m:t>
                        </m:r>
                      </m:sub>
                      <m:sup>
                        <m:r>
                          <a:rPr lang="ru-RU" sz="1500" i="1">
                            <a:latin typeface="Cambria Math"/>
                          </a:rPr>
                          <m:t>39</m:t>
                        </m:r>
                      </m:sup>
                    </m:sSubSup>
                  </m:oMath>
                </a14:m>
                <a:r>
                  <a:rPr lang="ru-RU" sz="1500" dirty="0"/>
                  <a:t>=759.5. Разница менее 10%, и совпадение можно считать удовлетворительным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" t="-270" r="-2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810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i="1" dirty="0"/>
              <a:t>Заключение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500" dirty="0"/>
              <a:t>Основные результаты работы: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500" dirty="0"/>
              <a:t>Обнаружено сильное влияние краевых полей квадрупольных линз на динамику частиц в коллайдере НИКА</a:t>
            </a:r>
            <a:r>
              <a:rPr lang="ru-RU" sz="2500" dirty="0" smtClean="0"/>
              <a:t>.</a:t>
            </a:r>
            <a:endParaRPr lang="en-US" sz="25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500" dirty="0" smtClean="0"/>
              <a:t>Для кольцевой машины развита аналитическая теория для расчета силы резонансов, создаваемых краевыми полями квадрупольных линз. Написаны программы для вычисления этих параметров и вычислены их значения для коллайдера НИКА.</a:t>
            </a:r>
            <a:endParaRPr lang="en-US" sz="2500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ru-RU" sz="2500" dirty="0" smtClean="0"/>
              <a:t>Показано, что выведенные формулы носят универсальный характер и не зависят от конструкции линз или выбора модели спада градиента.</a:t>
            </a:r>
            <a:endParaRPr lang="en-US" sz="2500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ru-RU" sz="2500" dirty="0" smtClean="0"/>
              <a:t>Написана программа для численного вычисления коэффициентов ангармоничности и силы резонансов в коллайдере НИКА</a:t>
            </a:r>
            <a:r>
              <a:rPr lang="en-US" sz="2500" dirty="0" smtClean="0"/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500" dirty="0" smtClean="0"/>
              <a:t>Рассмотрена теория колебаний на изолированном резонансе четвертого порядка. Согласно этой теории, существует эффект «</a:t>
            </a:r>
            <a:r>
              <a:rPr lang="ru-RU" sz="2500" dirty="0" err="1" smtClean="0"/>
              <a:t>самостабилизации</a:t>
            </a:r>
            <a:r>
              <a:rPr lang="ru-RU" sz="2500" dirty="0" smtClean="0"/>
              <a:t>» колебаний, если значение коэффициента ангармоничности больше ширины резонанса</a:t>
            </a:r>
            <a:r>
              <a:rPr lang="en-US" sz="2500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500" dirty="0" smtClean="0"/>
              <a:t>Разработан и применен к </a:t>
            </a:r>
            <a:r>
              <a:rPr lang="ru-RU" sz="2500" dirty="0" err="1" smtClean="0"/>
              <a:t>коллайдеру</a:t>
            </a:r>
            <a:r>
              <a:rPr lang="ru-RU" sz="2500" dirty="0" smtClean="0"/>
              <a:t> НИКА метод оценки ширины резонанса по результатам численного моделирования траекторий с помощью программы </a:t>
            </a:r>
            <a:r>
              <a:rPr lang="en-US" sz="2500" dirty="0" smtClean="0"/>
              <a:t>MADX</a:t>
            </a:r>
            <a:r>
              <a:rPr lang="ru-RU" sz="2500" dirty="0" smtClean="0"/>
              <a:t>. Результаты оценки показали удовлетворительное совпадение с результатами аналитического расчета ширины резонансов.</a:t>
            </a:r>
            <a:r>
              <a:rPr lang="en-US" sz="2500" dirty="0" smtClean="0"/>
              <a:t>	</a:t>
            </a:r>
            <a:endParaRPr lang="ru-RU" sz="2500" dirty="0" smtClean="0"/>
          </a:p>
          <a:p>
            <a:pPr marL="0" lvl="0" indent="0">
              <a:buNone/>
            </a:pPr>
            <a:endParaRPr lang="ru-RU" sz="2500" dirty="0"/>
          </a:p>
          <a:p>
            <a:pPr algn="just"/>
            <a:r>
              <a:rPr lang="ru-RU" sz="2500" dirty="0" smtClean="0"/>
              <a:t>Численное </a:t>
            </a:r>
            <a:r>
              <a:rPr lang="ru-RU" sz="2500" dirty="0"/>
              <a:t>моделирование траекторий вблизи резонанса показало, что при некотором значении амплитуды колебания становятся неустойчивыми. Вероятно, это связано с тем, что исследуемый резонанс, строго говоря, не является изолированным. Взаимодействие между резонансами приводит к генерации резонансов второго порядка по теории возмущений, которые и вызывают потерю устойчивости.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15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/>
              <a:t>Численное моделирование динамической апертуры (ДА) в коллайдере НИКА [1] с помощью программы </a:t>
            </a:r>
            <a:r>
              <a:rPr lang="en-US" sz="1400" dirty="0" smtClean="0"/>
              <a:t>MADX</a:t>
            </a:r>
            <a:r>
              <a:rPr lang="ru-RU" sz="1400" dirty="0" smtClean="0"/>
              <a:t> показало, что влияние краевого поля квадрупольных линз сильно уменьшает ДА. Приведем график ДА для выбранной рабочей точки в клетке бетатронных частот, рассчитанный  с учетом только эффектов краевого поля: 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	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Из </a:t>
            </a:r>
            <a:r>
              <a:rPr lang="ru-RU" sz="1400" dirty="0"/>
              <a:t>графика видно, что две зеленые «области выживания» разделены черной полосой гибнущих частиц, которая может быть идентифицирована как суммовый резонанс четвертого порядка. Работа состоит из 3 частей: 1) анализ влияния эффектов краевого поля; 2)</a:t>
            </a:r>
            <a:r>
              <a:rPr lang="ru-RU" sz="1400" i="1" dirty="0"/>
              <a:t> </a:t>
            </a:r>
            <a:r>
              <a:rPr lang="ru-RU" sz="1400" dirty="0"/>
              <a:t> исследование движения частиц вблизи резонанса, создаваемого нелинейностью четвертого порядка; 3) сравнение результатов аналитических расчетов ширины резонансов с результатами численного моделирования.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D:\Pavel\NICA\Офиц. док\15\DA_MAGNET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2350" y="2780928"/>
            <a:ext cx="20193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00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Уравнения движения частиц в краевом магнитном поле квадрупольной линзы.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ru-RU" sz="1400" dirty="0"/>
                  <a:t>Краевое магнитное поле квадрупольной линзы </a:t>
                </a:r>
                <a:r>
                  <a:rPr lang="en-US" sz="1400" dirty="0"/>
                  <a:t>c </a:t>
                </a:r>
                <a:r>
                  <a:rPr lang="ru-RU" sz="1400" dirty="0"/>
                  <a:t>точностью до членов третьего порядка малости по поперечным координатам и их производным определяется следующими </a:t>
                </a:r>
                <a:r>
                  <a:rPr lang="ru-RU" sz="1400" dirty="0" smtClean="0"/>
                  <a:t>уравнениями:</a:t>
                </a: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1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ru-RU" sz="14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1400" i="1">
                                  <a:latin typeface="Cambria Math"/>
                                </a:rPr>
                                <m:t>𝐺𝑦</m:t>
                              </m:r>
                              <m:r>
                                <a:rPr lang="ru-RU" sz="1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acc>
                                <m:accPr>
                                  <m:chr m:val="̈"/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1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ru-RU" sz="1400" i="1">
                                      <a:latin typeface="Cambria Math"/>
                                    </a:rPr>
                                    <m:t>+3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  <m:sSup>
                                    <m:sSupPr>
                                      <m:ctrlPr>
                                        <a:rPr lang="ru-RU" sz="1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ru-RU" sz="1400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ru-RU" sz="1400" i="1">
                                  <a:latin typeface="Cambria Math"/>
                                </a:rPr>
                                <m:t>𝐺𝑥</m:t>
                              </m:r>
                              <m:r>
                                <a:rPr lang="ru-RU" sz="1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acc>
                                <m:accPr>
                                  <m:chr m:val="̈"/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1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ru-RU" sz="1400" i="1">
                                      <a:latin typeface="Cambria Math"/>
                                    </a:rPr>
                                    <m:t>+3</m:t>
                                  </m:r>
                                  <m:sSup>
                                    <m:sSupPr>
                                      <m:ctrlPr>
                                        <a:rPr lang="ru-RU" sz="1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ru-RU" sz="1400" i="1">
                                  <a:latin typeface="Cambria Math"/>
                                </a:rPr>
                                <m:t>=</m:t>
                              </m:r>
                              <m:acc>
                                <m:accPr>
                                  <m:chr m:val="̇"/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</m:acc>
                              <m:r>
                                <a:rPr lang="ru-RU" sz="1400" i="1">
                                  <a:latin typeface="Cambria Math"/>
                                </a:rPr>
                                <m:t>𝑥𝑦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sz="1400" dirty="0" smtClean="0"/>
                  <a:t>	</a:t>
                </a:r>
                <a:r>
                  <a:rPr lang="ru-RU" sz="1400" dirty="0"/>
                  <a:t>			</a:t>
                </a:r>
              </a:p>
              <a:p>
                <a:pPr algn="just"/>
                <a:r>
                  <a:rPr lang="ru-RU" sz="1400" dirty="0"/>
                  <a:t>	В этом уравнении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𝑥</m:t>
                    </m:r>
                    <m:r>
                      <a:rPr lang="ru-RU" sz="1400" i="1">
                        <a:latin typeface="Cambria Math"/>
                      </a:rPr>
                      <m:t>,</m:t>
                    </m:r>
                    <m:r>
                      <a:rPr lang="en-US" sz="14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1400" dirty="0"/>
                  <a:t> </a:t>
                </a:r>
                <a:r>
                  <a:rPr lang="ru-RU" sz="1400" dirty="0"/>
                  <a:t>– поперечные координаты,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</a:rPr>
                      <m:t>𝑠</m:t>
                    </m:r>
                  </m:oMath>
                </a14:m>
                <a:r>
                  <a:rPr lang="ru-RU" sz="1400" dirty="0"/>
                  <a:t> – продольная координата,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ru-RU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ru-RU" sz="1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1400" i="1">
                                    <a:latin typeface="Cambria Math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ru-RU" sz="1400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ru-RU" sz="1400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𝑥</m:t>
                        </m:r>
                        <m:r>
                          <a:rPr lang="ru-RU" sz="1400" i="1">
                            <a:latin typeface="Cambria Math"/>
                          </a:rPr>
                          <m:t>=0,</m:t>
                        </m:r>
                        <m:r>
                          <a:rPr lang="ru-RU" sz="1400" i="1">
                            <a:latin typeface="Cambria Math"/>
                          </a:rPr>
                          <m:t>𝑦</m:t>
                        </m:r>
                        <m:r>
                          <a:rPr lang="ru-RU" sz="1400" i="1">
                            <a:latin typeface="Cambria Math"/>
                          </a:rPr>
                          <m:t>=0</m:t>
                        </m:r>
                      </m:sub>
                    </m:sSub>
                  </m:oMath>
                </a14:m>
                <a:r>
                  <a:rPr lang="ru-RU" sz="1400" dirty="0"/>
                  <a:t>-градиент магнитного поля квадрупольной  линзы, точка сверху означает производную по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</a:rPr>
                      <m:t>𝑠</m:t>
                    </m:r>
                  </m:oMath>
                </a14:m>
                <a:r>
                  <a:rPr lang="ru-RU" sz="1400" dirty="0"/>
                  <a:t>. Краевое поле квадрупольной линзы часто называют «псевдо-</a:t>
                </a:r>
                <a:r>
                  <a:rPr lang="ru-RU" sz="1400" dirty="0" err="1"/>
                  <a:t>октуполем</a:t>
                </a:r>
                <a:r>
                  <a:rPr lang="ru-RU" sz="1400" dirty="0"/>
                  <a:t>»; отметим два существенных различия между полем «псевдо-</a:t>
                </a:r>
                <a:r>
                  <a:rPr lang="ru-RU" sz="1400" dirty="0" err="1"/>
                  <a:t>октуполя</a:t>
                </a:r>
                <a:r>
                  <a:rPr lang="ru-RU" sz="1400" dirty="0"/>
                  <a:t>» и истинной </a:t>
                </a:r>
                <a:r>
                  <a:rPr lang="ru-RU" sz="1400" dirty="0" err="1"/>
                  <a:t>октупольной</a:t>
                </a:r>
                <a:r>
                  <a:rPr lang="ru-RU" sz="1400" dirty="0"/>
                  <a:t> линзы: 1) другой знак перед членами с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</a:rPr>
                      <m:t>3</m:t>
                    </m:r>
                    <m:r>
                      <a:rPr lang="en-US" sz="1400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ru-RU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ru-RU" sz="1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400" dirty="0"/>
                  <a:t> и 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ru-RU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1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latin typeface="Cambria Math"/>
                      </a:rPr>
                      <m:t>𝑦</m:t>
                    </m:r>
                  </m:oMath>
                </a14:m>
                <a:r>
                  <a:rPr lang="ru-RU" sz="1400" dirty="0"/>
                  <a:t>; 2) наличие продольной компоненты поля</a:t>
                </a:r>
                <a:r>
                  <a:rPr lang="ru-RU" sz="1400" dirty="0" smtClean="0"/>
                  <a:t>.</a:t>
                </a:r>
              </a:p>
              <a:p>
                <a:r>
                  <a:rPr lang="ru-RU" sz="1400" dirty="0" smtClean="0"/>
                  <a:t>                Подставляя </a:t>
                </a:r>
                <a:r>
                  <a:rPr lang="ru-RU" sz="1400" dirty="0"/>
                  <a:t>магнитное поле в уравнение Лоренца, получим следующие уравнения движения в краевом поле квадрупольной линзы: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1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̈"/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ru-RU" sz="1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1400" i="1">
                                  <a:latin typeface="Cambria Math"/>
                                </a:rPr>
                                <m:t>𝑘𝑥</m:t>
                              </m:r>
                              <m:r>
                                <a:rPr lang="ru-RU" sz="14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acc>
                                <m:accPr>
                                  <m:chr m:val="̈"/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1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ru-RU" sz="1400" i="1">
                                      <a:latin typeface="Cambria Math"/>
                                    </a:rPr>
                                    <m:t>+3</m:t>
                                  </m:r>
                                  <m:sSup>
                                    <m:sSupPr>
                                      <m:ctrlPr>
                                        <a:rPr lang="ru-RU" sz="1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𝑥𝑦</m:t>
                                      </m:r>
                                    </m:e>
                                    <m:sup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ru-RU" sz="1400" i="1">
                                  <a:latin typeface="Cambria Math"/>
                                </a:rPr>
                                <m:t>+</m:t>
                              </m:r>
                              <m:acc>
                                <m:accPr>
                                  <m:chr m:val="̇"/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acc>
                              <m:f>
                                <m:fPr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latin typeface="Cambria Math"/>
                                    </a:rPr>
                                    <m:t>𝑑𝑠</m:t>
                                  </m:r>
                                </m:den>
                              </m:f>
                              <m:r>
                                <a:rPr lang="ru-RU" sz="1400" i="1">
                                  <a:latin typeface="Cambria Math"/>
                                </a:rPr>
                                <m:t>𝑥𝑦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̈"/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ru-RU" sz="1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1400" i="1">
                                  <a:latin typeface="Cambria Math"/>
                                </a:rPr>
                                <m:t>𝑘𝑦</m:t>
                              </m:r>
                              <m:r>
                                <a:rPr lang="ru-RU" sz="1400" i="1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acc>
                                <m:accPr>
                                  <m:chr m:val="̈"/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1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ru-RU" sz="1400" i="1">
                                      <a:latin typeface="Cambria Math"/>
                                    </a:rPr>
                                    <m:t>+3</m:t>
                                  </m:r>
                                  <m:sSup>
                                    <m:sSupPr>
                                      <m:ctrlPr>
                                        <a:rPr lang="ru-RU" sz="1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𝑦𝑥</m:t>
                                      </m:r>
                                    </m:e>
                                    <m:sup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ru-RU" sz="1400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̇"/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acc>
                              <m:f>
                                <m:fPr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latin typeface="Cambria Math"/>
                                    </a:rPr>
                                    <m:t>𝑑𝑠</m:t>
                                  </m:r>
                                </m:den>
                              </m:f>
                              <m:r>
                                <a:rPr lang="ru-RU" sz="1400" i="1">
                                  <a:latin typeface="Cambria Math"/>
                                </a:rPr>
                                <m:t>𝑥𝑦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sz="1400" dirty="0"/>
                  <a:t>	</a:t>
                </a:r>
                <a:endParaRPr lang="ru-RU" sz="1400" dirty="0" smtClean="0"/>
              </a:p>
              <a:p>
                <a:r>
                  <a:rPr lang="ru-RU" sz="1400" dirty="0" smtClean="0"/>
                  <a:t>В этих уравнениях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</a:rPr>
                      <m:t>𝑘</m:t>
                    </m:r>
                    <m:r>
                      <a:rPr lang="ru-RU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/>
                          </a:rPr>
                          <m:t>𝑒</m:t>
                        </m:r>
                        <m:r>
                          <a:rPr lang="ru-RU" sz="1400" i="1">
                            <a:latin typeface="Cambria Math"/>
                          </a:rPr>
                          <m:t>𝐺</m:t>
                        </m:r>
                        <m:d>
                          <m:d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ru-RU" sz="1400" i="1">
                            <a:latin typeface="Cambria Math"/>
                          </a:rPr>
                          <m:t>𝑝𝑐</m:t>
                        </m:r>
                      </m:den>
                    </m:f>
                  </m:oMath>
                </a14:m>
                <a:r>
                  <a:rPr lang="ru-RU" sz="1400" dirty="0"/>
                  <a:t>. </a:t>
                </a:r>
                <a:r>
                  <a:rPr lang="ru-RU" sz="1400" dirty="0" smtClean="0"/>
                  <a:t> Для анализа этих уравнений удобно использовать функцию Гамильтона. Эти </a:t>
                </a:r>
                <a:r>
                  <a:rPr lang="ru-RU" sz="1400" dirty="0"/>
                  <a:t>уравнения не являются уравнениями Гамильтона относительно переменных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ru-RU" sz="14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1400" i="1">
                            <a:latin typeface="Cambria Math"/>
                          </a:rPr>
                          <m:t>𝑥</m:t>
                        </m:r>
                        <m:r>
                          <a:rPr lang="ru-RU" sz="1400" i="1">
                            <a:latin typeface="Cambria Math"/>
                          </a:rPr>
                          <m:t>, </m:t>
                        </m:r>
                      </m:e>
                    </m:acc>
                    <m:acc>
                      <m:accPr>
                        <m:chr m:val="̇"/>
                        <m:ctrlPr>
                          <a:rPr lang="ru-RU" sz="14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1400" i="1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ru-RU" sz="1400" dirty="0"/>
                  <a:t>. Корректный Гамильтониан может быть записан путем введения «обобщенных импульсов»</a:t>
                </a:r>
                <a:r>
                  <a:rPr lang="ru-RU" sz="1400" dirty="0" smtClean="0"/>
                  <a:t> .</a:t>
                </a:r>
                <a:endParaRPr lang="ru-RU" sz="1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39" r="-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420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«Псевдо-Гамильтониан» 1.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ru-RU" sz="1400" dirty="0" smtClean="0"/>
                  <a:t>Анализ </a:t>
                </a:r>
                <a:r>
                  <a:rPr lang="ru-RU" sz="1400" dirty="0"/>
                  <a:t>краевых эффектов </a:t>
                </a:r>
                <a:r>
                  <a:rPr lang="ru-RU" sz="1400" dirty="0" smtClean="0"/>
                  <a:t>может быть выполнен с </a:t>
                </a:r>
                <a:r>
                  <a:rPr lang="ru-RU" sz="1400" dirty="0"/>
                  <a:t>помощью метода вариации постоянных </a:t>
                </a:r>
                <a:r>
                  <a:rPr lang="ru-RU" sz="1400" dirty="0" smtClean="0"/>
                  <a:t>. </a:t>
                </a:r>
                <a:r>
                  <a:rPr lang="ru-RU" sz="1400" dirty="0"/>
                  <a:t>Мы воспользовались другим методом, несколько упрощающим выкладки. Введем «псевдо-Гамильтониан»: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14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1400" i="1">
                            <a:latin typeface="Cambria Math"/>
                          </a:rPr>
                          <m:t>𝐻</m:t>
                        </m:r>
                      </m:e>
                    </m:acc>
                    <m:r>
                      <a:rPr lang="ru-RU" sz="14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400" i="1">
                            <a:latin typeface="Cambria Math"/>
                          </a:rPr>
                          <m:t>48</m:t>
                        </m:r>
                      </m:den>
                    </m:f>
                    <m:acc>
                      <m:accPr>
                        <m:chr m:val="̈"/>
                        <m:ctrlPr>
                          <a:rPr lang="ru-RU" sz="1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/>
                          </a:rPr>
                          <m:t>𝑘</m:t>
                        </m:r>
                      </m:e>
                    </m:acc>
                    <m:d>
                      <m:dPr>
                        <m:ctrlPr>
                          <a:rPr lang="ru-RU" sz="1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14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ru-RU" sz="14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ru-RU" sz="14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ru-RU" sz="14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ru-RU" sz="1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14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𝑥</m:t>
                        </m:r>
                        <m:r>
                          <a:rPr lang="ru-RU" sz="1400" i="1">
                            <a:latin typeface="Cambria Math"/>
                          </a:rPr>
                          <m:t>,</m:t>
                        </m:r>
                        <m:r>
                          <a:rPr lang="ru-RU" sz="1400" i="1"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ru-RU" sz="1400" i="1">
                            <a:latin typeface="Cambria Math"/>
                          </a:rPr>
                          <m:t>1,</m:t>
                        </m:r>
                        <m:r>
                          <a:rPr lang="ru-RU" sz="1400" i="1">
                            <a:latin typeface="Cambria Math"/>
                          </a:rPr>
                          <m:t>𝑥</m:t>
                        </m:r>
                      </m:sup>
                    </m:sSubSup>
                    <m:r>
                      <a:rPr lang="ru-RU" sz="14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ru-RU" sz="1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14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𝑥</m:t>
                        </m:r>
                        <m:r>
                          <a:rPr lang="ru-RU" sz="1400" i="1">
                            <a:latin typeface="Cambria Math"/>
                          </a:rPr>
                          <m:t>,</m:t>
                        </m:r>
                        <m:r>
                          <a:rPr lang="ru-RU" sz="1400" i="1"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ru-RU" sz="1400" i="1">
                            <a:latin typeface="Cambria Math"/>
                          </a:rPr>
                          <m:t>1,</m:t>
                        </m:r>
                        <m:r>
                          <a:rPr lang="ru-RU" sz="1400" i="1">
                            <a:latin typeface="Cambria Math"/>
                          </a:rPr>
                          <m:t>𝑦</m:t>
                        </m:r>
                      </m:sup>
                    </m:sSubSup>
                    <m:r>
                      <a:rPr lang="ru-RU" sz="14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ru-RU" sz="1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14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𝑥</m:t>
                        </m:r>
                        <m:r>
                          <a:rPr lang="ru-RU" sz="1400" i="1">
                            <a:latin typeface="Cambria Math"/>
                          </a:rPr>
                          <m:t>,</m:t>
                        </m:r>
                        <m:r>
                          <a:rPr lang="ru-RU" sz="1400" i="1"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ru-RU" sz="1400" i="1">
                            <a:latin typeface="Cambria Math"/>
                          </a:rPr>
                          <m:t>2,</m:t>
                        </m:r>
                        <m:r>
                          <a:rPr lang="ru-RU" sz="1400" i="1">
                            <a:latin typeface="Cambria Math"/>
                          </a:rPr>
                          <m:t>𝑥</m:t>
                        </m:r>
                      </m:sup>
                    </m:sSubSup>
                    <m:r>
                      <a:rPr lang="ru-RU" sz="14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ru-RU" sz="1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14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𝑥</m:t>
                        </m:r>
                        <m:r>
                          <a:rPr lang="ru-RU" sz="1400" i="1">
                            <a:latin typeface="Cambria Math"/>
                          </a:rPr>
                          <m:t>,</m:t>
                        </m:r>
                        <m:r>
                          <a:rPr lang="ru-RU" sz="1400" i="1"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ru-RU" sz="1400" i="1">
                            <a:latin typeface="Cambria Math"/>
                          </a:rPr>
                          <m:t>2,</m:t>
                        </m:r>
                        <m:r>
                          <a:rPr lang="ru-RU" sz="1400" i="1">
                            <a:latin typeface="Cambria Math"/>
                          </a:rPr>
                          <m:t>𝑦</m:t>
                        </m:r>
                      </m:sup>
                    </m:sSubSup>
                  </m:oMath>
                </a14:m>
                <a:r>
                  <a:rPr lang="ru-RU" sz="1400" dirty="0"/>
                  <a:t>	</a:t>
                </a:r>
                <a:endParaRPr lang="ru-RU" sz="1400" dirty="0" smtClean="0"/>
              </a:p>
              <a:p>
                <a:r>
                  <a:rPr lang="ru-RU" sz="1400" dirty="0"/>
                  <a:t>Члены Гамильтониана с верхними индексами 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</a:rPr>
                      <m:t>𝑥</m:t>
                    </m:r>
                    <m:r>
                      <a:rPr lang="ru-RU" sz="1400" i="1">
                        <a:latin typeface="Cambria Math"/>
                      </a:rPr>
                      <m:t>,</m:t>
                    </m:r>
                    <m:r>
                      <a:rPr lang="ru-RU" sz="1400" i="1">
                        <a:latin typeface="Cambria Math"/>
                      </a:rPr>
                      <m:t>𝑦</m:t>
                    </m:r>
                  </m:oMath>
                </a14:m>
                <a:r>
                  <a:rPr lang="ru-RU" sz="1400" dirty="0"/>
                  <a:t> описывают движение лишь для соответствующей степени свободы.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1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14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𝑥</m:t>
                        </m:r>
                        <m:r>
                          <a:rPr lang="en-US" sz="1400" i="1">
                            <a:latin typeface="Cambria Math"/>
                          </a:rPr>
                          <m:t>,</m:t>
                        </m:r>
                        <m:r>
                          <a:rPr lang="ru-RU" sz="1400" i="1"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1,</m:t>
                        </m:r>
                        <m:r>
                          <a:rPr lang="ru-RU" sz="1400" i="1">
                            <a:latin typeface="Cambria Math"/>
                          </a:rPr>
                          <m:t>𝑥</m:t>
                        </m:r>
                      </m:sup>
                    </m:sSubSup>
                    <m:r>
                      <a:rPr lang="en-US" sz="14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ru-RU" sz="14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̈"/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𝑘</m:t>
                            </m:r>
                          </m:e>
                        </m:acc>
                        <m:sSup>
                          <m:s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1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14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𝑥</m:t>
                        </m:r>
                        <m:r>
                          <a:rPr lang="en-US" sz="1400" i="1">
                            <a:latin typeface="Cambria Math"/>
                          </a:rPr>
                          <m:t>,</m:t>
                        </m:r>
                        <m:r>
                          <a:rPr lang="ru-RU" sz="1400" i="1"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1,</m:t>
                        </m:r>
                        <m:r>
                          <a:rPr lang="ru-RU" sz="1400" i="1">
                            <a:latin typeface="Cambria Math"/>
                          </a:rPr>
                          <m:t>𝑥</m:t>
                        </m:r>
                      </m:sup>
                    </m:sSubSup>
                    <m:r>
                      <a:rPr lang="en-US" sz="1400" i="1">
                        <a:latin typeface="Cambria Math"/>
                      </a:rPr>
                      <m:t>=</m:t>
                    </m:r>
                    <m:acc>
                      <m:accPr>
                        <m:chr m:val="̈"/>
                        <m:ctrlPr>
                          <a:rPr lang="ru-RU" sz="1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/>
                          </a:rPr>
                          <m:t>𝑘</m:t>
                        </m:r>
                      </m:e>
                    </m:acc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ru-RU" sz="1400" i="1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1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14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𝑥</m:t>
                        </m:r>
                        <m:r>
                          <a:rPr lang="en-US" sz="1400" i="1">
                            <a:latin typeface="Cambria Math"/>
                          </a:rPr>
                          <m:t>,</m:t>
                        </m:r>
                        <m:r>
                          <a:rPr lang="ru-RU" sz="1400" i="1"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2,</m:t>
                        </m:r>
                        <m:r>
                          <a:rPr lang="en-US" sz="1400" i="1">
                            <a:latin typeface="Cambria Math"/>
                          </a:rPr>
                          <m:t>𝑦</m:t>
                        </m:r>
                      </m:sup>
                    </m:sSubSup>
                    <m:r>
                      <a:rPr lang="en-US" sz="1400" i="1">
                        <a:latin typeface="Cambria Math"/>
                      </a:rPr>
                      <m:t>=</m:t>
                    </m:r>
                    <m:acc>
                      <m:accPr>
                        <m:chr m:val="̇"/>
                        <m:ctrlPr>
                          <a:rPr lang="ru-RU" sz="14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1400" i="1">
                            <a:latin typeface="Cambria Math"/>
                          </a:rPr>
                          <m:t>𝑘</m:t>
                        </m:r>
                      </m:e>
                    </m:acc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ru-RU" sz="14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ru-RU" sz="1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14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14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14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𝑥</m:t>
                        </m:r>
                        <m:r>
                          <a:rPr lang="en-US" sz="1400" i="1">
                            <a:latin typeface="Cambria Math"/>
                          </a:rPr>
                          <m:t>,</m:t>
                        </m:r>
                        <m:r>
                          <a:rPr lang="ru-RU" sz="1400" i="1"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2,</m:t>
                        </m:r>
                        <m:r>
                          <a:rPr lang="ru-RU" sz="1400" i="1">
                            <a:latin typeface="Cambria Math"/>
                          </a:rPr>
                          <m:t>𝑦</m:t>
                        </m:r>
                      </m:sup>
                    </m:sSubSup>
                    <m:r>
                      <a:rPr lang="en-US" sz="14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/>
                          </a:rPr>
                          <m:t>2</m:t>
                        </m:r>
                      </m:den>
                    </m:f>
                    <m:acc>
                      <m:accPr>
                        <m:chr m:val="̇"/>
                        <m:ctrlPr>
                          <a:rPr lang="ru-RU" sz="14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1400" i="1">
                            <a:latin typeface="Cambria Math"/>
                          </a:rPr>
                          <m:t>𝑘</m:t>
                        </m:r>
                      </m:e>
                    </m:acc>
                    <m:acc>
                      <m:accPr>
                        <m:chr m:val="̇"/>
                        <m:ctrlPr>
                          <a:rPr lang="ru-RU" sz="1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/>
                          </a:rPr>
                          <m:t>𝑥</m:t>
                        </m:r>
                      </m:e>
                    </m:acc>
                    <m:sSup>
                      <m:sSupPr>
                        <m:ctrlPr>
                          <a:rPr lang="ru-RU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1400" i="1">
                        <a:latin typeface="Cambria Math"/>
                      </a:rPr>
                      <m:t>𝑥</m:t>
                    </m:r>
                  </m:oMath>
                </a14:m>
                <a:endParaRPr lang="ru-RU" dirty="0" smtClean="0"/>
              </a:p>
              <a:p>
                <a:r>
                  <a:rPr lang="ru-RU" sz="1400" dirty="0"/>
                  <a:t>Сделаем замену переменных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1400" i="1">
                                    <a:latin typeface="Cambria Math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1400" i="1">
                                        <a:latin typeface="Cambria Math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ru-RU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ru-RU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ru-RU" sz="14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ru-RU" sz="1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rad>
                                <m:func>
                                  <m:func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ru-RU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acc>
                                  <m:accPr>
                                    <m:chr m:val="̇"/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ru-RU" sz="1400" i="1">
                                    <a:latin typeface="Cambria Math"/>
                                  </a:rPr>
                                  <m:t>=−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ru-RU" sz="1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1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latin typeface="Cambria Math"/>
                                              </a:rPr>
                                              <m:t>𝐽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  <m:r>
                                          <a:rPr lang="ru-RU" sz="1400" i="1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ru-RU" sz="1400" i="1">
                                            <a:latin typeface="Cambria Math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</m:e>
                                </m:rad>
                                <m:r>
                                  <a:rPr lang="ru-RU" sz="1400" i="1">
                                    <a:latin typeface="Cambria Math"/>
                                  </a:rPr>
                                  <m:t>[</m:t>
                                </m:r>
                                <m:func>
                                  <m:func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ru-RU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latin typeface="Cambria Math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ru-RU" sz="1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ru-RU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latin typeface="Cambria Math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ru-RU" sz="1400" i="1">
                                    <a:latin typeface="Cambria Math"/>
                                  </a:rPr>
                                  <m:t>]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ru-RU" sz="1400" i="1">
                                    <a:latin typeface="Cambria Math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1400" i="1">
                                        <a:latin typeface="Cambria Math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ru-RU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ru-RU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a:rPr lang="ru-RU" sz="14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ru-RU" sz="1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rad>
                                <m:func>
                                  <m:func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ru-RU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acc>
                                  <m:accPr>
                                    <m:chr m:val="̇"/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4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ru-RU" sz="1400" i="1">
                                    <a:latin typeface="Cambria Math"/>
                                  </a:rPr>
                                  <m:t>=−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ru-RU" sz="1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1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latin typeface="Cambria Math"/>
                                              </a:rPr>
                                              <m:t>𝐽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  <m:r>
                                          <a:rPr lang="ru-RU" sz="1400" i="1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ru-RU" sz="1400" i="1">
                                            <a:latin typeface="Cambria Math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</m:e>
                                </m:rad>
                                <m:r>
                                  <a:rPr lang="ru-RU" sz="1400" i="1">
                                    <a:latin typeface="Cambria Math"/>
                                  </a:rPr>
                                  <m:t>[</m:t>
                                </m:r>
                                <m:func>
                                  <m:func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ru-RU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latin typeface="Cambria Math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ru-RU" sz="1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ru-RU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latin typeface="Cambria Math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ru-RU" sz="1400" i="1">
                                    <a:latin typeface="Cambria Math"/>
                                  </a:rPr>
                                  <m:t>]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1400" dirty="0" smtClean="0"/>
              </a:p>
              <a:p>
                <a:pPr marL="0" indent="0">
                  <a:buNone/>
                </a:pPr>
                <a:r>
                  <a:rPr lang="ru-RU" sz="1400" dirty="0" smtClean="0"/>
                  <a:t>	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𝑥</m:t>
                        </m:r>
                        <m:r>
                          <a:rPr lang="ru-RU" sz="1400" i="1">
                            <a:latin typeface="Cambria Math"/>
                          </a:rPr>
                          <m:t>,</m:t>
                        </m:r>
                        <m:r>
                          <a:rPr lang="en-US" sz="14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ru-RU" sz="1400" dirty="0"/>
                  <a:t> – инвариант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𝑥</m:t>
                        </m:r>
                        <m:r>
                          <a:rPr lang="ru-RU" sz="1400" i="1">
                            <a:latin typeface="Cambria Math"/>
                          </a:rPr>
                          <m:t>,</m:t>
                        </m:r>
                        <m:r>
                          <a:rPr lang="en-US" sz="14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400" i="1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𝑥</m:t>
                        </m:r>
                        <m:r>
                          <a:rPr lang="ru-RU" sz="1400" i="1">
                            <a:latin typeface="Cambria Math"/>
                          </a:rPr>
                          <m:t>,</m:t>
                        </m:r>
                        <m:r>
                          <a:rPr lang="ru-RU" sz="14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𝑥</m:t>
                        </m:r>
                        <m:r>
                          <a:rPr lang="ru-RU" sz="1400" i="1">
                            <a:latin typeface="Cambria Math"/>
                          </a:rPr>
                          <m:t>,</m:t>
                        </m:r>
                        <m:r>
                          <a:rPr lang="en-US" sz="14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ru-RU" sz="1400" dirty="0"/>
                  <a:t> - фазовый объем, заключенный внутри траектории </a:t>
                </a:r>
                <a:r>
                  <a:rPr lang="ru-RU" sz="1400" dirty="0" smtClean="0"/>
                  <a:t>частицы</a:t>
                </a:r>
                <a:r>
                  <a:rPr lang="ru-RU" sz="1400" dirty="0"/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𝑥</m:t>
                        </m:r>
                        <m:r>
                          <a:rPr lang="ru-RU" sz="1400" i="1">
                            <a:latin typeface="Cambria Math"/>
                          </a:rPr>
                          <m:t>,</m:t>
                        </m:r>
                        <m:r>
                          <a:rPr lang="en-US" sz="14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ru-RU" sz="1400" dirty="0"/>
                  <a:t> - соответствующие фазы,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(</m:t>
                    </m:r>
                    <m:r>
                      <a:rPr lang="en-US" sz="1400" i="1">
                        <a:latin typeface="Cambria Math"/>
                      </a:rPr>
                      <m:t>𝑠</m:t>
                    </m:r>
                    <m:r>
                      <a:rPr lang="ru-RU" sz="1400" i="1">
                        <a:latin typeface="Cambria Math"/>
                      </a:rPr>
                      <m:t>)</m:t>
                    </m:r>
                  </m:oMath>
                </a14:m>
                <a:r>
                  <a:rPr lang="ru-RU" sz="1400" dirty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ru-RU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400" dirty="0"/>
                  <a:t> </a:t>
                </a:r>
                <a:r>
                  <a:rPr lang="ru-RU" sz="1400" dirty="0"/>
                  <a:t>- параметры Твисса. 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" t="-135" r="-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503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«Псевдо-Гамильтониан» 2.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1600" dirty="0" smtClean="0"/>
                  <a:t>    Подставляя </a:t>
                </a:r>
                <a:r>
                  <a:rPr lang="ru-RU" sz="1600" dirty="0"/>
                  <a:t>эти </a:t>
                </a:r>
                <a:r>
                  <a:rPr lang="ru-RU" sz="1600" dirty="0" smtClean="0"/>
                  <a:t>выражения в уравнения для псевдо-Гамильтониана, </a:t>
                </a:r>
                <a:r>
                  <a:rPr lang="ru-RU" sz="1600" dirty="0"/>
                  <a:t>получим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ru-RU" sz="16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ru-RU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  <m:r>
                          <a:rPr lang="ru-RU" sz="1600" i="1"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sup>
                    </m:sSubSup>
                    <m:r>
                      <a:rPr lang="ru-RU" sz="16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ru-RU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  <m:r>
                          <a:rPr lang="ru-RU" sz="1600" i="1"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ru-RU" sz="16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𝑦</m:t>
                        </m:r>
                      </m:sup>
                    </m:sSup>
                    <m:r>
                      <a:rPr lang="ru-RU" sz="16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ru-RU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𝑦</m:t>
                        </m:r>
                        <m:r>
                          <a:rPr lang="ru-RU" sz="1600" i="1"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</a:rPr>
                          <m:t>𝑦</m:t>
                        </m:r>
                      </m:sup>
                    </m:sSubSup>
                    <m:r>
                      <a:rPr lang="ru-RU" sz="16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ru-RU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  <m:r>
                          <a:rPr lang="ru-RU" sz="1600" i="1"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</a:rPr>
                          <m:t>𝑦</m:t>
                        </m:r>
                      </m:sup>
                    </m:sSubSup>
                  </m:oMath>
                </a14:m>
                <a:endParaRPr lang="ru-RU" sz="16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sup>
                    </m:sSubSup>
                    <m:r>
                      <a:rPr lang="en-US" sz="1600" i="1">
                        <a:latin typeface="Cambria Math"/>
                      </a:rPr>
                      <m:t>=−</m:t>
                    </m:r>
                    <m:acc>
                      <m:accPr>
                        <m:chr m:val="̈"/>
                        <m:ctrlPr>
                          <a:rPr lang="ru-RU" sz="1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</a:rPr>
                          <m:t>𝑘</m:t>
                        </m:r>
                      </m:e>
                    </m:acc>
                    <m:f>
                      <m:fPr>
                        <m:ctrlPr>
                          <a:rPr lang="ru-RU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32</m:t>
                        </m:r>
                      </m:den>
                    </m:f>
                    <m:d>
                      <m:dPr>
                        <m:ctrlPr>
                          <a:rPr lang="ru-RU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600" i="1">
                            <a:latin typeface="Cambria Math"/>
                          </a:rPr>
                          <m:t>𝑠</m:t>
                        </m:r>
                      </m:e>
                    </m:d>
                    <m:sSup>
                      <m:sSupPr>
                        <m:ctrlPr>
                          <a:rPr lang="ru-RU" sz="16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sz="16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1600" i="1">
                            <a:latin typeface="Cambria Math"/>
                          </a:rPr>
                          <m:t>(</m:t>
                        </m:r>
                        <m:r>
                          <a:rPr lang="en-US" sz="1600" i="1">
                            <a:latin typeface="Cambria Math"/>
                          </a:rPr>
                          <m:t>𝑠</m:t>
                        </m:r>
                        <m:r>
                          <a:rPr lang="en-US" sz="16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/>
                      </a:rPr>
                      <m:t>[1+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ru-RU" sz="16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600" i="1">
                            <a:latin typeface="Cambria Math"/>
                          </a:rPr>
                          <m:t>𝑙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𝑙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,0</m:t>
                            </m:r>
                          </m:sub>
                        </m:sSub>
                        <m:func>
                          <m:func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/>
                              </a:rPr>
                              <m:t>cos</m:t>
                            </m:r>
                            <m:r>
                              <a:rPr lang="en-US" sz="1600">
                                <a:latin typeface="Cambria Math"/>
                              </a:rPr>
                              <m:t>(</m:t>
                            </m:r>
                          </m:fName>
                          <m:e>
                            <m:r>
                              <a:rPr lang="en-US" sz="1600" i="1">
                                <a:latin typeface="Cambria Math"/>
                              </a:rPr>
                              <m:t>𝑙</m:t>
                            </m:r>
                            <m:sSub>
                              <m:sSubPr>
                                <m:ctrlPr>
                                  <a:rPr lang="ru-RU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nary>
                    <m:r>
                      <a:rPr lang="en-US" sz="16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1600" dirty="0"/>
                  <a:t>	</a:t>
                </a:r>
                <a:endParaRPr lang="ru-RU" sz="16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sup>
                    </m:sSubSup>
                    <m:r>
                      <a:rPr lang="en-US" sz="16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ru-RU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8</m:t>
                        </m:r>
                      </m:den>
                    </m:f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ru-RU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𝑠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ru-RU" sz="16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̈"/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𝑘</m:t>
                            </m:r>
                          </m:e>
                        </m:acc>
                        <m:d>
                          <m:d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sz="1600" i="1">
                            <a:latin typeface="Cambria Math"/>
                          </a:rPr>
                          <m:t>+4</m:t>
                        </m:r>
                        <m:acc>
                          <m:accPr>
                            <m:chr m:val="̇"/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𝑘</m:t>
                            </m:r>
                          </m:e>
                        </m:acc>
                        <m:d>
                          <m:d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sz="1600" i="1">
                        <a:latin typeface="Cambria Math"/>
                      </a:rPr>
                      <m:t>[1+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ru-RU" sz="16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600" i="1">
                            <a:latin typeface="Cambria Math"/>
                          </a:rPr>
                          <m:t>𝑙</m:t>
                        </m:r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/>
                          </a:rPr>
                          <m:t>𝑚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𝑙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cos</m:t>
                        </m:r>
                        <m:r>
                          <a:rPr lang="en-US" sz="1600">
                            <a:latin typeface="Cambria Math"/>
                          </a:rPr>
                          <m:t>⁡</m:t>
                        </m:r>
                        <m:r>
                          <a:rPr lang="en-US" sz="1600" i="1">
                            <a:latin typeface="Cambria Math"/>
                          </a:rPr>
                          <m:t>(</m:t>
                        </m:r>
                        <m:r>
                          <a:rPr lang="en-US" sz="1600" i="1">
                            <a:latin typeface="Cambria Math"/>
                          </a:rPr>
                          <m:t>𝑙</m:t>
                        </m:r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1600" i="1">
                            <a:latin typeface="Cambria Math"/>
                          </a:rPr>
                          <m:t>+</m:t>
                        </m:r>
                        <m:r>
                          <a:rPr lang="en-US" sz="1600" i="1">
                            <a:latin typeface="Cambria Math"/>
                          </a:rPr>
                          <m:t>𝑚</m:t>
                        </m:r>
                      </m:e>
                    </m:nary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)]−</m:t>
                    </m:r>
                    <m:f>
                      <m:fPr>
                        <m:ctrlPr>
                          <a:rPr lang="ru-RU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24</m:t>
                        </m:r>
                        <m:r>
                          <a:rPr lang="en-US" sz="1600" i="1">
                            <a:latin typeface="Cambria Math"/>
                          </a:rPr>
                          <m:t>𝑠</m:t>
                        </m:r>
                      </m:den>
                    </m:f>
                    <m:acc>
                      <m:accPr>
                        <m:chr m:val="̇"/>
                        <m:ctrlPr>
                          <a:rPr lang="ru-RU" sz="1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</a:rPr>
                          <m:t>𝑘</m:t>
                        </m:r>
                      </m:e>
                    </m:acc>
                    <m:r>
                      <a:rPr lang="en-US" sz="1600" i="1">
                        <a:latin typeface="Cambria Math"/>
                      </a:rPr>
                      <m:t>(</m:t>
                    </m:r>
                    <m:r>
                      <a:rPr lang="en-US" sz="1600" i="1">
                        <a:latin typeface="Cambria Math"/>
                      </a:rPr>
                      <m:t>𝑠</m:t>
                    </m:r>
                    <m:r>
                      <a:rPr lang="en-US" sz="1600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ru-RU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𝑠</m:t>
                        </m:r>
                      </m:e>
                    </m:d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ru-RU" sz="16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600" i="1">
                            <a:latin typeface="Cambria Math"/>
                          </a:rPr>
                          <m:t>𝑙</m:t>
                        </m:r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/>
                          </a:rPr>
                          <m:t>𝑚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𝑙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sin</m:t>
                        </m:r>
                        <m:r>
                          <a:rPr lang="en-US" sz="1600">
                            <a:latin typeface="Cambria Math"/>
                          </a:rPr>
                          <m:t>⁡</m:t>
                        </m:r>
                        <m:r>
                          <a:rPr lang="en-US" sz="1600" i="1">
                            <a:latin typeface="Cambria Math"/>
                          </a:rPr>
                          <m:t>(</m:t>
                        </m:r>
                      </m:e>
                    </m:nary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𝑙</m:t>
                        </m:r>
                        <m:r>
                          <a:rPr lang="en-US" sz="160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+</m:t>
                    </m:r>
                    <m:r>
                      <a:rPr lang="en-US" sz="1600" i="1">
                        <a:latin typeface="Cambria Math"/>
                      </a:rPr>
                      <m:t>𝑚</m:t>
                    </m:r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/>
                  <a:t>		</a:t>
                </a:r>
                <a:endParaRPr lang="ru-RU" sz="1600" dirty="0" smtClean="0"/>
              </a:p>
              <a:p>
                <a:pPr marL="0" indent="0" algn="ctr">
                  <a:buNone/>
                </a:pPr>
                <a:r>
                  <a:rPr lang="en-US" sz="1600" dirty="0" smtClean="0"/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𝑦</m:t>
                        </m:r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</a:rPr>
                          <m:t>𝑦</m:t>
                        </m:r>
                      </m:sup>
                    </m:sSubSup>
                    <m:r>
                      <a:rPr lang="en-US" sz="1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32</m:t>
                        </m:r>
                      </m:den>
                    </m:f>
                    <m:acc>
                      <m:accPr>
                        <m:chr m:val="̈"/>
                        <m:ctrlPr>
                          <a:rPr lang="ru-RU" sz="1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</a:rPr>
                          <m:t>𝑘</m:t>
                        </m:r>
                      </m:e>
                    </m:acc>
                    <m:d>
                      <m:dPr>
                        <m:ctrlPr>
                          <a:rPr lang="ru-RU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600" i="1">
                            <a:latin typeface="Cambria Math"/>
                          </a:rPr>
                          <m:t>𝑠</m:t>
                        </m:r>
                      </m:e>
                    </m:d>
                    <m:sSup>
                      <m:sSupPr>
                        <m:ctrlPr>
                          <a:rPr lang="ru-RU" sz="16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sz="16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/>
                      </a:rPr>
                      <m:t>[1+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ru-RU" sz="16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600" i="1">
                            <a:latin typeface="Cambria Math"/>
                          </a:rPr>
                          <m:t>𝑚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0,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func>
                          <m:func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600" i="1">
                                <a:latin typeface="Cambria Math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ru-RU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e>
                        </m:func>
                      </m:e>
                    </m:nary>
                    <m:r>
                      <a:rPr lang="en-US" sz="16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1600" dirty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</a:rPr>
                          <m:t>𝑦</m:t>
                        </m:r>
                      </m:sup>
                    </m:sSubSup>
                    <m:r>
                      <a:rPr lang="en-US" sz="1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8</m:t>
                        </m:r>
                      </m:den>
                    </m:f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ru-RU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𝑠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ru-RU" sz="16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̈"/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𝑘</m:t>
                            </m:r>
                          </m:e>
                        </m:acc>
                        <m:d>
                          <m:d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sz="1600" i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̇"/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𝑘</m:t>
                            </m:r>
                          </m:e>
                        </m:acc>
                        <m:r>
                          <a:rPr lang="en-US" sz="1600" i="1">
                            <a:latin typeface="Cambria Math"/>
                          </a:rPr>
                          <m:t>(</m:t>
                        </m:r>
                        <m:r>
                          <a:rPr lang="en-US" sz="1600" i="1">
                            <a:latin typeface="Cambria Math"/>
                          </a:rPr>
                          <m:t>𝑠</m:t>
                        </m:r>
                        <m:r>
                          <a:rPr lang="en-US" sz="1600" i="1">
                            <a:latin typeface="Cambria Math"/>
                          </a:rPr>
                          <m:t>)4</m:t>
                        </m:r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sz="1600" i="1">
                        <a:latin typeface="Cambria Math"/>
                      </a:rPr>
                      <m:t>[1+</m:t>
                    </m:r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𝑙</m:t>
                        </m:r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/>
                          </a:rPr>
                          <m:t>𝑚</m:t>
                        </m:r>
                      </m:sub>
                    </m:sSub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ru-RU" sz="16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600" i="1">
                            <a:latin typeface="Cambria Math"/>
                          </a:rPr>
                          <m:t>𝑙</m:t>
                        </m:r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/>
                          </a:rPr>
                          <m:t>𝑚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cos</m:t>
                        </m:r>
                        <m:r>
                          <a:rPr lang="en-US" sz="1600">
                            <a:latin typeface="Cambria Math"/>
                          </a:rPr>
                          <m:t>⁡</m:t>
                        </m:r>
                        <m:r>
                          <a:rPr lang="en-US" sz="1600" i="1">
                            <a:latin typeface="Cambria Math"/>
                          </a:rPr>
                          <m:t>(</m:t>
                        </m:r>
                        <m:r>
                          <a:rPr lang="en-US" sz="1600" i="1">
                            <a:latin typeface="Cambria Math"/>
                          </a:rPr>
                          <m:t>𝑙</m:t>
                        </m:r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1600" i="1">
                            <a:latin typeface="Cambria Math"/>
                          </a:rPr>
                          <m:t>+</m:t>
                        </m:r>
                        <m:r>
                          <a:rPr lang="en-US" sz="1600" i="1">
                            <a:latin typeface="Cambria Math"/>
                          </a:rPr>
                          <m:t>𝑚</m:t>
                        </m:r>
                      </m:e>
                    </m:nary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]−</m:t>
                    </m:r>
                    <m:f>
                      <m:fPr>
                        <m:ctrlPr>
                          <a:rPr lang="ru-RU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24</m:t>
                        </m:r>
                        <m:r>
                          <a:rPr lang="en-US" sz="1600" i="1">
                            <a:latin typeface="Cambria Math"/>
                          </a:rPr>
                          <m:t>𝑠</m:t>
                        </m:r>
                      </m:den>
                    </m:f>
                    <m:acc>
                      <m:accPr>
                        <m:chr m:val="̇"/>
                        <m:ctrlPr>
                          <a:rPr lang="ru-RU" sz="16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1600" i="1">
                            <a:latin typeface="Cambria Math"/>
                          </a:rPr>
                          <m:t>𝑘</m:t>
                        </m:r>
                      </m:e>
                    </m:acc>
                    <m:d>
                      <m:dPr>
                        <m:ctrlPr>
                          <a:rPr lang="ru-RU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ru-RU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𝑠</m:t>
                        </m:r>
                      </m:e>
                    </m:d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ru-RU" sz="16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600" i="1">
                            <a:latin typeface="Cambria Math"/>
                          </a:rPr>
                          <m:t>𝑙</m:t>
                        </m:r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/>
                          </a:rPr>
                          <m:t>𝑚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𝑙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sin</m:t>
                        </m:r>
                        <m:r>
                          <a:rPr lang="en-US" sz="1600">
                            <a:latin typeface="Cambria Math"/>
                          </a:rPr>
                          <m:t>⁡</m:t>
                        </m:r>
                        <m:r>
                          <a:rPr lang="en-US" sz="1600" i="1">
                            <a:latin typeface="Cambria Math"/>
                          </a:rPr>
                          <m:t>(</m:t>
                        </m:r>
                      </m:e>
                    </m:nary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𝑙</m:t>
                        </m:r>
                        <m:r>
                          <a:rPr lang="en-US" sz="160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+</m:t>
                    </m:r>
                    <m:r>
                      <a:rPr lang="en-US" sz="1600" i="1">
                        <a:latin typeface="Cambria Math"/>
                      </a:rPr>
                      <m:t>𝑚</m:t>
                    </m:r>
                  </m:oMath>
                </a14:m>
                <a:r>
                  <a:rPr lang="ru-RU" sz="1600" dirty="0" smtClean="0"/>
                  <a:t>)</a:t>
                </a:r>
              </a:p>
              <a:p>
                <a:pPr marL="0" indent="0" algn="ctr">
                  <a:buNone/>
                </a:pPr>
                <a:r>
                  <a:rPr lang="ru-RU" sz="1600" dirty="0"/>
                  <a:t>Значения численных коэффициентов: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2,0</m:t>
                        </m:r>
                      </m:sub>
                    </m:sSub>
                    <m:r>
                      <a:rPr lang="ru-RU" sz="1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0,2</m:t>
                        </m:r>
                      </m:sub>
                    </m:sSub>
                    <m:r>
                      <a:rPr lang="ru-RU" sz="1600" i="1">
                        <a:latin typeface="Cambria Math"/>
                      </a:rPr>
                      <m:t>=4/3</m:t>
                    </m:r>
                  </m:oMath>
                </a14:m>
                <a:r>
                  <a:rPr lang="ru-RU" sz="16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4,0</m:t>
                        </m:r>
                      </m:sub>
                    </m:sSub>
                    <m:r>
                      <a:rPr lang="ru-RU" sz="1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0,4</m:t>
                        </m:r>
                      </m:sub>
                    </m:sSub>
                    <m:r>
                      <a:rPr lang="ru-RU" sz="1600" i="1">
                        <a:latin typeface="Cambria Math"/>
                      </a:rPr>
                      <m:t>=1/3</m:t>
                    </m:r>
                  </m:oMath>
                </a14:m>
                <a:r>
                  <a:rPr lang="ru-RU" sz="16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2,0</m:t>
                        </m:r>
                      </m:sub>
                    </m:sSub>
                    <m:r>
                      <a:rPr lang="ru-RU" sz="1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0,2</m:t>
                        </m:r>
                      </m:sub>
                    </m:sSub>
                    <m:r>
                      <a:rPr lang="ru-RU" sz="1600" i="1">
                        <a:latin typeface="Cambria Math"/>
                      </a:rPr>
                      <m:t>=1</m:t>
                    </m:r>
                  </m:oMath>
                </a14:m>
                <a:r>
                  <a:rPr lang="ru-RU" sz="16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2,2</m:t>
                        </m:r>
                      </m:sub>
                    </m:sSub>
                    <m:r>
                      <a:rPr lang="ru-RU" sz="1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2,−2</m:t>
                        </m:r>
                      </m:sub>
                    </m:sSub>
                    <m:r>
                      <a:rPr lang="ru-RU" sz="1600" i="1">
                        <a:latin typeface="Cambria Math"/>
                      </a:rPr>
                      <m:t>=1/2</m:t>
                    </m:r>
                  </m:oMath>
                </a14:m>
                <a:r>
                  <a:rPr lang="ru-RU" sz="16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2,0</m:t>
                        </m:r>
                      </m:sub>
                    </m:sSub>
                    <m:r>
                      <a:rPr lang="ru-RU" sz="1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0,2</m:t>
                        </m:r>
                      </m:sub>
                    </m:sSub>
                    <m:r>
                      <a:rPr lang="ru-RU" sz="1600" i="1">
                        <a:latin typeface="Cambria Math"/>
                      </a:rPr>
                      <m:t>=1</m:t>
                    </m:r>
                  </m:oMath>
                </a14:m>
                <a:r>
                  <a:rPr lang="ru-RU" sz="16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2,2</m:t>
                        </m:r>
                      </m:sub>
                    </m:sSub>
                    <m:r>
                      <a:rPr lang="ru-RU" sz="1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2,−2</m:t>
                        </m:r>
                      </m:sub>
                    </m:sSub>
                    <m:r>
                      <a:rPr lang="ru-RU" sz="1600" i="1">
                        <a:latin typeface="Cambria Math"/>
                      </a:rPr>
                      <m:t>=1/2</m:t>
                    </m:r>
                  </m:oMath>
                </a14:m>
                <a:r>
                  <a:rPr lang="ru-RU" sz="1600" dirty="0"/>
                  <a:t>.	</a:t>
                </a:r>
              </a:p>
              <a:p>
                <a:pPr marL="0" indent="0">
                  <a:buNone/>
                </a:pPr>
                <a:r>
                  <a:rPr lang="ru-RU" sz="1600" dirty="0" smtClean="0"/>
                  <a:t>    Исследование этих уравнений позволяет получить аналитические выражения для коэффициентов ангармоничности и силы резонансов. </a:t>
                </a:r>
                <a:endParaRPr lang="ru-RU" sz="16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70" t="-4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802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/>
              <a:t>Нелинейный сдвиг бетатронной </a:t>
            </a:r>
            <a:r>
              <a:rPr lang="ru-RU" sz="2400" i="1" dirty="0" smtClean="0"/>
              <a:t>частоты1</a:t>
            </a:r>
            <a:r>
              <a:rPr lang="ru-RU" sz="2400" dirty="0" smtClean="0"/>
              <a:t>.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r>
                  <a:rPr lang="ru-RU" dirty="0"/>
                  <a:t>Усредняя по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ru-RU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ru-RU" dirty="0"/>
                  <a:t>, получим: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sup>
                        </m:sSubSup>
                      </m:e>
                    </m:d>
                    <m:r>
                      <a:rPr lang="ru-RU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32</m:t>
                        </m:r>
                      </m:den>
                    </m:f>
                    <m:acc>
                      <m:accPr>
                        <m:chr m:val="̈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</m:acc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𝑠</m:t>
                        </m:r>
                      </m:e>
                    </m:d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r>
                          <a:rPr lang="ru-RU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sup>
                        </m:sSubSup>
                      </m:e>
                    </m:d>
                    <m:r>
                      <a:rPr lang="ru-RU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8</m:t>
                        </m:r>
                      </m:den>
                    </m:f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̈"/>
                            <m:ctrlPr>
                              <a:rPr lang="ru-RU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</m:acc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ru-RU" i="1">
                            <a:latin typeface="Cambria Math"/>
                          </a:rPr>
                          <m:t>−2</m:t>
                        </m:r>
                        <m:acc>
                          <m:accPr>
                            <m:chr m:val="̇"/>
                            <m:ctrlPr>
                              <a:rPr lang="ru-RU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/>
                              </a:rPr>
                              <m:t>𝑘</m:t>
                            </m:r>
                          </m:e>
                        </m:acc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ru-RU" dirty="0"/>
                  <a:t>		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  <m:r>
                              <a:rPr lang="ru-RU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sup>
                        </m:sSubSup>
                      </m:e>
                    </m:d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32</m:t>
                        </m:r>
                      </m:den>
                    </m:f>
                    <m:acc>
                      <m:accPr>
                        <m:chr m:val="̈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</m:acc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𝑠</m:t>
                        </m:r>
                      </m:e>
                    </m:d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r>
                          <a:rPr lang="ru-RU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sup>
                        </m:sSubSup>
                      </m:e>
                    </m:d>
                    <m:r>
                      <a:rPr lang="ru-RU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8</m:t>
                        </m:r>
                      </m:den>
                    </m:f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̈"/>
                            <m:ctrlPr>
                              <a:rPr lang="ru-RU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</m:acc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ru-RU" i="1">
                            <a:latin typeface="Cambria Math"/>
                          </a:rPr>
                          <m:t>−2</m:t>
                        </m:r>
                        <m:acc>
                          <m:accPr>
                            <m:chr m:val="̇"/>
                            <m:ctrlPr>
                              <a:rPr lang="ru-RU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/>
                              </a:rPr>
                              <m:t>𝑘</m:t>
                            </m:r>
                          </m:e>
                        </m:acc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ru-RU" dirty="0"/>
                  <a:t> 	   </a:t>
                </a:r>
              </a:p>
              <a:p>
                <a:r>
                  <a:rPr lang="ru-RU" dirty="0"/>
                  <a:t>Из уравнений </a:t>
                </a:r>
                <a:r>
                  <a:rPr lang="ru-RU" dirty="0" smtClean="0"/>
                  <a:t>Гамильтона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1">
                                        <a:latin typeface="Cambria Math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ru-RU" i="1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den>
                                </m:f>
                                <m:r>
                                  <a:rPr lang="ru-RU" i="1">
                                    <a:latin typeface="Cambria Math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i="1">
                                        <a:latin typeface="Cambria Math"/>
                                      </a:rPr>
                                      <m:t>32</m:t>
                                    </m:r>
                                  </m:den>
                                </m:f>
                                <m:acc>
                                  <m:accPr>
                                    <m:chr m:val="̈"/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ru-RU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i="1"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  <m:r>
                                      <a:rPr lang="ru-RU" i="1">
                                        <a:latin typeface="Cambria Math"/>
                                      </a:rPr>
                                      <m:t>−4</m:t>
                                    </m:r>
                                    <m:acc>
                                      <m:accPr>
                                        <m:chr m:val="̇"/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1">
                                        <a:latin typeface="Cambria Math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ru-RU" i="1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den>
                                </m:f>
                                <m:r>
                                  <a:rPr lang="ru-RU" i="1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i="1">
                                        <a:latin typeface="Cambria Math"/>
                                      </a:rPr>
                                      <m:t>32</m:t>
                                    </m:r>
                                  </m:den>
                                </m:f>
                                <m:acc>
                                  <m:accPr>
                                    <m:chr m:val="̈"/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ru-RU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i="1"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  <m:r>
                                      <a:rPr lang="ru-RU" i="1">
                                        <a:latin typeface="Cambria Math"/>
                                      </a:rPr>
                                      <m:t>−4</m:t>
                                    </m:r>
                                    <m:acc>
                                      <m:accPr>
                                        <m:chr m:val="̇"/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ru-RU" dirty="0"/>
                  <a:t>	Сдвиг бетатронной частоты </a:t>
                </a:r>
                <a:r>
                  <a:rPr lang="ru-RU" dirty="0" smtClean="0"/>
                  <a:t> определяется следующими выражениями: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𝑥𝑥</m:t>
                                    </m:r>
                                  </m:sub>
                                </m:sSub>
                                <m:r>
                                  <a:rPr lang="ru-RU" i="1">
                                    <a:latin typeface="Cambria Math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i="1">
                                        <a:latin typeface="Cambria Math"/>
                                      </a:rPr>
                                      <m:t>32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𝜋</m:t>
                                    </m:r>
                                  </m:den>
                                </m:f>
                                <m:nary>
                                  <m:naryPr>
                                    <m:limLoc m:val="subSup"/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ru-RU" i="1">
                                        <a:latin typeface="Cambria Math"/>
                                      </a:rPr>
                                      <m:t>𝐿</m:t>
                                    </m:r>
                                  </m:sup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ru-RU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  <m:r>
                                  <a:rPr lang="ru-RU" i="1">
                                    <a:latin typeface="Cambria Math"/>
                                  </a:rPr>
                                  <m:t>𝑑𝑠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𝑥𝑦</m:t>
                                    </m:r>
                                  </m:sub>
                                </m:sSub>
                                <m:r>
                                  <a:rPr lang="ru-RU" i="1">
                                    <a:latin typeface="Cambria Math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i="1">
                                        <a:latin typeface="Cambria Math"/>
                                      </a:rPr>
                                      <m:t>16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𝜋</m:t>
                                    </m:r>
                                  </m:den>
                                </m:f>
                                <m:nary>
                                  <m:naryPr>
                                    <m:limLoc m:val="subSup"/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ru-RU" i="1">
                                        <a:latin typeface="Cambria Math"/>
                                      </a:rPr>
                                      <m:t>𝐿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  <m:r>
                                      <a:rPr lang="ru-RU" i="1">
                                        <a:latin typeface="Cambria Math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̈"/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a:rPr lang="ru-RU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)−4</m:t>
                                    </m:r>
                                    <m:acc>
                                      <m:accPr>
                                        <m:chr m:val="̇"/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  <m:r>
                                      <a:rPr lang="ru-RU" i="1">
                                        <a:latin typeface="Cambria Math"/>
                                      </a:rPr>
                                      <m:t>]</m:t>
                                    </m:r>
                                  </m:e>
                                </m:nary>
                                <m:r>
                                  <a:rPr lang="ru-RU" i="1">
                                    <a:latin typeface="Cambria Math"/>
                                  </a:rPr>
                                  <m:t>𝑑𝑠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𝑦𝑥</m:t>
                                          </m:r>
                                        </m:sub>
                                      </m:s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=</m:t>
                                      </m:r>
                                      <m:f>
                                        <m:f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16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den>
                                      </m:f>
                                      <m:nary>
                                        <m:naryPr>
                                          <m:limLoc m:val="subSup"/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ru-RU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</m:d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ru-RU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̈"/>
                                                  <m:ctrlPr>
                                                    <a:rPr lang="ru-RU" i="1"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</m:acc>
                                              <m:d>
                                                <m:dPr>
                                                  <m:ctrlPr>
                                                    <a:rPr lang="ru-RU" i="1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ru-RU" i="1">
                                                      <a:latin typeface="Cambria Math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</m:d>
                                              <m:sSub>
                                                <m:sSubPr>
                                                  <m:ctrlPr>
                                                    <a:rPr lang="ru-RU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ru-RU" i="1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ru-RU" i="1">
                                                  <a:latin typeface="Cambria Math"/>
                                                </a:rPr>
                                                <m:t>−4</m:t>
                                              </m:r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ru-RU" i="1"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ru-RU" i="1">
                                                      <a:latin typeface="Cambria Math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</m:acc>
                                              <m:d>
                                                <m:dPr>
                                                  <m:ctrlPr>
                                                    <a:rPr lang="ru-RU" i="1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</m:d>
                                              <m:sSub>
                                                <m:sSubPr>
                                                  <m:ctrlPr>
                                                    <a:rPr lang="ru-RU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𝛼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ru-RU" i="1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𝑑𝑠</m:t>
                                          </m:r>
                                        </m:e>
                                      </m:nary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𝑦𝑦</m:t>
                                          </m:r>
                                        </m:sub>
                                      </m:s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=</m:t>
                                      </m:r>
                                      <m:f>
                                        <m:f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32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den>
                                      </m:f>
                                      <m:nary>
                                        <m:naryPr>
                                          <m:limLoc m:val="subSup"/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sup>
                                        <m:e>
                                          <m:acc>
                                            <m:accPr>
                                              <m:chr m:val="̈"/>
                                              <m:ctrlPr>
                                                <a:rPr lang="ru-RU" i="1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e>
                                          </m:acc>
                                          <m:d>
                                            <m:dPr>
                                              <m:ctrlPr>
                                                <a:rPr lang="ru-RU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i="1"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</m:d>
                                          <m:sSup>
                                            <m:sSupPr>
                                              <m:ctrlPr>
                                                <a:rPr lang="ru-RU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ru-RU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ru-RU" i="1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  <m:r>
                                                <a:rPr lang="ru-RU" i="1">
                                                  <a:latin typeface="Cambria Math"/>
                                                </a:rPr>
                                                <m:t>)</m:t>
                                              </m:r>
                                            </m:e>
                                            <m:sup>
                                              <m:r>
                                                <a:rPr lang="ru-RU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nary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𝑑𝑠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" t="-10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45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i="1" dirty="0" smtClean="0"/>
              <a:t>Нелинейный сдвиг бетатронной частоты</a:t>
            </a:r>
            <a:r>
              <a:rPr lang="en-US" sz="2700" i="1" dirty="0" smtClean="0"/>
              <a:t> </a:t>
            </a:r>
            <a:r>
              <a:rPr lang="ru-RU" sz="2700" i="1" dirty="0" smtClean="0"/>
              <a:t>2</a:t>
            </a:r>
            <a:r>
              <a:rPr lang="ru-RU" dirty="0" smtClean="0"/>
              <a:t>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pPr algn="just"/>
                <a:r>
                  <a:rPr lang="ru-RU" sz="2900" dirty="0"/>
                  <a:t>Для интегрирования по </a:t>
                </a:r>
                <a14:m>
                  <m:oMath xmlns:m="http://schemas.openxmlformats.org/officeDocument/2006/math">
                    <m:r>
                      <a:rPr lang="ru-RU" sz="2900" i="1">
                        <a:latin typeface="Cambria Math"/>
                      </a:rPr>
                      <m:t>𝑠</m:t>
                    </m:r>
                  </m:oMath>
                </a14:m>
                <a:r>
                  <a:rPr lang="ru-RU" sz="2900" dirty="0"/>
                  <a:t> в </a:t>
                </a:r>
                <a:r>
                  <a:rPr lang="ru-RU" sz="2900" dirty="0" smtClean="0"/>
                  <a:t>работах</a:t>
                </a:r>
                <a:r>
                  <a:rPr lang="en-US" sz="2900" dirty="0" smtClean="0"/>
                  <a:t> c</a:t>
                </a:r>
                <a:r>
                  <a:rPr lang="ru-RU" sz="2900" dirty="0" err="1" smtClean="0"/>
                  <a:t>отрудников</a:t>
                </a:r>
                <a:r>
                  <a:rPr lang="ru-RU" sz="2900" dirty="0" smtClean="0"/>
                  <a:t> ИЯФ им </a:t>
                </a:r>
                <a:r>
                  <a:rPr lang="ru-RU" sz="2900" dirty="0" err="1" smtClean="0"/>
                  <a:t>Будкера</a:t>
                </a:r>
                <a:r>
                  <a:rPr lang="ru-RU" sz="2900" dirty="0" smtClean="0"/>
                  <a:t> (Е.В. </a:t>
                </a:r>
                <a:r>
                  <a:rPr lang="ru-RU" sz="2900" dirty="0" err="1" smtClean="0"/>
                  <a:t>Левичев</a:t>
                </a:r>
                <a:r>
                  <a:rPr lang="ru-RU" sz="2900" dirty="0" smtClean="0"/>
                  <a:t>  и </a:t>
                </a:r>
                <a:r>
                  <a:rPr lang="en-US" sz="2900" dirty="0" smtClean="0"/>
                  <a:t>Co) </a:t>
                </a:r>
                <a:r>
                  <a:rPr lang="ru-RU" sz="2900" dirty="0" smtClean="0"/>
                  <a:t>использовалась </a:t>
                </a:r>
                <a:r>
                  <a:rPr lang="ru-RU" sz="2900" dirty="0"/>
                  <a:t>простая теоретическая модель «двух парабол». Рассмотрим эту задачу в общем виде, не задаваясь той или иной моделью. Пусть функция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ru-RU" sz="29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900" dirty="0"/>
                  <a:t> </a:t>
                </a:r>
                <a:r>
                  <a:rPr lang="ru-RU" sz="2900" dirty="0"/>
                  <a:t>известна. Эта функция определена на интервале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9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900" i="1">
                            <a:latin typeface="Cambria Math"/>
                          </a:rPr>
                          <m:t>[</m:t>
                        </m:r>
                        <m:r>
                          <a:rPr lang="en-US" sz="29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900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ru-RU" sz="29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sz="2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ru-RU" sz="2900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ru-RU" sz="2900" i="1">
                        <a:latin typeface="Cambria Math"/>
                      </a:rPr>
                      <m:t>]</m:t>
                    </m:r>
                  </m:oMath>
                </a14:m>
                <a:r>
                  <a:rPr lang="ru-RU" sz="2900" dirty="0"/>
                  <a:t>. Она удовлетворяет следующим граничным условиям</a:t>
                </a:r>
                <a:r>
                  <a:rPr lang="ru-RU" sz="2900" dirty="0" smtClean="0"/>
                  <a:t>:</a:t>
                </a:r>
                <a:endParaRPr lang="en-US" sz="2900" dirty="0" smtClean="0"/>
              </a:p>
              <a:p>
                <a:pPr marL="0" indent="0" algn="ctr">
                  <a:buNone/>
                </a:pPr>
                <a:r>
                  <a:rPr lang="ru-RU" sz="2900" dirty="0" smtClean="0"/>
                  <a:t> </a:t>
                </a:r>
                <a14:m>
                  <m:oMath xmlns:m="http://schemas.openxmlformats.org/officeDocument/2006/math">
                    <m:r>
                      <a:rPr lang="ru-RU" sz="2900" i="1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ru-RU" sz="29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9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ru-RU" sz="29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ru-RU" sz="29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9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9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ru-RU" sz="29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2900" i="1">
                        <a:latin typeface="Cambria Math"/>
                      </a:rPr>
                      <m:t>, </m:t>
                    </m:r>
                    <m:r>
                      <a:rPr lang="ru-RU" sz="2900" i="1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ru-RU" sz="29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9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ru-RU" sz="29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ru-RU" sz="2900" i="1">
                        <a:latin typeface="Cambria Math"/>
                      </a:rPr>
                      <m:t>=0</m:t>
                    </m:r>
                  </m:oMath>
                </a14:m>
                <a:r>
                  <a:rPr lang="ru-RU" dirty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𝑑𝑘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ru-RU" i="1">
                            <a:latin typeface="Cambria Math"/>
                          </a:rPr>
                          <m:t>𝑑𝑠</m:t>
                        </m:r>
                      </m:den>
                    </m:f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𝑑𝑘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ru-RU" i="1">
                            <a:latin typeface="Cambria Math"/>
                          </a:rPr>
                          <m:t>𝑑𝑠</m:t>
                        </m:r>
                      </m:den>
                    </m:f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/>
                      </a:rPr>
                      <m:t>=0</m:t>
                    </m:r>
                  </m:oMath>
                </a14:m>
                <a:endParaRPr lang="ru-RU" dirty="0" smtClean="0"/>
              </a:p>
              <a:p>
                <a:pPr marL="457200" lvl="1" indent="0" algn="just">
                  <a:buNone/>
                </a:pPr>
                <a:r>
                  <a:rPr lang="ru-RU" sz="2900" dirty="0"/>
                  <a:t>Условие для производной следует из гладкости градиента магнитного поля. Разложим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2900" i="1">
                            <a:latin typeface="Cambria Math"/>
                          </a:rPr>
                          <m:t>𝑥</m:t>
                        </m:r>
                        <m:r>
                          <a:rPr lang="ru-RU" sz="2900" i="1">
                            <a:latin typeface="Cambria Math"/>
                          </a:rPr>
                          <m:t>,</m:t>
                        </m:r>
                        <m:r>
                          <a:rPr lang="en-US" sz="2900" i="1">
                            <a:latin typeface="Cambria Math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ru-RU" sz="29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ru-RU" sz="2900" dirty="0"/>
                  <a:t> в ряд Тейлора по переменной </a:t>
                </a:r>
                <a:r>
                  <a:rPr lang="en-US" sz="2900" i="1" dirty="0"/>
                  <a:t>s</a:t>
                </a:r>
                <a:r>
                  <a:rPr lang="ru-RU" sz="2900" dirty="0"/>
                  <a:t>  и ограничимся первыми двумя членами: </a:t>
                </a:r>
                <a:r>
                  <a:rPr lang="ru-RU" sz="29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2900" i="1">
                            <a:latin typeface="Cambria Math"/>
                          </a:rPr>
                          <m:t>𝑥</m:t>
                        </m:r>
                        <m:r>
                          <a:rPr lang="ru-RU" sz="2900" i="1">
                            <a:latin typeface="Cambria Math"/>
                          </a:rPr>
                          <m:t>,</m:t>
                        </m:r>
                        <m:r>
                          <a:rPr lang="en-US" sz="2900" i="1">
                            <a:latin typeface="Cambria Math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ru-RU" sz="29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ru-RU" sz="29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2900" i="1">
                            <a:latin typeface="Cambria Math"/>
                          </a:rPr>
                          <m:t>𝑥</m:t>
                        </m:r>
                        <m:r>
                          <a:rPr lang="ru-RU" sz="2900" i="1">
                            <a:latin typeface="Cambria Math"/>
                          </a:rPr>
                          <m:t>,</m:t>
                        </m:r>
                        <m:r>
                          <a:rPr lang="en-US" sz="2900" i="1">
                            <a:latin typeface="Cambria Math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ru-RU" sz="29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9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ru-RU" sz="29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ru-RU" sz="29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9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ru-RU" sz="29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900" i="1">
                                <a:latin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900" i="1">
                            <a:latin typeface="Cambria Math"/>
                          </a:rPr>
                          <m:t>𝑥</m:t>
                        </m:r>
                        <m:r>
                          <a:rPr lang="ru-RU" sz="2900" i="1">
                            <a:latin typeface="Cambria Math"/>
                          </a:rPr>
                          <m:t>,</m:t>
                        </m:r>
                        <m:r>
                          <a:rPr lang="en-US" sz="2900" i="1">
                            <a:latin typeface="Cambria Math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ru-RU" sz="29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9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ru-RU" sz="29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ru-RU" sz="2900" i="1">
                        <a:latin typeface="Cambria Math"/>
                      </a:rPr>
                      <m:t>(</m:t>
                    </m:r>
                    <m:r>
                      <a:rPr lang="en-US" sz="2900" i="1">
                        <a:latin typeface="Cambria Math"/>
                      </a:rPr>
                      <m:t>𝑠</m:t>
                    </m:r>
                    <m:r>
                      <a:rPr lang="ru-RU" sz="29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ru-RU" sz="2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ru-RU" sz="29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2900" i="1">
                        <a:latin typeface="Cambria Math"/>
                      </a:rPr>
                      <m:t>)</m:t>
                    </m:r>
                  </m:oMath>
                </a14:m>
                <a:r>
                  <a:rPr lang="ru-RU" sz="2900" i="1" dirty="0"/>
                  <a:t>. </a:t>
                </a:r>
                <a:r>
                  <a:rPr lang="ru-RU" sz="2900" dirty="0"/>
                  <a:t>При</a:t>
                </a:r>
                <a:r>
                  <a:rPr lang="ru-RU" sz="2900" i="1" dirty="0"/>
                  <a:t> </a:t>
                </a:r>
                <a:r>
                  <a:rPr lang="ru-RU" sz="2900" dirty="0"/>
                  <a:t>интегрировании по </a:t>
                </a:r>
                <a:r>
                  <a:rPr lang="en-US" sz="2900" i="1" dirty="0"/>
                  <a:t>s</a:t>
                </a:r>
                <a:r>
                  <a:rPr lang="en-US" sz="2900" dirty="0"/>
                  <a:t> </a:t>
                </a:r>
                <a:r>
                  <a:rPr lang="ru-RU" sz="2900" dirty="0"/>
                  <a:t>возникают следующие интегралы: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ru-RU" sz="29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2900" i="1">
                        <a:latin typeface="Cambria Math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ru-RU" sz="2900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ru-RU" sz="2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9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ru-RU" sz="29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ru-RU" sz="2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9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ru-RU" sz="29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sup>
                      <m:e>
                        <m:acc>
                          <m:accPr>
                            <m:chr m:val="̈"/>
                            <m:ctrlPr>
                              <a:rPr lang="ru-RU" sz="29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900" i="1">
                                <a:latin typeface="Cambria Math"/>
                              </a:rPr>
                              <m:t>𝑘</m:t>
                            </m:r>
                          </m:e>
                        </m:acc>
                        <m:d>
                          <m:dPr>
                            <m:ctrlPr>
                              <a:rPr lang="ru-RU" sz="29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9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e>
                    </m:nary>
                    <m:r>
                      <a:rPr lang="ru-RU" sz="2900" i="1">
                        <a:latin typeface="Cambria Math"/>
                      </a:rPr>
                      <m:t>𝑑𝑠</m:t>
                    </m:r>
                  </m:oMath>
                </a14:m>
                <a:r>
                  <a:rPr lang="ru-RU" sz="29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ru-RU" sz="29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900" i="1">
                        <a:latin typeface="Cambria Math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ru-RU" sz="2900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ru-RU" sz="2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9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ru-RU" sz="29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ru-RU" sz="2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9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ru-RU" sz="29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sup>
                      <m:e>
                        <m:acc>
                          <m:accPr>
                            <m:chr m:val="̈"/>
                            <m:ctrlPr>
                              <a:rPr lang="ru-RU" sz="29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900" i="1">
                                <a:latin typeface="Cambria Math"/>
                              </a:rPr>
                              <m:t>𝑘</m:t>
                            </m:r>
                          </m:e>
                        </m:acc>
                        <m:d>
                          <m:dPr>
                            <m:ctrlPr>
                              <a:rPr lang="ru-RU" sz="29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9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ru-RU" sz="2900" i="1">
                            <a:latin typeface="Cambria Math"/>
                          </a:rPr>
                          <m:t>(</m:t>
                        </m:r>
                        <m:r>
                          <a:rPr lang="en-US" sz="2900" i="1">
                            <a:latin typeface="Cambria Math"/>
                          </a:rPr>
                          <m:t>𝑠</m:t>
                        </m:r>
                        <m:r>
                          <a:rPr lang="ru-RU" sz="29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sz="2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9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ru-RU" sz="29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ru-RU" sz="2900" i="1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ru-RU" sz="2900" i="1">
                        <a:latin typeface="Cambria Math"/>
                      </a:rPr>
                      <m:t>𝑑𝑠</m:t>
                    </m:r>
                  </m:oMath>
                </a14:m>
                <a:r>
                  <a:rPr lang="ru-RU" sz="29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ru-RU" sz="29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2900" i="1">
                        <a:latin typeface="Cambria Math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ru-RU" sz="2900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ru-RU" sz="2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9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ru-RU" sz="29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ru-RU" sz="2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9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ru-RU" sz="29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sup>
                      <m:e>
                        <m:acc>
                          <m:accPr>
                            <m:chr m:val="̇"/>
                            <m:ctrlPr>
                              <a:rPr lang="ru-RU" sz="29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2900" i="1">
                                <a:latin typeface="Cambria Math"/>
                              </a:rPr>
                              <m:t>𝑘</m:t>
                            </m:r>
                          </m:e>
                        </m:acc>
                        <m:d>
                          <m:dPr>
                            <m:ctrlPr>
                              <a:rPr lang="ru-RU" sz="29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9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e>
                    </m:nary>
                    <m:r>
                      <a:rPr lang="ru-RU" sz="2900" i="1">
                        <a:latin typeface="Cambria Math"/>
                      </a:rPr>
                      <m:t>𝑑𝑠</m:t>
                    </m:r>
                  </m:oMath>
                </a14:m>
                <a:r>
                  <a:rPr lang="ru-RU" sz="2900" dirty="0"/>
                  <a:t>. Интегрируя с учетом  граничных условий, получим: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ru-RU" sz="29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2900" i="1">
                        <a:latin typeface="Cambria Math"/>
                      </a:rPr>
                      <m:t>=0</m:t>
                    </m:r>
                  </m:oMath>
                </a14:m>
                <a:r>
                  <a:rPr lang="ru-RU" sz="29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ru-RU" sz="29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9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9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9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ru-RU" sz="29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9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ru-RU" sz="29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2900" i="1">
                        <a:latin typeface="Cambria Math"/>
                      </a:rPr>
                      <m:t>=−</m:t>
                    </m:r>
                    <m:sSub>
                      <m:sSubPr>
                        <m:ctrlPr>
                          <a:rPr lang="ru-RU" sz="29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9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ru-RU" sz="29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900" dirty="0"/>
                  <a:t>. Используя эти формулы и учитывая, что разные линзы могут иметь разные градиенты, </a:t>
                </a:r>
                <a:r>
                  <a:rPr lang="ru-RU" sz="2900" dirty="0" smtClean="0"/>
                  <a:t>получим</a:t>
                </a:r>
                <a:endParaRPr lang="en-US" sz="2900" dirty="0" smtClean="0"/>
              </a:p>
              <a:p>
                <a:pPr marL="457200" lvl="1" indent="0" algn="just">
                  <a:buNone/>
                </a:pPr>
                <a:endParaRPr lang="en-US" sz="2900" dirty="0" smtClean="0"/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9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9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sz="2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𝑥𝑥</m:t>
                                    </m:r>
                                  </m:sub>
                                </m:sSub>
                                <m:r>
                                  <a:rPr lang="ru-RU" sz="2900" i="1">
                                    <a:latin typeface="Cambria Math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ru-RU" sz="29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32</m:t>
                                    </m:r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𝜋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ru-RU" sz="29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ru-RU" sz="29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9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ru-RU" sz="29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sz="2900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sup>
                                    </m:sSubSup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[</m:t>
                                    </m:r>
                                    <m:sSubSup>
                                      <m:sSubSupPr>
                                        <m:ctrlPr>
                                          <a:rPr lang="ru-RU" sz="29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900" i="1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2900" i="1">
                                            <a:latin typeface="Cambria Math"/>
                                          </a:rPr>
                                          <m:t>𝑥𝑥</m:t>
                                        </m:r>
                                      </m:sub>
                                      <m:sup>
                                        <m:r>
                                          <a:rPr lang="en-US" sz="2900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sup>
                                    </m:sSubSup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ru-RU" sz="29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900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ru-RU" sz="29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2900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ru-RU" sz="2900" i="1"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ru-RU" sz="29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𝑥𝑥</m:t>
                                    </m:r>
                                  </m:sub>
                                  <m:sup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𝑞</m:t>
                                    </m:r>
                                  </m:sup>
                                </m:sSubSup>
                                <m:r>
                                  <a:rPr lang="ru-RU" sz="2900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ru-RU" sz="2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ru-RU" sz="2900" i="1">
                                    <a:latin typeface="Cambria Math"/>
                                  </a:rPr>
                                  <m:t>)]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𝑥𝑦</m:t>
                                    </m:r>
                                  </m:sub>
                                </m:sSub>
                                <m:r>
                                  <a:rPr lang="ru-RU" sz="2900" i="1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2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𝑦𝑥</m:t>
                                    </m:r>
                                  </m:sub>
                                </m:sSub>
                                <m:r>
                                  <a:rPr lang="ru-RU" sz="2900" i="1">
                                    <a:latin typeface="Cambria Math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ru-RU" sz="29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16</m:t>
                                    </m:r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𝜋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ru-RU" sz="29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ru-RU" sz="29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9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ru-RU" sz="29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sz="2900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sup>
                                    </m:sSubSup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[</m:t>
                                    </m:r>
                                    <m:sSubSup>
                                      <m:sSubSupPr>
                                        <m:ctrlPr>
                                          <a:rPr lang="ru-RU" sz="29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900" i="1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2900" i="1">
                                            <a:latin typeface="Cambria Math"/>
                                          </a:rPr>
                                          <m:t>𝑥𝑦</m:t>
                                        </m:r>
                                      </m:sub>
                                      <m:sup>
                                        <m:r>
                                          <a:rPr lang="en-US" sz="2900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sup>
                                    </m:sSubSup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ru-RU" sz="29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900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ru-RU" sz="29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2900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ru-RU" sz="2900" i="1"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ru-RU" sz="29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𝑥𝑦</m:t>
                                    </m:r>
                                  </m:sub>
                                  <m:sup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𝑞</m:t>
                                    </m:r>
                                  </m:sup>
                                </m:sSubSup>
                                <m:r>
                                  <a:rPr lang="ru-RU" sz="2900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ru-RU" sz="2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ru-RU" sz="2900" i="1">
                                    <a:latin typeface="Cambria Math"/>
                                  </a:rPr>
                                  <m:t>)]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𝑦𝑦</m:t>
                                    </m:r>
                                  </m:sub>
                                </m:sSub>
                                <m:r>
                                  <a:rPr lang="ru-RU" sz="2900" i="1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9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32</m:t>
                                    </m:r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𝜋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ru-RU" sz="29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ru-RU" sz="29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9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ru-RU" sz="29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sz="2900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sup>
                                    </m:sSubSup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[</m:t>
                                    </m:r>
                                    <m:sSubSup>
                                      <m:sSubSupPr>
                                        <m:ctrlPr>
                                          <a:rPr lang="ru-RU" sz="29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900" i="1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2900" i="1">
                                            <a:latin typeface="Cambria Math"/>
                                          </a:rPr>
                                          <m:t>𝑦𝑦</m:t>
                                        </m:r>
                                      </m:sub>
                                      <m:sup>
                                        <m:r>
                                          <a:rPr lang="en-US" sz="2900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sup>
                                    </m:sSubSup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ru-RU" sz="29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900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ru-RU" sz="29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2900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ru-RU" sz="2900" i="1"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ru-RU" sz="29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𝑦𝑦</m:t>
                                    </m:r>
                                  </m:sub>
                                  <m:sup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𝑞</m:t>
                                    </m:r>
                                  </m:sup>
                                </m:sSubSup>
                                <m:r>
                                  <a:rPr lang="ru-RU" sz="2900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ru-RU" sz="2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ru-RU" sz="2900" i="1">
                                    <a:latin typeface="Cambria Math"/>
                                  </a:rPr>
                                  <m:t>)]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29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" t="-943" r="-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286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Нелинейный сдвиг бетатронной частоты</a:t>
            </a:r>
            <a:r>
              <a:rPr lang="en-US" sz="2400" i="1" dirty="0" smtClean="0"/>
              <a:t> </a:t>
            </a:r>
            <a:r>
              <a:rPr lang="ru-RU" sz="2400" i="1" dirty="0"/>
              <a:t>3</a:t>
            </a:r>
            <a:r>
              <a:rPr lang="ru-RU" sz="2400" dirty="0" smtClean="0"/>
              <a:t>.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1200" dirty="0"/>
                  <a:t>Здесь суммирование проводится по всем квадрупольным линзам кольца,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1</m:t>
                        </m:r>
                        <m:r>
                          <a:rPr lang="en-US" sz="1200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ru-RU" sz="1200" dirty="0"/>
                  <a:t> – координата начала квадрупольной линзы,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2</m:t>
                        </m:r>
                        <m:r>
                          <a:rPr lang="en-US" sz="1200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ru-RU" sz="1200" dirty="0"/>
                  <a:t> – координата ее конца.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1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𝑥𝑥</m:t>
                        </m:r>
                      </m:sub>
                      <m:sup>
                        <m:r>
                          <a:rPr lang="en-US" sz="1200" i="1">
                            <a:latin typeface="Cambria Math"/>
                          </a:rPr>
                          <m:t>𝑞</m:t>
                        </m:r>
                      </m:sup>
                    </m:sSubSup>
                    <m:d>
                      <m:dPr>
                        <m:ctrlPr>
                          <a:rPr lang="ru-RU" sz="1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2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ru-RU" sz="1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ru-RU" sz="1200" i="1">
                        <a:latin typeface="Cambria Math"/>
                      </a:rPr>
                      <m:t>(</m:t>
                    </m:r>
                    <m:r>
                      <a:rPr lang="ru-RU" sz="1200" i="1">
                        <a:latin typeface="Cambria Math"/>
                      </a:rPr>
                      <m:t>𝑠</m:t>
                    </m:r>
                    <m:r>
                      <a:rPr lang="ru-RU" sz="1200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́"/>
                            <m:ctrlPr>
                              <a:rPr lang="ru-RU" sz="1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ru-RU" sz="1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200" i="1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ru-RU" sz="12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𝑦𝑦</m:t>
                        </m:r>
                      </m:sub>
                      <m:sup>
                        <m:r>
                          <a:rPr lang="en-US" sz="1200" i="1">
                            <a:latin typeface="Cambria Math"/>
                          </a:rPr>
                          <m:t>𝑞</m:t>
                        </m:r>
                      </m:sup>
                    </m:sSubSup>
                    <m:d>
                      <m:dPr>
                        <m:ctrlPr>
                          <a:rPr lang="ru-RU" sz="1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2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ru-RU" sz="1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ru-RU" sz="1200" i="1">
                        <a:latin typeface="Cambria Math"/>
                      </a:rPr>
                      <m:t>(</m:t>
                    </m:r>
                    <m:r>
                      <a:rPr lang="ru-RU" sz="1200" i="1">
                        <a:latin typeface="Cambria Math"/>
                      </a:rPr>
                      <m:t>𝑠</m:t>
                    </m:r>
                    <m:r>
                      <a:rPr lang="ru-RU" sz="1200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́"/>
                            <m:ctrlPr>
                              <a:rPr lang="ru-RU" sz="1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ru-RU" sz="1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200" i="1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ru-RU" sz="12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𝑥𝑦</m:t>
                        </m:r>
                      </m:sub>
                      <m:sup>
                        <m:r>
                          <a:rPr lang="en-US" sz="1200" i="1">
                            <a:latin typeface="Cambria Math"/>
                          </a:rPr>
                          <m:t>𝑞</m:t>
                        </m:r>
                      </m:sup>
                    </m:sSubSup>
                    <m:d>
                      <m:dPr>
                        <m:ctrlPr>
                          <a:rPr lang="ru-RU" sz="1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2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ru-RU" sz="1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ru-RU" sz="1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200" i="1">
                            <a:latin typeface="Cambria Math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́"/>
                            <m:ctrlPr>
                              <a:rPr lang="ru-RU" sz="1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ru-RU" sz="1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2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ru-RU" sz="12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ru-RU" sz="1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200" i="1">
                            <a:latin typeface="Cambria Math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́"/>
                            <m:ctrlPr>
                              <a:rPr lang="ru-RU" sz="1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ru-RU" sz="1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200" i="1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endParaRPr lang="ru-RU" sz="1200" dirty="0"/>
              </a:p>
              <a:p>
                <a:r>
                  <a:rPr lang="ru-RU" sz="1200" dirty="0"/>
                  <a:t>Изменение модуля функции Флоке </a:t>
                </a:r>
                <a14:m>
                  <m:oMath xmlns:m="http://schemas.openxmlformats.org/officeDocument/2006/math">
                    <m:r>
                      <a:rPr lang="ru-RU" sz="1200" i="1">
                        <a:latin typeface="Cambria Math"/>
                      </a:rPr>
                      <m:t>𝑔</m:t>
                    </m:r>
                    <m:r>
                      <a:rPr lang="ru-RU" sz="1200" i="1">
                        <a:latin typeface="Cambria Math"/>
                      </a:rPr>
                      <m:t>(</m:t>
                    </m:r>
                    <m:r>
                      <a:rPr lang="ru-RU" sz="1200" i="1">
                        <a:latin typeface="Cambria Math"/>
                      </a:rPr>
                      <m:t>𝑠</m:t>
                    </m:r>
                    <m:r>
                      <a:rPr lang="ru-RU" sz="1200" i="1">
                        <a:latin typeface="Cambria Math"/>
                      </a:rPr>
                      <m:t>)</m:t>
                    </m:r>
                  </m:oMath>
                </a14:m>
                <a:r>
                  <a:rPr lang="ru-RU" sz="1200" dirty="0"/>
                  <a:t> (</a:t>
                </a:r>
                <a14:m>
                  <m:oMath xmlns:m="http://schemas.openxmlformats.org/officeDocument/2006/math">
                    <m:r>
                      <a:rPr lang="ru-RU" sz="1200" i="1">
                        <a:latin typeface="Cambria Math"/>
                      </a:rPr>
                      <m:t>𝑔</m:t>
                    </m:r>
                    <m:r>
                      <a:rPr lang="ru-RU" sz="1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1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1200" i="1">
                            <a:latin typeface="Cambria Math"/>
                          </a:rPr>
                          <m:t>𝛽</m:t>
                        </m:r>
                        <m:r>
                          <a:rPr lang="ru-RU" sz="1200" i="1">
                            <a:latin typeface="Cambria Math"/>
                          </a:rPr>
                          <m:t>(</m:t>
                        </m:r>
                        <m:r>
                          <a:rPr lang="ru-RU" sz="1200" i="1">
                            <a:latin typeface="Cambria Math"/>
                          </a:rPr>
                          <m:t>𝑠</m:t>
                        </m:r>
                        <m:r>
                          <a:rPr lang="ru-RU" sz="1200" i="1">
                            <a:latin typeface="Cambria Math"/>
                          </a:rPr>
                          <m:t>)∆</m:t>
                        </m:r>
                      </m:e>
                    </m:rad>
                  </m:oMath>
                </a14:m>
                <a:r>
                  <a:rPr lang="ru-RU" sz="1200" dirty="0"/>
                  <a:t>, где </a:t>
                </a:r>
                <a14:m>
                  <m:oMath xmlns:m="http://schemas.openxmlformats.org/officeDocument/2006/math">
                    <m:r>
                      <a:rPr lang="ru-RU" sz="1200" i="1">
                        <a:latin typeface="Cambria Math"/>
                      </a:rPr>
                      <m:t>∆=1м</m:t>
                    </m:r>
                  </m:oMath>
                </a14:m>
                <a:r>
                  <a:rPr lang="ru-RU" sz="1200" dirty="0"/>
                  <a:t>) определяется уравнением: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1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120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ru-RU" sz="1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ru-RU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12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12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ru-RU" sz="1200" i="1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ru-RU" sz="1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ru-RU" sz="1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1200" i="1">
                        <a:latin typeface="Cambria Math"/>
                      </a:rPr>
                      <m:t>± </m:t>
                    </m:r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𝑥</m:t>
                        </m:r>
                        <m:r>
                          <a:rPr lang="ru-RU" sz="1200" i="1">
                            <a:latin typeface="Cambria Math"/>
                          </a:rPr>
                          <m:t>,</m:t>
                        </m:r>
                        <m:r>
                          <a:rPr lang="ru-RU" sz="12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ru-RU" sz="1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1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1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1200" i="1">
                                <a:latin typeface="Cambria Math"/>
                              </a:rPr>
                              <m:t>∆</m:t>
                            </m:r>
                          </m:e>
                          <m:sup>
                            <m:r>
                              <a:rPr lang="ru-RU" sz="1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12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1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200" i="1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ru-RU" sz="1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12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1200" i="1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e>
                          <m:sup>
                            <m:r>
                              <a:rPr lang="ru-RU" sz="1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ru-RU" sz="1200" i="1">
                        <a:latin typeface="Cambria Math"/>
                      </a:rPr>
                      <m:t>=0</m:t>
                    </m:r>
                  </m:oMath>
                </a14:m>
                <a:r>
                  <a:rPr lang="ru-RU" sz="1200" dirty="0"/>
                  <a:t>. Для тонких линз  можно пренебречь членом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1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1200" i="1">
                                <a:latin typeface="Cambria Math"/>
                              </a:rPr>
                              <m:t>∆</m:t>
                            </m:r>
                          </m:e>
                          <m:sup>
                            <m:r>
                              <a:rPr lang="ru-RU" sz="1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1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1200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ru-RU" sz="1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1200" dirty="0"/>
                  <a:t>; тогда, интегрируя по длине линзы, получим: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́"/>
                            <m:ctrlPr>
                              <a:rPr lang="ru-RU" sz="1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1200" i="1">
                                <a:latin typeface="Cambria Math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𝑥</m:t>
                        </m:r>
                        <m:r>
                          <a:rPr lang="ru-RU" sz="1200" i="1">
                            <a:latin typeface="Cambria Math"/>
                          </a:rPr>
                          <m:t>,</m:t>
                        </m:r>
                        <m:r>
                          <a:rPr lang="ru-RU" sz="1200" i="1">
                            <a:latin typeface="Cambria Math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ru-RU" sz="1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ru-RU" sz="1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ru-RU" sz="12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́"/>
                            <m:ctrlPr>
                              <a:rPr lang="ru-RU" sz="1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1200" i="1">
                                <a:latin typeface="Cambria Math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𝑥</m:t>
                        </m:r>
                        <m:r>
                          <a:rPr lang="ru-RU" sz="1200" i="1">
                            <a:latin typeface="Cambria Math"/>
                          </a:rPr>
                          <m:t>,</m:t>
                        </m:r>
                        <m:r>
                          <a:rPr lang="ru-RU" sz="1200" i="1">
                            <a:latin typeface="Cambria Math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ru-RU" sz="1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ru-RU" sz="1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ru-RU" sz="1200" i="1">
                        <a:latin typeface="Cambria Math"/>
                      </a:rPr>
                      <m:t>≈∓</m:t>
                    </m:r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𝑥</m:t>
                        </m:r>
                        <m:r>
                          <a:rPr lang="ru-RU" sz="1200" i="1">
                            <a:latin typeface="Cambria Math"/>
                          </a:rPr>
                          <m:t>,</m:t>
                        </m:r>
                        <m:r>
                          <a:rPr lang="ru-RU" sz="12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ru-RU" sz="12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1200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𝑙𝑒𝑛𝑠</m:t>
                        </m:r>
                      </m:sub>
                    </m:sSub>
                  </m:oMath>
                </a14:m>
                <a:r>
                  <a:rPr lang="ru-RU" sz="1200" dirty="0"/>
                  <a:t>,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́"/>
                            <m:ctrlPr>
                              <a:rPr lang="ru-RU" sz="1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𝑥</m:t>
                        </m:r>
                        <m:r>
                          <a:rPr lang="ru-RU" sz="1200" i="1">
                            <a:latin typeface="Cambria Math"/>
                          </a:rPr>
                          <m:t>,</m:t>
                        </m:r>
                        <m:r>
                          <a:rPr lang="en-US" sz="1200" i="1">
                            <a:latin typeface="Cambria Math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ru-RU" sz="1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ru-RU" sz="1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ru-RU" sz="12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́"/>
                            <m:ctrlPr>
                              <a:rPr lang="ru-RU" sz="1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𝑥</m:t>
                        </m:r>
                        <m:r>
                          <a:rPr lang="ru-RU" sz="1200" i="1">
                            <a:latin typeface="Cambria Math"/>
                          </a:rPr>
                          <m:t>,</m:t>
                        </m:r>
                        <m:r>
                          <a:rPr lang="ru-RU" sz="1200" i="1">
                            <a:latin typeface="Cambria Math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ru-RU" sz="1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ru-RU" sz="1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ru-RU" sz="1200" i="1">
                        <a:latin typeface="Cambria Math"/>
                      </a:rPr>
                      <m:t>≈∓</m:t>
                    </m:r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2</m:t>
                        </m:r>
                        <m:r>
                          <a:rPr lang="ru-RU" sz="12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𝑥</m:t>
                        </m:r>
                        <m:r>
                          <a:rPr lang="ru-RU" sz="1200" i="1">
                            <a:latin typeface="Cambria Math"/>
                          </a:rPr>
                          <m:t>,</m:t>
                        </m:r>
                        <m:r>
                          <a:rPr lang="ru-RU" sz="12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ru-RU" sz="12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1200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𝑙𝑒𝑛𝑠</m:t>
                        </m:r>
                      </m:sub>
                    </m:sSub>
                  </m:oMath>
                </a14:m>
                <a:r>
                  <a:rPr lang="en-US" sz="1200" dirty="0"/>
                  <a:t> </a:t>
                </a:r>
                <a:r>
                  <a:rPr lang="ru-RU" sz="1200" dirty="0"/>
                  <a:t>, 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𝑙𝑒𝑛𝑠</m:t>
                        </m:r>
                      </m:sub>
                    </m:sSub>
                  </m:oMath>
                </a14:m>
                <a:r>
                  <a:rPr lang="ru-RU" sz="1200" dirty="0"/>
                  <a:t> – длина линзы,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1200" dirty="0"/>
                  <a:t> – центральная точка линзы. Подставляя эти выражения в (11,12), получим </a:t>
                </a:r>
                <a:r>
                  <a:rPr lang="ru-RU" sz="1200" dirty="0" smtClean="0"/>
                  <a:t>следующие </a:t>
                </a:r>
                <a:r>
                  <a:rPr lang="ru-RU" sz="1200" dirty="0"/>
                  <a:t>формулы</a:t>
                </a:r>
                <a:r>
                  <a:rPr lang="ru-RU" sz="12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2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sz="1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𝑥𝑥</m:t>
                                    </m:r>
                                  </m:sub>
                                </m:sSub>
                                <m:r>
                                  <a:rPr lang="ru-RU" sz="1200" i="1">
                                    <a:latin typeface="Cambria Math"/>
                                  </a:rPr>
                                  <m:t>≈</m:t>
                                </m:r>
                                <m:f>
                                  <m:fPr>
                                    <m:ctrlPr>
                                      <a:rPr lang="ru-RU" sz="1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200" i="1">
                                        <a:latin typeface="Cambria Math"/>
                                      </a:rPr>
                                      <m:t>16</m:t>
                                    </m:r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𝜋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ru-RU" sz="12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ru-RU" sz="12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ru-RU" sz="12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200" i="1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ru-RU" sz="1200" i="1">
                                                <a:latin typeface="Cambria Math"/>
                                              </a:rPr>
                                              <m:t>𝑞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ru-RU" sz="12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ru-RU" sz="12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ru-RU" sz="12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2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ru-RU" sz="12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  <m:r>
                                          <a:rPr lang="ru-RU" sz="1200" i="1">
                                            <a:latin typeface="Cambria Math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2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200" i="1">
                                                <a:latin typeface="Cambria Math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ru-RU" sz="1200" i="1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  <m:r>
                                              <a:rPr lang="ru-RU" sz="1200" i="1">
                                                <a:latin typeface="Cambria Math"/>
                                              </a:rPr>
                                              <m:t>𝑞</m:t>
                                            </m:r>
                                          </m:sub>
                                        </m:sSub>
                                        <m:r>
                                          <a:rPr lang="ru-RU" sz="1200" i="1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ru-RU" sz="12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Sup>
                                      <m:sSubSupPr>
                                        <m:ctrlPr>
                                          <a:rPr lang="ru-RU" sz="12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1200" i="1"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ru-RU" sz="1200" i="1">
                                            <a:latin typeface="Cambria Math"/>
                                          </a:rPr>
                                          <m:t>𝑙𝑒𝑛𝑠</m:t>
                                        </m:r>
                                      </m:sub>
                                      <m:sup>
                                        <m:r>
                                          <a:rPr lang="ru-RU" sz="1200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1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𝑥𝑦</m:t>
                                    </m:r>
                                  </m:sub>
                                </m:sSub>
                                <m:r>
                                  <a:rPr lang="ru-RU" sz="1200" i="1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1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𝑦𝑥</m:t>
                                    </m:r>
                                  </m:sub>
                                </m:sSub>
                                <m:r>
                                  <a:rPr lang="ru-RU" sz="1200" i="1">
                                    <a:latin typeface="Cambria Math"/>
                                  </a:rPr>
                                  <m:t>≈</m:t>
                                </m:r>
                                <m:f>
                                  <m:fPr>
                                    <m:ctrlPr>
                                      <a:rPr lang="ru-RU" sz="1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200" i="1">
                                        <a:latin typeface="Cambria Math"/>
                                      </a:rPr>
                                      <m:t>8</m:t>
                                    </m:r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𝜋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ru-RU" sz="12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ru-RU" sz="1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p>
                                          <m:sSupPr>
                                            <m:ctrlPr>
                                              <a:rPr lang="ru-RU" sz="12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ru-RU" sz="12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sz="1200" i="1">
                                                    <a:latin typeface="Cambria Math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200" i="1">
                                                    <a:latin typeface="Cambria Math"/>
                                                  </a:rPr>
                                                  <m:t>𝑞</m:t>
                                                </m:r>
                                              </m:sub>
                                            </m:sSub>
                                          </m:e>
                                          <m:sup>
                                            <m:r>
                                              <a:rPr lang="ru-RU" sz="12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ru-RU" sz="1200" i="1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ru-RU" sz="12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ru-RU" sz="1200" i="1">
                                        <a:latin typeface="Cambria Math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ru-RU" sz="1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200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ru-RU" sz="12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ru-RU" sz="1200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  <m:r>
                                      <a:rPr lang="ru-RU" sz="1200" i="1">
                                        <a:latin typeface="Cambria Math"/>
                                      </a:rPr>
                                      <m:t>)</m:t>
                                    </m:r>
                                    <m:sSub>
                                      <m:sSubPr>
                                        <m:ctrlPr>
                                          <a:rPr lang="ru-RU" sz="1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200" i="1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ru-RU" sz="12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a:rPr lang="ru-RU" sz="1200" i="1">
                                        <a:latin typeface="Cambria Math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ru-RU" sz="1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200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ru-RU" sz="12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ru-RU" sz="1200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  <m:r>
                                      <a:rPr lang="ru-RU" sz="1200" i="1">
                                        <a:latin typeface="Cambria Math"/>
                                      </a:rPr>
                                      <m:t>)</m:t>
                                    </m:r>
                                    <m:sSubSup>
                                      <m:sSubSupPr>
                                        <m:ctrlPr>
                                          <a:rPr lang="ru-RU" sz="12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1200" i="1"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ru-RU" sz="1200" i="1">
                                            <a:latin typeface="Cambria Math"/>
                                          </a:rPr>
                                          <m:t>𝑙𝑒𝑛𝑠</m:t>
                                        </m:r>
                                      </m:sub>
                                      <m:sup>
                                        <m:r>
                                          <a:rPr lang="ru-RU" sz="1200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1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𝑦𝑦</m:t>
                                    </m:r>
                                  </m:sub>
                                </m:sSub>
                                <m:r>
                                  <a:rPr lang="ru-RU" sz="1200" i="1">
                                    <a:latin typeface="Cambria Math"/>
                                  </a:rPr>
                                  <m:t>≈</m:t>
                                </m:r>
                                <m:f>
                                  <m:fPr>
                                    <m:ctrlPr>
                                      <a:rPr lang="ru-RU" sz="1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200" i="1">
                                        <a:latin typeface="Cambria Math"/>
                                      </a:rPr>
                                      <m:t>16</m:t>
                                    </m:r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𝜋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ru-RU" sz="12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ru-RU" sz="12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ru-RU" sz="12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200" i="1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ru-RU" sz="1200" i="1">
                                                <a:latin typeface="Cambria Math"/>
                                              </a:rPr>
                                              <m:t>𝑞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ru-RU" sz="12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ru-RU" sz="12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ru-RU" sz="12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2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ru-RU" sz="1200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  <m:r>
                                          <a:rPr lang="ru-RU" sz="1200" i="1">
                                            <a:latin typeface="Cambria Math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2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200" i="1">
                                                <a:latin typeface="Cambria Math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ru-RU" sz="1200" i="1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  <m:r>
                                              <a:rPr lang="ru-RU" sz="1200" i="1">
                                                <a:latin typeface="Cambria Math"/>
                                              </a:rPr>
                                              <m:t>𝑞</m:t>
                                            </m:r>
                                          </m:sub>
                                        </m:sSub>
                                        <m:r>
                                          <a:rPr lang="ru-RU" sz="1200" i="1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ru-RU" sz="12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Sup>
                                      <m:sSubSupPr>
                                        <m:ctrlPr>
                                          <a:rPr lang="ru-RU" sz="12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1200" i="1"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ru-RU" sz="1200" i="1">
                                            <a:latin typeface="Cambria Math"/>
                                          </a:rPr>
                                          <m:t>𝑙𝑒𝑛𝑠</m:t>
                                        </m:r>
                                      </m:sub>
                                      <m:sup>
                                        <m:r>
                                          <a:rPr lang="ru-RU" sz="1200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1200" dirty="0"/>
              </a:p>
              <a:p>
                <a:pPr algn="just"/>
                <a:r>
                  <a:rPr lang="ru-RU" sz="1200" dirty="0"/>
                  <a:t>Эти выражения (с точностью до поправочных членов высшего порядка) совпадают  с выражениями, полученными в </a:t>
                </a:r>
                <a:r>
                  <a:rPr lang="ru-RU" sz="1200" dirty="0" smtClean="0"/>
                  <a:t>сотрудниками ИЯФ. </a:t>
                </a:r>
                <a:r>
                  <a:rPr lang="ru-RU" sz="1200" dirty="0"/>
                  <a:t>Анализ этих формул показывает, что вклад линз оконечного фокуса в коэффициенты ангармоничности </a:t>
                </a:r>
                <a14:m>
                  <m:oMath xmlns:m="http://schemas.openxmlformats.org/officeDocument/2006/math">
                    <m:r>
                      <a:rPr lang="ru-RU" sz="1200" i="1"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ru-RU" sz="12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2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sz="12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1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200" i="1"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ru-RU" sz="1200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1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2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ru-RU" sz="1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1200" dirty="0"/>
                  <a:t>, 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ru-RU" sz="1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1200" dirty="0"/>
                  <a:t> – величина бета-функции в точке взаимодействия</a:t>
                </a:r>
                <a:r>
                  <a:rPr lang="ru-RU" sz="1200" dirty="0" smtClean="0"/>
                  <a:t>.  </a:t>
                </a:r>
                <a:r>
                  <a:rPr lang="ru-RU" sz="1200" dirty="0"/>
                  <a:t>Из этих формул видно, что (в отличие от октупольных линз</a:t>
                </a:r>
                <a:r>
                  <a:rPr lang="ru-RU" sz="1200" dirty="0" smtClean="0"/>
                  <a:t>) действие краевых полей </a:t>
                </a:r>
                <a:r>
                  <a:rPr lang="ru-RU" sz="1200" dirty="0"/>
                  <a:t>квадрупольных линз приводят к тому, что все три коэффициента ангармоничности имеют положительные знаки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799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i="1" dirty="0" smtClean="0"/>
              <a:t>Нелинейный сдвиг бетатронной частоты 3</a:t>
            </a:r>
            <a:r>
              <a:rPr lang="ru-RU" dirty="0" smtClean="0"/>
              <a:t>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just"/>
                <a:r>
                  <a:rPr lang="ru-RU" sz="1400" dirty="0"/>
                  <a:t>Значения коэффициентов ангармоничности для коллайдера НИКА приведены ниже (для удобства сравнения с </a:t>
                </a:r>
                <a:r>
                  <a:rPr lang="en-US" sz="1400" dirty="0"/>
                  <a:t>MADX</a:t>
                </a:r>
                <a:r>
                  <a:rPr lang="ru-RU" sz="1400" dirty="0"/>
                  <a:t>(</a:t>
                </a:r>
                <a:r>
                  <a:rPr lang="en-US" sz="1400" dirty="0"/>
                  <a:t>PTC</a:t>
                </a:r>
                <a:r>
                  <a:rPr lang="ru-RU" sz="1400" dirty="0"/>
                  <a:t>) приведены производные по эмиттансу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</a:rPr>
                      <m:t>𝐸</m:t>
                    </m:r>
                    <m:r>
                      <a:rPr lang="ru-RU" sz="1400" i="1">
                        <a:latin typeface="Cambria Math"/>
                      </a:rPr>
                      <m:t>=2</m:t>
                    </m:r>
                    <m:r>
                      <a:rPr lang="ru-RU" sz="1400" i="1">
                        <a:latin typeface="Cambria Math"/>
                      </a:rPr>
                      <m:t>𝐼</m:t>
                    </m:r>
                  </m:oMath>
                </a14:m>
                <a:r>
                  <a:rPr lang="ru-RU" sz="1400" dirty="0"/>
                  <a:t>).</a:t>
                </a:r>
              </a:p>
              <a:p>
                <a:r>
                  <a:rPr lang="ru-RU" sz="1400" dirty="0"/>
                  <a:t>Табл. 1. Коэффициенты ангармоничности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4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ru-RU" sz="14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1400" dirty="0"/>
                  <a:t>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4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ru-RU" sz="14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1400" dirty="0"/>
                  <a:t>   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4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ru-RU" sz="14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1400" dirty="0"/>
                  <a:t>  и соответствующие сдвиги бетатронной частоты для коллайдера НИКА.</a:t>
                </a:r>
              </a:p>
              <a:p>
                <a:pPr marL="0" indent="0">
                  <a:buNone/>
                </a:pPr>
                <a:endParaRPr lang="ru-RU" sz="1400" dirty="0" smtClean="0"/>
              </a:p>
              <a:p>
                <a:pPr marL="0" indent="0">
                  <a:buNone/>
                </a:pPr>
                <a:endParaRPr lang="ru-RU" sz="1400" dirty="0"/>
              </a:p>
              <a:p>
                <a:pPr marL="0" indent="0">
                  <a:buNone/>
                </a:pPr>
                <a:endParaRPr lang="ru-RU" sz="1400" dirty="0" smtClean="0"/>
              </a:p>
              <a:p>
                <a:pPr marL="0" indent="0">
                  <a:buNone/>
                </a:pPr>
                <a:endParaRPr lang="ru-RU" sz="1400" dirty="0"/>
              </a:p>
              <a:p>
                <a:pPr marL="0" indent="0">
                  <a:buNone/>
                </a:pPr>
                <a:endParaRPr lang="ru-RU" sz="1400" dirty="0" smtClean="0"/>
              </a:p>
              <a:p>
                <a:pPr marL="0" indent="0">
                  <a:buNone/>
                </a:pPr>
                <a:endParaRPr lang="ru-RU" sz="1400" dirty="0"/>
              </a:p>
              <a:p>
                <a:pPr marL="0" indent="0">
                  <a:buNone/>
                </a:pPr>
                <a:endParaRPr lang="ru-RU" sz="1400" dirty="0" smtClean="0"/>
              </a:p>
              <a:p>
                <a:pPr marL="0" indent="0">
                  <a:buNone/>
                </a:pPr>
                <a:endParaRPr lang="ru-RU" sz="1400" dirty="0"/>
              </a:p>
              <a:p>
                <a:pPr marL="0" indent="0">
                  <a:buNone/>
                </a:pPr>
                <a:endParaRPr lang="ru-RU" sz="1400" dirty="0" smtClean="0"/>
              </a:p>
              <a:p>
                <a:endParaRPr lang="ru-RU" sz="1400" dirty="0" smtClean="0"/>
              </a:p>
              <a:p>
                <a:pPr algn="just"/>
                <a:r>
                  <a:rPr lang="ru-RU" sz="1400" dirty="0" smtClean="0"/>
                  <a:t>Коэффициенты </a:t>
                </a:r>
                <a:r>
                  <a:rPr lang="ru-RU" sz="1400" dirty="0"/>
                  <a:t>ангармоничности имеют размерность </a:t>
                </a:r>
                <a:r>
                  <a:rPr lang="ru-RU" sz="1400" i="1" dirty="0"/>
                  <a:t>м</a:t>
                </a:r>
                <a:r>
                  <a:rPr lang="ru-RU" sz="1400" baseline="30000" dirty="0"/>
                  <a:t>-1</a:t>
                </a:r>
                <a:r>
                  <a:rPr lang="ru-RU" sz="1400" dirty="0"/>
                  <a:t>. Умножение на </a:t>
                </a:r>
                <a:r>
                  <a:rPr lang="ru-RU" sz="1400" dirty="0" err="1"/>
                  <a:t>эмиттанс</a:t>
                </a:r>
                <a:r>
                  <a:rPr lang="ru-RU" sz="1400" dirty="0"/>
                  <a:t> (в </a:t>
                </a:r>
                <a:r>
                  <a:rPr lang="ru-RU" sz="1400" i="1" dirty="0"/>
                  <a:t>м</a:t>
                </a:r>
                <a:r>
                  <a:rPr lang="ru-RU" sz="1400" dirty="0"/>
                  <a:t>) дает сдвиг частоты в единицах бетатронной частоты. Соответствующие значения обозначены как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sz="1400" dirty="0"/>
                  <a:t>; в качестве опорного </a:t>
                </a:r>
                <a:r>
                  <a:rPr lang="ru-RU" sz="1400" dirty="0" err="1"/>
                  <a:t>эмиттанса</a:t>
                </a:r>
                <a:r>
                  <a:rPr lang="ru-RU" sz="1400" dirty="0"/>
                  <a:t> подставлялся </a:t>
                </a:r>
                <a:r>
                  <a:rPr lang="ru-RU" sz="1400" dirty="0" err="1"/>
                  <a:t>аксептанс</a:t>
                </a:r>
                <a:r>
                  <a:rPr lang="ru-RU" sz="1400" dirty="0"/>
                  <a:t> камеры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=4∙</m:t>
                    </m:r>
                    <m:sSup>
                      <m:sSupPr>
                        <m:ctrlPr>
                          <a:rPr lang="ru-RU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4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1400" i="1">
                            <a:latin typeface="Cambria Math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ru-RU" sz="1400" dirty="0"/>
                  <a:t> </a:t>
                </a:r>
                <a:r>
                  <a:rPr lang="ru-RU" sz="1400" i="1" dirty="0"/>
                  <a:t>м</a:t>
                </a:r>
                <a:r>
                  <a:rPr lang="ru-RU" sz="1400" dirty="0"/>
                  <a:t>. В третьем столбце приведены сдвиги бетатронной частоты для диагональных частиц, для которых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∆</m:t>
                        </m:r>
                        <m:r>
                          <a:rPr lang="ru-RU" sz="14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∆</m:t>
                        </m:r>
                        <m:r>
                          <a:rPr lang="ru-RU" sz="14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ru-RU" sz="1400" dirty="0"/>
                  <a:t>, 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=2∙</m:t>
                    </m:r>
                    <m:sSup>
                      <m:sSupPr>
                        <m:ctrlPr>
                          <a:rPr lang="ru-RU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4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1400" i="1">
                            <a:latin typeface="Cambria Math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ru-RU" sz="1400" dirty="0"/>
                  <a:t> </a:t>
                </a:r>
                <a:r>
                  <a:rPr lang="ru-RU" sz="1400" i="1" dirty="0"/>
                  <a:t>м</a:t>
                </a:r>
                <a:r>
                  <a:rPr lang="ru-RU" sz="1400" dirty="0"/>
                  <a:t>. </a:t>
                </a:r>
              </a:p>
              <a:p>
                <a:pPr marL="0" indent="0">
                  <a:buNone/>
                </a:pPr>
                <a:endParaRPr lang="ru-RU" sz="1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35" r="-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/>
            </p:nvGraphicFramePr>
            <p:xfrm>
              <a:off x="1871662" y="2837370"/>
              <a:ext cx="5400676" cy="205162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65995"/>
                    <a:gridCol w="1078227"/>
                    <a:gridCol w="1078227"/>
                    <a:gridCol w="1078227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>
                                          <a:effectLst/>
                                          <a:latin typeface="Cambria Math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ru-RU" sz="1200">
                                          <a:effectLst/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>
                                          <a:effectLst/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ru-RU" sz="1200">
                                          <a:effectLst/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,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effectLst/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ru-RU" sz="1200">
                                      <a:effectLst/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>
                                          <a:effectLst/>
                                          <a:latin typeface="Cambria Math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ru-RU" sz="1200">
                                          <a:effectLst/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>
                                          <a:effectLst/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ru-RU" sz="1200">
                                          <a:effectLst/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 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effectLst/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ru-RU" sz="1200">
                                      <a:effectLst/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>
                                          <a:effectLst/>
                                          <a:latin typeface="Cambria Math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ru-RU" sz="1200">
                                          <a:effectLst/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>
                                          <a:effectLst/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ru-RU" sz="1200">
                                          <a:effectLst/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,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effectLst/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ru-RU" sz="1200">
                                      <a:effectLst/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ru-RU" sz="1200">
                                      <a:effectLst/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ru-RU" sz="1200"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Расчет по </a:t>
                          </a:r>
                          <a:r>
                            <a:rPr lang="en-US" sz="1200">
                              <a:effectLst/>
                            </a:rPr>
                            <a:t>MADX</a:t>
                          </a:r>
                          <a:r>
                            <a:rPr lang="ru-RU" sz="1200">
                              <a:effectLst/>
                            </a:rPr>
                            <a:t>(</a:t>
                          </a:r>
                          <a:r>
                            <a:rPr lang="en-US" sz="1200">
                              <a:effectLst/>
                            </a:rPr>
                            <a:t>PTC</a:t>
                          </a:r>
                          <a:r>
                            <a:rPr lang="ru-RU" sz="1200">
                              <a:effectLst/>
                            </a:rPr>
                            <a:t>) для всего кольца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1285.86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0.05143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1140.99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0.04564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1733.05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0.06932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Расчет по аналитической теории для линз фин. фокуса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514.95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0.0206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438.39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0.01754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744.52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0.02978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Расчет по аналитической теории для всего кольца  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1198.34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0.04793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916.06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0.03664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1588.41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0.03176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/>
            </p:nvGraphicFramePr>
            <p:xfrm>
              <a:off x="1871662" y="2837370"/>
              <a:ext cx="5400676" cy="203104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65995"/>
                    <a:gridCol w="1078227"/>
                    <a:gridCol w="1078227"/>
                    <a:gridCol w="1078227"/>
                  </a:tblGrid>
                  <a:tr h="3855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00565" r="-200000" b="-4301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00565" r="-100000" b="-4301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00565" b="-430159"/>
                          </a:stretch>
                        </a:blipFill>
                      </a:tcPr>
                    </a:tc>
                  </a:tr>
                  <a:tr h="4083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Расчет по </a:t>
                          </a:r>
                          <a:r>
                            <a:rPr lang="en-US" sz="1200">
                              <a:effectLst/>
                            </a:rPr>
                            <a:t>MADX</a:t>
                          </a:r>
                          <a:r>
                            <a:rPr lang="ru-RU" sz="1200">
                              <a:effectLst/>
                            </a:rPr>
                            <a:t>(</a:t>
                          </a:r>
                          <a:r>
                            <a:rPr lang="en-US" sz="1200">
                              <a:effectLst/>
                            </a:rPr>
                            <a:t>PTC</a:t>
                          </a:r>
                          <a:r>
                            <a:rPr lang="ru-RU" sz="1200">
                              <a:effectLst/>
                            </a:rPr>
                            <a:t>) для всего кольца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1285.86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0.05143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1140.99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0.04564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1733.05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0.06932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6186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Расчет по аналитической теории для линз фин. фокуса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514.95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0.0206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438.39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0.01754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744.52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0.02978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6186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Расчет по аналитической теории для всего кольца  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1198.34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0.04793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916.06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0.03664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1588.41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0.03176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762188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3194</Words>
  <Application>Microsoft Office PowerPoint</Application>
  <PresentationFormat>Экран (4:3)</PresentationFormat>
  <Paragraphs>192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П.Р. Зенкевич, А.Е. Большаков Влияние краевых полей квадрупольных линз на динамику частиц в коллайдере НИКА. </vt:lpstr>
      <vt:lpstr>Введение</vt:lpstr>
      <vt:lpstr>Уравнения движения частиц в краевом магнитном поле квадрупольной линзы.</vt:lpstr>
      <vt:lpstr>«Псевдо-Гамильтониан» 1.</vt:lpstr>
      <vt:lpstr>«Псевдо-Гамильтониан» 2.</vt:lpstr>
      <vt:lpstr>Нелинейный сдвиг бетатронной частоты1.</vt:lpstr>
      <vt:lpstr>Нелинейный сдвиг бетатронной частоты 2.</vt:lpstr>
      <vt:lpstr>Нелинейный сдвиг бетатронной частоты 3.</vt:lpstr>
      <vt:lpstr>Нелинейный сдвиг бетатронной частоты 3.</vt:lpstr>
      <vt:lpstr>Сила резонансов.</vt:lpstr>
      <vt:lpstr>Движение  частиц вблизи изолированного резонанса 1.</vt:lpstr>
      <vt:lpstr>Движение  частиц вблизи изолированного резонанса 2.</vt:lpstr>
      <vt:lpstr>Движение  частиц вблизи изолированного резонанса 3.</vt:lpstr>
      <vt:lpstr>Движение  частиц вблизи изолированного резонанса 4.</vt:lpstr>
      <vt:lpstr>Сравнение ширины резонансов по аналитической теории с результатами численного моделирования. </vt:lpstr>
      <vt:lpstr>Сравнение ширины резонансов по аналитической теории с результатами численного моделирования 1. </vt:lpstr>
      <vt:lpstr>Презентация PowerPoint</vt:lpstr>
      <vt:lpstr>Заключение.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А.Е. Большаков, П.Р. Зенкевич Влияние краевых полей квадрупольных линз на динамику частиц в коллайдере НИКА.</dc:title>
  <dc:creator>Павел</dc:creator>
  <cp:lastModifiedBy>Павел</cp:lastModifiedBy>
  <cp:revision>27</cp:revision>
  <dcterms:created xsi:type="dcterms:W3CDTF">2017-08-02T03:42:33Z</dcterms:created>
  <dcterms:modified xsi:type="dcterms:W3CDTF">2017-08-29T11:55:08Z</dcterms:modified>
</cp:coreProperties>
</file>