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8" r:id="rId3"/>
    <p:sldMasterId id="2147483732" r:id="rId4"/>
    <p:sldMasterId id="2147483756" r:id="rId5"/>
    <p:sldMasterId id="2147483768" r:id="rId6"/>
    <p:sldMasterId id="2147483780" r:id="rId7"/>
    <p:sldMasterId id="2147483792" r:id="rId8"/>
    <p:sldMasterId id="2147483804" r:id="rId9"/>
    <p:sldMasterId id="2147483816" r:id="rId10"/>
    <p:sldMasterId id="2147483828" r:id="rId11"/>
    <p:sldMasterId id="2147483840" r:id="rId12"/>
    <p:sldMasterId id="2147483888" r:id="rId13"/>
    <p:sldMasterId id="2147483912" r:id="rId14"/>
    <p:sldMasterId id="2147483924" r:id="rId15"/>
    <p:sldMasterId id="2147483948" r:id="rId16"/>
    <p:sldMasterId id="2147483960" r:id="rId17"/>
    <p:sldMasterId id="2147483972" r:id="rId18"/>
    <p:sldMasterId id="2147483984" r:id="rId19"/>
    <p:sldMasterId id="2147483996" r:id="rId20"/>
    <p:sldMasterId id="2147484008" r:id="rId21"/>
  </p:sldMasterIdLst>
  <p:notesMasterIdLst>
    <p:notesMasterId r:id="rId46"/>
  </p:notesMasterIdLst>
  <p:sldIdLst>
    <p:sldId id="256" r:id="rId22"/>
    <p:sldId id="257" r:id="rId23"/>
    <p:sldId id="265" r:id="rId24"/>
    <p:sldId id="282" r:id="rId25"/>
    <p:sldId id="290" r:id="rId26"/>
    <p:sldId id="294" r:id="rId27"/>
    <p:sldId id="280" r:id="rId28"/>
    <p:sldId id="281" r:id="rId29"/>
    <p:sldId id="292" r:id="rId30"/>
    <p:sldId id="289" r:id="rId31"/>
    <p:sldId id="285" r:id="rId32"/>
    <p:sldId id="291" r:id="rId33"/>
    <p:sldId id="286" r:id="rId34"/>
    <p:sldId id="263" r:id="rId35"/>
    <p:sldId id="267" r:id="rId36"/>
    <p:sldId id="293" r:id="rId37"/>
    <p:sldId id="268" r:id="rId38"/>
    <p:sldId id="269" r:id="rId39"/>
    <p:sldId id="271" r:id="rId40"/>
    <p:sldId id="261" r:id="rId41"/>
    <p:sldId id="272" r:id="rId42"/>
    <p:sldId id="276" r:id="rId43"/>
    <p:sldId id="278" r:id="rId44"/>
    <p:sldId id="288" r:id="rId45"/>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64" autoAdjust="0"/>
    <p:restoredTop sz="96586" autoAdjust="0"/>
  </p:normalViewPr>
  <p:slideViewPr>
    <p:cSldViewPr>
      <p:cViewPr varScale="1">
        <p:scale>
          <a:sx n="122" d="100"/>
          <a:sy n="122" d="100"/>
        </p:scale>
        <p:origin x="1062"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41"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9BE6FCBF-DBA9-434E-B375-14A178491229}" type="datetimeFigureOut">
              <a:rPr lang="ru-RU" smtClean="0"/>
              <a:t>31.08.17</a:t>
            </a:fld>
            <a:endParaRPr lang="ru-RU"/>
          </a:p>
        </p:txBody>
      </p:sp>
      <p:sp>
        <p:nvSpPr>
          <p:cNvPr id="4" name="Образ слайда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CF05C040-B79B-4542-BE75-5497CDA21CE5}" type="slidenum">
              <a:rPr lang="ru-RU" smtClean="0"/>
              <a:t>‹#›</a:t>
            </a:fld>
            <a:endParaRPr lang="ru-RU"/>
          </a:p>
        </p:txBody>
      </p:sp>
    </p:spTree>
    <p:extLst>
      <p:ext uri="{BB962C8B-B14F-4D97-AF65-F5344CB8AC3E}">
        <p14:creationId xmlns:p14="http://schemas.microsoft.com/office/powerpoint/2010/main" val="1241920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F05C040-B79B-4542-BE75-5497CDA21CE5}" type="slidenum">
              <a:rPr lang="ru-RU" smtClean="0"/>
              <a:t>1</a:t>
            </a:fld>
            <a:endParaRPr lang="ru-RU"/>
          </a:p>
        </p:txBody>
      </p:sp>
    </p:spTree>
    <p:extLst>
      <p:ext uri="{BB962C8B-B14F-4D97-AF65-F5344CB8AC3E}">
        <p14:creationId xmlns:p14="http://schemas.microsoft.com/office/powerpoint/2010/main" val="1840892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F05C040-B79B-4542-BE75-5497CDA21CE5}" type="slidenum">
              <a:rPr lang="ru-RU" smtClean="0"/>
              <a:t>24</a:t>
            </a:fld>
            <a:endParaRPr lang="ru-RU"/>
          </a:p>
        </p:txBody>
      </p:sp>
    </p:spTree>
    <p:extLst>
      <p:ext uri="{BB962C8B-B14F-4D97-AF65-F5344CB8AC3E}">
        <p14:creationId xmlns:p14="http://schemas.microsoft.com/office/powerpoint/2010/main" val="3329747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31863" y="741363"/>
            <a:ext cx="4933950" cy="3702050"/>
          </a:xfrm>
        </p:spPr>
      </p:sp>
      <p:sp>
        <p:nvSpPr>
          <p:cNvPr id="3" name="Заметки 2"/>
          <p:cNvSpPr>
            <a:spLocks noGrp="1"/>
          </p:cNvSpPr>
          <p:nvPr>
            <p:ph type="body" idx="1"/>
          </p:nvPr>
        </p:nvSpPr>
        <p:spPr/>
        <p:txBody>
          <a:bodyPr>
            <a:normAutofit/>
          </a:bodyPr>
          <a:lstStyle/>
          <a:p>
            <a:endParaRPr lang="ru-RU"/>
          </a:p>
        </p:txBody>
      </p:sp>
      <p:sp>
        <p:nvSpPr>
          <p:cNvPr id="4" name="Верхний колонтитул 3"/>
          <p:cNvSpPr>
            <a:spLocks noGrp="1"/>
          </p:cNvSpPr>
          <p:nvPr>
            <p:ph type="hdr" sz="quarter" idx="10"/>
          </p:nvPr>
        </p:nvSpPr>
        <p:spPr/>
        <p:txBody>
          <a:bodyPr/>
          <a:lstStyle/>
          <a:p>
            <a:endParaRPr lang="ru-RU">
              <a:solidFill>
                <a:prstClr val="black"/>
              </a:solidFill>
            </a:endParaRPr>
          </a:p>
        </p:txBody>
      </p:sp>
      <p:sp>
        <p:nvSpPr>
          <p:cNvPr id="5" name="Номер слайда 4"/>
          <p:cNvSpPr>
            <a:spLocks noGrp="1"/>
          </p:cNvSpPr>
          <p:nvPr>
            <p:ph type="sldNum" sz="quarter" idx="11"/>
          </p:nvPr>
        </p:nvSpPr>
        <p:spPr/>
        <p:txBody>
          <a:bodyPr/>
          <a:lstStyle/>
          <a:p>
            <a:fld id="{AF8FD7E6-0F0A-4561-93FB-AB258F719F77}"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val="2439419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xfrm>
            <a:off x="931863" y="741363"/>
            <a:ext cx="4933950" cy="3702050"/>
          </a:xfrm>
          <a:noFill/>
          <a:ln>
            <a:solidFill>
              <a:srgbClr val="000000"/>
            </a:solidFill>
            <a:miter lim="800000"/>
            <a:headEnd/>
            <a:tailEnd/>
          </a:ln>
        </p:spPr>
      </p:sp>
      <p:sp>
        <p:nvSpPr>
          <p:cNvPr id="2969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9700" name="Верхний колонтитул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ru-RU" smtClean="0">
              <a:solidFill>
                <a:prstClr val="black"/>
              </a:solidFill>
            </a:endParaRPr>
          </a:p>
        </p:txBody>
      </p:sp>
      <p:sp>
        <p:nvSpPr>
          <p:cNvPr id="29701" name="Номер слайда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318B35-5ED9-4E35-846D-1DDDCA4114DE}" type="slidenum">
              <a:rPr lang="ru-RU">
                <a:solidFill>
                  <a:prstClr val="black"/>
                </a:solidFill>
              </a:rPr>
              <a:pPr/>
              <a:t>3</a:t>
            </a:fld>
            <a:endParaRPr lang="ru-RU">
              <a:solidFill>
                <a:prstClr val="black"/>
              </a:solidFill>
            </a:endParaRPr>
          </a:p>
        </p:txBody>
      </p:sp>
    </p:spTree>
    <p:extLst>
      <p:ext uri="{BB962C8B-B14F-4D97-AF65-F5344CB8AC3E}">
        <p14:creationId xmlns:p14="http://schemas.microsoft.com/office/powerpoint/2010/main" val="3322029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31863" y="741363"/>
            <a:ext cx="4933950" cy="3702050"/>
          </a:xfrm>
        </p:spPr>
      </p:sp>
      <p:sp>
        <p:nvSpPr>
          <p:cNvPr id="3" name="Заметки 2"/>
          <p:cNvSpPr>
            <a:spLocks noGrp="1"/>
          </p:cNvSpPr>
          <p:nvPr>
            <p:ph type="body" idx="1"/>
          </p:nvPr>
        </p:nvSpPr>
        <p:spPr/>
        <p:txBody>
          <a:bodyPr>
            <a:normAutofit/>
          </a:bodyPr>
          <a:lstStyle/>
          <a:p>
            <a:endParaRPr lang="ru-RU"/>
          </a:p>
        </p:txBody>
      </p:sp>
      <p:sp>
        <p:nvSpPr>
          <p:cNvPr id="4" name="Верхний колонтитул 3"/>
          <p:cNvSpPr>
            <a:spLocks noGrp="1"/>
          </p:cNvSpPr>
          <p:nvPr>
            <p:ph type="hdr" sz="quarter" idx="10"/>
          </p:nvPr>
        </p:nvSpPr>
        <p:spPr/>
        <p:txBody>
          <a:bodyPr/>
          <a:lstStyle/>
          <a:p>
            <a:endParaRPr lang="ru-RU">
              <a:solidFill>
                <a:prstClr val="black"/>
              </a:solidFill>
            </a:endParaRPr>
          </a:p>
        </p:txBody>
      </p:sp>
      <p:sp>
        <p:nvSpPr>
          <p:cNvPr id="5" name="Номер слайда 4"/>
          <p:cNvSpPr>
            <a:spLocks noGrp="1"/>
          </p:cNvSpPr>
          <p:nvPr>
            <p:ph type="sldNum" sz="quarter" idx="11"/>
          </p:nvPr>
        </p:nvSpPr>
        <p:spPr/>
        <p:txBody>
          <a:bodyPr/>
          <a:lstStyle/>
          <a:p>
            <a:fld id="{AF8FD7E6-0F0A-4561-93FB-AB258F719F77}" type="slidenum">
              <a:rPr lang="ru-RU">
                <a:solidFill>
                  <a:prstClr val="black"/>
                </a:solidFill>
              </a:rPr>
              <a:pPr/>
              <a:t>4</a:t>
            </a:fld>
            <a:endParaRPr lang="ru-RU">
              <a:solidFill>
                <a:prstClr val="black"/>
              </a:solidFill>
            </a:endParaRPr>
          </a:p>
        </p:txBody>
      </p:sp>
    </p:spTree>
    <p:extLst>
      <p:ext uri="{BB962C8B-B14F-4D97-AF65-F5344CB8AC3E}">
        <p14:creationId xmlns:p14="http://schemas.microsoft.com/office/powerpoint/2010/main" val="68662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F05C040-B79B-4542-BE75-5497CDA21CE5}" type="slidenum">
              <a:rPr lang="ru-RU" smtClean="0"/>
              <a:t>11</a:t>
            </a:fld>
            <a:endParaRPr lang="ru-RU"/>
          </a:p>
        </p:txBody>
      </p:sp>
    </p:spTree>
    <p:extLst>
      <p:ext uri="{BB962C8B-B14F-4D97-AF65-F5344CB8AC3E}">
        <p14:creationId xmlns:p14="http://schemas.microsoft.com/office/powerpoint/2010/main" val="575943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xfrm>
            <a:off x="931863" y="741363"/>
            <a:ext cx="4933950" cy="3702050"/>
          </a:xfrm>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5844" name="Верхний колонтитул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ru-RU" smtClean="0">
              <a:solidFill>
                <a:prstClr val="black"/>
              </a:solidFill>
            </a:endParaRPr>
          </a:p>
        </p:txBody>
      </p:sp>
      <p:sp>
        <p:nvSpPr>
          <p:cNvPr id="35845" name="Номер слайда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9A8277-2586-4008-91DF-EF443B9748FD}" type="slidenum">
              <a:rPr lang="ru-RU">
                <a:solidFill>
                  <a:prstClr val="black"/>
                </a:solidFill>
              </a:rPr>
              <a:pPr/>
              <a:t>14</a:t>
            </a:fld>
            <a:endParaRPr lang="ru-RU">
              <a:solidFill>
                <a:prstClr val="black"/>
              </a:solidFill>
            </a:endParaRPr>
          </a:p>
        </p:txBody>
      </p:sp>
    </p:spTree>
    <p:extLst>
      <p:ext uri="{BB962C8B-B14F-4D97-AF65-F5344CB8AC3E}">
        <p14:creationId xmlns:p14="http://schemas.microsoft.com/office/powerpoint/2010/main" val="1020823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31863" y="741363"/>
            <a:ext cx="4933950" cy="3702050"/>
          </a:xfrm>
        </p:spPr>
      </p:sp>
      <p:sp>
        <p:nvSpPr>
          <p:cNvPr id="3" name="Заметки 2"/>
          <p:cNvSpPr>
            <a:spLocks noGrp="1"/>
          </p:cNvSpPr>
          <p:nvPr>
            <p:ph type="body" idx="1"/>
          </p:nvPr>
        </p:nvSpPr>
        <p:spPr/>
        <p:txBody>
          <a:bodyPr>
            <a:normAutofit/>
          </a:bodyPr>
          <a:lstStyle/>
          <a:p>
            <a:endParaRPr lang="ru-RU"/>
          </a:p>
        </p:txBody>
      </p:sp>
      <p:sp>
        <p:nvSpPr>
          <p:cNvPr id="4" name="Верхний колонтитул 3"/>
          <p:cNvSpPr>
            <a:spLocks noGrp="1"/>
          </p:cNvSpPr>
          <p:nvPr>
            <p:ph type="hdr" sz="quarter" idx="10"/>
          </p:nvPr>
        </p:nvSpPr>
        <p:spPr/>
        <p:txBody>
          <a:bodyPr/>
          <a:lstStyle/>
          <a:p>
            <a:endParaRPr lang="ru-RU">
              <a:solidFill>
                <a:prstClr val="black"/>
              </a:solidFill>
            </a:endParaRPr>
          </a:p>
        </p:txBody>
      </p:sp>
      <p:sp>
        <p:nvSpPr>
          <p:cNvPr id="5" name="Номер слайда 4"/>
          <p:cNvSpPr>
            <a:spLocks noGrp="1"/>
          </p:cNvSpPr>
          <p:nvPr>
            <p:ph type="sldNum" sz="quarter" idx="11"/>
          </p:nvPr>
        </p:nvSpPr>
        <p:spPr/>
        <p:txBody>
          <a:bodyPr/>
          <a:lstStyle/>
          <a:p>
            <a:fld id="{AF8FD7E6-0F0A-4561-93FB-AB258F719F77}" type="slidenum">
              <a:rPr lang="ru-RU" smtClean="0">
                <a:solidFill>
                  <a:prstClr val="black"/>
                </a:solidFill>
              </a:rPr>
              <a:pPr/>
              <a:t>20</a:t>
            </a:fld>
            <a:endParaRPr lang="ru-RU">
              <a:solidFill>
                <a:prstClr val="black"/>
              </a:solidFill>
            </a:endParaRPr>
          </a:p>
        </p:txBody>
      </p:sp>
    </p:spTree>
    <p:extLst>
      <p:ext uri="{BB962C8B-B14F-4D97-AF65-F5344CB8AC3E}">
        <p14:creationId xmlns:p14="http://schemas.microsoft.com/office/powerpoint/2010/main" val="133010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31863" y="741363"/>
            <a:ext cx="4933950" cy="3702050"/>
          </a:xfrm>
        </p:spPr>
      </p:sp>
      <p:sp>
        <p:nvSpPr>
          <p:cNvPr id="3" name="Заметки 2"/>
          <p:cNvSpPr>
            <a:spLocks noGrp="1"/>
          </p:cNvSpPr>
          <p:nvPr>
            <p:ph type="body" idx="1"/>
          </p:nvPr>
        </p:nvSpPr>
        <p:spPr/>
        <p:txBody>
          <a:bodyPr>
            <a:normAutofit/>
          </a:bodyPr>
          <a:lstStyle/>
          <a:p>
            <a:endParaRPr lang="ru-RU"/>
          </a:p>
        </p:txBody>
      </p:sp>
      <p:sp>
        <p:nvSpPr>
          <p:cNvPr id="4" name="Верхний колонтитул 3"/>
          <p:cNvSpPr>
            <a:spLocks noGrp="1"/>
          </p:cNvSpPr>
          <p:nvPr>
            <p:ph type="hdr" sz="quarter" idx="10"/>
          </p:nvPr>
        </p:nvSpPr>
        <p:spPr/>
        <p:txBody>
          <a:bodyPr/>
          <a:lstStyle/>
          <a:p>
            <a:endParaRPr lang="ru-RU">
              <a:solidFill>
                <a:prstClr val="black"/>
              </a:solidFill>
            </a:endParaRPr>
          </a:p>
        </p:txBody>
      </p:sp>
      <p:sp>
        <p:nvSpPr>
          <p:cNvPr id="5" name="Номер слайда 4"/>
          <p:cNvSpPr>
            <a:spLocks noGrp="1"/>
          </p:cNvSpPr>
          <p:nvPr>
            <p:ph type="sldNum" sz="quarter" idx="11"/>
          </p:nvPr>
        </p:nvSpPr>
        <p:spPr/>
        <p:txBody>
          <a:bodyPr/>
          <a:lstStyle/>
          <a:p>
            <a:fld id="{AF8FD7E6-0F0A-4561-93FB-AB258F719F77}" type="slidenum">
              <a:rPr lang="ru-RU" smtClean="0">
                <a:solidFill>
                  <a:prstClr val="black"/>
                </a:solidFill>
              </a:rPr>
              <a:pPr/>
              <a:t>22</a:t>
            </a:fld>
            <a:endParaRPr lang="ru-RU">
              <a:solidFill>
                <a:prstClr val="black"/>
              </a:solidFill>
            </a:endParaRPr>
          </a:p>
        </p:txBody>
      </p:sp>
    </p:spTree>
    <p:extLst>
      <p:ext uri="{BB962C8B-B14F-4D97-AF65-F5344CB8AC3E}">
        <p14:creationId xmlns:p14="http://schemas.microsoft.com/office/powerpoint/2010/main" val="3820969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31863" y="741363"/>
            <a:ext cx="4933950" cy="3702050"/>
          </a:xfrm>
        </p:spPr>
      </p:sp>
      <p:sp>
        <p:nvSpPr>
          <p:cNvPr id="3" name="Заметки 2"/>
          <p:cNvSpPr>
            <a:spLocks noGrp="1"/>
          </p:cNvSpPr>
          <p:nvPr>
            <p:ph type="body" idx="1"/>
          </p:nvPr>
        </p:nvSpPr>
        <p:spPr/>
        <p:txBody>
          <a:bodyPr>
            <a:normAutofit/>
          </a:bodyPr>
          <a:lstStyle/>
          <a:p>
            <a:endParaRPr lang="ru-RU"/>
          </a:p>
        </p:txBody>
      </p:sp>
      <p:sp>
        <p:nvSpPr>
          <p:cNvPr id="4" name="Верхний колонтитул 3"/>
          <p:cNvSpPr>
            <a:spLocks noGrp="1"/>
          </p:cNvSpPr>
          <p:nvPr>
            <p:ph type="hdr" sz="quarter" idx="10"/>
          </p:nvPr>
        </p:nvSpPr>
        <p:spPr/>
        <p:txBody>
          <a:bodyPr/>
          <a:lstStyle/>
          <a:p>
            <a:endParaRPr lang="ru-RU">
              <a:solidFill>
                <a:prstClr val="black"/>
              </a:solidFill>
            </a:endParaRPr>
          </a:p>
        </p:txBody>
      </p:sp>
      <p:sp>
        <p:nvSpPr>
          <p:cNvPr id="5" name="Номер слайда 4"/>
          <p:cNvSpPr>
            <a:spLocks noGrp="1"/>
          </p:cNvSpPr>
          <p:nvPr>
            <p:ph type="sldNum" sz="quarter" idx="11"/>
          </p:nvPr>
        </p:nvSpPr>
        <p:spPr/>
        <p:txBody>
          <a:bodyPr/>
          <a:lstStyle/>
          <a:p>
            <a:fld id="{AF8FD7E6-0F0A-4561-93FB-AB258F719F77}" type="slidenum">
              <a:rPr lang="ru-RU" smtClean="0">
                <a:solidFill>
                  <a:prstClr val="black"/>
                </a:solidFill>
              </a:rPr>
              <a:pPr/>
              <a:t>23</a:t>
            </a:fld>
            <a:endParaRPr lang="ru-RU">
              <a:solidFill>
                <a:prstClr val="black"/>
              </a:solidFill>
            </a:endParaRPr>
          </a:p>
        </p:txBody>
      </p:sp>
    </p:spTree>
    <p:extLst>
      <p:ext uri="{BB962C8B-B14F-4D97-AF65-F5344CB8AC3E}">
        <p14:creationId xmlns:p14="http://schemas.microsoft.com/office/powerpoint/2010/main" val="318599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9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8182C84-4D84-45DE-B55D-5AAE19EFF724}" type="datetime1">
              <a:rPr lang="ru-RU" smtClean="0"/>
              <a:t>31.08.17</a:t>
            </a:fld>
            <a:endParaRPr lang="ru-RU"/>
          </a:p>
        </p:txBody>
      </p:sp>
      <p:sp>
        <p:nvSpPr>
          <p:cNvPr id="5" name="Нижний колонтитул 4"/>
          <p:cNvSpPr>
            <a:spLocks noGrp="1"/>
          </p:cNvSpPr>
          <p:nvPr>
            <p:ph type="ftr" sz="quarter" idx="11"/>
          </p:nvPr>
        </p:nvSpPr>
        <p:spPr/>
        <p:txBody>
          <a:bodyPr/>
          <a:lstStyle/>
          <a:p>
            <a:r>
              <a:rPr lang="en-US" smtClean="0"/>
              <a:t>2017, Alushta, Crimea</a:t>
            </a:r>
            <a:endParaRPr lang="ru-RU"/>
          </a:p>
        </p:txBody>
      </p:sp>
      <p:sp>
        <p:nvSpPr>
          <p:cNvPr id="6" name="Номер слайда 5"/>
          <p:cNvSpPr>
            <a:spLocks noGrp="1"/>
          </p:cNvSpPr>
          <p:nvPr>
            <p:ph type="sldNum" sz="quarter" idx="12"/>
          </p:nvPr>
        </p:nvSpPr>
        <p:spPr/>
        <p:txBody>
          <a:bodyPr/>
          <a:lstStyle>
            <a:lvl1pPr>
              <a:defRPr sz="1800">
                <a:solidFill>
                  <a:schemeClr val="tx1"/>
                </a:solidFill>
              </a:defRPr>
            </a:lvl1pPr>
          </a:lstStyle>
          <a:p>
            <a:fld id="{4CBCD05B-AAC6-4FF0-868D-6870800A6EA3}" type="slidenum">
              <a:rPr lang="ru-RU" smtClean="0"/>
              <a:pPr/>
              <a:t>‹#›</a:t>
            </a:fld>
            <a:endParaRPr lang="ru-RU" dirty="0"/>
          </a:p>
        </p:txBody>
      </p:sp>
    </p:spTree>
    <p:extLst>
      <p:ext uri="{BB962C8B-B14F-4D97-AF65-F5344CB8AC3E}">
        <p14:creationId xmlns:p14="http://schemas.microsoft.com/office/powerpoint/2010/main" val="617413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07AAD0-24DB-49B7-AB0D-D8665FB1CB8F}" type="datetime1">
              <a:rPr lang="ru-RU" smtClean="0"/>
              <a:t>31.08.17</a:t>
            </a:fld>
            <a:endParaRPr lang="ru-RU"/>
          </a:p>
        </p:txBody>
      </p:sp>
      <p:sp>
        <p:nvSpPr>
          <p:cNvPr id="5" name="Нижний колонтитул 4"/>
          <p:cNvSpPr>
            <a:spLocks noGrp="1"/>
          </p:cNvSpPr>
          <p:nvPr>
            <p:ph type="ftr" sz="quarter" idx="11"/>
          </p:nvPr>
        </p:nvSpPr>
        <p:spPr/>
        <p:txBody>
          <a:bodyPr/>
          <a:lstStyle/>
          <a:p>
            <a:r>
              <a:rPr lang="en-US" smtClean="0"/>
              <a:t>2017, Alushta, Crimea</a:t>
            </a:r>
            <a:endParaRPr lang="ru-RU"/>
          </a:p>
        </p:txBody>
      </p:sp>
      <p:sp>
        <p:nvSpPr>
          <p:cNvPr id="6" name="Номер слайда 5"/>
          <p:cNvSpPr>
            <a:spLocks noGrp="1"/>
          </p:cNvSpPr>
          <p:nvPr>
            <p:ph type="sldNum" sz="quarter" idx="12"/>
          </p:nvPr>
        </p:nvSpPr>
        <p:spPr/>
        <p:txBody>
          <a:bodyPr/>
          <a:lstStyle/>
          <a:p>
            <a:fld id="{4CBCD05B-AAC6-4FF0-868D-6870800A6EA3}" type="slidenum">
              <a:rPr lang="ru-RU" smtClean="0"/>
              <a:t>‹#›</a:t>
            </a:fld>
            <a:endParaRPr lang="ru-RU"/>
          </a:p>
        </p:txBody>
      </p:sp>
    </p:spTree>
    <p:extLst>
      <p:ext uri="{BB962C8B-B14F-4D97-AF65-F5344CB8AC3E}">
        <p14:creationId xmlns:p14="http://schemas.microsoft.com/office/powerpoint/2010/main" val="11176032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79"/>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41D647F6-A82F-4007-A317-A4B40C06CC1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531521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E6116628-AB6D-45AB-B2C9-C08F007374A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964313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54"/>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8"/>
          <p:cNvSpPr>
            <a:spLocks noGrp="1" noChangeArrowheads="1"/>
          </p:cNvSpPr>
          <p:nvPr>
            <p:ph type="sldNum" sz="quarter" idx="10"/>
          </p:nvPr>
        </p:nvSpPr>
        <p:spPr>
          <a:ln/>
        </p:spPr>
        <p:txBody>
          <a:bodyPr/>
          <a:lstStyle>
            <a:lvl1pPr>
              <a:defRPr/>
            </a:lvl1pPr>
          </a:lstStyle>
          <a:p>
            <a:pPr>
              <a:defRPr/>
            </a:pPr>
            <a:fld id="{9BBFD1A1-6AAF-40EB-B856-27471BAC23C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282928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EAC17E4B-E5D4-4F4F-9572-DFCFF6B3D41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669013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D73B217C-6BE1-4971-9C51-E7CBE04AFAB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704319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16B0238F-7C0A-410E-A9D1-6E971329143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724601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64EB0CB9-3F38-480D-9CC0-552B5E2930E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237395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1" y="27310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sldNum" sz="quarter" idx="10"/>
          </p:nvPr>
        </p:nvSpPr>
        <p:spPr>
          <a:ln/>
        </p:spPr>
        <p:txBody>
          <a:bodyPr/>
          <a:lstStyle>
            <a:lvl1pPr>
              <a:defRPr/>
            </a:lvl1pPr>
          </a:lstStyle>
          <a:p>
            <a:pPr>
              <a:defRPr/>
            </a:pPr>
            <a:fld id="{406B5CC5-F511-4E1B-AA57-9BE2AFF5390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93607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sldNum" sz="quarter" idx="10"/>
          </p:nvPr>
        </p:nvSpPr>
        <p:spPr>
          <a:ln/>
        </p:spPr>
        <p:txBody>
          <a:bodyPr/>
          <a:lstStyle>
            <a:lvl1pPr>
              <a:defRPr/>
            </a:lvl1pPr>
          </a:lstStyle>
          <a:p>
            <a:pPr>
              <a:defRPr/>
            </a:pPr>
            <a:fld id="{952B9370-6A33-430C-90A6-21018D02831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662000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D1C5D794-C9A6-445D-897B-852FDFE15D4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9446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704"/>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704"/>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E84FA7-D667-47EE-8D71-1948A36962A2}" type="datetime1">
              <a:rPr lang="ru-RU" smtClean="0"/>
              <a:t>31.08.17</a:t>
            </a:fld>
            <a:endParaRPr lang="ru-RU"/>
          </a:p>
        </p:txBody>
      </p:sp>
      <p:sp>
        <p:nvSpPr>
          <p:cNvPr id="5" name="Нижний колонтитул 4"/>
          <p:cNvSpPr>
            <a:spLocks noGrp="1"/>
          </p:cNvSpPr>
          <p:nvPr>
            <p:ph type="ftr" sz="quarter" idx="11"/>
          </p:nvPr>
        </p:nvSpPr>
        <p:spPr/>
        <p:txBody>
          <a:bodyPr/>
          <a:lstStyle/>
          <a:p>
            <a:r>
              <a:rPr lang="en-US" smtClean="0"/>
              <a:t>2017, Alushta, Crimea</a:t>
            </a:r>
            <a:endParaRPr lang="ru-RU"/>
          </a:p>
        </p:txBody>
      </p:sp>
      <p:sp>
        <p:nvSpPr>
          <p:cNvPr id="6" name="Номер слайда 5"/>
          <p:cNvSpPr>
            <a:spLocks noGrp="1"/>
          </p:cNvSpPr>
          <p:nvPr>
            <p:ph type="sldNum" sz="quarter" idx="12"/>
          </p:nvPr>
        </p:nvSpPr>
        <p:spPr/>
        <p:txBody>
          <a:bodyPr/>
          <a:lstStyle/>
          <a:p>
            <a:fld id="{4CBCD05B-AAC6-4FF0-868D-6870800A6EA3}" type="slidenum">
              <a:rPr lang="ru-RU" smtClean="0"/>
              <a:t>‹#›</a:t>
            </a:fld>
            <a:endParaRPr lang="ru-RU"/>
          </a:p>
        </p:txBody>
      </p:sp>
    </p:spTree>
    <p:extLst>
      <p:ext uri="{BB962C8B-B14F-4D97-AF65-F5344CB8AC3E}">
        <p14:creationId xmlns:p14="http://schemas.microsoft.com/office/powerpoint/2010/main" val="26215061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07975"/>
            <a:ext cx="2057400" cy="581818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07975"/>
            <a:ext cx="6019800" cy="58181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F44E37E5-D680-4D3E-84EF-66921E8CE0B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475090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69"/>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41D647F6-A82F-4007-A317-A4B40C06CC1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164706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E6116628-AB6D-45AB-B2C9-C08F007374A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920073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44"/>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8"/>
          <p:cNvSpPr>
            <a:spLocks noGrp="1" noChangeArrowheads="1"/>
          </p:cNvSpPr>
          <p:nvPr>
            <p:ph type="sldNum" sz="quarter" idx="10"/>
          </p:nvPr>
        </p:nvSpPr>
        <p:spPr>
          <a:ln/>
        </p:spPr>
        <p:txBody>
          <a:bodyPr/>
          <a:lstStyle>
            <a:lvl1pPr>
              <a:defRPr/>
            </a:lvl1pPr>
          </a:lstStyle>
          <a:p>
            <a:pPr>
              <a:defRPr/>
            </a:pPr>
            <a:fld id="{9BBFD1A1-6AAF-40EB-B856-27471BAC23C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483065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EAC17E4B-E5D4-4F4F-9572-DFCFF6B3D41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094793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D73B217C-6BE1-4971-9C51-E7CBE04AFAB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15110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16B0238F-7C0A-410E-A9D1-6E971329143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753585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64EB0CB9-3F38-480D-9CC0-552B5E2930E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151809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1" y="27309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sldNum" sz="quarter" idx="10"/>
          </p:nvPr>
        </p:nvSpPr>
        <p:spPr>
          <a:ln/>
        </p:spPr>
        <p:txBody>
          <a:bodyPr/>
          <a:lstStyle>
            <a:lvl1pPr>
              <a:defRPr/>
            </a:lvl1pPr>
          </a:lstStyle>
          <a:p>
            <a:pPr>
              <a:defRPr/>
            </a:pPr>
            <a:fld id="{406B5CC5-F511-4E1B-AA57-9BE2AFF5390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302392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sldNum" sz="quarter" idx="10"/>
          </p:nvPr>
        </p:nvSpPr>
        <p:spPr>
          <a:ln/>
        </p:spPr>
        <p:txBody>
          <a:bodyPr/>
          <a:lstStyle>
            <a:lvl1pPr>
              <a:defRPr/>
            </a:lvl1pPr>
          </a:lstStyle>
          <a:p>
            <a:pPr>
              <a:defRPr/>
            </a:pPr>
            <a:fld id="{952B9370-6A33-430C-90A6-21018D02831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44647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9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4247DA6-138B-4473-8A7A-7ABD1C894300}"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001616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D1C5D794-C9A6-445D-897B-852FDFE15D4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972282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07975"/>
            <a:ext cx="2057400" cy="581818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07975"/>
            <a:ext cx="6019800" cy="58181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F44E37E5-D680-4D3E-84EF-66921E8CE0B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231526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57"/>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41D647F6-A82F-4007-A317-A4B40C06CC1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148273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E6116628-AB6D-45AB-B2C9-C08F007374A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626093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32"/>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8"/>
          <p:cNvSpPr>
            <a:spLocks noGrp="1" noChangeArrowheads="1"/>
          </p:cNvSpPr>
          <p:nvPr>
            <p:ph type="sldNum" sz="quarter" idx="10"/>
          </p:nvPr>
        </p:nvSpPr>
        <p:spPr>
          <a:ln/>
        </p:spPr>
        <p:txBody>
          <a:bodyPr/>
          <a:lstStyle>
            <a:lvl1pPr>
              <a:defRPr/>
            </a:lvl1pPr>
          </a:lstStyle>
          <a:p>
            <a:pPr>
              <a:defRPr/>
            </a:pPr>
            <a:fld id="{9BBFD1A1-6AAF-40EB-B856-27471BAC23C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784774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EAC17E4B-E5D4-4F4F-9572-DFCFF6B3D41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641314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D73B217C-6BE1-4971-9C51-E7CBE04AFAB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684064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16B0238F-7C0A-410E-A9D1-6E971329143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464272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64EB0CB9-3F38-480D-9CC0-552B5E2930E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656596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1"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sldNum" sz="quarter" idx="10"/>
          </p:nvPr>
        </p:nvSpPr>
        <p:spPr>
          <a:ln/>
        </p:spPr>
        <p:txBody>
          <a:bodyPr/>
          <a:lstStyle>
            <a:lvl1pPr>
              <a:defRPr/>
            </a:lvl1pPr>
          </a:lstStyle>
          <a:p>
            <a:pPr>
              <a:defRPr/>
            </a:pPr>
            <a:fld id="{406B5CC5-F511-4E1B-AA57-9BE2AFF5390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59251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CF64FF-1A2D-43E2-BCF7-E822A16FDB23}"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03908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sldNum" sz="quarter" idx="10"/>
          </p:nvPr>
        </p:nvSpPr>
        <p:spPr>
          <a:ln/>
        </p:spPr>
        <p:txBody>
          <a:bodyPr/>
          <a:lstStyle>
            <a:lvl1pPr>
              <a:defRPr/>
            </a:lvl1pPr>
          </a:lstStyle>
          <a:p>
            <a:pPr>
              <a:defRPr/>
            </a:pPr>
            <a:fld id="{952B9370-6A33-430C-90A6-21018D02831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130222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D1C5D794-C9A6-445D-897B-852FDFE15D4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519712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07975"/>
            <a:ext cx="2057400" cy="581818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07975"/>
            <a:ext cx="6019800" cy="58181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F44E37E5-D680-4D3E-84EF-66921E8CE0B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760506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5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AA3BD9-1C15-424B-9C96-556F045E6388}"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63722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A7C9F7-2340-4F08-B380-C1F9D3EEABAF}"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089314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3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FA4C853-8267-4F2F-B884-AEB067C50370}"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387054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C712BF3-DAD2-448A-ACCF-F963C1A24EA0}"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784886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F187A6F-09C0-49B5-B6E3-BEDAB4E2968C}" type="datetime1">
              <a:rPr lang="ru-RU" smtClean="0">
                <a:solidFill>
                  <a:prstClr val="black">
                    <a:tint val="75000"/>
                  </a:prstClr>
                </a:solidFill>
              </a:rPr>
              <a:t>31.08.17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8768336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F4261D4-0196-42F4-A1FB-F69AE8E38B09}" type="datetime1">
              <a:rPr lang="ru-RU" smtClean="0">
                <a:solidFill>
                  <a:prstClr val="black">
                    <a:tint val="75000"/>
                  </a:prstClr>
                </a:solidFill>
              </a:rPr>
              <a:t>31.08.17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268241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200FABE-E891-4506-B764-C29644C602C1}" type="datetime1">
              <a:rPr lang="ru-RU" smtClean="0">
                <a:solidFill>
                  <a:prstClr val="black">
                    <a:tint val="75000"/>
                  </a:prstClr>
                </a:solidFill>
              </a:rPr>
              <a:t>31.08.17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34663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6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6D593F4-85DA-4C31-A55A-A48D97C0E7A5}"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036655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0985233-EE31-4101-82F2-FAE5DE7E5672}"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074575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CA3DAD0-3D67-4CD7-8CB8-3A669FB74AB7}"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4898309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E5A1E9-312A-4EEA-B5F0-50881D308CCD}"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92373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6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6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925A69-E272-416A-B357-445F481318FC}"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648024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5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258E0CA-9878-46CB-8E97-2D91FC43F6E3}"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98258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40FD75-90AC-4DB7-890E-0889CF5F239F}"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7866734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3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C23340D-589E-4EDC-B014-33181502322D}"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0341379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22E0028-701B-48CD-B9C6-2032AEFCD31A}"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124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E55A3DF-0483-429E-9319-0487B97459D2}" type="datetime1">
              <a:rPr lang="ru-RU" smtClean="0">
                <a:solidFill>
                  <a:prstClr val="black">
                    <a:tint val="75000"/>
                  </a:prstClr>
                </a:solidFill>
              </a:rPr>
              <a:t>31.08.17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594092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BCCC222-A9C8-49A1-B5C1-63A6F485A0A0}" type="datetime1">
              <a:rPr lang="ru-RU" smtClean="0">
                <a:solidFill>
                  <a:prstClr val="black">
                    <a:tint val="75000"/>
                  </a:prstClr>
                </a:solidFill>
              </a:rPr>
              <a:t>31.08.17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97234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CB0D66D-2DE4-46D9-98FE-BD35215BA57E}"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532472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1935B3F-1DD3-4DDE-940A-D8AA6D53FD6C}" type="datetime1">
              <a:rPr lang="ru-RU" smtClean="0">
                <a:solidFill>
                  <a:prstClr val="black">
                    <a:tint val="75000"/>
                  </a:prstClr>
                </a:solidFill>
              </a:rPr>
              <a:t>31.08.17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8137731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40EE743-FF11-483A-99F0-F623BA50E4C3}"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874916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56F256F-E2DE-4E40-91BC-11724F20FFC0}"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4766296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870FC7-6720-43BB-84DD-B941B27F82F9}"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668354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6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6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351CBE-1E1A-46E3-B23E-FB4ED3DE590A}"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412294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9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82ACA33-A327-4D0F-947D-3C9561D0BA1D}"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5725452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5B43E6-E665-443C-84CC-0DF2AE4CD2AE}"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11553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6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80099C5-B08B-44DE-8AC6-83B84AB155BD}"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113022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689D39E-DD2D-40B6-8866-F9EB387C1C93}"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BCD05B-AAC6-4FF0-868D-6870800A6EA3}"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8112627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02024D8-97A5-4D70-B68F-A669424239F8}" type="datetime1">
              <a:rPr lang="ru-RU" smtClean="0">
                <a:solidFill>
                  <a:prstClr val="black">
                    <a:tint val="75000"/>
                  </a:prstClr>
                </a:solidFill>
              </a:rPr>
              <a:t>31.08.17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CBCD05B-AAC6-4FF0-868D-6870800A6EA3}"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52580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FF6CBBA-0611-46F9-91D0-1B50AC1CB077}" type="datetime1">
              <a:rPr lang="ru-RU" smtClean="0">
                <a:solidFill>
                  <a:prstClr val="black">
                    <a:tint val="75000"/>
                  </a:prstClr>
                </a:solidFill>
              </a:rPr>
              <a:t>31.08.17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6466309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0FF66A0-E552-4A7A-AA20-D7FD4F2F0172}" type="datetime1">
              <a:rPr lang="ru-RU" smtClean="0">
                <a:solidFill>
                  <a:prstClr val="black">
                    <a:tint val="75000"/>
                  </a:prstClr>
                </a:solidFill>
              </a:rPr>
              <a:t>31.08.17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CBCD05B-AAC6-4FF0-868D-6870800A6EA3}"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0447062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E662AF9-8B51-410E-A145-88C178C80120}" type="datetime1">
              <a:rPr lang="ru-RU" smtClean="0">
                <a:solidFill>
                  <a:prstClr val="black">
                    <a:tint val="75000"/>
                  </a:prstClr>
                </a:solidFill>
              </a:rPr>
              <a:t>31.08.17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CBCD05B-AAC6-4FF0-868D-6870800A6EA3}"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304245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1" y="27311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DC1868-BCF8-4BD3-BA61-7FBF3F6CFB82}"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BCD05B-AAC6-4FF0-868D-6870800A6EA3}"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9496752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273C5E6-82BB-44D6-9BA7-E126EAFC4B7A}"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BCD05B-AAC6-4FF0-868D-6870800A6EA3}"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3676308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C3DE04-D398-4783-82C6-746EF87699DC}"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3453900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704"/>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704"/>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F5E897-CF47-4C1B-91AB-C6D98FE20306}"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4829459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43"/>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340B5EB3-FF52-4D80-8839-DC41141FC4C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2234703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3F1EF767-A094-4799-9E61-E501CC07466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4732392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8"/>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8"/>
          <p:cNvSpPr>
            <a:spLocks noGrp="1" noChangeArrowheads="1"/>
          </p:cNvSpPr>
          <p:nvPr>
            <p:ph type="sldNum" sz="quarter" idx="10"/>
          </p:nvPr>
        </p:nvSpPr>
        <p:spPr>
          <a:ln/>
        </p:spPr>
        <p:txBody>
          <a:bodyPr/>
          <a:lstStyle>
            <a:lvl1pPr>
              <a:defRPr/>
            </a:lvl1pPr>
          </a:lstStyle>
          <a:p>
            <a:pPr>
              <a:defRPr/>
            </a:pPr>
            <a:fld id="{47D35BC0-8D7E-4DA7-8C4B-E5599CCB0DB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0152658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89052972-72C9-4685-BAC7-1CBBA500E6F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12963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97DDAC7-B1E1-4673-90AF-5E4C72548293}" type="datetime1">
              <a:rPr lang="ru-RU" smtClean="0">
                <a:solidFill>
                  <a:prstClr val="black">
                    <a:tint val="75000"/>
                  </a:prstClr>
                </a:solidFill>
              </a:rPr>
              <a:t>31.08.17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738891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407F7BFE-55D4-4758-84F4-657F72BBC1D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4497547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0B94B642-6C4C-415E-9663-D1631A59080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7897987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9C04C298-D934-4EFD-ABF5-C2B137E280E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1735840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1"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sldNum" sz="quarter" idx="10"/>
          </p:nvPr>
        </p:nvSpPr>
        <p:spPr>
          <a:ln/>
        </p:spPr>
        <p:txBody>
          <a:bodyPr/>
          <a:lstStyle>
            <a:lvl1pPr>
              <a:defRPr/>
            </a:lvl1pPr>
          </a:lstStyle>
          <a:p>
            <a:pPr>
              <a:defRPr/>
            </a:pPr>
            <a:fld id="{7DB137C9-0D3E-41E3-A0DC-DDA1A44A12F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7061297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sldNum" sz="quarter" idx="10"/>
          </p:nvPr>
        </p:nvSpPr>
        <p:spPr>
          <a:ln/>
        </p:spPr>
        <p:txBody>
          <a:bodyPr/>
          <a:lstStyle>
            <a:lvl1pPr>
              <a:defRPr/>
            </a:lvl1pPr>
          </a:lstStyle>
          <a:p>
            <a:pPr>
              <a:defRPr/>
            </a:pPr>
            <a:fld id="{FB4162D9-497A-4A3B-9A3A-BAC0548DDF3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013628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3D2A64C2-73BC-44B8-BA5E-BBB9BA3B3B2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4177614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07975"/>
            <a:ext cx="2057400" cy="581818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07975"/>
            <a:ext cx="6019800" cy="58181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2691D0BD-29D6-4323-AC8B-50B47BCD255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2621033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340B5EB3-FF52-4D80-8839-DC41141FC4C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3796389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3F1EF767-A094-4799-9E61-E501CC07466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382847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8"/>
          <p:cNvSpPr>
            <a:spLocks noGrp="1" noChangeArrowheads="1"/>
          </p:cNvSpPr>
          <p:nvPr>
            <p:ph type="sldNum" sz="quarter" idx="10"/>
          </p:nvPr>
        </p:nvSpPr>
        <p:spPr>
          <a:ln/>
        </p:spPr>
        <p:txBody>
          <a:bodyPr/>
          <a:lstStyle>
            <a:lvl1pPr>
              <a:defRPr/>
            </a:lvl1pPr>
          </a:lstStyle>
          <a:p>
            <a:pPr>
              <a:defRPr/>
            </a:pPr>
            <a:fld id="{47D35BC0-8D7E-4DA7-8C4B-E5599CCB0DB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04495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77702FB-4F40-40E2-9AD2-0B330A88BDF3}" type="datetime1">
              <a:rPr lang="ru-RU" smtClean="0">
                <a:solidFill>
                  <a:prstClr val="black">
                    <a:tint val="75000"/>
                  </a:prstClr>
                </a:solidFill>
              </a:rPr>
              <a:t>31.08.17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1408890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89052972-72C9-4685-BAC7-1CBBA500E6F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306404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407F7BFE-55D4-4758-84F4-657F72BBC1D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9399446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0B94B642-6C4C-415E-9663-D1631A59080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099291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9C04C298-D934-4EFD-ABF5-C2B137E280E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0490055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sldNum" sz="quarter" idx="10"/>
          </p:nvPr>
        </p:nvSpPr>
        <p:spPr>
          <a:ln/>
        </p:spPr>
        <p:txBody>
          <a:bodyPr/>
          <a:lstStyle>
            <a:lvl1pPr>
              <a:defRPr/>
            </a:lvl1pPr>
          </a:lstStyle>
          <a:p>
            <a:pPr>
              <a:defRPr/>
            </a:pPr>
            <a:fld id="{7DB137C9-0D3E-41E3-A0DC-DDA1A44A12F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4554928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sldNum" sz="quarter" idx="10"/>
          </p:nvPr>
        </p:nvSpPr>
        <p:spPr>
          <a:ln/>
        </p:spPr>
        <p:txBody>
          <a:bodyPr/>
          <a:lstStyle>
            <a:lvl1pPr>
              <a:defRPr/>
            </a:lvl1pPr>
          </a:lstStyle>
          <a:p>
            <a:pPr>
              <a:defRPr/>
            </a:pPr>
            <a:fld id="{FB4162D9-497A-4A3B-9A3A-BAC0548DDF3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8583626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3D2A64C2-73BC-44B8-BA5E-BBB9BA3B3B2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0923796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07975"/>
            <a:ext cx="2057400" cy="581818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07975"/>
            <a:ext cx="6019800" cy="58181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2691D0BD-29D6-4323-AC8B-50B47BCD255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8014969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9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5D3762B-B24E-450B-9E97-18B714EDE9F7}"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8896264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7FE829-0C96-4C93-B994-E1141D6F1D0C}"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90848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11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5CA2F7-8CED-4BD7-87E0-6D94A9332CF3}"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3187321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6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2FDF0E-D387-4AD8-80BA-A033D5AABA2E}"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0090200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97AA04E-DA37-4725-AB89-865EAF2E777B}"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9710831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DB137EF-A780-4D70-82C9-EE35AE3AA838}" type="datetime1">
              <a:rPr lang="ru-RU" smtClean="0">
                <a:solidFill>
                  <a:prstClr val="black">
                    <a:tint val="75000"/>
                  </a:prstClr>
                </a:solidFill>
              </a:rPr>
              <a:t>31.08.17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7948054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878385-B236-4D77-880E-AFAD30C7BF0D}" type="datetime1">
              <a:rPr lang="ru-RU" smtClean="0">
                <a:solidFill>
                  <a:prstClr val="black">
                    <a:tint val="75000"/>
                  </a:prstClr>
                </a:solidFill>
              </a:rPr>
              <a:t>31.08.17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2989849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0004B43-493F-4443-9C7E-C7849841F29E}" type="datetime1">
              <a:rPr lang="ru-RU" smtClean="0">
                <a:solidFill>
                  <a:prstClr val="black">
                    <a:tint val="75000"/>
                  </a:prstClr>
                </a:solidFill>
              </a:rPr>
              <a:t>31.08.17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585829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1" y="27311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079E80C-34E3-4FB2-B6EF-8A05EB3E4EC9}"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3787203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B5DF0D7-3717-41D5-8720-709D846C5004}"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580334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32ED2F-472B-400B-9081-25E3A509654E}"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615506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704"/>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704"/>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362819-2A64-40EC-8C00-325115E13C22}"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6891810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17E58F1A-0FC1-4A53-A89E-823B758A839D}" type="datetime1">
              <a:rPr lang="ru-RU" altLang="ja-JP" smtClean="0">
                <a:solidFill>
                  <a:srgbClr val="000000"/>
                </a:solidFill>
              </a:rPr>
              <a:t>31.08.17</a:t>
            </a:fld>
            <a:endParaRPr lang="ja-JP"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2017, Alushta, Crimea</a:t>
            </a:r>
            <a:endParaRPr lang="ru-RU"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FEE273-58C3-4495-9F95-90434B1F3EB6}" type="slidenum">
              <a:rPr lang="ru-RU" altLang="ja-JP">
                <a:solidFill>
                  <a:srgbClr val="000000"/>
                </a:solidFill>
              </a:rPr>
              <a:pPr>
                <a:defRPr/>
              </a:pPr>
              <a:t>‹#›</a:t>
            </a:fld>
            <a:endParaRPr lang="ru-RU" altLang="ja-JP">
              <a:solidFill>
                <a:srgbClr val="000000"/>
              </a:solidFill>
            </a:endParaRPr>
          </a:p>
        </p:txBody>
      </p:sp>
    </p:spTree>
    <p:extLst>
      <p:ext uri="{BB962C8B-B14F-4D97-AF65-F5344CB8AC3E}">
        <p14:creationId xmlns:p14="http://schemas.microsoft.com/office/powerpoint/2010/main" val="3904376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3E42BC-FB14-4830-BEA5-FB4DE017C210}" type="datetime1">
              <a:rPr lang="ru-RU" smtClean="0"/>
              <a:t>31.08.17</a:t>
            </a:fld>
            <a:endParaRPr lang="ru-RU"/>
          </a:p>
        </p:txBody>
      </p:sp>
      <p:sp>
        <p:nvSpPr>
          <p:cNvPr id="5" name="Нижний колонтитул 4"/>
          <p:cNvSpPr>
            <a:spLocks noGrp="1"/>
          </p:cNvSpPr>
          <p:nvPr>
            <p:ph type="ftr" sz="quarter" idx="11"/>
          </p:nvPr>
        </p:nvSpPr>
        <p:spPr/>
        <p:txBody>
          <a:bodyPr/>
          <a:lstStyle/>
          <a:p>
            <a:r>
              <a:rPr lang="en-US" smtClean="0"/>
              <a:t>2017, Alushta, Crimea</a:t>
            </a:r>
            <a:endParaRPr lang="ru-RU"/>
          </a:p>
        </p:txBody>
      </p:sp>
      <p:sp>
        <p:nvSpPr>
          <p:cNvPr id="6" name="Номер слайда 5"/>
          <p:cNvSpPr>
            <a:spLocks noGrp="1"/>
          </p:cNvSpPr>
          <p:nvPr>
            <p:ph type="sldNum" sz="quarter" idx="12"/>
          </p:nvPr>
        </p:nvSpPr>
        <p:spPr/>
        <p:txBody>
          <a:bodyPr/>
          <a:lstStyle/>
          <a:p>
            <a:fld id="{4CBCD05B-AAC6-4FF0-868D-6870800A6EA3}" type="slidenum">
              <a:rPr lang="ru-RU" smtClean="0"/>
              <a:t>‹#›</a:t>
            </a:fld>
            <a:endParaRPr lang="ru-RU"/>
          </a:p>
        </p:txBody>
      </p:sp>
    </p:spTree>
    <p:extLst>
      <p:ext uri="{BB962C8B-B14F-4D97-AF65-F5344CB8AC3E}">
        <p14:creationId xmlns:p14="http://schemas.microsoft.com/office/powerpoint/2010/main" val="2307002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556D58-0749-42A2-9BE7-1ABAE59752EE}"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7015734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3E675F39-8C03-446F-9563-DEAB10619648}" type="datetime1">
              <a:rPr lang="ru-RU" altLang="ja-JP" smtClean="0">
                <a:solidFill>
                  <a:srgbClr val="000000"/>
                </a:solidFill>
              </a:rPr>
              <a:t>31.08.17</a:t>
            </a:fld>
            <a:endParaRPr lang="ja-JP"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2017, Alushta, Crimea</a:t>
            </a:r>
            <a:endParaRPr lang="ru-RU"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E700DF-7F13-446A-9D02-CF874F396123}" type="slidenum">
              <a:rPr lang="ru-RU" altLang="ja-JP">
                <a:solidFill>
                  <a:srgbClr val="000000"/>
                </a:solidFill>
              </a:rPr>
              <a:pPr>
                <a:defRPr/>
              </a:pPr>
              <a:t>‹#›</a:t>
            </a:fld>
            <a:endParaRPr lang="ru-RU" altLang="ja-JP">
              <a:solidFill>
                <a:srgbClr val="000000"/>
              </a:solidFill>
            </a:endParaRPr>
          </a:p>
        </p:txBody>
      </p:sp>
    </p:spTree>
    <p:extLst>
      <p:ext uri="{BB962C8B-B14F-4D97-AF65-F5344CB8AC3E}">
        <p14:creationId xmlns:p14="http://schemas.microsoft.com/office/powerpoint/2010/main" val="396807305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60340326-163D-4B03-92D3-B5FA7C43BAA7}" type="datetime1">
              <a:rPr lang="ru-RU" altLang="ja-JP" smtClean="0">
                <a:solidFill>
                  <a:srgbClr val="000000"/>
                </a:solidFill>
              </a:rPr>
              <a:t>31.08.17</a:t>
            </a:fld>
            <a:endParaRPr lang="ja-JP"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2017, Alushta, Crimea</a:t>
            </a:r>
            <a:endParaRPr lang="ru-RU"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1368B2-B8DE-4E07-9EC8-54E83A4D8EFF}" type="slidenum">
              <a:rPr lang="ru-RU" altLang="ja-JP">
                <a:solidFill>
                  <a:srgbClr val="000000"/>
                </a:solidFill>
              </a:rPr>
              <a:pPr>
                <a:defRPr/>
              </a:pPr>
              <a:t>‹#›</a:t>
            </a:fld>
            <a:endParaRPr lang="ru-RU" altLang="ja-JP">
              <a:solidFill>
                <a:srgbClr val="000000"/>
              </a:solidFill>
            </a:endParaRPr>
          </a:p>
        </p:txBody>
      </p:sp>
    </p:spTree>
    <p:extLst>
      <p:ext uri="{BB962C8B-B14F-4D97-AF65-F5344CB8AC3E}">
        <p14:creationId xmlns:p14="http://schemas.microsoft.com/office/powerpoint/2010/main" val="5428380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F9C5DB25-054B-4FBA-B7AB-93A778AC1763}" type="datetime1">
              <a:rPr lang="ru-RU" altLang="ja-JP" smtClean="0">
                <a:solidFill>
                  <a:srgbClr val="000000"/>
                </a:solidFill>
              </a:rPr>
              <a:t>31.08.17</a:t>
            </a:fld>
            <a:endParaRPr lang="ja-JP"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2017, Alushta, Crimea</a:t>
            </a:r>
            <a:endParaRPr lang="ru-RU"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CB3BB9-5D5D-4578-BB89-B1C3409BCA26}" type="slidenum">
              <a:rPr lang="ru-RU" altLang="ja-JP">
                <a:solidFill>
                  <a:srgbClr val="000000"/>
                </a:solidFill>
              </a:rPr>
              <a:pPr>
                <a:defRPr/>
              </a:pPr>
              <a:t>‹#›</a:t>
            </a:fld>
            <a:endParaRPr lang="ru-RU" altLang="ja-JP">
              <a:solidFill>
                <a:srgbClr val="000000"/>
              </a:solidFill>
            </a:endParaRPr>
          </a:p>
        </p:txBody>
      </p:sp>
    </p:spTree>
    <p:extLst>
      <p:ext uri="{BB962C8B-B14F-4D97-AF65-F5344CB8AC3E}">
        <p14:creationId xmlns:p14="http://schemas.microsoft.com/office/powerpoint/2010/main" val="217026403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715CAB4C-7F75-4B7F-8812-75C1A5C45C00}" type="datetime1">
              <a:rPr lang="ru-RU" altLang="ja-JP" smtClean="0">
                <a:solidFill>
                  <a:srgbClr val="000000"/>
                </a:solidFill>
              </a:rPr>
              <a:t>31.08.17</a:t>
            </a:fld>
            <a:endParaRPr lang="ja-JP"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2017, Alushta, Crimea</a:t>
            </a:r>
            <a:endParaRPr lang="ru-RU"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85F70C3-9A61-4570-87F1-ED8743374ABA}" type="slidenum">
              <a:rPr lang="ru-RU" altLang="ja-JP">
                <a:solidFill>
                  <a:srgbClr val="000000"/>
                </a:solidFill>
              </a:rPr>
              <a:pPr>
                <a:defRPr/>
              </a:pPr>
              <a:t>‹#›</a:t>
            </a:fld>
            <a:endParaRPr lang="ru-RU" altLang="ja-JP">
              <a:solidFill>
                <a:srgbClr val="000000"/>
              </a:solidFill>
            </a:endParaRPr>
          </a:p>
        </p:txBody>
      </p:sp>
    </p:spTree>
    <p:extLst>
      <p:ext uri="{BB962C8B-B14F-4D97-AF65-F5344CB8AC3E}">
        <p14:creationId xmlns:p14="http://schemas.microsoft.com/office/powerpoint/2010/main" val="327852603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E3A1F34F-518B-4DBA-8ECD-992C20EB65F7}" type="datetime1">
              <a:rPr lang="ru-RU" altLang="ja-JP" smtClean="0">
                <a:solidFill>
                  <a:srgbClr val="000000"/>
                </a:solidFill>
              </a:rPr>
              <a:t>31.08.17</a:t>
            </a:fld>
            <a:endParaRPr lang="ja-JP"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2017, Alushta, Crimea</a:t>
            </a:r>
            <a:endParaRPr lang="ru-RU"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C9AECE2-187E-4656-9455-5C3E70EC0132}" type="slidenum">
              <a:rPr lang="ru-RU" altLang="ja-JP">
                <a:solidFill>
                  <a:srgbClr val="000000"/>
                </a:solidFill>
              </a:rPr>
              <a:pPr>
                <a:defRPr/>
              </a:pPr>
              <a:t>‹#›</a:t>
            </a:fld>
            <a:endParaRPr lang="ru-RU" altLang="ja-JP">
              <a:solidFill>
                <a:srgbClr val="000000"/>
              </a:solidFill>
            </a:endParaRPr>
          </a:p>
        </p:txBody>
      </p:sp>
    </p:spTree>
    <p:extLst>
      <p:ext uri="{BB962C8B-B14F-4D97-AF65-F5344CB8AC3E}">
        <p14:creationId xmlns:p14="http://schemas.microsoft.com/office/powerpoint/2010/main" val="211383328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EC2C5CE-1A78-4D92-8787-B470FAF1F22D}" type="datetime1">
              <a:rPr lang="ru-RU" altLang="ja-JP" smtClean="0">
                <a:solidFill>
                  <a:srgbClr val="000000"/>
                </a:solidFill>
              </a:rPr>
              <a:t>31.08.17</a:t>
            </a:fld>
            <a:endParaRPr lang="ja-JP"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2017, Alushta, Crimea</a:t>
            </a:r>
            <a:endParaRPr lang="ru-RU"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3C59A7-4AA5-41FC-97A6-273D54C7000B}" type="slidenum">
              <a:rPr lang="ru-RU" altLang="ja-JP">
                <a:solidFill>
                  <a:srgbClr val="000000"/>
                </a:solidFill>
              </a:rPr>
              <a:pPr>
                <a:defRPr/>
              </a:pPr>
              <a:t>‹#›</a:t>
            </a:fld>
            <a:endParaRPr lang="ru-RU" altLang="ja-JP">
              <a:solidFill>
                <a:srgbClr val="000000"/>
              </a:solidFill>
            </a:endParaRPr>
          </a:p>
        </p:txBody>
      </p:sp>
    </p:spTree>
    <p:extLst>
      <p:ext uri="{BB962C8B-B14F-4D97-AF65-F5344CB8AC3E}">
        <p14:creationId xmlns:p14="http://schemas.microsoft.com/office/powerpoint/2010/main" val="338370154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7A574716-8BB0-4688-BAEC-17E7ECE75E3E}" type="datetime1">
              <a:rPr lang="ru-RU" altLang="ja-JP" smtClean="0">
                <a:solidFill>
                  <a:srgbClr val="000000"/>
                </a:solidFill>
              </a:rPr>
              <a:t>31.08.17</a:t>
            </a:fld>
            <a:endParaRPr lang="ja-JP"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2017, Alushta, Crimea</a:t>
            </a:r>
            <a:endParaRPr lang="ru-RU"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9D9DD7-B5AA-45D8-97C4-41A8350CE666}" type="slidenum">
              <a:rPr lang="ru-RU" altLang="ja-JP">
                <a:solidFill>
                  <a:srgbClr val="000000"/>
                </a:solidFill>
              </a:rPr>
              <a:pPr>
                <a:defRPr/>
              </a:pPr>
              <a:t>‹#›</a:t>
            </a:fld>
            <a:endParaRPr lang="ru-RU" altLang="ja-JP">
              <a:solidFill>
                <a:srgbClr val="000000"/>
              </a:solidFill>
            </a:endParaRPr>
          </a:p>
        </p:txBody>
      </p:sp>
    </p:spTree>
    <p:extLst>
      <p:ext uri="{BB962C8B-B14F-4D97-AF65-F5344CB8AC3E}">
        <p14:creationId xmlns:p14="http://schemas.microsoft.com/office/powerpoint/2010/main" val="397854826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DFF7165E-0C67-4A01-A5CD-1420B3483B2A}" type="datetime1">
              <a:rPr lang="ru-RU" altLang="ja-JP" smtClean="0">
                <a:solidFill>
                  <a:srgbClr val="000000"/>
                </a:solidFill>
              </a:rPr>
              <a:t>31.08.17</a:t>
            </a:fld>
            <a:endParaRPr lang="ja-JP"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2017, Alushta, Crimea</a:t>
            </a:r>
            <a:endParaRPr lang="ru-RU"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A5DFD6-073E-4D64-A642-E98640769C48}" type="slidenum">
              <a:rPr lang="ru-RU" altLang="ja-JP">
                <a:solidFill>
                  <a:srgbClr val="000000"/>
                </a:solidFill>
              </a:rPr>
              <a:pPr>
                <a:defRPr/>
              </a:pPr>
              <a:t>‹#›</a:t>
            </a:fld>
            <a:endParaRPr lang="ru-RU" altLang="ja-JP">
              <a:solidFill>
                <a:srgbClr val="000000"/>
              </a:solidFill>
            </a:endParaRPr>
          </a:p>
        </p:txBody>
      </p:sp>
    </p:spTree>
    <p:extLst>
      <p:ext uri="{BB962C8B-B14F-4D97-AF65-F5344CB8AC3E}">
        <p14:creationId xmlns:p14="http://schemas.microsoft.com/office/powerpoint/2010/main" val="17748099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E77132D3-FAE8-4D05-9781-990B85F5DD92}" type="datetime1">
              <a:rPr lang="ru-RU" altLang="ja-JP" smtClean="0">
                <a:solidFill>
                  <a:srgbClr val="000000"/>
                </a:solidFill>
              </a:rPr>
              <a:t>31.08.17</a:t>
            </a:fld>
            <a:endParaRPr lang="ja-JP"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2017, Alushta, Crimea</a:t>
            </a:r>
            <a:endParaRPr lang="ru-RU"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9455ED-236B-4387-8B9E-AF7947A86C47}" type="slidenum">
              <a:rPr lang="ru-RU" altLang="ja-JP">
                <a:solidFill>
                  <a:srgbClr val="000000"/>
                </a:solidFill>
              </a:rPr>
              <a:pPr>
                <a:defRPr/>
              </a:pPr>
              <a:t>‹#›</a:t>
            </a:fld>
            <a:endParaRPr lang="ru-RU" altLang="ja-JP">
              <a:solidFill>
                <a:srgbClr val="000000"/>
              </a:solidFill>
            </a:endParaRPr>
          </a:p>
        </p:txBody>
      </p:sp>
    </p:spTree>
    <p:extLst>
      <p:ext uri="{BB962C8B-B14F-4D97-AF65-F5344CB8AC3E}">
        <p14:creationId xmlns:p14="http://schemas.microsoft.com/office/powerpoint/2010/main" val="373872968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4D9DE71D-F1E9-4E4C-94F2-3695D47937B0}" type="datetime1">
              <a:rPr lang="ru-RU" altLang="ja-JP" smtClean="0">
                <a:solidFill>
                  <a:srgbClr val="000000"/>
                </a:solidFill>
              </a:rPr>
              <a:t>31.08.17</a:t>
            </a:fld>
            <a:endParaRPr lang="ja-JP"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2017, Alushta, Crimea</a:t>
            </a:r>
            <a:endParaRPr lang="ru-RU"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DAA281-E028-4F9E-BA90-3099F9A75EAD}" type="slidenum">
              <a:rPr lang="ru-RU" altLang="ja-JP">
                <a:solidFill>
                  <a:srgbClr val="000000"/>
                </a:solidFill>
              </a:rPr>
              <a:pPr>
                <a:defRPr/>
              </a:pPr>
              <a:t>‹#›</a:t>
            </a:fld>
            <a:endParaRPr lang="ru-RU" altLang="ja-JP">
              <a:solidFill>
                <a:srgbClr val="000000"/>
              </a:solidFill>
            </a:endParaRPr>
          </a:p>
        </p:txBody>
      </p:sp>
    </p:spTree>
    <p:extLst>
      <p:ext uri="{BB962C8B-B14F-4D97-AF65-F5344CB8AC3E}">
        <p14:creationId xmlns:p14="http://schemas.microsoft.com/office/powerpoint/2010/main" val="3842775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46326A-4103-442A-8A25-302EF646E587}"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6376660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9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0D74696-991A-4745-8FD7-48CB168F8FD2}"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9478304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7353BF-34D6-4667-A0E9-FFDAAEF396C4}"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4385632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6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3B84A51-F201-4354-8BD9-B483A15F4ED8}"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097274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46866E1-815C-4241-A709-8C3283A4250B}"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3908391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3694F2E-946E-4632-9C6C-C37A715B61FA}" type="datetime1">
              <a:rPr lang="ru-RU" smtClean="0">
                <a:solidFill>
                  <a:prstClr val="black">
                    <a:tint val="75000"/>
                  </a:prstClr>
                </a:solidFill>
              </a:rPr>
              <a:t>31.08.17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3911553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F820E1F-7146-4B2A-AC2D-138296712155}" type="datetime1">
              <a:rPr lang="ru-RU" smtClean="0">
                <a:solidFill>
                  <a:prstClr val="black">
                    <a:tint val="75000"/>
                  </a:prstClr>
                </a:solidFill>
              </a:rPr>
              <a:t>31.08.17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4949398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32D7722-02EE-48D0-B07E-8FBA2EE7D1CD}" type="datetime1">
              <a:rPr lang="ru-RU" smtClean="0">
                <a:solidFill>
                  <a:prstClr val="black">
                    <a:tint val="75000"/>
                  </a:prstClr>
                </a:solidFill>
              </a:rPr>
              <a:t>31.08.17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8349509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1" y="27311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9716BE-8C78-4DBE-A177-200D3331587B}"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5731781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385CF96-17B6-417F-977C-E90DF4161336}"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1822659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0598C4-9D3B-4F95-8DBD-DE7C8E6701B8}"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96448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704"/>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704"/>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688A7C-E9AC-46F3-8955-A8EC5F8CFBF6}"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4931867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704"/>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704"/>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E68D019-6545-446C-8B2F-3CDD6167388D}"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3240061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9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DB2AAFF-65C0-4624-926A-C297BE78D123}"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357584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2F7909-F9FA-4BA2-994F-5746027E534D}"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3862611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6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40DBB9B-BEE0-4C58-B5D3-665D3CC5E63E}"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0126257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D101EDA-AA43-496A-9E48-DCB93E376426}"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6817298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3D86008-9318-4F78-BC95-673634E84B42}" type="datetime1">
              <a:rPr lang="ru-RU" smtClean="0">
                <a:solidFill>
                  <a:prstClr val="black">
                    <a:tint val="75000"/>
                  </a:prstClr>
                </a:solidFill>
              </a:rPr>
              <a:t>31.08.17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250625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D14BE14-5009-4639-965C-2C54FF1184B1}" type="datetime1">
              <a:rPr lang="ru-RU" smtClean="0">
                <a:solidFill>
                  <a:prstClr val="black">
                    <a:tint val="75000"/>
                  </a:prstClr>
                </a:solidFill>
              </a:rPr>
              <a:t>31.08.17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0707562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50EBC01-F9B1-45EA-8A3B-002FA3133DA3}" type="datetime1">
              <a:rPr lang="ru-RU" smtClean="0">
                <a:solidFill>
                  <a:prstClr val="black">
                    <a:tint val="75000"/>
                  </a:prstClr>
                </a:solidFill>
              </a:rPr>
              <a:t>31.08.17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3016151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1" y="27311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ACA3564-74C6-4D67-908F-5BB9A5AD751C}"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0163545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D1300C-644A-4DA1-9668-31619483B91B}"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07233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9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E8C331C-A442-4448-8CC9-6D25897D0714}"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482885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D8603C-DFFF-4819-9DE7-97B8DAF61B55}"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3498908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704"/>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704"/>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914A6A-1077-492C-B101-B3B198FFB5D3}"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13376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E5DD469-E36C-4324-8EF6-A2CC51E17490}"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4803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6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63C0145-60D3-4D75-84D2-B39F78570769}"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58829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3324F34-A744-446D-8720-B7D66A5AF6A4}"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36209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4D13965-5B32-4D2E-A2C0-4705470C70B3}" type="datetime1">
              <a:rPr lang="ru-RU" smtClean="0">
                <a:solidFill>
                  <a:prstClr val="black">
                    <a:tint val="75000"/>
                  </a:prstClr>
                </a:solidFill>
              </a:rPr>
              <a:t>31.08.17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8269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2AAB421-433B-4CF5-B176-99F9F35556D4}" type="datetime1">
              <a:rPr lang="ru-RU" smtClean="0">
                <a:solidFill>
                  <a:prstClr val="black">
                    <a:tint val="75000"/>
                  </a:prstClr>
                </a:solidFill>
              </a:rPr>
              <a:t>31.08.17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82473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903ECC-AB8A-4B83-AB75-FEBFB055F3BF}" type="datetime1">
              <a:rPr lang="ru-RU" smtClean="0">
                <a:solidFill>
                  <a:prstClr val="black">
                    <a:tint val="75000"/>
                  </a:prstClr>
                </a:solidFill>
              </a:rPr>
              <a:t>31.08.17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0568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6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E1B7EC0-1791-45C0-BD0C-17002C13FE01}" type="datetime1">
              <a:rPr lang="ru-RU" smtClean="0"/>
              <a:t>31.08.17</a:t>
            </a:fld>
            <a:endParaRPr lang="ru-RU"/>
          </a:p>
        </p:txBody>
      </p:sp>
      <p:sp>
        <p:nvSpPr>
          <p:cNvPr id="5" name="Нижний колонтитул 4"/>
          <p:cNvSpPr>
            <a:spLocks noGrp="1"/>
          </p:cNvSpPr>
          <p:nvPr>
            <p:ph type="ftr" sz="quarter" idx="11"/>
          </p:nvPr>
        </p:nvSpPr>
        <p:spPr/>
        <p:txBody>
          <a:bodyPr/>
          <a:lstStyle/>
          <a:p>
            <a:r>
              <a:rPr lang="en-US" smtClean="0"/>
              <a:t>2017, Alushta, Crimea</a:t>
            </a:r>
            <a:endParaRPr lang="ru-RU"/>
          </a:p>
        </p:txBody>
      </p:sp>
      <p:sp>
        <p:nvSpPr>
          <p:cNvPr id="6" name="Номер слайда 5"/>
          <p:cNvSpPr>
            <a:spLocks noGrp="1"/>
          </p:cNvSpPr>
          <p:nvPr>
            <p:ph type="sldNum" sz="quarter" idx="12"/>
          </p:nvPr>
        </p:nvSpPr>
        <p:spPr/>
        <p:txBody>
          <a:bodyPr/>
          <a:lstStyle/>
          <a:p>
            <a:fld id="{4CBCD05B-AAC6-4FF0-868D-6870800A6EA3}" type="slidenum">
              <a:rPr lang="ru-RU" smtClean="0"/>
              <a:t>‹#›</a:t>
            </a:fld>
            <a:endParaRPr lang="ru-RU" dirty="0"/>
          </a:p>
        </p:txBody>
      </p:sp>
    </p:spTree>
    <p:extLst>
      <p:ext uri="{BB962C8B-B14F-4D97-AF65-F5344CB8AC3E}">
        <p14:creationId xmlns:p14="http://schemas.microsoft.com/office/powerpoint/2010/main" val="3919210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11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B9EFD52-633F-47CD-A0A1-AACA82BC00E2}"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50519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5056D3-4FED-4114-B2D8-0E67E24DD925}"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66988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7AC90F6-9590-41D4-92E2-AB8796003E23}"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31418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704"/>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704"/>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A63575-4AEB-4DBA-832F-4777ECDDA717}"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83455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9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2F8DEF4-090E-4844-86E9-85BF6CEB2141}"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788E447-9A79-45A8-BE68-FD1A9176E4D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5148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509EEB2-60AD-476F-8F99-E9F82CCC9489}"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4C0C47B-3F15-49EC-85E9-05A653C9015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53621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6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C7E1E5D-146D-4880-A13B-F01A9B9EAFA4}"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C257B61-6851-4993-BA1C-1FC41B7E7BA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999660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5749DA8-5C2C-4F0C-B82F-4DB47E4ACEE3}"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ACBF4ED-4E5E-4175-8996-27A406B412B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7510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C0C79D4-0B9B-4C15-B90C-626E950E3D3A}" type="datetime1">
              <a:rPr lang="ru-RU" smtClean="0">
                <a:solidFill>
                  <a:prstClr val="black">
                    <a:tint val="75000"/>
                  </a:prstClr>
                </a:solidFill>
              </a:rPr>
              <a:t>31.08.17</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r>
              <a:rPr lang="en-US" smtClean="0">
                <a:solidFill>
                  <a:prstClr val="black">
                    <a:tint val="75000"/>
                  </a:prstClr>
                </a:solidFill>
              </a:rPr>
              <a:t>2017, Alushta, Crimea</a:t>
            </a: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517126B4-0919-48EE-9857-53119C65287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215879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D6E545D-B3AF-46BB-AFFE-664EE5F3B1B8}" type="datetime1">
              <a:rPr lang="ru-RU" smtClean="0">
                <a:solidFill>
                  <a:prstClr val="black">
                    <a:tint val="75000"/>
                  </a:prstClr>
                </a:solidFill>
              </a:rPr>
              <a:t>31.08.17</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r>
              <a:rPr lang="en-US" smtClean="0">
                <a:solidFill>
                  <a:prstClr val="black">
                    <a:tint val="75000"/>
                  </a:prstClr>
                </a:solidFill>
              </a:rPr>
              <a:t>2017, Alushta, Crimea</a:t>
            </a: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78623C9E-6C9C-4C93-AF2C-1F9EF742E48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6239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3CAF635-5B80-47DD-A9E0-073B0D6719C4}" type="datetime1">
              <a:rPr lang="ru-RU" smtClean="0"/>
              <a:t>31.08.17</a:t>
            </a:fld>
            <a:endParaRPr lang="ru-RU"/>
          </a:p>
        </p:txBody>
      </p:sp>
      <p:sp>
        <p:nvSpPr>
          <p:cNvPr id="6" name="Нижний колонтитул 5"/>
          <p:cNvSpPr>
            <a:spLocks noGrp="1"/>
          </p:cNvSpPr>
          <p:nvPr>
            <p:ph type="ftr" sz="quarter" idx="11"/>
          </p:nvPr>
        </p:nvSpPr>
        <p:spPr/>
        <p:txBody>
          <a:bodyPr/>
          <a:lstStyle/>
          <a:p>
            <a:r>
              <a:rPr lang="en-US" smtClean="0"/>
              <a:t>2017, Alushta, Crimea</a:t>
            </a:r>
            <a:endParaRPr lang="ru-RU"/>
          </a:p>
        </p:txBody>
      </p:sp>
      <p:sp>
        <p:nvSpPr>
          <p:cNvPr id="7" name="Номер слайда 6"/>
          <p:cNvSpPr>
            <a:spLocks noGrp="1"/>
          </p:cNvSpPr>
          <p:nvPr>
            <p:ph type="sldNum" sz="quarter" idx="12"/>
          </p:nvPr>
        </p:nvSpPr>
        <p:spPr/>
        <p:txBody>
          <a:bodyPr/>
          <a:lstStyle/>
          <a:p>
            <a:fld id="{4CBCD05B-AAC6-4FF0-868D-6870800A6EA3}" type="slidenum">
              <a:rPr lang="ru-RU" smtClean="0"/>
              <a:t>‹#›</a:t>
            </a:fld>
            <a:endParaRPr lang="ru-RU"/>
          </a:p>
        </p:txBody>
      </p:sp>
    </p:spTree>
    <p:extLst>
      <p:ext uri="{BB962C8B-B14F-4D97-AF65-F5344CB8AC3E}">
        <p14:creationId xmlns:p14="http://schemas.microsoft.com/office/powerpoint/2010/main" val="479505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C22076C-5C35-4CA2-B273-12A508D07B4F}" type="datetime1">
              <a:rPr lang="ru-RU" smtClean="0">
                <a:solidFill>
                  <a:prstClr val="black">
                    <a:tint val="75000"/>
                  </a:prstClr>
                </a:solidFill>
              </a:rPr>
              <a:t>31.08.17</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r>
              <a:rPr lang="en-US" smtClean="0">
                <a:solidFill>
                  <a:prstClr val="black">
                    <a:tint val="75000"/>
                  </a:prstClr>
                </a:solidFill>
              </a:rPr>
              <a:t>2017, Alushta, Crimea</a:t>
            </a: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42446664-FD50-468C-8D73-59F1B741F31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811196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11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48D7492-AFE6-4C20-AA43-28AF14F0E465}"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DEEE0C1-87B9-4184-9132-039CDDF965E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041968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F2D5764-0C8C-441E-B1C2-AFDA0885DC99}"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AAFFF47-4C85-4E7A-B727-FCAB5A0057A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77196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CA02510-2D22-4E28-9B5E-D83EDB0F0AE6}"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8D77218-8386-4C5B-A57D-CDBA7BEFDC8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669784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704"/>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704"/>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F9CC0E3-9040-4BAE-ADAB-E972BF9295BE}"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337E533-68A0-4E4A-8DBB-1A012BC964A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909314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9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4281653-5AF8-4EA1-8087-1F499D34AFDB}"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788E447-9A79-45A8-BE68-FD1A9176E4D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18285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34931A2-C842-463E-B238-22F3D3C2AB21}"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4C0C47B-3F15-49EC-85E9-05A653C9015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144905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6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14831F0-3857-465F-880D-06E30B527D3A}"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C257B61-6851-4993-BA1C-1FC41B7E7BA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037027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F043741-DB3A-452B-B4A9-4E31DCA72ABF}"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ACBF4ED-4E5E-4175-8996-27A406B412B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604117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0A37C80-6BA9-4CDF-8EBE-94C7AF798522}" type="datetime1">
              <a:rPr lang="ru-RU" smtClean="0">
                <a:solidFill>
                  <a:prstClr val="black">
                    <a:tint val="75000"/>
                  </a:prstClr>
                </a:solidFill>
              </a:rPr>
              <a:t>31.08.17</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r>
              <a:rPr lang="en-US" smtClean="0">
                <a:solidFill>
                  <a:prstClr val="black">
                    <a:tint val="75000"/>
                  </a:prstClr>
                </a:solidFill>
              </a:rPr>
              <a:t>2017, Alushta, Crimea</a:t>
            </a: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517126B4-0919-48EE-9857-53119C65287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393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9401B30-67A5-4990-B304-C18E03EC0130}" type="datetime1">
              <a:rPr lang="ru-RU" smtClean="0"/>
              <a:t>31.08.17</a:t>
            </a:fld>
            <a:endParaRPr lang="ru-RU"/>
          </a:p>
        </p:txBody>
      </p:sp>
      <p:sp>
        <p:nvSpPr>
          <p:cNvPr id="8" name="Нижний колонтитул 7"/>
          <p:cNvSpPr>
            <a:spLocks noGrp="1"/>
          </p:cNvSpPr>
          <p:nvPr>
            <p:ph type="ftr" sz="quarter" idx="11"/>
          </p:nvPr>
        </p:nvSpPr>
        <p:spPr/>
        <p:txBody>
          <a:bodyPr/>
          <a:lstStyle/>
          <a:p>
            <a:r>
              <a:rPr lang="en-US" smtClean="0"/>
              <a:t>2017, Alushta, Crimea</a:t>
            </a:r>
            <a:endParaRPr lang="ru-RU"/>
          </a:p>
        </p:txBody>
      </p:sp>
      <p:sp>
        <p:nvSpPr>
          <p:cNvPr id="9" name="Номер слайда 8"/>
          <p:cNvSpPr>
            <a:spLocks noGrp="1"/>
          </p:cNvSpPr>
          <p:nvPr>
            <p:ph type="sldNum" sz="quarter" idx="12"/>
          </p:nvPr>
        </p:nvSpPr>
        <p:spPr/>
        <p:txBody>
          <a:bodyPr/>
          <a:lstStyle/>
          <a:p>
            <a:fld id="{4CBCD05B-AAC6-4FF0-868D-6870800A6EA3}" type="slidenum">
              <a:rPr lang="ru-RU" smtClean="0"/>
              <a:t>‹#›</a:t>
            </a:fld>
            <a:endParaRPr lang="ru-RU"/>
          </a:p>
        </p:txBody>
      </p:sp>
    </p:spTree>
    <p:extLst>
      <p:ext uri="{BB962C8B-B14F-4D97-AF65-F5344CB8AC3E}">
        <p14:creationId xmlns:p14="http://schemas.microsoft.com/office/powerpoint/2010/main" val="8457479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3867894-88ED-41B0-B182-68DF48D71256}" type="datetime1">
              <a:rPr lang="ru-RU" smtClean="0">
                <a:solidFill>
                  <a:prstClr val="black">
                    <a:tint val="75000"/>
                  </a:prstClr>
                </a:solidFill>
              </a:rPr>
              <a:t>31.08.17</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r>
              <a:rPr lang="en-US" smtClean="0">
                <a:solidFill>
                  <a:prstClr val="black">
                    <a:tint val="75000"/>
                  </a:prstClr>
                </a:solidFill>
              </a:rPr>
              <a:t>2017, Alushta, Crimea</a:t>
            </a: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78623C9E-6C9C-4C93-AF2C-1F9EF742E48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279030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2066B71-D7B7-424C-9F7D-969BC480EB5D}" type="datetime1">
              <a:rPr lang="ru-RU" smtClean="0">
                <a:solidFill>
                  <a:prstClr val="black">
                    <a:tint val="75000"/>
                  </a:prstClr>
                </a:solidFill>
              </a:rPr>
              <a:t>31.08.17</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r>
              <a:rPr lang="en-US" smtClean="0">
                <a:solidFill>
                  <a:prstClr val="black">
                    <a:tint val="75000"/>
                  </a:prstClr>
                </a:solidFill>
              </a:rPr>
              <a:t>2017, Alushta, Crimea</a:t>
            </a: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42446664-FD50-468C-8D73-59F1B741F31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215054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11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288645F-3331-4F32-8F08-23C85B4D017C}"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DEEE0C1-87B9-4184-9132-039CDDF965E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720366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FB9666F-5F06-47FE-A328-40EF19014800}"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AAFFF47-4C85-4E7A-B727-FCAB5A0057A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275228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C98A195-B747-4890-B881-565CE2832BB0}"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8D77218-8386-4C5B-A57D-CDBA7BEFDC8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47567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704"/>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704"/>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F31A578-BB53-4317-9940-5BC8331275E2}"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337E533-68A0-4E4A-8DBB-1A012BC964A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869511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93"/>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41D647F6-A82F-4007-A317-A4B40C06CC1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70704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E6116628-AB6D-45AB-B2C9-C08F007374A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640515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68"/>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8"/>
          <p:cNvSpPr>
            <a:spLocks noGrp="1" noChangeArrowheads="1"/>
          </p:cNvSpPr>
          <p:nvPr>
            <p:ph type="sldNum" sz="quarter" idx="10"/>
          </p:nvPr>
        </p:nvSpPr>
        <p:spPr>
          <a:ln/>
        </p:spPr>
        <p:txBody>
          <a:bodyPr/>
          <a:lstStyle>
            <a:lvl1pPr>
              <a:defRPr/>
            </a:lvl1pPr>
          </a:lstStyle>
          <a:p>
            <a:pPr>
              <a:defRPr/>
            </a:pPr>
            <a:fld id="{9BBFD1A1-6AAF-40EB-B856-27471BAC23C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965640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EAC17E4B-E5D4-4F4F-9572-DFCFF6B3D41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552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FD9E477-34CB-4BE8-AE9E-D8F37C1E23D4}" type="datetime1">
              <a:rPr lang="ru-RU" smtClean="0"/>
              <a:t>31.08.17</a:t>
            </a:fld>
            <a:endParaRPr lang="ru-RU"/>
          </a:p>
        </p:txBody>
      </p:sp>
      <p:sp>
        <p:nvSpPr>
          <p:cNvPr id="4" name="Нижний колонтитул 3"/>
          <p:cNvSpPr>
            <a:spLocks noGrp="1"/>
          </p:cNvSpPr>
          <p:nvPr>
            <p:ph type="ftr" sz="quarter" idx="11"/>
          </p:nvPr>
        </p:nvSpPr>
        <p:spPr/>
        <p:txBody>
          <a:bodyPr/>
          <a:lstStyle/>
          <a:p>
            <a:r>
              <a:rPr lang="en-US" smtClean="0"/>
              <a:t>2017, Alushta, Crimea</a:t>
            </a:r>
            <a:endParaRPr lang="ru-RU"/>
          </a:p>
        </p:txBody>
      </p:sp>
      <p:sp>
        <p:nvSpPr>
          <p:cNvPr id="5" name="Номер слайда 4"/>
          <p:cNvSpPr>
            <a:spLocks noGrp="1"/>
          </p:cNvSpPr>
          <p:nvPr>
            <p:ph type="sldNum" sz="quarter" idx="12"/>
          </p:nvPr>
        </p:nvSpPr>
        <p:spPr/>
        <p:txBody>
          <a:bodyPr/>
          <a:lstStyle/>
          <a:p>
            <a:fld id="{4CBCD05B-AAC6-4FF0-868D-6870800A6EA3}" type="slidenum">
              <a:rPr lang="ru-RU" smtClean="0"/>
              <a:t>‹#›</a:t>
            </a:fld>
            <a:endParaRPr lang="ru-RU"/>
          </a:p>
        </p:txBody>
      </p:sp>
    </p:spTree>
    <p:extLst>
      <p:ext uri="{BB962C8B-B14F-4D97-AF65-F5344CB8AC3E}">
        <p14:creationId xmlns:p14="http://schemas.microsoft.com/office/powerpoint/2010/main" val="21455423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D73B217C-6BE1-4971-9C51-E7CBE04AFAB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03868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16B0238F-7C0A-410E-A9D1-6E971329143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873645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64EB0CB9-3F38-480D-9CC0-552B5E2930E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973971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1" y="27311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sldNum" sz="quarter" idx="10"/>
          </p:nvPr>
        </p:nvSpPr>
        <p:spPr>
          <a:ln/>
        </p:spPr>
        <p:txBody>
          <a:bodyPr/>
          <a:lstStyle>
            <a:lvl1pPr>
              <a:defRPr/>
            </a:lvl1pPr>
          </a:lstStyle>
          <a:p>
            <a:pPr>
              <a:defRPr/>
            </a:pPr>
            <a:fld id="{406B5CC5-F511-4E1B-AA57-9BE2AFF5390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919773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sldNum" sz="quarter" idx="10"/>
          </p:nvPr>
        </p:nvSpPr>
        <p:spPr>
          <a:ln/>
        </p:spPr>
        <p:txBody>
          <a:bodyPr/>
          <a:lstStyle>
            <a:lvl1pPr>
              <a:defRPr/>
            </a:lvl1pPr>
          </a:lstStyle>
          <a:p>
            <a:pPr>
              <a:defRPr/>
            </a:pPr>
            <a:fld id="{952B9370-6A33-430C-90A6-21018D02831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172860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D1C5D794-C9A6-445D-897B-852FDFE15D4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579064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07975"/>
            <a:ext cx="2057400" cy="581818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07975"/>
            <a:ext cx="6019800" cy="58181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F44E37E5-D680-4D3E-84EF-66921E8CE0B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574572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9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B0A83F8-099A-449B-B12E-AC016151ADDC}"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698188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494832-9CD3-4AF0-A149-8A86CB35D711}"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527132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6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2AE1FE7-27BC-4552-8376-63708379AF23}"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00505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F69ACE-DCB3-449C-9734-D0CCA7EF92EF}" type="datetime1">
              <a:rPr lang="ru-RU" smtClean="0"/>
              <a:t>31.08.17</a:t>
            </a:fld>
            <a:endParaRPr lang="ru-RU"/>
          </a:p>
        </p:txBody>
      </p:sp>
      <p:sp>
        <p:nvSpPr>
          <p:cNvPr id="3" name="Нижний колонтитул 2"/>
          <p:cNvSpPr>
            <a:spLocks noGrp="1"/>
          </p:cNvSpPr>
          <p:nvPr>
            <p:ph type="ftr" sz="quarter" idx="11"/>
          </p:nvPr>
        </p:nvSpPr>
        <p:spPr/>
        <p:txBody>
          <a:bodyPr/>
          <a:lstStyle/>
          <a:p>
            <a:r>
              <a:rPr lang="en-US" smtClean="0"/>
              <a:t>2017, Alushta, Crimea</a:t>
            </a:r>
            <a:endParaRPr lang="ru-RU"/>
          </a:p>
        </p:txBody>
      </p:sp>
      <p:sp>
        <p:nvSpPr>
          <p:cNvPr id="4" name="Номер слайда 3"/>
          <p:cNvSpPr>
            <a:spLocks noGrp="1"/>
          </p:cNvSpPr>
          <p:nvPr>
            <p:ph type="sldNum" sz="quarter" idx="12"/>
          </p:nvPr>
        </p:nvSpPr>
        <p:spPr/>
        <p:txBody>
          <a:bodyPr/>
          <a:lstStyle/>
          <a:p>
            <a:fld id="{4CBCD05B-AAC6-4FF0-868D-6870800A6EA3}" type="slidenum">
              <a:rPr lang="ru-RU" smtClean="0"/>
              <a:t>‹#›</a:t>
            </a:fld>
            <a:endParaRPr lang="ru-RU"/>
          </a:p>
        </p:txBody>
      </p:sp>
    </p:spTree>
    <p:extLst>
      <p:ext uri="{BB962C8B-B14F-4D97-AF65-F5344CB8AC3E}">
        <p14:creationId xmlns:p14="http://schemas.microsoft.com/office/powerpoint/2010/main" val="17763791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6F43742-0884-40A5-92A6-39B54B471922}"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BCD05B-AAC6-4FF0-868D-6870800A6EA3}"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209044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72BC2F7-3C73-4C2F-AA41-4EF13C41A55F}" type="datetime1">
              <a:rPr lang="ru-RU" smtClean="0">
                <a:solidFill>
                  <a:prstClr val="black">
                    <a:tint val="75000"/>
                  </a:prstClr>
                </a:solidFill>
              </a:rPr>
              <a:t>31.08.17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CBCD05B-AAC6-4FF0-868D-6870800A6EA3}"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846564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0834305-ED8A-41BE-B8A4-3EEA83C64520}" type="datetime1">
              <a:rPr lang="ru-RU" smtClean="0">
                <a:solidFill>
                  <a:prstClr val="black">
                    <a:tint val="75000"/>
                  </a:prstClr>
                </a:solidFill>
              </a:rPr>
              <a:t>31.08.17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CBCD05B-AAC6-4FF0-868D-6870800A6EA3}"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04844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12BF430-09FB-4054-A6A9-27C257EF31E6}" type="datetime1">
              <a:rPr lang="ru-RU" smtClean="0">
                <a:solidFill>
                  <a:prstClr val="black">
                    <a:tint val="75000"/>
                  </a:prstClr>
                </a:solidFill>
              </a:rPr>
              <a:t>31.08.17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CBCD05B-AAC6-4FF0-868D-6870800A6EA3}"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588498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1" y="27311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75FD751-4168-470E-AF45-BD7F5941396E}"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BCD05B-AAC6-4FF0-868D-6870800A6EA3}"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182195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9832ED9-4FB4-41D7-AC45-1D6CA91A5F93}" type="datetime1">
              <a:rPr lang="ru-RU" smtClean="0">
                <a:solidFill>
                  <a:prstClr val="black">
                    <a:tint val="75000"/>
                  </a:prstClr>
                </a:solidFill>
              </a:rPr>
              <a:t>31.08.17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BCD05B-AAC6-4FF0-868D-6870800A6EA3}"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586787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B7881C-AD62-4005-9ADA-0DED712F3F3A}"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601780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704"/>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704"/>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788BA9-8774-4D44-B57E-F7A5BBD3243A}"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BCD05B-AAC6-4FF0-868D-6870800A6EA3}"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440157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91"/>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41D647F6-A82F-4007-A317-A4B40C06CC1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797179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E6116628-AB6D-45AB-B2C9-C08F007374A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2319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1" y="27311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02E4A68-30FF-4AA9-BC43-FBCFAEC15344}" type="datetime1">
              <a:rPr lang="ru-RU" smtClean="0"/>
              <a:t>31.08.17</a:t>
            </a:fld>
            <a:endParaRPr lang="ru-RU"/>
          </a:p>
        </p:txBody>
      </p:sp>
      <p:sp>
        <p:nvSpPr>
          <p:cNvPr id="6" name="Нижний колонтитул 5"/>
          <p:cNvSpPr>
            <a:spLocks noGrp="1"/>
          </p:cNvSpPr>
          <p:nvPr>
            <p:ph type="ftr" sz="quarter" idx="11"/>
          </p:nvPr>
        </p:nvSpPr>
        <p:spPr/>
        <p:txBody>
          <a:bodyPr/>
          <a:lstStyle/>
          <a:p>
            <a:r>
              <a:rPr lang="en-US" smtClean="0"/>
              <a:t>2017, Alushta, Crimea</a:t>
            </a:r>
            <a:endParaRPr lang="ru-RU"/>
          </a:p>
        </p:txBody>
      </p:sp>
      <p:sp>
        <p:nvSpPr>
          <p:cNvPr id="7" name="Номер слайда 6"/>
          <p:cNvSpPr>
            <a:spLocks noGrp="1"/>
          </p:cNvSpPr>
          <p:nvPr>
            <p:ph type="sldNum" sz="quarter" idx="12"/>
          </p:nvPr>
        </p:nvSpPr>
        <p:spPr/>
        <p:txBody>
          <a:bodyPr/>
          <a:lstStyle/>
          <a:p>
            <a:fld id="{4CBCD05B-AAC6-4FF0-868D-6870800A6EA3}" type="slidenum">
              <a:rPr lang="ru-RU" smtClean="0"/>
              <a:t>‹#›</a:t>
            </a:fld>
            <a:endParaRPr lang="ru-RU"/>
          </a:p>
        </p:txBody>
      </p:sp>
    </p:spTree>
    <p:extLst>
      <p:ext uri="{BB962C8B-B14F-4D97-AF65-F5344CB8AC3E}">
        <p14:creationId xmlns:p14="http://schemas.microsoft.com/office/powerpoint/2010/main" val="1091972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66"/>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8"/>
          <p:cNvSpPr>
            <a:spLocks noGrp="1" noChangeArrowheads="1"/>
          </p:cNvSpPr>
          <p:nvPr>
            <p:ph type="sldNum" sz="quarter" idx="10"/>
          </p:nvPr>
        </p:nvSpPr>
        <p:spPr>
          <a:ln/>
        </p:spPr>
        <p:txBody>
          <a:bodyPr/>
          <a:lstStyle>
            <a:lvl1pPr>
              <a:defRPr/>
            </a:lvl1pPr>
          </a:lstStyle>
          <a:p>
            <a:pPr>
              <a:defRPr/>
            </a:pPr>
            <a:fld id="{9BBFD1A1-6AAF-40EB-B856-27471BAC23C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846893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EAC17E4B-E5D4-4F4F-9572-DFCFF6B3D41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223779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D73B217C-6BE1-4971-9C51-E7CBE04AFAB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61817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16B0238F-7C0A-410E-A9D1-6E971329143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392234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64EB0CB9-3F38-480D-9CC0-552B5E2930E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846026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1" y="27311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sldNum" sz="quarter" idx="10"/>
          </p:nvPr>
        </p:nvSpPr>
        <p:spPr>
          <a:ln/>
        </p:spPr>
        <p:txBody>
          <a:bodyPr/>
          <a:lstStyle>
            <a:lvl1pPr>
              <a:defRPr/>
            </a:lvl1pPr>
          </a:lstStyle>
          <a:p>
            <a:pPr>
              <a:defRPr/>
            </a:pPr>
            <a:fld id="{406B5CC5-F511-4E1B-AA57-9BE2AFF5390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760561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sldNum" sz="quarter" idx="10"/>
          </p:nvPr>
        </p:nvSpPr>
        <p:spPr>
          <a:ln/>
        </p:spPr>
        <p:txBody>
          <a:bodyPr/>
          <a:lstStyle>
            <a:lvl1pPr>
              <a:defRPr/>
            </a:lvl1pPr>
          </a:lstStyle>
          <a:p>
            <a:pPr>
              <a:defRPr/>
            </a:pPr>
            <a:fld id="{952B9370-6A33-430C-90A6-21018D02831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736123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D1C5D794-C9A6-445D-897B-852FDFE15D4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029066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07975"/>
            <a:ext cx="2057400" cy="581818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07975"/>
            <a:ext cx="6019800" cy="58181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F44E37E5-D680-4D3E-84EF-66921E8CE0B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828957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87"/>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41D647F6-A82F-4007-A317-A4B40C06CC1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68912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11B4388-1196-483E-AD8F-184C532CE924}" type="datetime1">
              <a:rPr lang="ru-RU" smtClean="0"/>
              <a:t>31.08.17</a:t>
            </a:fld>
            <a:endParaRPr lang="ru-RU"/>
          </a:p>
        </p:txBody>
      </p:sp>
      <p:sp>
        <p:nvSpPr>
          <p:cNvPr id="6" name="Нижний колонтитул 5"/>
          <p:cNvSpPr>
            <a:spLocks noGrp="1"/>
          </p:cNvSpPr>
          <p:nvPr>
            <p:ph type="ftr" sz="quarter" idx="11"/>
          </p:nvPr>
        </p:nvSpPr>
        <p:spPr/>
        <p:txBody>
          <a:bodyPr/>
          <a:lstStyle/>
          <a:p>
            <a:r>
              <a:rPr lang="en-US" smtClean="0"/>
              <a:t>2017, Alushta, Crimea</a:t>
            </a:r>
            <a:endParaRPr lang="ru-RU"/>
          </a:p>
        </p:txBody>
      </p:sp>
      <p:sp>
        <p:nvSpPr>
          <p:cNvPr id="7" name="Номер слайда 6"/>
          <p:cNvSpPr>
            <a:spLocks noGrp="1"/>
          </p:cNvSpPr>
          <p:nvPr>
            <p:ph type="sldNum" sz="quarter" idx="12"/>
          </p:nvPr>
        </p:nvSpPr>
        <p:spPr/>
        <p:txBody>
          <a:bodyPr/>
          <a:lstStyle/>
          <a:p>
            <a:fld id="{4CBCD05B-AAC6-4FF0-868D-6870800A6EA3}" type="slidenum">
              <a:rPr lang="ru-RU" smtClean="0"/>
              <a:t>‹#›</a:t>
            </a:fld>
            <a:endParaRPr lang="ru-RU"/>
          </a:p>
        </p:txBody>
      </p:sp>
    </p:spTree>
    <p:extLst>
      <p:ext uri="{BB962C8B-B14F-4D97-AF65-F5344CB8AC3E}">
        <p14:creationId xmlns:p14="http://schemas.microsoft.com/office/powerpoint/2010/main" val="36597218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E6116628-AB6D-45AB-B2C9-C08F007374A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012806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62"/>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8"/>
          <p:cNvSpPr>
            <a:spLocks noGrp="1" noChangeArrowheads="1"/>
          </p:cNvSpPr>
          <p:nvPr>
            <p:ph type="sldNum" sz="quarter" idx="10"/>
          </p:nvPr>
        </p:nvSpPr>
        <p:spPr>
          <a:ln/>
        </p:spPr>
        <p:txBody>
          <a:bodyPr/>
          <a:lstStyle>
            <a:lvl1pPr>
              <a:defRPr/>
            </a:lvl1pPr>
          </a:lstStyle>
          <a:p>
            <a:pPr>
              <a:defRPr/>
            </a:pPr>
            <a:fld id="{9BBFD1A1-6AAF-40EB-B856-27471BAC23C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229356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EAC17E4B-E5D4-4F4F-9572-DFCFF6B3D41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76225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D73B217C-6BE1-4971-9C51-E7CBE04AFAB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436289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16B0238F-7C0A-410E-A9D1-6E971329143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749574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64EB0CB9-3F38-480D-9CC0-552B5E2930E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65810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1" y="27311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sldNum" sz="quarter" idx="10"/>
          </p:nvPr>
        </p:nvSpPr>
        <p:spPr>
          <a:ln/>
        </p:spPr>
        <p:txBody>
          <a:bodyPr/>
          <a:lstStyle>
            <a:lvl1pPr>
              <a:defRPr/>
            </a:lvl1pPr>
          </a:lstStyle>
          <a:p>
            <a:pPr>
              <a:defRPr/>
            </a:pPr>
            <a:fld id="{406B5CC5-F511-4E1B-AA57-9BE2AFF5390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488144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sldNum" sz="quarter" idx="10"/>
          </p:nvPr>
        </p:nvSpPr>
        <p:spPr>
          <a:ln/>
        </p:spPr>
        <p:txBody>
          <a:bodyPr/>
          <a:lstStyle>
            <a:lvl1pPr>
              <a:defRPr/>
            </a:lvl1pPr>
          </a:lstStyle>
          <a:p>
            <a:pPr>
              <a:defRPr/>
            </a:pPr>
            <a:fld id="{952B9370-6A33-430C-90A6-21018D02831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589682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D1C5D794-C9A6-445D-897B-852FDFE15D4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20452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07975"/>
            <a:ext cx="2057400" cy="581818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07975"/>
            <a:ext cx="6019800" cy="58181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F44E37E5-D680-4D3E-84EF-66921E8CE0B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86710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41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0B5D6-A16C-4985-B55E-0584848BB8EA}" type="datetime1">
              <a:rPr lang="ru-RU" smtClean="0"/>
              <a:t>31.08.17</a:t>
            </a:fld>
            <a:endParaRPr lang="ru-RU"/>
          </a:p>
        </p:txBody>
      </p:sp>
      <p:sp>
        <p:nvSpPr>
          <p:cNvPr id="5" name="Нижний колонтитул 4"/>
          <p:cNvSpPr>
            <a:spLocks noGrp="1"/>
          </p:cNvSpPr>
          <p:nvPr>
            <p:ph type="ftr" sz="quarter" idx="3"/>
          </p:nvPr>
        </p:nvSpPr>
        <p:spPr>
          <a:xfrm>
            <a:off x="3124200" y="635641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2017, Alushta, Crimea</a:t>
            </a:r>
            <a:endParaRPr lang="ru-RU"/>
          </a:p>
        </p:txBody>
      </p:sp>
      <p:sp>
        <p:nvSpPr>
          <p:cNvPr id="6" name="Номер слайда 5"/>
          <p:cNvSpPr>
            <a:spLocks noGrp="1"/>
          </p:cNvSpPr>
          <p:nvPr>
            <p:ph type="sldNum" sz="quarter" idx="4"/>
          </p:nvPr>
        </p:nvSpPr>
        <p:spPr>
          <a:xfrm>
            <a:off x="6553200" y="635641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CD05B-AAC6-4FF0-868D-6870800A6EA3}" type="slidenum">
              <a:rPr lang="ru-RU" smtClean="0"/>
              <a:t>‹#›</a:t>
            </a:fld>
            <a:endParaRPr lang="ru-RU"/>
          </a:p>
        </p:txBody>
      </p:sp>
    </p:spTree>
    <p:extLst>
      <p:ext uri="{BB962C8B-B14F-4D97-AF65-F5344CB8AC3E}">
        <p14:creationId xmlns:p14="http://schemas.microsoft.com/office/powerpoint/2010/main" val="1613461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2370" name="Rectangle 2"/>
          <p:cNvSpPr>
            <a:spLocks noChangeArrowheads="1"/>
          </p:cNvSpPr>
          <p:nvPr userDrawn="1"/>
        </p:nvSpPr>
        <p:spPr bwMode="auto">
          <a:xfrm>
            <a:off x="0" y="0"/>
            <a:ext cx="9144000" cy="6858000"/>
          </a:xfrm>
          <a:prstGeom prst="rect">
            <a:avLst/>
          </a:prstGeom>
          <a:blipFill>
            <a:blip r:embed="rId13" cstate="print"/>
            <a:tile tx="0" ty="0" sx="100000" sy="100000" flip="none" algn="tl"/>
          </a:blipFill>
          <a:ln w="19050">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442371" name="AutoShape 3"/>
          <p:cNvSpPr>
            <a:spLocks noChangeArrowheads="1"/>
          </p:cNvSpPr>
          <p:nvPr userDrawn="1"/>
        </p:nvSpPr>
        <p:spPr bwMode="auto">
          <a:xfrm>
            <a:off x="230068" y="276278"/>
            <a:ext cx="8704385" cy="6284913"/>
          </a:xfrm>
          <a:prstGeom prst="roundRect">
            <a:avLst>
              <a:gd name="adj" fmla="val 16667"/>
            </a:avLst>
          </a:prstGeom>
          <a:solidFill>
            <a:schemeClr val="bg1"/>
          </a:soli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2052" name="Rectangle 4"/>
          <p:cNvSpPr>
            <a:spLocks noGrp="1" noChangeArrowheads="1"/>
          </p:cNvSpPr>
          <p:nvPr>
            <p:ph type="title"/>
          </p:nvPr>
        </p:nvSpPr>
        <p:spPr bwMode="auto">
          <a:xfrm>
            <a:off x="457200" y="308028"/>
            <a:ext cx="822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3" name="Rectangle 5"/>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42376" name="Rectangle 8"/>
          <p:cNvSpPr>
            <a:spLocks noGrp="1" noChangeArrowheads="1"/>
          </p:cNvSpPr>
          <p:nvPr>
            <p:ph type="sldNum" sz="quarter" idx="4"/>
          </p:nvPr>
        </p:nvSpPr>
        <p:spPr bwMode="auto">
          <a:xfrm>
            <a:off x="6843346" y="6464300"/>
            <a:ext cx="2133600" cy="393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vl1pPr>
          </a:lstStyle>
          <a:p>
            <a:pPr fontAlgn="base">
              <a:spcBef>
                <a:spcPct val="0"/>
              </a:spcBef>
              <a:spcAft>
                <a:spcPct val="0"/>
              </a:spcAft>
              <a:defRPr/>
            </a:pPr>
            <a:fld id="{F4D90814-7ED6-41DE-8557-06F09B3DABB2}"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273604247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rgbClr val="000099"/>
          </a:solidFill>
          <a:latin typeface="+mj-lt"/>
          <a:ea typeface="+mj-ea"/>
          <a:cs typeface="+mj-cs"/>
        </a:defRPr>
      </a:lvl1pPr>
      <a:lvl2pPr algn="ctr" rtl="0" eaLnBrk="0" fontAlgn="base" hangingPunct="0">
        <a:spcBef>
          <a:spcPct val="0"/>
        </a:spcBef>
        <a:spcAft>
          <a:spcPct val="0"/>
        </a:spcAft>
        <a:defRPr sz="2400" b="1">
          <a:solidFill>
            <a:srgbClr val="000099"/>
          </a:solidFill>
          <a:latin typeface="Comic Sans MS" pitchFamily="66" charset="0"/>
        </a:defRPr>
      </a:lvl2pPr>
      <a:lvl3pPr algn="ctr" rtl="0" eaLnBrk="0" fontAlgn="base" hangingPunct="0">
        <a:spcBef>
          <a:spcPct val="0"/>
        </a:spcBef>
        <a:spcAft>
          <a:spcPct val="0"/>
        </a:spcAft>
        <a:defRPr sz="2400" b="1">
          <a:solidFill>
            <a:srgbClr val="000099"/>
          </a:solidFill>
          <a:latin typeface="Comic Sans MS" pitchFamily="66" charset="0"/>
        </a:defRPr>
      </a:lvl3pPr>
      <a:lvl4pPr algn="ctr" rtl="0" eaLnBrk="0" fontAlgn="base" hangingPunct="0">
        <a:spcBef>
          <a:spcPct val="0"/>
        </a:spcBef>
        <a:spcAft>
          <a:spcPct val="0"/>
        </a:spcAft>
        <a:defRPr sz="2400" b="1">
          <a:solidFill>
            <a:srgbClr val="000099"/>
          </a:solidFill>
          <a:latin typeface="Comic Sans MS" pitchFamily="66" charset="0"/>
        </a:defRPr>
      </a:lvl4pPr>
      <a:lvl5pPr algn="ctr" rtl="0" eaLnBrk="0" fontAlgn="base" hangingPunct="0">
        <a:spcBef>
          <a:spcPct val="0"/>
        </a:spcBef>
        <a:spcAft>
          <a:spcPct val="0"/>
        </a:spcAft>
        <a:defRPr sz="2400" b="1">
          <a:solidFill>
            <a:srgbClr val="000099"/>
          </a:solidFill>
          <a:latin typeface="Comic Sans MS" pitchFamily="66" charset="0"/>
        </a:defRPr>
      </a:lvl5pPr>
      <a:lvl6pPr marL="457200" algn="ctr" rtl="0" fontAlgn="base">
        <a:spcBef>
          <a:spcPct val="0"/>
        </a:spcBef>
        <a:spcAft>
          <a:spcPct val="0"/>
        </a:spcAft>
        <a:defRPr sz="2400" b="1">
          <a:solidFill>
            <a:srgbClr val="000099"/>
          </a:solidFill>
          <a:latin typeface="Comic Sans MS" pitchFamily="66" charset="0"/>
        </a:defRPr>
      </a:lvl6pPr>
      <a:lvl7pPr marL="914400" algn="ctr" rtl="0" fontAlgn="base">
        <a:spcBef>
          <a:spcPct val="0"/>
        </a:spcBef>
        <a:spcAft>
          <a:spcPct val="0"/>
        </a:spcAft>
        <a:defRPr sz="2400" b="1">
          <a:solidFill>
            <a:srgbClr val="000099"/>
          </a:solidFill>
          <a:latin typeface="Comic Sans MS" pitchFamily="66" charset="0"/>
        </a:defRPr>
      </a:lvl7pPr>
      <a:lvl8pPr marL="1371600" algn="ctr" rtl="0" fontAlgn="base">
        <a:spcBef>
          <a:spcPct val="0"/>
        </a:spcBef>
        <a:spcAft>
          <a:spcPct val="0"/>
        </a:spcAft>
        <a:defRPr sz="2400" b="1">
          <a:solidFill>
            <a:srgbClr val="000099"/>
          </a:solidFill>
          <a:latin typeface="Comic Sans MS" pitchFamily="66" charset="0"/>
        </a:defRPr>
      </a:lvl8pPr>
      <a:lvl9pPr marL="1828800" algn="ctr" rtl="0" fontAlgn="base">
        <a:spcBef>
          <a:spcPct val="0"/>
        </a:spcBef>
        <a:spcAft>
          <a:spcPct val="0"/>
        </a:spcAft>
        <a:defRPr sz="2400" b="1">
          <a:solidFill>
            <a:srgbClr val="000099"/>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2370" name="Rectangle 2"/>
          <p:cNvSpPr>
            <a:spLocks noChangeArrowheads="1"/>
          </p:cNvSpPr>
          <p:nvPr userDrawn="1"/>
        </p:nvSpPr>
        <p:spPr bwMode="auto">
          <a:xfrm>
            <a:off x="0" y="0"/>
            <a:ext cx="9144000" cy="6858000"/>
          </a:xfrm>
          <a:prstGeom prst="rect">
            <a:avLst/>
          </a:prstGeom>
          <a:blipFill>
            <a:blip r:embed="rId13" cstate="print"/>
            <a:tile tx="0" ty="0" sx="100000" sy="100000" flip="none" algn="tl"/>
          </a:blipFill>
          <a:ln w="19050">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442371" name="AutoShape 3"/>
          <p:cNvSpPr>
            <a:spLocks noChangeArrowheads="1"/>
          </p:cNvSpPr>
          <p:nvPr userDrawn="1"/>
        </p:nvSpPr>
        <p:spPr bwMode="auto">
          <a:xfrm>
            <a:off x="230068" y="276268"/>
            <a:ext cx="8704385" cy="6284913"/>
          </a:xfrm>
          <a:prstGeom prst="roundRect">
            <a:avLst>
              <a:gd name="adj" fmla="val 16667"/>
            </a:avLst>
          </a:prstGeom>
          <a:solidFill>
            <a:schemeClr val="bg1"/>
          </a:soli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2052" name="Rectangle 4"/>
          <p:cNvSpPr>
            <a:spLocks noGrp="1" noChangeArrowheads="1"/>
          </p:cNvSpPr>
          <p:nvPr>
            <p:ph type="title"/>
          </p:nvPr>
        </p:nvSpPr>
        <p:spPr bwMode="auto">
          <a:xfrm>
            <a:off x="457200" y="308018"/>
            <a:ext cx="822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3" name="Rectangle 5"/>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42376" name="Rectangle 8"/>
          <p:cNvSpPr>
            <a:spLocks noGrp="1" noChangeArrowheads="1"/>
          </p:cNvSpPr>
          <p:nvPr>
            <p:ph type="sldNum" sz="quarter" idx="4"/>
          </p:nvPr>
        </p:nvSpPr>
        <p:spPr bwMode="auto">
          <a:xfrm>
            <a:off x="6843346" y="6464300"/>
            <a:ext cx="2133600" cy="393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vl1pPr>
          </a:lstStyle>
          <a:p>
            <a:pPr fontAlgn="base">
              <a:spcBef>
                <a:spcPct val="0"/>
              </a:spcBef>
              <a:spcAft>
                <a:spcPct val="0"/>
              </a:spcAft>
              <a:defRPr/>
            </a:pPr>
            <a:fld id="{F4D90814-7ED6-41DE-8557-06F09B3DABB2}"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335585782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rgbClr val="000099"/>
          </a:solidFill>
          <a:latin typeface="+mj-lt"/>
          <a:ea typeface="+mj-ea"/>
          <a:cs typeface="+mj-cs"/>
        </a:defRPr>
      </a:lvl1pPr>
      <a:lvl2pPr algn="ctr" rtl="0" eaLnBrk="0" fontAlgn="base" hangingPunct="0">
        <a:spcBef>
          <a:spcPct val="0"/>
        </a:spcBef>
        <a:spcAft>
          <a:spcPct val="0"/>
        </a:spcAft>
        <a:defRPr sz="2400" b="1">
          <a:solidFill>
            <a:srgbClr val="000099"/>
          </a:solidFill>
          <a:latin typeface="Comic Sans MS" pitchFamily="66" charset="0"/>
        </a:defRPr>
      </a:lvl2pPr>
      <a:lvl3pPr algn="ctr" rtl="0" eaLnBrk="0" fontAlgn="base" hangingPunct="0">
        <a:spcBef>
          <a:spcPct val="0"/>
        </a:spcBef>
        <a:spcAft>
          <a:spcPct val="0"/>
        </a:spcAft>
        <a:defRPr sz="2400" b="1">
          <a:solidFill>
            <a:srgbClr val="000099"/>
          </a:solidFill>
          <a:latin typeface="Comic Sans MS" pitchFamily="66" charset="0"/>
        </a:defRPr>
      </a:lvl3pPr>
      <a:lvl4pPr algn="ctr" rtl="0" eaLnBrk="0" fontAlgn="base" hangingPunct="0">
        <a:spcBef>
          <a:spcPct val="0"/>
        </a:spcBef>
        <a:spcAft>
          <a:spcPct val="0"/>
        </a:spcAft>
        <a:defRPr sz="2400" b="1">
          <a:solidFill>
            <a:srgbClr val="000099"/>
          </a:solidFill>
          <a:latin typeface="Comic Sans MS" pitchFamily="66" charset="0"/>
        </a:defRPr>
      </a:lvl4pPr>
      <a:lvl5pPr algn="ctr" rtl="0" eaLnBrk="0" fontAlgn="base" hangingPunct="0">
        <a:spcBef>
          <a:spcPct val="0"/>
        </a:spcBef>
        <a:spcAft>
          <a:spcPct val="0"/>
        </a:spcAft>
        <a:defRPr sz="2400" b="1">
          <a:solidFill>
            <a:srgbClr val="000099"/>
          </a:solidFill>
          <a:latin typeface="Comic Sans MS" pitchFamily="66" charset="0"/>
        </a:defRPr>
      </a:lvl5pPr>
      <a:lvl6pPr marL="457200" algn="ctr" rtl="0" fontAlgn="base">
        <a:spcBef>
          <a:spcPct val="0"/>
        </a:spcBef>
        <a:spcAft>
          <a:spcPct val="0"/>
        </a:spcAft>
        <a:defRPr sz="2400" b="1">
          <a:solidFill>
            <a:srgbClr val="000099"/>
          </a:solidFill>
          <a:latin typeface="Comic Sans MS" pitchFamily="66" charset="0"/>
        </a:defRPr>
      </a:lvl6pPr>
      <a:lvl7pPr marL="914400" algn="ctr" rtl="0" fontAlgn="base">
        <a:spcBef>
          <a:spcPct val="0"/>
        </a:spcBef>
        <a:spcAft>
          <a:spcPct val="0"/>
        </a:spcAft>
        <a:defRPr sz="2400" b="1">
          <a:solidFill>
            <a:srgbClr val="000099"/>
          </a:solidFill>
          <a:latin typeface="Comic Sans MS" pitchFamily="66" charset="0"/>
        </a:defRPr>
      </a:lvl7pPr>
      <a:lvl8pPr marL="1371600" algn="ctr" rtl="0" fontAlgn="base">
        <a:spcBef>
          <a:spcPct val="0"/>
        </a:spcBef>
        <a:spcAft>
          <a:spcPct val="0"/>
        </a:spcAft>
        <a:defRPr sz="2400" b="1">
          <a:solidFill>
            <a:srgbClr val="000099"/>
          </a:solidFill>
          <a:latin typeface="Comic Sans MS" pitchFamily="66" charset="0"/>
        </a:defRPr>
      </a:lvl8pPr>
      <a:lvl9pPr marL="1828800" algn="ctr" rtl="0" fontAlgn="base">
        <a:spcBef>
          <a:spcPct val="0"/>
        </a:spcBef>
        <a:spcAft>
          <a:spcPct val="0"/>
        </a:spcAft>
        <a:defRPr sz="2400" b="1">
          <a:solidFill>
            <a:srgbClr val="000099"/>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2370" name="Rectangle 2"/>
          <p:cNvSpPr>
            <a:spLocks noChangeArrowheads="1"/>
          </p:cNvSpPr>
          <p:nvPr userDrawn="1"/>
        </p:nvSpPr>
        <p:spPr bwMode="auto">
          <a:xfrm>
            <a:off x="0" y="0"/>
            <a:ext cx="9144000" cy="6858000"/>
          </a:xfrm>
          <a:prstGeom prst="rect">
            <a:avLst/>
          </a:prstGeom>
          <a:blipFill>
            <a:blip r:embed="rId13" cstate="print"/>
            <a:tile tx="0" ty="0" sx="100000" sy="100000" flip="none" algn="tl"/>
          </a:blipFill>
          <a:ln w="19050">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442371" name="AutoShape 3"/>
          <p:cNvSpPr>
            <a:spLocks noChangeArrowheads="1"/>
          </p:cNvSpPr>
          <p:nvPr userDrawn="1"/>
        </p:nvSpPr>
        <p:spPr bwMode="auto">
          <a:xfrm>
            <a:off x="230068" y="276256"/>
            <a:ext cx="8704385" cy="6284913"/>
          </a:xfrm>
          <a:prstGeom prst="roundRect">
            <a:avLst>
              <a:gd name="adj" fmla="val 16667"/>
            </a:avLst>
          </a:prstGeom>
          <a:solidFill>
            <a:schemeClr val="bg1"/>
          </a:soli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2052" name="Rectangle 4"/>
          <p:cNvSpPr>
            <a:spLocks noGrp="1" noChangeArrowheads="1"/>
          </p:cNvSpPr>
          <p:nvPr>
            <p:ph type="title"/>
          </p:nvPr>
        </p:nvSpPr>
        <p:spPr bwMode="auto">
          <a:xfrm>
            <a:off x="457200" y="308006"/>
            <a:ext cx="822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3" name="Rectangle 5"/>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42376" name="Rectangle 8"/>
          <p:cNvSpPr>
            <a:spLocks noGrp="1" noChangeArrowheads="1"/>
          </p:cNvSpPr>
          <p:nvPr>
            <p:ph type="sldNum" sz="quarter" idx="4"/>
          </p:nvPr>
        </p:nvSpPr>
        <p:spPr bwMode="auto">
          <a:xfrm>
            <a:off x="6843346" y="6464300"/>
            <a:ext cx="2133600" cy="393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vl1pPr>
          </a:lstStyle>
          <a:p>
            <a:pPr fontAlgn="base">
              <a:spcBef>
                <a:spcPct val="0"/>
              </a:spcBef>
              <a:spcAft>
                <a:spcPct val="0"/>
              </a:spcAft>
              <a:defRPr/>
            </a:pPr>
            <a:fld id="{F4D90814-7ED6-41DE-8557-06F09B3DABB2}"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299519784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rgbClr val="000099"/>
          </a:solidFill>
          <a:latin typeface="+mj-lt"/>
          <a:ea typeface="+mj-ea"/>
          <a:cs typeface="+mj-cs"/>
        </a:defRPr>
      </a:lvl1pPr>
      <a:lvl2pPr algn="ctr" rtl="0" eaLnBrk="0" fontAlgn="base" hangingPunct="0">
        <a:spcBef>
          <a:spcPct val="0"/>
        </a:spcBef>
        <a:spcAft>
          <a:spcPct val="0"/>
        </a:spcAft>
        <a:defRPr sz="2400" b="1">
          <a:solidFill>
            <a:srgbClr val="000099"/>
          </a:solidFill>
          <a:latin typeface="Comic Sans MS" pitchFamily="66" charset="0"/>
        </a:defRPr>
      </a:lvl2pPr>
      <a:lvl3pPr algn="ctr" rtl="0" eaLnBrk="0" fontAlgn="base" hangingPunct="0">
        <a:spcBef>
          <a:spcPct val="0"/>
        </a:spcBef>
        <a:spcAft>
          <a:spcPct val="0"/>
        </a:spcAft>
        <a:defRPr sz="2400" b="1">
          <a:solidFill>
            <a:srgbClr val="000099"/>
          </a:solidFill>
          <a:latin typeface="Comic Sans MS" pitchFamily="66" charset="0"/>
        </a:defRPr>
      </a:lvl3pPr>
      <a:lvl4pPr algn="ctr" rtl="0" eaLnBrk="0" fontAlgn="base" hangingPunct="0">
        <a:spcBef>
          <a:spcPct val="0"/>
        </a:spcBef>
        <a:spcAft>
          <a:spcPct val="0"/>
        </a:spcAft>
        <a:defRPr sz="2400" b="1">
          <a:solidFill>
            <a:srgbClr val="000099"/>
          </a:solidFill>
          <a:latin typeface="Comic Sans MS" pitchFamily="66" charset="0"/>
        </a:defRPr>
      </a:lvl4pPr>
      <a:lvl5pPr algn="ctr" rtl="0" eaLnBrk="0" fontAlgn="base" hangingPunct="0">
        <a:spcBef>
          <a:spcPct val="0"/>
        </a:spcBef>
        <a:spcAft>
          <a:spcPct val="0"/>
        </a:spcAft>
        <a:defRPr sz="2400" b="1">
          <a:solidFill>
            <a:srgbClr val="000099"/>
          </a:solidFill>
          <a:latin typeface="Comic Sans MS" pitchFamily="66" charset="0"/>
        </a:defRPr>
      </a:lvl5pPr>
      <a:lvl6pPr marL="457200" algn="ctr" rtl="0" fontAlgn="base">
        <a:spcBef>
          <a:spcPct val="0"/>
        </a:spcBef>
        <a:spcAft>
          <a:spcPct val="0"/>
        </a:spcAft>
        <a:defRPr sz="2400" b="1">
          <a:solidFill>
            <a:srgbClr val="000099"/>
          </a:solidFill>
          <a:latin typeface="Comic Sans MS" pitchFamily="66" charset="0"/>
        </a:defRPr>
      </a:lvl6pPr>
      <a:lvl7pPr marL="914400" algn="ctr" rtl="0" fontAlgn="base">
        <a:spcBef>
          <a:spcPct val="0"/>
        </a:spcBef>
        <a:spcAft>
          <a:spcPct val="0"/>
        </a:spcAft>
        <a:defRPr sz="2400" b="1">
          <a:solidFill>
            <a:srgbClr val="000099"/>
          </a:solidFill>
          <a:latin typeface="Comic Sans MS" pitchFamily="66" charset="0"/>
        </a:defRPr>
      </a:lvl7pPr>
      <a:lvl8pPr marL="1371600" algn="ctr" rtl="0" fontAlgn="base">
        <a:spcBef>
          <a:spcPct val="0"/>
        </a:spcBef>
        <a:spcAft>
          <a:spcPct val="0"/>
        </a:spcAft>
        <a:defRPr sz="2400" b="1">
          <a:solidFill>
            <a:srgbClr val="000099"/>
          </a:solidFill>
          <a:latin typeface="Comic Sans MS" pitchFamily="66" charset="0"/>
        </a:defRPr>
      </a:lvl8pPr>
      <a:lvl9pPr marL="1828800" algn="ctr" rtl="0" fontAlgn="base">
        <a:spcBef>
          <a:spcPct val="0"/>
        </a:spcBef>
        <a:spcAft>
          <a:spcPct val="0"/>
        </a:spcAft>
        <a:defRPr sz="2400" b="1">
          <a:solidFill>
            <a:srgbClr val="000099"/>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8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84231-39EE-44DC-B995-2BA8FF9FBA23}"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8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8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3873981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8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432E9-27E4-4591-B7FE-64E198C1E6AC}"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8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8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871140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41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E0712-2482-4B3B-92AE-90580B5EEE90}"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41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41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CD05B-AAC6-4FF0-868D-6870800A6EA3}"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56188132"/>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2370" name="Rectangle 2"/>
          <p:cNvSpPr>
            <a:spLocks noChangeArrowheads="1"/>
          </p:cNvSpPr>
          <p:nvPr userDrawn="1"/>
        </p:nvSpPr>
        <p:spPr bwMode="auto">
          <a:xfrm>
            <a:off x="0" y="0"/>
            <a:ext cx="9144000" cy="6858000"/>
          </a:xfrm>
          <a:prstGeom prst="rect">
            <a:avLst/>
          </a:prstGeom>
          <a:blipFill>
            <a:blip r:embed="rId13" cstate="print"/>
            <a:tile tx="0" ty="0" sx="100000" sy="100000" flip="none" algn="tl"/>
          </a:blipFill>
          <a:ln w="19050">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442371" name="AutoShape 3"/>
          <p:cNvSpPr>
            <a:spLocks noChangeArrowheads="1"/>
          </p:cNvSpPr>
          <p:nvPr userDrawn="1"/>
        </p:nvSpPr>
        <p:spPr bwMode="auto">
          <a:xfrm>
            <a:off x="230068" y="276242"/>
            <a:ext cx="8704385" cy="6284913"/>
          </a:xfrm>
          <a:prstGeom prst="roundRect">
            <a:avLst>
              <a:gd name="adj" fmla="val 16667"/>
            </a:avLst>
          </a:prstGeom>
          <a:solidFill>
            <a:schemeClr val="bg1"/>
          </a:soli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2052" name="Rectangle 4"/>
          <p:cNvSpPr>
            <a:spLocks noGrp="1" noChangeArrowheads="1"/>
          </p:cNvSpPr>
          <p:nvPr>
            <p:ph type="title"/>
          </p:nvPr>
        </p:nvSpPr>
        <p:spPr bwMode="auto">
          <a:xfrm>
            <a:off x="457200" y="307992"/>
            <a:ext cx="822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3" name="Rectangle 5"/>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42376" name="Rectangle 8"/>
          <p:cNvSpPr>
            <a:spLocks noGrp="1" noChangeArrowheads="1"/>
          </p:cNvSpPr>
          <p:nvPr>
            <p:ph type="sldNum" sz="quarter" idx="4"/>
          </p:nvPr>
        </p:nvSpPr>
        <p:spPr bwMode="auto">
          <a:xfrm>
            <a:off x="6843346" y="6464300"/>
            <a:ext cx="2133600" cy="393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vl1pPr>
          </a:lstStyle>
          <a:p>
            <a:pPr fontAlgn="base">
              <a:spcBef>
                <a:spcPct val="0"/>
              </a:spcBef>
              <a:spcAft>
                <a:spcPct val="0"/>
              </a:spcAft>
              <a:defRPr/>
            </a:pPr>
            <a:fld id="{C0CC78ED-5823-49DA-B687-FAD59D619FAB}"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3713862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rgbClr val="000099"/>
          </a:solidFill>
          <a:latin typeface="+mj-lt"/>
          <a:ea typeface="+mj-ea"/>
          <a:cs typeface="+mj-cs"/>
        </a:defRPr>
      </a:lvl1pPr>
      <a:lvl2pPr algn="ctr" rtl="0" eaLnBrk="0" fontAlgn="base" hangingPunct="0">
        <a:spcBef>
          <a:spcPct val="0"/>
        </a:spcBef>
        <a:spcAft>
          <a:spcPct val="0"/>
        </a:spcAft>
        <a:defRPr sz="2400" b="1">
          <a:solidFill>
            <a:srgbClr val="000099"/>
          </a:solidFill>
          <a:latin typeface="Comic Sans MS" pitchFamily="66" charset="0"/>
        </a:defRPr>
      </a:lvl2pPr>
      <a:lvl3pPr algn="ctr" rtl="0" eaLnBrk="0" fontAlgn="base" hangingPunct="0">
        <a:spcBef>
          <a:spcPct val="0"/>
        </a:spcBef>
        <a:spcAft>
          <a:spcPct val="0"/>
        </a:spcAft>
        <a:defRPr sz="2400" b="1">
          <a:solidFill>
            <a:srgbClr val="000099"/>
          </a:solidFill>
          <a:latin typeface="Comic Sans MS" pitchFamily="66" charset="0"/>
        </a:defRPr>
      </a:lvl3pPr>
      <a:lvl4pPr algn="ctr" rtl="0" eaLnBrk="0" fontAlgn="base" hangingPunct="0">
        <a:spcBef>
          <a:spcPct val="0"/>
        </a:spcBef>
        <a:spcAft>
          <a:spcPct val="0"/>
        </a:spcAft>
        <a:defRPr sz="2400" b="1">
          <a:solidFill>
            <a:srgbClr val="000099"/>
          </a:solidFill>
          <a:latin typeface="Comic Sans MS" pitchFamily="66" charset="0"/>
        </a:defRPr>
      </a:lvl4pPr>
      <a:lvl5pPr algn="ctr" rtl="0" eaLnBrk="0" fontAlgn="base" hangingPunct="0">
        <a:spcBef>
          <a:spcPct val="0"/>
        </a:spcBef>
        <a:spcAft>
          <a:spcPct val="0"/>
        </a:spcAft>
        <a:defRPr sz="2400" b="1">
          <a:solidFill>
            <a:srgbClr val="000099"/>
          </a:solidFill>
          <a:latin typeface="Comic Sans MS" pitchFamily="66" charset="0"/>
        </a:defRPr>
      </a:lvl5pPr>
      <a:lvl6pPr marL="457200" algn="ctr" rtl="0" fontAlgn="base">
        <a:spcBef>
          <a:spcPct val="0"/>
        </a:spcBef>
        <a:spcAft>
          <a:spcPct val="0"/>
        </a:spcAft>
        <a:defRPr sz="2400" b="1">
          <a:solidFill>
            <a:srgbClr val="000099"/>
          </a:solidFill>
          <a:latin typeface="Comic Sans MS" pitchFamily="66" charset="0"/>
        </a:defRPr>
      </a:lvl6pPr>
      <a:lvl7pPr marL="914400" algn="ctr" rtl="0" fontAlgn="base">
        <a:spcBef>
          <a:spcPct val="0"/>
        </a:spcBef>
        <a:spcAft>
          <a:spcPct val="0"/>
        </a:spcAft>
        <a:defRPr sz="2400" b="1">
          <a:solidFill>
            <a:srgbClr val="000099"/>
          </a:solidFill>
          <a:latin typeface="Comic Sans MS" pitchFamily="66" charset="0"/>
        </a:defRPr>
      </a:lvl7pPr>
      <a:lvl8pPr marL="1371600" algn="ctr" rtl="0" fontAlgn="base">
        <a:spcBef>
          <a:spcPct val="0"/>
        </a:spcBef>
        <a:spcAft>
          <a:spcPct val="0"/>
        </a:spcAft>
        <a:defRPr sz="2400" b="1">
          <a:solidFill>
            <a:srgbClr val="000099"/>
          </a:solidFill>
          <a:latin typeface="Comic Sans MS" pitchFamily="66" charset="0"/>
        </a:defRPr>
      </a:lvl8pPr>
      <a:lvl9pPr marL="1828800" algn="ctr" rtl="0" fontAlgn="base">
        <a:spcBef>
          <a:spcPct val="0"/>
        </a:spcBef>
        <a:spcAft>
          <a:spcPct val="0"/>
        </a:spcAft>
        <a:defRPr sz="2400" b="1">
          <a:solidFill>
            <a:srgbClr val="000099"/>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2370" name="Rectangle 2"/>
          <p:cNvSpPr>
            <a:spLocks noChangeArrowheads="1"/>
          </p:cNvSpPr>
          <p:nvPr userDrawn="1"/>
        </p:nvSpPr>
        <p:spPr bwMode="auto">
          <a:xfrm>
            <a:off x="0" y="0"/>
            <a:ext cx="9144000" cy="6858000"/>
          </a:xfrm>
          <a:prstGeom prst="rect">
            <a:avLst/>
          </a:prstGeom>
          <a:blipFill>
            <a:blip r:embed="rId13" cstate="print"/>
            <a:tile tx="0" ty="0" sx="100000" sy="100000" flip="none" algn="tl"/>
          </a:blipFill>
          <a:ln w="19050">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442371" name="AutoShape 3"/>
          <p:cNvSpPr>
            <a:spLocks noChangeArrowheads="1"/>
          </p:cNvSpPr>
          <p:nvPr userDrawn="1"/>
        </p:nvSpPr>
        <p:spPr bwMode="auto">
          <a:xfrm>
            <a:off x="230066" y="276226"/>
            <a:ext cx="8704385" cy="6284913"/>
          </a:xfrm>
          <a:prstGeom prst="roundRect">
            <a:avLst>
              <a:gd name="adj" fmla="val 16667"/>
            </a:avLst>
          </a:prstGeom>
          <a:solidFill>
            <a:schemeClr val="bg1"/>
          </a:soli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2052" name="Rectangle 4"/>
          <p:cNvSpPr>
            <a:spLocks noGrp="1" noChangeArrowheads="1"/>
          </p:cNvSpPr>
          <p:nvPr>
            <p:ph type="title"/>
          </p:nvPr>
        </p:nvSpPr>
        <p:spPr bwMode="auto">
          <a:xfrm>
            <a:off x="457200" y="307976"/>
            <a:ext cx="822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3" name="Rectangle 5"/>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42376" name="Rectangle 8"/>
          <p:cNvSpPr>
            <a:spLocks noGrp="1" noChangeArrowheads="1"/>
          </p:cNvSpPr>
          <p:nvPr>
            <p:ph type="sldNum" sz="quarter" idx="4"/>
          </p:nvPr>
        </p:nvSpPr>
        <p:spPr bwMode="auto">
          <a:xfrm>
            <a:off x="6843346" y="6464300"/>
            <a:ext cx="2133600" cy="393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vl1pPr>
          </a:lstStyle>
          <a:p>
            <a:pPr fontAlgn="base">
              <a:spcBef>
                <a:spcPct val="0"/>
              </a:spcBef>
              <a:spcAft>
                <a:spcPct val="0"/>
              </a:spcAft>
              <a:defRPr/>
            </a:pPr>
            <a:fld id="{C0CC78ED-5823-49DA-B687-FAD59D619FAB}"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137759642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rgbClr val="000099"/>
          </a:solidFill>
          <a:latin typeface="+mj-lt"/>
          <a:ea typeface="+mj-ea"/>
          <a:cs typeface="+mj-cs"/>
        </a:defRPr>
      </a:lvl1pPr>
      <a:lvl2pPr algn="ctr" rtl="0" eaLnBrk="0" fontAlgn="base" hangingPunct="0">
        <a:spcBef>
          <a:spcPct val="0"/>
        </a:spcBef>
        <a:spcAft>
          <a:spcPct val="0"/>
        </a:spcAft>
        <a:defRPr sz="2400" b="1">
          <a:solidFill>
            <a:srgbClr val="000099"/>
          </a:solidFill>
          <a:latin typeface="Comic Sans MS" pitchFamily="66" charset="0"/>
        </a:defRPr>
      </a:lvl2pPr>
      <a:lvl3pPr algn="ctr" rtl="0" eaLnBrk="0" fontAlgn="base" hangingPunct="0">
        <a:spcBef>
          <a:spcPct val="0"/>
        </a:spcBef>
        <a:spcAft>
          <a:spcPct val="0"/>
        </a:spcAft>
        <a:defRPr sz="2400" b="1">
          <a:solidFill>
            <a:srgbClr val="000099"/>
          </a:solidFill>
          <a:latin typeface="Comic Sans MS" pitchFamily="66" charset="0"/>
        </a:defRPr>
      </a:lvl3pPr>
      <a:lvl4pPr algn="ctr" rtl="0" eaLnBrk="0" fontAlgn="base" hangingPunct="0">
        <a:spcBef>
          <a:spcPct val="0"/>
        </a:spcBef>
        <a:spcAft>
          <a:spcPct val="0"/>
        </a:spcAft>
        <a:defRPr sz="2400" b="1">
          <a:solidFill>
            <a:srgbClr val="000099"/>
          </a:solidFill>
          <a:latin typeface="Comic Sans MS" pitchFamily="66" charset="0"/>
        </a:defRPr>
      </a:lvl4pPr>
      <a:lvl5pPr algn="ctr" rtl="0" eaLnBrk="0" fontAlgn="base" hangingPunct="0">
        <a:spcBef>
          <a:spcPct val="0"/>
        </a:spcBef>
        <a:spcAft>
          <a:spcPct val="0"/>
        </a:spcAft>
        <a:defRPr sz="2400" b="1">
          <a:solidFill>
            <a:srgbClr val="000099"/>
          </a:solidFill>
          <a:latin typeface="Comic Sans MS" pitchFamily="66" charset="0"/>
        </a:defRPr>
      </a:lvl5pPr>
      <a:lvl6pPr marL="457200" algn="ctr" rtl="0" fontAlgn="base">
        <a:spcBef>
          <a:spcPct val="0"/>
        </a:spcBef>
        <a:spcAft>
          <a:spcPct val="0"/>
        </a:spcAft>
        <a:defRPr sz="2400" b="1">
          <a:solidFill>
            <a:srgbClr val="000099"/>
          </a:solidFill>
          <a:latin typeface="Comic Sans MS" pitchFamily="66" charset="0"/>
        </a:defRPr>
      </a:lvl6pPr>
      <a:lvl7pPr marL="914400" algn="ctr" rtl="0" fontAlgn="base">
        <a:spcBef>
          <a:spcPct val="0"/>
        </a:spcBef>
        <a:spcAft>
          <a:spcPct val="0"/>
        </a:spcAft>
        <a:defRPr sz="2400" b="1">
          <a:solidFill>
            <a:srgbClr val="000099"/>
          </a:solidFill>
          <a:latin typeface="Comic Sans MS" pitchFamily="66" charset="0"/>
        </a:defRPr>
      </a:lvl7pPr>
      <a:lvl8pPr marL="1371600" algn="ctr" rtl="0" fontAlgn="base">
        <a:spcBef>
          <a:spcPct val="0"/>
        </a:spcBef>
        <a:spcAft>
          <a:spcPct val="0"/>
        </a:spcAft>
        <a:defRPr sz="2400" b="1">
          <a:solidFill>
            <a:srgbClr val="000099"/>
          </a:solidFill>
          <a:latin typeface="Comic Sans MS" pitchFamily="66" charset="0"/>
        </a:defRPr>
      </a:lvl8pPr>
      <a:lvl9pPr marL="1828800" algn="ctr" rtl="0" fontAlgn="base">
        <a:spcBef>
          <a:spcPct val="0"/>
        </a:spcBef>
        <a:spcAft>
          <a:spcPct val="0"/>
        </a:spcAft>
        <a:defRPr sz="2400" b="1">
          <a:solidFill>
            <a:srgbClr val="000099"/>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41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740D2-46A2-416C-8F44-868899DEF4F3}"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41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41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9913429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ja-JP"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ja-JP" smtClean="0"/>
              <a:t>Образец текста</a:t>
            </a:r>
          </a:p>
          <a:p>
            <a:pPr lvl="1"/>
            <a:r>
              <a:rPr lang="ru-RU" altLang="ja-JP" smtClean="0"/>
              <a:t>Второй уровень</a:t>
            </a:r>
          </a:p>
          <a:p>
            <a:pPr lvl="2"/>
            <a:r>
              <a:rPr lang="ru-RU" altLang="ja-JP" smtClean="0"/>
              <a:t>Третий уровень</a:t>
            </a:r>
          </a:p>
          <a:p>
            <a:pPr lvl="3"/>
            <a:r>
              <a:rPr lang="ru-RU" altLang="ja-JP" smtClean="0"/>
              <a:t>Четвертый уровень</a:t>
            </a:r>
          </a:p>
          <a:p>
            <a:pPr lvl="4"/>
            <a:r>
              <a:rPr lang="ru-RU" altLang="ja-JP"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charset="-128"/>
                <a:cs typeface="Arial" pitchFamily="34" charset="0"/>
              </a:defRPr>
            </a:lvl1pPr>
          </a:lstStyle>
          <a:p>
            <a:pPr fontAlgn="base">
              <a:spcBef>
                <a:spcPct val="0"/>
              </a:spcBef>
              <a:spcAft>
                <a:spcPct val="0"/>
              </a:spcAft>
              <a:defRPr/>
            </a:pPr>
            <a:fld id="{2BFC19EE-DEAB-4911-9E8E-3D9355B6E5F3}" type="datetime1">
              <a:rPr lang="ru-RU" altLang="ja-JP" smtClean="0">
                <a:solidFill>
                  <a:srgbClr val="000000"/>
                </a:solidFill>
              </a:rPr>
              <a:t>31.08.17</a:t>
            </a:fld>
            <a:endParaRPr lang="ja-JP"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charset="-128"/>
                <a:cs typeface="Arial" pitchFamily="34" charset="0"/>
              </a:defRPr>
            </a:lvl1pPr>
          </a:lstStyle>
          <a:p>
            <a:pPr fontAlgn="base">
              <a:spcBef>
                <a:spcPct val="0"/>
              </a:spcBef>
              <a:spcAft>
                <a:spcPct val="0"/>
              </a:spcAft>
              <a:defRPr/>
            </a:pPr>
            <a:r>
              <a:rPr lang="en-US" altLang="ja-JP" smtClean="0">
                <a:solidFill>
                  <a:srgbClr val="000000"/>
                </a:solidFill>
              </a:rPr>
              <a:t>2017, Alushta, Crimea</a:t>
            </a:r>
            <a:endParaRPr lang="ru-RU"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fontAlgn="base">
              <a:spcBef>
                <a:spcPct val="0"/>
              </a:spcBef>
              <a:spcAft>
                <a:spcPct val="0"/>
              </a:spcAft>
              <a:defRPr/>
            </a:pPr>
            <a:fld id="{F1C01FC2-5C3A-4806-968A-795130AE829F}" type="slidenum">
              <a:rPr lang="ru-RU" altLang="ja-JP">
                <a:solidFill>
                  <a:srgbClr val="000000"/>
                </a:solidFill>
              </a:rPr>
              <a:pPr fontAlgn="base">
                <a:spcBef>
                  <a:spcPct val="0"/>
                </a:spcBef>
                <a:spcAft>
                  <a:spcPct val="0"/>
                </a:spcAft>
                <a:defRPr/>
              </a:pPr>
              <a:t>‹#›</a:t>
            </a:fld>
            <a:endParaRPr lang="ru-RU" altLang="ja-JP">
              <a:solidFill>
                <a:srgbClr val="000000"/>
              </a:solidFill>
            </a:endParaRPr>
          </a:p>
        </p:txBody>
      </p:sp>
    </p:spTree>
    <p:extLst>
      <p:ext uri="{BB962C8B-B14F-4D97-AF65-F5344CB8AC3E}">
        <p14:creationId xmlns:p14="http://schemas.microsoft.com/office/powerpoint/2010/main" val="224560170"/>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dt="0"/>
  <p:txStyles>
    <p:titleStyle>
      <a:lvl1pPr algn="ctr" rtl="0" eaLnBrk="0" fontAlgn="base" hangingPunct="0">
        <a:spcBef>
          <a:spcPct val="0"/>
        </a:spcBef>
        <a:spcAft>
          <a:spcPct val="0"/>
        </a:spcAft>
        <a:defRPr kumimoji="1" sz="4400">
          <a:solidFill>
            <a:schemeClr val="tx2"/>
          </a:solidFill>
          <a:latin typeface="+mj-lt"/>
          <a:ea typeface="Arial" charset="0"/>
          <a:cs typeface="+mj-cs"/>
        </a:defRPr>
      </a:lvl1pPr>
      <a:lvl2pPr algn="ctr" rtl="0" eaLnBrk="0" fontAlgn="base" hangingPunct="0">
        <a:spcBef>
          <a:spcPct val="0"/>
        </a:spcBef>
        <a:spcAft>
          <a:spcPct val="0"/>
        </a:spcAft>
        <a:defRPr kumimoji="1" sz="4400">
          <a:solidFill>
            <a:schemeClr val="tx2"/>
          </a:solidFill>
          <a:latin typeface="Arial" charset="0"/>
          <a:ea typeface="Arial" charset="0"/>
          <a:cs typeface="Arial" charset="0"/>
        </a:defRPr>
      </a:lvl2pPr>
      <a:lvl3pPr algn="ctr" rtl="0" eaLnBrk="0" fontAlgn="base" hangingPunct="0">
        <a:spcBef>
          <a:spcPct val="0"/>
        </a:spcBef>
        <a:spcAft>
          <a:spcPct val="0"/>
        </a:spcAft>
        <a:defRPr kumimoji="1" sz="4400">
          <a:solidFill>
            <a:schemeClr val="tx2"/>
          </a:solidFill>
          <a:latin typeface="Arial" charset="0"/>
          <a:ea typeface="Arial" charset="0"/>
          <a:cs typeface="Arial" charset="0"/>
        </a:defRPr>
      </a:lvl3pPr>
      <a:lvl4pPr algn="ctr" rtl="0" eaLnBrk="0" fontAlgn="base" hangingPunct="0">
        <a:spcBef>
          <a:spcPct val="0"/>
        </a:spcBef>
        <a:spcAft>
          <a:spcPct val="0"/>
        </a:spcAft>
        <a:defRPr kumimoji="1" sz="4400">
          <a:solidFill>
            <a:schemeClr val="tx2"/>
          </a:solidFill>
          <a:latin typeface="Arial" charset="0"/>
          <a:ea typeface="Arial" charset="0"/>
          <a:cs typeface="Arial" charset="0"/>
        </a:defRPr>
      </a:lvl4pPr>
      <a:lvl5pPr algn="ctr" rtl="0" eaLnBrk="0" fontAlgn="base" hangingPunct="0">
        <a:spcBef>
          <a:spcPct val="0"/>
        </a:spcBef>
        <a:spcAft>
          <a:spcPct val="0"/>
        </a:spcAft>
        <a:defRPr kumimoji="1"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41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481F3-5A87-494C-AA2D-0E8291E78827}"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41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41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73277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41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B8B7B-D8A0-4798-AE3C-06E73C311964}"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41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41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0874051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41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ED4B1-3465-4301-8285-3843EA7540BA}"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41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41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CD05B-AAC6-4FF0-868D-6870800A6EA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52285916"/>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41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D9E96-BF6B-4302-BF1A-C427E0C0D29B}"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41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41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F9F1B-9D83-40A2-8961-D3DF3B7572B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204961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416"/>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56795E9-8E78-483E-98A8-28E12588F36E}"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41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416"/>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1676668-115E-4398-A23C-2420CB7ACC1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3590413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416"/>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8780463-BF3A-4238-B536-BFCFB3737A72}"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41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416"/>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1676668-115E-4398-A23C-2420CB7ACC1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01856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2370" name="Rectangle 2"/>
          <p:cNvSpPr>
            <a:spLocks noChangeArrowheads="1"/>
          </p:cNvSpPr>
          <p:nvPr userDrawn="1"/>
        </p:nvSpPr>
        <p:spPr bwMode="auto">
          <a:xfrm>
            <a:off x="0" y="0"/>
            <a:ext cx="9144000" cy="6858000"/>
          </a:xfrm>
          <a:prstGeom prst="rect">
            <a:avLst/>
          </a:prstGeom>
          <a:blipFill>
            <a:blip r:embed="rId13" cstate="print"/>
            <a:tile tx="0" ty="0" sx="100000" sy="100000" flip="none" algn="tl"/>
          </a:blipFill>
          <a:ln w="19050">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442371" name="AutoShape 3"/>
          <p:cNvSpPr>
            <a:spLocks noChangeArrowheads="1"/>
          </p:cNvSpPr>
          <p:nvPr userDrawn="1"/>
        </p:nvSpPr>
        <p:spPr bwMode="auto">
          <a:xfrm>
            <a:off x="230068" y="276292"/>
            <a:ext cx="8704385" cy="6284913"/>
          </a:xfrm>
          <a:prstGeom prst="roundRect">
            <a:avLst>
              <a:gd name="adj" fmla="val 16667"/>
            </a:avLst>
          </a:prstGeom>
          <a:solidFill>
            <a:schemeClr val="bg1"/>
          </a:soli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2052" name="Rectangle 4"/>
          <p:cNvSpPr>
            <a:spLocks noGrp="1" noChangeArrowheads="1"/>
          </p:cNvSpPr>
          <p:nvPr>
            <p:ph type="title"/>
          </p:nvPr>
        </p:nvSpPr>
        <p:spPr bwMode="auto">
          <a:xfrm>
            <a:off x="457200" y="308042"/>
            <a:ext cx="822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3" name="Rectangle 5"/>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42376" name="Rectangle 8"/>
          <p:cNvSpPr>
            <a:spLocks noGrp="1" noChangeArrowheads="1"/>
          </p:cNvSpPr>
          <p:nvPr>
            <p:ph type="sldNum" sz="quarter" idx="4"/>
          </p:nvPr>
        </p:nvSpPr>
        <p:spPr bwMode="auto">
          <a:xfrm>
            <a:off x="6843346" y="6464300"/>
            <a:ext cx="2133600" cy="393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vl1pPr>
          </a:lstStyle>
          <a:p>
            <a:pPr fontAlgn="base">
              <a:spcBef>
                <a:spcPct val="0"/>
              </a:spcBef>
              <a:spcAft>
                <a:spcPct val="0"/>
              </a:spcAft>
              <a:defRPr/>
            </a:pPr>
            <a:fld id="{F4D90814-7ED6-41DE-8557-06F09B3DABB2}"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163871797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rgbClr val="000099"/>
          </a:solidFill>
          <a:latin typeface="+mj-lt"/>
          <a:ea typeface="+mj-ea"/>
          <a:cs typeface="+mj-cs"/>
        </a:defRPr>
      </a:lvl1pPr>
      <a:lvl2pPr algn="ctr" rtl="0" eaLnBrk="0" fontAlgn="base" hangingPunct="0">
        <a:spcBef>
          <a:spcPct val="0"/>
        </a:spcBef>
        <a:spcAft>
          <a:spcPct val="0"/>
        </a:spcAft>
        <a:defRPr sz="2400" b="1">
          <a:solidFill>
            <a:srgbClr val="000099"/>
          </a:solidFill>
          <a:latin typeface="Comic Sans MS" pitchFamily="66" charset="0"/>
        </a:defRPr>
      </a:lvl2pPr>
      <a:lvl3pPr algn="ctr" rtl="0" eaLnBrk="0" fontAlgn="base" hangingPunct="0">
        <a:spcBef>
          <a:spcPct val="0"/>
        </a:spcBef>
        <a:spcAft>
          <a:spcPct val="0"/>
        </a:spcAft>
        <a:defRPr sz="2400" b="1">
          <a:solidFill>
            <a:srgbClr val="000099"/>
          </a:solidFill>
          <a:latin typeface="Comic Sans MS" pitchFamily="66" charset="0"/>
        </a:defRPr>
      </a:lvl3pPr>
      <a:lvl4pPr algn="ctr" rtl="0" eaLnBrk="0" fontAlgn="base" hangingPunct="0">
        <a:spcBef>
          <a:spcPct val="0"/>
        </a:spcBef>
        <a:spcAft>
          <a:spcPct val="0"/>
        </a:spcAft>
        <a:defRPr sz="2400" b="1">
          <a:solidFill>
            <a:srgbClr val="000099"/>
          </a:solidFill>
          <a:latin typeface="Comic Sans MS" pitchFamily="66" charset="0"/>
        </a:defRPr>
      </a:lvl4pPr>
      <a:lvl5pPr algn="ctr" rtl="0" eaLnBrk="0" fontAlgn="base" hangingPunct="0">
        <a:spcBef>
          <a:spcPct val="0"/>
        </a:spcBef>
        <a:spcAft>
          <a:spcPct val="0"/>
        </a:spcAft>
        <a:defRPr sz="2400" b="1">
          <a:solidFill>
            <a:srgbClr val="000099"/>
          </a:solidFill>
          <a:latin typeface="Comic Sans MS" pitchFamily="66" charset="0"/>
        </a:defRPr>
      </a:lvl5pPr>
      <a:lvl6pPr marL="457200" algn="ctr" rtl="0" fontAlgn="base">
        <a:spcBef>
          <a:spcPct val="0"/>
        </a:spcBef>
        <a:spcAft>
          <a:spcPct val="0"/>
        </a:spcAft>
        <a:defRPr sz="2400" b="1">
          <a:solidFill>
            <a:srgbClr val="000099"/>
          </a:solidFill>
          <a:latin typeface="Comic Sans MS" pitchFamily="66" charset="0"/>
        </a:defRPr>
      </a:lvl6pPr>
      <a:lvl7pPr marL="914400" algn="ctr" rtl="0" fontAlgn="base">
        <a:spcBef>
          <a:spcPct val="0"/>
        </a:spcBef>
        <a:spcAft>
          <a:spcPct val="0"/>
        </a:spcAft>
        <a:defRPr sz="2400" b="1">
          <a:solidFill>
            <a:srgbClr val="000099"/>
          </a:solidFill>
          <a:latin typeface="Comic Sans MS" pitchFamily="66" charset="0"/>
        </a:defRPr>
      </a:lvl7pPr>
      <a:lvl8pPr marL="1371600" algn="ctr" rtl="0" fontAlgn="base">
        <a:spcBef>
          <a:spcPct val="0"/>
        </a:spcBef>
        <a:spcAft>
          <a:spcPct val="0"/>
        </a:spcAft>
        <a:defRPr sz="2400" b="1">
          <a:solidFill>
            <a:srgbClr val="000099"/>
          </a:solidFill>
          <a:latin typeface="Comic Sans MS" pitchFamily="66" charset="0"/>
        </a:defRPr>
      </a:lvl8pPr>
      <a:lvl9pPr marL="1828800" algn="ctr" rtl="0" fontAlgn="base">
        <a:spcBef>
          <a:spcPct val="0"/>
        </a:spcBef>
        <a:spcAft>
          <a:spcPct val="0"/>
        </a:spcAft>
        <a:defRPr sz="2400" b="1">
          <a:solidFill>
            <a:srgbClr val="000099"/>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41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C9F25-EBFA-4B93-9A3D-5825BDEE7E97}" type="datetime1">
              <a:rPr lang="ru-RU" smtClean="0">
                <a:solidFill>
                  <a:prstClr val="black">
                    <a:tint val="75000"/>
                  </a:prstClr>
                </a:solidFill>
              </a:rPr>
              <a:t>31.08.17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41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2017, Alushta, Crimea</a:t>
            </a: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41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CD05B-AAC6-4FF0-868D-6870800A6EA3}"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6469089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2370" name="Rectangle 2"/>
          <p:cNvSpPr>
            <a:spLocks noChangeArrowheads="1"/>
          </p:cNvSpPr>
          <p:nvPr userDrawn="1"/>
        </p:nvSpPr>
        <p:spPr bwMode="auto">
          <a:xfrm>
            <a:off x="0" y="0"/>
            <a:ext cx="9144000" cy="6858000"/>
          </a:xfrm>
          <a:prstGeom prst="rect">
            <a:avLst/>
          </a:prstGeom>
          <a:blipFill>
            <a:blip r:embed="rId13" cstate="print"/>
            <a:tile tx="0" ty="0" sx="100000" sy="100000" flip="none" algn="tl"/>
          </a:blipFill>
          <a:ln w="19050">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442371" name="AutoShape 3"/>
          <p:cNvSpPr>
            <a:spLocks noChangeArrowheads="1"/>
          </p:cNvSpPr>
          <p:nvPr userDrawn="1"/>
        </p:nvSpPr>
        <p:spPr bwMode="auto">
          <a:xfrm>
            <a:off x="230068" y="276290"/>
            <a:ext cx="8704385" cy="6284913"/>
          </a:xfrm>
          <a:prstGeom prst="roundRect">
            <a:avLst>
              <a:gd name="adj" fmla="val 16667"/>
            </a:avLst>
          </a:prstGeom>
          <a:solidFill>
            <a:schemeClr val="bg1"/>
          </a:soli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2052" name="Rectangle 4"/>
          <p:cNvSpPr>
            <a:spLocks noGrp="1" noChangeArrowheads="1"/>
          </p:cNvSpPr>
          <p:nvPr>
            <p:ph type="title"/>
          </p:nvPr>
        </p:nvSpPr>
        <p:spPr bwMode="auto">
          <a:xfrm>
            <a:off x="457200" y="308040"/>
            <a:ext cx="822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3" name="Rectangle 5"/>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42376" name="Rectangle 8"/>
          <p:cNvSpPr>
            <a:spLocks noGrp="1" noChangeArrowheads="1"/>
          </p:cNvSpPr>
          <p:nvPr>
            <p:ph type="sldNum" sz="quarter" idx="4"/>
          </p:nvPr>
        </p:nvSpPr>
        <p:spPr bwMode="auto">
          <a:xfrm>
            <a:off x="6843346" y="6464300"/>
            <a:ext cx="2133600" cy="393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vl1pPr>
          </a:lstStyle>
          <a:p>
            <a:pPr fontAlgn="base">
              <a:spcBef>
                <a:spcPct val="0"/>
              </a:spcBef>
              <a:spcAft>
                <a:spcPct val="0"/>
              </a:spcAft>
              <a:defRPr/>
            </a:pPr>
            <a:fld id="{F4D90814-7ED6-41DE-8557-06F09B3DABB2}"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251397760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rgbClr val="000099"/>
          </a:solidFill>
          <a:latin typeface="+mj-lt"/>
          <a:ea typeface="+mj-ea"/>
          <a:cs typeface="+mj-cs"/>
        </a:defRPr>
      </a:lvl1pPr>
      <a:lvl2pPr algn="ctr" rtl="0" eaLnBrk="0" fontAlgn="base" hangingPunct="0">
        <a:spcBef>
          <a:spcPct val="0"/>
        </a:spcBef>
        <a:spcAft>
          <a:spcPct val="0"/>
        </a:spcAft>
        <a:defRPr sz="2400" b="1">
          <a:solidFill>
            <a:srgbClr val="000099"/>
          </a:solidFill>
          <a:latin typeface="Comic Sans MS" pitchFamily="66" charset="0"/>
        </a:defRPr>
      </a:lvl2pPr>
      <a:lvl3pPr algn="ctr" rtl="0" eaLnBrk="0" fontAlgn="base" hangingPunct="0">
        <a:spcBef>
          <a:spcPct val="0"/>
        </a:spcBef>
        <a:spcAft>
          <a:spcPct val="0"/>
        </a:spcAft>
        <a:defRPr sz="2400" b="1">
          <a:solidFill>
            <a:srgbClr val="000099"/>
          </a:solidFill>
          <a:latin typeface="Comic Sans MS" pitchFamily="66" charset="0"/>
        </a:defRPr>
      </a:lvl3pPr>
      <a:lvl4pPr algn="ctr" rtl="0" eaLnBrk="0" fontAlgn="base" hangingPunct="0">
        <a:spcBef>
          <a:spcPct val="0"/>
        </a:spcBef>
        <a:spcAft>
          <a:spcPct val="0"/>
        </a:spcAft>
        <a:defRPr sz="2400" b="1">
          <a:solidFill>
            <a:srgbClr val="000099"/>
          </a:solidFill>
          <a:latin typeface="Comic Sans MS" pitchFamily="66" charset="0"/>
        </a:defRPr>
      </a:lvl4pPr>
      <a:lvl5pPr algn="ctr" rtl="0" eaLnBrk="0" fontAlgn="base" hangingPunct="0">
        <a:spcBef>
          <a:spcPct val="0"/>
        </a:spcBef>
        <a:spcAft>
          <a:spcPct val="0"/>
        </a:spcAft>
        <a:defRPr sz="2400" b="1">
          <a:solidFill>
            <a:srgbClr val="000099"/>
          </a:solidFill>
          <a:latin typeface="Comic Sans MS" pitchFamily="66" charset="0"/>
        </a:defRPr>
      </a:lvl5pPr>
      <a:lvl6pPr marL="457200" algn="ctr" rtl="0" fontAlgn="base">
        <a:spcBef>
          <a:spcPct val="0"/>
        </a:spcBef>
        <a:spcAft>
          <a:spcPct val="0"/>
        </a:spcAft>
        <a:defRPr sz="2400" b="1">
          <a:solidFill>
            <a:srgbClr val="000099"/>
          </a:solidFill>
          <a:latin typeface="Comic Sans MS" pitchFamily="66" charset="0"/>
        </a:defRPr>
      </a:lvl6pPr>
      <a:lvl7pPr marL="914400" algn="ctr" rtl="0" fontAlgn="base">
        <a:spcBef>
          <a:spcPct val="0"/>
        </a:spcBef>
        <a:spcAft>
          <a:spcPct val="0"/>
        </a:spcAft>
        <a:defRPr sz="2400" b="1">
          <a:solidFill>
            <a:srgbClr val="000099"/>
          </a:solidFill>
          <a:latin typeface="Comic Sans MS" pitchFamily="66" charset="0"/>
        </a:defRPr>
      </a:lvl7pPr>
      <a:lvl8pPr marL="1371600" algn="ctr" rtl="0" fontAlgn="base">
        <a:spcBef>
          <a:spcPct val="0"/>
        </a:spcBef>
        <a:spcAft>
          <a:spcPct val="0"/>
        </a:spcAft>
        <a:defRPr sz="2400" b="1">
          <a:solidFill>
            <a:srgbClr val="000099"/>
          </a:solidFill>
          <a:latin typeface="Comic Sans MS" pitchFamily="66" charset="0"/>
        </a:defRPr>
      </a:lvl8pPr>
      <a:lvl9pPr marL="1828800" algn="ctr" rtl="0" fontAlgn="base">
        <a:spcBef>
          <a:spcPct val="0"/>
        </a:spcBef>
        <a:spcAft>
          <a:spcPct val="0"/>
        </a:spcAft>
        <a:defRPr sz="2400" b="1">
          <a:solidFill>
            <a:srgbClr val="000099"/>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2370" name="Rectangle 2"/>
          <p:cNvSpPr>
            <a:spLocks noChangeArrowheads="1"/>
          </p:cNvSpPr>
          <p:nvPr userDrawn="1"/>
        </p:nvSpPr>
        <p:spPr bwMode="auto">
          <a:xfrm>
            <a:off x="0" y="0"/>
            <a:ext cx="9144000" cy="6858000"/>
          </a:xfrm>
          <a:prstGeom prst="rect">
            <a:avLst/>
          </a:prstGeom>
          <a:blipFill>
            <a:blip r:embed="rId13" cstate="print"/>
            <a:tile tx="0" ty="0" sx="100000" sy="100000" flip="none" algn="tl"/>
          </a:blipFill>
          <a:ln w="19050">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442371" name="AutoShape 3"/>
          <p:cNvSpPr>
            <a:spLocks noChangeArrowheads="1"/>
          </p:cNvSpPr>
          <p:nvPr userDrawn="1"/>
        </p:nvSpPr>
        <p:spPr bwMode="auto">
          <a:xfrm>
            <a:off x="230068" y="276286"/>
            <a:ext cx="8704385" cy="6284913"/>
          </a:xfrm>
          <a:prstGeom prst="roundRect">
            <a:avLst>
              <a:gd name="adj" fmla="val 16667"/>
            </a:avLst>
          </a:prstGeom>
          <a:solidFill>
            <a:schemeClr val="bg1"/>
          </a:solid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2052" name="Rectangle 4"/>
          <p:cNvSpPr>
            <a:spLocks noGrp="1" noChangeArrowheads="1"/>
          </p:cNvSpPr>
          <p:nvPr>
            <p:ph type="title"/>
          </p:nvPr>
        </p:nvSpPr>
        <p:spPr bwMode="auto">
          <a:xfrm>
            <a:off x="457200" y="308036"/>
            <a:ext cx="822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3" name="Rectangle 5"/>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42376" name="Rectangle 8"/>
          <p:cNvSpPr>
            <a:spLocks noGrp="1" noChangeArrowheads="1"/>
          </p:cNvSpPr>
          <p:nvPr>
            <p:ph type="sldNum" sz="quarter" idx="4"/>
          </p:nvPr>
        </p:nvSpPr>
        <p:spPr bwMode="auto">
          <a:xfrm>
            <a:off x="6843346" y="6464300"/>
            <a:ext cx="2133600" cy="393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vl1pPr>
          </a:lstStyle>
          <a:p>
            <a:pPr fontAlgn="base">
              <a:spcBef>
                <a:spcPct val="0"/>
              </a:spcBef>
              <a:spcAft>
                <a:spcPct val="0"/>
              </a:spcAft>
              <a:defRPr/>
            </a:pPr>
            <a:fld id="{F4D90814-7ED6-41DE-8557-06F09B3DABB2}"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288584234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rgbClr val="000099"/>
          </a:solidFill>
          <a:latin typeface="+mj-lt"/>
          <a:ea typeface="+mj-ea"/>
          <a:cs typeface="+mj-cs"/>
        </a:defRPr>
      </a:lvl1pPr>
      <a:lvl2pPr algn="ctr" rtl="0" eaLnBrk="0" fontAlgn="base" hangingPunct="0">
        <a:spcBef>
          <a:spcPct val="0"/>
        </a:spcBef>
        <a:spcAft>
          <a:spcPct val="0"/>
        </a:spcAft>
        <a:defRPr sz="2400" b="1">
          <a:solidFill>
            <a:srgbClr val="000099"/>
          </a:solidFill>
          <a:latin typeface="Comic Sans MS" pitchFamily="66" charset="0"/>
        </a:defRPr>
      </a:lvl2pPr>
      <a:lvl3pPr algn="ctr" rtl="0" eaLnBrk="0" fontAlgn="base" hangingPunct="0">
        <a:spcBef>
          <a:spcPct val="0"/>
        </a:spcBef>
        <a:spcAft>
          <a:spcPct val="0"/>
        </a:spcAft>
        <a:defRPr sz="2400" b="1">
          <a:solidFill>
            <a:srgbClr val="000099"/>
          </a:solidFill>
          <a:latin typeface="Comic Sans MS" pitchFamily="66" charset="0"/>
        </a:defRPr>
      </a:lvl3pPr>
      <a:lvl4pPr algn="ctr" rtl="0" eaLnBrk="0" fontAlgn="base" hangingPunct="0">
        <a:spcBef>
          <a:spcPct val="0"/>
        </a:spcBef>
        <a:spcAft>
          <a:spcPct val="0"/>
        </a:spcAft>
        <a:defRPr sz="2400" b="1">
          <a:solidFill>
            <a:srgbClr val="000099"/>
          </a:solidFill>
          <a:latin typeface="Comic Sans MS" pitchFamily="66" charset="0"/>
        </a:defRPr>
      </a:lvl4pPr>
      <a:lvl5pPr algn="ctr" rtl="0" eaLnBrk="0" fontAlgn="base" hangingPunct="0">
        <a:spcBef>
          <a:spcPct val="0"/>
        </a:spcBef>
        <a:spcAft>
          <a:spcPct val="0"/>
        </a:spcAft>
        <a:defRPr sz="2400" b="1">
          <a:solidFill>
            <a:srgbClr val="000099"/>
          </a:solidFill>
          <a:latin typeface="Comic Sans MS" pitchFamily="66" charset="0"/>
        </a:defRPr>
      </a:lvl5pPr>
      <a:lvl6pPr marL="457200" algn="ctr" rtl="0" fontAlgn="base">
        <a:spcBef>
          <a:spcPct val="0"/>
        </a:spcBef>
        <a:spcAft>
          <a:spcPct val="0"/>
        </a:spcAft>
        <a:defRPr sz="2400" b="1">
          <a:solidFill>
            <a:srgbClr val="000099"/>
          </a:solidFill>
          <a:latin typeface="Comic Sans MS" pitchFamily="66" charset="0"/>
        </a:defRPr>
      </a:lvl6pPr>
      <a:lvl7pPr marL="914400" algn="ctr" rtl="0" fontAlgn="base">
        <a:spcBef>
          <a:spcPct val="0"/>
        </a:spcBef>
        <a:spcAft>
          <a:spcPct val="0"/>
        </a:spcAft>
        <a:defRPr sz="2400" b="1">
          <a:solidFill>
            <a:srgbClr val="000099"/>
          </a:solidFill>
          <a:latin typeface="Comic Sans MS" pitchFamily="66" charset="0"/>
        </a:defRPr>
      </a:lvl7pPr>
      <a:lvl8pPr marL="1371600" algn="ctr" rtl="0" fontAlgn="base">
        <a:spcBef>
          <a:spcPct val="0"/>
        </a:spcBef>
        <a:spcAft>
          <a:spcPct val="0"/>
        </a:spcAft>
        <a:defRPr sz="2400" b="1">
          <a:solidFill>
            <a:srgbClr val="000099"/>
          </a:solidFill>
          <a:latin typeface="Comic Sans MS" pitchFamily="66" charset="0"/>
        </a:defRPr>
      </a:lvl8pPr>
      <a:lvl9pPr marL="1828800" algn="ctr" rtl="0" fontAlgn="base">
        <a:spcBef>
          <a:spcPct val="0"/>
        </a:spcBef>
        <a:spcAft>
          <a:spcPct val="0"/>
        </a:spcAft>
        <a:defRPr sz="2400" b="1">
          <a:solidFill>
            <a:srgbClr val="000099"/>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0.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4.xml"/></Relationships>
</file>

<file path=ppt/slides/_rels/slide2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9.xml"/><Relationship Id="rId1" Type="http://schemas.openxmlformats.org/officeDocument/2006/relationships/slideLayout" Target="../slideLayouts/slideLayout145.xml"/></Relationships>
</file>

<file path=ppt/slides/_rels/slide2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0.xml"/><Relationship Id="rId1" Type="http://schemas.openxmlformats.org/officeDocument/2006/relationships/slideLayout" Target="../slideLayouts/slideLayout18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5.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3" descr="NICA_header_blu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481"/>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0" y="-12906"/>
            <a:ext cx="9144000" cy="2433794"/>
          </a:xfrm>
          <a:solidFill>
            <a:schemeClr val="bg1">
              <a:alpha val="50000"/>
            </a:schemeClr>
          </a:solidFill>
        </p:spPr>
        <p:txBody>
          <a:bodyPr>
            <a:normAutofit fontScale="90000"/>
          </a:bodyPr>
          <a:lstStyle/>
          <a:p>
            <a:r>
              <a:rPr lang="en-US" sz="3600" b="1" dirty="0" smtClean="0">
                <a:solidFill>
                  <a:srgbClr val="C00000"/>
                </a:solidFill>
              </a:rPr>
              <a:t>Ion storage, bunch formation </a:t>
            </a:r>
            <a:r>
              <a:rPr lang="en-US" sz="3600" b="1" dirty="0" smtClean="0">
                <a:solidFill>
                  <a:srgbClr val="C00000"/>
                </a:solidFill>
              </a:rPr>
              <a:t/>
            </a:r>
            <a:br>
              <a:rPr lang="en-US" sz="3600" b="1" dirty="0" smtClean="0">
                <a:solidFill>
                  <a:srgbClr val="C00000"/>
                </a:solidFill>
              </a:rPr>
            </a:br>
            <a:r>
              <a:rPr lang="en-US" sz="3600" b="1" dirty="0" smtClean="0">
                <a:solidFill>
                  <a:srgbClr val="C00000"/>
                </a:solidFill>
              </a:rPr>
              <a:t>and </a:t>
            </a:r>
            <a:r>
              <a:rPr lang="en-US" sz="3600" b="1" dirty="0" smtClean="0">
                <a:solidFill>
                  <a:srgbClr val="C00000"/>
                </a:solidFill>
              </a:rPr>
              <a:t>parasitic collisions in collider NICA</a:t>
            </a:r>
            <a:br>
              <a:rPr lang="en-US" sz="3600" b="1" dirty="0" smtClean="0">
                <a:solidFill>
                  <a:srgbClr val="C00000"/>
                </a:solidFill>
              </a:rPr>
            </a:br>
            <a:r>
              <a:rPr lang="en-US" sz="3600" b="1" dirty="0" smtClean="0">
                <a:solidFill>
                  <a:srgbClr val="C00000"/>
                </a:solidFill>
              </a:rPr>
              <a:t/>
            </a:r>
            <a:br>
              <a:rPr lang="en-US" sz="3600" b="1" dirty="0" smtClean="0">
                <a:solidFill>
                  <a:srgbClr val="C00000"/>
                </a:solidFill>
              </a:rPr>
            </a:br>
            <a:r>
              <a:rPr lang="ru-RU" sz="2800" b="1" i="1" dirty="0" smtClean="0">
                <a:solidFill>
                  <a:schemeClr val="tx2"/>
                </a:solidFill>
              </a:rPr>
              <a:t>О.</a:t>
            </a:r>
            <a:r>
              <a:rPr lang="en-US" sz="2800" b="1" i="1" dirty="0" smtClean="0">
                <a:solidFill>
                  <a:schemeClr val="tx2"/>
                </a:solidFill>
              </a:rPr>
              <a:t>Brovko</a:t>
            </a:r>
            <a:r>
              <a:rPr lang="en-US" sz="2800" b="1" i="1" baseline="30000" dirty="0" smtClean="0">
                <a:solidFill>
                  <a:schemeClr val="tx2"/>
                </a:solidFill>
              </a:rPr>
              <a:t>1</a:t>
            </a:r>
            <a:r>
              <a:rPr lang="en-US" sz="2800" b="1" i="1" dirty="0" smtClean="0">
                <a:solidFill>
                  <a:schemeClr val="tx2"/>
                </a:solidFill>
              </a:rPr>
              <a:t>, </a:t>
            </a:r>
            <a:r>
              <a:rPr lang="en-US" sz="2800" b="1" i="1" dirty="0" smtClean="0">
                <a:solidFill>
                  <a:schemeClr val="tx2"/>
                </a:solidFill>
              </a:rPr>
              <a:t>A. </a:t>
            </a:r>
            <a:r>
              <a:rPr lang="en-US" sz="2800" b="1" i="1" dirty="0" smtClean="0">
                <a:solidFill>
                  <a:schemeClr val="tx2"/>
                </a:solidFill>
              </a:rPr>
              <a:t>Eliseev</a:t>
            </a:r>
            <a:r>
              <a:rPr lang="en-US" sz="2800" b="1" i="1" baseline="30000" dirty="0">
                <a:solidFill>
                  <a:schemeClr val="tx2"/>
                </a:solidFill>
              </a:rPr>
              <a:t>1</a:t>
            </a:r>
            <a:r>
              <a:rPr lang="en-US" sz="2800" b="1" i="1" dirty="0" smtClean="0">
                <a:solidFill>
                  <a:schemeClr val="tx2"/>
                </a:solidFill>
              </a:rPr>
              <a:t>, O.Kozlov</a:t>
            </a:r>
            <a:r>
              <a:rPr lang="en-US" sz="2800" b="1" i="1" baseline="30000" dirty="0">
                <a:solidFill>
                  <a:schemeClr val="tx2"/>
                </a:solidFill>
              </a:rPr>
              <a:t>1</a:t>
            </a:r>
            <a:r>
              <a:rPr lang="en-US" sz="2800" b="1" i="1" dirty="0" smtClean="0">
                <a:solidFill>
                  <a:schemeClr val="tx2"/>
                </a:solidFill>
              </a:rPr>
              <a:t>, N.Mitjanina</a:t>
            </a:r>
            <a:r>
              <a:rPr lang="en-US" sz="2800" b="1" i="1" baseline="30000" dirty="0" smtClean="0">
                <a:solidFill>
                  <a:schemeClr val="tx2"/>
                </a:solidFill>
              </a:rPr>
              <a:t>2</a:t>
            </a:r>
            <a:r>
              <a:rPr lang="en-US" sz="2800" b="1" i="1" dirty="0" smtClean="0">
                <a:solidFill>
                  <a:schemeClr val="tx2"/>
                </a:solidFill>
              </a:rPr>
              <a:t>, V.Petrov</a:t>
            </a:r>
            <a:r>
              <a:rPr lang="en-US" sz="2800" b="1" i="1" baseline="30000" dirty="0">
                <a:solidFill>
                  <a:schemeClr val="tx2"/>
                </a:solidFill>
              </a:rPr>
              <a:t>2</a:t>
            </a:r>
            <a:r>
              <a:rPr lang="en-US" sz="2800" b="1" i="1" dirty="0" smtClean="0">
                <a:solidFill>
                  <a:schemeClr val="tx2"/>
                </a:solidFill>
              </a:rPr>
              <a:t>,     </a:t>
            </a:r>
            <a:br>
              <a:rPr lang="en-US" sz="2800" b="1" i="1" dirty="0" smtClean="0">
                <a:solidFill>
                  <a:schemeClr val="tx2"/>
                </a:solidFill>
              </a:rPr>
            </a:br>
            <a:r>
              <a:rPr lang="en-US" sz="2800" b="1" i="1" dirty="0" smtClean="0">
                <a:solidFill>
                  <a:schemeClr val="tx2"/>
                </a:solidFill>
              </a:rPr>
              <a:t>A.Sidorin</a:t>
            </a:r>
            <a:r>
              <a:rPr lang="en-US" sz="2800" b="1" i="1" baseline="30000" dirty="0">
                <a:solidFill>
                  <a:schemeClr val="tx2"/>
                </a:solidFill>
              </a:rPr>
              <a:t>1</a:t>
            </a:r>
            <a:r>
              <a:rPr lang="en-US" sz="2800" b="1" i="1" dirty="0" smtClean="0">
                <a:solidFill>
                  <a:schemeClr val="tx2"/>
                </a:solidFill>
              </a:rPr>
              <a:t>,  </a:t>
            </a:r>
            <a:r>
              <a:rPr lang="en-US" sz="2800" b="1" i="1" u="sng" dirty="0" smtClean="0">
                <a:solidFill>
                  <a:schemeClr val="tx2"/>
                </a:solidFill>
              </a:rPr>
              <a:t>A.Smirnov</a:t>
            </a:r>
            <a:r>
              <a:rPr lang="en-US" sz="2800" b="1" i="1" baseline="30000" dirty="0">
                <a:solidFill>
                  <a:schemeClr val="tx2"/>
                </a:solidFill>
              </a:rPr>
              <a:t>1</a:t>
            </a:r>
            <a:r>
              <a:rPr lang="en-US" sz="2800" b="1" i="1" dirty="0" smtClean="0">
                <a:solidFill>
                  <a:schemeClr val="tx2"/>
                </a:solidFill>
              </a:rPr>
              <a:t>, E.Syresin</a:t>
            </a:r>
            <a:r>
              <a:rPr lang="en-US" sz="2800" b="1" i="1" baseline="30000" dirty="0">
                <a:solidFill>
                  <a:schemeClr val="tx2"/>
                </a:solidFill>
              </a:rPr>
              <a:t>1</a:t>
            </a:r>
            <a:r>
              <a:rPr lang="en-US" sz="2800" b="1" i="1" dirty="0" smtClean="0">
                <a:solidFill>
                  <a:schemeClr val="tx2"/>
                </a:solidFill>
              </a:rPr>
              <a:t>, A.Tribendis</a:t>
            </a:r>
            <a:r>
              <a:rPr lang="en-US" sz="2800" b="1" i="1" baseline="30000" dirty="0">
                <a:solidFill>
                  <a:schemeClr val="tx2"/>
                </a:solidFill>
              </a:rPr>
              <a:t>2</a:t>
            </a:r>
            <a:r>
              <a:rPr lang="en-US" sz="2800" b="1" i="1" dirty="0" smtClean="0">
                <a:solidFill>
                  <a:schemeClr val="tx2"/>
                </a:solidFill>
              </a:rPr>
              <a:t/>
            </a:r>
            <a:br>
              <a:rPr lang="en-US" sz="2800" b="1" i="1" dirty="0" smtClean="0">
                <a:solidFill>
                  <a:schemeClr val="tx2"/>
                </a:solidFill>
              </a:rPr>
            </a:br>
            <a:r>
              <a:rPr lang="en-US" sz="2200" b="1" baseline="30000" dirty="0">
                <a:solidFill>
                  <a:schemeClr val="tx2"/>
                </a:solidFill>
              </a:rPr>
              <a:t>1</a:t>
            </a:r>
            <a:r>
              <a:rPr lang="en-US" sz="2200" b="1" baseline="30000" dirty="0" smtClean="0">
                <a:solidFill>
                  <a:schemeClr val="tx2"/>
                </a:solidFill>
              </a:rPr>
              <a:t>) </a:t>
            </a:r>
            <a:r>
              <a:rPr lang="en-US" sz="2200" dirty="0" smtClean="0">
                <a:solidFill>
                  <a:schemeClr val="tx2"/>
                </a:solidFill>
              </a:rPr>
              <a:t>JINR, </a:t>
            </a:r>
            <a:r>
              <a:rPr lang="en-US" sz="2200" dirty="0" err="1" smtClean="0">
                <a:solidFill>
                  <a:schemeClr val="tx2"/>
                </a:solidFill>
              </a:rPr>
              <a:t>Dubna</a:t>
            </a:r>
            <a:r>
              <a:rPr lang="en-US" sz="2200" dirty="0" smtClean="0">
                <a:solidFill>
                  <a:schemeClr val="tx2"/>
                </a:solidFill>
              </a:rPr>
              <a:t>, Russia, </a:t>
            </a:r>
            <a:r>
              <a:rPr lang="en-US" sz="2200" b="1" baseline="30000" dirty="0">
                <a:solidFill>
                  <a:schemeClr val="tx2"/>
                </a:solidFill>
              </a:rPr>
              <a:t>2) </a:t>
            </a:r>
            <a:r>
              <a:rPr lang="en-US" sz="2200" dirty="0" smtClean="0">
                <a:solidFill>
                  <a:schemeClr val="tx2"/>
                </a:solidFill>
              </a:rPr>
              <a:t>BINP, Novosibirsk, Russia</a:t>
            </a:r>
            <a:endParaRPr lang="ru-RU" sz="2200" b="1" dirty="0">
              <a:solidFill>
                <a:schemeClr val="tx2"/>
              </a:solidFill>
            </a:endParaRPr>
          </a:p>
        </p:txBody>
      </p:sp>
      <p:sp>
        <p:nvSpPr>
          <p:cNvPr id="4" name="Прямоугольник 3"/>
          <p:cNvSpPr/>
          <p:nvPr/>
        </p:nvSpPr>
        <p:spPr>
          <a:xfrm>
            <a:off x="539552" y="2708920"/>
            <a:ext cx="8078550" cy="2862322"/>
          </a:xfrm>
          <a:prstGeom prst="rect">
            <a:avLst/>
          </a:prstGeom>
        </p:spPr>
        <p:txBody>
          <a:bodyPr wrap="square">
            <a:spAutoFit/>
          </a:bodyPr>
          <a:lstStyle/>
          <a:p>
            <a:pPr algn="just"/>
            <a:r>
              <a:rPr lang="ru-RU" dirty="0" smtClean="0"/>
              <a:t> </a:t>
            </a:r>
            <a:r>
              <a:rPr lang="en-US" sz="2000" b="1" dirty="0" smtClean="0">
                <a:solidFill>
                  <a:srgbClr val="002060"/>
                </a:solidFill>
                <a:latin typeface="Times New Roman" panose="02020603050405020304" pitchFamily="18" charset="0"/>
                <a:cs typeface="Times New Roman" panose="02020603050405020304" pitchFamily="18" charset="0"/>
              </a:rPr>
              <a:t>The RF </a:t>
            </a:r>
            <a:r>
              <a:rPr lang="en-US" sz="2000" b="1" dirty="0">
                <a:solidFill>
                  <a:srgbClr val="002060"/>
                </a:solidFill>
                <a:latin typeface="Times New Roman" panose="02020603050405020304" pitchFamily="18" charset="0"/>
                <a:cs typeface="Times New Roman" panose="02020603050405020304" pitchFamily="18" charset="0"/>
              </a:rPr>
              <a:t>barrier </a:t>
            </a:r>
            <a:r>
              <a:rPr lang="en-US" sz="2000" b="1" dirty="0" smtClean="0">
                <a:solidFill>
                  <a:srgbClr val="002060"/>
                </a:solidFill>
                <a:latin typeface="Times New Roman" panose="02020603050405020304" pitchFamily="18" charset="0"/>
                <a:cs typeface="Times New Roman" panose="02020603050405020304" pitchFamily="18" charset="0"/>
              </a:rPr>
              <a:t>buckets provide the ion storage in collider NICA.  Parasitic  collisions   take  place in the  interaction  point  for  the ion  stacks.  To  compensate  these  parasitic  collisions  the  ion orbit  bump  and an increase  of betta function up  2.5 m in collision point  will be realized.   The RF2 system  provides  bunching on  22 harmonics  at adiabatic  RF voltage increase.  </a:t>
            </a:r>
            <a:r>
              <a:rPr lang="en-US" sz="2000" b="1" dirty="0" err="1" smtClean="0">
                <a:solidFill>
                  <a:srgbClr val="002060"/>
                </a:solidFill>
                <a:latin typeface="Times New Roman" panose="02020603050405020304" pitchFamily="18" charset="0"/>
                <a:cs typeface="Times New Roman" panose="02020603050405020304" pitchFamily="18" charset="0"/>
              </a:rPr>
              <a:t>Rebucketing</a:t>
            </a:r>
            <a:r>
              <a:rPr lang="en-US" sz="2000" b="1" dirty="0" smtClean="0">
                <a:solidFill>
                  <a:srgbClr val="002060"/>
                </a:solidFill>
                <a:latin typeface="Times New Roman" panose="02020603050405020304" pitchFamily="18" charset="0"/>
                <a:cs typeface="Times New Roman" panose="02020603050405020304" pitchFamily="18" charset="0"/>
              </a:rPr>
              <a:t>  in  RF3 system  is realized when longitudinal  bunch size  is reduced  to value smaller  </a:t>
            </a:r>
            <a:r>
              <a:rPr lang="en-US" sz="2000" b="1" dirty="0" err="1" smtClean="0">
                <a:solidFill>
                  <a:srgbClr val="002060"/>
                </a:solidFill>
                <a:latin typeface="Times New Roman" panose="02020603050405020304" pitchFamily="18" charset="0"/>
                <a:cs typeface="Times New Roman" panose="02020603050405020304" pitchFamily="18" charset="0"/>
              </a:rPr>
              <a:t>separatrix</a:t>
            </a:r>
            <a:r>
              <a:rPr lang="en-US" sz="2000" b="1" dirty="0" smtClean="0">
                <a:solidFill>
                  <a:srgbClr val="002060"/>
                </a:solidFill>
                <a:latin typeface="Times New Roman" panose="02020603050405020304" pitchFamily="18" charset="0"/>
                <a:cs typeface="Times New Roman" panose="02020603050405020304" pitchFamily="18" charset="0"/>
              </a:rPr>
              <a:t> of  66 harmonics. Cooling  and  further adiabatic  increase  of  RF voltage  provide </a:t>
            </a:r>
            <a:r>
              <a:rPr lang="en-US" sz="2000" b="1" dirty="0" err="1" smtClean="0">
                <a:solidFill>
                  <a:srgbClr val="002060"/>
                </a:solidFill>
                <a:latin typeface="Times New Roman" panose="02020603050405020304" pitchFamily="18" charset="0"/>
                <a:cs typeface="Times New Roman" panose="02020603050405020304" pitchFamily="18" charset="0"/>
              </a:rPr>
              <a:t>requered</a:t>
            </a:r>
            <a:r>
              <a:rPr lang="en-US" sz="2000" b="1" dirty="0" smtClean="0">
                <a:solidFill>
                  <a:srgbClr val="002060"/>
                </a:solidFill>
                <a:latin typeface="Times New Roman" panose="02020603050405020304" pitchFamily="18" charset="0"/>
                <a:cs typeface="Times New Roman" panose="02020603050405020304" pitchFamily="18" charset="0"/>
              </a:rPr>
              <a:t>  for  colliding experiments bunch  </a:t>
            </a:r>
            <a:r>
              <a:rPr lang="en-US" sz="2000" b="1" dirty="0" smtClean="0">
                <a:solidFill>
                  <a:srgbClr val="002060"/>
                </a:solidFill>
                <a:latin typeface="Times New Roman" panose="02020603050405020304" pitchFamily="18" charset="0"/>
                <a:cs typeface="Times New Roman" panose="02020603050405020304" pitchFamily="18" charset="0"/>
              </a:rPr>
              <a:t>length.</a:t>
            </a:r>
            <a:endParaRPr lang="en-US" sz="2000" b="1" dirty="0" smtClean="0">
              <a:solidFill>
                <a:srgbClr val="002060"/>
              </a:solidFill>
              <a:latin typeface="Times New Roman" panose="02020603050405020304" pitchFamily="18" charset="0"/>
              <a:cs typeface="Times New Roman" panose="02020603050405020304" pitchFamily="18" charset="0"/>
            </a:endParaRPr>
          </a:p>
        </p:txBody>
      </p:sp>
      <p:sp>
        <p:nvSpPr>
          <p:cNvPr id="9" name="Номер слайда 8"/>
          <p:cNvSpPr>
            <a:spLocks noGrp="1"/>
          </p:cNvSpPr>
          <p:nvPr>
            <p:ph type="sldNum" sz="quarter" idx="12"/>
          </p:nvPr>
        </p:nvSpPr>
        <p:spPr>
          <a:xfrm>
            <a:off x="6804248" y="6309320"/>
            <a:ext cx="2133600" cy="365125"/>
          </a:xfrm>
        </p:spPr>
        <p:txBody>
          <a:bodyPr/>
          <a:lstStyle/>
          <a:p>
            <a:fld id="{4CBCD05B-AAC6-4FF0-868D-6870800A6EA3}" type="slidenum">
              <a:rPr lang="ru-RU" b="1" smtClean="0"/>
              <a:pPr/>
              <a:t>1</a:t>
            </a:fld>
            <a:endParaRPr lang="ru-RU" b="1" dirty="0"/>
          </a:p>
        </p:txBody>
      </p:sp>
    </p:spTree>
    <p:extLst>
      <p:ext uri="{BB962C8B-B14F-4D97-AF65-F5344CB8AC3E}">
        <p14:creationId xmlns:p14="http://schemas.microsoft.com/office/powerpoint/2010/main" val="187855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9161" y="16715"/>
            <a:ext cx="8424936" cy="462241"/>
          </a:xfrm>
        </p:spPr>
        <p:txBody>
          <a:bodyPr>
            <a:normAutofit fontScale="90000"/>
          </a:bodyPr>
          <a:lstStyle/>
          <a:p>
            <a:r>
              <a:rPr lang="en-US" sz="2800" b="1" dirty="0" smtClean="0"/>
              <a:t>Bumps of ion orbits  in collision region at storage of ion beams</a:t>
            </a:r>
            <a:endParaRPr lang="ru-RU" sz="2800" b="1" dirty="0"/>
          </a:p>
        </p:txBody>
      </p:sp>
      <p:sp>
        <p:nvSpPr>
          <p:cNvPr id="3" name="Прямоугольник 2"/>
          <p:cNvSpPr/>
          <p:nvPr/>
        </p:nvSpPr>
        <p:spPr>
          <a:xfrm>
            <a:off x="575556" y="773996"/>
            <a:ext cx="7920880" cy="646331"/>
          </a:xfrm>
          <a:prstGeom prst="rect">
            <a:avLst/>
          </a:prstGeom>
        </p:spPr>
        <p:txBody>
          <a:bodyPr wrap="square">
            <a:spAutoFit/>
          </a:bodyPr>
          <a:lstStyle/>
          <a:p>
            <a:r>
              <a:rPr lang="en-US" b="1" smtClean="0">
                <a:solidFill>
                  <a:srgbClr val="002060"/>
                </a:solidFill>
              </a:rPr>
              <a:t>Four correctors from each side of colliding region in two rings will be used for correction of ion orbit in colliding region.</a:t>
            </a:r>
            <a:endParaRPr lang="en-US" b="1" dirty="0">
              <a:solidFill>
                <a:srgbClr val="002060"/>
              </a:solidFill>
            </a:endParaRPr>
          </a:p>
        </p:txBody>
      </p:sp>
      <p:sp>
        <p:nvSpPr>
          <p:cNvPr id="4" name="Прямоугольник 3"/>
          <p:cNvSpPr/>
          <p:nvPr/>
        </p:nvSpPr>
        <p:spPr>
          <a:xfrm>
            <a:off x="309161" y="1416333"/>
            <a:ext cx="8568952" cy="1200329"/>
          </a:xfrm>
          <a:prstGeom prst="rect">
            <a:avLst/>
          </a:prstGeom>
        </p:spPr>
        <p:txBody>
          <a:bodyPr wrap="square">
            <a:spAutoFit/>
          </a:bodyPr>
          <a:lstStyle/>
          <a:p>
            <a:r>
              <a:rPr lang="en-US" b="1" dirty="0">
                <a:solidFill>
                  <a:srgbClr val="C00000"/>
                </a:solidFill>
              </a:rPr>
              <a:t>At storage of ion beams in collider rings these correctors are planed to used for bump of ion orbits of counter propagating beams in collision region. The correctors provide </a:t>
            </a:r>
            <a:r>
              <a:rPr lang="en-US" b="1" dirty="0" smtClean="0">
                <a:solidFill>
                  <a:srgbClr val="C00000"/>
                </a:solidFill>
              </a:rPr>
              <a:t>         1 </a:t>
            </a:r>
            <a:r>
              <a:rPr lang="en-US" b="1" dirty="0" err="1">
                <a:solidFill>
                  <a:srgbClr val="C00000"/>
                </a:solidFill>
              </a:rPr>
              <a:t>mrad</a:t>
            </a:r>
            <a:r>
              <a:rPr lang="en-US" b="1" dirty="0">
                <a:solidFill>
                  <a:srgbClr val="C00000"/>
                </a:solidFill>
              </a:rPr>
              <a:t> deflection angle  </a:t>
            </a:r>
            <a:r>
              <a:rPr lang="en-US" b="1" dirty="0" smtClean="0">
                <a:solidFill>
                  <a:srgbClr val="C00000"/>
                </a:solidFill>
              </a:rPr>
              <a:t>(magnetic </a:t>
            </a:r>
            <a:r>
              <a:rPr lang="en-US" b="1" dirty="0">
                <a:solidFill>
                  <a:srgbClr val="C00000"/>
                </a:solidFill>
              </a:rPr>
              <a:t>field </a:t>
            </a:r>
            <a:r>
              <a:rPr lang="en-US" b="1" dirty="0" smtClean="0">
                <a:solidFill>
                  <a:srgbClr val="C00000"/>
                </a:solidFill>
              </a:rPr>
              <a:t> is 0.1 </a:t>
            </a:r>
            <a:r>
              <a:rPr lang="en-US" b="1" dirty="0">
                <a:solidFill>
                  <a:srgbClr val="C00000"/>
                </a:solidFill>
              </a:rPr>
              <a:t>T, corrector length is 30 cm) and  vertical displacement of centers gravity of  ion beams on distance  </a:t>
            </a:r>
            <a:r>
              <a:rPr lang="en-US" b="1" dirty="0" smtClean="0">
                <a:solidFill>
                  <a:srgbClr val="C00000"/>
                </a:solidFill>
                <a:sym typeface="Symbol"/>
              </a:rPr>
              <a:t></a:t>
            </a:r>
            <a:r>
              <a:rPr lang="en-US" b="1" dirty="0" smtClean="0">
                <a:solidFill>
                  <a:srgbClr val="C00000"/>
                </a:solidFill>
              </a:rPr>
              <a:t>=</a:t>
            </a:r>
            <a:r>
              <a:rPr lang="en-US" b="1" dirty="0">
                <a:solidFill>
                  <a:srgbClr val="C00000"/>
                </a:solidFill>
              </a:rPr>
              <a:t>10  </a:t>
            </a:r>
            <a:r>
              <a:rPr lang="en-US" b="1" dirty="0" smtClean="0">
                <a:solidFill>
                  <a:srgbClr val="C00000"/>
                </a:solidFill>
              </a:rPr>
              <a:t>mm.</a:t>
            </a:r>
            <a:endParaRPr lang="en-US" b="1" dirty="0">
              <a:solidFill>
                <a:srgbClr val="C0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556212"/>
            <a:ext cx="3990613" cy="299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261075" y="5613283"/>
            <a:ext cx="3592137" cy="369332"/>
          </a:xfrm>
          <a:prstGeom prst="rect">
            <a:avLst/>
          </a:prstGeom>
        </p:spPr>
        <p:txBody>
          <a:bodyPr wrap="none">
            <a:spAutoFit/>
          </a:bodyPr>
          <a:lstStyle/>
          <a:p>
            <a:r>
              <a:rPr lang="en-US" b="1" dirty="0" smtClean="0">
                <a:solidFill>
                  <a:srgbClr val="002060"/>
                </a:solidFill>
              </a:rPr>
              <a:t>Bump of ion orbit in collision region</a:t>
            </a:r>
            <a:endParaRPr lang="ru-RU" b="1" dirty="0">
              <a:solidFill>
                <a:srgbClr val="00206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2107" y="2556212"/>
            <a:ext cx="5063017" cy="382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4619913" y="6370231"/>
            <a:ext cx="3400483" cy="369332"/>
          </a:xfrm>
          <a:prstGeom prst="rect">
            <a:avLst/>
          </a:prstGeom>
        </p:spPr>
        <p:txBody>
          <a:bodyPr wrap="none">
            <a:spAutoFit/>
          </a:bodyPr>
          <a:lstStyle/>
          <a:p>
            <a:r>
              <a:rPr lang="en-US" b="1" dirty="0" smtClean="0">
                <a:solidFill>
                  <a:srgbClr val="002060"/>
                </a:solidFill>
              </a:rPr>
              <a:t>Ion trajectories at bump </a:t>
            </a:r>
            <a:r>
              <a:rPr lang="en-US" b="1" dirty="0">
                <a:solidFill>
                  <a:srgbClr val="002060"/>
                </a:solidFill>
              </a:rPr>
              <a:t>of </a:t>
            </a:r>
            <a:r>
              <a:rPr lang="en-US" b="1" dirty="0" smtClean="0">
                <a:solidFill>
                  <a:srgbClr val="002060"/>
                </a:solidFill>
              </a:rPr>
              <a:t> orbits</a:t>
            </a:r>
            <a:endParaRPr lang="ru-RU" b="1" dirty="0">
              <a:solidFill>
                <a:srgbClr val="002060"/>
              </a:solidFill>
            </a:endParaRPr>
          </a:p>
        </p:txBody>
      </p:sp>
      <p:sp>
        <p:nvSpPr>
          <p:cNvPr id="7" name="Прямоугольник 6"/>
          <p:cNvSpPr/>
          <p:nvPr/>
        </p:nvSpPr>
        <p:spPr>
          <a:xfrm>
            <a:off x="887337" y="404664"/>
            <a:ext cx="2339615" cy="369332"/>
          </a:xfrm>
          <a:prstGeom prst="rect">
            <a:avLst/>
          </a:prstGeom>
        </p:spPr>
        <p:txBody>
          <a:bodyPr wrap="none">
            <a:spAutoFit/>
          </a:bodyPr>
          <a:lstStyle/>
          <a:p>
            <a:r>
              <a:rPr lang="en-US" b="1" dirty="0" smtClean="0">
                <a:solidFill>
                  <a:srgbClr val="00B050"/>
                </a:solidFill>
              </a:rPr>
              <a:t>O. </a:t>
            </a:r>
            <a:r>
              <a:rPr lang="en-US" b="1" dirty="0" err="1" smtClean="0">
                <a:solidFill>
                  <a:srgbClr val="00B050"/>
                </a:solidFill>
              </a:rPr>
              <a:t>Kozlov</a:t>
            </a:r>
            <a:r>
              <a:rPr lang="en-US" b="1" dirty="0" smtClean="0">
                <a:solidFill>
                  <a:srgbClr val="00B050"/>
                </a:solidFill>
              </a:rPr>
              <a:t>  simulations,</a:t>
            </a:r>
            <a:endParaRPr lang="ru-RU" b="1" dirty="0">
              <a:solidFill>
                <a:srgbClr val="00B050"/>
              </a:solidFill>
            </a:endParaRPr>
          </a:p>
        </p:txBody>
      </p:sp>
      <p:sp>
        <p:nvSpPr>
          <p:cNvPr id="8" name="Прямоугольник 7"/>
          <p:cNvSpPr/>
          <p:nvPr/>
        </p:nvSpPr>
        <p:spPr>
          <a:xfrm>
            <a:off x="3324596" y="404664"/>
            <a:ext cx="3073727" cy="369332"/>
          </a:xfrm>
          <a:prstGeom prst="rect">
            <a:avLst/>
          </a:prstGeom>
        </p:spPr>
        <p:txBody>
          <a:bodyPr wrap="none">
            <a:spAutoFit/>
          </a:bodyPr>
          <a:lstStyle/>
          <a:p>
            <a:r>
              <a:rPr lang="el-GR" b="1" dirty="0">
                <a:solidFill>
                  <a:srgbClr val="00B050"/>
                </a:solidFill>
              </a:rPr>
              <a:t>β*=0.6</a:t>
            </a:r>
            <a:r>
              <a:rPr lang="en-US" b="1" dirty="0">
                <a:solidFill>
                  <a:srgbClr val="00B050"/>
                </a:solidFill>
              </a:rPr>
              <a:t>m, </a:t>
            </a:r>
            <a:r>
              <a:rPr lang="en-US" b="1" dirty="0" err="1">
                <a:solidFill>
                  <a:srgbClr val="00B050"/>
                </a:solidFill>
              </a:rPr>
              <a:t>sigma_x,y</a:t>
            </a:r>
            <a:r>
              <a:rPr lang="en-US" b="1" dirty="0">
                <a:solidFill>
                  <a:srgbClr val="00B050"/>
                </a:solidFill>
              </a:rPr>
              <a:t>, =0.8 mm </a:t>
            </a:r>
          </a:p>
        </p:txBody>
      </p:sp>
      <p:sp>
        <p:nvSpPr>
          <p:cNvPr id="9" name="Прямоугольник 8"/>
          <p:cNvSpPr/>
          <p:nvPr/>
        </p:nvSpPr>
        <p:spPr>
          <a:xfrm>
            <a:off x="458438" y="6019628"/>
            <a:ext cx="3903553" cy="646331"/>
          </a:xfrm>
          <a:prstGeom prst="rect">
            <a:avLst/>
          </a:prstGeom>
        </p:spPr>
        <p:txBody>
          <a:bodyPr wrap="square">
            <a:spAutoFit/>
          </a:bodyPr>
          <a:lstStyle/>
          <a:p>
            <a:r>
              <a:rPr lang="en-US" b="1" dirty="0" smtClean="0">
                <a:solidFill>
                  <a:srgbClr val="C00000"/>
                </a:solidFill>
              </a:rPr>
              <a:t>Counter propagating  beams  are separated  only In collision point.</a:t>
            </a:r>
            <a:endParaRPr lang="en-US" b="1" dirty="0">
              <a:solidFill>
                <a:srgbClr val="C00000"/>
              </a:solidFill>
            </a:endParaRPr>
          </a:p>
        </p:txBody>
      </p:sp>
      <p:sp>
        <p:nvSpPr>
          <p:cNvPr id="13" name="Номер слайда 12"/>
          <p:cNvSpPr>
            <a:spLocks noGrp="1"/>
          </p:cNvSpPr>
          <p:nvPr>
            <p:ph type="sldNum" sz="quarter" idx="12"/>
          </p:nvPr>
        </p:nvSpPr>
        <p:spPr>
          <a:xfrm>
            <a:off x="6866223" y="6358546"/>
            <a:ext cx="2133600" cy="365125"/>
          </a:xfrm>
        </p:spPr>
        <p:txBody>
          <a:bodyPr/>
          <a:lstStyle/>
          <a:p>
            <a:fld id="{4CBCD05B-AAC6-4FF0-868D-6870800A6EA3}" type="slidenum">
              <a:rPr lang="ru-RU" sz="1800" b="1" smtClean="0">
                <a:solidFill>
                  <a:schemeClr val="tx1"/>
                </a:solidFill>
              </a:rPr>
              <a:pPr/>
              <a:t>10</a:t>
            </a:fld>
            <a:endParaRPr lang="ru-RU" sz="1800" b="1" dirty="0">
              <a:solidFill>
                <a:schemeClr val="tx1"/>
              </a:solidFill>
            </a:endParaRPr>
          </a:p>
        </p:txBody>
      </p:sp>
    </p:spTree>
    <p:extLst>
      <p:ext uri="{BB962C8B-B14F-4D97-AF65-F5344CB8AC3E}">
        <p14:creationId xmlns:p14="http://schemas.microsoft.com/office/powerpoint/2010/main" val="4267249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64131" y="129045"/>
            <a:ext cx="7772400" cy="504057"/>
          </a:xfrm>
        </p:spPr>
        <p:txBody>
          <a:bodyPr>
            <a:normAutofit/>
          </a:bodyPr>
          <a:lstStyle/>
          <a:p>
            <a:r>
              <a:rPr lang="el-GR" sz="2400" b="1" dirty="0" smtClean="0"/>
              <a:t>β* </a:t>
            </a:r>
            <a:r>
              <a:rPr lang="en-US" sz="2400" b="1" dirty="0"/>
              <a:t>v</a:t>
            </a:r>
            <a:r>
              <a:rPr lang="en-US" sz="2400" b="1" dirty="0" smtClean="0"/>
              <a:t>ariation at storage </a:t>
            </a:r>
            <a:r>
              <a:rPr lang="en-US" sz="2400" b="1" dirty="0" smtClean="0"/>
              <a:t>of ion beams</a:t>
            </a:r>
            <a:endParaRPr lang="ru-RU" sz="2400" b="1" dirty="0"/>
          </a:p>
        </p:txBody>
      </p:sp>
      <p:pic>
        <p:nvPicPr>
          <p:cNvPr id="4" name="Рисунок 3"/>
          <p:cNvPicPr/>
          <p:nvPr/>
        </p:nvPicPr>
        <p:blipFill>
          <a:blip r:embed="rId3" cstate="print"/>
          <a:srcRect/>
          <a:stretch>
            <a:fillRect/>
          </a:stretch>
        </p:blipFill>
        <p:spPr bwMode="auto">
          <a:xfrm>
            <a:off x="169566" y="1324837"/>
            <a:ext cx="4375793" cy="3725760"/>
          </a:xfrm>
          <a:prstGeom prst="rect">
            <a:avLst/>
          </a:prstGeom>
          <a:noFill/>
          <a:ln w="9525">
            <a:noFill/>
            <a:miter lim="800000"/>
            <a:headEnd/>
            <a:tailEnd/>
          </a:ln>
        </p:spPr>
      </p:pic>
      <p:pic>
        <p:nvPicPr>
          <p:cNvPr id="5" name="Рисунок 4"/>
          <p:cNvPicPr/>
          <p:nvPr/>
        </p:nvPicPr>
        <p:blipFill>
          <a:blip r:embed="rId4" cstate="print"/>
          <a:srcRect/>
          <a:stretch>
            <a:fillRect/>
          </a:stretch>
        </p:blipFill>
        <p:spPr bwMode="auto">
          <a:xfrm>
            <a:off x="4545360" y="1373049"/>
            <a:ext cx="4464496" cy="3728705"/>
          </a:xfrm>
          <a:prstGeom prst="rect">
            <a:avLst/>
          </a:prstGeom>
          <a:noFill/>
          <a:ln w="9525">
            <a:noFill/>
            <a:miter lim="800000"/>
            <a:headEnd/>
            <a:tailEnd/>
          </a:ln>
        </p:spPr>
      </p:pic>
      <p:sp>
        <p:nvSpPr>
          <p:cNvPr id="6" name="Прямоугольник 5"/>
          <p:cNvSpPr/>
          <p:nvPr/>
        </p:nvSpPr>
        <p:spPr>
          <a:xfrm>
            <a:off x="788389" y="733635"/>
            <a:ext cx="7851554" cy="400110"/>
          </a:xfrm>
          <a:prstGeom prst="rect">
            <a:avLst/>
          </a:prstGeom>
        </p:spPr>
        <p:txBody>
          <a:bodyPr wrap="square">
            <a:spAutoFit/>
          </a:bodyPr>
          <a:lstStyle/>
          <a:p>
            <a:r>
              <a:rPr lang="en-US" sz="2000" b="1" dirty="0">
                <a:solidFill>
                  <a:srgbClr val="002060"/>
                </a:solidFill>
              </a:rPr>
              <a:t>Twiss-parameters for a quarter of the ring, β* </a:t>
            </a:r>
            <a:r>
              <a:rPr lang="en-US" sz="2000" b="1" dirty="0" smtClean="0">
                <a:solidFill>
                  <a:srgbClr val="002060"/>
                </a:solidFill>
              </a:rPr>
              <a:t>variation (</a:t>
            </a:r>
            <a:r>
              <a:rPr lang="en-US" sz="2000" b="1" dirty="0" smtClean="0">
                <a:solidFill>
                  <a:srgbClr val="C00000"/>
                </a:solidFill>
              </a:rPr>
              <a:t>O. </a:t>
            </a:r>
            <a:r>
              <a:rPr lang="en-US" sz="2000" b="1" dirty="0" err="1" smtClean="0">
                <a:solidFill>
                  <a:srgbClr val="C00000"/>
                </a:solidFill>
              </a:rPr>
              <a:t>Kozlov</a:t>
            </a:r>
            <a:r>
              <a:rPr lang="en-US" sz="2000" b="1" dirty="0" smtClean="0">
                <a:solidFill>
                  <a:srgbClr val="002060"/>
                </a:solidFill>
              </a:rPr>
              <a:t>)</a:t>
            </a:r>
            <a:endParaRPr lang="ru-RU" sz="2000" b="1" dirty="0">
              <a:solidFill>
                <a:srgbClr val="002060"/>
              </a:solidFill>
            </a:endParaRPr>
          </a:p>
        </p:txBody>
      </p:sp>
      <p:sp>
        <p:nvSpPr>
          <p:cNvPr id="7" name="Прямоугольник 6"/>
          <p:cNvSpPr/>
          <p:nvPr/>
        </p:nvSpPr>
        <p:spPr>
          <a:xfrm>
            <a:off x="1547664" y="5057312"/>
            <a:ext cx="1024639" cy="369332"/>
          </a:xfrm>
          <a:prstGeom prst="rect">
            <a:avLst/>
          </a:prstGeom>
        </p:spPr>
        <p:txBody>
          <a:bodyPr wrap="none">
            <a:spAutoFit/>
          </a:bodyPr>
          <a:lstStyle/>
          <a:p>
            <a:r>
              <a:rPr lang="el-GR" b="1" dirty="0">
                <a:solidFill>
                  <a:srgbClr val="002060"/>
                </a:solidFill>
              </a:rPr>
              <a:t>β*=0.6</a:t>
            </a:r>
            <a:r>
              <a:rPr lang="en-US" b="1" dirty="0">
                <a:solidFill>
                  <a:srgbClr val="002060"/>
                </a:solidFill>
              </a:rPr>
              <a:t>m</a:t>
            </a:r>
            <a:endParaRPr lang="ru-RU" b="1" dirty="0">
              <a:solidFill>
                <a:srgbClr val="002060"/>
              </a:solidFill>
            </a:endParaRPr>
          </a:p>
        </p:txBody>
      </p:sp>
      <p:sp>
        <p:nvSpPr>
          <p:cNvPr id="8" name="Прямоугольник 7"/>
          <p:cNvSpPr/>
          <p:nvPr/>
        </p:nvSpPr>
        <p:spPr>
          <a:xfrm>
            <a:off x="6156176" y="5050597"/>
            <a:ext cx="1024639" cy="369332"/>
          </a:xfrm>
          <a:prstGeom prst="rect">
            <a:avLst/>
          </a:prstGeom>
        </p:spPr>
        <p:txBody>
          <a:bodyPr wrap="none">
            <a:spAutoFit/>
          </a:bodyPr>
          <a:lstStyle/>
          <a:p>
            <a:r>
              <a:rPr lang="el-GR" b="1" dirty="0">
                <a:solidFill>
                  <a:srgbClr val="002060"/>
                </a:solidFill>
              </a:rPr>
              <a:t>β*=2.5</a:t>
            </a:r>
            <a:r>
              <a:rPr lang="en-US" b="1" dirty="0">
                <a:solidFill>
                  <a:srgbClr val="002060"/>
                </a:solidFill>
              </a:rPr>
              <a:t>m</a:t>
            </a:r>
            <a:endParaRPr lang="ru-RU" b="1" dirty="0">
              <a:solidFill>
                <a:srgbClr val="002060"/>
              </a:solidFill>
            </a:endParaRPr>
          </a:p>
        </p:txBody>
      </p:sp>
      <p:sp>
        <p:nvSpPr>
          <p:cNvPr id="9" name="Прямоугольник 8"/>
          <p:cNvSpPr/>
          <p:nvPr/>
        </p:nvSpPr>
        <p:spPr>
          <a:xfrm>
            <a:off x="1269766" y="5432781"/>
            <a:ext cx="2068643" cy="369332"/>
          </a:xfrm>
          <a:prstGeom prst="rect">
            <a:avLst/>
          </a:prstGeom>
        </p:spPr>
        <p:txBody>
          <a:bodyPr wrap="none">
            <a:spAutoFit/>
          </a:bodyPr>
          <a:lstStyle/>
          <a:p>
            <a:r>
              <a:rPr lang="en-US" b="1" dirty="0" err="1">
                <a:solidFill>
                  <a:srgbClr val="002060"/>
                </a:solidFill>
              </a:rPr>
              <a:t>sigma_x,y</a:t>
            </a:r>
            <a:r>
              <a:rPr lang="en-US" b="1" dirty="0">
                <a:solidFill>
                  <a:srgbClr val="002060"/>
                </a:solidFill>
              </a:rPr>
              <a:t>, =0.8 mm</a:t>
            </a:r>
            <a:endParaRPr lang="ru-RU" b="1" dirty="0">
              <a:solidFill>
                <a:srgbClr val="002060"/>
              </a:solidFill>
            </a:endParaRPr>
          </a:p>
        </p:txBody>
      </p:sp>
      <p:sp>
        <p:nvSpPr>
          <p:cNvPr id="10" name="Прямоугольник 9"/>
          <p:cNvSpPr/>
          <p:nvPr/>
        </p:nvSpPr>
        <p:spPr>
          <a:xfrm>
            <a:off x="5806919" y="5419929"/>
            <a:ext cx="2185663" cy="369332"/>
          </a:xfrm>
          <a:prstGeom prst="rect">
            <a:avLst/>
          </a:prstGeom>
        </p:spPr>
        <p:txBody>
          <a:bodyPr wrap="none">
            <a:spAutoFit/>
          </a:bodyPr>
          <a:lstStyle/>
          <a:p>
            <a:r>
              <a:rPr lang="en-US" b="1" dirty="0" err="1">
                <a:solidFill>
                  <a:srgbClr val="002060"/>
                </a:solidFill>
              </a:rPr>
              <a:t>sigma_x,y</a:t>
            </a:r>
            <a:r>
              <a:rPr lang="en-US" b="1" dirty="0">
                <a:solidFill>
                  <a:srgbClr val="002060"/>
                </a:solidFill>
              </a:rPr>
              <a:t>, =1.65 mm</a:t>
            </a:r>
          </a:p>
        </p:txBody>
      </p:sp>
      <p:sp>
        <p:nvSpPr>
          <p:cNvPr id="14" name="Номер слайда 13"/>
          <p:cNvSpPr>
            <a:spLocks noGrp="1"/>
          </p:cNvSpPr>
          <p:nvPr>
            <p:ph type="sldNum" sz="quarter" idx="12"/>
          </p:nvPr>
        </p:nvSpPr>
        <p:spPr>
          <a:xfrm>
            <a:off x="6876256" y="6309320"/>
            <a:ext cx="2133600" cy="365125"/>
          </a:xfrm>
        </p:spPr>
        <p:txBody>
          <a:bodyPr/>
          <a:lstStyle/>
          <a:p>
            <a:fld id="{4CBCD05B-AAC6-4FF0-868D-6870800A6EA3}" type="slidenum">
              <a:rPr lang="ru-RU" sz="1800" b="1" smtClean="0">
                <a:solidFill>
                  <a:schemeClr val="tx1"/>
                </a:solidFill>
              </a:rPr>
              <a:pPr/>
              <a:t>11</a:t>
            </a:fld>
            <a:endParaRPr lang="ru-RU" sz="1800" b="1" dirty="0">
              <a:solidFill>
                <a:schemeClr val="tx1"/>
              </a:solidFill>
            </a:endParaRPr>
          </a:p>
        </p:txBody>
      </p:sp>
    </p:spTree>
    <p:extLst>
      <p:ext uri="{BB962C8B-B14F-4D97-AF65-F5344CB8AC3E}">
        <p14:creationId xmlns:p14="http://schemas.microsoft.com/office/powerpoint/2010/main" val="1207302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16631"/>
            <a:ext cx="7772400" cy="432049"/>
          </a:xfrm>
        </p:spPr>
        <p:txBody>
          <a:bodyPr>
            <a:normAutofit fontScale="90000"/>
          </a:bodyPr>
          <a:lstStyle/>
          <a:p>
            <a:r>
              <a:rPr lang="en-US" sz="2800" b="1" dirty="0" smtClean="0"/>
              <a:t>Bump </a:t>
            </a:r>
            <a:r>
              <a:rPr lang="en-US" sz="2800" b="1" dirty="0" smtClean="0"/>
              <a:t>orbit at IP beta function 2.5 m</a:t>
            </a:r>
            <a:endParaRPr lang="ru-RU" sz="2800" b="1"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5040560" cy="2308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5040561" y="962825"/>
            <a:ext cx="3923928" cy="1477328"/>
          </a:xfrm>
          <a:prstGeom prst="rect">
            <a:avLst/>
          </a:prstGeom>
        </p:spPr>
        <p:txBody>
          <a:bodyPr wrap="square">
            <a:spAutoFit/>
          </a:bodyPr>
          <a:lstStyle/>
          <a:p>
            <a:r>
              <a:rPr lang="en-US" b="1" dirty="0">
                <a:solidFill>
                  <a:srgbClr val="002060"/>
                </a:solidFill>
              </a:rPr>
              <a:t>The correctors provide     </a:t>
            </a:r>
            <a:r>
              <a:rPr lang="en-US" b="1" dirty="0" smtClean="0">
                <a:solidFill>
                  <a:srgbClr val="002060"/>
                </a:solidFill>
              </a:rPr>
              <a:t>0.5 </a:t>
            </a:r>
            <a:r>
              <a:rPr lang="en-US" b="1" dirty="0" err="1">
                <a:solidFill>
                  <a:srgbClr val="002060"/>
                </a:solidFill>
              </a:rPr>
              <a:t>mrad</a:t>
            </a:r>
            <a:r>
              <a:rPr lang="en-US" b="1" dirty="0">
                <a:solidFill>
                  <a:srgbClr val="002060"/>
                </a:solidFill>
              </a:rPr>
              <a:t> deflection angle  (magnetic field  is </a:t>
            </a:r>
            <a:r>
              <a:rPr lang="en-US" b="1" dirty="0" smtClean="0">
                <a:solidFill>
                  <a:srgbClr val="002060"/>
                </a:solidFill>
              </a:rPr>
              <a:t>0.075 </a:t>
            </a:r>
            <a:r>
              <a:rPr lang="en-US" b="1" dirty="0">
                <a:solidFill>
                  <a:srgbClr val="002060"/>
                </a:solidFill>
              </a:rPr>
              <a:t>T, corrector length is 30 cm) and  vertical displacement of centers gravity of  ion beams on distance  </a:t>
            </a:r>
            <a:r>
              <a:rPr lang="en-US" b="1" dirty="0" smtClean="0">
                <a:solidFill>
                  <a:srgbClr val="002060"/>
                </a:solidFill>
                <a:sym typeface="Symbol"/>
              </a:rPr>
              <a:t></a:t>
            </a:r>
            <a:r>
              <a:rPr lang="en-US" b="1" dirty="0" smtClean="0">
                <a:solidFill>
                  <a:srgbClr val="002060"/>
                </a:solidFill>
              </a:rPr>
              <a:t>=</a:t>
            </a:r>
            <a:r>
              <a:rPr lang="en-US" b="1" dirty="0">
                <a:solidFill>
                  <a:srgbClr val="002060"/>
                </a:solidFill>
              </a:rPr>
              <a:t>10  mm.</a:t>
            </a: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48214"/>
            <a:ext cx="6143704" cy="285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6213415" y="3626068"/>
            <a:ext cx="2930585" cy="923330"/>
          </a:xfrm>
          <a:prstGeom prst="rect">
            <a:avLst/>
          </a:prstGeom>
        </p:spPr>
        <p:txBody>
          <a:bodyPr wrap="square">
            <a:spAutoFit/>
          </a:bodyPr>
          <a:lstStyle/>
          <a:p>
            <a:r>
              <a:rPr lang="en-US" b="1" dirty="0" smtClean="0">
                <a:solidFill>
                  <a:srgbClr val="002060"/>
                </a:solidFill>
              </a:rPr>
              <a:t>Beam envelope  6 </a:t>
            </a:r>
            <a:r>
              <a:rPr lang="en-US" b="1" dirty="0" smtClean="0">
                <a:solidFill>
                  <a:srgbClr val="002060"/>
                </a:solidFill>
                <a:sym typeface="Symbol"/>
              </a:rPr>
              <a:t></a:t>
            </a:r>
            <a:r>
              <a:rPr lang="en-US" b="1" dirty="0" smtClean="0">
                <a:solidFill>
                  <a:srgbClr val="002060"/>
                </a:solidFill>
              </a:rPr>
              <a:t> in colliding region at bump orbit</a:t>
            </a:r>
            <a:endParaRPr lang="ru-RU" b="1" dirty="0">
              <a:solidFill>
                <a:srgbClr val="002060"/>
              </a:solidFill>
            </a:endParaRPr>
          </a:p>
        </p:txBody>
      </p:sp>
      <p:sp>
        <p:nvSpPr>
          <p:cNvPr id="8" name="Номер слайда 7"/>
          <p:cNvSpPr>
            <a:spLocks noGrp="1"/>
          </p:cNvSpPr>
          <p:nvPr>
            <p:ph type="sldNum" sz="quarter" idx="12"/>
          </p:nvPr>
        </p:nvSpPr>
        <p:spPr>
          <a:xfrm>
            <a:off x="6811629" y="6309320"/>
            <a:ext cx="2133600" cy="365125"/>
          </a:xfrm>
        </p:spPr>
        <p:txBody>
          <a:bodyPr/>
          <a:lstStyle/>
          <a:p>
            <a:fld id="{4CBCD05B-AAC6-4FF0-868D-6870800A6EA3}" type="slidenum">
              <a:rPr lang="ru-RU" sz="1800" b="1" smtClean="0">
                <a:solidFill>
                  <a:schemeClr val="tx1"/>
                </a:solidFill>
              </a:rPr>
              <a:pPr/>
              <a:t>12</a:t>
            </a:fld>
            <a:endParaRPr lang="ru-RU" sz="1800" b="1" dirty="0">
              <a:solidFill>
                <a:schemeClr val="tx1"/>
              </a:solidFill>
            </a:endParaRPr>
          </a:p>
        </p:txBody>
      </p:sp>
    </p:spTree>
    <p:extLst>
      <p:ext uri="{BB962C8B-B14F-4D97-AF65-F5344CB8AC3E}">
        <p14:creationId xmlns:p14="http://schemas.microsoft.com/office/powerpoint/2010/main" val="2747682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3801"/>
            <a:ext cx="7772400" cy="534879"/>
          </a:xfrm>
        </p:spPr>
        <p:txBody>
          <a:bodyPr>
            <a:normAutofit/>
          </a:bodyPr>
          <a:lstStyle/>
          <a:p>
            <a:r>
              <a:rPr lang="en-US" sz="2400" b="1" dirty="0"/>
              <a:t>R</a:t>
            </a:r>
            <a:r>
              <a:rPr lang="en-US" sz="2400" b="1" dirty="0" smtClean="0"/>
              <a:t>eduction of  parasitic collisions of stored ion beams </a:t>
            </a:r>
            <a:endParaRPr lang="ru-RU" sz="2400" b="1" dirty="0"/>
          </a:p>
        </p:txBody>
      </p:sp>
      <p:sp>
        <p:nvSpPr>
          <p:cNvPr id="7" name="Прямоугольник 6"/>
          <p:cNvSpPr/>
          <p:nvPr/>
        </p:nvSpPr>
        <p:spPr>
          <a:xfrm>
            <a:off x="1772566" y="1244165"/>
            <a:ext cx="1651862" cy="369332"/>
          </a:xfrm>
          <a:prstGeom prst="rect">
            <a:avLst/>
          </a:prstGeom>
        </p:spPr>
        <p:txBody>
          <a:bodyPr wrap="none">
            <a:spAutoFit/>
          </a:bodyPr>
          <a:lstStyle/>
          <a:p>
            <a:r>
              <a:rPr lang="en-US" b="1" dirty="0">
                <a:solidFill>
                  <a:srgbClr val="0070C0"/>
                </a:solidFill>
                <a:sym typeface="Symbol"/>
              </a:rPr>
              <a:t></a:t>
            </a:r>
            <a:r>
              <a:rPr lang="en-US" b="1" dirty="0" err="1">
                <a:solidFill>
                  <a:srgbClr val="0070C0"/>
                </a:solidFill>
              </a:rPr>
              <a:t>x,y</a:t>
            </a:r>
            <a:r>
              <a:rPr lang="en-US" b="1" dirty="0">
                <a:solidFill>
                  <a:srgbClr val="0070C0"/>
                </a:solidFill>
              </a:rPr>
              <a:t>, =1.65 mm</a:t>
            </a:r>
          </a:p>
        </p:txBody>
      </p:sp>
      <p:sp>
        <p:nvSpPr>
          <p:cNvPr id="9" name="Прямоугольник 8"/>
          <p:cNvSpPr/>
          <p:nvPr/>
        </p:nvSpPr>
        <p:spPr>
          <a:xfrm>
            <a:off x="233424" y="764704"/>
            <a:ext cx="369012" cy="369332"/>
          </a:xfrm>
          <a:prstGeom prst="rect">
            <a:avLst/>
          </a:prstGeom>
        </p:spPr>
        <p:txBody>
          <a:bodyPr wrap="none">
            <a:spAutoFit/>
          </a:bodyPr>
          <a:lstStyle/>
          <a:p>
            <a:r>
              <a:rPr lang="en-US" b="1" dirty="0" smtClean="0">
                <a:solidFill>
                  <a:srgbClr val="C00000"/>
                </a:solidFill>
              </a:rPr>
              <a:t>IP</a:t>
            </a:r>
            <a:endParaRPr lang="ru-RU" b="1" dirty="0">
              <a:solidFill>
                <a:srgbClr val="C00000"/>
              </a:solidFill>
            </a:endParaRPr>
          </a:p>
        </p:txBody>
      </p:sp>
      <p:sp>
        <p:nvSpPr>
          <p:cNvPr id="10" name="Прямоугольник 9"/>
          <p:cNvSpPr/>
          <p:nvPr/>
        </p:nvSpPr>
        <p:spPr>
          <a:xfrm>
            <a:off x="240638" y="2469068"/>
            <a:ext cx="7900338" cy="369332"/>
          </a:xfrm>
          <a:prstGeom prst="rect">
            <a:avLst/>
          </a:prstGeom>
        </p:spPr>
        <p:txBody>
          <a:bodyPr wrap="square">
            <a:spAutoFit/>
          </a:bodyPr>
          <a:lstStyle/>
          <a:p>
            <a:r>
              <a:rPr lang="en-US" b="1" dirty="0" smtClean="0">
                <a:solidFill>
                  <a:srgbClr val="0070C0"/>
                </a:solidFill>
              </a:rPr>
              <a:t>                                         </a:t>
            </a:r>
            <a:endParaRPr lang="en-US" b="1" dirty="0">
              <a:solidFill>
                <a:srgbClr val="0070C0"/>
              </a:solidFill>
            </a:endParaRPr>
          </a:p>
        </p:txBody>
      </p:sp>
      <p:sp>
        <p:nvSpPr>
          <p:cNvPr id="11" name="Прямоугольник 10"/>
          <p:cNvSpPr/>
          <p:nvPr/>
        </p:nvSpPr>
        <p:spPr>
          <a:xfrm>
            <a:off x="181438" y="1868903"/>
            <a:ext cx="6419594" cy="1200329"/>
          </a:xfrm>
          <a:prstGeom prst="rect">
            <a:avLst/>
          </a:prstGeom>
        </p:spPr>
        <p:txBody>
          <a:bodyPr wrap="square">
            <a:spAutoFit/>
          </a:bodyPr>
          <a:lstStyle/>
          <a:p>
            <a:r>
              <a:rPr lang="en-US" b="1" dirty="0">
                <a:solidFill>
                  <a:srgbClr val="002060"/>
                </a:solidFill>
              </a:rPr>
              <a:t>This aperture permits to store two counter propagating  ion beams  with  </a:t>
            </a:r>
            <a:r>
              <a:rPr lang="en-US" b="1" dirty="0" smtClean="0">
                <a:solidFill>
                  <a:srgbClr val="002060"/>
                </a:solidFill>
              </a:rPr>
              <a:t>sizes </a:t>
            </a:r>
            <a:r>
              <a:rPr lang="en-US" b="1" dirty="0">
                <a:solidFill>
                  <a:srgbClr val="002060"/>
                </a:solidFill>
              </a:rPr>
              <a:t>of </a:t>
            </a:r>
            <a:r>
              <a:rPr lang="en-US" b="1" dirty="0" smtClean="0">
                <a:solidFill>
                  <a:srgbClr val="002060"/>
                </a:solidFill>
              </a:rPr>
              <a:t>6</a:t>
            </a:r>
            <a:r>
              <a:rPr lang="en-US" b="1" dirty="0" smtClean="0">
                <a:solidFill>
                  <a:srgbClr val="002060"/>
                </a:solidFill>
                <a:sym typeface="Symbol"/>
              </a:rPr>
              <a:t></a:t>
            </a:r>
            <a:r>
              <a:rPr lang="en-US" b="1" dirty="0">
                <a:solidFill>
                  <a:srgbClr val="002060"/>
                </a:solidFill>
                <a:sym typeface="Symbol"/>
              </a:rPr>
              <a:t>.  Each  beam </a:t>
            </a:r>
            <a:r>
              <a:rPr lang="en-US" b="1" dirty="0" smtClean="0">
                <a:solidFill>
                  <a:srgbClr val="002060"/>
                </a:solidFill>
                <a:sym typeface="Symbol"/>
              </a:rPr>
              <a:t> center gravity is  </a:t>
            </a:r>
            <a:r>
              <a:rPr lang="en-US" b="1" dirty="0">
                <a:solidFill>
                  <a:srgbClr val="002060"/>
                </a:solidFill>
              </a:rPr>
              <a:t>displaced in vertical direction on a distance </a:t>
            </a:r>
            <a:r>
              <a:rPr lang="en-US" b="1" dirty="0" smtClean="0">
                <a:solidFill>
                  <a:srgbClr val="002060"/>
                </a:solidFill>
                <a:sym typeface="Symbol"/>
              </a:rPr>
              <a:t>3</a:t>
            </a:r>
            <a:r>
              <a:rPr lang="en-US" b="1" dirty="0">
                <a:solidFill>
                  <a:srgbClr val="002060"/>
                </a:solidFill>
                <a:sym typeface="Symbol"/>
              </a:rPr>
              <a:t>=</a:t>
            </a:r>
            <a:r>
              <a:rPr lang="en-US" b="1" dirty="0" smtClean="0">
                <a:solidFill>
                  <a:srgbClr val="002060"/>
                </a:solidFill>
                <a:sym typeface="Symbol"/>
              </a:rPr>
              <a:t>5 </a:t>
            </a:r>
            <a:r>
              <a:rPr lang="en-US" b="1" dirty="0">
                <a:solidFill>
                  <a:srgbClr val="002060"/>
                </a:solidFill>
                <a:sym typeface="Symbol"/>
              </a:rPr>
              <a:t>mm</a:t>
            </a:r>
            <a:r>
              <a:rPr lang="en-US" b="1" dirty="0">
                <a:solidFill>
                  <a:srgbClr val="002060"/>
                </a:solidFill>
              </a:rPr>
              <a:t> relatively to axis. The distance between beam center gravities is </a:t>
            </a:r>
            <a:r>
              <a:rPr lang="en-US" b="1" dirty="0">
                <a:solidFill>
                  <a:srgbClr val="002060"/>
                </a:solidFill>
                <a:sym typeface="Symbol"/>
              </a:rPr>
              <a:t></a:t>
            </a:r>
            <a:r>
              <a:rPr lang="en-US" b="1" dirty="0" smtClean="0">
                <a:solidFill>
                  <a:srgbClr val="002060"/>
                </a:solidFill>
                <a:sym typeface="Symbol"/>
              </a:rPr>
              <a:t>=6=10 </a:t>
            </a:r>
            <a:r>
              <a:rPr lang="en-US" b="1" dirty="0">
                <a:solidFill>
                  <a:srgbClr val="002060"/>
                </a:solidFill>
                <a:sym typeface="Symbol"/>
              </a:rPr>
              <a:t>mm</a:t>
            </a:r>
            <a:endParaRPr lang="en-US" b="1" dirty="0">
              <a:solidFill>
                <a:srgbClr val="002060"/>
              </a:solidFill>
            </a:endParaRPr>
          </a:p>
        </p:txBody>
      </p:sp>
      <p:sp>
        <p:nvSpPr>
          <p:cNvPr id="12" name="Прямоугольник 11"/>
          <p:cNvSpPr/>
          <p:nvPr/>
        </p:nvSpPr>
        <p:spPr>
          <a:xfrm>
            <a:off x="315139" y="3081173"/>
            <a:ext cx="2103204" cy="369332"/>
          </a:xfrm>
          <a:prstGeom prst="rect">
            <a:avLst/>
          </a:prstGeom>
        </p:spPr>
        <p:txBody>
          <a:bodyPr wrap="none">
            <a:spAutoFit/>
          </a:bodyPr>
          <a:lstStyle/>
          <a:p>
            <a:r>
              <a:rPr lang="en-US" b="1" dirty="0">
                <a:solidFill>
                  <a:srgbClr val="C00000"/>
                </a:solidFill>
              </a:rPr>
              <a:t>Lenses of final focus</a:t>
            </a:r>
          </a:p>
        </p:txBody>
      </p:sp>
      <p:sp>
        <p:nvSpPr>
          <p:cNvPr id="13" name="Прямоугольник 12"/>
          <p:cNvSpPr/>
          <p:nvPr/>
        </p:nvSpPr>
        <p:spPr>
          <a:xfrm>
            <a:off x="680405" y="3450505"/>
            <a:ext cx="1468672" cy="369332"/>
          </a:xfrm>
          <a:prstGeom prst="rect">
            <a:avLst/>
          </a:prstGeom>
        </p:spPr>
        <p:txBody>
          <a:bodyPr wrap="none">
            <a:spAutoFit/>
          </a:bodyPr>
          <a:lstStyle/>
          <a:p>
            <a:r>
              <a:rPr lang="el-GR" b="1" dirty="0">
                <a:solidFill>
                  <a:srgbClr val="0070C0"/>
                </a:solidFill>
                <a:sym typeface="Symbol"/>
              </a:rPr>
              <a:t></a:t>
            </a:r>
            <a:r>
              <a:rPr lang="el-GR" b="1" dirty="0" smtClean="0">
                <a:solidFill>
                  <a:srgbClr val="0070C0"/>
                </a:solidFill>
              </a:rPr>
              <a:t>=</a:t>
            </a:r>
            <a:r>
              <a:rPr lang="en-US" b="1" dirty="0" smtClean="0">
                <a:solidFill>
                  <a:srgbClr val="0070C0"/>
                </a:solidFill>
              </a:rPr>
              <a:t>10-4.5 mm</a:t>
            </a:r>
            <a:endParaRPr lang="en-US" b="1" dirty="0">
              <a:solidFill>
                <a:srgbClr val="0070C0"/>
              </a:solidFill>
            </a:endParaRPr>
          </a:p>
        </p:txBody>
      </p:sp>
      <p:sp>
        <p:nvSpPr>
          <p:cNvPr id="14" name="Прямоугольник 13"/>
          <p:cNvSpPr/>
          <p:nvPr/>
        </p:nvSpPr>
        <p:spPr>
          <a:xfrm>
            <a:off x="2604716" y="3454213"/>
            <a:ext cx="1900328" cy="369332"/>
          </a:xfrm>
          <a:prstGeom prst="rect">
            <a:avLst/>
          </a:prstGeom>
        </p:spPr>
        <p:txBody>
          <a:bodyPr wrap="none">
            <a:spAutoFit/>
          </a:bodyPr>
          <a:lstStyle/>
          <a:p>
            <a:r>
              <a:rPr lang="en-US" b="1" dirty="0">
                <a:solidFill>
                  <a:srgbClr val="0070C0"/>
                </a:solidFill>
                <a:sym typeface="Symbol"/>
              </a:rPr>
              <a:t></a:t>
            </a:r>
            <a:r>
              <a:rPr lang="en-US" b="1" dirty="0" err="1">
                <a:solidFill>
                  <a:srgbClr val="0070C0"/>
                </a:solidFill>
              </a:rPr>
              <a:t>x,y</a:t>
            </a:r>
            <a:r>
              <a:rPr lang="en-US" b="1" dirty="0">
                <a:solidFill>
                  <a:srgbClr val="0070C0"/>
                </a:solidFill>
              </a:rPr>
              <a:t>, </a:t>
            </a:r>
            <a:r>
              <a:rPr lang="en-US" b="1" dirty="0" smtClean="0">
                <a:solidFill>
                  <a:srgbClr val="0070C0"/>
                </a:solidFill>
              </a:rPr>
              <a:t>=3.8-5.1 </a:t>
            </a:r>
            <a:r>
              <a:rPr lang="en-US" b="1" dirty="0">
                <a:solidFill>
                  <a:srgbClr val="0070C0"/>
                </a:solidFill>
              </a:rPr>
              <a:t>mm</a:t>
            </a:r>
          </a:p>
        </p:txBody>
      </p:sp>
      <p:sp>
        <p:nvSpPr>
          <p:cNvPr id="17" name="Прямоугольник 16"/>
          <p:cNvSpPr/>
          <p:nvPr/>
        </p:nvSpPr>
        <p:spPr>
          <a:xfrm>
            <a:off x="53970" y="3933056"/>
            <a:ext cx="6246222" cy="2585323"/>
          </a:xfrm>
          <a:prstGeom prst="rect">
            <a:avLst/>
          </a:prstGeom>
        </p:spPr>
        <p:txBody>
          <a:bodyPr wrap="square">
            <a:spAutoFit/>
          </a:bodyPr>
          <a:lstStyle/>
          <a:p>
            <a:pPr algn="ctr"/>
            <a:r>
              <a:rPr lang="en-US" b="1" dirty="0">
                <a:solidFill>
                  <a:srgbClr val="002060"/>
                </a:solidFill>
              </a:rPr>
              <a:t>In the lenses of final focus the counter propagating  ion beams </a:t>
            </a:r>
            <a:endParaRPr lang="ru-RU" b="1" dirty="0">
              <a:solidFill>
                <a:srgbClr val="002060"/>
              </a:solidFill>
            </a:endParaRPr>
          </a:p>
          <a:p>
            <a:pPr algn="ctr"/>
            <a:r>
              <a:rPr lang="en-US" b="1" dirty="0">
                <a:solidFill>
                  <a:srgbClr val="002060"/>
                </a:solidFill>
              </a:rPr>
              <a:t>with sizes of </a:t>
            </a:r>
            <a:r>
              <a:rPr lang="en-US" b="1" dirty="0" smtClean="0">
                <a:solidFill>
                  <a:srgbClr val="002060"/>
                </a:solidFill>
              </a:rPr>
              <a:t>6</a:t>
            </a:r>
            <a:r>
              <a:rPr lang="en-US" b="1" dirty="0" smtClean="0">
                <a:solidFill>
                  <a:srgbClr val="002060"/>
                </a:solidFill>
                <a:sym typeface="Symbol"/>
              </a:rPr>
              <a:t></a:t>
            </a:r>
            <a:r>
              <a:rPr lang="en-US" b="1" dirty="0" smtClean="0">
                <a:solidFill>
                  <a:srgbClr val="002060"/>
                </a:solidFill>
              </a:rPr>
              <a:t> </a:t>
            </a:r>
            <a:r>
              <a:rPr lang="en-US" b="1" dirty="0">
                <a:solidFill>
                  <a:srgbClr val="002060"/>
                </a:solidFill>
              </a:rPr>
              <a:t>are overlapping. </a:t>
            </a:r>
            <a:r>
              <a:rPr lang="en-US" b="1" dirty="0" smtClean="0">
                <a:solidFill>
                  <a:srgbClr val="002060"/>
                </a:solidFill>
              </a:rPr>
              <a:t>However the centers of gravities for  two counter propagating ion beams are displaced in vertical direction on distance of </a:t>
            </a:r>
            <a:r>
              <a:rPr lang="en-US" b="1" dirty="0" smtClean="0">
                <a:solidFill>
                  <a:srgbClr val="C00000"/>
                </a:solidFill>
                <a:sym typeface="Symbol"/>
              </a:rPr>
              <a:t></a:t>
            </a:r>
            <a:r>
              <a:rPr lang="en-US" b="1" dirty="0" smtClean="0">
                <a:solidFill>
                  <a:srgbClr val="C00000"/>
                </a:solidFill>
              </a:rPr>
              <a:t>=2.5</a:t>
            </a:r>
            <a:r>
              <a:rPr lang="en-US" b="1" dirty="0" smtClean="0">
                <a:solidFill>
                  <a:srgbClr val="C00000"/>
                </a:solidFill>
                <a:sym typeface="Symbol"/>
              </a:rPr>
              <a:t> - </a:t>
            </a:r>
            <a:r>
              <a:rPr lang="en-US" b="1" dirty="0" smtClean="0">
                <a:solidFill>
                  <a:srgbClr val="002060"/>
                </a:solidFill>
              </a:rPr>
              <a:t>. </a:t>
            </a:r>
          </a:p>
          <a:p>
            <a:pPr algn="ctr"/>
            <a:endParaRPr lang="en-US" dirty="0">
              <a:solidFill>
                <a:prstClr val="black"/>
              </a:solidFill>
            </a:endParaRPr>
          </a:p>
          <a:p>
            <a:pPr algn="ctr"/>
            <a:r>
              <a:rPr lang="en-US" b="1" dirty="0" smtClean="0">
                <a:solidFill>
                  <a:srgbClr val="C00000"/>
                </a:solidFill>
              </a:rPr>
              <a:t>It </a:t>
            </a:r>
            <a:r>
              <a:rPr lang="en-US" b="1" dirty="0">
                <a:solidFill>
                  <a:srgbClr val="C00000"/>
                </a:solidFill>
              </a:rPr>
              <a:t>permits to reduce beam-beam parameter </a:t>
            </a:r>
            <a:r>
              <a:rPr lang="en-US" b="1" dirty="0" smtClean="0">
                <a:solidFill>
                  <a:srgbClr val="C00000"/>
                </a:solidFill>
                <a:sym typeface="Symbol"/>
              </a:rPr>
              <a:t> by a factor of 4-5 </a:t>
            </a:r>
            <a:r>
              <a:rPr lang="en-US" b="1" dirty="0" smtClean="0">
                <a:solidFill>
                  <a:srgbClr val="002060"/>
                </a:solidFill>
              </a:rPr>
              <a:t>in </a:t>
            </a:r>
            <a:r>
              <a:rPr lang="en-US" b="1" dirty="0">
                <a:solidFill>
                  <a:srgbClr val="002060"/>
                </a:solidFill>
              </a:rPr>
              <a:t>regime of parasitic </a:t>
            </a:r>
            <a:r>
              <a:rPr lang="en-US" b="1" dirty="0" smtClean="0">
                <a:solidFill>
                  <a:srgbClr val="002060"/>
                </a:solidFill>
              </a:rPr>
              <a:t>collisions, caused by  collisions by ion tails, where  number of  colliding  ions is reduced, and reduction of collision length.</a:t>
            </a:r>
            <a:endParaRPr lang="ru-RU" b="1" dirty="0">
              <a:solidFill>
                <a:srgbClr val="002060"/>
              </a:solidFill>
            </a:endParaRPr>
          </a:p>
        </p:txBody>
      </p:sp>
      <p:sp>
        <p:nvSpPr>
          <p:cNvPr id="6" name="Прямоугольник 5"/>
          <p:cNvSpPr/>
          <p:nvPr/>
        </p:nvSpPr>
        <p:spPr>
          <a:xfrm>
            <a:off x="315139" y="1268760"/>
            <a:ext cx="1024639" cy="369332"/>
          </a:xfrm>
          <a:prstGeom prst="rect">
            <a:avLst/>
          </a:prstGeom>
        </p:spPr>
        <p:txBody>
          <a:bodyPr wrap="none">
            <a:spAutoFit/>
          </a:bodyPr>
          <a:lstStyle/>
          <a:p>
            <a:pPr lvl="0"/>
            <a:r>
              <a:rPr lang="el-GR" b="1" dirty="0">
                <a:solidFill>
                  <a:srgbClr val="0070C0"/>
                </a:solidFill>
              </a:rPr>
              <a:t>β*=2.5</a:t>
            </a:r>
            <a:r>
              <a:rPr lang="en-US" b="1" dirty="0">
                <a:solidFill>
                  <a:srgbClr val="0070C0"/>
                </a:solidFill>
              </a:rPr>
              <a:t>m</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5367" y="733606"/>
            <a:ext cx="2321345" cy="234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Рисунок 25"/>
          <p:cNvPicPr/>
          <p:nvPr/>
        </p:nvPicPr>
        <p:blipFill>
          <a:blip r:embed="rId3" cstate="print">
            <a:extLst>
              <a:ext uri="{28A0092B-C50C-407E-A947-70E740481C1C}">
                <a14:useLocalDpi xmlns:a14="http://schemas.microsoft.com/office/drawing/2010/main" val="0"/>
              </a:ext>
            </a:extLst>
          </a:blip>
          <a:stretch>
            <a:fillRect/>
          </a:stretch>
        </p:blipFill>
        <p:spPr>
          <a:xfrm>
            <a:off x="6201264" y="3450505"/>
            <a:ext cx="2926013" cy="2863952"/>
          </a:xfrm>
          <a:prstGeom prst="rect">
            <a:avLst/>
          </a:prstGeom>
        </p:spPr>
      </p:pic>
      <p:sp useBgFill="1">
        <p:nvSpPr>
          <p:cNvPr id="3" name="TextBox 2"/>
          <p:cNvSpPr txBox="1"/>
          <p:nvPr/>
        </p:nvSpPr>
        <p:spPr>
          <a:xfrm>
            <a:off x="7283938" y="3454213"/>
            <a:ext cx="760664" cy="369332"/>
          </a:xfrm>
          <a:prstGeom prst="rect">
            <a:avLst/>
          </a:prstGeom>
        </p:spPr>
        <p:txBody>
          <a:bodyPr wrap="square" rtlCol="0">
            <a:spAutoFit/>
          </a:bodyPr>
          <a:lstStyle/>
          <a:p>
            <a:endParaRPr lang="ru-RU" dirty="0"/>
          </a:p>
        </p:txBody>
      </p:sp>
      <p:sp>
        <p:nvSpPr>
          <p:cNvPr id="15" name="Номер слайда 14"/>
          <p:cNvSpPr>
            <a:spLocks noGrp="1"/>
          </p:cNvSpPr>
          <p:nvPr>
            <p:ph type="sldNum" sz="quarter" idx="12"/>
          </p:nvPr>
        </p:nvSpPr>
        <p:spPr>
          <a:xfrm>
            <a:off x="6876256" y="6335816"/>
            <a:ext cx="2133600" cy="365125"/>
          </a:xfrm>
        </p:spPr>
        <p:txBody>
          <a:bodyPr/>
          <a:lstStyle/>
          <a:p>
            <a:fld id="{4CBCD05B-AAC6-4FF0-868D-6870800A6EA3}" type="slidenum">
              <a:rPr lang="ru-RU" sz="1800" b="1" smtClean="0">
                <a:solidFill>
                  <a:schemeClr val="tx1"/>
                </a:solidFill>
              </a:rPr>
              <a:pPr/>
              <a:t>13</a:t>
            </a:fld>
            <a:endParaRPr lang="ru-RU" sz="1800" b="1" dirty="0">
              <a:solidFill>
                <a:schemeClr val="tx1"/>
              </a:solidFill>
            </a:endParaRPr>
          </a:p>
        </p:txBody>
      </p:sp>
    </p:spTree>
    <p:extLst>
      <p:ext uri="{BB962C8B-B14F-4D97-AF65-F5344CB8AC3E}">
        <p14:creationId xmlns:p14="http://schemas.microsoft.com/office/powerpoint/2010/main" val="806675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Заголовок 1"/>
          <p:cNvSpPr>
            <a:spLocks noGrp="1"/>
          </p:cNvSpPr>
          <p:nvPr>
            <p:ph type="title"/>
          </p:nvPr>
        </p:nvSpPr>
        <p:spPr>
          <a:xfrm>
            <a:off x="457200" y="274639"/>
            <a:ext cx="8229600" cy="346075"/>
          </a:xfrm>
        </p:spPr>
        <p:txBody>
          <a:bodyPr/>
          <a:lstStyle/>
          <a:p>
            <a:r>
              <a:rPr lang="en-US" sz="2400" b="1" dirty="0" smtClean="0">
                <a:latin typeface="Times New Roman" pitchFamily="18" charset="0"/>
                <a:cs typeface="Times New Roman" pitchFamily="18" charset="0"/>
              </a:rPr>
              <a:t>Parameters of </a:t>
            </a:r>
            <a:r>
              <a:rPr lang="en-US" sz="2400" b="1" dirty="0" smtClean="0">
                <a:latin typeface="Times New Roman" pitchFamily="18" charset="0"/>
                <a:cs typeface="Times New Roman" pitchFamily="18" charset="0"/>
              </a:rPr>
              <a:t>Barrier Bucket (RF1)</a:t>
            </a:r>
            <a:endParaRPr lang="ru-RU" sz="2400" b="1" dirty="0" smtClean="0">
              <a:latin typeface="Times New Roman" pitchFamily="18" charset="0"/>
              <a:cs typeface="Times New Roman" pitchFamily="18" charset="0"/>
            </a:endParaRPr>
          </a:p>
        </p:txBody>
      </p:sp>
      <p:sp>
        <p:nvSpPr>
          <p:cNvPr id="3" name="Содержимое 2"/>
          <p:cNvSpPr>
            <a:spLocks noGrp="1"/>
          </p:cNvSpPr>
          <p:nvPr>
            <p:ph idx="1"/>
          </p:nvPr>
        </p:nvSpPr>
        <p:spPr>
          <a:xfrm>
            <a:off x="457200" y="1340768"/>
            <a:ext cx="8229600" cy="4752528"/>
          </a:xfrm>
        </p:spPr>
        <p:txBody>
          <a:bodyPr/>
          <a:lstStyle/>
          <a:p>
            <a:pPr>
              <a:buFont typeface="Arial" charset="0"/>
              <a:buNone/>
            </a:pPr>
            <a:r>
              <a:rPr lang="en-US" sz="2000" b="1" dirty="0" smtClean="0">
                <a:solidFill>
                  <a:srgbClr val="002060"/>
                </a:solidFill>
              </a:rPr>
              <a:t>Maximal voltage</a:t>
            </a:r>
            <a:r>
              <a:rPr lang="ru-RU" sz="2000" b="1" dirty="0" smtClean="0">
                <a:solidFill>
                  <a:srgbClr val="002060"/>
                </a:solidFill>
              </a:rPr>
              <a:t> </a:t>
            </a:r>
            <a:r>
              <a:rPr lang="ru-RU" sz="2000" dirty="0" smtClean="0"/>
              <a:t>– </a:t>
            </a:r>
            <a:r>
              <a:rPr lang="ru-RU" sz="2400" b="1" dirty="0" smtClean="0">
                <a:solidFill>
                  <a:srgbClr val="C00000"/>
                </a:solidFill>
              </a:rPr>
              <a:t>5 </a:t>
            </a:r>
            <a:r>
              <a:rPr lang="en-US" sz="2400" b="1" dirty="0" smtClean="0">
                <a:solidFill>
                  <a:srgbClr val="C00000"/>
                </a:solidFill>
              </a:rPr>
              <a:t>kV</a:t>
            </a:r>
            <a:endParaRPr lang="ru-RU" sz="2400" b="1" dirty="0" smtClean="0">
              <a:solidFill>
                <a:srgbClr val="C00000"/>
              </a:solidFill>
            </a:endParaRPr>
          </a:p>
          <a:p>
            <a:pPr>
              <a:buFont typeface="Arial" charset="0"/>
              <a:buNone/>
            </a:pPr>
            <a:r>
              <a:rPr lang="en-US" sz="2000" b="1" dirty="0" smtClean="0">
                <a:solidFill>
                  <a:srgbClr val="002060"/>
                </a:solidFill>
              </a:rPr>
              <a:t>Rectangular barrier with phase </a:t>
            </a:r>
            <a:r>
              <a:rPr lang="en-US" sz="2000" b="1" dirty="0" smtClean="0">
                <a:solidFill>
                  <a:srgbClr val="002060"/>
                </a:solidFill>
              </a:rPr>
              <a:t>length –</a:t>
            </a:r>
            <a:r>
              <a:rPr lang="ru-RU" sz="2000" b="1" dirty="0" smtClean="0">
                <a:solidFill>
                  <a:srgbClr val="002060"/>
                </a:solidFill>
              </a:rPr>
              <a:t> </a:t>
            </a:r>
            <a:r>
              <a:rPr lang="el-GR" sz="2400" b="1" dirty="0" smtClean="0">
                <a:solidFill>
                  <a:srgbClr val="C00000"/>
                </a:solidFill>
              </a:rPr>
              <a:t>π</a:t>
            </a:r>
            <a:r>
              <a:rPr lang="ru-RU" sz="2400" b="1" dirty="0" smtClean="0">
                <a:solidFill>
                  <a:srgbClr val="C00000"/>
                </a:solidFill>
              </a:rPr>
              <a:t>/12</a:t>
            </a:r>
          </a:p>
          <a:p>
            <a:pPr>
              <a:buNone/>
            </a:pPr>
            <a:r>
              <a:rPr lang="en-US" sz="2000" b="1" dirty="0" smtClean="0">
                <a:solidFill>
                  <a:srgbClr val="002060"/>
                </a:solidFill>
              </a:rPr>
              <a:t>Stack phase </a:t>
            </a:r>
            <a:r>
              <a:rPr lang="en-US" sz="2000" b="1" dirty="0" smtClean="0">
                <a:solidFill>
                  <a:srgbClr val="002060"/>
                </a:solidFill>
              </a:rPr>
              <a:t>zone </a:t>
            </a:r>
            <a:r>
              <a:rPr lang="ru-RU" sz="2000" dirty="0" smtClean="0"/>
              <a:t>– </a:t>
            </a:r>
            <a:r>
              <a:rPr lang="el-GR" sz="2400" b="1" dirty="0" smtClean="0">
                <a:solidFill>
                  <a:srgbClr val="C00000"/>
                </a:solidFill>
              </a:rPr>
              <a:t>π</a:t>
            </a:r>
            <a:r>
              <a:rPr lang="ru-RU" sz="2400" b="1" dirty="0" smtClean="0">
                <a:solidFill>
                  <a:srgbClr val="C00000"/>
                </a:solidFill>
              </a:rPr>
              <a:t>  (</a:t>
            </a:r>
            <a:r>
              <a:rPr lang="en-US" sz="2000" b="1" dirty="0" err="1" smtClean="0">
                <a:solidFill>
                  <a:srgbClr val="002060"/>
                </a:solidFill>
              </a:rPr>
              <a:t>Nuclotron</a:t>
            </a:r>
            <a:r>
              <a:rPr lang="en-US" sz="2000" b="1" dirty="0" smtClean="0">
                <a:solidFill>
                  <a:srgbClr val="002060"/>
                </a:solidFill>
              </a:rPr>
              <a:t> perimeter</a:t>
            </a:r>
            <a:r>
              <a:rPr lang="ru-RU" sz="2000" dirty="0" smtClean="0">
                <a:solidFill>
                  <a:srgbClr val="002060"/>
                </a:solidFill>
              </a:rPr>
              <a:t> </a:t>
            </a:r>
            <a:r>
              <a:rPr lang="ru-RU" sz="2000" b="1" dirty="0" smtClean="0">
                <a:solidFill>
                  <a:srgbClr val="C00000"/>
                </a:solidFill>
              </a:rPr>
              <a:t>251.5 м</a:t>
            </a:r>
            <a:r>
              <a:rPr lang="ru-RU" sz="2400" b="1" dirty="0" smtClean="0">
                <a:solidFill>
                  <a:srgbClr val="C00000"/>
                </a:solidFill>
              </a:rPr>
              <a:t>).</a:t>
            </a:r>
          </a:p>
          <a:p>
            <a:pPr>
              <a:buNone/>
            </a:pPr>
            <a:r>
              <a:rPr lang="en-US" sz="2000" b="1" dirty="0" smtClean="0">
                <a:solidFill>
                  <a:srgbClr val="002060"/>
                </a:solidFill>
              </a:rPr>
              <a:t>Kicker </a:t>
            </a:r>
            <a:r>
              <a:rPr lang="en-US" sz="2000" b="1" dirty="0" smtClean="0">
                <a:solidFill>
                  <a:srgbClr val="002060"/>
                </a:solidFill>
              </a:rPr>
              <a:t>pulse = kicker </a:t>
            </a:r>
            <a:r>
              <a:rPr lang="ru-RU" sz="2000" b="1" dirty="0" smtClean="0">
                <a:solidFill>
                  <a:srgbClr val="002060"/>
                </a:solidFill>
              </a:rPr>
              <a:t> </a:t>
            </a:r>
            <a:r>
              <a:rPr lang="en-US" sz="2000" b="1" dirty="0" smtClean="0">
                <a:solidFill>
                  <a:srgbClr val="002060"/>
                </a:solidFill>
              </a:rPr>
              <a:t>forward front</a:t>
            </a:r>
            <a:r>
              <a:rPr lang="ru-RU" sz="2000" b="1" dirty="0" smtClean="0">
                <a:solidFill>
                  <a:srgbClr val="002060"/>
                </a:solidFill>
              </a:rPr>
              <a:t> – </a:t>
            </a:r>
            <a:r>
              <a:rPr lang="ru-RU" sz="2000" b="1" dirty="0" smtClean="0">
                <a:solidFill>
                  <a:srgbClr val="002060"/>
                </a:solidFill>
              </a:rPr>
              <a:t>1</a:t>
            </a:r>
            <a:r>
              <a:rPr lang="en-US" sz="2000" b="1" dirty="0" smtClean="0">
                <a:solidFill>
                  <a:srgbClr val="002060"/>
                </a:solidFill>
              </a:rPr>
              <a:t>0</a:t>
            </a:r>
            <a:r>
              <a:rPr lang="ru-RU" sz="2000" b="1" dirty="0" smtClean="0">
                <a:solidFill>
                  <a:srgbClr val="002060"/>
                </a:solidFill>
              </a:rPr>
              <a:t>0 </a:t>
            </a:r>
            <a:r>
              <a:rPr lang="en-US" sz="2000" b="1" dirty="0" smtClean="0">
                <a:solidFill>
                  <a:srgbClr val="002060"/>
                </a:solidFill>
              </a:rPr>
              <a:t>ns + </a:t>
            </a:r>
          </a:p>
          <a:p>
            <a:pPr>
              <a:buNone/>
            </a:pPr>
            <a:r>
              <a:rPr lang="en-US" sz="2000" b="1" dirty="0">
                <a:solidFill>
                  <a:srgbClr val="002060"/>
                </a:solidFill>
              </a:rPr>
              <a:t> </a:t>
            </a:r>
            <a:r>
              <a:rPr lang="en-US" sz="2000" b="1" dirty="0" smtClean="0">
                <a:solidFill>
                  <a:srgbClr val="002060"/>
                </a:solidFill>
              </a:rPr>
              <a:t>                          </a:t>
            </a:r>
            <a:r>
              <a:rPr lang="en-US" sz="2000" b="1" dirty="0" smtClean="0">
                <a:solidFill>
                  <a:srgbClr val="002060"/>
                </a:solidFill>
              </a:rPr>
              <a:t>plateau </a:t>
            </a:r>
            <a:r>
              <a:rPr lang="en-US" sz="2000" b="1" dirty="0" smtClean="0">
                <a:solidFill>
                  <a:srgbClr val="002060"/>
                </a:solidFill>
              </a:rPr>
              <a:t>–</a:t>
            </a:r>
            <a:r>
              <a:rPr lang="ru-RU" sz="2000" b="1" dirty="0" smtClean="0">
                <a:solidFill>
                  <a:srgbClr val="002060"/>
                </a:solidFill>
              </a:rPr>
              <a:t> </a:t>
            </a:r>
            <a:r>
              <a:rPr lang="en-US" sz="2000" b="1" dirty="0" smtClean="0">
                <a:solidFill>
                  <a:srgbClr val="002060"/>
                </a:solidFill>
              </a:rPr>
              <a:t>200 </a:t>
            </a:r>
            <a:r>
              <a:rPr lang="en-US" sz="2000" b="1" dirty="0" smtClean="0">
                <a:solidFill>
                  <a:srgbClr val="002060"/>
                </a:solidFill>
              </a:rPr>
              <a:t>ns + </a:t>
            </a:r>
          </a:p>
          <a:p>
            <a:pPr>
              <a:buNone/>
            </a:pPr>
            <a:r>
              <a:rPr lang="en-US" sz="2000" b="1" dirty="0">
                <a:solidFill>
                  <a:srgbClr val="002060"/>
                </a:solidFill>
              </a:rPr>
              <a:t> </a:t>
            </a:r>
            <a:r>
              <a:rPr lang="en-US" sz="2000" b="1" dirty="0" smtClean="0">
                <a:solidFill>
                  <a:srgbClr val="002060"/>
                </a:solidFill>
              </a:rPr>
              <a:t>                          </a:t>
            </a:r>
            <a:r>
              <a:rPr lang="en-US" sz="2000" b="1" dirty="0" smtClean="0">
                <a:solidFill>
                  <a:srgbClr val="002060"/>
                </a:solidFill>
              </a:rPr>
              <a:t>back </a:t>
            </a:r>
            <a:r>
              <a:rPr lang="en-US" sz="2000" b="1" dirty="0" smtClean="0">
                <a:solidFill>
                  <a:srgbClr val="002060"/>
                </a:solidFill>
              </a:rPr>
              <a:t>front- 410 </a:t>
            </a:r>
            <a:r>
              <a:rPr lang="en-US" sz="2000" b="1" dirty="0" smtClean="0">
                <a:solidFill>
                  <a:srgbClr val="002060"/>
                </a:solidFill>
              </a:rPr>
              <a:t>ns = </a:t>
            </a:r>
          </a:p>
          <a:p>
            <a:pPr>
              <a:buNone/>
            </a:pPr>
            <a:r>
              <a:rPr lang="en-US" sz="2000" b="1" dirty="0">
                <a:solidFill>
                  <a:srgbClr val="002060"/>
                </a:solidFill>
              </a:rPr>
              <a:t> </a:t>
            </a:r>
            <a:r>
              <a:rPr lang="en-US" sz="2000" b="1" dirty="0" smtClean="0">
                <a:solidFill>
                  <a:srgbClr val="002060"/>
                </a:solidFill>
              </a:rPr>
              <a:t>                          </a:t>
            </a:r>
            <a:r>
              <a:rPr lang="en-US" sz="2000" b="1" dirty="0" smtClean="0">
                <a:solidFill>
                  <a:srgbClr val="002060"/>
                </a:solidFill>
              </a:rPr>
              <a:t>710 ns = </a:t>
            </a:r>
            <a:r>
              <a:rPr lang="el-GR" sz="2000" b="1" dirty="0" smtClean="0">
                <a:solidFill>
                  <a:srgbClr val="002060"/>
                </a:solidFill>
              </a:rPr>
              <a:t>π</a:t>
            </a:r>
            <a:r>
              <a:rPr lang="en-US" sz="2000" b="1" dirty="0" smtClean="0">
                <a:solidFill>
                  <a:srgbClr val="002060"/>
                </a:solidFill>
              </a:rPr>
              <a:t>-2</a:t>
            </a:r>
            <a:r>
              <a:rPr lang="el-GR" sz="2000" b="1" dirty="0" smtClean="0">
                <a:solidFill>
                  <a:srgbClr val="002060"/>
                </a:solidFill>
              </a:rPr>
              <a:t>π/12</a:t>
            </a:r>
            <a:r>
              <a:rPr lang="en-US" sz="2000" b="1" dirty="0" smtClean="0">
                <a:solidFill>
                  <a:srgbClr val="002060"/>
                </a:solidFill>
              </a:rPr>
              <a:t> </a:t>
            </a:r>
            <a:r>
              <a:rPr lang="en-US" sz="2000" b="1" dirty="0" smtClean="0">
                <a:solidFill>
                  <a:srgbClr val="C00000"/>
                </a:solidFill>
              </a:rPr>
              <a:t>= 5/6</a:t>
            </a:r>
            <a:r>
              <a:rPr lang="el-GR" sz="2000" b="1" dirty="0">
                <a:solidFill>
                  <a:srgbClr val="C00000"/>
                </a:solidFill>
              </a:rPr>
              <a:t>π</a:t>
            </a:r>
          </a:p>
          <a:p>
            <a:pPr>
              <a:buNone/>
            </a:pPr>
            <a:r>
              <a:rPr lang="en-US" sz="2000" b="1" dirty="0" smtClean="0">
                <a:solidFill>
                  <a:srgbClr val="002060"/>
                </a:solidFill>
              </a:rPr>
              <a:t>Injection  </a:t>
            </a:r>
            <a:r>
              <a:rPr lang="en-US" sz="2000" b="1" dirty="0" smtClean="0">
                <a:solidFill>
                  <a:srgbClr val="002060"/>
                </a:solidFill>
              </a:rPr>
              <a:t>zone</a:t>
            </a:r>
            <a:r>
              <a:rPr lang="ru-RU" sz="2000" b="1" dirty="0" smtClean="0">
                <a:solidFill>
                  <a:srgbClr val="002060"/>
                </a:solidFill>
              </a:rPr>
              <a:t> =  </a:t>
            </a:r>
            <a:r>
              <a:rPr lang="en-US" sz="2000" b="1" dirty="0" smtClean="0">
                <a:solidFill>
                  <a:srgbClr val="002060"/>
                </a:solidFill>
              </a:rPr>
              <a:t>kicker </a:t>
            </a:r>
            <a:r>
              <a:rPr lang="en-US" sz="2000" b="1" dirty="0" smtClean="0">
                <a:solidFill>
                  <a:srgbClr val="002060"/>
                </a:solidFill>
              </a:rPr>
              <a:t>plateau = 200 </a:t>
            </a:r>
            <a:r>
              <a:rPr lang="en-US" sz="2000" b="1" dirty="0" smtClean="0">
                <a:solidFill>
                  <a:srgbClr val="002060"/>
                </a:solidFill>
              </a:rPr>
              <a:t>ns = </a:t>
            </a:r>
            <a:r>
              <a:rPr lang="en-US" sz="2000" b="1" dirty="0" smtClean="0">
                <a:solidFill>
                  <a:srgbClr val="FF0000"/>
                </a:solidFill>
              </a:rPr>
              <a:t>0.23 </a:t>
            </a:r>
            <a:r>
              <a:rPr lang="el-GR" sz="2000" b="1" dirty="0" smtClean="0">
                <a:solidFill>
                  <a:srgbClr val="FF0000"/>
                </a:solidFill>
              </a:rPr>
              <a:t>π</a:t>
            </a:r>
            <a:r>
              <a:rPr lang="en-US" sz="2000" b="1" dirty="0" smtClean="0">
                <a:solidFill>
                  <a:srgbClr val="FF0000"/>
                </a:solidFill>
              </a:rPr>
              <a:t> (59 m&gt;6</a:t>
            </a:r>
            <a:r>
              <a:rPr lang="en-US" sz="2000" b="1" dirty="0" smtClean="0">
                <a:solidFill>
                  <a:srgbClr val="FF0000"/>
                </a:solidFill>
                <a:sym typeface="Symbol"/>
              </a:rPr>
              <a:t></a:t>
            </a:r>
            <a:r>
              <a:rPr lang="en-US" sz="2000" b="1" dirty="0" smtClean="0">
                <a:solidFill>
                  <a:srgbClr val="FF0000"/>
                </a:solidFill>
                <a:sym typeface="Symbol"/>
              </a:rPr>
              <a:t>)</a:t>
            </a:r>
          </a:p>
          <a:p>
            <a:pPr>
              <a:buNone/>
            </a:pPr>
            <a:endParaRPr lang="ru-RU" sz="2000" dirty="0" smtClean="0">
              <a:solidFill>
                <a:srgbClr val="FF0000"/>
              </a:solidFill>
            </a:endParaRPr>
          </a:p>
          <a:p>
            <a:pPr>
              <a:buNone/>
            </a:pPr>
            <a:r>
              <a:rPr lang="en-US" sz="2000" b="1" dirty="0" smtClean="0">
                <a:solidFill>
                  <a:srgbClr val="FF0000"/>
                </a:solidFill>
              </a:rPr>
              <a:t>Ion storage is realized with four moving barriers.  Barriers with  voltage 5kV and phase length </a:t>
            </a:r>
            <a:r>
              <a:rPr lang="el-GR" sz="2000" b="1" dirty="0" smtClean="0">
                <a:solidFill>
                  <a:srgbClr val="FF0000"/>
                </a:solidFill>
              </a:rPr>
              <a:t>π/</a:t>
            </a:r>
            <a:r>
              <a:rPr lang="en-US" sz="2000" b="1" dirty="0" smtClean="0">
                <a:solidFill>
                  <a:srgbClr val="FF0000"/>
                </a:solidFill>
              </a:rPr>
              <a:t>12 capture ions with momentum spread </a:t>
            </a:r>
            <a:r>
              <a:rPr lang="en-US" sz="2000" b="1" dirty="0" smtClean="0">
                <a:solidFill>
                  <a:srgbClr val="FF0000"/>
                </a:solidFill>
                <a:sym typeface="Symbol"/>
              </a:rPr>
              <a:t>p/p=0.01, corresponding  to collider acceptance.</a:t>
            </a:r>
            <a:endParaRPr lang="el-GR" sz="2000" b="1" dirty="0">
              <a:solidFill>
                <a:srgbClr val="FF0000"/>
              </a:solidFill>
            </a:endParaRPr>
          </a:p>
        </p:txBody>
      </p:sp>
      <p:sp>
        <p:nvSpPr>
          <p:cNvPr id="2" name="Прямоугольник 1"/>
          <p:cNvSpPr/>
          <p:nvPr/>
        </p:nvSpPr>
        <p:spPr>
          <a:xfrm>
            <a:off x="468572" y="939454"/>
            <a:ext cx="1506310" cy="400110"/>
          </a:xfrm>
          <a:prstGeom prst="rect">
            <a:avLst/>
          </a:prstGeom>
        </p:spPr>
        <p:txBody>
          <a:bodyPr wrap="none">
            <a:spAutoFit/>
          </a:bodyPr>
          <a:lstStyle/>
          <a:p>
            <a:r>
              <a:rPr lang="en-US" sz="2000" b="1" dirty="0" smtClean="0">
                <a:solidFill>
                  <a:srgbClr val="C00000"/>
                </a:solidFill>
              </a:rPr>
              <a:t>E=4.5 GeV/n</a:t>
            </a:r>
            <a:endParaRPr lang="ru-RU" sz="2000" b="1" dirty="0">
              <a:solidFill>
                <a:srgbClr val="C00000"/>
              </a:solidFill>
            </a:endParaRPr>
          </a:p>
        </p:txBody>
      </p:sp>
      <p:sp>
        <p:nvSpPr>
          <p:cNvPr id="8" name="Номер слайда 7"/>
          <p:cNvSpPr>
            <a:spLocks noGrp="1"/>
          </p:cNvSpPr>
          <p:nvPr>
            <p:ph type="sldNum" sz="quarter" idx="12"/>
          </p:nvPr>
        </p:nvSpPr>
        <p:spPr>
          <a:xfrm>
            <a:off x="6876256" y="6381328"/>
            <a:ext cx="2133600" cy="365125"/>
          </a:xfrm>
        </p:spPr>
        <p:txBody>
          <a:bodyPr/>
          <a:lstStyle/>
          <a:p>
            <a:pPr>
              <a:defRPr/>
            </a:pPr>
            <a:fld id="{D4C0C47B-3F15-49EC-85E9-05A653C90150}" type="slidenum">
              <a:rPr lang="ru-RU" sz="1800" b="1" smtClean="0">
                <a:solidFill>
                  <a:schemeClr val="tx1"/>
                </a:solidFill>
              </a:rPr>
              <a:pPr>
                <a:defRPr/>
              </a:pPr>
              <a:t>14</a:t>
            </a:fld>
            <a:endParaRPr lang="ru-RU" sz="1800" b="1" dirty="0">
              <a:solidFill>
                <a:schemeClr val="tx1"/>
              </a:solidFill>
            </a:endParaRPr>
          </a:p>
        </p:txBody>
      </p:sp>
    </p:spTree>
    <p:extLst>
      <p:ext uri="{BB962C8B-B14F-4D97-AF65-F5344CB8AC3E}">
        <p14:creationId xmlns:p14="http://schemas.microsoft.com/office/powerpoint/2010/main" val="329564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0"/>
            <a:ext cx="8627616" cy="792088"/>
          </a:xfrm>
        </p:spPr>
        <p:txBody>
          <a:bodyPr>
            <a:normAutofit/>
          </a:bodyPr>
          <a:lstStyle/>
          <a:p>
            <a:r>
              <a:rPr lang="en-US" sz="2400" b="1" dirty="0" smtClean="0"/>
              <a:t>RF </a:t>
            </a:r>
            <a:r>
              <a:rPr lang="en-US" sz="2400" b="1" dirty="0" smtClean="0"/>
              <a:t>Barrier </a:t>
            </a:r>
            <a:r>
              <a:rPr lang="en-US" sz="2400" b="1" dirty="0" smtClean="0"/>
              <a:t>B</a:t>
            </a:r>
            <a:r>
              <a:rPr lang="en-US" sz="2400" b="1" dirty="0" smtClean="0"/>
              <a:t>uckets </a:t>
            </a:r>
            <a:r>
              <a:rPr lang="en-US" sz="2400" b="1" dirty="0" smtClean="0"/>
              <a:t>scheme </a:t>
            </a:r>
            <a:r>
              <a:rPr lang="en-US" sz="2400" b="1" dirty="0" smtClean="0"/>
              <a:t>operation (BETACOOL simulation)</a:t>
            </a:r>
            <a:endParaRPr lang="ru-RU"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5639352"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601883" y="1327408"/>
            <a:ext cx="3451019" cy="5078313"/>
          </a:xfrm>
          <a:prstGeom prst="rect">
            <a:avLst/>
          </a:prstGeom>
        </p:spPr>
        <p:txBody>
          <a:bodyPr wrap="square">
            <a:spAutoFit/>
          </a:bodyPr>
          <a:lstStyle/>
          <a:p>
            <a:r>
              <a:rPr lang="en-US" b="1" dirty="0" smtClean="0">
                <a:solidFill>
                  <a:srgbClr val="C00000"/>
                </a:solidFill>
              </a:rPr>
              <a:t>Particle distribution and</a:t>
            </a:r>
          </a:p>
          <a:p>
            <a:r>
              <a:rPr lang="en-US" b="1" dirty="0" smtClean="0">
                <a:solidFill>
                  <a:srgbClr val="C00000"/>
                </a:solidFill>
              </a:rPr>
              <a:t> BB positions at  ion storage</a:t>
            </a:r>
          </a:p>
          <a:p>
            <a:pPr marL="342900" indent="-342900">
              <a:buAutoNum type="alphaLcParenR"/>
            </a:pPr>
            <a:r>
              <a:rPr lang="en-US" b="1" dirty="0" smtClean="0">
                <a:solidFill>
                  <a:srgbClr val="C00000"/>
                </a:solidFill>
              </a:rPr>
              <a:t>Ion injection</a:t>
            </a:r>
          </a:p>
          <a:p>
            <a:r>
              <a:rPr lang="en-US" b="1" dirty="0" smtClean="0">
                <a:solidFill>
                  <a:srgbClr val="002060"/>
                </a:solidFill>
              </a:rPr>
              <a:t>Injection zone=0.23</a:t>
            </a:r>
            <a:r>
              <a:rPr lang="en-US" b="1" dirty="0" smtClean="0">
                <a:solidFill>
                  <a:srgbClr val="002060"/>
                </a:solidFill>
                <a:sym typeface="Symbol"/>
              </a:rPr>
              <a:t> (59 m)</a:t>
            </a:r>
          </a:p>
          <a:p>
            <a:r>
              <a:rPr lang="en-US" b="1" dirty="0" smtClean="0">
                <a:solidFill>
                  <a:srgbClr val="002060"/>
                </a:solidFill>
                <a:sym typeface="Symbol"/>
              </a:rPr>
              <a:t>Stack </a:t>
            </a:r>
            <a:r>
              <a:rPr lang="en-US" b="1" dirty="0">
                <a:solidFill>
                  <a:srgbClr val="002060"/>
                </a:solidFill>
                <a:sym typeface="Symbol"/>
              </a:rPr>
              <a:t>z</a:t>
            </a:r>
            <a:r>
              <a:rPr lang="en-US" b="1" dirty="0" smtClean="0">
                <a:solidFill>
                  <a:srgbClr val="002060"/>
                </a:solidFill>
                <a:sym typeface="Symbol"/>
              </a:rPr>
              <a:t>one= (251.5 m)</a:t>
            </a:r>
            <a:endParaRPr lang="en-US" b="1" dirty="0" smtClean="0">
              <a:solidFill>
                <a:srgbClr val="002060"/>
              </a:solidFill>
            </a:endParaRPr>
          </a:p>
          <a:p>
            <a:r>
              <a:rPr lang="en-US" b="1" dirty="0" smtClean="0">
                <a:solidFill>
                  <a:srgbClr val="C00000"/>
                </a:solidFill>
              </a:rPr>
              <a:t>b)BB position at  bunches merging</a:t>
            </a:r>
          </a:p>
          <a:p>
            <a:r>
              <a:rPr lang="en-US" b="1" dirty="0" smtClean="0">
                <a:solidFill>
                  <a:srgbClr val="002060"/>
                </a:solidFill>
              </a:rPr>
              <a:t>Barriers 2 and 3 moved  adiabatically in counter directions</a:t>
            </a:r>
          </a:p>
          <a:p>
            <a:r>
              <a:rPr lang="en-US" b="1" dirty="0">
                <a:solidFill>
                  <a:srgbClr val="002060"/>
                </a:solidFill>
              </a:rPr>
              <a:t>t</a:t>
            </a:r>
            <a:r>
              <a:rPr lang="en-US" b="1" dirty="0" smtClean="0">
                <a:solidFill>
                  <a:srgbClr val="002060"/>
                </a:solidFill>
              </a:rPr>
              <a:t>o provide equal momentum spread  in injection and stack </a:t>
            </a:r>
            <a:r>
              <a:rPr lang="en-US" b="1" dirty="0">
                <a:solidFill>
                  <a:srgbClr val="002060"/>
                </a:solidFill>
              </a:rPr>
              <a:t>z</a:t>
            </a:r>
            <a:r>
              <a:rPr lang="en-US" b="1" dirty="0" smtClean="0">
                <a:solidFill>
                  <a:srgbClr val="002060"/>
                </a:solidFill>
              </a:rPr>
              <a:t>ones  Barriers 3and 4 than switch off and  injection portion merging with stack.</a:t>
            </a:r>
          </a:p>
          <a:p>
            <a:r>
              <a:rPr lang="en-US" b="1" dirty="0" smtClean="0">
                <a:solidFill>
                  <a:srgbClr val="C00000"/>
                </a:solidFill>
              </a:rPr>
              <a:t>c)BB  start to prepare space </a:t>
            </a:r>
          </a:p>
          <a:p>
            <a:r>
              <a:rPr lang="en-US" b="1" dirty="0" smtClean="0">
                <a:solidFill>
                  <a:srgbClr val="C00000"/>
                </a:solidFill>
              </a:rPr>
              <a:t>for new injection</a:t>
            </a:r>
          </a:p>
          <a:p>
            <a:r>
              <a:rPr lang="en-US" b="1" dirty="0" smtClean="0">
                <a:solidFill>
                  <a:srgbClr val="C00000"/>
                </a:solidFill>
              </a:rPr>
              <a:t>d)BB are displaced to initial </a:t>
            </a:r>
          </a:p>
          <a:p>
            <a:r>
              <a:rPr lang="en-US" b="1" dirty="0">
                <a:solidFill>
                  <a:srgbClr val="C00000"/>
                </a:solidFill>
              </a:rPr>
              <a:t>i</a:t>
            </a:r>
            <a:r>
              <a:rPr lang="en-US" b="1" dirty="0" smtClean="0">
                <a:solidFill>
                  <a:srgbClr val="C00000"/>
                </a:solidFill>
              </a:rPr>
              <a:t>njection position</a:t>
            </a:r>
            <a:r>
              <a:rPr lang="en-US" b="1" dirty="0" smtClean="0">
                <a:solidFill>
                  <a:srgbClr val="002060"/>
                </a:solidFill>
              </a:rPr>
              <a:t>, BB 2-3 should be appeared at injection  </a:t>
            </a:r>
            <a:endParaRPr lang="ru-RU" b="1" dirty="0">
              <a:solidFill>
                <a:srgbClr val="002060"/>
              </a:solidFill>
            </a:endParaRPr>
          </a:p>
        </p:txBody>
      </p:sp>
      <p:sp>
        <p:nvSpPr>
          <p:cNvPr id="6" name="Прямоугольник 5"/>
          <p:cNvSpPr/>
          <p:nvPr/>
        </p:nvSpPr>
        <p:spPr>
          <a:xfrm>
            <a:off x="323528" y="622429"/>
            <a:ext cx="7848872" cy="646331"/>
          </a:xfrm>
          <a:prstGeom prst="rect">
            <a:avLst/>
          </a:prstGeom>
        </p:spPr>
        <p:txBody>
          <a:bodyPr wrap="square">
            <a:spAutoFit/>
          </a:bodyPr>
          <a:lstStyle/>
          <a:p>
            <a:r>
              <a:rPr lang="en-US" b="1" dirty="0" smtClean="0">
                <a:solidFill>
                  <a:srgbClr val="002060"/>
                </a:solidFill>
              </a:rPr>
              <a:t>RF1 generates four pulses of RF voltage during one revolution period. Pulses 1 and 4 are used for stored ions, pulses 2 and 3 -for  injected particles.</a:t>
            </a:r>
            <a:r>
              <a:rPr lang="ru-RU" b="1" dirty="0" smtClean="0">
                <a:solidFill>
                  <a:srgbClr val="002060"/>
                </a:solidFill>
              </a:rPr>
              <a:t> </a:t>
            </a:r>
            <a:endParaRPr lang="ru-RU" b="1" dirty="0">
              <a:solidFill>
                <a:srgbClr val="002060"/>
              </a:solidFill>
            </a:endParaRPr>
          </a:p>
        </p:txBody>
      </p:sp>
      <p:sp>
        <p:nvSpPr>
          <p:cNvPr id="8" name="TextBox 7"/>
          <p:cNvSpPr txBox="1"/>
          <p:nvPr/>
        </p:nvSpPr>
        <p:spPr>
          <a:xfrm>
            <a:off x="323528" y="1376100"/>
            <a:ext cx="370614" cy="369332"/>
          </a:xfrm>
          <a:prstGeom prst="rect">
            <a:avLst/>
          </a:prstGeom>
          <a:solidFill>
            <a:schemeClr val="bg1"/>
          </a:solidFill>
        </p:spPr>
        <p:txBody>
          <a:bodyPr wrap="none" rtlCol="0">
            <a:spAutoFit/>
          </a:bodyPr>
          <a:lstStyle/>
          <a:p>
            <a:r>
              <a:rPr lang="en-US" b="1" dirty="0" smtClean="0"/>
              <a:t>a)</a:t>
            </a:r>
            <a:endParaRPr lang="ru-RU" b="1" dirty="0"/>
          </a:p>
        </p:txBody>
      </p:sp>
      <p:sp>
        <p:nvSpPr>
          <p:cNvPr id="9" name="TextBox 8"/>
          <p:cNvSpPr txBox="1"/>
          <p:nvPr/>
        </p:nvSpPr>
        <p:spPr>
          <a:xfrm>
            <a:off x="3203848" y="1378768"/>
            <a:ext cx="377026" cy="369332"/>
          </a:xfrm>
          <a:prstGeom prst="rect">
            <a:avLst/>
          </a:prstGeom>
          <a:solidFill>
            <a:schemeClr val="bg1"/>
          </a:solidFill>
        </p:spPr>
        <p:txBody>
          <a:bodyPr wrap="none" rtlCol="0">
            <a:spAutoFit/>
          </a:bodyPr>
          <a:lstStyle/>
          <a:p>
            <a:r>
              <a:rPr lang="en-US" b="1" dirty="0"/>
              <a:t>b</a:t>
            </a:r>
            <a:r>
              <a:rPr lang="en-US" b="1" dirty="0" smtClean="0"/>
              <a:t>)</a:t>
            </a:r>
            <a:endParaRPr lang="ru-RU" b="1" dirty="0"/>
          </a:p>
        </p:txBody>
      </p:sp>
      <p:sp>
        <p:nvSpPr>
          <p:cNvPr id="10" name="TextBox 9"/>
          <p:cNvSpPr txBox="1"/>
          <p:nvPr/>
        </p:nvSpPr>
        <p:spPr>
          <a:xfrm>
            <a:off x="301662" y="4293096"/>
            <a:ext cx="352982" cy="369332"/>
          </a:xfrm>
          <a:prstGeom prst="rect">
            <a:avLst/>
          </a:prstGeom>
          <a:solidFill>
            <a:schemeClr val="bg1"/>
          </a:solidFill>
        </p:spPr>
        <p:txBody>
          <a:bodyPr wrap="none" rtlCol="0">
            <a:spAutoFit/>
          </a:bodyPr>
          <a:lstStyle/>
          <a:p>
            <a:r>
              <a:rPr lang="en-US" b="1" dirty="0"/>
              <a:t>c</a:t>
            </a:r>
            <a:r>
              <a:rPr lang="en-US" b="1" dirty="0" smtClean="0"/>
              <a:t>)</a:t>
            </a:r>
            <a:endParaRPr lang="ru-RU" b="1" dirty="0"/>
          </a:p>
        </p:txBody>
      </p:sp>
      <p:sp>
        <p:nvSpPr>
          <p:cNvPr id="11" name="TextBox 10"/>
          <p:cNvSpPr txBox="1"/>
          <p:nvPr/>
        </p:nvSpPr>
        <p:spPr>
          <a:xfrm>
            <a:off x="3203848" y="4293096"/>
            <a:ext cx="380232" cy="369332"/>
          </a:xfrm>
          <a:prstGeom prst="rect">
            <a:avLst/>
          </a:prstGeom>
          <a:solidFill>
            <a:schemeClr val="bg1"/>
          </a:solidFill>
        </p:spPr>
        <p:txBody>
          <a:bodyPr wrap="none" rtlCol="0">
            <a:spAutoFit/>
          </a:bodyPr>
          <a:lstStyle/>
          <a:p>
            <a:r>
              <a:rPr lang="en-US" b="1" dirty="0"/>
              <a:t>d</a:t>
            </a:r>
            <a:r>
              <a:rPr lang="en-US" b="1" dirty="0" smtClean="0"/>
              <a:t>)</a:t>
            </a:r>
            <a:endParaRPr lang="ru-RU" b="1" dirty="0"/>
          </a:p>
        </p:txBody>
      </p:sp>
      <p:sp>
        <p:nvSpPr>
          <p:cNvPr id="13" name="Номер слайда 12"/>
          <p:cNvSpPr>
            <a:spLocks noGrp="1"/>
          </p:cNvSpPr>
          <p:nvPr>
            <p:ph type="sldNum" sz="quarter" idx="12"/>
          </p:nvPr>
        </p:nvSpPr>
        <p:spPr>
          <a:xfrm>
            <a:off x="6890557" y="6376243"/>
            <a:ext cx="2133600" cy="365125"/>
          </a:xfrm>
        </p:spPr>
        <p:txBody>
          <a:bodyPr/>
          <a:lstStyle/>
          <a:p>
            <a:fld id="{4CBCD05B-AAC6-4FF0-868D-6870800A6EA3}" type="slidenum">
              <a:rPr lang="ru-RU" sz="1800" b="1" smtClean="0">
                <a:solidFill>
                  <a:schemeClr val="tx1"/>
                </a:solidFill>
              </a:rPr>
              <a:pPr/>
              <a:t>15</a:t>
            </a:fld>
            <a:endParaRPr lang="ru-RU" sz="1800" b="1" dirty="0">
              <a:solidFill>
                <a:schemeClr val="tx1"/>
              </a:solidFill>
            </a:endParaRPr>
          </a:p>
        </p:txBody>
      </p:sp>
    </p:spTree>
    <p:extLst>
      <p:ext uri="{BB962C8B-B14F-4D97-AF65-F5344CB8AC3E}">
        <p14:creationId xmlns:p14="http://schemas.microsoft.com/office/powerpoint/2010/main" val="2224557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Прямоугольник 2"/>
          <p:cNvSpPr>
            <a:spLocks noChangeArrowheads="1"/>
          </p:cNvSpPr>
          <p:nvPr/>
        </p:nvSpPr>
        <p:spPr bwMode="auto">
          <a:xfrm>
            <a:off x="755576" y="404664"/>
            <a:ext cx="763284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ru-RU" sz="2800" b="1" dirty="0" smtClean="0"/>
              <a:t>Influence of  pulse shape of barrier  bucket RF voltage  on  ion phase motion in </a:t>
            </a:r>
            <a:r>
              <a:rPr lang="en-US" altLang="ru-RU" sz="2800" b="1" dirty="0" err="1" smtClean="0"/>
              <a:t>separatrix</a:t>
            </a:r>
            <a:r>
              <a:rPr lang="en-US" altLang="ru-RU" sz="2800" b="1" dirty="0" smtClean="0"/>
              <a:t> at ion storage</a:t>
            </a:r>
          </a:p>
          <a:p>
            <a:pPr eaLnBrk="1" fontAlgn="base" hangingPunct="1">
              <a:spcBef>
                <a:spcPct val="0"/>
              </a:spcBef>
              <a:spcAft>
                <a:spcPct val="0"/>
              </a:spcAft>
            </a:pPr>
            <a:r>
              <a:rPr lang="en-US" altLang="ru-RU" sz="2400" b="1" dirty="0" smtClean="0">
                <a:solidFill>
                  <a:srgbClr val="002060"/>
                </a:solidFill>
              </a:rPr>
              <a:t>N. </a:t>
            </a:r>
            <a:r>
              <a:rPr lang="en-US" altLang="ru-RU" sz="2400" b="1" dirty="0" err="1" smtClean="0">
                <a:solidFill>
                  <a:srgbClr val="002060"/>
                </a:solidFill>
              </a:rPr>
              <a:t>Mitjanina</a:t>
            </a:r>
            <a:endParaRPr lang="ru-RU" altLang="ru-RU" sz="2400" b="1" dirty="0">
              <a:solidFill>
                <a:srgbClr val="002060"/>
              </a:solidFill>
            </a:endParaRPr>
          </a:p>
        </p:txBody>
      </p:sp>
      <p:sp>
        <p:nvSpPr>
          <p:cNvPr id="2" name="Прямоугольник 1"/>
          <p:cNvSpPr/>
          <p:nvPr/>
        </p:nvSpPr>
        <p:spPr>
          <a:xfrm>
            <a:off x="611559" y="2274838"/>
            <a:ext cx="7997437" cy="1015663"/>
          </a:xfrm>
          <a:prstGeom prst="rect">
            <a:avLst/>
          </a:prstGeom>
        </p:spPr>
        <p:txBody>
          <a:bodyPr wrap="square">
            <a:spAutoFit/>
          </a:bodyPr>
          <a:lstStyle/>
          <a:p>
            <a:r>
              <a:rPr lang="en-US" sz="2000" b="1" dirty="0" smtClean="0">
                <a:solidFill>
                  <a:srgbClr val="0070C0"/>
                </a:solidFill>
              </a:rPr>
              <a:t>At conservation of depth of potential  well or  square of pulse of RF voltage   the results obtained for rectangular pulses  are valid  if the front duration less than 1/5  of pulse duration.  </a:t>
            </a:r>
            <a:endParaRPr lang="ru-RU" sz="2000" b="1" dirty="0">
              <a:solidFill>
                <a:srgbClr val="0070C0"/>
              </a:solidFill>
            </a:endParaRPr>
          </a:p>
        </p:txBody>
      </p:sp>
      <p:sp>
        <p:nvSpPr>
          <p:cNvPr id="6" name="Номер слайда 5"/>
          <p:cNvSpPr>
            <a:spLocks noGrp="1"/>
          </p:cNvSpPr>
          <p:nvPr>
            <p:ph type="sldNum" sz="quarter" idx="10"/>
          </p:nvPr>
        </p:nvSpPr>
        <p:spPr/>
        <p:txBody>
          <a:bodyPr/>
          <a:lstStyle/>
          <a:p>
            <a:pPr>
              <a:defRPr/>
            </a:pPr>
            <a:fld id="{E6116628-AB6D-45AB-B2C9-C08F007374AC}" type="slidenum">
              <a:rPr lang="ru-RU" smtClean="0">
                <a:solidFill>
                  <a:srgbClr val="000000"/>
                </a:solidFill>
              </a:rPr>
              <a:pPr>
                <a:defRPr/>
              </a:pPr>
              <a:t>16</a:t>
            </a:fld>
            <a:endParaRPr lang="ru-RU">
              <a:solidFill>
                <a:srgbClr val="000000"/>
              </a:solidFill>
            </a:endParaRPr>
          </a:p>
        </p:txBody>
      </p:sp>
    </p:spTree>
    <p:extLst>
      <p:ext uri="{BB962C8B-B14F-4D97-AF65-F5344CB8AC3E}">
        <p14:creationId xmlns:p14="http://schemas.microsoft.com/office/powerpoint/2010/main" val="2079932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40" y="1304930"/>
            <a:ext cx="8213481"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Прямоугольник 2"/>
          <p:cNvSpPr>
            <a:spLocks noChangeArrowheads="1"/>
          </p:cNvSpPr>
          <p:nvPr/>
        </p:nvSpPr>
        <p:spPr bwMode="auto">
          <a:xfrm>
            <a:off x="323528" y="332656"/>
            <a:ext cx="86934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altLang="ru-RU" sz="2800" b="1" dirty="0">
                <a:solidFill>
                  <a:srgbClr val="000000"/>
                </a:solidFill>
              </a:rPr>
              <a:t>M</a:t>
            </a:r>
            <a:r>
              <a:rPr lang="en-GB" altLang="ru-RU" sz="2800" b="1" dirty="0" smtClean="0">
                <a:solidFill>
                  <a:srgbClr val="000000"/>
                </a:solidFill>
              </a:rPr>
              <a:t>omentum </a:t>
            </a:r>
            <a:r>
              <a:rPr lang="en-GB" altLang="ru-RU" sz="2800" b="1" dirty="0">
                <a:solidFill>
                  <a:srgbClr val="000000"/>
                </a:solidFill>
              </a:rPr>
              <a:t>spread </a:t>
            </a:r>
            <a:r>
              <a:rPr lang="en-GB" altLang="ru-RU" sz="2800" b="1" dirty="0" smtClean="0">
                <a:solidFill>
                  <a:srgbClr val="000000"/>
                </a:solidFill>
              </a:rPr>
              <a:t>evolution during accumulation</a:t>
            </a:r>
            <a:endParaRPr lang="ru-RU" altLang="ru-RU" sz="2800" b="1" dirty="0">
              <a:solidFill>
                <a:srgbClr val="000000"/>
              </a:solidFill>
            </a:endParaRPr>
          </a:p>
        </p:txBody>
      </p:sp>
      <p:sp>
        <p:nvSpPr>
          <p:cNvPr id="5" name="Номер слайда 4"/>
          <p:cNvSpPr>
            <a:spLocks noGrp="1"/>
          </p:cNvSpPr>
          <p:nvPr>
            <p:ph type="sldNum" sz="quarter" idx="10"/>
          </p:nvPr>
        </p:nvSpPr>
        <p:spPr/>
        <p:txBody>
          <a:bodyPr/>
          <a:lstStyle/>
          <a:p>
            <a:pPr>
              <a:defRPr/>
            </a:pPr>
            <a:fld id="{E6116628-AB6D-45AB-B2C9-C08F007374AC}" type="slidenum">
              <a:rPr lang="ru-RU" smtClean="0">
                <a:solidFill>
                  <a:srgbClr val="000000"/>
                </a:solidFill>
              </a:rPr>
              <a:pPr>
                <a:defRPr/>
              </a:pPr>
              <a:t>17</a:t>
            </a:fld>
            <a:endParaRPr lang="ru-RU">
              <a:solidFill>
                <a:srgbClr val="000000"/>
              </a:solidFill>
            </a:endParaRPr>
          </a:p>
        </p:txBody>
      </p:sp>
    </p:spTree>
    <p:extLst>
      <p:ext uri="{BB962C8B-B14F-4D97-AF65-F5344CB8AC3E}">
        <p14:creationId xmlns:p14="http://schemas.microsoft.com/office/powerpoint/2010/main" val="1867247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448" y="1274763"/>
            <a:ext cx="8216412"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Прямоугольник 2"/>
          <p:cNvSpPr>
            <a:spLocks noChangeArrowheads="1"/>
          </p:cNvSpPr>
          <p:nvPr/>
        </p:nvSpPr>
        <p:spPr bwMode="auto">
          <a:xfrm>
            <a:off x="1475656" y="404664"/>
            <a:ext cx="7488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altLang="ru-RU" sz="2800" b="1" dirty="0" smtClean="0">
                <a:solidFill>
                  <a:srgbClr val="000000"/>
                </a:solidFill>
              </a:rPr>
              <a:t>Last injection cycle (t=233 sec)</a:t>
            </a:r>
            <a:endParaRPr lang="ru-RU" altLang="ru-RU" sz="2800" b="1" dirty="0">
              <a:solidFill>
                <a:srgbClr val="000000"/>
              </a:solidFill>
            </a:endParaRPr>
          </a:p>
        </p:txBody>
      </p:sp>
      <p:sp>
        <p:nvSpPr>
          <p:cNvPr id="5" name="Номер слайда 4"/>
          <p:cNvSpPr>
            <a:spLocks noGrp="1"/>
          </p:cNvSpPr>
          <p:nvPr>
            <p:ph type="sldNum" sz="quarter" idx="10"/>
          </p:nvPr>
        </p:nvSpPr>
        <p:spPr/>
        <p:txBody>
          <a:bodyPr/>
          <a:lstStyle/>
          <a:p>
            <a:pPr>
              <a:defRPr/>
            </a:pPr>
            <a:fld id="{E6116628-AB6D-45AB-B2C9-C08F007374AC}" type="slidenum">
              <a:rPr lang="ru-RU" smtClean="0">
                <a:solidFill>
                  <a:srgbClr val="000000"/>
                </a:solidFill>
              </a:rPr>
              <a:pPr>
                <a:defRPr/>
              </a:pPr>
              <a:t>18</a:t>
            </a:fld>
            <a:endParaRPr lang="ru-RU">
              <a:solidFill>
                <a:srgbClr val="000000"/>
              </a:solidFill>
            </a:endParaRPr>
          </a:p>
        </p:txBody>
      </p:sp>
    </p:spTree>
    <p:extLst>
      <p:ext uri="{BB962C8B-B14F-4D97-AF65-F5344CB8AC3E}">
        <p14:creationId xmlns:p14="http://schemas.microsoft.com/office/powerpoint/2010/main" val="881555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951" y="1772816"/>
            <a:ext cx="6892131" cy="432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Прямоугольник 2"/>
          <p:cNvSpPr>
            <a:spLocks noChangeArrowheads="1"/>
          </p:cNvSpPr>
          <p:nvPr/>
        </p:nvSpPr>
        <p:spPr bwMode="auto">
          <a:xfrm>
            <a:off x="1312897" y="278667"/>
            <a:ext cx="634218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altLang="ru-RU" sz="2800" b="1" dirty="0">
                <a:solidFill>
                  <a:srgbClr val="000000"/>
                </a:solidFill>
              </a:rPr>
              <a:t>E</a:t>
            </a:r>
            <a:r>
              <a:rPr lang="en-GB" altLang="ru-RU" sz="2800" b="1" dirty="0" smtClean="0">
                <a:solidFill>
                  <a:srgbClr val="000000"/>
                </a:solidFill>
              </a:rPr>
              <a:t>volution </a:t>
            </a:r>
            <a:r>
              <a:rPr lang="en-GB" altLang="ru-RU" sz="2800" b="1" dirty="0">
                <a:solidFill>
                  <a:srgbClr val="000000"/>
                </a:solidFill>
              </a:rPr>
              <a:t>of particle number (black) and accumulation efficiency (green</a:t>
            </a:r>
            <a:r>
              <a:rPr lang="en-GB" altLang="ru-RU" sz="2800" b="1" dirty="0" smtClean="0">
                <a:solidFill>
                  <a:srgbClr val="000000"/>
                </a:solidFill>
              </a:rPr>
              <a:t>)</a:t>
            </a:r>
          </a:p>
          <a:p>
            <a:pPr algn="ctr" eaLnBrk="1" fontAlgn="base" hangingPunct="1">
              <a:spcBef>
                <a:spcPct val="0"/>
              </a:spcBef>
              <a:spcAft>
                <a:spcPct val="0"/>
              </a:spcAft>
            </a:pPr>
            <a:r>
              <a:rPr lang="en-GB" altLang="ru-RU" sz="2800" dirty="0" smtClean="0">
                <a:solidFill>
                  <a:srgbClr val="000000"/>
                </a:solidFill>
              </a:rPr>
              <a:t>without beam cooling</a:t>
            </a:r>
            <a:endParaRPr lang="ru-RU" altLang="ru-RU" sz="2800" dirty="0">
              <a:solidFill>
                <a:srgbClr val="000000"/>
              </a:solidFill>
            </a:endParaRPr>
          </a:p>
        </p:txBody>
      </p:sp>
      <p:sp>
        <p:nvSpPr>
          <p:cNvPr id="2" name="Прямоугольник 1"/>
          <p:cNvSpPr/>
          <p:nvPr/>
        </p:nvSpPr>
        <p:spPr>
          <a:xfrm rot="16200000">
            <a:off x="5900474" y="3311401"/>
            <a:ext cx="4155550" cy="646331"/>
          </a:xfrm>
          <a:prstGeom prst="rect">
            <a:avLst/>
          </a:prstGeom>
        </p:spPr>
        <p:txBody>
          <a:bodyPr wrap="square">
            <a:spAutoFit/>
          </a:bodyPr>
          <a:lstStyle/>
          <a:p>
            <a:r>
              <a:rPr lang="en-US" b="1" dirty="0" smtClean="0">
                <a:solidFill>
                  <a:srgbClr val="008000"/>
                </a:solidFill>
              </a:rPr>
              <a:t>0		50	           100</a:t>
            </a:r>
          </a:p>
          <a:p>
            <a:pPr algn="ctr"/>
            <a:r>
              <a:rPr lang="en-US" b="1" dirty="0" smtClean="0">
                <a:solidFill>
                  <a:srgbClr val="008000"/>
                </a:solidFill>
              </a:rPr>
              <a:t>Efficiency, %</a:t>
            </a:r>
            <a:endParaRPr lang="ru-RU" b="1" dirty="0">
              <a:solidFill>
                <a:srgbClr val="008000"/>
              </a:solidFill>
            </a:endParaRPr>
          </a:p>
        </p:txBody>
      </p:sp>
      <p:sp>
        <p:nvSpPr>
          <p:cNvPr id="6" name="Номер слайда 5"/>
          <p:cNvSpPr>
            <a:spLocks noGrp="1"/>
          </p:cNvSpPr>
          <p:nvPr>
            <p:ph type="sldNum" sz="quarter" idx="10"/>
          </p:nvPr>
        </p:nvSpPr>
        <p:spPr/>
        <p:txBody>
          <a:bodyPr/>
          <a:lstStyle/>
          <a:p>
            <a:pPr>
              <a:defRPr/>
            </a:pPr>
            <a:fld id="{E6116628-AB6D-45AB-B2C9-C08F007374AC}" type="slidenum">
              <a:rPr lang="ru-RU" smtClean="0">
                <a:solidFill>
                  <a:srgbClr val="000000"/>
                </a:solidFill>
              </a:rPr>
              <a:pPr>
                <a:defRPr/>
              </a:pPr>
              <a:t>19</a:t>
            </a:fld>
            <a:endParaRPr lang="ru-RU">
              <a:solidFill>
                <a:srgbClr val="000000"/>
              </a:solidFill>
            </a:endParaRPr>
          </a:p>
        </p:txBody>
      </p:sp>
    </p:spTree>
    <p:extLst>
      <p:ext uri="{BB962C8B-B14F-4D97-AF65-F5344CB8AC3E}">
        <p14:creationId xmlns:p14="http://schemas.microsoft.com/office/powerpoint/2010/main" val="2459218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490066"/>
          </a:xfrm>
        </p:spPr>
        <p:txBody>
          <a:bodyPr>
            <a:normAutofit fontScale="90000"/>
          </a:bodyPr>
          <a:lstStyle/>
          <a:p>
            <a:r>
              <a:rPr lang="en-US" sz="2800" b="1" dirty="0" smtClean="0">
                <a:latin typeface="Arial" pitchFamily="34" charset="0"/>
                <a:cs typeface="Arial" pitchFamily="34" charset="0"/>
              </a:rPr>
              <a:t>Longitudinal Bunch parameters after </a:t>
            </a:r>
            <a:r>
              <a:rPr lang="en-US" sz="2800" b="1" dirty="0" err="1" smtClean="0">
                <a:latin typeface="Arial" pitchFamily="34" charset="0"/>
                <a:cs typeface="Arial" pitchFamily="34" charset="0"/>
              </a:rPr>
              <a:t>Nuclotron</a:t>
            </a:r>
            <a:endParaRPr lang="ru-RU" sz="2800" dirty="0">
              <a:latin typeface="Arial" pitchFamily="34" charset="0"/>
              <a:cs typeface="Arial" pitchFamily="34" charset="0"/>
            </a:endParaRPr>
          </a:p>
        </p:txBody>
      </p:sp>
      <p:sp>
        <p:nvSpPr>
          <p:cNvPr id="18" name="TextBox 6"/>
          <p:cNvSpPr txBox="1">
            <a:spLocks noChangeArrowheads="1"/>
          </p:cNvSpPr>
          <p:nvPr/>
        </p:nvSpPr>
        <p:spPr bwMode="auto">
          <a:xfrm>
            <a:off x="1693411" y="1124744"/>
            <a:ext cx="5139548" cy="400110"/>
          </a:xfrm>
          <a:prstGeom prst="rect">
            <a:avLst/>
          </a:prstGeom>
          <a:noFill/>
          <a:ln w="9525">
            <a:noFill/>
            <a:miter lim="800000"/>
            <a:headEnd/>
            <a:tailEnd/>
          </a:ln>
        </p:spPr>
        <p:txBody>
          <a:bodyPr wrap="none">
            <a:spAutoFit/>
          </a:bodyPr>
          <a:lstStyle/>
          <a:p>
            <a:pPr algn="r"/>
            <a:r>
              <a:rPr lang="en-US" sz="2000" dirty="0" smtClean="0">
                <a:solidFill>
                  <a:prstClr val="black"/>
                </a:solidFill>
                <a:latin typeface="Arial" pitchFamily="34" charset="0"/>
                <a:cs typeface="Arial" pitchFamily="34" charset="0"/>
              </a:rPr>
              <a:t>After</a:t>
            </a:r>
            <a:r>
              <a:rPr lang="ru-RU" sz="2000" dirty="0" smtClean="0">
                <a:solidFill>
                  <a:prstClr val="black"/>
                </a:solidFill>
                <a:latin typeface="Arial" pitchFamily="34" charset="0"/>
                <a:cs typeface="Arial" pitchFamily="34" charset="0"/>
              </a:rPr>
              <a:t> </a:t>
            </a:r>
            <a:r>
              <a:rPr lang="en-US" sz="2000" dirty="0" smtClean="0">
                <a:solidFill>
                  <a:prstClr val="black"/>
                </a:solidFill>
                <a:latin typeface="Arial" pitchFamily="34" charset="0"/>
                <a:cs typeface="Arial" pitchFamily="34" charset="0"/>
              </a:rPr>
              <a:t>stripping </a:t>
            </a:r>
            <a:r>
              <a:rPr lang="en-US" sz="2000" dirty="0">
                <a:solidFill>
                  <a:prstClr val="black"/>
                </a:solidFill>
                <a:latin typeface="Arial" pitchFamily="34" charset="0"/>
                <a:cs typeface="Arial" pitchFamily="34" charset="0"/>
              </a:rPr>
              <a:t>foil</a:t>
            </a:r>
            <a:r>
              <a:rPr lang="en-US" sz="2000" b="1" dirty="0">
                <a:solidFill>
                  <a:prstClr val="black"/>
                </a:solidFill>
                <a:latin typeface="Arial" pitchFamily="34" charset="0"/>
                <a:cs typeface="Arial" pitchFamily="34" charset="0"/>
              </a:rPr>
              <a:t> </a:t>
            </a:r>
            <a:r>
              <a:rPr lang="en-US" sz="2000" dirty="0" smtClean="0">
                <a:solidFill>
                  <a:prstClr val="black"/>
                </a:solidFill>
                <a:latin typeface="Arial" pitchFamily="34" charset="0"/>
                <a:cs typeface="Arial" pitchFamily="34" charset="0"/>
              </a:rPr>
              <a:t>  </a:t>
            </a:r>
            <a:r>
              <a:rPr lang="en-US" sz="2000" dirty="0">
                <a:solidFill>
                  <a:prstClr val="black"/>
                </a:solidFill>
                <a:latin typeface="Arial" pitchFamily="34" charset="0"/>
                <a:cs typeface="Arial" pitchFamily="34" charset="0"/>
              </a:rPr>
              <a:t>- </a:t>
            </a:r>
            <a:r>
              <a:rPr lang="en-US" sz="2000" b="1" dirty="0" err="1">
                <a:solidFill>
                  <a:prstClr val="black"/>
                </a:solidFill>
                <a:latin typeface="Arial" pitchFamily="34" charset="0"/>
                <a:cs typeface="Arial" pitchFamily="34" charset="0"/>
              </a:rPr>
              <a:t>ε</a:t>
            </a:r>
            <a:r>
              <a:rPr lang="en-US" sz="2000" b="1" baseline="-25000" dirty="0" err="1">
                <a:solidFill>
                  <a:prstClr val="black"/>
                </a:solidFill>
                <a:latin typeface="Arial" pitchFamily="34" charset="0"/>
                <a:cs typeface="Arial" pitchFamily="34" charset="0"/>
              </a:rPr>
              <a:t>rms</a:t>
            </a:r>
            <a:r>
              <a:rPr lang="en-US" sz="2000" b="1" dirty="0">
                <a:solidFill>
                  <a:prstClr val="black"/>
                </a:solidFill>
                <a:latin typeface="Arial" pitchFamily="34" charset="0"/>
                <a:cs typeface="Arial" pitchFamily="34" charset="0"/>
              </a:rPr>
              <a:t> = 3.2 </a:t>
            </a:r>
            <a:r>
              <a:rPr lang="en-US" sz="2000" b="1" dirty="0" err="1">
                <a:solidFill>
                  <a:prstClr val="black"/>
                </a:solidFill>
                <a:latin typeface="Arial" pitchFamily="34" charset="0"/>
                <a:cs typeface="Arial" pitchFamily="34" charset="0"/>
              </a:rPr>
              <a:t>eV·s</a:t>
            </a:r>
            <a:r>
              <a:rPr lang="en-US" sz="2000" dirty="0">
                <a:solidFill>
                  <a:prstClr val="black"/>
                </a:solidFill>
                <a:latin typeface="Arial" pitchFamily="34" charset="0"/>
                <a:cs typeface="Arial" pitchFamily="34" charset="0"/>
              </a:rPr>
              <a:t> (Au</a:t>
            </a:r>
            <a:r>
              <a:rPr lang="en-US" sz="2000" baseline="30000" dirty="0">
                <a:solidFill>
                  <a:prstClr val="black"/>
                </a:solidFill>
                <a:latin typeface="Arial" pitchFamily="34" charset="0"/>
                <a:cs typeface="Arial" pitchFamily="34" charset="0"/>
              </a:rPr>
              <a:t>+79</a:t>
            </a:r>
            <a:r>
              <a:rPr lang="en-US" sz="2000" dirty="0">
                <a:solidFill>
                  <a:prstClr val="black"/>
                </a:solidFill>
                <a:latin typeface="Arial" pitchFamily="34" charset="0"/>
                <a:cs typeface="Arial" pitchFamily="34" charset="0"/>
              </a:rPr>
              <a:t>).</a:t>
            </a:r>
            <a:endParaRPr lang="ru-RU" sz="2000" dirty="0">
              <a:solidFill>
                <a:prstClr val="black"/>
              </a:solidFill>
              <a:latin typeface="Arial" pitchFamily="34" charset="0"/>
              <a:cs typeface="Arial" pitchFamily="34" charset="0"/>
            </a:endParaRPr>
          </a:p>
        </p:txBody>
      </p:sp>
      <p:graphicFrame>
        <p:nvGraphicFramePr>
          <p:cNvPr id="19" name="Таблица 18"/>
          <p:cNvGraphicFramePr>
            <a:graphicFrameLocks noGrp="1"/>
          </p:cNvGraphicFramePr>
          <p:nvPr/>
        </p:nvGraphicFramePr>
        <p:xfrm>
          <a:off x="654050" y="2211454"/>
          <a:ext cx="7913686" cy="1398871"/>
        </p:xfrm>
        <a:graphic>
          <a:graphicData uri="http://schemas.openxmlformats.org/drawingml/2006/table">
            <a:tbl>
              <a:tblPr/>
              <a:tblGrid>
                <a:gridCol w="792940"/>
                <a:gridCol w="1423818"/>
                <a:gridCol w="1423818"/>
                <a:gridCol w="1424646"/>
                <a:gridCol w="1423818"/>
                <a:gridCol w="1424646"/>
              </a:tblGrid>
              <a:tr h="364385">
                <a:tc>
                  <a:txBody>
                    <a:bodyPr/>
                    <a:lstStyle/>
                    <a:p>
                      <a:pPr algn="ctr">
                        <a:spcAft>
                          <a:spcPts val="0"/>
                        </a:spcAft>
                      </a:pPr>
                      <a:endParaRPr lang="en-US" sz="1200" dirty="0">
                        <a:latin typeface="Times New Roman"/>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latin typeface="Times New Roman"/>
                          <a:ea typeface="Calibri"/>
                          <a:cs typeface="Times New Roman"/>
                        </a:rPr>
                        <a:t>1 </a:t>
                      </a:r>
                      <a:r>
                        <a:rPr lang="en-US" sz="1800" dirty="0" err="1">
                          <a:latin typeface="Times New Roman"/>
                          <a:ea typeface="Calibri"/>
                          <a:cs typeface="Times New Roman"/>
                        </a:rPr>
                        <a:t>GeV</a:t>
                      </a:r>
                      <a:r>
                        <a:rPr lang="en-US" sz="1800" dirty="0">
                          <a:latin typeface="Times New Roman"/>
                          <a:ea typeface="Calibri"/>
                          <a:cs typeface="Times New Roman"/>
                        </a:rPr>
                        <a:t>/u</a:t>
                      </a:r>
                      <a:endParaRPr lang="ru-RU" sz="18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latin typeface="Times New Roman"/>
                          <a:ea typeface="Calibri"/>
                          <a:cs typeface="Times New Roman"/>
                        </a:rPr>
                        <a:t>1.5 </a:t>
                      </a:r>
                      <a:r>
                        <a:rPr lang="en-US" sz="1800" dirty="0" err="1">
                          <a:latin typeface="Times New Roman"/>
                          <a:ea typeface="Calibri"/>
                          <a:cs typeface="Times New Roman"/>
                        </a:rPr>
                        <a:t>GeV</a:t>
                      </a:r>
                      <a:r>
                        <a:rPr lang="en-US" sz="1800" dirty="0">
                          <a:latin typeface="Times New Roman"/>
                          <a:ea typeface="Calibri"/>
                          <a:cs typeface="Times New Roman"/>
                        </a:rPr>
                        <a:t>/u</a:t>
                      </a:r>
                      <a:endParaRPr lang="ru-RU" sz="18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Times New Roman"/>
                          <a:ea typeface="Calibri"/>
                          <a:cs typeface="Times New Roman"/>
                        </a:rPr>
                        <a:t>2.5 GeV/u</a:t>
                      </a:r>
                      <a:endParaRPr lang="ru-RU" sz="18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Times New Roman"/>
                          <a:ea typeface="Calibri"/>
                          <a:cs typeface="Times New Roman"/>
                        </a:rPr>
                        <a:t>3.5 GeV/u</a:t>
                      </a:r>
                      <a:endParaRPr lang="ru-RU" sz="18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latin typeface="Times New Roman"/>
                          <a:ea typeface="Calibri"/>
                          <a:cs typeface="Times New Roman"/>
                        </a:rPr>
                        <a:t>4.5 </a:t>
                      </a:r>
                      <a:r>
                        <a:rPr lang="en-US" sz="1800" dirty="0" err="1">
                          <a:latin typeface="Times New Roman"/>
                          <a:ea typeface="Calibri"/>
                          <a:cs typeface="Times New Roman"/>
                        </a:rPr>
                        <a:t>GeV</a:t>
                      </a:r>
                      <a:r>
                        <a:rPr lang="en-US" sz="1800" dirty="0">
                          <a:latin typeface="Times New Roman"/>
                          <a:ea typeface="Calibri"/>
                          <a:cs typeface="Times New Roman"/>
                        </a:rPr>
                        <a:t>/u</a:t>
                      </a:r>
                      <a:endParaRPr lang="ru-RU" sz="18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846">
                <a:tc>
                  <a:txBody>
                    <a:bodyPr/>
                    <a:lstStyle/>
                    <a:p>
                      <a:pPr algn="ctr">
                        <a:spcAft>
                          <a:spcPts val="0"/>
                        </a:spcAft>
                      </a:pPr>
                      <a:r>
                        <a:rPr lang="en-US" sz="1800" b="1" dirty="0" err="1">
                          <a:latin typeface="Times New Roman"/>
                          <a:ea typeface="Calibri"/>
                          <a:cs typeface="Times New Roman"/>
                        </a:rPr>
                        <a:t>σ</a:t>
                      </a:r>
                      <a:r>
                        <a:rPr lang="en-US" sz="1800" b="1" baseline="-25000" dirty="0" err="1">
                          <a:latin typeface="Times New Roman"/>
                          <a:ea typeface="Calibri"/>
                          <a:cs typeface="Times New Roman"/>
                        </a:rPr>
                        <a:t>s</a:t>
                      </a:r>
                      <a:r>
                        <a:rPr lang="en-US" sz="1800" b="1" baseline="-25000" dirty="0">
                          <a:latin typeface="Times New Roman"/>
                          <a:ea typeface="Calibri"/>
                          <a:cs typeface="Times New Roman"/>
                        </a:rPr>
                        <a:t> </a:t>
                      </a:r>
                      <a:r>
                        <a:rPr lang="en-US" sz="1800" dirty="0">
                          <a:latin typeface="Times New Roman"/>
                          <a:ea typeface="Calibri"/>
                          <a:cs typeface="Times New Roman"/>
                        </a:rPr>
                        <a:t>(m)</a:t>
                      </a:r>
                      <a:endParaRPr lang="ru-RU" sz="18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latin typeface="Times New Roman"/>
                          <a:ea typeface="Calibri"/>
                          <a:cs typeface="Times New Roman"/>
                        </a:rPr>
                        <a:t>4.5 ÷ 9</a:t>
                      </a:r>
                      <a:endParaRPr lang="ru-RU" sz="18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latin typeface="Times New Roman"/>
                          <a:ea typeface="Calibri"/>
                          <a:cs typeface="Times New Roman"/>
                        </a:rPr>
                        <a:t>3.7÷ 7.4</a:t>
                      </a:r>
                      <a:endParaRPr lang="ru-RU" sz="18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Times New Roman"/>
                          <a:ea typeface="Calibri"/>
                          <a:cs typeface="Times New Roman"/>
                        </a:rPr>
                        <a:t>2.8 ÷ 5.6</a:t>
                      </a:r>
                      <a:endParaRPr lang="ru-RU" sz="18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Times New Roman"/>
                          <a:ea typeface="Calibri"/>
                          <a:cs typeface="Times New Roman"/>
                        </a:rPr>
                        <a:t>2.1 ÷ 4.2</a:t>
                      </a:r>
                      <a:endParaRPr lang="ru-RU" sz="18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Times New Roman"/>
                          <a:ea typeface="Calibri"/>
                          <a:cs typeface="Times New Roman"/>
                        </a:rPr>
                        <a:t>1.7 ÷ 3.4</a:t>
                      </a:r>
                      <a:endParaRPr lang="ru-RU" sz="18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357">
                <a:tc>
                  <a:txBody>
                    <a:bodyPr/>
                    <a:lstStyle/>
                    <a:p>
                      <a:pPr algn="ctr">
                        <a:spcAft>
                          <a:spcPts val="0"/>
                        </a:spcAft>
                      </a:pPr>
                      <a:r>
                        <a:rPr lang="en-US" sz="1800" b="1" dirty="0" err="1">
                          <a:latin typeface="Times New Roman"/>
                          <a:ea typeface="Calibri"/>
                          <a:cs typeface="Times New Roman"/>
                        </a:rPr>
                        <a:t>σ</a:t>
                      </a:r>
                      <a:r>
                        <a:rPr lang="en-US" sz="1800" b="1" baseline="-25000" dirty="0" err="1">
                          <a:latin typeface="Times New Roman"/>
                          <a:ea typeface="Calibri"/>
                          <a:cs typeface="Times New Roman"/>
                        </a:rPr>
                        <a:t>p</a:t>
                      </a:r>
                      <a:endParaRPr lang="ru-RU" sz="18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latin typeface="Times New Roman"/>
                          <a:ea typeface="Calibri"/>
                          <a:cs typeface="Times New Roman"/>
                        </a:rPr>
                        <a:t>1.4·10</a:t>
                      </a:r>
                      <a:r>
                        <a:rPr lang="en-US" sz="1800" baseline="30000" dirty="0">
                          <a:latin typeface="Times New Roman"/>
                          <a:ea typeface="Calibri"/>
                          <a:cs typeface="Times New Roman"/>
                        </a:rPr>
                        <a:t>-4</a:t>
                      </a:r>
                      <a:r>
                        <a:rPr lang="en-US" sz="1800" dirty="0">
                          <a:latin typeface="Times New Roman"/>
                          <a:ea typeface="Calibri"/>
                          <a:cs typeface="Times New Roman"/>
                        </a:rPr>
                        <a:t> ÷ 0.7·10</a:t>
                      </a:r>
                      <a:r>
                        <a:rPr lang="en-US" sz="1800" baseline="30000" dirty="0">
                          <a:latin typeface="Times New Roman"/>
                          <a:ea typeface="Calibri"/>
                          <a:cs typeface="Times New Roman"/>
                        </a:rPr>
                        <a:t>-4</a:t>
                      </a:r>
                      <a:endParaRPr lang="ru-RU" sz="18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latin typeface="Times New Roman"/>
                          <a:ea typeface="Calibri"/>
                          <a:cs typeface="Times New Roman"/>
                        </a:rPr>
                        <a:t>1.3·10</a:t>
                      </a:r>
                      <a:r>
                        <a:rPr lang="en-US" sz="1800" baseline="30000" dirty="0">
                          <a:latin typeface="Times New Roman"/>
                          <a:ea typeface="Calibri"/>
                          <a:cs typeface="Times New Roman"/>
                        </a:rPr>
                        <a:t>-4</a:t>
                      </a:r>
                      <a:r>
                        <a:rPr lang="en-US" sz="1800" dirty="0">
                          <a:latin typeface="Times New Roman"/>
                          <a:ea typeface="Calibri"/>
                          <a:cs typeface="Times New Roman"/>
                        </a:rPr>
                        <a:t> ÷ 0.65·10</a:t>
                      </a:r>
                      <a:r>
                        <a:rPr lang="en-US" sz="1800" baseline="30000" dirty="0">
                          <a:latin typeface="Times New Roman"/>
                          <a:ea typeface="Calibri"/>
                          <a:cs typeface="Times New Roman"/>
                        </a:rPr>
                        <a:t>-4</a:t>
                      </a:r>
                      <a:endParaRPr lang="ru-RU" sz="18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latin typeface="Times New Roman"/>
                          <a:ea typeface="Calibri"/>
                          <a:cs typeface="Times New Roman"/>
                        </a:rPr>
                        <a:t>1.2·10</a:t>
                      </a:r>
                      <a:r>
                        <a:rPr lang="en-US" sz="1800" baseline="30000" dirty="0">
                          <a:latin typeface="Times New Roman"/>
                          <a:ea typeface="Calibri"/>
                          <a:cs typeface="Times New Roman"/>
                        </a:rPr>
                        <a:t>-4</a:t>
                      </a:r>
                      <a:r>
                        <a:rPr lang="en-US" sz="1800" dirty="0">
                          <a:latin typeface="Times New Roman"/>
                          <a:ea typeface="Calibri"/>
                          <a:cs typeface="Times New Roman"/>
                        </a:rPr>
                        <a:t> ÷ 0.6·10</a:t>
                      </a:r>
                      <a:r>
                        <a:rPr lang="en-US" sz="1800" baseline="30000" dirty="0">
                          <a:latin typeface="Times New Roman"/>
                          <a:ea typeface="Calibri"/>
                          <a:cs typeface="Times New Roman"/>
                        </a:rPr>
                        <a:t>-4</a:t>
                      </a:r>
                      <a:endParaRPr lang="ru-RU" sz="18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latin typeface="Times New Roman"/>
                          <a:ea typeface="Calibri"/>
                          <a:cs typeface="Times New Roman"/>
                        </a:rPr>
                        <a:t>1.2·10</a:t>
                      </a:r>
                      <a:r>
                        <a:rPr lang="en-US" sz="1800" baseline="30000" dirty="0">
                          <a:latin typeface="Times New Roman"/>
                          <a:ea typeface="Calibri"/>
                          <a:cs typeface="Times New Roman"/>
                        </a:rPr>
                        <a:t>-4</a:t>
                      </a:r>
                      <a:r>
                        <a:rPr lang="en-US" sz="1800" dirty="0">
                          <a:latin typeface="Times New Roman"/>
                          <a:ea typeface="Calibri"/>
                          <a:cs typeface="Times New Roman"/>
                        </a:rPr>
                        <a:t> ÷ 0.6·10</a:t>
                      </a:r>
                      <a:r>
                        <a:rPr lang="en-US" sz="1800" baseline="30000" dirty="0">
                          <a:latin typeface="Times New Roman"/>
                          <a:ea typeface="Calibri"/>
                          <a:cs typeface="Times New Roman"/>
                        </a:rPr>
                        <a:t>-4</a:t>
                      </a:r>
                      <a:endParaRPr lang="ru-RU" sz="18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latin typeface="Times New Roman"/>
                          <a:ea typeface="Calibri"/>
                          <a:cs typeface="Times New Roman"/>
                        </a:rPr>
                        <a:t>1.2·10</a:t>
                      </a:r>
                      <a:r>
                        <a:rPr lang="en-US" sz="1800" baseline="30000" dirty="0">
                          <a:latin typeface="Times New Roman"/>
                          <a:ea typeface="Calibri"/>
                          <a:cs typeface="Times New Roman"/>
                        </a:rPr>
                        <a:t>-4</a:t>
                      </a:r>
                      <a:r>
                        <a:rPr lang="en-US" sz="1800" dirty="0">
                          <a:latin typeface="Times New Roman"/>
                          <a:ea typeface="Calibri"/>
                          <a:cs typeface="Times New Roman"/>
                        </a:rPr>
                        <a:t> ÷ 0.6·10</a:t>
                      </a:r>
                      <a:r>
                        <a:rPr lang="en-US" sz="1800" baseline="30000" dirty="0">
                          <a:latin typeface="Times New Roman"/>
                          <a:ea typeface="Calibri"/>
                          <a:cs typeface="Times New Roman"/>
                        </a:rPr>
                        <a:t>-4</a:t>
                      </a:r>
                      <a:endParaRPr lang="ru-RU" sz="18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 name="TextBox 8"/>
          <p:cNvSpPr txBox="1">
            <a:spLocks noChangeArrowheads="1"/>
          </p:cNvSpPr>
          <p:nvPr/>
        </p:nvSpPr>
        <p:spPr bwMode="auto">
          <a:xfrm>
            <a:off x="773145" y="4081529"/>
            <a:ext cx="7759295" cy="1631216"/>
          </a:xfrm>
          <a:prstGeom prst="rect">
            <a:avLst/>
          </a:prstGeom>
          <a:noFill/>
          <a:ln w="9525">
            <a:noFill/>
            <a:miter lim="800000"/>
            <a:headEnd/>
            <a:tailEnd/>
          </a:ln>
        </p:spPr>
        <p:txBody>
          <a:bodyPr wrap="square">
            <a:spAutoFit/>
          </a:bodyPr>
          <a:lstStyle/>
          <a:p>
            <a:r>
              <a:rPr lang="en-US" sz="2000" dirty="0">
                <a:solidFill>
                  <a:prstClr val="black"/>
                </a:solidFill>
                <a:latin typeface="Arial" pitchFamily="34" charset="0"/>
                <a:cs typeface="Arial" pitchFamily="34" charset="0"/>
              </a:rPr>
              <a:t>Number of ions - </a:t>
            </a:r>
            <a:r>
              <a:rPr lang="en-US" sz="2000" b="1" dirty="0" smtClean="0">
                <a:solidFill>
                  <a:prstClr val="black"/>
                </a:solidFill>
                <a:latin typeface="Arial" pitchFamily="34" charset="0"/>
                <a:cs typeface="Arial" pitchFamily="34" charset="0"/>
              </a:rPr>
              <a:t>1÷1.5 </a:t>
            </a:r>
            <a:r>
              <a:rPr lang="en-US" sz="2000" b="1" dirty="0">
                <a:solidFill>
                  <a:prstClr val="black"/>
                </a:solidFill>
                <a:latin typeface="Arial" pitchFamily="34" charset="0"/>
                <a:cs typeface="Arial" pitchFamily="34" charset="0"/>
              </a:rPr>
              <a:t>10</a:t>
            </a:r>
            <a:r>
              <a:rPr lang="en-US" sz="2000" b="1" baseline="30000" dirty="0">
                <a:solidFill>
                  <a:prstClr val="black"/>
                </a:solidFill>
                <a:latin typeface="Arial" pitchFamily="34" charset="0"/>
                <a:cs typeface="Arial" pitchFamily="34" charset="0"/>
              </a:rPr>
              <a:t>9</a:t>
            </a:r>
            <a:endParaRPr lang="en-US" sz="2000" b="1" dirty="0">
              <a:solidFill>
                <a:prstClr val="black"/>
              </a:solidFill>
              <a:latin typeface="Arial" pitchFamily="34" charset="0"/>
              <a:cs typeface="Arial" pitchFamily="34" charset="0"/>
            </a:endParaRPr>
          </a:p>
          <a:p>
            <a:r>
              <a:rPr lang="en-US" sz="2000" dirty="0">
                <a:solidFill>
                  <a:prstClr val="black"/>
                </a:solidFill>
                <a:latin typeface="Arial" pitchFamily="34" charset="0"/>
                <a:cs typeface="Arial" pitchFamily="34" charset="0"/>
              </a:rPr>
              <a:t>Maximum possible </a:t>
            </a:r>
            <a:r>
              <a:rPr lang="en-US" sz="2000" dirty="0" err="1">
                <a:solidFill>
                  <a:prstClr val="black"/>
                </a:solidFill>
                <a:latin typeface="Arial" pitchFamily="34" charset="0"/>
                <a:cs typeface="Arial" pitchFamily="34" charset="0"/>
              </a:rPr>
              <a:t>rms</a:t>
            </a:r>
            <a:r>
              <a:rPr lang="en-US" sz="2000" dirty="0">
                <a:solidFill>
                  <a:prstClr val="black"/>
                </a:solidFill>
                <a:latin typeface="Arial" pitchFamily="34" charset="0"/>
                <a:cs typeface="Arial" pitchFamily="34" charset="0"/>
              </a:rPr>
              <a:t> bunch length is </a:t>
            </a:r>
            <a:r>
              <a:rPr lang="en-US" sz="2000" b="1" dirty="0">
                <a:solidFill>
                  <a:prstClr val="black"/>
                </a:solidFill>
                <a:latin typeface="Arial" pitchFamily="34" charset="0"/>
                <a:cs typeface="Arial" pitchFamily="34" charset="0"/>
              </a:rPr>
              <a:t>9 m</a:t>
            </a:r>
            <a:r>
              <a:rPr lang="en-US" sz="2000" dirty="0">
                <a:solidFill>
                  <a:prstClr val="black"/>
                </a:solidFill>
                <a:latin typeface="Arial" pitchFamily="34" charset="0"/>
                <a:cs typeface="Arial" pitchFamily="34" charset="0"/>
              </a:rPr>
              <a:t> </a:t>
            </a:r>
          </a:p>
          <a:p>
            <a:r>
              <a:rPr lang="en-US" sz="2000" dirty="0" err="1">
                <a:solidFill>
                  <a:prstClr val="black"/>
                </a:solidFill>
                <a:latin typeface="Arial" pitchFamily="34" charset="0"/>
                <a:cs typeface="Arial" pitchFamily="34" charset="0"/>
              </a:rPr>
              <a:t>Rms</a:t>
            </a:r>
            <a:r>
              <a:rPr lang="en-US" sz="2000" dirty="0">
                <a:solidFill>
                  <a:prstClr val="black"/>
                </a:solidFill>
                <a:latin typeface="Arial" pitchFamily="34" charset="0"/>
                <a:cs typeface="Arial" pitchFamily="34" charset="0"/>
              </a:rPr>
              <a:t> momentum spread is below </a:t>
            </a:r>
            <a:r>
              <a:rPr lang="en-US" sz="2000" b="1" dirty="0" smtClean="0">
                <a:solidFill>
                  <a:prstClr val="black"/>
                </a:solidFill>
                <a:latin typeface="Arial" pitchFamily="34" charset="0"/>
                <a:cs typeface="Arial" pitchFamily="34" charset="0"/>
              </a:rPr>
              <a:t>1.4</a:t>
            </a:r>
            <a:r>
              <a:rPr lang="en-US" sz="2000" b="1" dirty="0" smtClean="0">
                <a:solidFill>
                  <a:prstClr val="black"/>
                </a:solidFill>
                <a:latin typeface="Arial" pitchFamily="34" charset="0"/>
                <a:ea typeface="Calibri" pitchFamily="34" charset="0"/>
                <a:cs typeface="Arial" pitchFamily="34" charset="0"/>
              </a:rPr>
              <a:t>·10</a:t>
            </a:r>
            <a:r>
              <a:rPr lang="en-US" sz="2000" b="1" baseline="30000" dirty="0" smtClean="0">
                <a:solidFill>
                  <a:prstClr val="black"/>
                </a:solidFill>
                <a:latin typeface="Arial" pitchFamily="34" charset="0"/>
                <a:ea typeface="Calibri" pitchFamily="34" charset="0"/>
                <a:cs typeface="Arial" pitchFamily="34" charset="0"/>
              </a:rPr>
              <a:t>-4</a:t>
            </a:r>
            <a:r>
              <a:rPr lang="en-US" sz="2000" dirty="0" smtClean="0">
                <a:solidFill>
                  <a:prstClr val="black"/>
                </a:solidFill>
                <a:latin typeface="Arial" pitchFamily="34" charset="0"/>
                <a:cs typeface="Arial" pitchFamily="34" charset="0"/>
              </a:rPr>
              <a:t> </a:t>
            </a:r>
            <a:r>
              <a:rPr lang="en-US" sz="2000" dirty="0">
                <a:solidFill>
                  <a:prstClr val="black"/>
                </a:solidFill>
                <a:latin typeface="Arial" pitchFamily="34" charset="0"/>
                <a:cs typeface="Arial" pitchFamily="34" charset="0"/>
              </a:rPr>
              <a:t>in the total energy </a:t>
            </a:r>
            <a:r>
              <a:rPr lang="en-US" sz="2000" dirty="0" smtClean="0">
                <a:solidFill>
                  <a:prstClr val="black"/>
                </a:solidFill>
                <a:latin typeface="Arial" pitchFamily="34" charset="0"/>
                <a:cs typeface="Arial" pitchFamily="34" charset="0"/>
              </a:rPr>
              <a:t>range</a:t>
            </a:r>
          </a:p>
          <a:p>
            <a:r>
              <a:rPr lang="en-US" sz="2000" dirty="0" err="1" smtClean="0">
                <a:solidFill>
                  <a:prstClr val="black"/>
                </a:solidFill>
                <a:latin typeface="Arial" pitchFamily="34" charset="0"/>
                <a:cs typeface="Arial" pitchFamily="34" charset="0"/>
              </a:rPr>
              <a:t>Rms</a:t>
            </a:r>
            <a:r>
              <a:rPr lang="en-US" sz="2000" dirty="0" smtClean="0">
                <a:solidFill>
                  <a:prstClr val="black"/>
                </a:solidFill>
                <a:latin typeface="Arial" pitchFamily="34" charset="0"/>
                <a:cs typeface="Arial" pitchFamily="34" charset="0"/>
              </a:rPr>
              <a:t> </a:t>
            </a:r>
            <a:r>
              <a:rPr lang="en-US" sz="2000" dirty="0">
                <a:solidFill>
                  <a:prstClr val="black"/>
                </a:solidFill>
                <a:latin typeface="Arial" pitchFamily="34" charset="0"/>
                <a:cs typeface="Arial" pitchFamily="34" charset="0"/>
              </a:rPr>
              <a:t> </a:t>
            </a:r>
            <a:r>
              <a:rPr lang="en-US" sz="2000" dirty="0" smtClean="0">
                <a:solidFill>
                  <a:prstClr val="black"/>
                </a:solidFill>
                <a:latin typeface="Arial" pitchFamily="34" charset="0"/>
                <a:cs typeface="Arial" pitchFamily="34" charset="0"/>
              </a:rPr>
              <a:t>horizontal emittance </a:t>
            </a:r>
            <a:r>
              <a:rPr lang="en-US" sz="2000" b="1" dirty="0" smtClean="0">
                <a:solidFill>
                  <a:prstClr val="black"/>
                </a:solidFill>
                <a:latin typeface="Arial" pitchFamily="34" charset="0"/>
                <a:cs typeface="Arial" pitchFamily="34" charset="0"/>
              </a:rPr>
              <a:t>0.5</a:t>
            </a:r>
            <a:r>
              <a:rPr lang="en-US" sz="2000" b="1" dirty="0" smtClean="0">
                <a:solidFill>
                  <a:prstClr val="black"/>
                </a:solidFill>
                <a:latin typeface="Arial" pitchFamily="34" charset="0"/>
                <a:cs typeface="Arial" pitchFamily="34" charset="0"/>
                <a:sym typeface="Symbol"/>
              </a:rPr>
              <a:t></a:t>
            </a:r>
            <a:r>
              <a:rPr lang="en-US" sz="2000" b="1" dirty="0" smtClean="0">
                <a:solidFill>
                  <a:prstClr val="black"/>
                </a:solidFill>
                <a:latin typeface="Arial" pitchFamily="34" charset="0"/>
                <a:cs typeface="Arial" pitchFamily="34" charset="0"/>
              </a:rPr>
              <a:t> </a:t>
            </a:r>
            <a:r>
              <a:rPr lang="en-US" sz="2000" b="1" dirty="0" smtClean="0">
                <a:solidFill>
                  <a:prstClr val="black"/>
                </a:solidFill>
                <a:latin typeface="Arial" pitchFamily="34" charset="0"/>
                <a:cs typeface="Arial" pitchFamily="34" charset="0"/>
                <a:sym typeface="Symbol"/>
              </a:rPr>
              <a:t></a:t>
            </a:r>
            <a:r>
              <a:rPr lang="en-US" sz="2000" b="1" dirty="0" err="1" smtClean="0">
                <a:solidFill>
                  <a:prstClr val="black"/>
                </a:solidFill>
                <a:latin typeface="Arial" pitchFamily="34" charset="0"/>
                <a:cs typeface="Arial" pitchFamily="34" charset="0"/>
              </a:rPr>
              <a:t>mm</a:t>
            </a:r>
            <a:r>
              <a:rPr lang="en-US" sz="2000" b="1" dirty="0" err="1" smtClean="0">
                <a:solidFill>
                  <a:prstClr val="black"/>
                </a:solidFill>
                <a:latin typeface="Arial" pitchFamily="34" charset="0"/>
                <a:cs typeface="Arial" pitchFamily="34" charset="0"/>
                <a:sym typeface="Symbol"/>
              </a:rPr>
              <a:t></a:t>
            </a:r>
            <a:r>
              <a:rPr lang="en-US" sz="2000" b="1" dirty="0" err="1" smtClean="0">
                <a:solidFill>
                  <a:prstClr val="black"/>
                </a:solidFill>
                <a:latin typeface="Arial" pitchFamily="34" charset="0"/>
                <a:cs typeface="Arial" pitchFamily="34" charset="0"/>
              </a:rPr>
              <a:t>mrad</a:t>
            </a:r>
            <a:r>
              <a:rPr lang="en-US" sz="2000" dirty="0" smtClean="0">
                <a:solidFill>
                  <a:prstClr val="black"/>
                </a:solidFill>
                <a:latin typeface="Arial" pitchFamily="34" charset="0"/>
                <a:cs typeface="Arial" pitchFamily="34" charset="0"/>
              </a:rPr>
              <a:t>, </a:t>
            </a:r>
            <a:r>
              <a:rPr lang="en-US" sz="2000" dirty="0" err="1" smtClean="0">
                <a:solidFill>
                  <a:prstClr val="black"/>
                </a:solidFill>
                <a:latin typeface="Arial" pitchFamily="34" charset="0"/>
                <a:cs typeface="Arial" pitchFamily="34" charset="0"/>
              </a:rPr>
              <a:t>r.m.s</a:t>
            </a:r>
            <a:r>
              <a:rPr lang="en-US" sz="2000" dirty="0" smtClean="0">
                <a:solidFill>
                  <a:prstClr val="black"/>
                </a:solidFill>
                <a:latin typeface="Arial" pitchFamily="34" charset="0"/>
                <a:cs typeface="Arial" pitchFamily="34" charset="0"/>
              </a:rPr>
              <a:t>. vertical emittance  </a:t>
            </a:r>
          </a:p>
          <a:p>
            <a:r>
              <a:rPr lang="en-US" sz="2000" b="1" dirty="0">
                <a:solidFill>
                  <a:prstClr val="black"/>
                </a:solidFill>
                <a:latin typeface="Arial" pitchFamily="34" charset="0"/>
                <a:cs typeface="Arial" pitchFamily="34" charset="0"/>
              </a:rPr>
              <a:t>0.25 </a:t>
            </a:r>
            <a:r>
              <a:rPr lang="en-US" sz="2000" b="1" dirty="0" smtClean="0">
                <a:solidFill>
                  <a:prstClr val="black"/>
                </a:solidFill>
                <a:latin typeface="Arial" pitchFamily="34" charset="0"/>
                <a:cs typeface="Arial" pitchFamily="34" charset="0"/>
                <a:sym typeface="Symbol"/>
              </a:rPr>
              <a:t></a:t>
            </a:r>
            <a:r>
              <a:rPr lang="en-US" sz="2000" b="1" dirty="0" err="1" smtClean="0">
                <a:solidFill>
                  <a:prstClr val="black"/>
                </a:solidFill>
                <a:latin typeface="Arial" pitchFamily="34" charset="0"/>
                <a:cs typeface="Arial" pitchFamily="34" charset="0"/>
              </a:rPr>
              <a:t>mm</a:t>
            </a:r>
            <a:r>
              <a:rPr lang="en-US" sz="2000" b="1" dirty="0" err="1" smtClean="0">
                <a:solidFill>
                  <a:prstClr val="black"/>
                </a:solidFill>
                <a:latin typeface="Arial" pitchFamily="34" charset="0"/>
                <a:cs typeface="Arial" pitchFamily="34" charset="0"/>
                <a:sym typeface="Symbol"/>
              </a:rPr>
              <a:t></a:t>
            </a:r>
            <a:r>
              <a:rPr lang="en-US" sz="2000" b="1" dirty="0" err="1" smtClean="0">
                <a:solidFill>
                  <a:prstClr val="black"/>
                </a:solidFill>
                <a:latin typeface="Arial" pitchFamily="34" charset="0"/>
                <a:cs typeface="Arial" pitchFamily="34" charset="0"/>
              </a:rPr>
              <a:t>mrad</a:t>
            </a:r>
            <a:r>
              <a:rPr lang="en-US" sz="2000" dirty="0" smtClean="0">
                <a:solidFill>
                  <a:prstClr val="black"/>
                </a:solidFill>
                <a:latin typeface="Arial" pitchFamily="34" charset="0"/>
                <a:cs typeface="Arial" pitchFamily="34" charset="0"/>
              </a:rPr>
              <a:t> at ion energy 1GeV/n</a:t>
            </a:r>
            <a:endParaRPr lang="ru-RU" sz="2000" dirty="0">
              <a:solidFill>
                <a:prstClr val="black"/>
              </a:solidFill>
              <a:latin typeface="Arial" pitchFamily="34" charset="0"/>
              <a:cs typeface="Arial" pitchFamily="34" charset="0"/>
            </a:endParaRPr>
          </a:p>
        </p:txBody>
      </p:sp>
      <p:sp>
        <p:nvSpPr>
          <p:cNvPr id="12" name="Номер слайда 11"/>
          <p:cNvSpPr>
            <a:spLocks noGrp="1"/>
          </p:cNvSpPr>
          <p:nvPr>
            <p:ph type="sldNum" sz="quarter" idx="12"/>
          </p:nvPr>
        </p:nvSpPr>
        <p:spPr>
          <a:xfrm>
            <a:off x="6851106" y="6309320"/>
            <a:ext cx="2133600" cy="365125"/>
          </a:xfrm>
        </p:spPr>
        <p:txBody>
          <a:bodyPr/>
          <a:lstStyle/>
          <a:p>
            <a:fld id="{531F9F1B-9D83-40A2-8961-D3DF3B7572B2}" type="slidenum">
              <a:rPr lang="ru-RU" sz="1800" b="1" smtClean="0">
                <a:solidFill>
                  <a:schemeClr val="tx1"/>
                </a:solidFill>
              </a:rPr>
              <a:pPr/>
              <a:t>2</a:t>
            </a:fld>
            <a:endParaRPr lang="ru-RU" sz="1800" b="1" dirty="0">
              <a:solidFill>
                <a:schemeClr val="tx1"/>
              </a:solidFill>
            </a:endParaRPr>
          </a:p>
        </p:txBody>
      </p:sp>
    </p:spTree>
    <p:extLst>
      <p:ext uri="{BB962C8B-B14F-4D97-AF65-F5344CB8AC3E}">
        <p14:creationId xmlns:p14="http://schemas.microsoft.com/office/powerpoint/2010/main" val="3091248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8653" y="8303"/>
            <a:ext cx="8229600" cy="794307"/>
          </a:xfrm>
        </p:spPr>
        <p:txBody>
          <a:bodyPr>
            <a:normAutofit/>
          </a:bodyPr>
          <a:lstStyle/>
          <a:p>
            <a:r>
              <a:rPr lang="en-GB" sz="2400" b="1" dirty="0" smtClean="0">
                <a:latin typeface="Times New Roman" pitchFamily="18" charset="0"/>
                <a:cs typeface="Times New Roman" pitchFamily="18" charset="0"/>
              </a:rPr>
              <a:t>Increasing </a:t>
            </a:r>
            <a:r>
              <a:rPr lang="en-GB" sz="2400" b="1" dirty="0" smtClean="0">
                <a:latin typeface="Times New Roman" pitchFamily="18" charset="0"/>
                <a:cs typeface="Times New Roman" pitchFamily="18" charset="0"/>
              </a:rPr>
              <a:t>of accumulated particle number </a:t>
            </a:r>
            <a:r>
              <a:rPr lang="en-GB" sz="2400" b="1" dirty="0" smtClean="0">
                <a:latin typeface="Times New Roman" pitchFamily="18" charset="0"/>
                <a:cs typeface="Times New Roman" pitchFamily="18" charset="0"/>
              </a:rPr>
              <a:t>with cooling</a:t>
            </a:r>
            <a:endParaRPr lang="ru-RU" sz="1800" b="1" dirty="0">
              <a:latin typeface="Arial" pitchFamily="34" charset="0"/>
              <a:cs typeface="Arial" pitchFamily="34" charset="0"/>
            </a:endParaRPr>
          </a:p>
        </p:txBody>
      </p:sp>
      <p:pic>
        <p:nvPicPr>
          <p:cNvPr id="1026" name="Picture 2" descr="smirnov_efficiency15gev"/>
          <p:cNvPicPr>
            <a:picLocks noChangeAspect="1" noChangeArrowheads="1"/>
          </p:cNvPicPr>
          <p:nvPr/>
        </p:nvPicPr>
        <p:blipFill>
          <a:blip r:embed="rId3" cstate="print"/>
          <a:srcRect/>
          <a:stretch>
            <a:fillRect/>
          </a:stretch>
        </p:blipFill>
        <p:spPr bwMode="auto">
          <a:xfrm>
            <a:off x="455867" y="1590838"/>
            <a:ext cx="4185355" cy="2978041"/>
          </a:xfrm>
          <a:prstGeom prst="rect">
            <a:avLst/>
          </a:prstGeom>
          <a:noFill/>
          <a:ln w="9525">
            <a:noFill/>
            <a:miter lim="800000"/>
            <a:headEnd/>
            <a:tailEnd/>
          </a:ln>
        </p:spPr>
      </p:pic>
      <p:sp>
        <p:nvSpPr>
          <p:cNvPr id="26" name="TextBox 25"/>
          <p:cNvSpPr txBox="1"/>
          <p:nvPr/>
        </p:nvSpPr>
        <p:spPr>
          <a:xfrm>
            <a:off x="2109026" y="4504223"/>
            <a:ext cx="5400600" cy="369332"/>
          </a:xfrm>
          <a:prstGeom prst="rect">
            <a:avLst/>
          </a:prstGeom>
          <a:noFill/>
        </p:spPr>
        <p:txBody>
          <a:bodyPr wrap="square" rtlCol="0">
            <a:spAutoFit/>
          </a:bodyPr>
          <a:lstStyle/>
          <a:p>
            <a:pPr algn="ctr"/>
            <a:r>
              <a:rPr lang="en-US" b="1" dirty="0">
                <a:solidFill>
                  <a:srgbClr val="002060"/>
                </a:solidFill>
              </a:rPr>
              <a:t>Accumulation process and  its efficiency</a:t>
            </a:r>
            <a:endParaRPr lang="ru-RU" b="1" dirty="0">
              <a:solidFill>
                <a:srgbClr val="002060"/>
              </a:solidFill>
            </a:endParaRPr>
          </a:p>
        </p:txBody>
      </p:sp>
      <p:pic>
        <p:nvPicPr>
          <p:cNvPr id="3" name="図 14"/>
          <p:cNvPicPr>
            <a:picLocks noChangeAspect="1" noChangeArrowheads="1"/>
          </p:cNvPicPr>
          <p:nvPr/>
        </p:nvPicPr>
        <p:blipFill>
          <a:blip r:embed="rId4" cstate="print"/>
          <a:srcRect/>
          <a:stretch>
            <a:fillRect/>
          </a:stretch>
        </p:blipFill>
        <p:spPr bwMode="auto">
          <a:xfrm>
            <a:off x="4383453" y="1290713"/>
            <a:ext cx="4558445" cy="3244995"/>
          </a:xfrm>
          <a:prstGeom prst="rect">
            <a:avLst/>
          </a:prstGeom>
          <a:noFill/>
          <a:ln w="9525">
            <a:noFill/>
            <a:miter lim="800000"/>
            <a:headEnd/>
            <a:tailEnd/>
          </a:ln>
        </p:spPr>
      </p:pic>
      <p:sp>
        <p:nvSpPr>
          <p:cNvPr id="20" name="TextBox 19"/>
          <p:cNvSpPr txBox="1"/>
          <p:nvPr/>
        </p:nvSpPr>
        <p:spPr>
          <a:xfrm>
            <a:off x="1275312" y="1919490"/>
            <a:ext cx="1152128" cy="369332"/>
          </a:xfrm>
          <a:prstGeom prst="rect">
            <a:avLst/>
          </a:prstGeom>
          <a:noFill/>
        </p:spPr>
        <p:txBody>
          <a:bodyPr wrap="square" rtlCol="0">
            <a:spAutoFit/>
          </a:bodyPr>
          <a:lstStyle/>
          <a:p>
            <a:pPr algn="ctr"/>
            <a:r>
              <a:rPr lang="en-US" dirty="0">
                <a:solidFill>
                  <a:prstClr val="black"/>
                </a:solidFill>
              </a:rPr>
              <a:t>1.5 </a:t>
            </a:r>
            <a:r>
              <a:rPr lang="en-US" dirty="0" err="1">
                <a:solidFill>
                  <a:prstClr val="black"/>
                </a:solidFill>
              </a:rPr>
              <a:t>Gev</a:t>
            </a:r>
            <a:r>
              <a:rPr lang="en-US" dirty="0">
                <a:solidFill>
                  <a:prstClr val="black"/>
                </a:solidFill>
              </a:rPr>
              <a:t>/u</a:t>
            </a:r>
            <a:endParaRPr lang="ru-RU" dirty="0">
              <a:solidFill>
                <a:prstClr val="black"/>
              </a:solidFill>
            </a:endParaRPr>
          </a:p>
        </p:txBody>
      </p:sp>
      <p:sp>
        <p:nvSpPr>
          <p:cNvPr id="21" name="TextBox 20"/>
          <p:cNvSpPr txBox="1"/>
          <p:nvPr/>
        </p:nvSpPr>
        <p:spPr>
          <a:xfrm>
            <a:off x="5230129" y="2401042"/>
            <a:ext cx="1152128" cy="369332"/>
          </a:xfrm>
          <a:prstGeom prst="rect">
            <a:avLst/>
          </a:prstGeom>
          <a:noFill/>
        </p:spPr>
        <p:txBody>
          <a:bodyPr wrap="square" rtlCol="0">
            <a:spAutoFit/>
          </a:bodyPr>
          <a:lstStyle/>
          <a:p>
            <a:pPr algn="ctr"/>
            <a:r>
              <a:rPr lang="en-US" dirty="0" smtClean="0">
                <a:solidFill>
                  <a:prstClr val="black"/>
                </a:solidFill>
              </a:rPr>
              <a:t>3.5 </a:t>
            </a:r>
            <a:r>
              <a:rPr lang="en-US" dirty="0" err="1" smtClean="0">
                <a:solidFill>
                  <a:prstClr val="black"/>
                </a:solidFill>
              </a:rPr>
              <a:t>Gev</a:t>
            </a:r>
            <a:r>
              <a:rPr lang="en-US" dirty="0" smtClean="0">
                <a:solidFill>
                  <a:prstClr val="black"/>
                </a:solidFill>
              </a:rPr>
              <a:t>/u</a:t>
            </a:r>
            <a:endParaRPr lang="ru-RU" dirty="0">
              <a:solidFill>
                <a:prstClr val="black"/>
              </a:solidFill>
            </a:endParaRPr>
          </a:p>
        </p:txBody>
      </p:sp>
      <p:sp>
        <p:nvSpPr>
          <p:cNvPr id="15" name="TextBox 14"/>
          <p:cNvSpPr txBox="1"/>
          <p:nvPr/>
        </p:nvSpPr>
        <p:spPr>
          <a:xfrm>
            <a:off x="4978038" y="4908648"/>
            <a:ext cx="3963860" cy="1200329"/>
          </a:xfrm>
          <a:prstGeom prst="rect">
            <a:avLst/>
          </a:prstGeom>
          <a:noFill/>
        </p:spPr>
        <p:txBody>
          <a:bodyPr wrap="square" rtlCol="0">
            <a:spAutoFit/>
          </a:bodyPr>
          <a:lstStyle/>
          <a:p>
            <a:r>
              <a:rPr lang="en-US" b="1" dirty="0">
                <a:solidFill>
                  <a:srgbClr val="C00000"/>
                </a:solidFill>
              </a:rPr>
              <a:t>E &gt; 3 </a:t>
            </a:r>
            <a:r>
              <a:rPr lang="en-US" b="1" dirty="0" err="1">
                <a:solidFill>
                  <a:srgbClr val="C00000"/>
                </a:solidFill>
              </a:rPr>
              <a:t>GeV</a:t>
            </a:r>
            <a:r>
              <a:rPr lang="en-US" b="1" dirty="0">
                <a:solidFill>
                  <a:srgbClr val="C00000"/>
                </a:solidFill>
              </a:rPr>
              <a:t>/u</a:t>
            </a:r>
            <a:r>
              <a:rPr lang="en-US" b="1" dirty="0">
                <a:solidFill>
                  <a:srgbClr val="002060"/>
                </a:solidFill>
              </a:rPr>
              <a:t>: </a:t>
            </a:r>
          </a:p>
          <a:p>
            <a:r>
              <a:rPr lang="en-US" b="1" dirty="0">
                <a:solidFill>
                  <a:srgbClr val="C00000"/>
                </a:solidFill>
              </a:rPr>
              <a:t>stacking with Stochastic cooling</a:t>
            </a:r>
          </a:p>
          <a:p>
            <a:endParaRPr lang="ru-RU" b="1" dirty="0">
              <a:solidFill>
                <a:srgbClr val="002060"/>
              </a:solidFill>
            </a:endParaRPr>
          </a:p>
          <a:p>
            <a:endParaRPr lang="ru-RU" b="1" dirty="0">
              <a:solidFill>
                <a:srgbClr val="002060"/>
              </a:solidFill>
            </a:endParaRPr>
          </a:p>
        </p:txBody>
      </p:sp>
      <p:sp>
        <p:nvSpPr>
          <p:cNvPr id="18" name="TextBox 17"/>
          <p:cNvSpPr txBox="1"/>
          <p:nvPr/>
        </p:nvSpPr>
        <p:spPr>
          <a:xfrm>
            <a:off x="588162" y="4902167"/>
            <a:ext cx="3920764" cy="1200329"/>
          </a:xfrm>
          <a:prstGeom prst="rect">
            <a:avLst/>
          </a:prstGeom>
          <a:noFill/>
        </p:spPr>
        <p:txBody>
          <a:bodyPr wrap="square" rtlCol="0">
            <a:spAutoFit/>
          </a:bodyPr>
          <a:lstStyle/>
          <a:p>
            <a:r>
              <a:rPr lang="en-US" b="1" dirty="0" smtClean="0">
                <a:solidFill>
                  <a:srgbClr val="002060"/>
                </a:solidFill>
              </a:rPr>
              <a:t>E &lt; 3 </a:t>
            </a:r>
            <a:r>
              <a:rPr lang="en-US" b="1" dirty="0" err="1">
                <a:solidFill>
                  <a:srgbClr val="002060"/>
                </a:solidFill>
              </a:rPr>
              <a:t>GeV</a:t>
            </a:r>
            <a:r>
              <a:rPr lang="en-US" b="1" dirty="0">
                <a:solidFill>
                  <a:srgbClr val="002060"/>
                </a:solidFill>
              </a:rPr>
              <a:t>/u:</a:t>
            </a:r>
          </a:p>
          <a:p>
            <a:r>
              <a:rPr lang="en-US" b="1" dirty="0">
                <a:solidFill>
                  <a:srgbClr val="C00000"/>
                </a:solidFill>
              </a:rPr>
              <a:t>Stacking with Electron cooling</a:t>
            </a:r>
          </a:p>
          <a:p>
            <a:r>
              <a:rPr lang="en-US" b="1" dirty="0" smtClean="0">
                <a:solidFill>
                  <a:srgbClr val="002060"/>
                </a:solidFill>
              </a:rPr>
              <a:t>Storage time corresponds to 200 s </a:t>
            </a:r>
            <a:endParaRPr lang="en-US" b="1" dirty="0" smtClean="0">
              <a:solidFill>
                <a:srgbClr val="002060"/>
              </a:solidFill>
            </a:endParaRPr>
          </a:p>
          <a:p>
            <a:r>
              <a:rPr lang="en-US" b="1" dirty="0" smtClean="0">
                <a:solidFill>
                  <a:srgbClr val="002060"/>
                </a:solidFill>
              </a:rPr>
              <a:t>at </a:t>
            </a:r>
            <a:r>
              <a:rPr lang="en-US" b="1" dirty="0" smtClean="0">
                <a:solidFill>
                  <a:srgbClr val="002060"/>
                </a:solidFill>
              </a:rPr>
              <a:t>ion energy 1-2.5 GeV/n.  </a:t>
            </a:r>
            <a:endParaRPr lang="en-US" sz="1200" dirty="0">
              <a:solidFill>
                <a:prstClr val="black"/>
              </a:solidFill>
            </a:endParaRPr>
          </a:p>
        </p:txBody>
      </p:sp>
      <p:sp>
        <p:nvSpPr>
          <p:cNvPr id="9" name="Прямоугольник 8"/>
          <p:cNvSpPr/>
          <p:nvPr/>
        </p:nvSpPr>
        <p:spPr>
          <a:xfrm>
            <a:off x="676993" y="875971"/>
            <a:ext cx="4183039" cy="923330"/>
          </a:xfrm>
          <a:prstGeom prst="rect">
            <a:avLst/>
          </a:prstGeom>
        </p:spPr>
        <p:txBody>
          <a:bodyPr wrap="square">
            <a:spAutoFit/>
          </a:bodyPr>
          <a:lstStyle/>
          <a:p>
            <a:r>
              <a:rPr lang="en-GB" b="1" dirty="0">
                <a:solidFill>
                  <a:srgbClr val="002060"/>
                </a:solidFill>
                <a:latin typeface="Times New Roman" pitchFamily="18" charset="0"/>
                <a:cs typeface="Times New Roman" pitchFamily="18" charset="0"/>
              </a:rPr>
              <a:t>BETACOOL simulation </a:t>
            </a:r>
            <a:r>
              <a:rPr lang="en-GB" b="1" dirty="0" smtClean="0">
                <a:solidFill>
                  <a:srgbClr val="002060"/>
                </a:solidFill>
                <a:latin typeface="Times New Roman" pitchFamily="18" charset="0"/>
                <a:cs typeface="Times New Roman" pitchFamily="18" charset="0"/>
              </a:rPr>
              <a:t>with e </a:t>
            </a:r>
            <a:r>
              <a:rPr lang="en-GB" b="1" dirty="0">
                <a:solidFill>
                  <a:srgbClr val="002060"/>
                </a:solidFill>
                <a:latin typeface="Times New Roman" pitchFamily="18" charset="0"/>
                <a:cs typeface="Times New Roman" pitchFamily="18" charset="0"/>
              </a:rPr>
              <a:t>– </a:t>
            </a:r>
            <a:r>
              <a:rPr lang="en-GB" b="1" dirty="0" smtClean="0">
                <a:solidFill>
                  <a:srgbClr val="002060"/>
                </a:solidFill>
                <a:latin typeface="Times New Roman" pitchFamily="18" charset="0"/>
                <a:cs typeface="Times New Roman" pitchFamily="18" charset="0"/>
              </a:rPr>
              <a:t>cooling. </a:t>
            </a:r>
          </a:p>
          <a:p>
            <a:r>
              <a:rPr lang="en-GB" b="1" dirty="0" smtClean="0">
                <a:solidFill>
                  <a:srgbClr val="002060"/>
                </a:solidFill>
                <a:latin typeface="Times New Roman" pitchFamily="18" charset="0"/>
                <a:cs typeface="Times New Roman" pitchFamily="18" charset="0"/>
              </a:rPr>
              <a:t>E=1.5 </a:t>
            </a:r>
            <a:r>
              <a:rPr lang="en-GB" b="1" dirty="0" err="1">
                <a:solidFill>
                  <a:srgbClr val="002060"/>
                </a:solidFill>
                <a:latin typeface="Times New Roman" pitchFamily="18" charset="0"/>
                <a:cs typeface="Times New Roman" pitchFamily="18" charset="0"/>
              </a:rPr>
              <a:t>GeV</a:t>
            </a:r>
            <a:r>
              <a:rPr lang="en-GB" b="1" dirty="0">
                <a:solidFill>
                  <a:srgbClr val="002060"/>
                </a:solidFill>
                <a:latin typeface="Times New Roman" pitchFamily="18" charset="0"/>
                <a:cs typeface="Times New Roman" pitchFamily="18" charset="0"/>
              </a:rPr>
              <a:t>/u.</a:t>
            </a:r>
            <a:r>
              <a:rPr lang="en-GB" b="1" dirty="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a:t>
            </a:r>
            <a:r>
              <a:rPr lang="en-US" b="1" dirty="0" err="1">
                <a:solidFill>
                  <a:srgbClr val="FF0000"/>
                </a:solidFill>
                <a:latin typeface="Times New Roman" pitchFamily="18" charset="0"/>
                <a:cs typeface="Times New Roman" pitchFamily="18" charset="0"/>
              </a:rPr>
              <a:t>A.Smirnov</a:t>
            </a:r>
            <a:r>
              <a:rPr lang="en-US" b="1" dirty="0">
                <a:solidFill>
                  <a:srgbClr val="FF0000"/>
                </a:solidFill>
                <a:latin typeface="Times New Roman" pitchFamily="18" charset="0"/>
                <a:cs typeface="Times New Roman" pitchFamily="18" charset="0"/>
              </a:rPr>
              <a:t>)</a:t>
            </a:r>
            <a:r>
              <a:rPr lang="en-US" b="1" dirty="0">
                <a:solidFill>
                  <a:srgbClr val="FF0000"/>
                </a:solidFill>
              </a:rPr>
              <a:t/>
            </a:r>
            <a:br>
              <a:rPr lang="en-US" b="1" dirty="0">
                <a:solidFill>
                  <a:srgbClr val="FF0000"/>
                </a:solidFill>
              </a:rPr>
            </a:br>
            <a:endParaRPr lang="ru-RU" dirty="0"/>
          </a:p>
        </p:txBody>
      </p:sp>
      <p:sp>
        <p:nvSpPr>
          <p:cNvPr id="10" name="Прямоугольник 9"/>
          <p:cNvSpPr/>
          <p:nvPr/>
        </p:nvSpPr>
        <p:spPr>
          <a:xfrm>
            <a:off x="5034773" y="863687"/>
            <a:ext cx="3576999" cy="646331"/>
          </a:xfrm>
          <a:prstGeom prst="rect">
            <a:avLst/>
          </a:prstGeom>
        </p:spPr>
        <p:txBody>
          <a:bodyPr wrap="square">
            <a:spAutoFit/>
          </a:bodyPr>
          <a:lstStyle/>
          <a:p>
            <a:r>
              <a:rPr lang="en-US" b="1" dirty="0" smtClean="0">
                <a:solidFill>
                  <a:srgbClr val="002060"/>
                </a:solidFill>
              </a:rPr>
              <a:t>Simulation with </a:t>
            </a:r>
            <a:r>
              <a:rPr lang="en-US" b="1" dirty="0">
                <a:solidFill>
                  <a:srgbClr val="002060"/>
                </a:solidFill>
              </a:rPr>
              <a:t>stochastic cooling. </a:t>
            </a:r>
            <a:endParaRPr lang="en-US" b="1" dirty="0" smtClean="0">
              <a:solidFill>
                <a:srgbClr val="002060"/>
              </a:solidFill>
            </a:endParaRPr>
          </a:p>
          <a:p>
            <a:r>
              <a:rPr lang="en-US" b="1" dirty="0" smtClean="0">
                <a:solidFill>
                  <a:srgbClr val="002060"/>
                </a:solidFill>
              </a:rPr>
              <a:t>E</a:t>
            </a:r>
            <a:r>
              <a:rPr lang="en-US" b="1" dirty="0">
                <a:solidFill>
                  <a:srgbClr val="002060"/>
                </a:solidFill>
              </a:rPr>
              <a:t>= 3.5 </a:t>
            </a:r>
            <a:r>
              <a:rPr lang="en-US" b="1" dirty="0" err="1">
                <a:solidFill>
                  <a:srgbClr val="002060"/>
                </a:solidFill>
              </a:rPr>
              <a:t>GeV</a:t>
            </a:r>
            <a:r>
              <a:rPr lang="en-US" b="1" dirty="0">
                <a:solidFill>
                  <a:srgbClr val="002060"/>
                </a:solidFill>
              </a:rPr>
              <a:t>/u</a:t>
            </a:r>
            <a:r>
              <a:rPr lang="en-US" b="1" dirty="0"/>
              <a:t>.  </a:t>
            </a:r>
            <a:r>
              <a:rPr lang="en-US" b="1" dirty="0">
                <a:solidFill>
                  <a:srgbClr val="FF0000"/>
                </a:solidFill>
              </a:rPr>
              <a:t>(T. Katayama)</a:t>
            </a:r>
            <a:endParaRPr lang="ru-RU" dirty="0"/>
          </a:p>
        </p:txBody>
      </p:sp>
      <p:sp>
        <p:nvSpPr>
          <p:cNvPr id="14" name="Номер слайда 13"/>
          <p:cNvSpPr>
            <a:spLocks noGrp="1"/>
          </p:cNvSpPr>
          <p:nvPr>
            <p:ph type="sldNum" sz="quarter" idx="12"/>
          </p:nvPr>
        </p:nvSpPr>
        <p:spPr>
          <a:xfrm>
            <a:off x="6834017" y="6385984"/>
            <a:ext cx="2133600" cy="365125"/>
          </a:xfrm>
        </p:spPr>
        <p:txBody>
          <a:bodyPr/>
          <a:lstStyle/>
          <a:p>
            <a:fld id="{531F9F1B-9D83-40A2-8961-D3DF3B7572B2}" type="slidenum">
              <a:rPr lang="ru-RU" sz="1800" b="1" smtClean="0">
                <a:solidFill>
                  <a:schemeClr val="tx1"/>
                </a:solidFill>
              </a:rPr>
              <a:pPr/>
              <a:t>20</a:t>
            </a:fld>
            <a:endParaRPr lang="ru-RU" sz="1800" b="1" dirty="0">
              <a:solidFill>
                <a:schemeClr val="tx1"/>
              </a:solidFill>
            </a:endParaRPr>
          </a:p>
        </p:txBody>
      </p:sp>
    </p:spTree>
    <p:extLst>
      <p:ext uri="{BB962C8B-B14F-4D97-AF65-F5344CB8AC3E}">
        <p14:creationId xmlns:p14="http://schemas.microsoft.com/office/powerpoint/2010/main" val="3394685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621326" y="4019550"/>
          <a:ext cx="7958504" cy="2084390"/>
        </p:xfrm>
        <a:graphic>
          <a:graphicData uri="http://schemas.openxmlformats.org/drawingml/2006/table">
            <a:tbl>
              <a:tblPr/>
              <a:tblGrid>
                <a:gridCol w="3618585"/>
                <a:gridCol w="1447773"/>
                <a:gridCol w="1446073"/>
                <a:gridCol w="1446073"/>
              </a:tblGrid>
              <a:tr h="416878">
                <a:tc>
                  <a:txBody>
                    <a:bodyPr/>
                    <a:lstStyle/>
                    <a:p>
                      <a:pPr algn="l">
                        <a:spcBef>
                          <a:spcPts val="300"/>
                        </a:spcBef>
                        <a:spcAft>
                          <a:spcPts val="300"/>
                        </a:spcAft>
                      </a:pPr>
                      <a:r>
                        <a:rPr lang="en-GB" sz="2400" kern="800" dirty="0">
                          <a:latin typeface="Times New Roman"/>
                          <a:ea typeface="MS Mincho"/>
                          <a:cs typeface="Times New Roman"/>
                        </a:rPr>
                        <a:t>Ion energy, </a:t>
                      </a:r>
                      <a:r>
                        <a:rPr lang="en-GB" sz="2400" kern="800" dirty="0" err="1">
                          <a:latin typeface="Times New Roman"/>
                          <a:ea typeface="MS Mincho"/>
                          <a:cs typeface="Times New Roman"/>
                        </a:rPr>
                        <a:t>GeV</a:t>
                      </a:r>
                      <a:r>
                        <a:rPr lang="en-GB" sz="2400" kern="800" dirty="0">
                          <a:latin typeface="Times New Roman"/>
                          <a:ea typeface="MS Mincho"/>
                          <a:cs typeface="Times New Roman"/>
                        </a:rPr>
                        <a:t>/u</a:t>
                      </a:r>
                      <a:endParaRPr lang="en-US" sz="2400" dirty="0">
                        <a:latin typeface="Times New Roman"/>
                        <a:ea typeface="MS Mincho"/>
                        <a:cs typeface="Times New Roman"/>
                      </a:endParaRPr>
                    </a:p>
                  </a:txBody>
                  <a:tcPr marL="68578" marR="68578"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2400" kern="800" dirty="0">
                          <a:latin typeface="Times New Roman"/>
                          <a:ea typeface="MS Mincho"/>
                          <a:cs typeface="Times New Roman"/>
                        </a:rPr>
                        <a:t>1.5</a:t>
                      </a:r>
                      <a:endParaRPr lang="en-US" sz="2400" dirty="0">
                        <a:latin typeface="Times New Roman"/>
                        <a:ea typeface="MS Mincho"/>
                        <a:cs typeface="Times New Roman"/>
                      </a:endParaRPr>
                    </a:p>
                  </a:txBody>
                  <a:tcPr marL="68578" marR="68578"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2400" kern="800">
                          <a:latin typeface="Times New Roman"/>
                          <a:ea typeface="MS Mincho"/>
                          <a:cs typeface="Times New Roman"/>
                        </a:rPr>
                        <a:t>2.5</a:t>
                      </a:r>
                      <a:endParaRPr lang="en-US" sz="2400">
                        <a:latin typeface="Times New Roman"/>
                        <a:ea typeface="MS Mincho"/>
                        <a:cs typeface="Times New Roman"/>
                      </a:endParaRPr>
                    </a:p>
                  </a:txBody>
                  <a:tcPr marL="68578" marR="68578"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2400" kern="800">
                          <a:latin typeface="Times New Roman"/>
                          <a:ea typeface="MS Mincho"/>
                          <a:cs typeface="Times New Roman"/>
                        </a:rPr>
                        <a:t>4.5</a:t>
                      </a:r>
                      <a:endParaRPr lang="en-US" sz="2400">
                        <a:latin typeface="Times New Roman"/>
                        <a:ea typeface="MS Mincho"/>
                        <a:cs typeface="Times New Roman"/>
                      </a:endParaRPr>
                    </a:p>
                  </a:txBody>
                  <a:tcPr marL="68578" marR="68578"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878">
                <a:tc>
                  <a:txBody>
                    <a:bodyPr/>
                    <a:lstStyle/>
                    <a:p>
                      <a:pPr algn="l">
                        <a:spcBef>
                          <a:spcPts val="300"/>
                        </a:spcBef>
                        <a:spcAft>
                          <a:spcPts val="300"/>
                        </a:spcAft>
                      </a:pPr>
                      <a:r>
                        <a:rPr lang="en-GB" sz="2400" kern="800">
                          <a:latin typeface="Times New Roman"/>
                          <a:ea typeface="MS Mincho"/>
                          <a:cs typeface="Times New Roman"/>
                        </a:rPr>
                        <a:t>Barrier height,(</a:t>
                      </a:r>
                      <a:r>
                        <a:rPr lang="en-GB" sz="2400" kern="800">
                          <a:latin typeface="Times New Roman"/>
                          <a:ea typeface="MS Mincho"/>
                          <a:cs typeface="Times New Roman"/>
                          <a:sym typeface="Symbol"/>
                        </a:rPr>
                        <a:t></a:t>
                      </a:r>
                      <a:r>
                        <a:rPr lang="en-GB" sz="2400" kern="800">
                          <a:latin typeface="Times New Roman"/>
                          <a:ea typeface="MS Mincho"/>
                          <a:cs typeface="Times New Roman"/>
                        </a:rPr>
                        <a:t>p/p)×10</a:t>
                      </a:r>
                      <a:r>
                        <a:rPr lang="en-GB" sz="2400" kern="800" baseline="30000">
                          <a:latin typeface="Times New Roman"/>
                          <a:ea typeface="MS Mincho"/>
                          <a:cs typeface="Times New Roman"/>
                        </a:rPr>
                        <a:t>-3</a:t>
                      </a:r>
                      <a:endParaRPr lang="en-US" sz="2400">
                        <a:latin typeface="Times New Roman"/>
                        <a:ea typeface="MS Mincho"/>
                        <a:cs typeface="Times New Roman"/>
                      </a:endParaRPr>
                    </a:p>
                  </a:txBody>
                  <a:tcPr marL="68578" marR="685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2400" kern="800">
                          <a:latin typeface="Times New Roman"/>
                          <a:ea typeface="MS Mincho"/>
                          <a:cs typeface="Times New Roman"/>
                        </a:rPr>
                        <a:t>0.87</a:t>
                      </a:r>
                      <a:endParaRPr lang="en-US" sz="2400">
                        <a:latin typeface="Times New Roman"/>
                        <a:ea typeface="MS Mincho"/>
                        <a:cs typeface="Times New Roman"/>
                      </a:endParaRPr>
                    </a:p>
                  </a:txBody>
                  <a:tcPr marL="68578" marR="685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2400" kern="800" dirty="0">
                          <a:latin typeface="Times New Roman"/>
                          <a:ea typeface="MS Mincho"/>
                          <a:cs typeface="Times New Roman"/>
                        </a:rPr>
                        <a:t>1.08</a:t>
                      </a:r>
                      <a:endParaRPr lang="en-US" sz="2400" dirty="0">
                        <a:latin typeface="Times New Roman"/>
                        <a:ea typeface="MS Mincho"/>
                        <a:cs typeface="Times New Roman"/>
                      </a:endParaRPr>
                    </a:p>
                  </a:txBody>
                  <a:tcPr marL="68578" marR="685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2400" kern="800">
                          <a:latin typeface="Times New Roman"/>
                          <a:ea typeface="MS Mincho"/>
                          <a:cs typeface="Times New Roman"/>
                        </a:rPr>
                        <a:t>2</a:t>
                      </a:r>
                      <a:endParaRPr lang="en-US" sz="2400">
                        <a:latin typeface="Times New Roman"/>
                        <a:ea typeface="MS Mincho"/>
                        <a:cs typeface="Times New Roman"/>
                      </a:endParaRPr>
                    </a:p>
                  </a:txBody>
                  <a:tcPr marL="68578" marR="685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878">
                <a:tc>
                  <a:txBody>
                    <a:bodyPr/>
                    <a:lstStyle/>
                    <a:p>
                      <a:pPr algn="l">
                        <a:spcBef>
                          <a:spcPts val="300"/>
                        </a:spcBef>
                        <a:spcAft>
                          <a:spcPts val="300"/>
                        </a:spcAft>
                      </a:pPr>
                      <a:r>
                        <a:rPr lang="en-GB" sz="2400" kern="800">
                          <a:latin typeface="Times New Roman"/>
                          <a:ea typeface="MS Mincho"/>
                          <a:cs typeface="Times New Roman"/>
                        </a:rPr>
                        <a:t>Electron cooling rates, s</a:t>
                      </a:r>
                      <a:r>
                        <a:rPr lang="en-GB" sz="2400" kern="800" baseline="30000">
                          <a:latin typeface="Times New Roman"/>
                          <a:ea typeface="MS Mincho"/>
                          <a:cs typeface="Times New Roman"/>
                        </a:rPr>
                        <a:t>-1</a:t>
                      </a:r>
                      <a:endParaRPr lang="en-US" sz="2400">
                        <a:latin typeface="Times New Roman"/>
                        <a:ea typeface="MS Mincho"/>
                        <a:cs typeface="Times New Roman"/>
                      </a:endParaRPr>
                    </a:p>
                  </a:txBody>
                  <a:tcPr marL="68578" marR="685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2400" kern="800">
                          <a:latin typeface="Times New Roman"/>
                          <a:ea typeface="MS Mincho"/>
                          <a:cs typeface="Times New Roman"/>
                        </a:rPr>
                        <a:t>1.0</a:t>
                      </a:r>
                      <a:endParaRPr lang="en-US" sz="2400">
                        <a:latin typeface="Times New Roman"/>
                        <a:ea typeface="MS Mincho"/>
                        <a:cs typeface="Times New Roman"/>
                      </a:endParaRPr>
                    </a:p>
                  </a:txBody>
                  <a:tcPr marL="68578" marR="685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2400" kern="800">
                          <a:latin typeface="Times New Roman"/>
                          <a:ea typeface="MS Mincho"/>
                          <a:cs typeface="Times New Roman"/>
                        </a:rPr>
                        <a:t>0.25</a:t>
                      </a:r>
                      <a:endParaRPr lang="en-US" sz="2400">
                        <a:latin typeface="Times New Roman"/>
                        <a:ea typeface="MS Mincho"/>
                        <a:cs typeface="Times New Roman"/>
                      </a:endParaRPr>
                    </a:p>
                  </a:txBody>
                  <a:tcPr marL="68578" marR="685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2400" kern="800">
                          <a:latin typeface="Times New Roman"/>
                          <a:ea typeface="MS Mincho"/>
                          <a:cs typeface="Times New Roman"/>
                        </a:rPr>
                        <a:t>0.03</a:t>
                      </a:r>
                      <a:endParaRPr lang="en-US" sz="2400">
                        <a:latin typeface="Times New Roman"/>
                        <a:ea typeface="MS Mincho"/>
                        <a:cs typeface="Times New Roman"/>
                      </a:endParaRPr>
                    </a:p>
                  </a:txBody>
                  <a:tcPr marL="68578" marR="685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878">
                <a:tc>
                  <a:txBody>
                    <a:bodyPr/>
                    <a:lstStyle/>
                    <a:p>
                      <a:pPr algn="l">
                        <a:spcBef>
                          <a:spcPts val="300"/>
                        </a:spcBef>
                        <a:spcAft>
                          <a:spcPts val="300"/>
                        </a:spcAft>
                      </a:pPr>
                      <a:r>
                        <a:rPr lang="en-GB" sz="2400" kern="800">
                          <a:latin typeface="Times New Roman"/>
                          <a:ea typeface="MS Mincho"/>
                          <a:cs typeface="Times New Roman"/>
                        </a:rPr>
                        <a:t>Without cooling, %</a:t>
                      </a:r>
                      <a:endParaRPr lang="en-US" sz="2400">
                        <a:latin typeface="Times New Roman"/>
                        <a:ea typeface="MS Mincho"/>
                        <a:cs typeface="Times New Roman"/>
                      </a:endParaRPr>
                    </a:p>
                  </a:txBody>
                  <a:tcPr marL="68578" marR="685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2400" kern="800">
                          <a:latin typeface="Times New Roman"/>
                          <a:ea typeface="MS Mincho"/>
                          <a:cs typeface="Times New Roman"/>
                        </a:rPr>
                        <a:t>68</a:t>
                      </a:r>
                      <a:endParaRPr lang="en-US" sz="2400">
                        <a:latin typeface="Times New Roman"/>
                        <a:ea typeface="MS Mincho"/>
                        <a:cs typeface="Times New Roman"/>
                      </a:endParaRPr>
                    </a:p>
                  </a:txBody>
                  <a:tcPr marL="68578" marR="685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2400" kern="800">
                          <a:latin typeface="Times New Roman"/>
                          <a:ea typeface="MS Mincho"/>
                          <a:cs typeface="Times New Roman"/>
                        </a:rPr>
                        <a:t>70</a:t>
                      </a:r>
                      <a:endParaRPr lang="en-US" sz="2400">
                        <a:latin typeface="Times New Roman"/>
                        <a:ea typeface="MS Mincho"/>
                        <a:cs typeface="Times New Roman"/>
                      </a:endParaRPr>
                    </a:p>
                  </a:txBody>
                  <a:tcPr marL="68578" marR="685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2400" kern="800">
                          <a:latin typeface="Times New Roman"/>
                          <a:ea typeface="MS Mincho"/>
                          <a:cs typeface="Times New Roman"/>
                        </a:rPr>
                        <a:t>74</a:t>
                      </a:r>
                      <a:endParaRPr lang="en-US" sz="2400">
                        <a:latin typeface="Times New Roman"/>
                        <a:ea typeface="MS Mincho"/>
                        <a:cs typeface="Times New Roman"/>
                      </a:endParaRPr>
                    </a:p>
                  </a:txBody>
                  <a:tcPr marL="68578" marR="685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878">
                <a:tc>
                  <a:txBody>
                    <a:bodyPr/>
                    <a:lstStyle/>
                    <a:p>
                      <a:pPr algn="l">
                        <a:spcBef>
                          <a:spcPts val="300"/>
                        </a:spcBef>
                        <a:spcAft>
                          <a:spcPts val="300"/>
                        </a:spcAft>
                      </a:pPr>
                      <a:r>
                        <a:rPr lang="en-GB" sz="2400" kern="800">
                          <a:latin typeface="Times New Roman"/>
                          <a:ea typeface="MS Mincho"/>
                          <a:cs typeface="Times New Roman"/>
                        </a:rPr>
                        <a:t>With electron cooling, %</a:t>
                      </a:r>
                      <a:endParaRPr lang="en-US" sz="2400">
                        <a:latin typeface="Times New Roman"/>
                        <a:ea typeface="MS Mincho"/>
                        <a:cs typeface="Times New Roman"/>
                      </a:endParaRPr>
                    </a:p>
                  </a:txBody>
                  <a:tcPr marL="68578" marR="68578"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2400" kern="800" dirty="0">
                          <a:latin typeface="Times New Roman"/>
                          <a:ea typeface="MS Mincho"/>
                          <a:cs typeface="Times New Roman"/>
                        </a:rPr>
                        <a:t>93</a:t>
                      </a:r>
                      <a:endParaRPr lang="en-US" sz="2400" dirty="0">
                        <a:latin typeface="Times New Roman"/>
                        <a:ea typeface="MS Mincho"/>
                        <a:cs typeface="Times New Roman"/>
                      </a:endParaRPr>
                    </a:p>
                  </a:txBody>
                  <a:tcPr marL="68578" marR="68578"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2400" kern="800" dirty="0">
                          <a:latin typeface="Times New Roman"/>
                          <a:ea typeface="MS Mincho"/>
                          <a:cs typeface="Times New Roman"/>
                        </a:rPr>
                        <a:t>91</a:t>
                      </a:r>
                      <a:endParaRPr lang="en-US" sz="2400" dirty="0">
                        <a:latin typeface="Times New Roman"/>
                        <a:ea typeface="MS Mincho"/>
                        <a:cs typeface="Times New Roman"/>
                      </a:endParaRPr>
                    </a:p>
                  </a:txBody>
                  <a:tcPr marL="68578" marR="68578"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2400" kern="800" dirty="0">
                          <a:latin typeface="Times New Roman"/>
                          <a:ea typeface="MS Mincho"/>
                          <a:cs typeface="Times New Roman"/>
                        </a:rPr>
                        <a:t>93</a:t>
                      </a:r>
                      <a:endParaRPr lang="en-US" sz="2400" dirty="0">
                        <a:latin typeface="Times New Roman"/>
                        <a:ea typeface="MS Mincho"/>
                        <a:cs typeface="Times New Roman"/>
                      </a:endParaRPr>
                    </a:p>
                  </a:txBody>
                  <a:tcPr marL="68578" marR="68578"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16413" name="Прямоугольник 4"/>
          <p:cNvSpPr>
            <a:spLocks noChangeArrowheads="1"/>
          </p:cNvSpPr>
          <p:nvPr/>
        </p:nvSpPr>
        <p:spPr bwMode="auto">
          <a:xfrm>
            <a:off x="835269" y="3365508"/>
            <a:ext cx="773283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altLang="ru-RU" sz="2400">
                <a:solidFill>
                  <a:srgbClr val="000000"/>
                </a:solidFill>
              </a:rPr>
              <a:t>Stacking efficiency (%) with moving barriers</a:t>
            </a:r>
            <a:endParaRPr lang="en-US" altLang="ru-RU" sz="2400">
              <a:solidFill>
                <a:srgbClr val="000000"/>
              </a:solidFill>
            </a:endParaRPr>
          </a:p>
        </p:txBody>
      </p:sp>
      <p:graphicFrame>
        <p:nvGraphicFramePr>
          <p:cNvPr id="6" name="Таблица 5"/>
          <p:cNvGraphicFramePr>
            <a:graphicFrameLocks noGrp="1"/>
          </p:cNvGraphicFramePr>
          <p:nvPr/>
        </p:nvGraphicFramePr>
        <p:xfrm>
          <a:off x="679941" y="1408113"/>
          <a:ext cx="8034703" cy="1695452"/>
        </p:xfrm>
        <a:graphic>
          <a:graphicData uri="http://schemas.openxmlformats.org/drawingml/2006/table">
            <a:tbl>
              <a:tblPr/>
              <a:tblGrid>
                <a:gridCol w="3762619"/>
                <a:gridCol w="2255448"/>
                <a:gridCol w="2016636"/>
              </a:tblGrid>
              <a:tr h="423863">
                <a:tc>
                  <a:txBody>
                    <a:bodyPr/>
                    <a:lstStyle/>
                    <a:p>
                      <a:pPr algn="l">
                        <a:spcBef>
                          <a:spcPts val="300"/>
                        </a:spcBef>
                        <a:spcAft>
                          <a:spcPts val="300"/>
                        </a:spcAft>
                      </a:pPr>
                      <a:r>
                        <a:rPr lang="en-GB" sz="2400" kern="800" dirty="0">
                          <a:latin typeface="Times New Roman"/>
                          <a:ea typeface="MS Mincho"/>
                          <a:cs typeface="Times New Roman"/>
                        </a:rPr>
                        <a:t>Ion Energy, </a:t>
                      </a:r>
                      <a:r>
                        <a:rPr lang="en-GB" sz="2400" kern="800" dirty="0" err="1">
                          <a:latin typeface="Times New Roman"/>
                          <a:ea typeface="MS Mincho"/>
                          <a:cs typeface="Times New Roman"/>
                        </a:rPr>
                        <a:t>GeV</a:t>
                      </a:r>
                      <a:r>
                        <a:rPr lang="en-GB" sz="2400" kern="800" dirty="0">
                          <a:latin typeface="Times New Roman"/>
                          <a:ea typeface="MS Mincho"/>
                          <a:cs typeface="Times New Roman"/>
                        </a:rPr>
                        <a:t>/u</a:t>
                      </a:r>
                      <a:endParaRPr lang="en-US" sz="2400" dirty="0">
                        <a:latin typeface="Times New Roman"/>
                        <a:ea typeface="MS Mincho"/>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2400" kern="800">
                          <a:latin typeface="Times New Roman"/>
                          <a:ea typeface="MS Mincho"/>
                          <a:cs typeface="Times New Roman"/>
                        </a:rPr>
                        <a:t>1.0</a:t>
                      </a:r>
                      <a:endParaRPr lang="en-US" sz="2400">
                        <a:latin typeface="Times New Roman"/>
                        <a:ea typeface="MS Mincho"/>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2400" kern="800">
                          <a:latin typeface="Times New Roman"/>
                          <a:ea typeface="MS Mincho"/>
                          <a:cs typeface="Times New Roman"/>
                        </a:rPr>
                        <a:t>4.5</a:t>
                      </a:r>
                      <a:endParaRPr lang="en-US" sz="2400">
                        <a:latin typeface="Times New Roman"/>
                        <a:ea typeface="MS Mincho"/>
                        <a:cs typeface="Times New Roman"/>
                      </a:endParaRPr>
                    </a:p>
                  </a:txBody>
                  <a:tcPr marL="68579" marR="6857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863">
                <a:tc>
                  <a:txBody>
                    <a:bodyPr/>
                    <a:lstStyle/>
                    <a:p>
                      <a:pPr algn="l">
                        <a:spcBef>
                          <a:spcPts val="300"/>
                        </a:spcBef>
                        <a:spcAft>
                          <a:spcPts val="300"/>
                        </a:spcAft>
                      </a:pPr>
                      <a:r>
                        <a:rPr lang="en-GB" sz="2400" kern="800">
                          <a:latin typeface="Times New Roman"/>
                          <a:ea typeface="MS Mincho"/>
                          <a:cs typeface="Times New Roman"/>
                        </a:rPr>
                        <a:t>Particle number, 10</a:t>
                      </a:r>
                      <a:r>
                        <a:rPr lang="en-GB" sz="2400" kern="800" baseline="30000">
                          <a:latin typeface="Times New Roman"/>
                          <a:ea typeface="MS Mincho"/>
                          <a:cs typeface="Times New Roman"/>
                        </a:rPr>
                        <a:t>9</a:t>
                      </a:r>
                      <a:endParaRPr lang="en-US" sz="2400">
                        <a:latin typeface="Times New Roman"/>
                        <a:ea typeface="MS Mincho"/>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2400" kern="800">
                          <a:latin typeface="Times New Roman"/>
                          <a:ea typeface="MS Mincho"/>
                          <a:cs typeface="Times New Roman"/>
                        </a:rPr>
                        <a:t>1</a:t>
                      </a:r>
                      <a:endParaRPr lang="en-US" sz="2400">
                        <a:latin typeface="Times New Roman"/>
                        <a:ea typeface="MS Mincho"/>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2400" kern="800">
                          <a:latin typeface="Times New Roman"/>
                          <a:ea typeface="MS Mincho"/>
                          <a:cs typeface="Times New Roman"/>
                        </a:rPr>
                        <a:t>1</a:t>
                      </a:r>
                      <a:endParaRPr lang="en-US" sz="2400">
                        <a:latin typeface="Times New Roman"/>
                        <a:ea typeface="MS Mincho"/>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863">
                <a:tc>
                  <a:txBody>
                    <a:bodyPr/>
                    <a:lstStyle/>
                    <a:p>
                      <a:pPr algn="l">
                        <a:spcBef>
                          <a:spcPts val="300"/>
                        </a:spcBef>
                        <a:spcAft>
                          <a:spcPts val="300"/>
                        </a:spcAft>
                      </a:pPr>
                      <a:r>
                        <a:rPr lang="en-GB" sz="2400" kern="800">
                          <a:latin typeface="Times New Roman"/>
                          <a:ea typeface="MS Mincho"/>
                          <a:cs typeface="Times New Roman"/>
                        </a:rPr>
                        <a:t>RMS bunch length, m</a:t>
                      </a:r>
                      <a:endParaRPr lang="en-US" sz="2400">
                        <a:latin typeface="Times New Roman"/>
                        <a:ea typeface="MS Mincho"/>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2400" kern="800">
                          <a:latin typeface="Times New Roman"/>
                          <a:ea typeface="MS Mincho"/>
                          <a:cs typeface="Times New Roman"/>
                        </a:rPr>
                        <a:t>5.9÷17.5 </a:t>
                      </a:r>
                      <a:endParaRPr lang="en-US" sz="2400">
                        <a:latin typeface="Times New Roman"/>
                        <a:ea typeface="MS Mincho"/>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2400" kern="800">
                          <a:latin typeface="Times New Roman"/>
                          <a:ea typeface="MS Mincho"/>
                          <a:cs typeface="Times New Roman"/>
                        </a:rPr>
                        <a:t>2.5÷6.2 </a:t>
                      </a:r>
                      <a:endParaRPr lang="en-US" sz="2400">
                        <a:latin typeface="Times New Roman"/>
                        <a:ea typeface="MS Mincho"/>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863">
                <a:tc>
                  <a:txBody>
                    <a:bodyPr/>
                    <a:lstStyle/>
                    <a:p>
                      <a:pPr algn="l">
                        <a:spcBef>
                          <a:spcPts val="300"/>
                        </a:spcBef>
                        <a:spcAft>
                          <a:spcPts val="300"/>
                        </a:spcAft>
                      </a:pPr>
                      <a:r>
                        <a:rPr lang="en-GB" sz="2400" kern="800">
                          <a:latin typeface="Times New Roman"/>
                          <a:ea typeface="MS Mincho"/>
                          <a:cs typeface="Times New Roman"/>
                        </a:rPr>
                        <a:t>Momentum spread, 10</a:t>
                      </a:r>
                      <a:r>
                        <a:rPr lang="en-GB" sz="2400" kern="800" baseline="30000">
                          <a:latin typeface="Times New Roman"/>
                          <a:ea typeface="MS Mincho"/>
                          <a:cs typeface="Times New Roman"/>
                        </a:rPr>
                        <a:t>-4</a:t>
                      </a:r>
                      <a:endParaRPr lang="en-US" sz="2400">
                        <a:latin typeface="Times New Roman"/>
                        <a:ea typeface="MS Mincho"/>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2400" kern="800" dirty="0">
                          <a:latin typeface="Times New Roman"/>
                          <a:ea typeface="MS Mincho"/>
                          <a:cs typeface="Times New Roman"/>
                        </a:rPr>
                        <a:t>2.8÷0.95 </a:t>
                      </a:r>
                      <a:endParaRPr lang="en-US" sz="2400" dirty="0">
                        <a:latin typeface="Times New Roman"/>
                        <a:ea typeface="MS Mincho"/>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2400" kern="800" dirty="0">
                          <a:latin typeface="Times New Roman"/>
                          <a:ea typeface="MS Mincho"/>
                          <a:cs typeface="Times New Roman"/>
                        </a:rPr>
                        <a:t>2.1÷0.85 </a:t>
                      </a:r>
                      <a:endParaRPr lang="en-US" sz="2400" dirty="0">
                        <a:latin typeface="Times New Roman"/>
                        <a:ea typeface="MS Mincho"/>
                        <a:cs typeface="Times New Roman"/>
                      </a:endParaRPr>
                    </a:p>
                  </a:txBody>
                  <a:tcPr marL="68579" marR="68579"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16432" name="Прямоугольник 6"/>
          <p:cNvSpPr>
            <a:spLocks noChangeArrowheads="1"/>
          </p:cNvSpPr>
          <p:nvPr/>
        </p:nvSpPr>
        <p:spPr bwMode="auto">
          <a:xfrm>
            <a:off x="2403231" y="795339"/>
            <a:ext cx="47035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altLang="ru-RU" sz="2400">
                <a:solidFill>
                  <a:srgbClr val="000000"/>
                </a:solidFill>
              </a:rPr>
              <a:t>Parameters of the injected bunch</a:t>
            </a:r>
            <a:endParaRPr lang="en-US" altLang="ru-RU" sz="2400">
              <a:solidFill>
                <a:srgbClr val="000000"/>
              </a:solidFill>
            </a:endParaRPr>
          </a:p>
        </p:txBody>
      </p:sp>
      <p:sp>
        <p:nvSpPr>
          <p:cNvPr id="5" name="Номер слайда 4"/>
          <p:cNvSpPr>
            <a:spLocks noGrp="1"/>
          </p:cNvSpPr>
          <p:nvPr>
            <p:ph type="sldNum" sz="quarter" idx="10"/>
          </p:nvPr>
        </p:nvSpPr>
        <p:spPr/>
        <p:txBody>
          <a:bodyPr/>
          <a:lstStyle/>
          <a:p>
            <a:pPr>
              <a:defRPr/>
            </a:pPr>
            <a:fld id="{E6116628-AB6D-45AB-B2C9-C08F007374AC}" type="slidenum">
              <a:rPr lang="ru-RU" smtClean="0">
                <a:solidFill>
                  <a:srgbClr val="000000"/>
                </a:solidFill>
              </a:rPr>
              <a:pPr>
                <a:defRPr/>
              </a:pPr>
              <a:t>21</a:t>
            </a:fld>
            <a:endParaRPr lang="ru-RU">
              <a:solidFill>
                <a:srgbClr val="000000"/>
              </a:solidFill>
            </a:endParaRPr>
          </a:p>
        </p:txBody>
      </p:sp>
    </p:spTree>
    <p:extLst>
      <p:ext uri="{BB962C8B-B14F-4D97-AF65-F5344CB8AC3E}">
        <p14:creationId xmlns:p14="http://schemas.microsoft.com/office/powerpoint/2010/main" val="580431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2675" y="181628"/>
            <a:ext cx="8229600" cy="418058"/>
          </a:xfrm>
        </p:spPr>
        <p:txBody>
          <a:bodyPr>
            <a:normAutofit fontScale="90000"/>
          </a:bodyPr>
          <a:lstStyle/>
          <a:p>
            <a:r>
              <a:rPr lang="en-US" sz="2400" dirty="0" smtClean="0">
                <a:latin typeface="Arial" pitchFamily="34" charset="0"/>
                <a:cs typeface="Arial" pitchFamily="34" charset="0"/>
              </a:rPr>
              <a:t>RF2 </a:t>
            </a:r>
            <a:r>
              <a:rPr lang="en-US" sz="2400" dirty="0" smtClean="0">
                <a:latin typeface="Arial" pitchFamily="34" charset="0"/>
                <a:cs typeface="Arial" pitchFamily="34" charset="0"/>
              </a:rPr>
              <a:t>for beam bunching</a:t>
            </a:r>
            <a:r>
              <a:rPr lang="en-US" sz="2400" dirty="0" smtClean="0">
                <a:latin typeface="Arial" pitchFamily="34" charset="0"/>
                <a:cs typeface="Arial" pitchFamily="34" charset="0"/>
              </a:rPr>
              <a:t>  </a:t>
            </a:r>
            <a:endParaRPr lang="ru-RU" sz="2400" dirty="0">
              <a:latin typeface="Arial" pitchFamily="34" charset="0"/>
              <a:cs typeface="Arial" pitchFamily="34" charset="0"/>
            </a:endParaRPr>
          </a:p>
        </p:txBody>
      </p:sp>
      <p:sp>
        <p:nvSpPr>
          <p:cNvPr id="3" name="Содержимое 2"/>
          <p:cNvSpPr>
            <a:spLocks noGrp="1"/>
          </p:cNvSpPr>
          <p:nvPr>
            <p:ph idx="1"/>
          </p:nvPr>
        </p:nvSpPr>
        <p:spPr>
          <a:xfrm>
            <a:off x="182470" y="779034"/>
            <a:ext cx="8710010" cy="3765724"/>
          </a:xfrm>
        </p:spPr>
        <p:txBody>
          <a:bodyPr>
            <a:noAutofit/>
          </a:bodyPr>
          <a:lstStyle/>
          <a:p>
            <a:pPr marL="342900" lvl="1" indent="-342900">
              <a:buFont typeface="Arial" pitchFamily="34" charset="0"/>
              <a:buChar char="•"/>
            </a:pPr>
            <a:r>
              <a:rPr lang="en-US" sz="1800" b="1" dirty="0">
                <a:solidFill>
                  <a:srgbClr val="002060"/>
                </a:solidFill>
              </a:rPr>
              <a:t>RF2 voltage of 100 kV corresponds to  </a:t>
            </a:r>
            <a:r>
              <a:rPr lang="en-US" sz="1800" b="1" dirty="0" smtClean="0">
                <a:solidFill>
                  <a:srgbClr val="002060"/>
                </a:solidFill>
              </a:rPr>
              <a:t>case </a:t>
            </a:r>
            <a:r>
              <a:rPr lang="en-US" sz="1800" b="1" dirty="0">
                <a:solidFill>
                  <a:srgbClr val="002060"/>
                </a:solidFill>
              </a:rPr>
              <a:t>when </a:t>
            </a:r>
            <a:r>
              <a:rPr lang="en-US" sz="1800" b="1" dirty="0" smtClean="0">
                <a:solidFill>
                  <a:srgbClr val="002060"/>
                </a:solidFill>
              </a:rPr>
              <a:t> longitudinal acceptance  </a:t>
            </a:r>
            <a:r>
              <a:rPr lang="en-US" sz="1800" b="1" dirty="0">
                <a:solidFill>
                  <a:srgbClr val="002060"/>
                </a:solidFill>
              </a:rPr>
              <a:t>is </a:t>
            </a:r>
            <a:r>
              <a:rPr lang="en-US" sz="1800" b="1" dirty="0" smtClean="0">
                <a:solidFill>
                  <a:srgbClr val="002060"/>
                </a:solidFill>
              </a:rPr>
              <a:t>larger than  </a:t>
            </a:r>
            <a:r>
              <a:rPr lang="en-US" sz="1800" b="1" dirty="0">
                <a:solidFill>
                  <a:srgbClr val="002060"/>
                </a:solidFill>
              </a:rPr>
              <a:t>emittance of </a:t>
            </a:r>
            <a:r>
              <a:rPr lang="en-US" sz="1800" b="1" dirty="0" smtClean="0">
                <a:solidFill>
                  <a:srgbClr val="002060"/>
                </a:solidFill>
              </a:rPr>
              <a:t>captured  coasting ion beam</a:t>
            </a:r>
          </a:p>
          <a:p>
            <a:pPr marL="342900" lvl="1" indent="-342900">
              <a:buFont typeface="Arial" pitchFamily="34" charset="0"/>
              <a:buChar char="•"/>
            </a:pPr>
            <a:r>
              <a:rPr lang="en-US" sz="1800" b="1" dirty="0">
                <a:solidFill>
                  <a:srgbClr val="002060"/>
                </a:solidFill>
              </a:rPr>
              <a:t>Number of bunches </a:t>
            </a:r>
            <a:r>
              <a:rPr lang="en-US" sz="1800" b="1" dirty="0" err="1">
                <a:solidFill>
                  <a:srgbClr val="002060"/>
                </a:solidFill>
              </a:rPr>
              <a:t>n</a:t>
            </a:r>
            <a:r>
              <a:rPr lang="en-US" sz="1200" b="1" dirty="0" err="1">
                <a:solidFill>
                  <a:srgbClr val="002060"/>
                </a:solidFill>
              </a:rPr>
              <a:t>b</a:t>
            </a:r>
            <a:r>
              <a:rPr lang="en-US" sz="1800" b="1" dirty="0">
                <a:solidFill>
                  <a:srgbClr val="002060"/>
                </a:solidFill>
              </a:rPr>
              <a:t> =22  to avoid  parasitic collisions in IP region with length 23 </a:t>
            </a:r>
            <a:r>
              <a:rPr lang="en-US" sz="1800" b="1" dirty="0" smtClean="0">
                <a:solidFill>
                  <a:srgbClr val="002060"/>
                </a:solidFill>
              </a:rPr>
              <a:t>m</a:t>
            </a:r>
            <a:endParaRPr lang="en-US" sz="1800" b="1" dirty="0">
              <a:solidFill>
                <a:srgbClr val="002060"/>
              </a:solidFill>
            </a:endParaRPr>
          </a:p>
          <a:p>
            <a:r>
              <a:rPr lang="en-US" sz="1800" b="1" dirty="0" smtClean="0">
                <a:solidFill>
                  <a:srgbClr val="002060"/>
                </a:solidFill>
              </a:rPr>
              <a:t>Final emittance is less than starting one (after accumulation) due to   cooling. </a:t>
            </a:r>
            <a:endParaRPr lang="ru-RU" sz="1800" b="1" dirty="0" smtClean="0">
              <a:solidFill>
                <a:srgbClr val="002060"/>
              </a:solidFill>
            </a:endParaRPr>
          </a:p>
          <a:p>
            <a:r>
              <a:rPr lang="en-US" sz="1800" b="1" dirty="0" smtClean="0">
                <a:solidFill>
                  <a:srgbClr val="002060"/>
                </a:solidFill>
              </a:rPr>
              <a:t>Preparation of beam for collision occurs in two stages: </a:t>
            </a:r>
          </a:p>
          <a:p>
            <a:r>
              <a:rPr lang="en-US" sz="1800" b="1" dirty="0" smtClean="0">
                <a:solidFill>
                  <a:srgbClr val="002060"/>
                </a:solidFill>
              </a:rPr>
              <a:t>1. Adiabatic voltage increase in RF2 (h=22) until time when bunch is placed inside </a:t>
            </a:r>
            <a:r>
              <a:rPr lang="en-US" sz="1800" b="1" dirty="0" err="1" smtClean="0">
                <a:solidFill>
                  <a:srgbClr val="002060"/>
                </a:solidFill>
              </a:rPr>
              <a:t>separatrix</a:t>
            </a:r>
            <a:r>
              <a:rPr lang="en-US" sz="1800" b="1" dirty="0" smtClean="0">
                <a:solidFill>
                  <a:srgbClr val="002060"/>
                </a:solidFill>
              </a:rPr>
              <a:t> of 66 harmonic. (Under cooling the bunch shrinks not only in its length but in emittance as well)</a:t>
            </a:r>
          </a:p>
          <a:p>
            <a:pPr marL="457200" lvl="1" indent="0">
              <a:buNone/>
            </a:pPr>
            <a:r>
              <a:rPr lang="en-US" sz="1800" b="1" dirty="0" smtClean="0">
                <a:solidFill>
                  <a:srgbClr val="002060"/>
                </a:solidFill>
              </a:rPr>
              <a:t>2. Then the bunch length becomes short enough it is intercepted into RF3 (h=66). Adiabatic voltage increase is  going on. </a:t>
            </a:r>
          </a:p>
        </p:txBody>
      </p:sp>
      <p:sp>
        <p:nvSpPr>
          <p:cNvPr id="12" name="TextBox 11"/>
          <p:cNvSpPr txBox="1"/>
          <p:nvPr/>
        </p:nvSpPr>
        <p:spPr>
          <a:xfrm>
            <a:off x="1667195" y="4544758"/>
            <a:ext cx="3536645" cy="892552"/>
          </a:xfrm>
          <a:prstGeom prst="rect">
            <a:avLst/>
          </a:prstGeom>
          <a:noFill/>
        </p:spPr>
        <p:txBody>
          <a:bodyPr wrap="square" rtlCol="0">
            <a:spAutoFit/>
          </a:bodyPr>
          <a:lstStyle/>
          <a:p>
            <a:r>
              <a:rPr lang="en-US" b="1" dirty="0" smtClean="0">
                <a:solidFill>
                  <a:srgbClr val="002060"/>
                </a:solidFill>
              </a:rPr>
              <a:t>The lowest possible RF2 voltage  can be limited by 50 kV. </a:t>
            </a:r>
          </a:p>
          <a:p>
            <a:endParaRPr lang="ru-RU" sz="1600" dirty="0">
              <a:solidFill>
                <a:prstClr val="black"/>
              </a:solidFill>
            </a:endParaRPr>
          </a:p>
        </p:txBody>
      </p:sp>
      <p:pic>
        <p:nvPicPr>
          <p:cNvPr id="2050" name="Picture 2" descr="voltage"/>
          <p:cNvPicPr>
            <a:picLocks noChangeAspect="1" noChangeArrowheads="1"/>
          </p:cNvPicPr>
          <p:nvPr/>
        </p:nvPicPr>
        <p:blipFill>
          <a:blip r:embed="rId3" cstate="print"/>
          <a:srcRect/>
          <a:stretch>
            <a:fillRect/>
          </a:stretch>
        </p:blipFill>
        <p:spPr bwMode="auto">
          <a:xfrm>
            <a:off x="4764985" y="3596447"/>
            <a:ext cx="4127495" cy="3261553"/>
          </a:xfrm>
          <a:prstGeom prst="rect">
            <a:avLst/>
          </a:prstGeom>
          <a:noFill/>
          <a:ln w="9525">
            <a:noFill/>
            <a:miter lim="800000"/>
            <a:headEnd/>
            <a:tailEnd/>
          </a:ln>
        </p:spPr>
      </p:pic>
      <p:sp>
        <p:nvSpPr>
          <p:cNvPr id="14" name="Номер слайда 13"/>
          <p:cNvSpPr>
            <a:spLocks noGrp="1"/>
          </p:cNvSpPr>
          <p:nvPr>
            <p:ph type="sldNum" sz="quarter" idx="12"/>
          </p:nvPr>
        </p:nvSpPr>
        <p:spPr>
          <a:xfrm>
            <a:off x="6828732" y="6381328"/>
            <a:ext cx="2133600" cy="365125"/>
          </a:xfrm>
        </p:spPr>
        <p:txBody>
          <a:bodyPr/>
          <a:lstStyle/>
          <a:p>
            <a:fld id="{531F9F1B-9D83-40A2-8961-D3DF3B7572B2}" type="slidenum">
              <a:rPr lang="ru-RU" sz="1800" b="1" smtClean="0">
                <a:solidFill>
                  <a:schemeClr val="tx1"/>
                </a:solidFill>
              </a:rPr>
              <a:pPr/>
              <a:t>22</a:t>
            </a:fld>
            <a:endParaRPr lang="ru-RU" sz="1800" b="1" dirty="0">
              <a:solidFill>
                <a:schemeClr val="tx1"/>
              </a:solidFill>
            </a:endParaRPr>
          </a:p>
        </p:txBody>
      </p:sp>
    </p:spTree>
    <p:extLst>
      <p:ext uri="{BB962C8B-B14F-4D97-AF65-F5344CB8AC3E}">
        <p14:creationId xmlns:p14="http://schemas.microsoft.com/office/powerpoint/2010/main" val="2516669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r>
              <a:rPr lang="en-US" sz="2800" b="1" dirty="0" smtClean="0"/>
              <a:t>Choice of the RF3 harmonics number</a:t>
            </a:r>
            <a:endParaRPr lang="ru-RU" sz="2800" dirty="0">
              <a:latin typeface="Arial" pitchFamily="34" charset="0"/>
              <a:cs typeface="Arial" pitchFamily="34" charset="0"/>
            </a:endParaRPr>
          </a:p>
        </p:txBody>
      </p:sp>
      <p:graphicFrame>
        <p:nvGraphicFramePr>
          <p:cNvPr id="11" name="Содержимое 6"/>
          <p:cNvGraphicFramePr>
            <a:graphicFrameLocks noGrp="1"/>
          </p:cNvGraphicFramePr>
          <p:nvPr>
            <p:ph idx="1"/>
            <p:extLst>
              <p:ext uri="{D42A27DB-BD31-4B8C-83A1-F6EECF244321}">
                <p14:modId xmlns:p14="http://schemas.microsoft.com/office/powerpoint/2010/main" val="723485463"/>
              </p:ext>
            </p:extLst>
          </p:nvPr>
        </p:nvGraphicFramePr>
        <p:xfrm>
          <a:off x="326615" y="1176890"/>
          <a:ext cx="4248472" cy="3236125"/>
        </p:xfrm>
        <a:graphic>
          <a:graphicData uri="http://schemas.openxmlformats.org/drawingml/2006/table">
            <a:tbl>
              <a:tblPr firstRow="1" bandRow="1">
                <a:tableStyleId>{5C22544A-7EE6-4342-B048-85BDC9FD1C3A}</a:tableStyleId>
              </a:tblPr>
              <a:tblGrid>
                <a:gridCol w="864096"/>
                <a:gridCol w="1008112"/>
                <a:gridCol w="1296144"/>
                <a:gridCol w="1080120"/>
              </a:tblGrid>
              <a:tr h="449837">
                <a:tc>
                  <a:txBody>
                    <a:bodyPr/>
                    <a:lstStyle/>
                    <a:p>
                      <a:pPr algn="ctr"/>
                      <a:r>
                        <a:rPr lang="en-US" sz="1800" dirty="0" smtClean="0"/>
                        <a:t>h3/h2</a:t>
                      </a:r>
                      <a:endParaRPr lang="ru-RU" sz="1800" dirty="0">
                        <a:solidFill>
                          <a:srgbClr val="C00000"/>
                        </a:solidFill>
                      </a:endParaRPr>
                    </a:p>
                  </a:txBody>
                  <a:tcPr marL="91432" marR="91432" marT="45728" marB="45728" anchor="ctr"/>
                </a:tc>
                <a:tc>
                  <a:txBody>
                    <a:bodyPr/>
                    <a:lstStyle/>
                    <a:p>
                      <a:pPr algn="ctr"/>
                      <a:r>
                        <a:rPr lang="en-US" sz="1800" dirty="0" smtClean="0"/>
                        <a:t>L </a:t>
                      </a:r>
                      <a:r>
                        <a:rPr lang="en-US" sz="1800" baseline="-25000" dirty="0" smtClean="0"/>
                        <a:t>bucket</a:t>
                      </a:r>
                      <a:r>
                        <a:rPr lang="en-US" sz="1800" baseline="0" dirty="0" smtClean="0"/>
                        <a:t>  in </a:t>
                      </a:r>
                      <a:r>
                        <a:rPr lang="el-GR" sz="1800" baseline="0" dirty="0" smtClean="0"/>
                        <a:t>σ</a:t>
                      </a:r>
                      <a:r>
                        <a:rPr lang="en-US" sz="1800" baseline="-25000" dirty="0" smtClean="0"/>
                        <a:t>s</a:t>
                      </a:r>
                      <a:endParaRPr lang="ru-RU" sz="1800" baseline="-25000" dirty="0">
                        <a:solidFill>
                          <a:srgbClr val="C00000"/>
                        </a:solidFill>
                      </a:endParaRPr>
                    </a:p>
                  </a:txBody>
                  <a:tcPr marL="91432" marR="91432" marT="45728" marB="45728" anchor="ctr"/>
                </a:tc>
                <a:tc>
                  <a:txBody>
                    <a:bodyPr/>
                    <a:lstStyle/>
                    <a:p>
                      <a:pPr algn="ctr"/>
                      <a:r>
                        <a:rPr lang="en-US" sz="1800" dirty="0" smtClean="0"/>
                        <a:t>V </a:t>
                      </a:r>
                      <a:r>
                        <a:rPr lang="en-US" sz="1800" baseline="-25000" dirty="0" smtClean="0"/>
                        <a:t>rf</a:t>
                      </a:r>
                      <a:r>
                        <a:rPr lang="en-US" sz="1800" dirty="0" smtClean="0"/>
                        <a:t> (kV)</a:t>
                      </a:r>
                      <a:endParaRPr lang="ru-RU" sz="1800" dirty="0">
                        <a:solidFill>
                          <a:srgbClr val="C00000"/>
                        </a:solidFill>
                      </a:endParaRPr>
                    </a:p>
                  </a:txBody>
                  <a:tcPr marL="91432" marR="91432" marT="45728" marB="45728" anchor="ctr"/>
                </a:tc>
                <a:tc>
                  <a:txBody>
                    <a:bodyPr/>
                    <a:lstStyle/>
                    <a:p>
                      <a:pPr algn="ctr"/>
                      <a:r>
                        <a:rPr lang="en-US" sz="1800" dirty="0" err="1" smtClean="0"/>
                        <a:t>Hbucket</a:t>
                      </a:r>
                      <a:r>
                        <a:rPr lang="en-US" sz="1800" baseline="0" dirty="0" smtClean="0"/>
                        <a:t>  in </a:t>
                      </a:r>
                      <a:r>
                        <a:rPr lang="el-GR" sz="1800" baseline="0" dirty="0" smtClean="0"/>
                        <a:t>σ</a:t>
                      </a:r>
                      <a:r>
                        <a:rPr lang="en-US" sz="1800" baseline="-25000" dirty="0" smtClean="0"/>
                        <a:t>p</a:t>
                      </a:r>
                      <a:endParaRPr lang="ru-RU" sz="1800" baseline="-25000" dirty="0">
                        <a:solidFill>
                          <a:srgbClr val="C00000"/>
                        </a:solidFill>
                      </a:endParaRPr>
                    </a:p>
                  </a:txBody>
                  <a:tcPr marL="91432" marR="91432" marT="45728" marB="45728" anchor="ctr"/>
                </a:tc>
              </a:tr>
              <a:tr h="558277">
                <a:tc>
                  <a:txBody>
                    <a:bodyPr/>
                    <a:lstStyle/>
                    <a:p>
                      <a:pPr algn="ctr"/>
                      <a:r>
                        <a:rPr lang="en-US" sz="1600" dirty="0" smtClean="0"/>
                        <a:t>1</a:t>
                      </a:r>
                      <a:endParaRPr lang="ru-RU" sz="1600" b="1" dirty="0"/>
                    </a:p>
                  </a:txBody>
                  <a:tcPr marL="91432" marR="91432" marT="45728" marB="45728" anchor="ctr"/>
                </a:tc>
                <a:tc>
                  <a:txBody>
                    <a:bodyPr/>
                    <a:lstStyle/>
                    <a:p>
                      <a:pPr algn="ctr"/>
                      <a:r>
                        <a:rPr lang="ru-RU" sz="1600" dirty="0" smtClean="0"/>
                        <a:t>±</a:t>
                      </a:r>
                      <a:r>
                        <a:rPr lang="en-US" sz="1600" dirty="0" smtClean="0"/>
                        <a:t>18</a:t>
                      </a:r>
                      <a:endParaRPr lang="ru-RU" sz="1600" b="1" dirty="0"/>
                    </a:p>
                  </a:txBody>
                  <a:tcPr marL="91432" marR="91432" marT="45728" marB="45728" anchor="ctr"/>
                </a:tc>
                <a:tc>
                  <a:txBody>
                    <a:bodyPr/>
                    <a:lstStyle/>
                    <a:p>
                      <a:pPr algn="ctr"/>
                      <a:r>
                        <a:rPr lang="en-US" sz="1600" dirty="0" smtClean="0"/>
                        <a:t>1723 </a:t>
                      </a:r>
                      <a:endParaRPr lang="ru-RU" sz="1600" b="1" dirty="0"/>
                    </a:p>
                  </a:txBody>
                  <a:tcPr marL="91432" marR="91432" marT="45728" marB="4572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a:t>
                      </a:r>
                      <a:r>
                        <a:rPr lang="en-US" sz="1600" dirty="0" smtClean="0"/>
                        <a:t>11.5</a:t>
                      </a:r>
                    </a:p>
                  </a:txBody>
                  <a:tcPr marL="91432" marR="91432" marT="45728" marB="45728" anchor="ctr"/>
                </a:tc>
              </a:tr>
              <a:tr h="504056">
                <a:tc>
                  <a:txBody>
                    <a:bodyPr/>
                    <a:lstStyle/>
                    <a:p>
                      <a:pPr algn="ctr"/>
                      <a:r>
                        <a:rPr lang="en-US" sz="1600" dirty="0" smtClean="0"/>
                        <a:t>2</a:t>
                      </a:r>
                      <a:endParaRPr lang="ru-RU" sz="1600" b="1" dirty="0"/>
                    </a:p>
                  </a:txBody>
                  <a:tcPr marL="91432" marR="91432" marT="45728" marB="4572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a:t>
                      </a:r>
                      <a:r>
                        <a:rPr lang="en-US" sz="1600" dirty="0" smtClean="0"/>
                        <a:t>9 </a:t>
                      </a:r>
                      <a:endParaRPr lang="en-US" sz="1600" b="1" dirty="0" smtClean="0"/>
                    </a:p>
                  </a:txBody>
                  <a:tcPr marL="91432" marR="91432" marT="45728" marB="45728" anchor="ctr"/>
                </a:tc>
                <a:tc>
                  <a:txBody>
                    <a:bodyPr/>
                    <a:lstStyle/>
                    <a:p>
                      <a:pPr algn="ctr"/>
                      <a:r>
                        <a:rPr lang="en-US" sz="1600" dirty="0" smtClean="0"/>
                        <a:t>861  </a:t>
                      </a:r>
                    </a:p>
                  </a:txBody>
                  <a:tcPr marL="91432" marR="91432" marT="45728" marB="4572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a:t>
                      </a:r>
                      <a:r>
                        <a:rPr lang="en-US" sz="1600" dirty="0" smtClean="0"/>
                        <a:t>5.7</a:t>
                      </a:r>
                      <a:endParaRPr lang="en-US" sz="1600" b="1" dirty="0" smtClean="0"/>
                    </a:p>
                  </a:txBody>
                  <a:tcPr marL="91432" marR="91432" marT="45728" marB="45728" anchor="ctr"/>
                </a:tc>
              </a:tr>
              <a:tr h="432048">
                <a:tc>
                  <a:txBody>
                    <a:bodyPr/>
                    <a:lstStyle/>
                    <a:p>
                      <a:pPr algn="ctr"/>
                      <a:r>
                        <a:rPr lang="en-US" sz="2000" b="1" dirty="0" smtClean="0">
                          <a:solidFill>
                            <a:srgbClr val="FF0000"/>
                          </a:solidFill>
                        </a:rPr>
                        <a:t>3</a:t>
                      </a:r>
                      <a:endParaRPr lang="ru-RU" sz="2000" b="1" dirty="0">
                        <a:solidFill>
                          <a:srgbClr val="FF0000"/>
                        </a:solidFill>
                      </a:endParaRPr>
                    </a:p>
                  </a:txBody>
                  <a:tcPr marL="91432" marR="91432" marT="45728" marB="4572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dirty="0" smtClean="0">
                          <a:solidFill>
                            <a:srgbClr val="FF0000"/>
                          </a:solidFill>
                        </a:rPr>
                        <a:t>±</a:t>
                      </a:r>
                      <a:r>
                        <a:rPr lang="en-US" sz="2000" b="1" dirty="0" smtClean="0">
                          <a:solidFill>
                            <a:srgbClr val="FF0000"/>
                          </a:solidFill>
                        </a:rPr>
                        <a:t>6 </a:t>
                      </a:r>
                    </a:p>
                  </a:txBody>
                  <a:tcPr marL="91432" marR="91432" marT="45728" marB="4572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FF0000"/>
                          </a:solidFill>
                        </a:rPr>
                        <a:t>574 </a:t>
                      </a:r>
                    </a:p>
                  </a:txBody>
                  <a:tcPr marL="91432" marR="91432" marT="45728" marB="4572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dirty="0" smtClean="0">
                          <a:solidFill>
                            <a:srgbClr val="FF0000"/>
                          </a:solidFill>
                        </a:rPr>
                        <a:t>±</a:t>
                      </a:r>
                      <a:r>
                        <a:rPr lang="en-US" sz="2000" b="1" dirty="0" smtClean="0">
                          <a:solidFill>
                            <a:srgbClr val="FF0000"/>
                          </a:solidFill>
                        </a:rPr>
                        <a:t>3.82 </a:t>
                      </a:r>
                    </a:p>
                  </a:txBody>
                  <a:tcPr marL="91432" marR="91432" marT="45728" marB="45728" anchor="ctr"/>
                </a:tc>
              </a:tr>
              <a:tr h="649904">
                <a:tc>
                  <a:txBody>
                    <a:bodyPr/>
                    <a:lstStyle/>
                    <a:p>
                      <a:pPr algn="ctr"/>
                      <a:r>
                        <a:rPr lang="en-US" sz="1600" dirty="0" smtClean="0"/>
                        <a:t>4</a:t>
                      </a:r>
                      <a:endParaRPr lang="ru-RU" sz="1600" b="1" dirty="0"/>
                    </a:p>
                  </a:txBody>
                  <a:tcPr marL="91432" marR="91432" marT="45728" marB="45728" anchor="ctr"/>
                </a:tc>
                <a:tc>
                  <a:txBody>
                    <a:bodyPr/>
                    <a:lstStyle/>
                    <a:p>
                      <a:pPr algn="ctr"/>
                      <a:r>
                        <a:rPr lang="ru-RU" sz="1600" dirty="0" smtClean="0"/>
                        <a:t>±</a:t>
                      </a:r>
                      <a:r>
                        <a:rPr lang="en-US" sz="1600" dirty="0" smtClean="0"/>
                        <a:t>4.5 </a:t>
                      </a:r>
                      <a:endParaRPr lang="en-US" sz="1600" b="1" dirty="0" smtClean="0"/>
                    </a:p>
                  </a:txBody>
                  <a:tcPr marL="91432" marR="91432" marT="45728" marB="4572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431 </a:t>
                      </a:r>
                      <a:endParaRPr lang="en-US" sz="1600" b="1" dirty="0" smtClean="0"/>
                    </a:p>
                  </a:txBody>
                  <a:tcPr marL="91432" marR="91432" marT="45728" marB="4572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a:t>
                      </a:r>
                      <a:r>
                        <a:rPr lang="en-US" sz="1600" dirty="0" smtClean="0"/>
                        <a:t>2.9</a:t>
                      </a:r>
                      <a:r>
                        <a:rPr lang="en-US" sz="1600" baseline="0" dirty="0" smtClean="0"/>
                        <a:t> </a:t>
                      </a:r>
                      <a:endParaRPr lang="en-US" sz="1600" b="1" dirty="0" smtClean="0"/>
                    </a:p>
                  </a:txBody>
                  <a:tcPr marL="91432" marR="91432" marT="45728" marB="45728" anchor="ctr"/>
                </a:tc>
              </a:tr>
              <a:tr h="451744">
                <a:tc>
                  <a:txBody>
                    <a:bodyPr/>
                    <a:lstStyle/>
                    <a:p>
                      <a:pPr algn="ctr"/>
                      <a:r>
                        <a:rPr lang="en-US" sz="1600" dirty="0" smtClean="0"/>
                        <a:t>5</a:t>
                      </a:r>
                      <a:endParaRPr lang="ru-RU" sz="1600" b="1" dirty="0"/>
                    </a:p>
                  </a:txBody>
                  <a:tcPr marL="91432" marR="91432" marT="45728" marB="4572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a:t>
                      </a:r>
                      <a:r>
                        <a:rPr lang="en-US" sz="1600" dirty="0" smtClean="0"/>
                        <a:t>3.6 </a:t>
                      </a:r>
                      <a:endParaRPr lang="en-US" sz="1600" b="1" dirty="0" smtClean="0"/>
                    </a:p>
                  </a:txBody>
                  <a:tcPr marL="91432" marR="91432" marT="45728" marB="45728" anchor="ctr"/>
                </a:tc>
                <a:tc>
                  <a:txBody>
                    <a:bodyPr/>
                    <a:lstStyle/>
                    <a:p>
                      <a:pPr algn="ctr"/>
                      <a:r>
                        <a:rPr lang="en-US" sz="1600" dirty="0" smtClean="0"/>
                        <a:t>344 </a:t>
                      </a:r>
                      <a:endParaRPr lang="ru-RU" sz="1600" b="1" dirty="0"/>
                    </a:p>
                  </a:txBody>
                  <a:tcPr marL="91432" marR="91432" marT="45728" marB="4572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a:t>
                      </a:r>
                      <a:r>
                        <a:rPr lang="en-US" sz="1600" dirty="0" smtClean="0"/>
                        <a:t>2.29 </a:t>
                      </a:r>
                      <a:endParaRPr lang="en-US" sz="1600" b="1" dirty="0" smtClean="0"/>
                    </a:p>
                  </a:txBody>
                  <a:tcPr marL="91432" marR="91432" marT="45728" marB="45728" anchor="ctr"/>
                </a:tc>
              </a:tr>
            </a:tbl>
          </a:graphicData>
        </a:graphic>
      </p:graphicFrame>
      <p:sp>
        <p:nvSpPr>
          <p:cNvPr id="12" name="Прямоугольник 11"/>
          <p:cNvSpPr/>
          <p:nvPr/>
        </p:nvSpPr>
        <p:spPr>
          <a:xfrm>
            <a:off x="909203" y="732913"/>
            <a:ext cx="2715808" cy="369332"/>
          </a:xfrm>
          <a:prstGeom prst="rect">
            <a:avLst/>
          </a:prstGeom>
        </p:spPr>
        <p:txBody>
          <a:bodyPr wrap="none">
            <a:spAutoFit/>
          </a:bodyPr>
          <a:lstStyle/>
          <a:p>
            <a:r>
              <a:rPr lang="en-US" b="1" dirty="0">
                <a:solidFill>
                  <a:prstClr val="black"/>
                </a:solidFill>
                <a:latin typeface="Arial" pitchFamily="34" charset="0"/>
                <a:cs typeface="Arial" pitchFamily="34" charset="0"/>
              </a:rPr>
              <a:t>4.5 </a:t>
            </a:r>
            <a:r>
              <a:rPr lang="en-US" b="1" dirty="0" err="1">
                <a:solidFill>
                  <a:prstClr val="black"/>
                </a:solidFill>
                <a:latin typeface="Arial" pitchFamily="34" charset="0"/>
                <a:cs typeface="Arial" pitchFamily="34" charset="0"/>
              </a:rPr>
              <a:t>GeV</a:t>
            </a:r>
            <a:r>
              <a:rPr lang="en-US" b="1" dirty="0">
                <a:solidFill>
                  <a:prstClr val="black"/>
                </a:solidFill>
                <a:latin typeface="Arial" pitchFamily="34" charset="0"/>
                <a:cs typeface="Arial" pitchFamily="34" charset="0"/>
              </a:rPr>
              <a:t>/u,</a:t>
            </a:r>
            <a:r>
              <a:rPr lang="el-GR" b="1" dirty="0">
                <a:solidFill>
                  <a:srgbClr val="C00000"/>
                </a:solidFill>
                <a:latin typeface="Arial" pitchFamily="34" charset="0"/>
                <a:cs typeface="Arial" pitchFamily="34" charset="0"/>
              </a:rPr>
              <a:t> </a:t>
            </a:r>
            <a:r>
              <a:rPr lang="el-GR" b="1" dirty="0">
                <a:solidFill>
                  <a:prstClr val="black"/>
                </a:solidFill>
                <a:latin typeface="Arial" pitchFamily="34" charset="0"/>
                <a:cs typeface="Arial" pitchFamily="34" charset="0"/>
              </a:rPr>
              <a:t>σ</a:t>
            </a:r>
            <a:r>
              <a:rPr lang="en-US" b="1" baseline="-25000" dirty="0">
                <a:solidFill>
                  <a:prstClr val="black"/>
                </a:solidFill>
                <a:latin typeface="Arial" pitchFamily="34" charset="0"/>
                <a:cs typeface="Arial" pitchFamily="34" charset="0"/>
              </a:rPr>
              <a:t>p</a:t>
            </a:r>
            <a:r>
              <a:rPr lang="en-US" b="1" dirty="0">
                <a:solidFill>
                  <a:prstClr val="black"/>
                </a:solidFill>
                <a:latin typeface="Arial" pitchFamily="34" charset="0"/>
                <a:cs typeface="Arial" pitchFamily="34" charset="0"/>
              </a:rPr>
              <a:t> = 1.7</a:t>
            </a:r>
            <a:r>
              <a:rPr lang="en-US" b="1" dirty="0">
                <a:solidFill>
                  <a:prstClr val="black"/>
                </a:solidFill>
                <a:latin typeface="Arial" pitchFamily="34" charset="0"/>
                <a:cs typeface="Arial" pitchFamily="34" charset="0"/>
                <a:sym typeface="Symbol" pitchFamily="18" charset="2"/>
              </a:rPr>
              <a:t>10</a:t>
            </a:r>
            <a:r>
              <a:rPr lang="en-US" b="1" baseline="30000" dirty="0">
                <a:solidFill>
                  <a:prstClr val="black"/>
                </a:solidFill>
                <a:latin typeface="Arial" pitchFamily="34" charset="0"/>
                <a:cs typeface="Arial" pitchFamily="34" charset="0"/>
                <a:sym typeface="Symbol" pitchFamily="18" charset="2"/>
              </a:rPr>
              <a:t>-3</a:t>
            </a:r>
            <a:r>
              <a:rPr lang="en-US" b="1" dirty="0">
                <a:solidFill>
                  <a:prstClr val="black"/>
                </a:solidFill>
                <a:latin typeface="Arial" pitchFamily="34" charset="0"/>
                <a:cs typeface="Arial" pitchFamily="34" charset="0"/>
              </a:rPr>
              <a:t> </a:t>
            </a:r>
            <a:endParaRPr lang="ru-RU" b="1" dirty="0">
              <a:solidFill>
                <a:prstClr val="black"/>
              </a:solidFill>
              <a:latin typeface="Arial" pitchFamily="34" charset="0"/>
              <a:cs typeface="Arial" pitchFamily="34" charset="0"/>
            </a:endParaRPr>
          </a:p>
        </p:txBody>
      </p:sp>
      <p:sp>
        <p:nvSpPr>
          <p:cNvPr id="14" name="TextBox 13"/>
          <p:cNvSpPr txBox="1"/>
          <p:nvPr/>
        </p:nvSpPr>
        <p:spPr>
          <a:xfrm>
            <a:off x="5195491" y="1251351"/>
            <a:ext cx="3923928" cy="338554"/>
          </a:xfrm>
          <a:prstGeom prst="rect">
            <a:avLst/>
          </a:prstGeom>
          <a:noFill/>
        </p:spPr>
        <p:txBody>
          <a:bodyPr wrap="square" rtlCol="0">
            <a:spAutoFit/>
          </a:bodyPr>
          <a:lstStyle/>
          <a:p>
            <a:pPr algn="ctr"/>
            <a:r>
              <a:rPr lang="en-US" sz="1600" b="1" dirty="0" smtClean="0">
                <a:solidFill>
                  <a:srgbClr val="FF0000"/>
                </a:solidFill>
                <a:latin typeface="Arial" pitchFamily="34" charset="0"/>
                <a:cs typeface="Arial" pitchFamily="34" charset="0"/>
              </a:rPr>
              <a:t>RF3 voltage</a:t>
            </a:r>
            <a:endParaRPr lang="ru-RU" sz="1600" b="1" dirty="0">
              <a:solidFill>
                <a:srgbClr val="FF0000"/>
              </a:solidFill>
              <a:latin typeface="Arial" pitchFamily="34" charset="0"/>
              <a:cs typeface="Arial" pitchFamily="34" charset="0"/>
            </a:endParaRPr>
          </a:p>
        </p:txBody>
      </p:sp>
      <p:pic>
        <p:nvPicPr>
          <p:cNvPr id="15" name="Рисунок 14" descr="rf3.gif"/>
          <p:cNvPicPr>
            <a:picLocks noChangeAspect="1"/>
          </p:cNvPicPr>
          <p:nvPr/>
        </p:nvPicPr>
        <p:blipFill>
          <a:blip r:embed="rId3" cstate="print"/>
          <a:stretch>
            <a:fillRect/>
          </a:stretch>
        </p:blipFill>
        <p:spPr>
          <a:xfrm>
            <a:off x="4949724" y="1582053"/>
            <a:ext cx="4176591" cy="2986371"/>
          </a:xfrm>
          <a:prstGeom prst="rect">
            <a:avLst/>
          </a:prstGeom>
        </p:spPr>
      </p:pic>
      <p:sp>
        <p:nvSpPr>
          <p:cNvPr id="3" name="Прямоугольник 2"/>
          <p:cNvSpPr/>
          <p:nvPr/>
        </p:nvSpPr>
        <p:spPr>
          <a:xfrm>
            <a:off x="450456" y="4824472"/>
            <a:ext cx="7577928" cy="646331"/>
          </a:xfrm>
          <a:prstGeom prst="rect">
            <a:avLst/>
          </a:prstGeom>
        </p:spPr>
        <p:txBody>
          <a:bodyPr wrap="square">
            <a:spAutoFit/>
          </a:bodyPr>
          <a:lstStyle/>
          <a:p>
            <a:r>
              <a:rPr lang="en-US" b="1" dirty="0" smtClean="0">
                <a:solidFill>
                  <a:srgbClr val="002060"/>
                </a:solidFill>
              </a:rPr>
              <a:t>Height of bucket in  </a:t>
            </a:r>
            <a:r>
              <a:rPr lang="en-US" b="1" dirty="0" smtClean="0">
                <a:solidFill>
                  <a:srgbClr val="002060"/>
                </a:solidFill>
                <a:sym typeface="Symbol"/>
              </a:rPr>
              <a:t></a:t>
            </a:r>
            <a:r>
              <a:rPr lang="en-US" sz="1200" b="1" dirty="0" smtClean="0">
                <a:solidFill>
                  <a:srgbClr val="002060"/>
                </a:solidFill>
                <a:sym typeface="Symbol"/>
              </a:rPr>
              <a:t>p</a:t>
            </a:r>
            <a:r>
              <a:rPr lang="en-US" b="1" dirty="0" smtClean="0">
                <a:solidFill>
                  <a:srgbClr val="002060"/>
                </a:solidFill>
                <a:sym typeface="Symbol"/>
              </a:rPr>
              <a:t>  at harmonic number more than h</a:t>
            </a:r>
            <a:r>
              <a:rPr lang="en-US" sz="1200" b="1" dirty="0" smtClean="0">
                <a:solidFill>
                  <a:srgbClr val="002060"/>
                </a:solidFill>
                <a:sym typeface="Symbol"/>
              </a:rPr>
              <a:t>3</a:t>
            </a:r>
            <a:r>
              <a:rPr lang="en-US" b="1" dirty="0" smtClean="0">
                <a:solidFill>
                  <a:srgbClr val="002060"/>
                </a:solidFill>
                <a:sym typeface="Symbol"/>
              </a:rPr>
              <a:t>/h</a:t>
            </a:r>
            <a:r>
              <a:rPr lang="en-US" sz="1200" b="1" dirty="0" smtClean="0">
                <a:solidFill>
                  <a:srgbClr val="002060"/>
                </a:solidFill>
                <a:sym typeface="Symbol"/>
              </a:rPr>
              <a:t>2</a:t>
            </a:r>
            <a:r>
              <a:rPr lang="en-US" b="1" dirty="0" smtClean="0">
                <a:solidFill>
                  <a:srgbClr val="002060"/>
                </a:solidFill>
                <a:sym typeface="Symbol"/>
              </a:rPr>
              <a:t>= 3 is less than 3</a:t>
            </a:r>
            <a:r>
              <a:rPr lang="en-US" sz="1200" b="1" dirty="0" smtClean="0">
                <a:solidFill>
                  <a:srgbClr val="002060"/>
                </a:solidFill>
                <a:sym typeface="Symbol"/>
              </a:rPr>
              <a:t>p</a:t>
            </a:r>
            <a:r>
              <a:rPr lang="en-US" b="1" dirty="0" smtClean="0">
                <a:solidFill>
                  <a:srgbClr val="002060"/>
                </a:solidFill>
                <a:sym typeface="Symbol"/>
              </a:rPr>
              <a:t>.   </a:t>
            </a:r>
            <a:r>
              <a:rPr lang="en-US" b="1" dirty="0" smtClean="0">
                <a:solidFill>
                  <a:srgbClr val="002060"/>
                </a:solidFill>
              </a:rPr>
              <a:t>RF voltage is   enough  large at h</a:t>
            </a:r>
            <a:r>
              <a:rPr lang="en-US" sz="1200" b="1" dirty="0" smtClean="0">
                <a:solidFill>
                  <a:srgbClr val="002060"/>
                </a:solidFill>
              </a:rPr>
              <a:t>3</a:t>
            </a:r>
            <a:r>
              <a:rPr lang="en-US" b="1" dirty="0" smtClean="0">
                <a:solidFill>
                  <a:srgbClr val="002060"/>
                </a:solidFill>
              </a:rPr>
              <a:t>/h</a:t>
            </a:r>
            <a:r>
              <a:rPr lang="en-US" sz="1200" b="1" dirty="0" smtClean="0">
                <a:solidFill>
                  <a:srgbClr val="002060"/>
                </a:solidFill>
              </a:rPr>
              <a:t>2</a:t>
            </a:r>
            <a:r>
              <a:rPr lang="en-US" b="1" dirty="0" smtClean="0">
                <a:solidFill>
                  <a:srgbClr val="002060"/>
                </a:solidFill>
              </a:rPr>
              <a:t>&lt;3. Optimal value h</a:t>
            </a:r>
            <a:r>
              <a:rPr lang="en-US" sz="1200" b="1" dirty="0" smtClean="0">
                <a:solidFill>
                  <a:srgbClr val="002060"/>
                </a:solidFill>
              </a:rPr>
              <a:t>3</a:t>
            </a:r>
            <a:r>
              <a:rPr lang="en-US" b="1" dirty="0" smtClean="0">
                <a:solidFill>
                  <a:srgbClr val="002060"/>
                </a:solidFill>
              </a:rPr>
              <a:t>/h</a:t>
            </a:r>
            <a:r>
              <a:rPr lang="en-US" sz="1200" b="1" dirty="0" smtClean="0">
                <a:solidFill>
                  <a:srgbClr val="002060"/>
                </a:solidFill>
              </a:rPr>
              <a:t>2</a:t>
            </a:r>
            <a:r>
              <a:rPr lang="en-US" b="1" dirty="0" smtClean="0">
                <a:solidFill>
                  <a:srgbClr val="002060"/>
                </a:solidFill>
              </a:rPr>
              <a:t>=3.</a:t>
            </a:r>
            <a:endParaRPr lang="en-US" b="1" dirty="0">
              <a:solidFill>
                <a:srgbClr val="002060"/>
              </a:solidFill>
            </a:endParaRPr>
          </a:p>
        </p:txBody>
      </p:sp>
      <p:sp>
        <p:nvSpPr>
          <p:cNvPr id="9" name="Прямоугольник 8"/>
          <p:cNvSpPr/>
          <p:nvPr/>
        </p:nvSpPr>
        <p:spPr>
          <a:xfrm>
            <a:off x="440650" y="5662989"/>
            <a:ext cx="7263696" cy="646331"/>
          </a:xfrm>
          <a:prstGeom prst="rect">
            <a:avLst/>
          </a:prstGeom>
        </p:spPr>
        <p:txBody>
          <a:bodyPr wrap="square">
            <a:spAutoFit/>
          </a:bodyPr>
          <a:lstStyle/>
          <a:p>
            <a:r>
              <a:rPr lang="en-US" b="1" dirty="0" smtClean="0">
                <a:solidFill>
                  <a:srgbClr val="002060"/>
                </a:solidFill>
              </a:rPr>
              <a:t>Bunching </a:t>
            </a:r>
            <a:r>
              <a:rPr lang="en-US" b="1" dirty="0">
                <a:solidFill>
                  <a:srgbClr val="002060"/>
                </a:solidFill>
              </a:rPr>
              <a:t>+ cooling</a:t>
            </a:r>
            <a:endParaRPr lang="en-US" b="1" dirty="0" smtClean="0">
              <a:solidFill>
                <a:srgbClr val="002060"/>
              </a:solidFill>
            </a:endParaRPr>
          </a:p>
          <a:p>
            <a:r>
              <a:rPr lang="en-US" b="1" dirty="0" smtClean="0">
                <a:solidFill>
                  <a:srgbClr val="002060"/>
                </a:solidFill>
              </a:rPr>
              <a:t>RF3 provides formation </a:t>
            </a:r>
            <a:r>
              <a:rPr lang="en-US" b="1" dirty="0">
                <a:solidFill>
                  <a:srgbClr val="002060"/>
                </a:solidFill>
              </a:rPr>
              <a:t>of required bunch length and </a:t>
            </a:r>
            <a:r>
              <a:rPr lang="en-US" b="1" dirty="0" smtClean="0">
                <a:solidFill>
                  <a:srgbClr val="002060"/>
                </a:solidFill>
              </a:rPr>
              <a:t>momentum</a:t>
            </a:r>
            <a:endParaRPr lang="ru-RU" b="1" dirty="0">
              <a:solidFill>
                <a:srgbClr val="002060"/>
              </a:solidFill>
            </a:endParaRPr>
          </a:p>
        </p:txBody>
      </p:sp>
      <p:sp>
        <p:nvSpPr>
          <p:cNvPr id="18" name="Номер слайда 17"/>
          <p:cNvSpPr>
            <a:spLocks noGrp="1"/>
          </p:cNvSpPr>
          <p:nvPr>
            <p:ph type="sldNum" sz="quarter" idx="12"/>
          </p:nvPr>
        </p:nvSpPr>
        <p:spPr>
          <a:xfrm>
            <a:off x="6876256" y="6381328"/>
            <a:ext cx="2133600" cy="365125"/>
          </a:xfrm>
        </p:spPr>
        <p:txBody>
          <a:bodyPr/>
          <a:lstStyle/>
          <a:p>
            <a:fld id="{531F9F1B-9D83-40A2-8961-D3DF3B7572B2}" type="slidenum">
              <a:rPr lang="ru-RU" sz="1800" b="1" smtClean="0">
                <a:solidFill>
                  <a:schemeClr val="tx1"/>
                </a:solidFill>
              </a:rPr>
              <a:pPr/>
              <a:t>23</a:t>
            </a:fld>
            <a:endParaRPr lang="ru-RU" sz="1800" b="1" dirty="0">
              <a:solidFill>
                <a:schemeClr val="tx1"/>
              </a:solidFill>
            </a:endParaRPr>
          </a:p>
        </p:txBody>
      </p:sp>
    </p:spTree>
    <p:extLst>
      <p:ext uri="{BB962C8B-B14F-4D97-AF65-F5344CB8AC3E}">
        <p14:creationId xmlns:p14="http://schemas.microsoft.com/office/powerpoint/2010/main" val="1724610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16632"/>
            <a:ext cx="8208912" cy="1224136"/>
          </a:xfrm>
        </p:spPr>
        <p:txBody>
          <a:bodyPr>
            <a:normAutofit/>
          </a:bodyPr>
          <a:lstStyle/>
          <a:p>
            <a:r>
              <a:rPr lang="en-US" b="1" dirty="0" smtClean="0"/>
              <a:t>Thanks for </a:t>
            </a:r>
            <a:r>
              <a:rPr lang="en-US" b="1" dirty="0" smtClean="0"/>
              <a:t>your RF attention!</a:t>
            </a:r>
            <a:endParaRPr lang="ru-RU" b="1" dirty="0"/>
          </a:p>
        </p:txBody>
      </p:sp>
      <p:pic>
        <p:nvPicPr>
          <p:cNvPr id="4" name="Picture 4" descr="noshif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80517" y="1628800"/>
            <a:ext cx="68389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Номер слайда 7"/>
          <p:cNvSpPr>
            <a:spLocks noGrp="1"/>
          </p:cNvSpPr>
          <p:nvPr>
            <p:ph type="sldNum" sz="quarter" idx="12"/>
          </p:nvPr>
        </p:nvSpPr>
        <p:spPr>
          <a:xfrm>
            <a:off x="6852667" y="6309320"/>
            <a:ext cx="2133600" cy="365125"/>
          </a:xfrm>
        </p:spPr>
        <p:txBody>
          <a:bodyPr/>
          <a:lstStyle/>
          <a:p>
            <a:fld id="{4CBCD05B-AAC6-4FF0-868D-6870800A6EA3}" type="slidenum">
              <a:rPr lang="ru-RU" sz="1800" b="1" smtClean="0">
                <a:solidFill>
                  <a:schemeClr val="tx1"/>
                </a:solidFill>
              </a:rPr>
              <a:pPr/>
              <a:t>24</a:t>
            </a:fld>
            <a:endParaRPr lang="ru-RU" sz="1800" b="1" dirty="0">
              <a:solidFill>
                <a:schemeClr val="tx1"/>
              </a:solidFill>
            </a:endParaRPr>
          </a:p>
        </p:txBody>
      </p:sp>
    </p:spTree>
    <p:extLst>
      <p:ext uri="{BB962C8B-B14F-4D97-AF65-F5344CB8AC3E}">
        <p14:creationId xmlns:p14="http://schemas.microsoft.com/office/powerpoint/2010/main" val="245823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188916"/>
            <a:ext cx="8229600" cy="503237"/>
          </a:xfrm>
        </p:spPr>
        <p:txBody>
          <a:bodyPr rtlCol="0">
            <a:normAutofit fontScale="90000"/>
          </a:bodyPr>
          <a:lstStyle/>
          <a:p>
            <a:pPr fontAlgn="auto">
              <a:spcAft>
                <a:spcPts val="0"/>
              </a:spcAft>
              <a:defRPr/>
            </a:pPr>
            <a:r>
              <a:rPr lang="en-US" sz="2800" b="1" dirty="0" smtClean="0">
                <a:latin typeface="Arial" pitchFamily="34" charset="0"/>
                <a:cs typeface="Arial" pitchFamily="34" charset="0"/>
              </a:rPr>
              <a:t>NICA collider parameters</a:t>
            </a:r>
            <a:endParaRPr lang="ru-RU" sz="2800" b="1" dirty="0">
              <a:latin typeface="Arial" pitchFamily="34" charset="0"/>
              <a:cs typeface="Arial" pitchFamily="34"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2090323678"/>
              </p:ext>
            </p:extLst>
          </p:nvPr>
        </p:nvGraphicFramePr>
        <p:xfrm>
          <a:off x="179388" y="1052513"/>
          <a:ext cx="5616624" cy="5282282"/>
        </p:xfrm>
        <a:graphic>
          <a:graphicData uri="http://schemas.openxmlformats.org/drawingml/2006/table">
            <a:tbl>
              <a:tblPr/>
              <a:tblGrid>
                <a:gridCol w="2788864"/>
                <a:gridCol w="1007883"/>
                <a:gridCol w="907412"/>
                <a:gridCol w="912465"/>
              </a:tblGrid>
              <a:tr h="330062">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Ring circumference, m</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503,04</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r>
              <a:tr h="330062">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Number of bunches</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22</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r>
              <a:tr h="330062">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alibri" pitchFamily="34" charset="0"/>
                          <a:cs typeface="Times New Roman" pitchFamily="18" charset="0"/>
                        </a:rPr>
                        <a:t>Rms</a:t>
                      </a: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 bunch length, m </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0.6 </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hMerge="1">
                  <a:txBody>
                    <a:bodyPr/>
                    <a:lstStyle/>
                    <a:p>
                      <a:endParaRPr lang="ru-RU"/>
                    </a:p>
                  </a:txBody>
                  <a:tcPr/>
                </a:tc>
                <a:tc hMerge="1">
                  <a:txBody>
                    <a:bodyPr/>
                    <a:lstStyle/>
                    <a:p>
                      <a:endParaRPr lang="ru-RU"/>
                    </a:p>
                  </a:txBody>
                  <a:tcPr/>
                </a:tc>
              </a:tr>
              <a:tr h="330062">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Beta-function in the IP, m</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0.35</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r>
              <a:tr h="330062">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alibri" pitchFamily="34" charset="0"/>
                          <a:cs typeface="Times New Roman" pitchFamily="18" charset="0"/>
                        </a:rPr>
                        <a:t>Betatron</a:t>
                      </a: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 tunes, </a:t>
                      </a:r>
                      <a:r>
                        <a:rPr kumimoji="0" lang="en-US" sz="1800" b="1" i="0" u="none" strike="noStrike" cap="none" normalizeH="0" baseline="0" dirty="0" err="1" smtClean="0">
                          <a:ln>
                            <a:noFill/>
                          </a:ln>
                          <a:solidFill>
                            <a:schemeClr val="tx1"/>
                          </a:solidFill>
                          <a:effectLst/>
                          <a:latin typeface="Calibri" pitchFamily="34" charset="0"/>
                          <a:cs typeface="Times New Roman" pitchFamily="18" charset="0"/>
                        </a:rPr>
                        <a:t>Qx</a:t>
                      </a: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a:t>
                      </a:r>
                      <a:r>
                        <a:rPr kumimoji="0" lang="en-US" sz="1800" b="1" i="0" u="none" strike="noStrike" cap="none" normalizeH="0" baseline="0" dirty="0" err="1" smtClean="0">
                          <a:ln>
                            <a:noFill/>
                          </a:ln>
                          <a:solidFill>
                            <a:schemeClr val="tx1"/>
                          </a:solidFill>
                          <a:effectLst/>
                          <a:latin typeface="Calibri" pitchFamily="34" charset="0"/>
                          <a:cs typeface="Times New Roman" pitchFamily="18" charset="0"/>
                        </a:rPr>
                        <a:t>Qy</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9.44/9.44</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r>
              <a:tr h="333790">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Ring acceptance </a:t>
                      </a:r>
                      <a:endPar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40 </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a:t>
                      </a: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mm</a:t>
                      </a: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sym typeface="Symbol" pitchFamily="18" charset="2"/>
                        </a:rPr>
                        <a:t></a:t>
                      </a: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mrad</a:t>
                      </a:r>
                      <a:endPar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r>
              <a:tr h="330062">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Long. acceptance, </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p/p</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±0.010</a:t>
                      </a:r>
                      <a:endPar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r>
              <a:tr h="330062">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Gamma-transition, </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a:t>
                      </a:r>
                      <a:r>
                        <a:rPr kumimoji="0" lang="en-US" sz="1800" b="1" i="0" u="none" strike="noStrike" cap="none" normalizeH="0" baseline="-25000" dirty="0" err="1" smtClean="0">
                          <a:ln>
                            <a:noFill/>
                          </a:ln>
                          <a:solidFill>
                            <a:schemeClr val="tx1"/>
                          </a:solidFill>
                          <a:effectLst/>
                          <a:latin typeface="Calibri" pitchFamily="34" charset="0"/>
                          <a:ea typeface="Calibri" pitchFamily="34" charset="0"/>
                          <a:cs typeface="Times New Roman" pitchFamily="18" charset="0"/>
                        </a:rPr>
                        <a:t>tr</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7.0</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r>
              <a:tr h="330062">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Ion energy, </a:t>
                      </a:r>
                      <a:r>
                        <a:rPr kumimoji="0" lang="en-US" sz="1800" b="1" i="0" u="none" strike="noStrike" cap="none" normalizeH="0" baseline="0" dirty="0" err="1" smtClean="0">
                          <a:ln>
                            <a:noFill/>
                          </a:ln>
                          <a:solidFill>
                            <a:schemeClr val="tx1"/>
                          </a:solidFill>
                          <a:effectLst/>
                          <a:latin typeface="Calibri" pitchFamily="34" charset="0"/>
                          <a:cs typeface="Times New Roman" pitchFamily="18" charset="0"/>
                        </a:rPr>
                        <a:t>GeV</a:t>
                      </a: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/u</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Times New Roman" pitchFamily="18" charset="0"/>
                        </a:rPr>
                        <a:t>1.0</a:t>
                      </a:r>
                      <a:endParaRPr kumimoji="0" lang="ru-RU" sz="1800" b="1"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3.0</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4.5</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r>
              <a:tr h="348797">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Ion number per bunch</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2∙10</a:t>
                      </a:r>
                      <a:r>
                        <a:rPr kumimoji="0" lang="en-US" sz="1800" b="1" i="0" u="none" strike="noStrike" cap="none" normalizeH="0" baseline="30000" dirty="0" smtClean="0">
                          <a:ln>
                            <a:noFill/>
                          </a:ln>
                          <a:solidFill>
                            <a:schemeClr val="tx1"/>
                          </a:solidFill>
                          <a:effectLst/>
                          <a:latin typeface="Calibri" pitchFamily="34" charset="0"/>
                          <a:cs typeface="Times New Roman" pitchFamily="18" charset="0"/>
                        </a:rPr>
                        <a:t>8</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2.4∙10</a:t>
                      </a:r>
                      <a:r>
                        <a:rPr kumimoji="0" lang="en-US" sz="1800" b="1" i="0" u="none" strike="noStrike" cap="none" normalizeH="0" baseline="30000" dirty="0" smtClean="0">
                          <a:ln>
                            <a:noFill/>
                          </a:ln>
                          <a:solidFill>
                            <a:schemeClr val="tx1"/>
                          </a:solidFill>
                          <a:effectLst/>
                          <a:latin typeface="Calibri" pitchFamily="34" charset="0"/>
                          <a:cs typeface="Times New Roman" pitchFamily="18" charset="0"/>
                        </a:rPr>
                        <a:t>9</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2.</a:t>
                      </a:r>
                      <a:r>
                        <a:rPr kumimoji="0" lang="ru-RU" sz="1800" b="1" i="0" u="none" strike="noStrike" cap="none" normalizeH="0" baseline="0" dirty="0" smtClean="0">
                          <a:ln>
                            <a:noFill/>
                          </a:ln>
                          <a:solidFill>
                            <a:schemeClr val="tx1"/>
                          </a:solidFill>
                          <a:effectLst/>
                          <a:latin typeface="Calibri" pitchFamily="34" charset="0"/>
                          <a:cs typeface="Times New Roman" pitchFamily="18" charset="0"/>
                        </a:rPr>
                        <a:t>3</a:t>
                      </a: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∙10</a:t>
                      </a:r>
                      <a:r>
                        <a:rPr kumimoji="0" lang="en-US" sz="1800" b="1" i="0" u="none" strike="noStrike" cap="none" normalizeH="0" baseline="30000" dirty="0" smtClean="0">
                          <a:ln>
                            <a:noFill/>
                          </a:ln>
                          <a:solidFill>
                            <a:schemeClr val="tx1"/>
                          </a:solidFill>
                          <a:effectLst/>
                          <a:latin typeface="Calibri" pitchFamily="34" charset="0"/>
                          <a:cs typeface="Times New Roman" pitchFamily="18" charset="0"/>
                        </a:rPr>
                        <a:t>9</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r>
              <a:tr h="393819">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alibri" pitchFamily="34" charset="0"/>
                          <a:cs typeface="Times New Roman" pitchFamily="18" charset="0"/>
                        </a:rPr>
                        <a:t>Rms</a:t>
                      </a: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  </a:t>
                      </a:r>
                      <a:r>
                        <a:rPr kumimoji="0" lang="en-US" sz="1800" b="1" i="0" u="none" strike="noStrike" cap="none" normalizeH="0" baseline="0" dirty="0" err="1" smtClean="0">
                          <a:ln>
                            <a:noFill/>
                          </a:ln>
                          <a:solidFill>
                            <a:schemeClr val="tx1"/>
                          </a:solidFill>
                          <a:effectLst/>
                          <a:latin typeface="Calibri" pitchFamily="34" charset="0"/>
                          <a:cs typeface="Times New Roman" pitchFamily="18" charset="0"/>
                        </a:rPr>
                        <a:t>dp</a:t>
                      </a: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/p, 10</a:t>
                      </a:r>
                      <a:r>
                        <a:rPr kumimoji="0" lang="en-US" sz="1800" b="1" i="0" u="none" strike="noStrike" cap="none" normalizeH="0" baseline="30000" dirty="0" smtClean="0">
                          <a:ln>
                            <a:noFill/>
                          </a:ln>
                          <a:solidFill>
                            <a:schemeClr val="tx1"/>
                          </a:solidFill>
                          <a:effectLst/>
                          <a:latin typeface="Calibri" pitchFamily="34" charset="0"/>
                          <a:cs typeface="Times New Roman" pitchFamily="18" charset="0"/>
                        </a:rPr>
                        <a:t>-3</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0.</a:t>
                      </a:r>
                      <a:r>
                        <a:rPr kumimoji="0" lang="ru-RU" sz="1800" b="1" i="0" u="none" strike="noStrike" cap="none" normalizeH="0" baseline="0" dirty="0" smtClean="0">
                          <a:ln>
                            <a:noFill/>
                          </a:ln>
                          <a:solidFill>
                            <a:schemeClr val="tx1"/>
                          </a:solidFill>
                          <a:effectLst/>
                          <a:latin typeface="Calibri" pitchFamily="34" charset="0"/>
                          <a:cs typeface="Times New Roman" pitchFamily="18" charset="0"/>
                        </a:rPr>
                        <a:t>55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1.</a:t>
                      </a:r>
                      <a:r>
                        <a:rPr kumimoji="0" lang="ru-RU" sz="1800" b="1" i="0" u="none" strike="noStrike" cap="none" normalizeH="0" baseline="0" dirty="0" smtClean="0">
                          <a:ln>
                            <a:noFill/>
                          </a:ln>
                          <a:solidFill>
                            <a:schemeClr val="tx1"/>
                          </a:solidFill>
                          <a:effectLst/>
                          <a:latin typeface="Calibri" pitchFamily="34" charset="0"/>
                          <a:cs typeface="Times New Roman" pitchFamily="18" charset="0"/>
                        </a:rPr>
                        <a:t>1</a:t>
                      </a: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5</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1.5</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r>
              <a:tr h="660124">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alibri" pitchFamily="34" charset="0"/>
                          <a:cs typeface="Times New Roman" pitchFamily="18" charset="0"/>
                        </a:rPr>
                        <a:t>Rms</a:t>
                      </a: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 beam </a:t>
                      </a:r>
                      <a:r>
                        <a:rPr kumimoji="0" lang="en-US" sz="1800" b="1" i="0" u="none" strike="noStrike" cap="none" normalizeH="0" baseline="0" dirty="0" err="1" smtClean="0">
                          <a:ln>
                            <a:noFill/>
                          </a:ln>
                          <a:solidFill>
                            <a:schemeClr val="tx1"/>
                          </a:solidFill>
                          <a:effectLst/>
                          <a:latin typeface="Calibri" pitchFamily="34" charset="0"/>
                          <a:cs typeface="Times New Roman" pitchFamily="18" charset="0"/>
                        </a:rPr>
                        <a:t>emittance</a:t>
                      </a: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 h/v, (</a:t>
                      </a:r>
                      <a:r>
                        <a:rPr kumimoji="0" lang="en-US" sz="1800" b="1" i="0" u="none" strike="noStrike" cap="none" normalizeH="0" baseline="0" dirty="0" err="1" smtClean="0">
                          <a:ln>
                            <a:noFill/>
                          </a:ln>
                          <a:solidFill>
                            <a:schemeClr val="tx1"/>
                          </a:solidFill>
                          <a:effectLst/>
                          <a:latin typeface="Calibri" pitchFamily="34" charset="0"/>
                          <a:cs typeface="Times New Roman" pitchFamily="18" charset="0"/>
                        </a:rPr>
                        <a:t>unnormalized</a:t>
                      </a: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 </a:t>
                      </a:r>
                      <a:r>
                        <a:rPr kumimoji="0" lang="de-DE" sz="1800" b="1" i="0" u="none" strike="noStrike" cap="none" normalizeH="0" baseline="0" dirty="0" smtClean="0">
                          <a:ln>
                            <a:noFill/>
                          </a:ln>
                          <a:solidFill>
                            <a:schemeClr val="tx1"/>
                          </a:solidFill>
                          <a:effectLst/>
                          <a:latin typeface="Calibri" pitchFamily="34" charset="0"/>
                          <a:cs typeface="Times New Roman" pitchFamily="18" charset="0"/>
                          <a:sym typeface="Symbol" pitchFamily="18" charset="2"/>
                        </a:rPr>
                        <a:t></a:t>
                      </a:r>
                      <a:r>
                        <a:rPr kumimoji="0" lang="en-US" sz="1800" b="1" i="0" u="none" strike="noStrike" cap="none" normalizeH="0" baseline="0" dirty="0" smtClean="0">
                          <a:ln>
                            <a:noFill/>
                          </a:ln>
                          <a:solidFill>
                            <a:schemeClr val="tx1"/>
                          </a:solidFill>
                          <a:effectLst/>
                          <a:latin typeface="Calibri" pitchFamily="34" charset="0"/>
                          <a:cs typeface="Times New Roman" pitchFamily="18" charset="0"/>
                          <a:sym typeface="Symbol" pitchFamily="18" charset="2"/>
                        </a:rPr>
                        <a:t></a:t>
                      </a:r>
                      <a:r>
                        <a:rPr kumimoji="0" lang="en-US" sz="1800" b="1" i="0" u="none" strike="noStrike" cap="none" normalizeH="0" baseline="0" dirty="0" err="1" smtClean="0">
                          <a:ln>
                            <a:noFill/>
                          </a:ln>
                          <a:solidFill>
                            <a:schemeClr val="tx1"/>
                          </a:solidFill>
                          <a:effectLst/>
                          <a:latin typeface="Calibri" pitchFamily="34" charset="0"/>
                          <a:cs typeface="Times New Roman" pitchFamily="18" charset="0"/>
                        </a:rPr>
                        <a:t>mm</a:t>
                      </a:r>
                      <a:r>
                        <a:rPr kumimoji="0" lang="en-US" sz="1800" b="1" i="0" u="none" strike="noStrike" cap="none" normalizeH="0" baseline="0" dirty="0" err="1" smtClean="0">
                          <a:ln>
                            <a:noFill/>
                          </a:ln>
                          <a:solidFill>
                            <a:schemeClr val="tx1"/>
                          </a:solidFill>
                          <a:effectLst/>
                          <a:latin typeface="Calibri" pitchFamily="34" charset="0"/>
                          <a:cs typeface="Times New Roman" pitchFamily="18" charset="0"/>
                          <a:sym typeface="Symbol" pitchFamily="18" charset="2"/>
                        </a:rPr>
                        <a:t></a:t>
                      </a:r>
                      <a:r>
                        <a:rPr kumimoji="0" lang="en-US" sz="1800" b="1" i="0" u="none" strike="noStrike" cap="none" normalizeH="0" baseline="0" dirty="0" err="1" smtClean="0">
                          <a:ln>
                            <a:noFill/>
                          </a:ln>
                          <a:solidFill>
                            <a:schemeClr val="tx1"/>
                          </a:solidFill>
                          <a:effectLst/>
                          <a:latin typeface="Calibri" pitchFamily="34" charset="0"/>
                          <a:cs typeface="Times New Roman" pitchFamily="18" charset="0"/>
                        </a:rPr>
                        <a:t>mrad</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1.1/</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1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cs typeface="Times New Roman" pitchFamily="18" charset="0"/>
                        </a:rPr>
                        <a:t>0</a:t>
                      </a: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a:t>
                      </a:r>
                      <a:r>
                        <a:rPr kumimoji="0" lang="ru-RU" sz="1800" b="1" i="0" u="none" strike="noStrike" cap="none" normalizeH="0" baseline="0" dirty="0" smtClean="0">
                          <a:ln>
                            <a:noFill/>
                          </a:ln>
                          <a:solidFill>
                            <a:schemeClr val="tx1"/>
                          </a:solidFill>
                          <a:effectLst/>
                          <a:latin typeface="Calibri" pitchFamily="34" charset="0"/>
                          <a:cs typeface="Times New Roman" pitchFamily="18" charset="0"/>
                        </a:rPr>
                        <a:t>95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1.1/</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0.8</a:t>
                      </a:r>
                      <a:r>
                        <a:rPr kumimoji="0" lang="ru-RU" sz="1800" b="1" i="0" u="none" strike="noStrike" cap="none" normalizeH="0" baseline="0" dirty="0" smtClean="0">
                          <a:ln>
                            <a:noFill/>
                          </a:ln>
                          <a:solidFill>
                            <a:schemeClr val="tx1"/>
                          </a:solidFill>
                          <a:effectLst/>
                          <a:latin typeface="Calibri" pitchFamily="34" charset="0"/>
                          <a:cs typeface="Times New Roman" pitchFamily="18" charset="0"/>
                        </a:rPr>
                        <a:t>5</a:t>
                      </a: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 </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1.1/</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0.7</a:t>
                      </a:r>
                      <a:r>
                        <a:rPr kumimoji="0" lang="ru-RU" sz="1800" b="1" i="0" u="none" strike="noStrike" cap="none" normalizeH="0" baseline="0" dirty="0" smtClean="0">
                          <a:ln>
                            <a:noFill/>
                          </a:ln>
                          <a:solidFill>
                            <a:schemeClr val="tx1"/>
                          </a:solidFill>
                          <a:effectLst/>
                          <a:latin typeface="Calibri" pitchFamily="34" charset="0"/>
                          <a:cs typeface="Times New Roman" pitchFamily="18" charset="0"/>
                        </a:rPr>
                        <a:t>5</a:t>
                      </a: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 </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0062">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Luminosity, cm</a:t>
                      </a:r>
                      <a:r>
                        <a:rPr kumimoji="0" lang="en-US" sz="1800" b="1" i="0" u="none" strike="noStrike" cap="none" normalizeH="0" baseline="30000" dirty="0" smtClean="0">
                          <a:ln>
                            <a:noFill/>
                          </a:ln>
                          <a:solidFill>
                            <a:schemeClr val="tx1"/>
                          </a:solidFill>
                          <a:effectLst/>
                          <a:latin typeface="Calibri" pitchFamily="34" charset="0"/>
                          <a:cs typeface="Times New Roman" pitchFamily="18" charset="0"/>
                          <a:sym typeface="Symbol" pitchFamily="18" charset="2"/>
                        </a:rPr>
                        <a:t></a:t>
                      </a:r>
                      <a:r>
                        <a:rPr kumimoji="0" lang="en-US" sz="1800" b="1" i="0" u="none" strike="noStrike" cap="none" normalizeH="0" baseline="30000" dirty="0" smtClean="0">
                          <a:ln>
                            <a:noFill/>
                          </a:ln>
                          <a:solidFill>
                            <a:schemeClr val="tx1"/>
                          </a:solidFill>
                          <a:effectLst/>
                          <a:latin typeface="Calibri" pitchFamily="34" charset="0"/>
                          <a:cs typeface="Times New Roman" pitchFamily="18" charset="0"/>
                        </a:rPr>
                        <a:t>2</a:t>
                      </a: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s</a:t>
                      </a:r>
                      <a:r>
                        <a:rPr kumimoji="0" lang="en-US" sz="1800" b="1" i="0" u="none" strike="noStrike" cap="none" normalizeH="0" baseline="30000" dirty="0" smtClean="0">
                          <a:ln>
                            <a:noFill/>
                          </a:ln>
                          <a:solidFill>
                            <a:schemeClr val="tx1"/>
                          </a:solidFill>
                          <a:effectLst/>
                          <a:latin typeface="Calibri" pitchFamily="34" charset="0"/>
                          <a:cs typeface="Times New Roman" pitchFamily="18" charset="0"/>
                          <a:sym typeface="Symbol" pitchFamily="18" charset="2"/>
                        </a:rPr>
                        <a:t></a:t>
                      </a:r>
                      <a:r>
                        <a:rPr kumimoji="0" lang="en-US" sz="1800" b="1" i="0" u="none" strike="noStrike" cap="none" normalizeH="0" baseline="30000" dirty="0" smtClean="0">
                          <a:ln>
                            <a:noFill/>
                          </a:ln>
                          <a:solidFill>
                            <a:schemeClr val="tx1"/>
                          </a:solidFill>
                          <a:effectLst/>
                          <a:latin typeface="Calibri" pitchFamily="34" charset="0"/>
                          <a:cs typeface="Times New Roman" pitchFamily="18" charset="0"/>
                        </a:rPr>
                        <a:t>1</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0.66e25</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1e27 </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1e27 </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0062">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IBS </a:t>
                      </a:r>
                      <a:r>
                        <a:rPr kumimoji="0" lang="en-US" sz="1800" b="1" i="0" u="none" strike="noStrike" cap="none" normalizeH="0" baseline="0" dirty="0" err="1" smtClean="0">
                          <a:ln>
                            <a:noFill/>
                          </a:ln>
                          <a:solidFill>
                            <a:schemeClr val="tx1"/>
                          </a:solidFill>
                          <a:effectLst/>
                          <a:latin typeface="Calibri" pitchFamily="34" charset="0"/>
                          <a:cs typeface="Times New Roman" pitchFamily="18" charset="0"/>
                        </a:rPr>
                        <a:t>growthe</a:t>
                      </a: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 time, sec </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160</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460</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2000</a:t>
                      </a:r>
                      <a:endParaRPr kumimoji="0" lang="ru-RU"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pic>
        <p:nvPicPr>
          <p:cNvPr id="13" name="Рисунок 12" descr="sigmap.gif"/>
          <p:cNvPicPr>
            <a:picLocks noChangeAspect="1"/>
          </p:cNvPicPr>
          <p:nvPr/>
        </p:nvPicPr>
        <p:blipFill>
          <a:blip r:embed="rId3" cstate="print"/>
          <a:srcRect/>
          <a:stretch>
            <a:fillRect/>
          </a:stretch>
        </p:blipFill>
        <p:spPr bwMode="auto">
          <a:xfrm>
            <a:off x="5796151" y="1034865"/>
            <a:ext cx="3315883" cy="2879725"/>
          </a:xfrm>
          <a:prstGeom prst="rect">
            <a:avLst/>
          </a:prstGeom>
          <a:noFill/>
          <a:ln w="9525">
            <a:noFill/>
            <a:miter lim="800000"/>
            <a:headEnd/>
            <a:tailEnd/>
          </a:ln>
        </p:spPr>
      </p:pic>
      <p:sp>
        <p:nvSpPr>
          <p:cNvPr id="3" name="Прямоугольник 2"/>
          <p:cNvSpPr/>
          <p:nvPr/>
        </p:nvSpPr>
        <p:spPr>
          <a:xfrm>
            <a:off x="5980026" y="3922208"/>
            <a:ext cx="3192797" cy="923330"/>
          </a:xfrm>
          <a:prstGeom prst="rect">
            <a:avLst/>
          </a:prstGeom>
        </p:spPr>
        <p:txBody>
          <a:bodyPr wrap="none">
            <a:spAutoFit/>
          </a:bodyPr>
          <a:lstStyle/>
          <a:p>
            <a:r>
              <a:rPr lang="en-US" b="1" dirty="0" err="1" smtClean="0">
                <a:solidFill>
                  <a:srgbClr val="002060"/>
                </a:solidFill>
              </a:rPr>
              <a:t>R.m.s</a:t>
            </a:r>
            <a:r>
              <a:rPr lang="en-US" b="1" dirty="0" smtClean="0">
                <a:solidFill>
                  <a:srgbClr val="002060"/>
                </a:solidFill>
              </a:rPr>
              <a:t> momentum spread</a:t>
            </a:r>
          </a:p>
          <a:p>
            <a:r>
              <a:rPr lang="en-US" b="1" dirty="0">
                <a:solidFill>
                  <a:srgbClr val="002060"/>
                </a:solidFill>
              </a:rPr>
              <a:t>a</a:t>
            </a:r>
            <a:r>
              <a:rPr lang="en-US" b="1" dirty="0" smtClean="0">
                <a:solidFill>
                  <a:srgbClr val="002060"/>
                </a:solidFill>
              </a:rPr>
              <a:t>t equilibrium between IBS and</a:t>
            </a:r>
          </a:p>
          <a:p>
            <a:r>
              <a:rPr lang="en-US" b="1" dirty="0" smtClean="0">
                <a:solidFill>
                  <a:srgbClr val="002060"/>
                </a:solidFill>
              </a:rPr>
              <a:t>electron or stochastic  cooling</a:t>
            </a:r>
            <a:endParaRPr lang="en-US" b="1" dirty="0">
              <a:solidFill>
                <a:srgbClr val="002060"/>
              </a:solidFill>
            </a:endParaRPr>
          </a:p>
        </p:txBody>
      </p:sp>
      <p:sp>
        <p:nvSpPr>
          <p:cNvPr id="9" name="Номер слайда 8"/>
          <p:cNvSpPr>
            <a:spLocks noGrp="1"/>
          </p:cNvSpPr>
          <p:nvPr>
            <p:ph type="sldNum" sz="quarter" idx="12"/>
          </p:nvPr>
        </p:nvSpPr>
        <p:spPr>
          <a:xfrm>
            <a:off x="6876256" y="6381328"/>
            <a:ext cx="2133600" cy="365125"/>
          </a:xfrm>
        </p:spPr>
        <p:txBody>
          <a:bodyPr/>
          <a:lstStyle/>
          <a:p>
            <a:pPr>
              <a:defRPr/>
            </a:pPr>
            <a:fld id="{D4C0C47B-3F15-49EC-85E9-05A653C90150}" type="slidenum">
              <a:rPr lang="ru-RU" sz="1800" b="1" smtClean="0">
                <a:solidFill>
                  <a:schemeClr val="tx1"/>
                </a:solidFill>
              </a:rPr>
              <a:pPr>
                <a:defRPr/>
              </a:pPr>
              <a:t>3</a:t>
            </a:fld>
            <a:endParaRPr lang="ru-RU" sz="1800" b="1" dirty="0">
              <a:solidFill>
                <a:schemeClr val="tx1"/>
              </a:solidFill>
            </a:endParaRPr>
          </a:p>
        </p:txBody>
      </p:sp>
    </p:spTree>
    <p:extLst>
      <p:ext uri="{BB962C8B-B14F-4D97-AF65-F5344CB8AC3E}">
        <p14:creationId xmlns:p14="http://schemas.microsoft.com/office/powerpoint/2010/main" val="60562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21557"/>
          </a:xfrm>
        </p:spPr>
        <p:txBody>
          <a:bodyPr>
            <a:normAutofit/>
          </a:bodyPr>
          <a:lstStyle/>
          <a:p>
            <a:r>
              <a:rPr lang="en-US" sz="3600" b="1" dirty="0" smtClean="0"/>
              <a:t>Beam preparation scheme</a:t>
            </a:r>
            <a:endParaRPr lang="ru-RU" sz="3600" dirty="0">
              <a:latin typeface="Arial" pitchFamily="34" charset="0"/>
              <a:cs typeface="Arial" pitchFamily="34" charset="0"/>
            </a:endParaRPr>
          </a:p>
        </p:txBody>
      </p:sp>
      <p:sp>
        <p:nvSpPr>
          <p:cNvPr id="3" name="Содержимое 2"/>
          <p:cNvSpPr>
            <a:spLocks noGrp="1"/>
          </p:cNvSpPr>
          <p:nvPr>
            <p:ph idx="1"/>
          </p:nvPr>
        </p:nvSpPr>
        <p:spPr>
          <a:xfrm>
            <a:off x="481178" y="1052736"/>
            <a:ext cx="8229600" cy="4929411"/>
          </a:xfrm>
        </p:spPr>
        <p:txBody>
          <a:bodyPr>
            <a:normAutofit fontScale="85000" lnSpcReduction="20000"/>
          </a:bodyPr>
          <a:lstStyle/>
          <a:p>
            <a:pPr algn="ctr">
              <a:buNone/>
            </a:pPr>
            <a:r>
              <a:rPr lang="en-US" sz="2800" b="1" dirty="0" smtClean="0">
                <a:latin typeface="Arial" pitchFamily="34" charset="0"/>
                <a:cs typeface="Arial" pitchFamily="34" charset="0"/>
              </a:rPr>
              <a:t>Beam storage at the experiment </a:t>
            </a:r>
            <a:r>
              <a:rPr lang="en-US" sz="2800" b="1" dirty="0" smtClean="0">
                <a:latin typeface="Arial" pitchFamily="34" charset="0"/>
                <a:cs typeface="Arial" pitchFamily="34" charset="0"/>
              </a:rPr>
              <a:t>energy</a:t>
            </a:r>
          </a:p>
          <a:p>
            <a:pPr algn="ctr">
              <a:buNone/>
            </a:pPr>
            <a:endParaRPr lang="en-US" sz="2800" b="1" dirty="0" smtClean="0">
              <a:solidFill>
                <a:srgbClr val="FF0000"/>
              </a:solidFill>
              <a:latin typeface="Arial" pitchFamily="34" charset="0"/>
              <a:cs typeface="Arial" pitchFamily="34" charset="0"/>
            </a:endParaRPr>
          </a:p>
          <a:p>
            <a:pPr marL="514350" indent="-514350">
              <a:buAutoNum type="arabicPeriod"/>
            </a:pPr>
            <a:r>
              <a:rPr lang="en-US" sz="2800" dirty="0" smtClean="0">
                <a:solidFill>
                  <a:srgbClr val="FF0000"/>
                </a:solidFill>
                <a:latin typeface="Arial" pitchFamily="34" charset="0"/>
                <a:cs typeface="Arial" pitchFamily="34" charset="0"/>
              </a:rPr>
              <a:t>RF barrier bucket system (RF1)</a:t>
            </a:r>
          </a:p>
          <a:p>
            <a:pPr marL="514350" indent="-514350">
              <a:buNone/>
            </a:pPr>
            <a:r>
              <a:rPr lang="en-US" sz="2400" dirty="0" smtClean="0"/>
              <a:t>	</a:t>
            </a:r>
            <a:r>
              <a:rPr lang="en-US" sz="2100" b="1" dirty="0">
                <a:solidFill>
                  <a:srgbClr val="002060"/>
                </a:solidFill>
                <a:latin typeface="Times New Roman" panose="02020603050405020304" pitchFamily="18" charset="0"/>
                <a:cs typeface="Times New Roman" panose="02020603050405020304" pitchFamily="18" charset="0"/>
              </a:rPr>
              <a:t>A</a:t>
            </a:r>
            <a:r>
              <a:rPr lang="en-US" sz="2100" b="1" dirty="0" smtClean="0">
                <a:solidFill>
                  <a:srgbClr val="002060"/>
                </a:solidFill>
                <a:latin typeface="Times New Roman" panose="02020603050405020304" pitchFamily="18" charset="0"/>
                <a:cs typeface="Times New Roman" panose="02020603050405020304" pitchFamily="18" charset="0"/>
              </a:rPr>
              <a:t>llowing storage of the required beam intensity at  half ring circumference </a:t>
            </a:r>
            <a:r>
              <a:rPr lang="en-US" sz="2100" b="1" dirty="0" err="1" smtClean="0">
                <a:solidFill>
                  <a:srgbClr val="002060"/>
                </a:solidFill>
                <a:latin typeface="Times New Roman" panose="02020603050405020304" pitchFamily="18" charset="0"/>
                <a:cs typeface="Times New Roman" panose="02020603050405020304" pitchFamily="18" charset="0"/>
              </a:rPr>
              <a:t>Cring</a:t>
            </a:r>
            <a:r>
              <a:rPr lang="en-US" sz="2100" b="1" dirty="0" smtClean="0">
                <a:solidFill>
                  <a:srgbClr val="002060"/>
                </a:solidFill>
                <a:latin typeface="Times New Roman" panose="02020603050405020304" pitchFamily="18" charset="0"/>
                <a:cs typeface="Times New Roman" panose="02020603050405020304" pitchFamily="18" charset="0"/>
              </a:rPr>
              <a:t>/2. </a:t>
            </a:r>
            <a:r>
              <a:rPr lang="en-US" sz="2100" b="1" dirty="0">
                <a:solidFill>
                  <a:srgbClr val="002060"/>
                </a:solidFill>
                <a:latin typeface="Times New Roman" panose="02020603050405020304" pitchFamily="18" charset="0"/>
                <a:cs typeface="Times New Roman" panose="02020603050405020304" pitchFamily="18" charset="0"/>
              </a:rPr>
              <a:t>Accumulation efficiency ~ 95%, about 44 - 100 injection pulses (22-50 to each ring) every 5 sec. Total accumulation time </a:t>
            </a:r>
            <a:r>
              <a:rPr lang="ru-RU" sz="2100" b="1" dirty="0" smtClean="0">
                <a:solidFill>
                  <a:srgbClr val="002060"/>
                </a:solidFill>
                <a:latin typeface="Times New Roman" panose="02020603050405020304" pitchFamily="18" charset="0"/>
                <a:cs typeface="Times New Roman" panose="02020603050405020304" pitchFamily="18" charset="0"/>
              </a:rPr>
              <a:t> </a:t>
            </a:r>
            <a:r>
              <a:rPr lang="en-US" sz="2100" b="1" dirty="0" smtClean="0">
                <a:solidFill>
                  <a:srgbClr val="002060"/>
                </a:solidFill>
                <a:latin typeface="Times New Roman" panose="02020603050405020304" pitchFamily="18" charset="0"/>
                <a:cs typeface="Times New Roman" panose="02020603050405020304" pitchFamily="18" charset="0"/>
              </a:rPr>
              <a:t>is about 6 </a:t>
            </a:r>
            <a:r>
              <a:rPr lang="en-US" sz="2100" b="1" dirty="0">
                <a:solidFill>
                  <a:srgbClr val="002060"/>
                </a:solidFill>
                <a:latin typeface="Times New Roman" panose="02020603050405020304" pitchFamily="18" charset="0"/>
                <a:cs typeface="Times New Roman" panose="02020603050405020304" pitchFamily="18" charset="0"/>
              </a:rPr>
              <a:t>min</a:t>
            </a:r>
            <a:r>
              <a:rPr lang="en-US" sz="2100" b="1" dirty="0" smtClean="0">
                <a:solidFill>
                  <a:srgbClr val="002060"/>
                </a:solidFill>
                <a:latin typeface="Times New Roman" panose="02020603050405020304" pitchFamily="18" charset="0"/>
                <a:cs typeface="Times New Roman" panose="02020603050405020304" pitchFamily="18" charset="0"/>
              </a:rPr>
              <a:t>.</a:t>
            </a:r>
            <a:br>
              <a:rPr lang="en-US" sz="2100" b="1" dirty="0" smtClean="0">
                <a:solidFill>
                  <a:srgbClr val="002060"/>
                </a:solidFill>
                <a:latin typeface="Times New Roman" panose="02020603050405020304" pitchFamily="18" charset="0"/>
                <a:cs typeface="Times New Roman" panose="02020603050405020304" pitchFamily="18" charset="0"/>
              </a:rPr>
            </a:br>
            <a:r>
              <a:rPr lang="en-US" sz="2100" b="1" dirty="0" smtClean="0">
                <a:solidFill>
                  <a:srgbClr val="002060"/>
                </a:solidFill>
                <a:latin typeface="Times New Roman" panose="02020603050405020304" pitchFamily="18" charset="0"/>
                <a:cs typeface="Times New Roman" panose="02020603050405020304" pitchFamily="18" charset="0"/>
              </a:rPr>
              <a:t>RF1 </a:t>
            </a:r>
            <a:r>
              <a:rPr lang="en-US" sz="2100" b="1" dirty="0" smtClean="0">
                <a:solidFill>
                  <a:srgbClr val="002060"/>
                </a:solidFill>
                <a:latin typeface="Times New Roman" panose="02020603050405020304" pitchFamily="18" charset="0"/>
                <a:cs typeface="Times New Roman" panose="02020603050405020304" pitchFamily="18" charset="0"/>
              </a:rPr>
              <a:t>can be used for acceleration ions  if injection energy is less then energy of experiment RF1 generates </a:t>
            </a:r>
            <a:r>
              <a:rPr lang="ru-RU" sz="2100" b="1" dirty="0" smtClean="0">
                <a:solidFill>
                  <a:srgbClr val="002060"/>
                </a:solidFill>
                <a:latin typeface="Times New Roman" panose="02020603050405020304" pitchFamily="18" charset="0"/>
                <a:cs typeface="Times New Roman" panose="02020603050405020304" pitchFamily="18" charset="0"/>
              </a:rPr>
              <a:t> </a:t>
            </a:r>
            <a:r>
              <a:rPr lang="en-US" sz="2100" b="1" dirty="0" smtClean="0">
                <a:solidFill>
                  <a:srgbClr val="002060"/>
                </a:solidFill>
                <a:latin typeface="Times New Roman" panose="02020603050405020304" pitchFamily="18" charset="0"/>
                <a:cs typeface="Times New Roman" panose="02020603050405020304" pitchFamily="18" charset="0"/>
              </a:rPr>
              <a:t>accelerating voltage 250-300 V.</a:t>
            </a:r>
          </a:p>
          <a:p>
            <a:pPr marL="514350" indent="-514350">
              <a:buNone/>
            </a:pPr>
            <a:endParaRPr lang="en-US" sz="2000" dirty="0" smtClean="0">
              <a:latin typeface="Arial" pitchFamily="34" charset="0"/>
              <a:cs typeface="Arial" pitchFamily="34" charset="0"/>
            </a:endParaRPr>
          </a:p>
          <a:p>
            <a:pPr marL="514350" indent="-514350">
              <a:buAutoNum type="arabicPlain" startAt="2"/>
            </a:pPr>
            <a:r>
              <a:rPr lang="en-US" sz="2800" dirty="0" smtClean="0">
                <a:solidFill>
                  <a:srgbClr val="FF0000"/>
                </a:solidFill>
                <a:latin typeface="Arial" pitchFamily="34" charset="0"/>
                <a:cs typeface="Arial" pitchFamily="34" charset="0"/>
              </a:rPr>
              <a:t>1</a:t>
            </a:r>
            <a:r>
              <a:rPr lang="en-US" sz="2800" baseline="30000" dirty="0" smtClean="0">
                <a:solidFill>
                  <a:srgbClr val="FF0000"/>
                </a:solidFill>
                <a:latin typeface="Arial" pitchFamily="34" charset="0"/>
                <a:cs typeface="Arial" pitchFamily="34" charset="0"/>
              </a:rPr>
              <a:t>st</a:t>
            </a:r>
            <a:r>
              <a:rPr lang="en-US" sz="2800" dirty="0" smtClean="0">
                <a:solidFill>
                  <a:srgbClr val="FF0000"/>
                </a:solidFill>
                <a:latin typeface="Arial" pitchFamily="34" charset="0"/>
                <a:cs typeface="Arial" pitchFamily="34" charset="0"/>
              </a:rPr>
              <a:t> narrow-band RF system (RF2)</a:t>
            </a:r>
          </a:p>
          <a:p>
            <a:pPr>
              <a:buNone/>
              <a:defRPr/>
            </a:pPr>
            <a:r>
              <a:rPr lang="en-US" sz="2000" dirty="0" smtClean="0"/>
              <a:t>	</a:t>
            </a:r>
            <a:r>
              <a:rPr lang="en-US" sz="2100" b="1" dirty="0">
                <a:solidFill>
                  <a:srgbClr val="002060"/>
                </a:solidFill>
                <a:latin typeface="Times New Roman" panose="02020603050405020304" pitchFamily="18" charset="0"/>
                <a:cs typeface="Times New Roman" panose="02020603050405020304" pitchFamily="18" charset="0"/>
              </a:rPr>
              <a:t>O</a:t>
            </a:r>
            <a:r>
              <a:rPr lang="en-US" sz="2100" b="1" dirty="0" smtClean="0">
                <a:solidFill>
                  <a:srgbClr val="002060"/>
                </a:solidFill>
                <a:latin typeface="Times New Roman" panose="02020603050405020304" pitchFamily="18" charset="0"/>
                <a:cs typeface="Times New Roman" panose="02020603050405020304" pitchFamily="18" charset="0"/>
              </a:rPr>
              <a:t>perating at 22  harmonics of revolution frequency;  it provides the beam bunching. </a:t>
            </a:r>
          </a:p>
          <a:p>
            <a:pPr>
              <a:buNone/>
              <a:defRPr/>
            </a:pPr>
            <a:endParaRPr lang="en-US" sz="2100" dirty="0" smtClean="0">
              <a:latin typeface="Arial" pitchFamily="34" charset="0"/>
              <a:cs typeface="Arial" pitchFamily="34" charset="0"/>
            </a:endParaRPr>
          </a:p>
          <a:p>
            <a:pPr marL="514350" indent="-514350">
              <a:buAutoNum type="arabicPlain" startAt="3"/>
            </a:pPr>
            <a:r>
              <a:rPr lang="en-US" sz="2800" dirty="0" smtClean="0">
                <a:solidFill>
                  <a:srgbClr val="FF0000"/>
                </a:solidFill>
                <a:latin typeface="Arial" pitchFamily="34" charset="0"/>
                <a:cs typeface="Arial" pitchFamily="34" charset="0"/>
              </a:rPr>
              <a:t>2</a:t>
            </a:r>
            <a:r>
              <a:rPr lang="en-US" sz="2800" baseline="30000" dirty="0" smtClean="0">
                <a:solidFill>
                  <a:srgbClr val="FF0000"/>
                </a:solidFill>
                <a:latin typeface="Arial" pitchFamily="34" charset="0"/>
                <a:cs typeface="Arial" pitchFamily="34" charset="0"/>
              </a:rPr>
              <a:t>nd</a:t>
            </a:r>
            <a:r>
              <a:rPr lang="en-US" sz="2800" dirty="0" smtClean="0">
                <a:solidFill>
                  <a:srgbClr val="FF0000"/>
                </a:solidFill>
                <a:latin typeface="Arial" pitchFamily="34" charset="0"/>
                <a:cs typeface="Arial" pitchFamily="34" charset="0"/>
              </a:rPr>
              <a:t> narrow-band RF system (RF3) </a:t>
            </a:r>
          </a:p>
          <a:p>
            <a:pPr>
              <a:buNone/>
              <a:defRPr/>
            </a:pPr>
            <a:r>
              <a:rPr lang="en-US" sz="2000" dirty="0" smtClean="0"/>
              <a:t>	</a:t>
            </a:r>
            <a:r>
              <a:rPr lang="en-US" sz="2100" b="1" dirty="0">
                <a:solidFill>
                  <a:srgbClr val="002060"/>
                </a:solidFill>
                <a:latin typeface="Times New Roman" panose="02020603050405020304" pitchFamily="18" charset="0"/>
                <a:cs typeface="Times New Roman" panose="02020603050405020304" pitchFamily="18" charset="0"/>
              </a:rPr>
              <a:t>O</a:t>
            </a:r>
            <a:r>
              <a:rPr lang="en-US" sz="2100" b="1" dirty="0" smtClean="0">
                <a:solidFill>
                  <a:srgbClr val="002060"/>
                </a:solidFill>
                <a:latin typeface="Times New Roman" panose="02020603050405020304" pitchFamily="18" charset="0"/>
                <a:cs typeface="Times New Roman" panose="02020603050405020304" pitchFamily="18" charset="0"/>
              </a:rPr>
              <a:t>perating at harmonics number 66, that provides the bunch length necessary for collision experiments. </a:t>
            </a:r>
            <a:r>
              <a:rPr lang="en-US" sz="2400" dirty="0" smtClean="0">
                <a:latin typeface="Arial" pitchFamily="34" charset="0"/>
                <a:cs typeface="Arial" pitchFamily="34" charset="0"/>
              </a:rPr>
              <a:t>	 </a:t>
            </a:r>
            <a:endParaRPr lang="ru-RU" sz="2400" dirty="0">
              <a:latin typeface="Arial" pitchFamily="34" charset="0"/>
              <a:cs typeface="Arial" pitchFamily="34" charset="0"/>
            </a:endParaRPr>
          </a:p>
        </p:txBody>
      </p:sp>
      <p:sp>
        <p:nvSpPr>
          <p:cNvPr id="13" name="Номер слайда 12"/>
          <p:cNvSpPr>
            <a:spLocks noGrp="1"/>
          </p:cNvSpPr>
          <p:nvPr>
            <p:ph type="sldNum" sz="quarter" idx="12"/>
          </p:nvPr>
        </p:nvSpPr>
        <p:spPr>
          <a:xfrm>
            <a:off x="6804248" y="6309320"/>
            <a:ext cx="2133600" cy="365125"/>
          </a:xfrm>
        </p:spPr>
        <p:txBody>
          <a:bodyPr/>
          <a:lstStyle/>
          <a:p>
            <a:fld id="{531F9F1B-9D83-40A2-8961-D3DF3B7572B2}" type="slidenum">
              <a:rPr lang="ru-RU" sz="1800" b="1" smtClean="0">
                <a:solidFill>
                  <a:schemeClr val="tx1"/>
                </a:solidFill>
              </a:rPr>
              <a:pPr/>
              <a:t>4</a:t>
            </a:fld>
            <a:endParaRPr lang="ru-RU" sz="1800" b="1" dirty="0">
              <a:solidFill>
                <a:schemeClr val="tx1"/>
              </a:solidFill>
            </a:endParaRPr>
          </a:p>
        </p:txBody>
      </p:sp>
    </p:spTree>
    <p:extLst>
      <p:ext uri="{BB962C8B-B14F-4D97-AF65-F5344CB8AC3E}">
        <p14:creationId xmlns:p14="http://schemas.microsoft.com/office/powerpoint/2010/main" val="1083682849"/>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5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ja-JP" altLang="en-US" smtClean="0">
              <a:solidFill>
                <a:srgbClr val="000000"/>
              </a:solidFill>
              <a:latin typeface="Calibri" pitchFamily="34" charset="0"/>
              <a:ea typeface="ＭＳ Ｐゴシック" charset="-128"/>
            </a:endParaRPr>
          </a:p>
        </p:txBody>
      </p:sp>
      <p:sp>
        <p:nvSpPr>
          <p:cNvPr id="15363" name="Rectangle 1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ja-JP" altLang="en-US" smtClean="0">
              <a:solidFill>
                <a:srgbClr val="000000"/>
              </a:solidFill>
              <a:latin typeface="Calibri" pitchFamily="34" charset="0"/>
              <a:ea typeface="ＭＳ Ｐゴシック" charset="-128"/>
            </a:endParaRPr>
          </a:p>
        </p:txBody>
      </p:sp>
      <p:grpSp>
        <p:nvGrpSpPr>
          <p:cNvPr id="15364" name="Group 65"/>
          <p:cNvGrpSpPr>
            <a:grpSpLocks noChangeAspect="1"/>
          </p:cNvGrpSpPr>
          <p:nvPr/>
        </p:nvGrpSpPr>
        <p:grpSpPr bwMode="auto">
          <a:xfrm>
            <a:off x="404813" y="773113"/>
            <a:ext cx="8281987" cy="5472112"/>
            <a:chOff x="1784" y="3118"/>
            <a:chExt cx="7557" cy="9661"/>
          </a:xfrm>
        </p:grpSpPr>
        <p:sp>
          <p:nvSpPr>
            <p:cNvPr id="15367" name="AutoShape 116"/>
            <p:cNvSpPr>
              <a:spLocks noChangeAspect="1" noChangeArrowheads="1" noTextEdit="1"/>
            </p:cNvSpPr>
            <p:nvPr/>
          </p:nvSpPr>
          <p:spPr bwMode="auto">
            <a:xfrm>
              <a:off x="1784" y="3118"/>
              <a:ext cx="7557" cy="9534"/>
            </a:xfrm>
            <a:prstGeom prst="rect">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z="1600" smtClean="0">
                <a:solidFill>
                  <a:srgbClr val="000000"/>
                </a:solidFill>
              </a:endParaRPr>
            </a:p>
          </p:txBody>
        </p:sp>
        <p:sp>
          <p:nvSpPr>
            <p:cNvPr id="15368" name="Text Box 115"/>
            <p:cNvSpPr txBox="1">
              <a:spLocks noChangeArrowheads="1"/>
            </p:cNvSpPr>
            <p:nvPr/>
          </p:nvSpPr>
          <p:spPr bwMode="auto">
            <a:xfrm>
              <a:off x="4425" y="3245"/>
              <a:ext cx="3189" cy="6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8697" tIns="44348" rIns="88697" bIns="44348"/>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ja-JP" sz="1600" b="1" dirty="0" smtClean="0">
                  <a:solidFill>
                    <a:srgbClr val="000000"/>
                  </a:solidFill>
                  <a:latin typeface="Calibri" pitchFamily="34" charset="0"/>
                  <a:ea typeface="Calibri" pitchFamily="34" charset="0"/>
                  <a:cs typeface="Times New Roman" pitchFamily="18" charset="0"/>
                </a:rPr>
                <a:t>Barrier RF system (1-st RF)</a:t>
              </a:r>
              <a:endParaRPr lang="en-US" altLang="ja-JP" sz="1600" dirty="0" smtClean="0">
                <a:solidFill>
                  <a:srgbClr val="000000"/>
                </a:solidFill>
                <a:latin typeface="Calibri" pitchFamily="34" charset="0"/>
                <a:ea typeface="Calibri" pitchFamily="34" charset="0"/>
                <a:cs typeface="Times New Roman" pitchFamily="18" charset="0"/>
              </a:endParaRPr>
            </a:p>
          </p:txBody>
        </p:sp>
        <p:cxnSp>
          <p:nvCxnSpPr>
            <p:cNvPr id="15369" name="AutoShape 114"/>
            <p:cNvCxnSpPr>
              <a:cxnSpLocks noChangeShapeType="1"/>
            </p:cNvCxnSpPr>
            <p:nvPr/>
          </p:nvCxnSpPr>
          <p:spPr bwMode="auto">
            <a:xfrm>
              <a:off x="2601" y="4525"/>
              <a:ext cx="1824"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370" name="AutoShape 113"/>
            <p:cNvCxnSpPr>
              <a:cxnSpLocks noChangeShapeType="1"/>
            </p:cNvCxnSpPr>
            <p:nvPr/>
          </p:nvCxnSpPr>
          <p:spPr bwMode="auto">
            <a:xfrm>
              <a:off x="4981" y="4526"/>
              <a:ext cx="1823"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371" name="AutoShape 112"/>
            <p:cNvCxnSpPr>
              <a:cxnSpLocks noChangeShapeType="1"/>
            </p:cNvCxnSpPr>
            <p:nvPr/>
          </p:nvCxnSpPr>
          <p:spPr bwMode="auto">
            <a:xfrm>
              <a:off x="7301" y="4527"/>
              <a:ext cx="1824" cy="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5372" name="Freeform 111"/>
            <p:cNvSpPr>
              <a:spLocks/>
            </p:cNvSpPr>
            <p:nvPr/>
          </p:nvSpPr>
          <p:spPr bwMode="auto">
            <a:xfrm>
              <a:off x="2601" y="3984"/>
              <a:ext cx="276" cy="545"/>
            </a:xfrm>
            <a:custGeom>
              <a:avLst/>
              <a:gdLst>
                <a:gd name="T0" fmla="*/ 0 w 358"/>
                <a:gd name="T1" fmla="*/ 2080 h 469"/>
                <a:gd name="T2" fmla="*/ 8 w 358"/>
                <a:gd name="T3" fmla="*/ 336 h 469"/>
                <a:gd name="T4" fmla="*/ 15 w 358"/>
                <a:gd name="T5" fmla="*/ 66 h 469"/>
                <a:gd name="T6" fmla="*/ 22 w 358"/>
                <a:gd name="T7" fmla="*/ 672 h 469"/>
                <a:gd name="T8" fmla="*/ 27 w 358"/>
                <a:gd name="T9" fmla="*/ 2106 h 469"/>
                <a:gd name="T10" fmla="*/ 0 60000 65536"/>
                <a:gd name="T11" fmla="*/ 0 60000 65536"/>
                <a:gd name="T12" fmla="*/ 0 60000 65536"/>
                <a:gd name="T13" fmla="*/ 0 60000 65536"/>
                <a:gd name="T14" fmla="*/ 0 60000 65536"/>
                <a:gd name="T15" fmla="*/ 0 w 358"/>
                <a:gd name="T16" fmla="*/ 0 h 469"/>
                <a:gd name="T17" fmla="*/ 358 w 358"/>
                <a:gd name="T18" fmla="*/ 469 h 469"/>
              </a:gdLst>
              <a:ahLst/>
              <a:cxnLst>
                <a:cxn ang="T10">
                  <a:pos x="T0" y="T1"/>
                </a:cxn>
                <a:cxn ang="T11">
                  <a:pos x="T2" y="T3"/>
                </a:cxn>
                <a:cxn ang="T12">
                  <a:pos x="T4" y="T5"/>
                </a:cxn>
                <a:cxn ang="T13">
                  <a:pos x="T6" y="T7"/>
                </a:cxn>
                <a:cxn ang="T14">
                  <a:pos x="T8" y="T9"/>
                </a:cxn>
              </a:cxnLst>
              <a:rect l="T15" t="T16" r="T17" b="T18"/>
              <a:pathLst>
                <a:path w="358" h="469">
                  <a:moveTo>
                    <a:pt x="0" y="463"/>
                  </a:moveTo>
                  <a:cubicBezTo>
                    <a:pt x="35" y="306"/>
                    <a:pt x="71" y="150"/>
                    <a:pt x="103" y="75"/>
                  </a:cubicBezTo>
                  <a:cubicBezTo>
                    <a:pt x="135" y="0"/>
                    <a:pt x="161" y="3"/>
                    <a:pt x="193" y="15"/>
                  </a:cubicBezTo>
                  <a:cubicBezTo>
                    <a:pt x="225" y="27"/>
                    <a:pt x="270" y="74"/>
                    <a:pt x="298" y="150"/>
                  </a:cubicBezTo>
                  <a:cubicBezTo>
                    <a:pt x="326" y="226"/>
                    <a:pt x="351" y="417"/>
                    <a:pt x="358" y="469"/>
                  </a:cubicBezTo>
                </a:path>
              </a:pathLst>
            </a:custGeom>
            <a:solidFill>
              <a:srgbClr val="FFFFFF"/>
            </a:solidFill>
            <a:ln w="25400">
              <a:solidFill>
                <a:srgbClr val="1F497D"/>
              </a:solidFill>
              <a:round/>
              <a:headEnd/>
              <a:tailEnd/>
            </a:ln>
          </p:spPr>
          <p:txBody>
            <a:bodyPr/>
            <a:lstStyle/>
            <a:p>
              <a:pPr fontAlgn="base">
                <a:spcBef>
                  <a:spcPct val="0"/>
                </a:spcBef>
                <a:spcAft>
                  <a:spcPct val="0"/>
                </a:spcAft>
              </a:pPr>
              <a:endParaRPr lang="ru-RU" sz="1600" smtClean="0">
                <a:solidFill>
                  <a:srgbClr val="000000"/>
                </a:solidFill>
              </a:endParaRPr>
            </a:p>
          </p:txBody>
        </p:sp>
        <p:sp>
          <p:nvSpPr>
            <p:cNvPr id="15373" name="Freeform 110"/>
            <p:cNvSpPr>
              <a:spLocks/>
            </p:cNvSpPr>
            <p:nvPr/>
          </p:nvSpPr>
          <p:spPr bwMode="auto">
            <a:xfrm rot="10800000">
              <a:off x="3480" y="4529"/>
              <a:ext cx="277" cy="540"/>
            </a:xfrm>
            <a:custGeom>
              <a:avLst/>
              <a:gdLst>
                <a:gd name="T0" fmla="*/ 0 w 358"/>
                <a:gd name="T1" fmla="*/ 1895 h 469"/>
                <a:gd name="T2" fmla="*/ 8 w 358"/>
                <a:gd name="T3" fmla="*/ 305 h 469"/>
                <a:gd name="T4" fmla="*/ 15 w 358"/>
                <a:gd name="T5" fmla="*/ 61 h 469"/>
                <a:gd name="T6" fmla="*/ 23 w 358"/>
                <a:gd name="T7" fmla="*/ 615 h 469"/>
                <a:gd name="T8" fmla="*/ 28 w 358"/>
                <a:gd name="T9" fmla="*/ 1919 h 469"/>
                <a:gd name="T10" fmla="*/ 0 60000 65536"/>
                <a:gd name="T11" fmla="*/ 0 60000 65536"/>
                <a:gd name="T12" fmla="*/ 0 60000 65536"/>
                <a:gd name="T13" fmla="*/ 0 60000 65536"/>
                <a:gd name="T14" fmla="*/ 0 60000 65536"/>
                <a:gd name="T15" fmla="*/ 0 w 358"/>
                <a:gd name="T16" fmla="*/ 0 h 469"/>
                <a:gd name="T17" fmla="*/ 358 w 358"/>
                <a:gd name="T18" fmla="*/ 469 h 469"/>
              </a:gdLst>
              <a:ahLst/>
              <a:cxnLst>
                <a:cxn ang="T10">
                  <a:pos x="T0" y="T1"/>
                </a:cxn>
                <a:cxn ang="T11">
                  <a:pos x="T2" y="T3"/>
                </a:cxn>
                <a:cxn ang="T12">
                  <a:pos x="T4" y="T5"/>
                </a:cxn>
                <a:cxn ang="T13">
                  <a:pos x="T6" y="T7"/>
                </a:cxn>
                <a:cxn ang="T14">
                  <a:pos x="T8" y="T9"/>
                </a:cxn>
              </a:cxnLst>
              <a:rect l="T15" t="T16" r="T17" b="T18"/>
              <a:pathLst>
                <a:path w="358" h="469">
                  <a:moveTo>
                    <a:pt x="0" y="463"/>
                  </a:moveTo>
                  <a:cubicBezTo>
                    <a:pt x="35" y="306"/>
                    <a:pt x="71" y="150"/>
                    <a:pt x="103" y="75"/>
                  </a:cubicBezTo>
                  <a:cubicBezTo>
                    <a:pt x="135" y="0"/>
                    <a:pt x="161" y="3"/>
                    <a:pt x="193" y="15"/>
                  </a:cubicBezTo>
                  <a:cubicBezTo>
                    <a:pt x="225" y="27"/>
                    <a:pt x="270" y="74"/>
                    <a:pt x="298" y="150"/>
                  </a:cubicBezTo>
                  <a:cubicBezTo>
                    <a:pt x="326" y="226"/>
                    <a:pt x="351" y="417"/>
                    <a:pt x="358" y="469"/>
                  </a:cubicBezTo>
                </a:path>
              </a:pathLst>
            </a:custGeom>
            <a:solidFill>
              <a:srgbClr val="FFFFFF"/>
            </a:solidFill>
            <a:ln w="25400">
              <a:solidFill>
                <a:srgbClr val="1F497D"/>
              </a:solidFill>
              <a:round/>
              <a:headEnd/>
              <a:tailEnd/>
            </a:ln>
          </p:spPr>
          <p:txBody>
            <a:bodyPr/>
            <a:lstStyle/>
            <a:p>
              <a:pPr fontAlgn="base">
                <a:spcBef>
                  <a:spcPct val="0"/>
                </a:spcBef>
                <a:spcAft>
                  <a:spcPct val="0"/>
                </a:spcAft>
              </a:pPr>
              <a:endParaRPr lang="ru-RU" sz="1600" smtClean="0">
                <a:solidFill>
                  <a:srgbClr val="000000"/>
                </a:solidFill>
              </a:endParaRPr>
            </a:p>
          </p:txBody>
        </p:sp>
        <p:sp>
          <p:nvSpPr>
            <p:cNvPr id="15374" name="Rectangle 109"/>
            <p:cNvSpPr>
              <a:spLocks noChangeArrowheads="1"/>
            </p:cNvSpPr>
            <p:nvPr/>
          </p:nvSpPr>
          <p:spPr bwMode="auto">
            <a:xfrm>
              <a:off x="2785" y="4353"/>
              <a:ext cx="773" cy="284"/>
            </a:xfrm>
            <a:prstGeom prst="rect">
              <a:avLst/>
            </a:prstGeom>
            <a:solidFill>
              <a:srgbClr val="FF0000">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ja-JP" altLang="en-US" sz="1600" smtClean="0">
                <a:solidFill>
                  <a:srgbClr val="000000"/>
                </a:solidFill>
                <a:latin typeface="Calibri" pitchFamily="34" charset="0"/>
                <a:ea typeface="ＭＳ Ｐゴシック" charset="-128"/>
              </a:endParaRPr>
            </a:p>
          </p:txBody>
        </p:sp>
        <p:sp>
          <p:nvSpPr>
            <p:cNvPr id="15375" name="Rectangle 108"/>
            <p:cNvSpPr>
              <a:spLocks noChangeArrowheads="1"/>
            </p:cNvSpPr>
            <p:nvPr/>
          </p:nvSpPr>
          <p:spPr bwMode="auto">
            <a:xfrm>
              <a:off x="5149" y="4353"/>
              <a:ext cx="773" cy="284"/>
            </a:xfrm>
            <a:prstGeom prst="rect">
              <a:avLst/>
            </a:prstGeom>
            <a:solidFill>
              <a:srgbClr val="FF0000">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ja-JP" altLang="en-US" sz="1600" smtClean="0">
                <a:solidFill>
                  <a:srgbClr val="000000"/>
                </a:solidFill>
                <a:latin typeface="Calibri" pitchFamily="34" charset="0"/>
                <a:ea typeface="ＭＳ Ｐゴシック" charset="-128"/>
              </a:endParaRPr>
            </a:p>
          </p:txBody>
        </p:sp>
        <p:sp>
          <p:nvSpPr>
            <p:cNvPr id="15376" name="Rectangle 107"/>
            <p:cNvSpPr>
              <a:spLocks noChangeArrowheads="1"/>
            </p:cNvSpPr>
            <p:nvPr/>
          </p:nvSpPr>
          <p:spPr bwMode="auto">
            <a:xfrm>
              <a:off x="7301" y="4353"/>
              <a:ext cx="1824" cy="284"/>
            </a:xfrm>
            <a:prstGeom prst="rect">
              <a:avLst/>
            </a:prstGeom>
            <a:solidFill>
              <a:srgbClr val="FF0000">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ja-JP" altLang="en-US" sz="1600" smtClean="0">
                <a:solidFill>
                  <a:srgbClr val="000000"/>
                </a:solidFill>
                <a:latin typeface="Calibri" pitchFamily="34" charset="0"/>
                <a:ea typeface="ＭＳ Ｐゴシック" charset="-128"/>
              </a:endParaRPr>
            </a:p>
          </p:txBody>
        </p:sp>
        <p:sp>
          <p:nvSpPr>
            <p:cNvPr id="15377" name="Text Box 106"/>
            <p:cNvSpPr txBox="1">
              <a:spLocks noChangeArrowheads="1"/>
            </p:cNvSpPr>
            <p:nvPr/>
          </p:nvSpPr>
          <p:spPr bwMode="auto">
            <a:xfrm>
              <a:off x="2720" y="5357"/>
              <a:ext cx="1404"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97" tIns="44348" rIns="88697" bIns="44348"/>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ja-JP" sz="1600" dirty="0" smtClean="0">
                  <a:solidFill>
                    <a:srgbClr val="000000"/>
                  </a:solidFill>
                  <a:ea typeface="Calibri" pitchFamily="34" charset="0"/>
                  <a:cs typeface="Times New Roman" pitchFamily="18" charset="0"/>
                </a:rPr>
                <a:t>accumulation</a:t>
              </a:r>
              <a:endParaRPr lang="en-US" altLang="ja-JP" sz="1600" dirty="0" smtClean="0">
                <a:solidFill>
                  <a:srgbClr val="000000"/>
                </a:solidFill>
                <a:latin typeface="Calibri" pitchFamily="34" charset="0"/>
                <a:ea typeface="Calibri" pitchFamily="34" charset="0"/>
                <a:cs typeface="Times New Roman" pitchFamily="18" charset="0"/>
              </a:endParaRPr>
            </a:p>
          </p:txBody>
        </p:sp>
        <p:sp>
          <p:nvSpPr>
            <p:cNvPr id="15378" name="Oval 105"/>
            <p:cNvSpPr>
              <a:spLocks noChangeArrowheads="1"/>
            </p:cNvSpPr>
            <p:nvPr/>
          </p:nvSpPr>
          <p:spPr bwMode="auto">
            <a:xfrm>
              <a:off x="3847" y="4353"/>
              <a:ext cx="578" cy="284"/>
            </a:xfrm>
            <a:prstGeom prst="ellipse">
              <a:avLst/>
            </a:prstGeom>
            <a:solidFill>
              <a:srgbClr val="00B05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ja-JP" altLang="en-US" sz="1600" smtClean="0">
                <a:solidFill>
                  <a:srgbClr val="000000"/>
                </a:solidFill>
                <a:latin typeface="Calibri" pitchFamily="34" charset="0"/>
                <a:ea typeface="ＭＳ Ｐゴシック" charset="-128"/>
              </a:endParaRPr>
            </a:p>
          </p:txBody>
        </p:sp>
        <p:sp>
          <p:nvSpPr>
            <p:cNvPr id="15379" name="Text Box 104"/>
            <p:cNvSpPr txBox="1">
              <a:spLocks noChangeArrowheads="1"/>
            </p:cNvSpPr>
            <p:nvPr/>
          </p:nvSpPr>
          <p:spPr bwMode="auto">
            <a:xfrm>
              <a:off x="4756" y="5357"/>
              <a:ext cx="2254"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97" tIns="44348" rIns="88697" bIns="44348"/>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ja-JP" sz="1600" smtClean="0">
                  <a:solidFill>
                    <a:srgbClr val="000000"/>
                  </a:solidFill>
                  <a:latin typeface="Calibri" pitchFamily="34" charset="0"/>
                  <a:ea typeface="Calibri" pitchFamily="34" charset="0"/>
                  <a:cs typeface="Times New Roman" pitchFamily="18" charset="0"/>
                </a:rPr>
                <a:t>barriers are switched off</a:t>
              </a:r>
            </a:p>
          </p:txBody>
        </p:sp>
        <p:sp>
          <p:nvSpPr>
            <p:cNvPr id="15380" name="Text Box 103"/>
            <p:cNvSpPr txBox="1">
              <a:spLocks noChangeArrowheads="1"/>
            </p:cNvSpPr>
            <p:nvPr/>
          </p:nvSpPr>
          <p:spPr bwMode="auto">
            <a:xfrm>
              <a:off x="7485" y="5342"/>
              <a:ext cx="144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97" tIns="44348" rIns="88697" bIns="44348"/>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ja-JP" sz="1600" smtClean="0">
                  <a:solidFill>
                    <a:srgbClr val="000000"/>
                  </a:solidFill>
                  <a:ea typeface="Calibri" pitchFamily="34" charset="0"/>
                  <a:cs typeface="Times New Roman" pitchFamily="18" charset="0"/>
                </a:rPr>
                <a:t>coasting beam</a:t>
              </a:r>
              <a:endParaRPr lang="en-US" altLang="ja-JP" sz="1600" smtClean="0">
                <a:solidFill>
                  <a:srgbClr val="000000"/>
                </a:solidFill>
                <a:latin typeface="Calibri" pitchFamily="34" charset="0"/>
                <a:ea typeface="Calibri" pitchFamily="34" charset="0"/>
                <a:cs typeface="Times New Roman" pitchFamily="18" charset="0"/>
              </a:endParaRPr>
            </a:p>
          </p:txBody>
        </p:sp>
        <p:sp>
          <p:nvSpPr>
            <p:cNvPr id="15381" name="Text Box 102"/>
            <p:cNvSpPr txBox="1">
              <a:spLocks noChangeArrowheads="1"/>
            </p:cNvSpPr>
            <p:nvPr/>
          </p:nvSpPr>
          <p:spPr bwMode="auto">
            <a:xfrm>
              <a:off x="4248" y="6131"/>
              <a:ext cx="3189" cy="4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8697" tIns="44348" rIns="88697" bIns="44348"/>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ja-JP" sz="1600" b="1" dirty="0" smtClean="0">
                  <a:solidFill>
                    <a:srgbClr val="000000"/>
                  </a:solidFill>
                  <a:latin typeface="Calibri" pitchFamily="34" charset="0"/>
                  <a:ea typeface="Calibri" pitchFamily="34" charset="0"/>
                  <a:cs typeface="Times New Roman" pitchFamily="18" charset="0"/>
                </a:rPr>
                <a:t>2-nd RF system (h=C/23m=22)</a:t>
              </a:r>
              <a:endParaRPr lang="en-US" altLang="ja-JP" sz="1600" dirty="0" smtClean="0">
                <a:solidFill>
                  <a:srgbClr val="000000"/>
                </a:solidFill>
                <a:latin typeface="Calibri" pitchFamily="34" charset="0"/>
                <a:ea typeface="Calibri" pitchFamily="34" charset="0"/>
                <a:cs typeface="Times New Roman" pitchFamily="18" charset="0"/>
              </a:endParaRPr>
            </a:p>
          </p:txBody>
        </p:sp>
        <p:cxnSp>
          <p:nvCxnSpPr>
            <p:cNvPr id="15382" name="AutoShape 101"/>
            <p:cNvCxnSpPr>
              <a:cxnSpLocks noChangeShapeType="1"/>
            </p:cNvCxnSpPr>
            <p:nvPr/>
          </p:nvCxnSpPr>
          <p:spPr bwMode="auto">
            <a:xfrm>
              <a:off x="3423" y="7724"/>
              <a:ext cx="1824"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383" name="AutoShape 100"/>
            <p:cNvCxnSpPr>
              <a:cxnSpLocks noChangeShapeType="1"/>
            </p:cNvCxnSpPr>
            <p:nvPr/>
          </p:nvCxnSpPr>
          <p:spPr bwMode="auto">
            <a:xfrm>
              <a:off x="6577" y="7723"/>
              <a:ext cx="1823"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5384" name="Arc 99"/>
            <p:cNvSpPr>
              <a:spLocks/>
            </p:cNvSpPr>
            <p:nvPr/>
          </p:nvSpPr>
          <p:spPr bwMode="auto">
            <a:xfrm>
              <a:off x="3050" y="7539"/>
              <a:ext cx="373" cy="1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1F497D"/>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z="1600" smtClean="0">
                <a:solidFill>
                  <a:srgbClr val="000000"/>
                </a:solidFill>
              </a:endParaRPr>
            </a:p>
          </p:txBody>
        </p:sp>
        <p:sp>
          <p:nvSpPr>
            <p:cNvPr id="15385" name="Arc 98"/>
            <p:cNvSpPr>
              <a:spLocks/>
            </p:cNvSpPr>
            <p:nvPr/>
          </p:nvSpPr>
          <p:spPr bwMode="auto">
            <a:xfrm rot="-10497878">
              <a:off x="5237" y="7731"/>
              <a:ext cx="332" cy="16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1F497D"/>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z="1600" smtClean="0">
                <a:solidFill>
                  <a:srgbClr val="000000"/>
                </a:solidFill>
              </a:endParaRPr>
            </a:p>
          </p:txBody>
        </p:sp>
        <p:sp>
          <p:nvSpPr>
            <p:cNvPr id="15386" name="Arc 97"/>
            <p:cNvSpPr>
              <a:spLocks/>
            </p:cNvSpPr>
            <p:nvPr/>
          </p:nvSpPr>
          <p:spPr bwMode="auto">
            <a:xfrm rot="7165075">
              <a:off x="2972" y="7737"/>
              <a:ext cx="469" cy="2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1F497D"/>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z="1600" smtClean="0">
                <a:solidFill>
                  <a:srgbClr val="000000"/>
                </a:solidFill>
              </a:endParaRPr>
            </a:p>
          </p:txBody>
        </p:sp>
        <p:sp>
          <p:nvSpPr>
            <p:cNvPr id="15387" name="Arc 96"/>
            <p:cNvSpPr>
              <a:spLocks/>
            </p:cNvSpPr>
            <p:nvPr/>
          </p:nvSpPr>
          <p:spPr bwMode="auto">
            <a:xfrm rot="-2979537">
              <a:off x="5186" y="7550"/>
              <a:ext cx="425" cy="15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1F497D"/>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z="1600" smtClean="0">
                <a:solidFill>
                  <a:srgbClr val="000000"/>
                </a:solidFill>
              </a:endParaRPr>
            </a:p>
          </p:txBody>
        </p:sp>
        <p:sp>
          <p:nvSpPr>
            <p:cNvPr id="15388" name="Oval 95"/>
            <p:cNvSpPr>
              <a:spLocks noChangeArrowheads="1"/>
            </p:cNvSpPr>
            <p:nvPr/>
          </p:nvSpPr>
          <p:spPr bwMode="auto">
            <a:xfrm>
              <a:off x="3423" y="7539"/>
              <a:ext cx="1814" cy="404"/>
            </a:xfrm>
            <a:prstGeom prst="ellipse">
              <a:avLst/>
            </a:prstGeom>
            <a:solidFill>
              <a:srgbClr val="FFFFFF">
                <a:alpha val="0"/>
              </a:srgbClr>
            </a:solidFill>
            <a:ln w="19050">
              <a:solidFill>
                <a:srgbClr val="1F497D"/>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ja-JP" altLang="en-US" sz="1600" smtClean="0">
                <a:solidFill>
                  <a:srgbClr val="000000"/>
                </a:solidFill>
                <a:latin typeface="Calibri" pitchFamily="34" charset="0"/>
                <a:ea typeface="ＭＳ Ｐゴシック" charset="-128"/>
              </a:endParaRPr>
            </a:p>
          </p:txBody>
        </p:sp>
        <p:sp>
          <p:nvSpPr>
            <p:cNvPr id="15389" name="Arc 94"/>
            <p:cNvSpPr>
              <a:spLocks/>
            </p:cNvSpPr>
            <p:nvPr/>
          </p:nvSpPr>
          <p:spPr bwMode="auto">
            <a:xfrm rot="-4243535">
              <a:off x="8345" y="7430"/>
              <a:ext cx="468" cy="2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1F497D"/>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z="1600" smtClean="0">
                <a:solidFill>
                  <a:srgbClr val="000000"/>
                </a:solidFill>
              </a:endParaRPr>
            </a:p>
          </p:txBody>
        </p:sp>
        <p:sp>
          <p:nvSpPr>
            <p:cNvPr id="15390" name="Arc 93"/>
            <p:cNvSpPr>
              <a:spLocks/>
            </p:cNvSpPr>
            <p:nvPr/>
          </p:nvSpPr>
          <p:spPr bwMode="auto">
            <a:xfrm rot="-10497878">
              <a:off x="8394" y="7726"/>
              <a:ext cx="424" cy="27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1F497D"/>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z="1600" smtClean="0">
                <a:solidFill>
                  <a:srgbClr val="000000"/>
                </a:solidFill>
              </a:endParaRPr>
            </a:p>
          </p:txBody>
        </p:sp>
        <p:sp>
          <p:nvSpPr>
            <p:cNvPr id="15391" name="Arc 92"/>
            <p:cNvSpPr>
              <a:spLocks/>
            </p:cNvSpPr>
            <p:nvPr/>
          </p:nvSpPr>
          <p:spPr bwMode="auto">
            <a:xfrm>
              <a:off x="6204" y="7342"/>
              <a:ext cx="373" cy="38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1F497D"/>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z="1600" smtClean="0">
                <a:solidFill>
                  <a:srgbClr val="000000"/>
                </a:solidFill>
              </a:endParaRPr>
            </a:p>
          </p:txBody>
        </p:sp>
        <p:sp>
          <p:nvSpPr>
            <p:cNvPr id="15392" name="Arc 91"/>
            <p:cNvSpPr>
              <a:spLocks/>
            </p:cNvSpPr>
            <p:nvPr/>
          </p:nvSpPr>
          <p:spPr bwMode="auto">
            <a:xfrm rot="6803021">
              <a:off x="6229" y="7891"/>
              <a:ext cx="487" cy="227"/>
            </a:xfrm>
            <a:custGeom>
              <a:avLst/>
              <a:gdLst>
                <a:gd name="T0" fmla="*/ 0 w 31648"/>
                <a:gd name="T1" fmla="*/ 0 h 21600"/>
                <a:gd name="T2" fmla="*/ 0 w 31648"/>
                <a:gd name="T3" fmla="*/ 0 h 21600"/>
                <a:gd name="T4" fmla="*/ 0 w 31648"/>
                <a:gd name="T5" fmla="*/ 0 h 21600"/>
                <a:gd name="T6" fmla="*/ 0 60000 65536"/>
                <a:gd name="T7" fmla="*/ 0 60000 65536"/>
                <a:gd name="T8" fmla="*/ 0 60000 65536"/>
                <a:gd name="T9" fmla="*/ 0 w 31648"/>
                <a:gd name="T10" fmla="*/ 0 h 21600"/>
                <a:gd name="T11" fmla="*/ 31648 w 31648"/>
                <a:gd name="T12" fmla="*/ 21600 h 21600"/>
              </a:gdLst>
              <a:ahLst/>
              <a:cxnLst>
                <a:cxn ang="T6">
                  <a:pos x="T0" y="T1"/>
                </a:cxn>
                <a:cxn ang="T7">
                  <a:pos x="T2" y="T3"/>
                </a:cxn>
                <a:cxn ang="T8">
                  <a:pos x="T4" y="T5"/>
                </a:cxn>
              </a:cxnLst>
              <a:rect l="T9" t="T10" r="T11" b="T12"/>
              <a:pathLst>
                <a:path w="31648" h="21600" fill="none" extrusionOk="0">
                  <a:moveTo>
                    <a:pt x="0" y="2479"/>
                  </a:moveTo>
                  <a:cubicBezTo>
                    <a:pt x="3099" y="850"/>
                    <a:pt x="6547" y="-1"/>
                    <a:pt x="10048" y="0"/>
                  </a:cubicBezTo>
                  <a:cubicBezTo>
                    <a:pt x="21977" y="0"/>
                    <a:pt x="31648" y="9670"/>
                    <a:pt x="31648" y="21600"/>
                  </a:cubicBezTo>
                </a:path>
                <a:path w="31648" h="21600" stroke="0" extrusionOk="0">
                  <a:moveTo>
                    <a:pt x="0" y="2479"/>
                  </a:moveTo>
                  <a:cubicBezTo>
                    <a:pt x="3099" y="850"/>
                    <a:pt x="6547" y="-1"/>
                    <a:pt x="10048" y="0"/>
                  </a:cubicBezTo>
                  <a:cubicBezTo>
                    <a:pt x="21977" y="0"/>
                    <a:pt x="31648" y="9670"/>
                    <a:pt x="31648" y="21600"/>
                  </a:cubicBezTo>
                  <a:lnTo>
                    <a:pt x="10048" y="21600"/>
                  </a:lnTo>
                  <a:close/>
                </a:path>
              </a:pathLst>
            </a:custGeom>
            <a:noFill/>
            <a:ln w="19050">
              <a:solidFill>
                <a:srgbClr val="1F497D"/>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z="1600" smtClean="0">
                <a:solidFill>
                  <a:srgbClr val="000000"/>
                </a:solidFill>
              </a:endParaRPr>
            </a:p>
          </p:txBody>
        </p:sp>
        <p:sp>
          <p:nvSpPr>
            <p:cNvPr id="15393" name="Oval 90"/>
            <p:cNvSpPr>
              <a:spLocks noChangeArrowheads="1"/>
            </p:cNvSpPr>
            <p:nvPr/>
          </p:nvSpPr>
          <p:spPr bwMode="auto">
            <a:xfrm>
              <a:off x="6577" y="7203"/>
              <a:ext cx="1814" cy="1095"/>
            </a:xfrm>
            <a:prstGeom prst="ellipse">
              <a:avLst/>
            </a:prstGeom>
            <a:solidFill>
              <a:srgbClr val="FFFFFF">
                <a:alpha val="0"/>
              </a:srgbClr>
            </a:solidFill>
            <a:ln w="19050">
              <a:solidFill>
                <a:srgbClr val="1F497D"/>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ja-JP" altLang="en-US" sz="1600" smtClean="0">
                <a:solidFill>
                  <a:srgbClr val="000000"/>
                </a:solidFill>
                <a:latin typeface="Calibri" pitchFamily="34" charset="0"/>
                <a:ea typeface="ＭＳ Ｐゴシック" charset="-128"/>
              </a:endParaRPr>
            </a:p>
          </p:txBody>
        </p:sp>
        <p:sp>
          <p:nvSpPr>
            <p:cNvPr id="15394" name="Oval 89"/>
            <p:cNvSpPr>
              <a:spLocks noChangeArrowheads="1"/>
            </p:cNvSpPr>
            <p:nvPr/>
          </p:nvSpPr>
          <p:spPr bwMode="auto">
            <a:xfrm>
              <a:off x="3423" y="7613"/>
              <a:ext cx="1757" cy="284"/>
            </a:xfrm>
            <a:prstGeom prst="ellipse">
              <a:avLst/>
            </a:prstGeom>
            <a:solidFill>
              <a:srgbClr val="FF0000">
                <a:alpha val="50195"/>
              </a:srgbClr>
            </a:solidFill>
            <a:ln w="9525">
              <a:solidFill>
                <a:srgbClr val="FFFFFF"/>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ja-JP" altLang="en-US" sz="1600" smtClean="0">
                <a:solidFill>
                  <a:srgbClr val="000000"/>
                </a:solidFill>
                <a:latin typeface="Calibri" pitchFamily="34" charset="0"/>
                <a:ea typeface="ＭＳ Ｐゴシック" charset="-128"/>
              </a:endParaRPr>
            </a:p>
          </p:txBody>
        </p:sp>
        <p:sp>
          <p:nvSpPr>
            <p:cNvPr id="15395" name="AutoShape 88"/>
            <p:cNvSpPr>
              <a:spLocks noChangeArrowheads="1"/>
            </p:cNvSpPr>
            <p:nvPr/>
          </p:nvSpPr>
          <p:spPr bwMode="auto">
            <a:xfrm>
              <a:off x="4198" y="6957"/>
              <a:ext cx="227" cy="371"/>
            </a:xfrm>
            <a:prstGeom prst="upArrow">
              <a:avLst>
                <a:gd name="adj1" fmla="val 50000"/>
                <a:gd name="adj2" fmla="val 40859"/>
              </a:avLst>
            </a:prstGeom>
            <a:solidFill>
              <a:srgbClr val="5A5A5A"/>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ja-JP" altLang="en-US" sz="1600" smtClean="0">
                <a:solidFill>
                  <a:srgbClr val="000000"/>
                </a:solidFill>
                <a:latin typeface="Calibri" pitchFamily="34" charset="0"/>
                <a:ea typeface="ＭＳ Ｐゴシック" charset="-128"/>
              </a:endParaRPr>
            </a:p>
          </p:txBody>
        </p:sp>
        <p:sp>
          <p:nvSpPr>
            <p:cNvPr id="15396" name="AutoShape 87"/>
            <p:cNvSpPr>
              <a:spLocks noChangeArrowheads="1"/>
            </p:cNvSpPr>
            <p:nvPr/>
          </p:nvSpPr>
          <p:spPr bwMode="auto">
            <a:xfrm>
              <a:off x="4198" y="8147"/>
              <a:ext cx="227" cy="382"/>
            </a:xfrm>
            <a:prstGeom prst="downArrow">
              <a:avLst>
                <a:gd name="adj1" fmla="val 50000"/>
                <a:gd name="adj2" fmla="val 42070"/>
              </a:avLst>
            </a:prstGeom>
            <a:solidFill>
              <a:srgbClr val="404040"/>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ja-JP" altLang="en-US" sz="1600" smtClean="0">
                <a:solidFill>
                  <a:srgbClr val="000000"/>
                </a:solidFill>
                <a:latin typeface="Calibri" pitchFamily="34" charset="0"/>
                <a:ea typeface="ＭＳ Ｐゴシック" charset="-128"/>
              </a:endParaRPr>
            </a:p>
          </p:txBody>
        </p:sp>
        <p:cxnSp>
          <p:nvCxnSpPr>
            <p:cNvPr id="15397" name="AutoShape 86"/>
            <p:cNvCxnSpPr>
              <a:cxnSpLocks noChangeShapeType="1"/>
            </p:cNvCxnSpPr>
            <p:nvPr/>
          </p:nvCxnSpPr>
          <p:spPr bwMode="auto">
            <a:xfrm>
              <a:off x="7086" y="6785"/>
              <a:ext cx="12" cy="1828"/>
            </a:xfrm>
            <a:prstGeom prst="straightConnector1">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5398" name="AutoShape 85"/>
            <p:cNvCxnSpPr>
              <a:cxnSpLocks noChangeShapeType="1"/>
            </p:cNvCxnSpPr>
            <p:nvPr/>
          </p:nvCxnSpPr>
          <p:spPr bwMode="auto">
            <a:xfrm>
              <a:off x="7797" y="6784"/>
              <a:ext cx="12" cy="1829"/>
            </a:xfrm>
            <a:prstGeom prst="straightConnector1">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cxnSp>
        <p:sp>
          <p:nvSpPr>
            <p:cNvPr id="15399" name="Text Box 84"/>
            <p:cNvSpPr txBox="1">
              <a:spLocks noChangeArrowheads="1"/>
            </p:cNvSpPr>
            <p:nvPr/>
          </p:nvSpPr>
          <p:spPr bwMode="auto">
            <a:xfrm>
              <a:off x="7242" y="6414"/>
              <a:ext cx="555" cy="543"/>
            </a:xfrm>
            <a:prstGeom prst="rect">
              <a:avLst/>
            </a:prstGeom>
            <a:solidFill>
              <a:srgbClr val="FFFFFF"/>
            </a:solidFill>
            <a:ln w="9525">
              <a:solidFill>
                <a:srgbClr val="FFFFFF"/>
              </a:solidFill>
              <a:miter lim="800000"/>
              <a:headEnd/>
              <a:tailEnd/>
            </a:ln>
          </p:spPr>
          <p:txBody>
            <a:bodyPr lIns="88697" tIns="44348" rIns="88697" bIns="44348"/>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ja-JP" sz="1600" b="1" smtClean="0">
                  <a:solidFill>
                    <a:srgbClr val="000000"/>
                  </a:solidFill>
                  <a:latin typeface="Calibri" pitchFamily="34" charset="0"/>
                  <a:ea typeface="Calibri" pitchFamily="34" charset="0"/>
                  <a:cs typeface="Times New Roman" pitchFamily="18" charset="0"/>
                </a:rPr>
                <a:t>1/3</a:t>
              </a:r>
              <a:endParaRPr lang="en-US" altLang="ja-JP" sz="1600" smtClean="0">
                <a:solidFill>
                  <a:srgbClr val="000000"/>
                </a:solidFill>
                <a:latin typeface="Calibri" pitchFamily="34" charset="0"/>
                <a:ea typeface="Calibri" pitchFamily="34" charset="0"/>
                <a:cs typeface="Times New Roman" pitchFamily="18" charset="0"/>
              </a:endParaRPr>
            </a:p>
          </p:txBody>
        </p:sp>
        <p:sp>
          <p:nvSpPr>
            <p:cNvPr id="15400" name="Oval 83"/>
            <p:cNvSpPr>
              <a:spLocks noChangeArrowheads="1"/>
            </p:cNvSpPr>
            <p:nvPr/>
          </p:nvSpPr>
          <p:spPr bwMode="auto">
            <a:xfrm>
              <a:off x="7086" y="7486"/>
              <a:ext cx="723" cy="511"/>
            </a:xfrm>
            <a:prstGeom prst="ellipse">
              <a:avLst/>
            </a:prstGeom>
            <a:solidFill>
              <a:srgbClr val="FF0000">
                <a:alpha val="50195"/>
              </a:srgbClr>
            </a:solidFill>
            <a:ln w="9525">
              <a:solidFill>
                <a:srgbClr val="FFFFFF"/>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ja-JP" altLang="en-US" sz="1600" smtClean="0">
                <a:solidFill>
                  <a:srgbClr val="000000"/>
                </a:solidFill>
                <a:latin typeface="Calibri" pitchFamily="34" charset="0"/>
                <a:ea typeface="ＭＳ Ｐゴシック" charset="-128"/>
              </a:endParaRPr>
            </a:p>
          </p:txBody>
        </p:sp>
        <p:sp>
          <p:nvSpPr>
            <p:cNvPr id="15401" name="Text Box 82"/>
            <p:cNvSpPr txBox="1">
              <a:spLocks noChangeArrowheads="1"/>
            </p:cNvSpPr>
            <p:nvPr/>
          </p:nvSpPr>
          <p:spPr bwMode="auto">
            <a:xfrm>
              <a:off x="2433" y="8767"/>
              <a:ext cx="3231"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97" tIns="44348" rIns="88697" bIns="44348"/>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ja-JP" sz="1600" dirty="0" smtClean="0">
                  <a:solidFill>
                    <a:srgbClr val="000000"/>
                  </a:solidFill>
                  <a:ea typeface="Calibri" pitchFamily="34" charset="0"/>
                  <a:cs typeface="Times New Roman" pitchFamily="18" charset="0"/>
                </a:rPr>
                <a:t>bunching with adiabatic RF increase</a:t>
              </a:r>
              <a:endParaRPr lang="en-US" altLang="ja-JP" sz="1600" dirty="0" smtClean="0">
                <a:solidFill>
                  <a:srgbClr val="000000"/>
                </a:solidFill>
                <a:latin typeface="Calibri" pitchFamily="34" charset="0"/>
                <a:ea typeface="Calibri" pitchFamily="34" charset="0"/>
                <a:cs typeface="Times New Roman" pitchFamily="18" charset="0"/>
              </a:endParaRPr>
            </a:p>
          </p:txBody>
        </p:sp>
        <p:sp>
          <p:nvSpPr>
            <p:cNvPr id="15402" name="Text Box 81"/>
            <p:cNvSpPr txBox="1">
              <a:spLocks noChangeArrowheads="1"/>
            </p:cNvSpPr>
            <p:nvPr/>
          </p:nvSpPr>
          <p:spPr bwMode="auto">
            <a:xfrm>
              <a:off x="6204" y="8767"/>
              <a:ext cx="261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97" tIns="44348" rIns="88697" bIns="44348"/>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ja-JP" sz="1600" smtClean="0">
                  <a:solidFill>
                    <a:srgbClr val="000000"/>
                  </a:solidFill>
                  <a:latin typeface="Calibri" pitchFamily="34" charset="0"/>
                  <a:ea typeface="Calibri" pitchFamily="34" charset="0"/>
                  <a:cs typeface="Times New Roman" pitchFamily="18" charset="0"/>
                </a:rPr>
                <a:t>Stop at length of 1/3 of bucket</a:t>
              </a:r>
            </a:p>
          </p:txBody>
        </p:sp>
        <p:sp>
          <p:nvSpPr>
            <p:cNvPr id="15403" name="Text Box 80"/>
            <p:cNvSpPr txBox="1">
              <a:spLocks noChangeArrowheads="1"/>
            </p:cNvSpPr>
            <p:nvPr/>
          </p:nvSpPr>
          <p:spPr bwMode="auto">
            <a:xfrm>
              <a:off x="4198" y="9789"/>
              <a:ext cx="3189" cy="4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8697" tIns="44348" rIns="88697" bIns="44348"/>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ja-JP" sz="1600" b="1" dirty="0" smtClean="0">
                  <a:solidFill>
                    <a:srgbClr val="000000"/>
                  </a:solidFill>
                  <a:latin typeface="Calibri" pitchFamily="34" charset="0"/>
                  <a:ea typeface="Calibri" pitchFamily="34" charset="0"/>
                  <a:cs typeface="Times New Roman" pitchFamily="18" charset="0"/>
                </a:rPr>
                <a:t>3-d RF system (h=h2x3=66)</a:t>
              </a:r>
              <a:endParaRPr lang="en-US" altLang="ja-JP" sz="1600" dirty="0" smtClean="0">
                <a:solidFill>
                  <a:srgbClr val="000000"/>
                </a:solidFill>
                <a:latin typeface="Calibri" pitchFamily="34" charset="0"/>
                <a:ea typeface="Calibri" pitchFamily="34" charset="0"/>
                <a:cs typeface="Times New Roman" pitchFamily="18" charset="0"/>
              </a:endParaRPr>
            </a:p>
          </p:txBody>
        </p:sp>
        <p:sp>
          <p:nvSpPr>
            <p:cNvPr id="15404" name="Oval 79"/>
            <p:cNvSpPr>
              <a:spLocks noChangeArrowheads="1"/>
            </p:cNvSpPr>
            <p:nvPr/>
          </p:nvSpPr>
          <p:spPr bwMode="auto">
            <a:xfrm>
              <a:off x="3757" y="11076"/>
              <a:ext cx="723" cy="510"/>
            </a:xfrm>
            <a:prstGeom prst="ellipse">
              <a:avLst/>
            </a:prstGeom>
            <a:solidFill>
              <a:srgbClr val="FF0000">
                <a:alpha val="50195"/>
              </a:srgbClr>
            </a:solidFill>
            <a:ln w="9525">
              <a:solidFill>
                <a:srgbClr val="FFFFFF"/>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ja-JP" altLang="en-US" sz="1600" smtClean="0">
                <a:solidFill>
                  <a:srgbClr val="000000"/>
                </a:solidFill>
                <a:latin typeface="Calibri" pitchFamily="34" charset="0"/>
                <a:ea typeface="ＭＳ Ｐゴシック" charset="-128"/>
              </a:endParaRPr>
            </a:p>
          </p:txBody>
        </p:sp>
        <p:cxnSp>
          <p:nvCxnSpPr>
            <p:cNvPr id="15405" name="AutoShape 78"/>
            <p:cNvCxnSpPr>
              <a:cxnSpLocks noChangeShapeType="1"/>
            </p:cNvCxnSpPr>
            <p:nvPr/>
          </p:nvCxnSpPr>
          <p:spPr bwMode="auto">
            <a:xfrm>
              <a:off x="3064" y="11327"/>
              <a:ext cx="2161" cy="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5406" name="Oval 77"/>
            <p:cNvSpPr>
              <a:spLocks noChangeArrowheads="1"/>
            </p:cNvSpPr>
            <p:nvPr/>
          </p:nvSpPr>
          <p:spPr bwMode="auto">
            <a:xfrm>
              <a:off x="3757" y="11013"/>
              <a:ext cx="723" cy="634"/>
            </a:xfrm>
            <a:prstGeom prst="ellipse">
              <a:avLst/>
            </a:prstGeom>
            <a:solidFill>
              <a:srgbClr val="FFFFFF">
                <a:alpha val="0"/>
              </a:srgbClr>
            </a:solidFill>
            <a:ln w="19050">
              <a:solidFill>
                <a:srgbClr val="1F497D"/>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ja-JP" altLang="en-US" sz="1600" smtClean="0">
                <a:solidFill>
                  <a:srgbClr val="000000"/>
                </a:solidFill>
                <a:latin typeface="Calibri" pitchFamily="34" charset="0"/>
                <a:ea typeface="ＭＳ Ｐゴシック" charset="-128"/>
              </a:endParaRPr>
            </a:p>
          </p:txBody>
        </p:sp>
        <p:sp>
          <p:nvSpPr>
            <p:cNvPr id="15407" name="Oval 76"/>
            <p:cNvSpPr>
              <a:spLocks noChangeArrowheads="1"/>
            </p:cNvSpPr>
            <p:nvPr/>
          </p:nvSpPr>
          <p:spPr bwMode="auto">
            <a:xfrm>
              <a:off x="3035" y="11013"/>
              <a:ext cx="722" cy="633"/>
            </a:xfrm>
            <a:prstGeom prst="ellipse">
              <a:avLst/>
            </a:prstGeom>
            <a:solidFill>
              <a:srgbClr val="FFFFFF">
                <a:alpha val="0"/>
              </a:srgbClr>
            </a:solidFill>
            <a:ln w="19050">
              <a:solidFill>
                <a:srgbClr val="1F497D"/>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ja-JP" altLang="en-US" sz="1600" smtClean="0">
                <a:solidFill>
                  <a:srgbClr val="000000"/>
                </a:solidFill>
                <a:latin typeface="Calibri" pitchFamily="34" charset="0"/>
                <a:ea typeface="ＭＳ Ｐゴシック" charset="-128"/>
              </a:endParaRPr>
            </a:p>
          </p:txBody>
        </p:sp>
        <p:sp>
          <p:nvSpPr>
            <p:cNvPr id="15408" name="Oval 75"/>
            <p:cNvSpPr>
              <a:spLocks noChangeArrowheads="1"/>
            </p:cNvSpPr>
            <p:nvPr/>
          </p:nvSpPr>
          <p:spPr bwMode="auto">
            <a:xfrm>
              <a:off x="4491" y="11013"/>
              <a:ext cx="722" cy="634"/>
            </a:xfrm>
            <a:prstGeom prst="ellipse">
              <a:avLst/>
            </a:prstGeom>
            <a:solidFill>
              <a:srgbClr val="FFFFFF">
                <a:alpha val="0"/>
              </a:srgbClr>
            </a:solidFill>
            <a:ln w="19050">
              <a:solidFill>
                <a:srgbClr val="1F497D"/>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ja-JP" altLang="en-US" sz="1600" smtClean="0">
                <a:solidFill>
                  <a:srgbClr val="000000"/>
                </a:solidFill>
                <a:latin typeface="Calibri" pitchFamily="34" charset="0"/>
                <a:ea typeface="ＭＳ Ｐゴシック" charset="-128"/>
              </a:endParaRPr>
            </a:p>
          </p:txBody>
        </p:sp>
        <p:sp>
          <p:nvSpPr>
            <p:cNvPr id="15409" name="AutoShape 74"/>
            <p:cNvSpPr>
              <a:spLocks noChangeArrowheads="1"/>
            </p:cNvSpPr>
            <p:nvPr/>
          </p:nvSpPr>
          <p:spPr bwMode="auto">
            <a:xfrm>
              <a:off x="3971" y="10469"/>
              <a:ext cx="227" cy="371"/>
            </a:xfrm>
            <a:prstGeom prst="upArrow">
              <a:avLst>
                <a:gd name="adj1" fmla="val 50000"/>
                <a:gd name="adj2" fmla="val 40859"/>
              </a:avLst>
            </a:prstGeom>
            <a:solidFill>
              <a:srgbClr val="5A5A5A"/>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ja-JP" altLang="en-US" sz="1600" smtClean="0">
                <a:solidFill>
                  <a:srgbClr val="000000"/>
                </a:solidFill>
                <a:latin typeface="Calibri" pitchFamily="34" charset="0"/>
                <a:ea typeface="ＭＳ Ｐゴシック" charset="-128"/>
              </a:endParaRPr>
            </a:p>
          </p:txBody>
        </p:sp>
        <p:sp>
          <p:nvSpPr>
            <p:cNvPr id="15410" name="AutoShape 73"/>
            <p:cNvSpPr>
              <a:spLocks noChangeArrowheads="1"/>
            </p:cNvSpPr>
            <p:nvPr/>
          </p:nvSpPr>
          <p:spPr bwMode="auto">
            <a:xfrm>
              <a:off x="3971" y="11773"/>
              <a:ext cx="227" cy="382"/>
            </a:xfrm>
            <a:prstGeom prst="downArrow">
              <a:avLst>
                <a:gd name="adj1" fmla="val 50000"/>
                <a:gd name="adj2" fmla="val 42070"/>
              </a:avLst>
            </a:prstGeom>
            <a:solidFill>
              <a:srgbClr val="404040"/>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ja-JP" altLang="en-US" sz="1600" smtClean="0">
                <a:solidFill>
                  <a:srgbClr val="000000"/>
                </a:solidFill>
                <a:latin typeface="Calibri" pitchFamily="34" charset="0"/>
                <a:ea typeface="ＭＳ Ｐゴシック" charset="-128"/>
              </a:endParaRPr>
            </a:p>
          </p:txBody>
        </p:sp>
        <p:sp>
          <p:nvSpPr>
            <p:cNvPr id="15411" name="Oval 72"/>
            <p:cNvSpPr>
              <a:spLocks noChangeArrowheads="1"/>
            </p:cNvSpPr>
            <p:nvPr/>
          </p:nvSpPr>
          <p:spPr bwMode="auto">
            <a:xfrm>
              <a:off x="6169" y="10585"/>
              <a:ext cx="722" cy="1396"/>
            </a:xfrm>
            <a:prstGeom prst="ellipse">
              <a:avLst/>
            </a:prstGeom>
            <a:solidFill>
              <a:srgbClr val="FFFFFF">
                <a:alpha val="0"/>
              </a:srgbClr>
            </a:solidFill>
            <a:ln w="19050">
              <a:solidFill>
                <a:srgbClr val="1F497D"/>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ja-JP" altLang="en-US" sz="1600" smtClean="0">
                <a:solidFill>
                  <a:srgbClr val="000000"/>
                </a:solidFill>
                <a:latin typeface="Calibri" pitchFamily="34" charset="0"/>
                <a:ea typeface="ＭＳ Ｐゴシック" charset="-128"/>
              </a:endParaRPr>
            </a:p>
          </p:txBody>
        </p:sp>
        <p:sp>
          <p:nvSpPr>
            <p:cNvPr id="15412" name="Oval 71"/>
            <p:cNvSpPr>
              <a:spLocks noChangeArrowheads="1"/>
            </p:cNvSpPr>
            <p:nvPr/>
          </p:nvSpPr>
          <p:spPr bwMode="auto">
            <a:xfrm>
              <a:off x="6891" y="10586"/>
              <a:ext cx="723" cy="1395"/>
            </a:xfrm>
            <a:prstGeom prst="ellipse">
              <a:avLst/>
            </a:prstGeom>
            <a:solidFill>
              <a:srgbClr val="FFFFFF">
                <a:alpha val="0"/>
              </a:srgbClr>
            </a:solidFill>
            <a:ln w="19050">
              <a:solidFill>
                <a:srgbClr val="1F497D"/>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ja-JP" altLang="en-US" sz="1600" smtClean="0">
                <a:solidFill>
                  <a:srgbClr val="000000"/>
                </a:solidFill>
                <a:latin typeface="Calibri" pitchFamily="34" charset="0"/>
                <a:ea typeface="ＭＳ Ｐゴシック" charset="-128"/>
              </a:endParaRPr>
            </a:p>
          </p:txBody>
        </p:sp>
        <p:sp>
          <p:nvSpPr>
            <p:cNvPr id="15413" name="Oval 70"/>
            <p:cNvSpPr>
              <a:spLocks noChangeArrowheads="1"/>
            </p:cNvSpPr>
            <p:nvPr/>
          </p:nvSpPr>
          <p:spPr bwMode="auto">
            <a:xfrm>
              <a:off x="7614" y="10585"/>
              <a:ext cx="722" cy="1396"/>
            </a:xfrm>
            <a:prstGeom prst="ellipse">
              <a:avLst/>
            </a:prstGeom>
            <a:solidFill>
              <a:srgbClr val="FFFFFF">
                <a:alpha val="0"/>
              </a:srgbClr>
            </a:solidFill>
            <a:ln w="19050">
              <a:solidFill>
                <a:srgbClr val="1F497D"/>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ja-JP" altLang="en-US" sz="1600" smtClean="0">
                <a:solidFill>
                  <a:srgbClr val="000000"/>
                </a:solidFill>
                <a:latin typeface="Calibri" pitchFamily="34" charset="0"/>
                <a:ea typeface="ＭＳ Ｐゴシック" charset="-128"/>
              </a:endParaRPr>
            </a:p>
          </p:txBody>
        </p:sp>
        <p:cxnSp>
          <p:nvCxnSpPr>
            <p:cNvPr id="15414" name="AutoShape 69"/>
            <p:cNvCxnSpPr>
              <a:cxnSpLocks noChangeShapeType="1"/>
            </p:cNvCxnSpPr>
            <p:nvPr/>
          </p:nvCxnSpPr>
          <p:spPr bwMode="auto">
            <a:xfrm>
              <a:off x="6158" y="11283"/>
              <a:ext cx="2190"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5415" name="Oval 68"/>
            <p:cNvSpPr>
              <a:spLocks noChangeArrowheads="1"/>
            </p:cNvSpPr>
            <p:nvPr/>
          </p:nvSpPr>
          <p:spPr bwMode="auto">
            <a:xfrm>
              <a:off x="7086" y="10840"/>
              <a:ext cx="386" cy="933"/>
            </a:xfrm>
            <a:prstGeom prst="ellipse">
              <a:avLst/>
            </a:prstGeom>
            <a:solidFill>
              <a:srgbClr val="FF0000">
                <a:alpha val="50195"/>
              </a:srgbClr>
            </a:solidFill>
            <a:ln w="9525">
              <a:solidFill>
                <a:srgbClr val="FFFFFF"/>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ja-JP" altLang="en-US" sz="1600" smtClean="0">
                <a:solidFill>
                  <a:srgbClr val="000000"/>
                </a:solidFill>
                <a:latin typeface="Calibri" pitchFamily="34" charset="0"/>
                <a:ea typeface="ＭＳ Ｐゴシック" charset="-128"/>
              </a:endParaRPr>
            </a:p>
          </p:txBody>
        </p:sp>
        <p:sp>
          <p:nvSpPr>
            <p:cNvPr id="15416" name="Text Box 67"/>
            <p:cNvSpPr txBox="1">
              <a:spLocks noChangeArrowheads="1"/>
            </p:cNvSpPr>
            <p:nvPr/>
          </p:nvSpPr>
          <p:spPr bwMode="auto">
            <a:xfrm>
              <a:off x="2433" y="12383"/>
              <a:ext cx="3136"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97" tIns="44348" rIns="88697" bIns="44348"/>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ja-JP" sz="1600" dirty="0" err="1" smtClean="0">
                  <a:solidFill>
                    <a:srgbClr val="000000"/>
                  </a:solidFill>
                  <a:ea typeface="Calibri" pitchFamily="34" charset="0"/>
                  <a:cs typeface="Times New Roman" pitchFamily="18" charset="0"/>
                </a:rPr>
                <a:t>rebucketing</a:t>
              </a:r>
              <a:r>
                <a:rPr lang="en-US" altLang="ja-JP" sz="1600" dirty="0" smtClean="0">
                  <a:solidFill>
                    <a:srgbClr val="000000"/>
                  </a:solidFill>
                  <a:ea typeface="Calibri" pitchFamily="34" charset="0"/>
                  <a:cs typeface="Times New Roman" pitchFamily="18" charset="0"/>
                </a:rPr>
                <a:t> adiabatic RF increase</a:t>
              </a:r>
              <a:endParaRPr lang="en-US" altLang="ja-JP" sz="1600" dirty="0" smtClean="0">
                <a:solidFill>
                  <a:srgbClr val="000000"/>
                </a:solidFill>
                <a:latin typeface="Calibri" pitchFamily="34" charset="0"/>
                <a:ea typeface="Calibri" pitchFamily="34" charset="0"/>
                <a:cs typeface="Times New Roman" pitchFamily="18" charset="0"/>
              </a:endParaRPr>
            </a:p>
          </p:txBody>
        </p:sp>
        <p:sp>
          <p:nvSpPr>
            <p:cNvPr id="15417" name="Text Box 66"/>
            <p:cNvSpPr txBox="1">
              <a:spLocks noChangeArrowheads="1"/>
            </p:cNvSpPr>
            <p:nvPr/>
          </p:nvSpPr>
          <p:spPr bwMode="auto">
            <a:xfrm>
              <a:off x="5768" y="12382"/>
              <a:ext cx="2943"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97" tIns="44348" rIns="88697" bIns="44348"/>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ja-JP" sz="1600" smtClean="0">
                  <a:solidFill>
                    <a:srgbClr val="000000"/>
                  </a:solidFill>
                  <a:latin typeface="Calibri" pitchFamily="34" charset="0"/>
                  <a:ea typeface="Calibri" pitchFamily="34" charset="0"/>
                  <a:cs typeface="Times New Roman" pitchFamily="18" charset="0"/>
                </a:rPr>
                <a:t>bunch has final parameters</a:t>
              </a:r>
            </a:p>
          </p:txBody>
        </p:sp>
      </p:grpSp>
      <p:sp>
        <p:nvSpPr>
          <p:cNvPr id="15365" name="TextBox 107"/>
          <p:cNvSpPr txBox="1">
            <a:spLocks noChangeArrowheads="1"/>
          </p:cNvSpPr>
          <p:nvPr/>
        </p:nvSpPr>
        <p:spPr bwMode="auto">
          <a:xfrm>
            <a:off x="323850" y="188913"/>
            <a:ext cx="849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ja-JP" sz="2800" b="1" dirty="0">
                <a:solidFill>
                  <a:srgbClr val="000000"/>
                </a:solidFill>
                <a:latin typeface="Adobe Caslon Pro Bold" pitchFamily="18" charset="0"/>
                <a:ea typeface="ＭＳ Ｐゴシック" charset="-128"/>
              </a:rPr>
              <a:t>S</a:t>
            </a:r>
            <a:r>
              <a:rPr lang="en-US" altLang="ja-JP" sz="2800" b="1" dirty="0" smtClean="0">
                <a:solidFill>
                  <a:srgbClr val="000000"/>
                </a:solidFill>
                <a:latin typeface="Adobe Caslon Pro Bold" pitchFamily="18" charset="0"/>
                <a:ea typeface="ＭＳ Ｐゴシック" charset="-128"/>
              </a:rPr>
              <a:t>cheme</a:t>
            </a:r>
            <a:r>
              <a:rPr lang="en-US" altLang="ja-JP" sz="2800" dirty="0" smtClean="0">
                <a:solidFill>
                  <a:srgbClr val="000000"/>
                </a:solidFill>
                <a:latin typeface="Adobe Caslon Pro Bold" pitchFamily="18" charset="0"/>
                <a:ea typeface="ＭＳ Ｐゴシック" charset="-128"/>
              </a:rPr>
              <a:t> </a:t>
            </a:r>
            <a:r>
              <a:rPr lang="en-US" altLang="ja-JP" sz="2800" b="1" dirty="0" smtClean="0">
                <a:solidFill>
                  <a:srgbClr val="000000"/>
                </a:solidFill>
                <a:latin typeface="Adobe Caslon Pro Bold" pitchFamily="18" charset="0"/>
                <a:ea typeface="ＭＳ Ｐゴシック" charset="-128"/>
              </a:rPr>
              <a:t>of RF cycle in collider</a:t>
            </a:r>
            <a:endParaRPr lang="ru-RU" altLang="ja-JP" sz="2800" b="1" dirty="0" smtClean="0">
              <a:solidFill>
                <a:srgbClr val="000000"/>
              </a:solidFill>
              <a:latin typeface="Calibri" pitchFamily="34" charset="0"/>
            </a:endParaRPr>
          </a:p>
        </p:txBody>
      </p:sp>
      <p:sp>
        <p:nvSpPr>
          <p:cNvPr id="4" name="Номер слайда 3"/>
          <p:cNvSpPr>
            <a:spLocks noGrp="1"/>
          </p:cNvSpPr>
          <p:nvPr>
            <p:ph type="sldNum" sz="quarter" idx="12"/>
          </p:nvPr>
        </p:nvSpPr>
        <p:spPr>
          <a:xfrm>
            <a:off x="6760451" y="6171926"/>
            <a:ext cx="2133600" cy="476250"/>
          </a:xfrm>
        </p:spPr>
        <p:txBody>
          <a:bodyPr/>
          <a:lstStyle/>
          <a:p>
            <a:pPr>
              <a:defRPr/>
            </a:pPr>
            <a:fld id="{6C3C59A7-4AA5-41FC-97A6-273D54C7000B}" type="slidenum">
              <a:rPr lang="ru-RU" altLang="ja-JP" sz="1800" b="1" smtClean="0"/>
              <a:pPr>
                <a:defRPr/>
              </a:pPr>
              <a:t>5</a:t>
            </a:fld>
            <a:endParaRPr lang="ru-RU" altLang="ja-JP" sz="1800" b="1" dirty="0"/>
          </a:p>
        </p:txBody>
      </p:sp>
    </p:spTree>
    <p:extLst>
      <p:ext uri="{BB962C8B-B14F-4D97-AF65-F5344CB8AC3E}">
        <p14:creationId xmlns:p14="http://schemas.microsoft.com/office/powerpoint/2010/main" val="1165416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04056"/>
          </a:xfrm>
        </p:spPr>
        <p:txBody>
          <a:bodyPr/>
          <a:lstStyle/>
          <a:p>
            <a:r>
              <a:rPr lang="en-US" sz="3200" b="1" dirty="0"/>
              <a:t>Main parameters of RF systems</a:t>
            </a:r>
            <a:endParaRPr lang="ru-RU" sz="3200" dirty="0"/>
          </a:p>
        </p:txBody>
      </p:sp>
      <p:pic>
        <p:nvPicPr>
          <p:cNvPr id="5" name="Рисунок 4"/>
          <p:cNvPicPr>
            <a:picLocks noChangeAspect="1"/>
          </p:cNvPicPr>
          <p:nvPr/>
        </p:nvPicPr>
        <p:blipFill>
          <a:blip r:embed="rId2"/>
          <a:stretch>
            <a:fillRect/>
          </a:stretch>
        </p:blipFill>
        <p:spPr>
          <a:xfrm>
            <a:off x="0" y="3945226"/>
            <a:ext cx="9144000" cy="2886842"/>
          </a:xfrm>
          <a:prstGeom prst="rect">
            <a:avLst/>
          </a:prstGeom>
        </p:spPr>
      </p:pic>
      <p:sp>
        <p:nvSpPr>
          <p:cNvPr id="6" name="TextBox 5"/>
          <p:cNvSpPr txBox="1"/>
          <p:nvPr/>
        </p:nvSpPr>
        <p:spPr>
          <a:xfrm>
            <a:off x="561324" y="5203981"/>
            <a:ext cx="532518" cy="369332"/>
          </a:xfrm>
          <a:prstGeom prst="rect">
            <a:avLst/>
          </a:prstGeom>
          <a:noFill/>
        </p:spPr>
        <p:txBody>
          <a:bodyPr wrap="none" rtlCol="0">
            <a:spAutoFit/>
          </a:bodyPr>
          <a:lstStyle/>
          <a:p>
            <a:r>
              <a:rPr lang="en-US" dirty="0" smtClean="0"/>
              <a:t>RF2</a:t>
            </a:r>
            <a:endParaRPr lang="ru-RU" dirty="0"/>
          </a:p>
        </p:txBody>
      </p:sp>
      <p:sp>
        <p:nvSpPr>
          <p:cNvPr id="7" name="TextBox 6"/>
          <p:cNvSpPr txBox="1"/>
          <p:nvPr/>
        </p:nvSpPr>
        <p:spPr>
          <a:xfrm>
            <a:off x="1713452" y="5203981"/>
            <a:ext cx="532518" cy="369332"/>
          </a:xfrm>
          <a:prstGeom prst="rect">
            <a:avLst/>
          </a:prstGeom>
          <a:noFill/>
        </p:spPr>
        <p:txBody>
          <a:bodyPr wrap="none" rtlCol="0">
            <a:spAutoFit/>
          </a:bodyPr>
          <a:lstStyle/>
          <a:p>
            <a:r>
              <a:rPr lang="en-US" dirty="0" smtClean="0"/>
              <a:t>RF3</a:t>
            </a:r>
            <a:endParaRPr lang="ru-RU" dirty="0"/>
          </a:p>
        </p:txBody>
      </p:sp>
      <p:sp>
        <p:nvSpPr>
          <p:cNvPr id="8" name="TextBox 7"/>
          <p:cNvSpPr txBox="1"/>
          <p:nvPr/>
        </p:nvSpPr>
        <p:spPr>
          <a:xfrm>
            <a:off x="2915816" y="3929509"/>
            <a:ext cx="532518" cy="369332"/>
          </a:xfrm>
          <a:prstGeom prst="rect">
            <a:avLst/>
          </a:prstGeom>
          <a:noFill/>
        </p:spPr>
        <p:txBody>
          <a:bodyPr wrap="none" rtlCol="0">
            <a:spAutoFit/>
          </a:bodyPr>
          <a:lstStyle/>
          <a:p>
            <a:r>
              <a:rPr lang="en-US" dirty="0" smtClean="0"/>
              <a:t>RF1</a:t>
            </a:r>
            <a:endParaRPr lang="ru-RU" dirty="0"/>
          </a:p>
        </p:txBody>
      </p:sp>
      <p:sp>
        <p:nvSpPr>
          <p:cNvPr id="9" name="TextBox 8"/>
          <p:cNvSpPr txBox="1"/>
          <p:nvPr/>
        </p:nvSpPr>
        <p:spPr>
          <a:xfrm>
            <a:off x="5983698" y="5203981"/>
            <a:ext cx="532518" cy="369332"/>
          </a:xfrm>
          <a:prstGeom prst="rect">
            <a:avLst/>
          </a:prstGeom>
          <a:noFill/>
        </p:spPr>
        <p:txBody>
          <a:bodyPr wrap="none" rtlCol="0">
            <a:spAutoFit/>
          </a:bodyPr>
          <a:lstStyle/>
          <a:p>
            <a:r>
              <a:rPr lang="en-US" dirty="0" smtClean="0"/>
              <a:t>RF3</a:t>
            </a:r>
            <a:endParaRPr lang="ru-RU" dirty="0"/>
          </a:p>
        </p:txBody>
      </p:sp>
      <p:sp>
        <p:nvSpPr>
          <p:cNvPr id="10" name="TextBox 9"/>
          <p:cNvSpPr txBox="1"/>
          <p:nvPr/>
        </p:nvSpPr>
        <p:spPr>
          <a:xfrm>
            <a:off x="8050156" y="5203981"/>
            <a:ext cx="532518" cy="369332"/>
          </a:xfrm>
          <a:prstGeom prst="rect">
            <a:avLst/>
          </a:prstGeom>
          <a:noFill/>
        </p:spPr>
        <p:txBody>
          <a:bodyPr wrap="none" rtlCol="0">
            <a:spAutoFit/>
          </a:bodyPr>
          <a:lstStyle/>
          <a:p>
            <a:r>
              <a:rPr lang="en-US" dirty="0" smtClean="0"/>
              <a:t>RF3</a:t>
            </a:r>
            <a:endParaRPr lang="ru-RU" dirty="0"/>
          </a:p>
        </p:txBody>
      </p:sp>
      <p:sp>
        <p:nvSpPr>
          <p:cNvPr id="11" name="TextBox 10"/>
          <p:cNvSpPr txBox="1"/>
          <p:nvPr/>
        </p:nvSpPr>
        <p:spPr>
          <a:xfrm>
            <a:off x="2671330" y="5203981"/>
            <a:ext cx="532518" cy="369332"/>
          </a:xfrm>
          <a:prstGeom prst="rect">
            <a:avLst/>
          </a:prstGeom>
          <a:noFill/>
        </p:spPr>
        <p:txBody>
          <a:bodyPr wrap="none" rtlCol="0">
            <a:spAutoFit/>
          </a:bodyPr>
          <a:lstStyle/>
          <a:p>
            <a:r>
              <a:rPr lang="en-US" dirty="0" smtClean="0"/>
              <a:t>RF3</a:t>
            </a:r>
            <a:endParaRPr lang="ru-RU" dirty="0"/>
          </a:p>
        </p:txBody>
      </p:sp>
      <p:graphicFrame>
        <p:nvGraphicFramePr>
          <p:cNvPr id="12" name="Содержимое 10"/>
          <p:cNvGraphicFramePr>
            <a:graphicFrameLocks noGrp="1"/>
          </p:cNvGraphicFramePr>
          <p:nvPr>
            <p:ph idx="1"/>
            <p:extLst>
              <p:ext uri="{D42A27DB-BD31-4B8C-83A1-F6EECF244321}">
                <p14:modId xmlns:p14="http://schemas.microsoft.com/office/powerpoint/2010/main" val="3090149505"/>
              </p:ext>
            </p:extLst>
          </p:nvPr>
        </p:nvGraphicFramePr>
        <p:xfrm>
          <a:off x="251520" y="1004678"/>
          <a:ext cx="8784976" cy="2825574"/>
        </p:xfrm>
        <a:graphic>
          <a:graphicData uri="http://schemas.openxmlformats.org/drawingml/2006/table">
            <a:tbl>
              <a:tblPr firstRow="1" bandRow="1">
                <a:tableStyleId>{7DF18680-E054-41AD-8BC1-D1AEF772440D}</a:tableStyleId>
              </a:tblPr>
              <a:tblGrid>
                <a:gridCol w="4536504"/>
                <a:gridCol w="1224136"/>
                <a:gridCol w="1656184"/>
                <a:gridCol w="1368152"/>
              </a:tblGrid>
              <a:tr h="556828">
                <a:tc>
                  <a:txBody>
                    <a:bodyPr/>
                    <a:lstStyle/>
                    <a:p>
                      <a:pPr algn="l"/>
                      <a:r>
                        <a:rPr lang="en-US" sz="2400" dirty="0" smtClean="0">
                          <a:solidFill>
                            <a:schemeClr val="tx1"/>
                          </a:solidFill>
                        </a:rPr>
                        <a:t>Parameters</a:t>
                      </a:r>
                      <a:endParaRPr lang="ru-RU" sz="2400" dirty="0">
                        <a:solidFill>
                          <a:schemeClr val="tx1"/>
                        </a:solidFill>
                      </a:endParaRPr>
                    </a:p>
                  </a:txBody>
                  <a:tcPr/>
                </a:tc>
                <a:tc>
                  <a:txBody>
                    <a:bodyPr/>
                    <a:lstStyle/>
                    <a:p>
                      <a:pPr algn="ctr">
                        <a:lnSpc>
                          <a:spcPct val="115000"/>
                        </a:lnSpc>
                        <a:spcAft>
                          <a:spcPts val="0"/>
                        </a:spcAft>
                      </a:pPr>
                      <a:r>
                        <a:rPr lang="en-US" sz="2400" b="0" dirty="0" smtClean="0">
                          <a:solidFill>
                            <a:schemeClr val="tx1"/>
                          </a:solidFill>
                          <a:latin typeface="+mn-lt"/>
                          <a:ea typeface="Calibri"/>
                          <a:cs typeface="Times New Roman"/>
                        </a:rPr>
                        <a:t>RF1</a:t>
                      </a:r>
                      <a:endParaRPr lang="ru-RU" sz="2400" b="0" dirty="0">
                        <a:solidFill>
                          <a:schemeClr val="tx1"/>
                        </a:solidFill>
                        <a:latin typeface="+mn-lt"/>
                        <a:ea typeface="Calibri"/>
                        <a:cs typeface="Times New Roman"/>
                      </a:endParaRPr>
                    </a:p>
                  </a:txBody>
                  <a:tcPr marL="68586" marR="68586" marT="0" marB="0"/>
                </a:tc>
                <a:tc>
                  <a:txBody>
                    <a:bodyPr/>
                    <a:lstStyle/>
                    <a:p>
                      <a:pPr algn="ctr">
                        <a:lnSpc>
                          <a:spcPct val="115000"/>
                        </a:lnSpc>
                        <a:spcAft>
                          <a:spcPts val="0"/>
                        </a:spcAft>
                      </a:pPr>
                      <a:r>
                        <a:rPr lang="en-US" sz="2400" b="0" dirty="0" smtClean="0">
                          <a:solidFill>
                            <a:schemeClr val="tx1"/>
                          </a:solidFill>
                          <a:latin typeface="+mn-lt"/>
                          <a:ea typeface="Calibri"/>
                          <a:cs typeface="Times New Roman"/>
                        </a:rPr>
                        <a:t>RF2</a:t>
                      </a:r>
                      <a:endParaRPr lang="ru-RU" sz="2400" b="0" dirty="0">
                        <a:solidFill>
                          <a:schemeClr val="tx1"/>
                        </a:solidFill>
                        <a:latin typeface="+mn-lt"/>
                        <a:ea typeface="Calibri"/>
                        <a:cs typeface="Times New Roman"/>
                      </a:endParaRPr>
                    </a:p>
                  </a:txBody>
                  <a:tcPr marL="68586" marR="68586" marT="0" marB="0"/>
                </a:tc>
                <a:tc>
                  <a:txBody>
                    <a:bodyPr/>
                    <a:lstStyle/>
                    <a:p>
                      <a:pPr algn="ctr">
                        <a:lnSpc>
                          <a:spcPct val="115000"/>
                        </a:lnSpc>
                        <a:spcAft>
                          <a:spcPts val="0"/>
                        </a:spcAft>
                      </a:pPr>
                      <a:r>
                        <a:rPr lang="en-US" sz="2400" b="0" dirty="0" smtClean="0">
                          <a:solidFill>
                            <a:schemeClr val="tx1"/>
                          </a:solidFill>
                          <a:latin typeface="+mn-lt"/>
                          <a:ea typeface="Calibri"/>
                          <a:cs typeface="Times New Roman"/>
                        </a:rPr>
                        <a:t>RF3</a:t>
                      </a:r>
                      <a:r>
                        <a:rPr lang="ru-RU" sz="2400" b="0" dirty="0" smtClean="0">
                          <a:solidFill>
                            <a:schemeClr val="tx1"/>
                          </a:solidFill>
                          <a:latin typeface="+mn-lt"/>
                          <a:ea typeface="Calibri"/>
                          <a:cs typeface="Times New Roman"/>
                        </a:rPr>
                        <a:t> </a:t>
                      </a:r>
                      <a:endParaRPr lang="ru-RU" sz="2400" b="0" dirty="0">
                        <a:solidFill>
                          <a:schemeClr val="tx1"/>
                        </a:solidFill>
                        <a:latin typeface="+mn-lt"/>
                        <a:ea typeface="Calibri"/>
                        <a:cs typeface="Times New Roman"/>
                      </a:endParaRPr>
                    </a:p>
                  </a:txBody>
                  <a:tcPr marL="68586" marR="68586" marT="0" marB="0"/>
                </a:tc>
              </a:tr>
              <a:tr h="598262">
                <a:tc>
                  <a:txBody>
                    <a:bodyPr/>
                    <a:lstStyle/>
                    <a:p>
                      <a:pPr algn="l">
                        <a:lnSpc>
                          <a:spcPct val="115000"/>
                        </a:lnSpc>
                        <a:spcAft>
                          <a:spcPts val="0"/>
                        </a:spcAft>
                      </a:pPr>
                      <a:r>
                        <a:rPr lang="en-US" sz="2400" b="0" dirty="0" smtClean="0">
                          <a:solidFill>
                            <a:schemeClr val="tx1"/>
                          </a:solidFill>
                          <a:latin typeface="+mn-lt"/>
                          <a:ea typeface="Calibri"/>
                          <a:cs typeface="Times New Roman"/>
                        </a:rPr>
                        <a:t>Frequency, MHz</a:t>
                      </a:r>
                      <a:endParaRPr lang="ru-RU" sz="2400" b="0" dirty="0">
                        <a:solidFill>
                          <a:schemeClr val="tx1"/>
                        </a:solidFill>
                        <a:latin typeface="+mn-lt"/>
                        <a:ea typeface="Calibri"/>
                        <a:cs typeface="Times New Roman"/>
                      </a:endParaRPr>
                    </a:p>
                  </a:txBody>
                  <a:tcPr marL="68586" marR="68586" marT="0" marB="0"/>
                </a:tc>
                <a:tc>
                  <a:txBody>
                    <a:bodyPr/>
                    <a:lstStyle/>
                    <a:p>
                      <a:pPr algn="ctr">
                        <a:lnSpc>
                          <a:spcPct val="115000"/>
                        </a:lnSpc>
                        <a:spcAft>
                          <a:spcPts val="0"/>
                        </a:spcAft>
                      </a:pPr>
                      <a:r>
                        <a:rPr lang="en-US" sz="2400" b="0" dirty="0" smtClean="0">
                          <a:solidFill>
                            <a:schemeClr val="tx1"/>
                          </a:solidFill>
                          <a:latin typeface="+mn-lt"/>
                          <a:ea typeface="Calibri"/>
                          <a:cs typeface="Times New Roman"/>
                        </a:rPr>
                        <a:t>BB</a:t>
                      </a:r>
                      <a:endParaRPr lang="ru-RU" sz="2400" b="0" dirty="0">
                        <a:solidFill>
                          <a:schemeClr val="tx1"/>
                        </a:solidFill>
                        <a:latin typeface="+mn-lt"/>
                        <a:ea typeface="Calibri"/>
                        <a:cs typeface="Times New Roman"/>
                      </a:endParaRPr>
                    </a:p>
                  </a:txBody>
                  <a:tcPr marL="68586" marR="68586" marT="0" marB="0"/>
                </a:tc>
                <a:tc>
                  <a:txBody>
                    <a:bodyPr/>
                    <a:lstStyle/>
                    <a:p>
                      <a:pPr algn="ctr">
                        <a:lnSpc>
                          <a:spcPct val="115000"/>
                        </a:lnSpc>
                        <a:spcAft>
                          <a:spcPts val="0"/>
                        </a:spcAft>
                      </a:pPr>
                      <a:r>
                        <a:rPr lang="en-US" sz="2400" b="0" dirty="0" smtClean="0">
                          <a:solidFill>
                            <a:schemeClr val="tx1"/>
                          </a:solidFill>
                          <a:latin typeface="+mn-lt"/>
                          <a:ea typeface="Calibri"/>
                          <a:cs typeface="Times New Roman"/>
                        </a:rPr>
                        <a:t>11.48-12.9</a:t>
                      </a:r>
                      <a:endParaRPr lang="ru-RU" sz="2400" b="0" dirty="0">
                        <a:solidFill>
                          <a:schemeClr val="tx1"/>
                        </a:solidFill>
                        <a:latin typeface="+mn-lt"/>
                        <a:ea typeface="Calibri"/>
                        <a:cs typeface="Times New Roman"/>
                      </a:endParaRPr>
                    </a:p>
                  </a:txBody>
                  <a:tcPr marL="68586" marR="68586" marT="0" marB="0"/>
                </a:tc>
                <a:tc>
                  <a:txBody>
                    <a:bodyPr/>
                    <a:lstStyle/>
                    <a:p>
                      <a:pPr algn="ctr">
                        <a:lnSpc>
                          <a:spcPct val="115000"/>
                        </a:lnSpc>
                        <a:spcAft>
                          <a:spcPts val="0"/>
                        </a:spcAft>
                      </a:pPr>
                      <a:r>
                        <a:rPr lang="en-US" sz="2400" b="0" dirty="0" smtClean="0">
                          <a:solidFill>
                            <a:schemeClr val="tx1"/>
                          </a:solidFill>
                          <a:latin typeface="+mn-lt"/>
                          <a:ea typeface="Calibri"/>
                          <a:cs typeface="Times New Roman"/>
                        </a:rPr>
                        <a:t>34.4-38.7</a:t>
                      </a:r>
                      <a:endParaRPr lang="ru-RU" sz="2400" b="0" dirty="0">
                        <a:solidFill>
                          <a:schemeClr val="tx1"/>
                        </a:solidFill>
                        <a:latin typeface="+mn-lt"/>
                        <a:ea typeface="Calibri"/>
                        <a:cs typeface="Times New Roman"/>
                      </a:endParaRPr>
                    </a:p>
                  </a:txBody>
                  <a:tcPr marL="68586" marR="68586" marT="0" marB="0"/>
                </a:tc>
              </a:tr>
              <a:tr h="556828">
                <a:tc>
                  <a:txBody>
                    <a:bodyPr/>
                    <a:lstStyle/>
                    <a:p>
                      <a:pPr algn="l">
                        <a:lnSpc>
                          <a:spcPct val="115000"/>
                        </a:lnSpc>
                        <a:spcAft>
                          <a:spcPts val="0"/>
                        </a:spcAft>
                      </a:pPr>
                      <a:r>
                        <a:rPr lang="en-US" sz="2400" b="0" i="0" dirty="0" smtClean="0">
                          <a:solidFill>
                            <a:schemeClr val="tx1"/>
                          </a:solidFill>
                          <a:latin typeface="+mn-lt"/>
                          <a:ea typeface="Calibri"/>
                          <a:cs typeface="Times New Roman"/>
                        </a:rPr>
                        <a:t>Total</a:t>
                      </a:r>
                      <a:r>
                        <a:rPr lang="en-US" sz="2400" b="0" i="0" baseline="0" dirty="0" smtClean="0">
                          <a:solidFill>
                            <a:schemeClr val="tx1"/>
                          </a:solidFill>
                          <a:latin typeface="+mn-lt"/>
                          <a:ea typeface="Calibri"/>
                          <a:cs typeface="Times New Roman"/>
                        </a:rPr>
                        <a:t> voltage amplitude, kV</a:t>
                      </a:r>
                      <a:endParaRPr lang="ru-RU" sz="2400" b="0" i="0" dirty="0">
                        <a:solidFill>
                          <a:schemeClr val="tx1"/>
                        </a:solidFill>
                        <a:latin typeface="+mn-lt"/>
                        <a:ea typeface="Calibri"/>
                        <a:cs typeface="Times New Roman"/>
                      </a:endParaRPr>
                    </a:p>
                  </a:txBody>
                  <a:tcPr marL="68586" marR="68586" marT="0" marB="0"/>
                </a:tc>
                <a:tc>
                  <a:txBody>
                    <a:bodyPr/>
                    <a:lstStyle/>
                    <a:p>
                      <a:pPr algn="ctr">
                        <a:lnSpc>
                          <a:spcPct val="115000"/>
                        </a:lnSpc>
                        <a:spcAft>
                          <a:spcPts val="0"/>
                        </a:spcAft>
                      </a:pPr>
                      <a:r>
                        <a:rPr lang="en-US" sz="2400" b="1" dirty="0" smtClean="0">
                          <a:solidFill>
                            <a:schemeClr val="tx1"/>
                          </a:solidFill>
                          <a:latin typeface="+mn-lt"/>
                          <a:ea typeface="Calibri"/>
                          <a:cs typeface="Times New Roman"/>
                        </a:rPr>
                        <a:t>5 </a:t>
                      </a:r>
                      <a:endParaRPr lang="ru-RU" sz="2400" b="1" dirty="0">
                        <a:solidFill>
                          <a:schemeClr val="tx1"/>
                        </a:solidFill>
                        <a:latin typeface="+mn-lt"/>
                        <a:ea typeface="Calibri"/>
                        <a:cs typeface="Times New Roman"/>
                      </a:endParaRPr>
                    </a:p>
                  </a:txBody>
                  <a:tcPr marL="68586" marR="68586" marT="0" marB="0"/>
                </a:tc>
                <a:tc>
                  <a:txBody>
                    <a:bodyPr/>
                    <a:lstStyle/>
                    <a:p>
                      <a:pPr algn="ctr">
                        <a:lnSpc>
                          <a:spcPct val="115000"/>
                        </a:lnSpc>
                        <a:spcAft>
                          <a:spcPts val="0"/>
                        </a:spcAft>
                      </a:pPr>
                      <a:r>
                        <a:rPr lang="en-US" sz="2400" b="1" dirty="0" smtClean="0">
                          <a:solidFill>
                            <a:schemeClr val="tx1"/>
                          </a:solidFill>
                          <a:latin typeface="+mn-lt"/>
                          <a:ea typeface="Calibri"/>
                          <a:cs typeface="Times New Roman"/>
                        </a:rPr>
                        <a:t>100 </a:t>
                      </a:r>
                      <a:endParaRPr lang="ru-RU" sz="2400" b="1" dirty="0">
                        <a:solidFill>
                          <a:schemeClr val="tx1"/>
                        </a:solidFill>
                        <a:latin typeface="+mn-lt"/>
                        <a:ea typeface="Calibri"/>
                        <a:cs typeface="Times New Roman"/>
                      </a:endParaRPr>
                    </a:p>
                  </a:txBody>
                  <a:tcPr marL="68586" marR="68586" marT="0" marB="0"/>
                </a:tc>
                <a:tc>
                  <a:txBody>
                    <a:bodyPr/>
                    <a:lstStyle/>
                    <a:p>
                      <a:pPr algn="ctr">
                        <a:lnSpc>
                          <a:spcPct val="115000"/>
                        </a:lnSpc>
                        <a:spcAft>
                          <a:spcPts val="0"/>
                        </a:spcAft>
                      </a:pPr>
                      <a:r>
                        <a:rPr lang="en-US" sz="2400" b="1" dirty="0" smtClean="0">
                          <a:solidFill>
                            <a:schemeClr val="tx1"/>
                          </a:solidFill>
                          <a:latin typeface="+mn-lt"/>
                          <a:ea typeface="Calibri"/>
                          <a:cs typeface="Times New Roman"/>
                        </a:rPr>
                        <a:t>1000</a:t>
                      </a:r>
                      <a:endParaRPr lang="ru-RU" sz="2400" b="1" dirty="0">
                        <a:solidFill>
                          <a:schemeClr val="tx1"/>
                        </a:solidFill>
                        <a:latin typeface="+mn-lt"/>
                        <a:ea typeface="Calibri"/>
                        <a:cs typeface="Times New Roman"/>
                      </a:endParaRPr>
                    </a:p>
                  </a:txBody>
                  <a:tcPr marL="68586" marR="68586" marT="0" marB="0"/>
                </a:tc>
              </a:tr>
              <a:tr h="556828">
                <a:tc>
                  <a:txBody>
                    <a:bodyPr/>
                    <a:lstStyle/>
                    <a:p>
                      <a:pPr algn="l">
                        <a:lnSpc>
                          <a:spcPct val="115000"/>
                        </a:lnSpc>
                        <a:spcAft>
                          <a:spcPts val="0"/>
                        </a:spcAft>
                      </a:pPr>
                      <a:r>
                        <a:rPr lang="en-US" sz="2400" b="0" dirty="0" smtClean="0">
                          <a:solidFill>
                            <a:schemeClr val="tx1"/>
                          </a:solidFill>
                          <a:latin typeface="+mn-lt"/>
                          <a:ea typeface="Calibri"/>
                          <a:cs typeface="Times New Roman"/>
                          <a:sym typeface="Symbol"/>
                        </a:rPr>
                        <a:t>Voltage per resonator, kV</a:t>
                      </a:r>
                      <a:endParaRPr lang="ru-RU" sz="2400" b="0" dirty="0">
                        <a:solidFill>
                          <a:schemeClr val="tx1"/>
                        </a:solidFill>
                        <a:latin typeface="+mn-lt"/>
                        <a:ea typeface="Calibri"/>
                        <a:cs typeface="Times New Roman"/>
                      </a:endParaRPr>
                    </a:p>
                  </a:txBody>
                  <a:tcPr marL="68586" marR="68586" marT="0" marB="0"/>
                </a:tc>
                <a:tc>
                  <a:txBody>
                    <a:bodyPr/>
                    <a:lstStyle/>
                    <a:p>
                      <a:pPr algn="ctr">
                        <a:lnSpc>
                          <a:spcPct val="115000"/>
                        </a:lnSpc>
                        <a:spcAft>
                          <a:spcPts val="0"/>
                        </a:spcAft>
                      </a:pPr>
                      <a:r>
                        <a:rPr lang="en-US" sz="2400" b="0" dirty="0" smtClean="0">
                          <a:solidFill>
                            <a:schemeClr val="tx1"/>
                          </a:solidFill>
                          <a:latin typeface="+mn-lt"/>
                          <a:ea typeface="Calibri"/>
                          <a:cs typeface="Times New Roman"/>
                        </a:rPr>
                        <a:t>5</a:t>
                      </a:r>
                      <a:endParaRPr lang="ru-RU" sz="2400" b="0" dirty="0">
                        <a:solidFill>
                          <a:schemeClr val="tx1"/>
                        </a:solidFill>
                        <a:latin typeface="+mn-lt"/>
                        <a:ea typeface="Calibri"/>
                        <a:cs typeface="Times New Roman"/>
                      </a:endParaRPr>
                    </a:p>
                  </a:txBody>
                  <a:tcPr marL="68586" marR="68586"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b="0" dirty="0" smtClean="0">
                          <a:solidFill>
                            <a:schemeClr val="tx1"/>
                          </a:solidFill>
                          <a:latin typeface="+mn-lt"/>
                          <a:ea typeface="Calibri"/>
                          <a:cs typeface="Times New Roman"/>
                        </a:rPr>
                        <a:t>25</a:t>
                      </a:r>
                      <a:endParaRPr lang="ru-RU" sz="2400" b="0" dirty="0">
                        <a:solidFill>
                          <a:schemeClr val="tx1"/>
                        </a:solidFill>
                        <a:latin typeface="+mn-lt"/>
                        <a:ea typeface="Calibri"/>
                        <a:cs typeface="Times New Roman"/>
                      </a:endParaRPr>
                    </a:p>
                  </a:txBody>
                  <a:tcPr marL="68586" marR="68586" marT="0" marB="0"/>
                </a:tc>
                <a:tc>
                  <a:txBody>
                    <a:bodyPr/>
                    <a:lstStyle/>
                    <a:p>
                      <a:pPr algn="ctr">
                        <a:lnSpc>
                          <a:spcPct val="115000"/>
                        </a:lnSpc>
                        <a:spcAft>
                          <a:spcPts val="0"/>
                        </a:spcAft>
                      </a:pPr>
                      <a:r>
                        <a:rPr lang="en-US" sz="2400" b="0" dirty="0" smtClean="0">
                          <a:solidFill>
                            <a:schemeClr val="tx1"/>
                          </a:solidFill>
                          <a:latin typeface="+mn-lt"/>
                          <a:ea typeface="Calibri"/>
                          <a:cs typeface="Times New Roman"/>
                        </a:rPr>
                        <a:t>125</a:t>
                      </a:r>
                      <a:endParaRPr lang="ru-RU" sz="2400" b="0" dirty="0">
                        <a:solidFill>
                          <a:schemeClr val="tx1"/>
                        </a:solidFill>
                        <a:latin typeface="+mn-lt"/>
                        <a:ea typeface="Calibri"/>
                        <a:cs typeface="Times New Roman"/>
                      </a:endParaRPr>
                    </a:p>
                  </a:txBody>
                  <a:tcPr marL="68586" marR="68586" marT="0" marB="0"/>
                </a:tc>
              </a:tr>
              <a:tr h="556828">
                <a:tc>
                  <a:txBody>
                    <a:bodyPr/>
                    <a:lstStyle/>
                    <a:p>
                      <a:pPr algn="l">
                        <a:lnSpc>
                          <a:spcPct val="115000"/>
                        </a:lnSpc>
                        <a:spcAft>
                          <a:spcPts val="0"/>
                        </a:spcAft>
                      </a:pPr>
                      <a:r>
                        <a:rPr lang="en-US" sz="2400" b="0" dirty="0" smtClean="0">
                          <a:solidFill>
                            <a:schemeClr val="tx1"/>
                          </a:solidFill>
                          <a:latin typeface="+mn-lt"/>
                          <a:ea typeface="Calibri"/>
                          <a:cs typeface="Times New Roman"/>
                          <a:sym typeface="Symbol"/>
                        </a:rPr>
                        <a:t>Number of </a:t>
                      </a:r>
                      <a:r>
                        <a:rPr lang="en-US" sz="2400" b="0" dirty="0" smtClean="0">
                          <a:solidFill>
                            <a:schemeClr val="tx1"/>
                          </a:solidFill>
                          <a:latin typeface="+mn-lt"/>
                          <a:ea typeface="Calibri"/>
                          <a:cs typeface="Times New Roman"/>
                          <a:sym typeface="Symbol"/>
                        </a:rPr>
                        <a:t>resonators (per ring)</a:t>
                      </a:r>
                      <a:endParaRPr lang="ru-RU" sz="2400" b="0" dirty="0">
                        <a:solidFill>
                          <a:schemeClr val="tx1"/>
                        </a:solidFill>
                        <a:latin typeface="+mn-lt"/>
                        <a:ea typeface="Calibri"/>
                        <a:cs typeface="Times New Roman"/>
                      </a:endParaRPr>
                    </a:p>
                  </a:txBody>
                  <a:tcPr marL="68586" marR="68586" marT="0" marB="0"/>
                </a:tc>
                <a:tc>
                  <a:txBody>
                    <a:bodyPr/>
                    <a:lstStyle/>
                    <a:p>
                      <a:pPr algn="ctr">
                        <a:lnSpc>
                          <a:spcPct val="115000"/>
                        </a:lnSpc>
                        <a:spcAft>
                          <a:spcPts val="0"/>
                        </a:spcAft>
                      </a:pPr>
                      <a:r>
                        <a:rPr lang="en-US" sz="2400" b="0" dirty="0" smtClean="0">
                          <a:solidFill>
                            <a:schemeClr val="tx1"/>
                          </a:solidFill>
                          <a:latin typeface="+mn-lt"/>
                          <a:ea typeface="Calibri"/>
                          <a:cs typeface="Times New Roman"/>
                        </a:rPr>
                        <a:t>1</a:t>
                      </a:r>
                      <a:endParaRPr lang="ru-RU" sz="2400" b="0" dirty="0">
                        <a:solidFill>
                          <a:schemeClr val="tx1"/>
                        </a:solidFill>
                        <a:latin typeface="+mn-lt"/>
                        <a:ea typeface="Calibri"/>
                        <a:cs typeface="Times New Roman"/>
                      </a:endParaRPr>
                    </a:p>
                  </a:txBody>
                  <a:tcPr marL="68586" marR="68586" marT="0" marB="0"/>
                </a:tc>
                <a:tc>
                  <a:txBody>
                    <a:bodyPr/>
                    <a:lstStyle/>
                    <a:p>
                      <a:pPr algn="ctr">
                        <a:lnSpc>
                          <a:spcPct val="115000"/>
                        </a:lnSpc>
                        <a:spcAft>
                          <a:spcPts val="0"/>
                        </a:spcAft>
                      </a:pPr>
                      <a:r>
                        <a:rPr lang="en-US" sz="2400" b="0" dirty="0" smtClean="0">
                          <a:solidFill>
                            <a:schemeClr val="tx1"/>
                          </a:solidFill>
                          <a:latin typeface="+mn-lt"/>
                          <a:ea typeface="Calibri"/>
                          <a:cs typeface="Times New Roman"/>
                        </a:rPr>
                        <a:t>4</a:t>
                      </a:r>
                      <a:endParaRPr lang="ru-RU" sz="2400" b="0" dirty="0">
                        <a:solidFill>
                          <a:schemeClr val="tx1"/>
                        </a:solidFill>
                        <a:latin typeface="+mn-lt"/>
                        <a:ea typeface="Calibri"/>
                        <a:cs typeface="Times New Roman"/>
                      </a:endParaRPr>
                    </a:p>
                  </a:txBody>
                  <a:tcPr marL="68586" marR="68586" marT="0" marB="0"/>
                </a:tc>
                <a:tc>
                  <a:txBody>
                    <a:bodyPr/>
                    <a:lstStyle/>
                    <a:p>
                      <a:pPr algn="ctr">
                        <a:lnSpc>
                          <a:spcPct val="115000"/>
                        </a:lnSpc>
                        <a:spcAft>
                          <a:spcPts val="0"/>
                        </a:spcAft>
                      </a:pPr>
                      <a:r>
                        <a:rPr lang="en-US" sz="2400" b="0" dirty="0" smtClean="0">
                          <a:solidFill>
                            <a:schemeClr val="tx1"/>
                          </a:solidFill>
                          <a:latin typeface="+mn-lt"/>
                          <a:ea typeface="Calibri"/>
                          <a:cs typeface="Times New Roman"/>
                        </a:rPr>
                        <a:t>8</a:t>
                      </a:r>
                      <a:endParaRPr lang="ru-RU" sz="2400" b="0" dirty="0">
                        <a:solidFill>
                          <a:schemeClr val="tx1"/>
                        </a:solidFill>
                        <a:latin typeface="+mn-lt"/>
                        <a:ea typeface="Calibri"/>
                        <a:cs typeface="Times New Roman"/>
                      </a:endParaRPr>
                    </a:p>
                  </a:txBody>
                  <a:tcPr marL="68586" marR="68586" marT="0" marB="0"/>
                </a:tc>
              </a:tr>
            </a:tbl>
          </a:graphicData>
        </a:graphic>
      </p:graphicFrame>
      <p:sp>
        <p:nvSpPr>
          <p:cNvPr id="13" name="TextBox 12"/>
          <p:cNvSpPr txBox="1"/>
          <p:nvPr/>
        </p:nvSpPr>
        <p:spPr>
          <a:xfrm>
            <a:off x="2915816" y="6309320"/>
            <a:ext cx="532518" cy="369332"/>
          </a:xfrm>
          <a:prstGeom prst="rect">
            <a:avLst/>
          </a:prstGeom>
          <a:noFill/>
        </p:spPr>
        <p:txBody>
          <a:bodyPr wrap="none" rtlCol="0">
            <a:spAutoFit/>
          </a:bodyPr>
          <a:lstStyle/>
          <a:p>
            <a:r>
              <a:rPr lang="en-US" dirty="0" smtClean="0"/>
              <a:t>RF1</a:t>
            </a:r>
            <a:endParaRPr lang="ru-RU" dirty="0"/>
          </a:p>
        </p:txBody>
      </p:sp>
      <p:sp>
        <p:nvSpPr>
          <p:cNvPr id="14" name="TextBox 13"/>
          <p:cNvSpPr txBox="1"/>
          <p:nvPr/>
        </p:nvSpPr>
        <p:spPr>
          <a:xfrm>
            <a:off x="4382934" y="5203981"/>
            <a:ext cx="360996" cy="369332"/>
          </a:xfrm>
          <a:prstGeom prst="rect">
            <a:avLst/>
          </a:prstGeom>
          <a:noFill/>
        </p:spPr>
        <p:txBody>
          <a:bodyPr wrap="none" rtlCol="0">
            <a:spAutoFit/>
          </a:bodyPr>
          <a:lstStyle/>
          <a:p>
            <a:r>
              <a:rPr lang="en-US" dirty="0" smtClean="0"/>
              <a:t>IP</a:t>
            </a:r>
            <a:endParaRPr lang="ru-RU" dirty="0"/>
          </a:p>
        </p:txBody>
      </p:sp>
      <p:sp>
        <p:nvSpPr>
          <p:cNvPr id="15" name="TextBox 14"/>
          <p:cNvSpPr txBox="1"/>
          <p:nvPr/>
        </p:nvSpPr>
        <p:spPr>
          <a:xfrm>
            <a:off x="7956376" y="5939988"/>
            <a:ext cx="817916" cy="369332"/>
          </a:xfrm>
          <a:prstGeom prst="rect">
            <a:avLst/>
          </a:prstGeom>
          <a:noFill/>
        </p:spPr>
        <p:txBody>
          <a:bodyPr wrap="none" rtlCol="0">
            <a:spAutoFit/>
          </a:bodyPr>
          <a:lstStyle/>
          <a:p>
            <a:r>
              <a:rPr lang="en-US" dirty="0" smtClean="0"/>
              <a:t>ECOOL</a:t>
            </a:r>
            <a:endParaRPr lang="ru-RU" dirty="0"/>
          </a:p>
        </p:txBody>
      </p:sp>
      <p:sp>
        <p:nvSpPr>
          <p:cNvPr id="19" name="Номер слайда 18"/>
          <p:cNvSpPr>
            <a:spLocks noGrp="1"/>
          </p:cNvSpPr>
          <p:nvPr>
            <p:ph type="sldNum" sz="quarter" idx="12"/>
          </p:nvPr>
        </p:nvSpPr>
        <p:spPr/>
        <p:txBody>
          <a:bodyPr/>
          <a:lstStyle/>
          <a:p>
            <a:pPr>
              <a:defRPr/>
            </a:pPr>
            <a:fld id="{D4C0C47B-3F15-49EC-85E9-05A653C90150}" type="slidenum">
              <a:rPr lang="ru-RU" smtClean="0">
                <a:solidFill>
                  <a:prstClr val="black">
                    <a:tint val="75000"/>
                  </a:prstClr>
                </a:solidFill>
              </a:rPr>
              <a:pPr>
                <a:defRPr/>
              </a:pPr>
              <a:t>6</a:t>
            </a:fld>
            <a:endParaRPr lang="ru-RU">
              <a:solidFill>
                <a:prstClr val="black">
                  <a:tint val="75000"/>
                </a:prstClr>
              </a:solidFill>
            </a:endParaRPr>
          </a:p>
        </p:txBody>
      </p:sp>
    </p:spTree>
    <p:extLst>
      <p:ext uri="{BB962C8B-B14F-4D97-AF65-F5344CB8AC3E}">
        <p14:creationId xmlns:p14="http://schemas.microsoft.com/office/powerpoint/2010/main" val="4087976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88670"/>
            <a:ext cx="7772400" cy="720079"/>
          </a:xfrm>
        </p:spPr>
        <p:txBody>
          <a:bodyPr>
            <a:normAutofit/>
          </a:bodyPr>
          <a:lstStyle/>
          <a:p>
            <a:r>
              <a:rPr lang="en-US" sz="3600" b="1" dirty="0" smtClean="0"/>
              <a:t>Maximum </a:t>
            </a:r>
            <a:r>
              <a:rPr lang="en-US" sz="3600" b="1" dirty="0" smtClean="0"/>
              <a:t>luminosity</a:t>
            </a:r>
            <a:endParaRPr lang="ru-RU" sz="3600" b="1" dirty="0"/>
          </a:p>
        </p:txBody>
      </p:sp>
      <p:sp>
        <p:nvSpPr>
          <p:cNvPr id="3" name="Прямоугольник 2"/>
          <p:cNvSpPr/>
          <p:nvPr/>
        </p:nvSpPr>
        <p:spPr>
          <a:xfrm>
            <a:off x="539552" y="980758"/>
            <a:ext cx="5905527" cy="830997"/>
          </a:xfrm>
          <a:prstGeom prst="rect">
            <a:avLst/>
          </a:prstGeom>
        </p:spPr>
        <p:txBody>
          <a:bodyPr wrap="none">
            <a:spAutoFit/>
          </a:bodyPr>
          <a:lstStyle/>
          <a:p>
            <a:pPr marL="342900" indent="-342900">
              <a:buAutoNum type="arabicPeriod"/>
            </a:pPr>
            <a:r>
              <a:rPr lang="en-US" sz="2400" b="1" dirty="0" smtClean="0">
                <a:solidFill>
                  <a:srgbClr val="002060"/>
                </a:solidFill>
              </a:rPr>
              <a:t>Betta function in collision point is minimal</a:t>
            </a:r>
          </a:p>
          <a:p>
            <a:r>
              <a:rPr lang="en-US" sz="2400" b="1" dirty="0" smtClean="0">
                <a:solidFill>
                  <a:srgbClr val="002060"/>
                </a:solidFill>
                <a:sym typeface="Symbol"/>
              </a:rPr>
              <a:t> =0.35 m and =0.6 m</a:t>
            </a:r>
            <a:endParaRPr lang="ru-RU" sz="2400" b="1" dirty="0">
              <a:solidFill>
                <a:srgbClr val="002060"/>
              </a:solidFill>
            </a:endParaRPr>
          </a:p>
        </p:txBody>
      </p:sp>
      <p:sp>
        <p:nvSpPr>
          <p:cNvPr id="4" name="Прямоугольник 3"/>
          <p:cNvSpPr/>
          <p:nvPr/>
        </p:nvSpPr>
        <p:spPr>
          <a:xfrm>
            <a:off x="453721" y="1957678"/>
            <a:ext cx="8092344" cy="830997"/>
          </a:xfrm>
          <a:prstGeom prst="rect">
            <a:avLst/>
          </a:prstGeom>
        </p:spPr>
        <p:txBody>
          <a:bodyPr wrap="none">
            <a:spAutoFit/>
          </a:bodyPr>
          <a:lstStyle/>
          <a:p>
            <a:r>
              <a:rPr lang="en-US" sz="2400" b="1" dirty="0" smtClean="0">
                <a:solidFill>
                  <a:srgbClr val="002060"/>
                </a:solidFill>
              </a:rPr>
              <a:t>2. Collision frequency is maximal</a:t>
            </a:r>
            <a:r>
              <a:rPr lang="en-US" sz="2400" b="1" dirty="0" smtClean="0">
                <a:solidFill>
                  <a:srgbClr val="002060"/>
                </a:solidFill>
              </a:rPr>
              <a:t>, Number </a:t>
            </a:r>
            <a:r>
              <a:rPr lang="en-US" sz="2400" b="1" dirty="0" smtClean="0">
                <a:solidFill>
                  <a:srgbClr val="002060"/>
                </a:solidFill>
              </a:rPr>
              <a:t>of bunches </a:t>
            </a:r>
            <a:r>
              <a:rPr lang="en-US" sz="2400" b="1" dirty="0" err="1" smtClean="0">
                <a:solidFill>
                  <a:srgbClr val="002060"/>
                </a:solidFill>
              </a:rPr>
              <a:t>nb</a:t>
            </a:r>
            <a:r>
              <a:rPr lang="en-US" sz="2400" b="1" dirty="0" smtClean="0">
                <a:solidFill>
                  <a:srgbClr val="002060"/>
                </a:solidFill>
              </a:rPr>
              <a:t> =22  </a:t>
            </a:r>
            <a:endParaRPr lang="en-US" sz="2400" b="1" dirty="0" smtClean="0">
              <a:solidFill>
                <a:srgbClr val="002060"/>
              </a:solidFill>
            </a:endParaRPr>
          </a:p>
          <a:p>
            <a:r>
              <a:rPr lang="en-US" sz="2400" b="1" dirty="0" smtClean="0">
                <a:solidFill>
                  <a:srgbClr val="002060"/>
                </a:solidFill>
              </a:rPr>
              <a:t>to </a:t>
            </a:r>
            <a:r>
              <a:rPr lang="en-US" sz="2400" b="1" dirty="0" smtClean="0">
                <a:solidFill>
                  <a:srgbClr val="002060"/>
                </a:solidFill>
              </a:rPr>
              <a:t>avoid  parasitic collisions in IP region with length 23 m</a:t>
            </a:r>
            <a:endParaRPr lang="ru-RU" sz="2400" b="1" dirty="0">
              <a:solidFill>
                <a:srgbClr val="002060"/>
              </a:solidFill>
            </a:endParaRPr>
          </a:p>
        </p:txBody>
      </p:sp>
      <p:sp>
        <p:nvSpPr>
          <p:cNvPr id="5" name="Прямоугольник 4"/>
          <p:cNvSpPr/>
          <p:nvPr/>
        </p:nvSpPr>
        <p:spPr>
          <a:xfrm>
            <a:off x="453721" y="3011466"/>
            <a:ext cx="8377293" cy="1200329"/>
          </a:xfrm>
          <a:prstGeom prst="rect">
            <a:avLst/>
          </a:prstGeom>
        </p:spPr>
        <p:txBody>
          <a:bodyPr wrap="none">
            <a:spAutoFit/>
          </a:bodyPr>
          <a:lstStyle/>
          <a:p>
            <a:r>
              <a:rPr lang="en-US" sz="2400" dirty="0" smtClean="0"/>
              <a:t>3</a:t>
            </a:r>
            <a:r>
              <a:rPr lang="en-US" sz="2400" b="1" dirty="0" smtClean="0">
                <a:solidFill>
                  <a:srgbClr val="002060"/>
                </a:solidFill>
              </a:rPr>
              <a:t>. Bunch length is </a:t>
            </a:r>
            <a:r>
              <a:rPr lang="en-US" sz="2400" b="1" dirty="0" smtClean="0">
                <a:solidFill>
                  <a:srgbClr val="002060"/>
                </a:solidFill>
              </a:rPr>
              <a:t>minimal </a:t>
            </a:r>
            <a:r>
              <a:rPr lang="en-US" sz="2400" b="1" dirty="0" smtClean="0">
                <a:solidFill>
                  <a:srgbClr val="002060"/>
                </a:solidFill>
                <a:sym typeface="Symbol"/>
              </a:rPr>
              <a:t></a:t>
            </a:r>
            <a:r>
              <a:rPr lang="en-US" sz="2400" b="1" dirty="0" smtClean="0">
                <a:solidFill>
                  <a:srgbClr val="002060"/>
                </a:solidFill>
              </a:rPr>
              <a:t>b=0.6 m to reduce hour-glass effect </a:t>
            </a:r>
            <a:endParaRPr lang="en-US" sz="2400" b="1" dirty="0" smtClean="0">
              <a:solidFill>
                <a:srgbClr val="002060"/>
              </a:solidFill>
            </a:endParaRPr>
          </a:p>
          <a:p>
            <a:r>
              <a:rPr lang="en-US" sz="2400" b="1" dirty="0" smtClean="0">
                <a:solidFill>
                  <a:srgbClr val="002060"/>
                </a:solidFill>
              </a:rPr>
              <a:t>in </a:t>
            </a:r>
            <a:r>
              <a:rPr lang="en-US" sz="2400" b="1" dirty="0" smtClean="0">
                <a:solidFill>
                  <a:srgbClr val="002060"/>
                </a:solidFill>
              </a:rPr>
              <a:t>collision point,  further reduction of bunch length </a:t>
            </a:r>
          </a:p>
          <a:p>
            <a:r>
              <a:rPr lang="en-US" sz="2400" b="1" dirty="0" smtClean="0">
                <a:solidFill>
                  <a:srgbClr val="002060"/>
                </a:solidFill>
              </a:rPr>
              <a:t>became to increase of  peak current and </a:t>
            </a:r>
            <a:r>
              <a:rPr lang="en-US" sz="2400" b="1" dirty="0" err="1" smtClean="0">
                <a:solidFill>
                  <a:srgbClr val="002060"/>
                </a:solidFill>
              </a:rPr>
              <a:t>betatron</a:t>
            </a:r>
            <a:r>
              <a:rPr lang="en-US" sz="2400" b="1" dirty="0" smtClean="0">
                <a:solidFill>
                  <a:srgbClr val="002060"/>
                </a:solidFill>
              </a:rPr>
              <a:t> tune shift</a:t>
            </a:r>
            <a:endParaRPr lang="ru-RU" sz="2400" b="1" dirty="0">
              <a:solidFill>
                <a:srgbClr val="002060"/>
              </a:solidFill>
            </a:endParaRPr>
          </a:p>
        </p:txBody>
      </p:sp>
      <p:sp>
        <p:nvSpPr>
          <p:cNvPr id="6" name="Прямоугольник 5"/>
          <p:cNvSpPr/>
          <p:nvPr/>
        </p:nvSpPr>
        <p:spPr>
          <a:xfrm>
            <a:off x="475053" y="4453661"/>
            <a:ext cx="5553443" cy="461665"/>
          </a:xfrm>
          <a:prstGeom prst="rect">
            <a:avLst/>
          </a:prstGeom>
        </p:spPr>
        <p:txBody>
          <a:bodyPr wrap="none">
            <a:spAutoFit/>
          </a:bodyPr>
          <a:lstStyle/>
          <a:p>
            <a:r>
              <a:rPr lang="en-US" sz="2400" dirty="0"/>
              <a:t>4</a:t>
            </a:r>
            <a:r>
              <a:rPr lang="en-US" sz="2400" dirty="0" smtClean="0"/>
              <a:t>. </a:t>
            </a:r>
            <a:r>
              <a:rPr lang="en-US" sz="2400" b="1" dirty="0" smtClean="0">
                <a:solidFill>
                  <a:srgbClr val="002060"/>
                </a:solidFill>
              </a:rPr>
              <a:t>Phase density in bunch is maximal </a:t>
            </a:r>
            <a:r>
              <a:rPr lang="en-US" sz="2400" b="1" dirty="0" err="1" smtClean="0">
                <a:solidFill>
                  <a:srgbClr val="002060"/>
                </a:solidFill>
              </a:rPr>
              <a:t>Nb</a:t>
            </a:r>
            <a:r>
              <a:rPr lang="en-US" sz="2400" b="1" dirty="0" smtClean="0">
                <a:solidFill>
                  <a:srgbClr val="002060"/>
                </a:solidFill>
              </a:rPr>
              <a:t>/</a:t>
            </a:r>
            <a:r>
              <a:rPr lang="en-US" sz="2400" b="1" dirty="0" smtClean="0">
                <a:solidFill>
                  <a:srgbClr val="002060"/>
                </a:solidFill>
                <a:sym typeface="Symbol"/>
              </a:rPr>
              <a:t></a:t>
            </a:r>
          </a:p>
        </p:txBody>
      </p:sp>
      <p:sp>
        <p:nvSpPr>
          <p:cNvPr id="7" name="Прямоугольник 6"/>
          <p:cNvSpPr/>
          <p:nvPr/>
        </p:nvSpPr>
        <p:spPr>
          <a:xfrm>
            <a:off x="475053" y="5157192"/>
            <a:ext cx="4331699" cy="461665"/>
          </a:xfrm>
          <a:prstGeom prst="rect">
            <a:avLst/>
          </a:prstGeom>
        </p:spPr>
        <p:txBody>
          <a:bodyPr wrap="none">
            <a:spAutoFit/>
          </a:bodyPr>
          <a:lstStyle/>
          <a:p>
            <a:r>
              <a:rPr lang="en-US" sz="2400" dirty="0" smtClean="0"/>
              <a:t>5. </a:t>
            </a:r>
            <a:r>
              <a:rPr lang="en-US" sz="2400" b="1" dirty="0" smtClean="0">
                <a:solidFill>
                  <a:srgbClr val="002060"/>
                </a:solidFill>
              </a:rPr>
              <a:t>Bunch intensity is maximal </a:t>
            </a:r>
            <a:r>
              <a:rPr lang="en-US" sz="2400" b="1" dirty="0" err="1" smtClean="0">
                <a:solidFill>
                  <a:srgbClr val="002060"/>
                </a:solidFill>
              </a:rPr>
              <a:t>Nb</a:t>
            </a:r>
            <a:endParaRPr lang="ru-RU" sz="2400" b="1" dirty="0">
              <a:solidFill>
                <a:srgbClr val="002060"/>
              </a:solidFill>
            </a:endParaRPr>
          </a:p>
        </p:txBody>
      </p:sp>
      <p:sp>
        <p:nvSpPr>
          <p:cNvPr id="12" name="Номер слайда 11"/>
          <p:cNvSpPr>
            <a:spLocks noGrp="1"/>
          </p:cNvSpPr>
          <p:nvPr>
            <p:ph type="sldNum" sz="quarter" idx="12"/>
          </p:nvPr>
        </p:nvSpPr>
        <p:spPr>
          <a:xfrm>
            <a:off x="6804248" y="6326302"/>
            <a:ext cx="2133600" cy="365125"/>
          </a:xfrm>
        </p:spPr>
        <p:txBody>
          <a:bodyPr/>
          <a:lstStyle/>
          <a:p>
            <a:fld id="{4CBCD05B-AAC6-4FF0-868D-6870800A6EA3}" type="slidenum">
              <a:rPr lang="ru-RU" sz="1800" b="1" smtClean="0">
                <a:solidFill>
                  <a:schemeClr val="tx1"/>
                </a:solidFill>
              </a:rPr>
              <a:pPr/>
              <a:t>7</a:t>
            </a:fld>
            <a:endParaRPr lang="ru-RU" sz="1800" b="1" dirty="0">
              <a:solidFill>
                <a:schemeClr val="tx1"/>
              </a:solidFill>
            </a:endParaRPr>
          </a:p>
        </p:txBody>
      </p:sp>
    </p:spTree>
    <p:extLst>
      <p:ext uri="{BB962C8B-B14F-4D97-AF65-F5344CB8AC3E}">
        <p14:creationId xmlns:p14="http://schemas.microsoft.com/office/powerpoint/2010/main" val="2170215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66867" y="45151"/>
            <a:ext cx="7772400" cy="476672"/>
          </a:xfrm>
        </p:spPr>
        <p:txBody>
          <a:bodyPr>
            <a:normAutofit fontScale="90000"/>
          </a:bodyPr>
          <a:lstStyle/>
          <a:p>
            <a:r>
              <a:rPr lang="en-US" sz="2800" b="1" dirty="0" smtClean="0"/>
              <a:t>Incoherent </a:t>
            </a:r>
            <a:r>
              <a:rPr lang="en-US" sz="2800" b="1" dirty="0"/>
              <a:t>b</a:t>
            </a:r>
            <a:r>
              <a:rPr lang="en-US" sz="2800" b="1" dirty="0" smtClean="0"/>
              <a:t>etatron tune </a:t>
            </a:r>
            <a:r>
              <a:rPr lang="en-US" sz="2800" b="1" dirty="0" smtClean="0"/>
              <a:t>shift</a:t>
            </a:r>
            <a:endParaRPr lang="ru-RU" sz="2800" b="1" dirty="0"/>
          </a:p>
        </p:txBody>
      </p:sp>
      <p:sp>
        <p:nvSpPr>
          <p:cNvPr id="3" name="Прямоугольник 2"/>
          <p:cNvSpPr/>
          <p:nvPr/>
        </p:nvSpPr>
        <p:spPr>
          <a:xfrm>
            <a:off x="1305371" y="395372"/>
            <a:ext cx="1577804" cy="369332"/>
          </a:xfrm>
          <a:prstGeom prst="rect">
            <a:avLst/>
          </a:prstGeom>
        </p:spPr>
        <p:txBody>
          <a:bodyPr wrap="none">
            <a:spAutoFit/>
          </a:bodyPr>
          <a:lstStyle/>
          <a:p>
            <a:r>
              <a:rPr lang="en-US" b="1" dirty="0" smtClean="0">
                <a:solidFill>
                  <a:srgbClr val="002060"/>
                </a:solidFill>
                <a:sym typeface="Symbol"/>
              </a:rPr>
              <a:t></a:t>
            </a:r>
            <a:r>
              <a:rPr lang="en-US" b="1" dirty="0" err="1" smtClean="0">
                <a:solidFill>
                  <a:srgbClr val="002060"/>
                </a:solidFill>
                <a:sym typeface="Symbol"/>
              </a:rPr>
              <a:t>Q</a:t>
            </a:r>
            <a:r>
              <a:rPr lang="en-US" sz="1200" b="1" dirty="0" err="1" smtClean="0">
                <a:solidFill>
                  <a:srgbClr val="002060"/>
                </a:solidFill>
                <a:sym typeface="Symbol"/>
              </a:rPr>
              <a:t>tot</a:t>
            </a:r>
            <a:r>
              <a:rPr lang="en-US" b="1" dirty="0" smtClean="0">
                <a:solidFill>
                  <a:srgbClr val="002060"/>
                </a:solidFill>
                <a:sym typeface="Symbol"/>
              </a:rPr>
              <a:t>=Q</a:t>
            </a:r>
            <a:r>
              <a:rPr lang="en-US" sz="1200" b="1" dirty="0" smtClean="0">
                <a:solidFill>
                  <a:srgbClr val="002060"/>
                </a:solidFill>
                <a:sym typeface="Symbol"/>
              </a:rPr>
              <a:t>sp</a:t>
            </a:r>
            <a:r>
              <a:rPr lang="en-US" b="1" dirty="0" smtClean="0">
                <a:solidFill>
                  <a:srgbClr val="002060"/>
                </a:solidFill>
                <a:sym typeface="Symbol"/>
              </a:rPr>
              <a:t>+2</a:t>
            </a:r>
            <a:endParaRPr lang="ru-RU" b="1" dirty="0">
              <a:solidFill>
                <a:srgbClr val="002060"/>
              </a:solidFill>
            </a:endParaRPr>
          </a:p>
        </p:txBody>
      </p:sp>
      <p:sp>
        <p:nvSpPr>
          <p:cNvPr id="4" name="Прямоугольник 3"/>
          <p:cNvSpPr/>
          <p:nvPr/>
        </p:nvSpPr>
        <p:spPr>
          <a:xfrm>
            <a:off x="1239019" y="756237"/>
            <a:ext cx="5423985" cy="369332"/>
          </a:xfrm>
          <a:prstGeom prst="rect">
            <a:avLst/>
          </a:prstGeom>
        </p:spPr>
        <p:txBody>
          <a:bodyPr wrap="none">
            <a:spAutoFit/>
          </a:bodyPr>
          <a:lstStyle/>
          <a:p>
            <a:r>
              <a:rPr lang="en-US" b="1" dirty="0" smtClean="0">
                <a:solidFill>
                  <a:srgbClr val="C00000"/>
                </a:solidFill>
              </a:rPr>
              <a:t>tune shift of bunched beam  at experiment parameters</a:t>
            </a:r>
            <a:endParaRPr lang="ru-RU" b="1" dirty="0">
              <a:solidFill>
                <a:srgbClr val="C00000"/>
              </a:solidFill>
            </a:endParaRPr>
          </a:p>
        </p:txBody>
      </p:sp>
      <mc:AlternateContent xmlns:mc="http://schemas.openxmlformats.org/markup-compatibility/2006" xmlns:a14="http://schemas.microsoft.com/office/drawing/2010/main">
        <mc:Choice Requires="a14">
          <p:sp>
            <p:nvSpPr>
              <p:cNvPr id="5" name="Прямоугольник 4"/>
              <p:cNvSpPr/>
              <p:nvPr/>
            </p:nvSpPr>
            <p:spPr>
              <a:xfrm>
                <a:off x="1277176" y="1117297"/>
                <a:ext cx="5316584" cy="428066"/>
              </a:xfrm>
              <a:prstGeom prst="rect">
                <a:avLst/>
              </a:prstGeom>
            </p:spPr>
            <p:txBody>
              <a:bodyPr wrap="none">
                <a:spAutoFit/>
              </a:bodyPr>
              <a:lstStyle/>
              <a:p>
                <a:r>
                  <a:rPr lang="en-US" b="1" dirty="0" smtClean="0">
                    <a:solidFill>
                      <a:srgbClr val="002060"/>
                    </a:solidFill>
                    <a:sym typeface="Symbol"/>
                  </a:rPr>
                  <a:t></a:t>
                </a:r>
                <a:r>
                  <a:rPr lang="en-US" b="1" dirty="0" err="1" smtClean="0">
                    <a:solidFill>
                      <a:srgbClr val="002060"/>
                    </a:solidFill>
                    <a:sym typeface="Symbol"/>
                  </a:rPr>
                  <a:t>Q</a:t>
                </a:r>
                <a:r>
                  <a:rPr lang="en-US" sz="1200" b="1" dirty="0" err="1" smtClean="0">
                    <a:solidFill>
                      <a:srgbClr val="002060"/>
                    </a:solidFill>
                    <a:sym typeface="Symbol"/>
                  </a:rPr>
                  <a:t>sp</a:t>
                </a:r>
                <a:r>
                  <a:rPr lang="en-US" sz="1200" b="1" dirty="0" smtClean="0">
                    <a:solidFill>
                      <a:srgbClr val="002060"/>
                    </a:solidFill>
                    <a:sym typeface="Symbol"/>
                  </a:rPr>
                  <a:t>-bunch</a:t>
                </a:r>
                <a:r>
                  <a:rPr lang="en-US" b="1" dirty="0" smtClean="0">
                    <a:solidFill>
                      <a:srgbClr val="002060"/>
                    </a:solidFill>
                    <a:sym typeface="Symbol"/>
                  </a:rPr>
                  <a:t>=-(</a:t>
                </a:r>
                <a14:m>
                  <m:oMath xmlns:m="http://schemas.openxmlformats.org/officeDocument/2006/math">
                    <m:f>
                      <m:fPr>
                        <m:type m:val="lin"/>
                        <m:ctrlPr>
                          <a:rPr lang="en-US" b="1" i="1" smtClean="0">
                            <a:solidFill>
                              <a:srgbClr val="002060"/>
                            </a:solidFill>
                            <a:latin typeface="Cambria Math" panose="02040503050406030204" pitchFamily="18" charset="0"/>
                            <a:sym typeface="Symbol"/>
                          </a:rPr>
                        </m:ctrlPr>
                      </m:fPr>
                      <m:num>
                        <m:sSup>
                          <m:sSupPr>
                            <m:ctrlPr>
                              <a:rPr lang="en-US" b="1" i="1" smtClean="0">
                                <a:solidFill>
                                  <a:srgbClr val="002060"/>
                                </a:solidFill>
                                <a:latin typeface="Cambria Math" panose="02040503050406030204" pitchFamily="18" charset="0"/>
                                <a:sym typeface="Symbol"/>
                              </a:rPr>
                            </m:ctrlPr>
                          </m:sSupPr>
                          <m:e>
                            <m:r>
                              <a:rPr lang="en-US" b="1" i="1" smtClean="0">
                                <a:solidFill>
                                  <a:srgbClr val="002060"/>
                                </a:solidFill>
                                <a:latin typeface="Cambria Math"/>
                                <a:sym typeface="Symbol"/>
                              </a:rPr>
                              <m:t>𝒁</m:t>
                            </m:r>
                          </m:e>
                          <m:sup>
                            <m:r>
                              <a:rPr lang="en-US" b="1" i="1" smtClean="0">
                                <a:solidFill>
                                  <a:srgbClr val="002060"/>
                                </a:solidFill>
                                <a:latin typeface="Cambria Math"/>
                                <a:sym typeface="Symbol"/>
                              </a:rPr>
                              <m:t>𝟐</m:t>
                            </m:r>
                          </m:sup>
                        </m:sSup>
                        <m:sSub>
                          <m:sSubPr>
                            <m:ctrlPr>
                              <a:rPr lang="en-US" b="1" i="1" smtClean="0">
                                <a:solidFill>
                                  <a:srgbClr val="002060"/>
                                </a:solidFill>
                                <a:latin typeface="Cambria Math" panose="02040503050406030204" pitchFamily="18" charset="0"/>
                                <a:sym typeface="Symbol"/>
                              </a:rPr>
                            </m:ctrlPr>
                          </m:sSubPr>
                          <m:e>
                            <m:r>
                              <a:rPr lang="en-US" b="1" i="1" smtClean="0">
                                <a:solidFill>
                                  <a:srgbClr val="002060"/>
                                </a:solidFill>
                                <a:latin typeface="Cambria Math"/>
                                <a:sym typeface="Symbol"/>
                              </a:rPr>
                              <m:t>𝒓</m:t>
                            </m:r>
                          </m:e>
                          <m:sub>
                            <m:r>
                              <a:rPr lang="en-US" b="1" i="1" smtClean="0">
                                <a:solidFill>
                                  <a:srgbClr val="002060"/>
                                </a:solidFill>
                                <a:latin typeface="Cambria Math"/>
                                <a:sym typeface="Symbol"/>
                              </a:rPr>
                              <m:t>𝒑</m:t>
                            </m:r>
                          </m:sub>
                        </m:sSub>
                      </m:num>
                      <m:den>
                        <m:r>
                          <a:rPr lang="en-US" b="1" i="1" smtClean="0">
                            <a:solidFill>
                              <a:srgbClr val="002060"/>
                            </a:solidFill>
                            <a:latin typeface="Cambria Math"/>
                            <a:sym typeface="Symbol"/>
                          </a:rPr>
                          <m:t>𝑨</m:t>
                        </m:r>
                        <m:r>
                          <a:rPr lang="en-US" b="1" i="1" smtClean="0">
                            <a:solidFill>
                              <a:srgbClr val="002060"/>
                            </a:solidFill>
                            <a:latin typeface="Cambria Math"/>
                            <a:sym typeface="Symbol"/>
                          </a:rPr>
                          <m:t>)(</m:t>
                        </m:r>
                      </m:den>
                    </m:f>
                    <m:f>
                      <m:fPr>
                        <m:type m:val="lin"/>
                        <m:ctrlPr>
                          <a:rPr lang="en-US" b="1" i="1" smtClean="0">
                            <a:solidFill>
                              <a:srgbClr val="002060"/>
                            </a:solidFill>
                            <a:latin typeface="Cambria Math" panose="02040503050406030204" pitchFamily="18" charset="0"/>
                            <a:sym typeface="Symbol"/>
                          </a:rPr>
                        </m:ctrlPr>
                      </m:fPr>
                      <m:num>
                        <m:sSub>
                          <m:sSubPr>
                            <m:ctrlPr>
                              <a:rPr lang="en-US" b="1" i="1" smtClean="0">
                                <a:solidFill>
                                  <a:srgbClr val="002060"/>
                                </a:solidFill>
                                <a:latin typeface="Cambria Math" panose="02040503050406030204" pitchFamily="18" charset="0"/>
                                <a:sym typeface="Symbol"/>
                              </a:rPr>
                            </m:ctrlPr>
                          </m:sSubPr>
                          <m:e>
                            <m:r>
                              <a:rPr lang="en-US" b="1" i="1" smtClean="0">
                                <a:solidFill>
                                  <a:srgbClr val="002060"/>
                                </a:solidFill>
                                <a:latin typeface="Cambria Math"/>
                                <a:sym typeface="Symbol"/>
                              </a:rPr>
                              <m:t>𝑵</m:t>
                            </m:r>
                          </m:e>
                          <m:sub>
                            <m:r>
                              <a:rPr lang="en-US" b="1" i="1" smtClean="0">
                                <a:solidFill>
                                  <a:srgbClr val="002060"/>
                                </a:solidFill>
                                <a:latin typeface="Cambria Math"/>
                                <a:sym typeface="Symbol"/>
                              </a:rPr>
                              <m:t>𝒃</m:t>
                            </m:r>
                          </m:sub>
                        </m:sSub>
                      </m:num>
                      <m:den>
                        <m:r>
                          <a:rPr lang="en-US" b="1" i="1" smtClean="0">
                            <a:solidFill>
                              <a:srgbClr val="002060"/>
                            </a:solidFill>
                            <a:latin typeface="Cambria Math"/>
                            <a:sym typeface="Symbol"/>
                          </a:rPr>
                          <m:t>𝟒</m:t>
                        </m:r>
                        <m:r>
                          <a:rPr lang="en-US" b="1" i="1" smtClean="0">
                            <a:solidFill>
                              <a:srgbClr val="002060"/>
                            </a:solidFill>
                            <a:latin typeface="Cambria Math"/>
                            <a:ea typeface="Cambria Math"/>
                            <a:sym typeface="Symbol"/>
                          </a:rPr>
                          <m:t>𝝅</m:t>
                        </m:r>
                        <m:sSup>
                          <m:sSupPr>
                            <m:ctrlPr>
                              <a:rPr lang="en-US" b="1" i="1" smtClean="0">
                                <a:solidFill>
                                  <a:srgbClr val="002060"/>
                                </a:solidFill>
                                <a:latin typeface="Cambria Math" panose="02040503050406030204" pitchFamily="18" charset="0"/>
                                <a:ea typeface="Cambria Math"/>
                                <a:sym typeface="Symbol"/>
                              </a:rPr>
                            </m:ctrlPr>
                          </m:sSupPr>
                          <m:e>
                            <m:r>
                              <a:rPr lang="en-US" b="1" i="1" smtClean="0">
                                <a:solidFill>
                                  <a:srgbClr val="002060"/>
                                </a:solidFill>
                                <a:latin typeface="Cambria Math"/>
                                <a:ea typeface="Cambria Math"/>
                                <a:sym typeface="Symbol"/>
                              </a:rPr>
                              <m:t>𝜷</m:t>
                            </m:r>
                          </m:e>
                          <m:sup>
                            <m:r>
                              <a:rPr lang="en-US" b="1" i="1" smtClean="0">
                                <a:solidFill>
                                  <a:srgbClr val="002060"/>
                                </a:solidFill>
                                <a:latin typeface="Cambria Math"/>
                                <a:ea typeface="Cambria Math"/>
                                <a:sym typeface="Symbol"/>
                              </a:rPr>
                              <m:t>𝟐</m:t>
                            </m:r>
                          </m:sup>
                        </m:sSup>
                        <m:sSup>
                          <m:sSupPr>
                            <m:ctrlPr>
                              <a:rPr lang="en-US" b="1" i="1" smtClean="0">
                                <a:solidFill>
                                  <a:srgbClr val="002060"/>
                                </a:solidFill>
                                <a:latin typeface="Cambria Math" panose="02040503050406030204" pitchFamily="18" charset="0"/>
                                <a:ea typeface="Cambria Math"/>
                                <a:sym typeface="Symbol"/>
                              </a:rPr>
                            </m:ctrlPr>
                          </m:sSupPr>
                          <m:e>
                            <m:r>
                              <a:rPr lang="en-US" b="1" i="1" smtClean="0">
                                <a:solidFill>
                                  <a:srgbClr val="002060"/>
                                </a:solidFill>
                                <a:latin typeface="Cambria Math"/>
                                <a:ea typeface="Cambria Math"/>
                                <a:sym typeface="Symbol"/>
                              </a:rPr>
                              <m:t>𝜸</m:t>
                            </m:r>
                          </m:e>
                          <m:sup>
                            <m:r>
                              <a:rPr lang="en-US" b="1" i="1" smtClean="0">
                                <a:solidFill>
                                  <a:srgbClr val="002060"/>
                                </a:solidFill>
                                <a:latin typeface="Cambria Math"/>
                                <a:ea typeface="Cambria Math"/>
                                <a:sym typeface="Symbol"/>
                              </a:rPr>
                              <m:t>𝟑</m:t>
                            </m:r>
                          </m:sup>
                        </m:sSup>
                        <m:r>
                          <a:rPr lang="en-US" b="1" i="1" smtClean="0">
                            <a:solidFill>
                              <a:srgbClr val="002060"/>
                            </a:solidFill>
                            <a:latin typeface="Cambria Math"/>
                            <a:ea typeface="Cambria Math"/>
                            <a:sym typeface="Symbol"/>
                          </a:rPr>
                          <m:t>𝜺</m:t>
                        </m:r>
                        <m:r>
                          <a:rPr lang="en-US" b="1" i="1" smtClean="0">
                            <a:solidFill>
                              <a:srgbClr val="002060"/>
                            </a:solidFill>
                            <a:latin typeface="Cambria Math"/>
                            <a:ea typeface="Cambria Math"/>
                            <a:sym typeface="Symbol"/>
                          </a:rPr>
                          <m:t>)(</m:t>
                        </m:r>
                        <m:f>
                          <m:fPr>
                            <m:type m:val="lin"/>
                            <m:ctrlPr>
                              <a:rPr lang="en-US" b="1" i="1" smtClean="0">
                                <a:solidFill>
                                  <a:srgbClr val="002060"/>
                                </a:solidFill>
                                <a:latin typeface="Cambria Math" panose="02040503050406030204" pitchFamily="18" charset="0"/>
                                <a:ea typeface="Cambria Math"/>
                                <a:sym typeface="Symbol"/>
                              </a:rPr>
                            </m:ctrlPr>
                          </m:fPr>
                          <m:num>
                            <m:sSub>
                              <m:sSubPr>
                                <m:ctrlPr>
                                  <a:rPr lang="en-US" b="1" i="1" smtClean="0">
                                    <a:solidFill>
                                      <a:srgbClr val="002060"/>
                                    </a:solidFill>
                                    <a:latin typeface="Cambria Math" panose="02040503050406030204" pitchFamily="18" charset="0"/>
                                    <a:ea typeface="Cambria Math"/>
                                    <a:sym typeface="Symbol"/>
                                  </a:rPr>
                                </m:ctrlPr>
                              </m:sSubPr>
                              <m:e>
                                <m:r>
                                  <a:rPr lang="en-US" b="1" i="1" smtClean="0">
                                    <a:solidFill>
                                      <a:srgbClr val="002060"/>
                                    </a:solidFill>
                                    <a:latin typeface="Cambria Math"/>
                                    <a:ea typeface="Cambria Math"/>
                                    <a:sym typeface="Symbol"/>
                                  </a:rPr>
                                  <m:t>𝑪</m:t>
                                </m:r>
                              </m:e>
                              <m:sub>
                                <m:r>
                                  <a:rPr lang="en-US" b="1" i="1" smtClean="0">
                                    <a:solidFill>
                                      <a:srgbClr val="002060"/>
                                    </a:solidFill>
                                    <a:latin typeface="Cambria Math"/>
                                    <a:ea typeface="Cambria Math"/>
                                    <a:sym typeface="Symbol"/>
                                  </a:rPr>
                                  <m:t>𝒓𝒊𝒏𝒈</m:t>
                                </m:r>
                              </m:sub>
                            </m:sSub>
                          </m:num>
                          <m:den>
                            <m:rad>
                              <m:radPr>
                                <m:degHide m:val="on"/>
                                <m:ctrlPr>
                                  <a:rPr lang="en-US" b="1" i="1" smtClean="0">
                                    <a:solidFill>
                                      <a:srgbClr val="002060"/>
                                    </a:solidFill>
                                    <a:latin typeface="Cambria Math" panose="02040503050406030204" pitchFamily="18" charset="0"/>
                                    <a:ea typeface="Cambria Math"/>
                                    <a:sym typeface="Symbol"/>
                                  </a:rPr>
                                </m:ctrlPr>
                              </m:radPr>
                              <m:deg/>
                              <m:e>
                                <m:r>
                                  <a:rPr lang="en-US" b="1" i="1" smtClean="0">
                                    <a:solidFill>
                                      <a:srgbClr val="002060"/>
                                    </a:solidFill>
                                    <a:latin typeface="Cambria Math"/>
                                    <a:ea typeface="Cambria Math"/>
                                    <a:sym typeface="Symbol"/>
                                  </a:rPr>
                                  <m:t>𝟐</m:t>
                                </m:r>
                                <m:r>
                                  <a:rPr lang="en-US" b="1" i="1" smtClean="0">
                                    <a:solidFill>
                                      <a:srgbClr val="002060"/>
                                    </a:solidFill>
                                    <a:latin typeface="Cambria Math"/>
                                    <a:ea typeface="Cambria Math"/>
                                    <a:sym typeface="Symbol"/>
                                  </a:rPr>
                                  <m:t>𝝅</m:t>
                                </m:r>
                              </m:e>
                            </m:rad>
                            <m:sSub>
                              <m:sSubPr>
                                <m:ctrlPr>
                                  <a:rPr lang="en-US" b="1" i="1" smtClean="0">
                                    <a:solidFill>
                                      <a:srgbClr val="002060"/>
                                    </a:solidFill>
                                    <a:latin typeface="Cambria Math" panose="02040503050406030204" pitchFamily="18" charset="0"/>
                                    <a:ea typeface="Cambria Math"/>
                                    <a:sym typeface="Symbol"/>
                                  </a:rPr>
                                </m:ctrlPr>
                              </m:sSubPr>
                              <m:e>
                                <m:r>
                                  <a:rPr lang="en-US" b="1" i="1" smtClean="0">
                                    <a:solidFill>
                                      <a:srgbClr val="002060"/>
                                    </a:solidFill>
                                    <a:latin typeface="Cambria Math"/>
                                    <a:ea typeface="Cambria Math"/>
                                    <a:sym typeface="Symbol"/>
                                  </a:rPr>
                                  <m:t>𝝈</m:t>
                                </m:r>
                              </m:e>
                              <m:sub>
                                <m:r>
                                  <a:rPr lang="en-US" b="1" i="1" smtClean="0">
                                    <a:solidFill>
                                      <a:srgbClr val="002060"/>
                                    </a:solidFill>
                                    <a:latin typeface="Cambria Math"/>
                                    <a:ea typeface="Cambria Math"/>
                                    <a:sym typeface="Symbol"/>
                                  </a:rPr>
                                  <m:t>𝒔</m:t>
                                </m:r>
                              </m:sub>
                            </m:sSub>
                            <m:r>
                              <a:rPr lang="en-US" b="1" i="1" smtClean="0">
                                <a:solidFill>
                                  <a:srgbClr val="002060"/>
                                </a:solidFill>
                                <a:latin typeface="Cambria Math"/>
                                <a:ea typeface="Cambria Math"/>
                                <a:sym typeface="Symbol"/>
                              </a:rPr>
                              <m:t>)</m:t>
                            </m:r>
                          </m:den>
                        </m:f>
                      </m:den>
                    </m:f>
                  </m:oMath>
                </a14:m>
                <a:endParaRPr lang="ru-RU" b="1"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1277176" y="1117297"/>
                <a:ext cx="5316584" cy="428066"/>
              </a:xfrm>
              <a:prstGeom prst="rect">
                <a:avLst/>
              </a:prstGeom>
              <a:blipFill rotWithShape="1">
                <a:blip r:embed="rId2"/>
                <a:stretch>
                  <a:fillRect l="-1032" t="-91549" b="-145070"/>
                </a:stretch>
              </a:blipFill>
            </p:spPr>
            <p:txBody>
              <a:bodyPr/>
              <a:lstStyle/>
              <a:p>
                <a:r>
                  <a:rPr lang="ru-RU">
                    <a:noFill/>
                  </a:rPr>
                  <a:t> </a:t>
                </a:r>
              </a:p>
            </p:txBody>
          </p:sp>
        </mc:Fallback>
      </mc:AlternateContent>
      <p:sp>
        <p:nvSpPr>
          <p:cNvPr id="7" name="Прямоугольник 6"/>
          <p:cNvSpPr/>
          <p:nvPr/>
        </p:nvSpPr>
        <p:spPr>
          <a:xfrm>
            <a:off x="1239012" y="1940792"/>
            <a:ext cx="5160772" cy="369332"/>
          </a:xfrm>
          <a:prstGeom prst="rect">
            <a:avLst/>
          </a:prstGeom>
        </p:spPr>
        <p:txBody>
          <a:bodyPr wrap="none">
            <a:spAutoFit/>
          </a:bodyPr>
          <a:lstStyle/>
          <a:p>
            <a:r>
              <a:rPr lang="en-US" b="1" dirty="0" smtClean="0">
                <a:solidFill>
                  <a:srgbClr val="002060"/>
                </a:solidFill>
                <a:sym typeface="Symbol"/>
              </a:rPr>
              <a:t></a:t>
            </a:r>
            <a:r>
              <a:rPr lang="en-US" b="1" dirty="0" err="1" smtClean="0">
                <a:solidFill>
                  <a:srgbClr val="002060"/>
                </a:solidFill>
                <a:sym typeface="Symbol"/>
              </a:rPr>
              <a:t>Q</a:t>
            </a:r>
            <a:r>
              <a:rPr lang="en-US" sz="1200" b="1" dirty="0" err="1" smtClean="0">
                <a:solidFill>
                  <a:srgbClr val="002060"/>
                </a:solidFill>
                <a:sym typeface="Symbol"/>
              </a:rPr>
              <a:t>sp</a:t>
            </a:r>
            <a:r>
              <a:rPr lang="en-US" sz="1200" b="1" dirty="0" smtClean="0">
                <a:solidFill>
                  <a:srgbClr val="002060"/>
                </a:solidFill>
                <a:sym typeface="Symbol"/>
              </a:rPr>
              <a:t>-bunch</a:t>
            </a:r>
            <a:r>
              <a:rPr lang="en-US" b="1" dirty="0" smtClean="0">
                <a:solidFill>
                  <a:srgbClr val="002060"/>
                </a:solidFill>
                <a:sym typeface="Symbol"/>
              </a:rPr>
              <a:t>= - 0.035/0.014  at ion energy 1/4.5 GeV/n</a:t>
            </a:r>
            <a:r>
              <a:rPr lang="en-US" b="1" dirty="0" smtClean="0">
                <a:solidFill>
                  <a:srgbClr val="002060"/>
                </a:solidFill>
              </a:rPr>
              <a:t> </a:t>
            </a:r>
            <a:endParaRPr lang="ru-RU" b="1" dirty="0">
              <a:solidFill>
                <a:srgbClr val="002060"/>
              </a:solidFill>
            </a:endParaRPr>
          </a:p>
        </p:txBody>
      </p:sp>
      <p:sp>
        <p:nvSpPr>
          <p:cNvPr id="8" name="Прямоугольник 7"/>
          <p:cNvSpPr/>
          <p:nvPr/>
        </p:nvSpPr>
        <p:spPr>
          <a:xfrm>
            <a:off x="1454574" y="3866343"/>
            <a:ext cx="6719853" cy="369332"/>
          </a:xfrm>
          <a:prstGeom prst="rect">
            <a:avLst/>
          </a:prstGeom>
        </p:spPr>
        <p:txBody>
          <a:bodyPr wrap="none">
            <a:spAutoFit/>
          </a:bodyPr>
          <a:lstStyle/>
          <a:p>
            <a:r>
              <a:rPr lang="en-US" b="1" dirty="0" smtClean="0">
                <a:solidFill>
                  <a:srgbClr val="C00000"/>
                </a:solidFill>
              </a:rPr>
              <a:t>Beam- beam parameter of bunched beam </a:t>
            </a:r>
            <a:r>
              <a:rPr lang="en-US" b="1" dirty="0">
                <a:solidFill>
                  <a:srgbClr val="C00000"/>
                </a:solidFill>
              </a:rPr>
              <a:t>a</a:t>
            </a:r>
            <a:r>
              <a:rPr lang="en-US" b="1" dirty="0" smtClean="0">
                <a:solidFill>
                  <a:srgbClr val="C00000"/>
                </a:solidFill>
              </a:rPr>
              <a:t>t experiment parameters</a:t>
            </a:r>
            <a:endParaRPr lang="ru-RU" b="1" dirty="0">
              <a:solidFill>
                <a:srgbClr val="C00000"/>
              </a:solidFill>
            </a:endParaRPr>
          </a:p>
        </p:txBody>
      </p:sp>
      <mc:AlternateContent xmlns:mc="http://schemas.openxmlformats.org/markup-compatibility/2006" xmlns:a14="http://schemas.microsoft.com/office/drawing/2010/main">
        <mc:Choice Requires="a14">
          <p:sp>
            <p:nvSpPr>
              <p:cNvPr id="9" name="Прямоугольник 8"/>
              <p:cNvSpPr/>
              <p:nvPr/>
            </p:nvSpPr>
            <p:spPr>
              <a:xfrm>
                <a:off x="1088760" y="4237189"/>
                <a:ext cx="4332020" cy="406778"/>
              </a:xfrm>
              <a:prstGeom prst="rect">
                <a:avLst/>
              </a:prstGeom>
            </p:spPr>
            <p:txBody>
              <a:bodyPr wrap="none">
                <a:spAutoFit/>
              </a:bodyPr>
              <a:lstStyle/>
              <a:p>
                <a:r>
                  <a:rPr lang="en-US" b="1" dirty="0" smtClean="0">
                    <a:solidFill>
                      <a:srgbClr val="002060"/>
                    </a:solidFill>
                    <a:sym typeface="Symbol"/>
                  </a:rPr>
                  <a:t></a:t>
                </a:r>
                <a:r>
                  <a:rPr lang="en-US" sz="1200" b="1" dirty="0" smtClean="0">
                    <a:solidFill>
                      <a:srgbClr val="002060"/>
                    </a:solidFill>
                    <a:sym typeface="Symbol"/>
                  </a:rPr>
                  <a:t>bunch</a:t>
                </a:r>
                <a:r>
                  <a:rPr lang="en-US" b="1" dirty="0" smtClean="0">
                    <a:solidFill>
                      <a:srgbClr val="002060"/>
                    </a:solidFill>
                    <a:sym typeface="Symbol"/>
                  </a:rPr>
                  <a:t>=</a:t>
                </a:r>
                <a14:m>
                  <m:oMath xmlns:m="http://schemas.openxmlformats.org/officeDocument/2006/math">
                    <m:r>
                      <a:rPr lang="en-US" b="1" i="1" smtClean="0">
                        <a:solidFill>
                          <a:srgbClr val="002060"/>
                        </a:solidFill>
                        <a:latin typeface="Cambria Math"/>
                        <a:sym typeface="Symbol"/>
                      </a:rPr>
                      <m:t>(</m:t>
                    </m:r>
                    <m:f>
                      <m:fPr>
                        <m:type m:val="lin"/>
                        <m:ctrlPr>
                          <a:rPr lang="en-US" b="1" i="1" smtClean="0">
                            <a:solidFill>
                              <a:srgbClr val="002060"/>
                            </a:solidFill>
                            <a:latin typeface="Cambria Math" panose="02040503050406030204" pitchFamily="18" charset="0"/>
                            <a:sym typeface="Symbol"/>
                          </a:rPr>
                        </m:ctrlPr>
                      </m:fPr>
                      <m:num>
                        <m:sSup>
                          <m:sSupPr>
                            <m:ctrlPr>
                              <a:rPr lang="en-US" b="1" i="1" smtClean="0">
                                <a:solidFill>
                                  <a:srgbClr val="002060"/>
                                </a:solidFill>
                                <a:latin typeface="Cambria Math" panose="02040503050406030204" pitchFamily="18" charset="0"/>
                                <a:sym typeface="Symbol"/>
                              </a:rPr>
                            </m:ctrlPr>
                          </m:sSupPr>
                          <m:e>
                            <m:r>
                              <a:rPr lang="en-US" b="1" i="1" smtClean="0">
                                <a:solidFill>
                                  <a:srgbClr val="002060"/>
                                </a:solidFill>
                                <a:latin typeface="Cambria Math"/>
                                <a:sym typeface="Symbol"/>
                              </a:rPr>
                              <m:t>𝒁</m:t>
                            </m:r>
                          </m:e>
                          <m:sup>
                            <m:r>
                              <a:rPr lang="en-US" b="1" i="1" smtClean="0">
                                <a:solidFill>
                                  <a:srgbClr val="002060"/>
                                </a:solidFill>
                                <a:latin typeface="Cambria Math"/>
                                <a:sym typeface="Symbol"/>
                              </a:rPr>
                              <m:t>𝟐</m:t>
                            </m:r>
                          </m:sup>
                        </m:sSup>
                        <m:sSub>
                          <m:sSubPr>
                            <m:ctrlPr>
                              <a:rPr lang="en-US" b="1" i="1" smtClean="0">
                                <a:solidFill>
                                  <a:srgbClr val="002060"/>
                                </a:solidFill>
                                <a:latin typeface="Cambria Math" panose="02040503050406030204" pitchFamily="18" charset="0"/>
                                <a:sym typeface="Symbol"/>
                              </a:rPr>
                            </m:ctrlPr>
                          </m:sSubPr>
                          <m:e>
                            <m:r>
                              <a:rPr lang="en-US" b="1" i="1" smtClean="0">
                                <a:solidFill>
                                  <a:srgbClr val="002060"/>
                                </a:solidFill>
                                <a:latin typeface="Cambria Math"/>
                                <a:sym typeface="Symbol"/>
                              </a:rPr>
                              <m:t>𝒓</m:t>
                            </m:r>
                          </m:e>
                          <m:sub>
                            <m:r>
                              <a:rPr lang="en-US" b="1" i="1" smtClean="0">
                                <a:solidFill>
                                  <a:srgbClr val="002060"/>
                                </a:solidFill>
                                <a:latin typeface="Cambria Math"/>
                                <a:sym typeface="Symbol"/>
                              </a:rPr>
                              <m:t>𝒑</m:t>
                            </m:r>
                          </m:sub>
                        </m:sSub>
                      </m:num>
                      <m:den>
                        <m:r>
                          <a:rPr lang="en-US" b="1" i="1" smtClean="0">
                            <a:solidFill>
                              <a:srgbClr val="002060"/>
                            </a:solidFill>
                            <a:latin typeface="Cambria Math"/>
                            <a:sym typeface="Symbol"/>
                          </a:rPr>
                          <m:t>𝑨</m:t>
                        </m:r>
                        <m:r>
                          <a:rPr lang="en-US" b="1" i="1" smtClean="0">
                            <a:solidFill>
                              <a:srgbClr val="002060"/>
                            </a:solidFill>
                            <a:latin typeface="Cambria Math"/>
                            <a:sym typeface="Symbol"/>
                          </a:rPr>
                          <m:t>)(</m:t>
                        </m:r>
                        <m:f>
                          <m:fPr>
                            <m:type m:val="lin"/>
                            <m:ctrlPr>
                              <a:rPr lang="en-US" b="1" i="1" smtClean="0">
                                <a:solidFill>
                                  <a:srgbClr val="002060"/>
                                </a:solidFill>
                                <a:latin typeface="Cambria Math" panose="02040503050406030204" pitchFamily="18" charset="0"/>
                                <a:sym typeface="Symbol"/>
                              </a:rPr>
                            </m:ctrlPr>
                          </m:fPr>
                          <m:num>
                            <m:sSub>
                              <m:sSubPr>
                                <m:ctrlPr>
                                  <a:rPr lang="en-US" b="1" i="1" smtClean="0">
                                    <a:solidFill>
                                      <a:srgbClr val="002060"/>
                                    </a:solidFill>
                                    <a:latin typeface="Cambria Math" panose="02040503050406030204" pitchFamily="18" charset="0"/>
                                    <a:sym typeface="Symbol"/>
                                  </a:rPr>
                                </m:ctrlPr>
                              </m:sSubPr>
                              <m:e>
                                <m:r>
                                  <a:rPr lang="en-US" b="1" i="1" smtClean="0">
                                    <a:solidFill>
                                      <a:srgbClr val="002060"/>
                                    </a:solidFill>
                                    <a:latin typeface="Cambria Math"/>
                                    <a:sym typeface="Symbol"/>
                                  </a:rPr>
                                  <m:t>𝑵</m:t>
                                </m:r>
                              </m:e>
                              <m:sub>
                                <m:r>
                                  <a:rPr lang="en-US" b="1" i="1" smtClean="0">
                                    <a:solidFill>
                                      <a:srgbClr val="002060"/>
                                    </a:solidFill>
                                    <a:latin typeface="Cambria Math"/>
                                    <a:sym typeface="Symbol"/>
                                  </a:rPr>
                                  <m:t>𝒃</m:t>
                                </m:r>
                              </m:sub>
                            </m:sSub>
                          </m:num>
                          <m:den>
                            <m:r>
                              <a:rPr lang="en-US" b="1" i="1" smtClean="0">
                                <a:solidFill>
                                  <a:srgbClr val="002060"/>
                                </a:solidFill>
                                <a:latin typeface="Cambria Math"/>
                                <a:sym typeface="Symbol"/>
                              </a:rPr>
                              <m:t>𝟒</m:t>
                            </m:r>
                            <m:r>
                              <a:rPr lang="en-US" b="1" i="1" smtClean="0">
                                <a:solidFill>
                                  <a:srgbClr val="002060"/>
                                </a:solidFill>
                                <a:latin typeface="Cambria Math"/>
                                <a:ea typeface="Cambria Math"/>
                                <a:sym typeface="Symbol"/>
                              </a:rPr>
                              <m:t>𝝅</m:t>
                            </m:r>
                            <m:sSup>
                              <m:sSupPr>
                                <m:ctrlPr>
                                  <a:rPr lang="en-US" b="1" i="1" smtClean="0">
                                    <a:solidFill>
                                      <a:srgbClr val="002060"/>
                                    </a:solidFill>
                                    <a:latin typeface="Cambria Math" panose="02040503050406030204" pitchFamily="18" charset="0"/>
                                    <a:ea typeface="Cambria Math"/>
                                    <a:sym typeface="Symbol"/>
                                  </a:rPr>
                                </m:ctrlPr>
                              </m:sSupPr>
                              <m:e>
                                <m:r>
                                  <a:rPr lang="en-US" b="1" i="1" smtClean="0">
                                    <a:solidFill>
                                      <a:srgbClr val="002060"/>
                                    </a:solidFill>
                                    <a:latin typeface="Cambria Math"/>
                                    <a:ea typeface="Cambria Math"/>
                                    <a:sym typeface="Symbol"/>
                                  </a:rPr>
                                  <m:t>𝜷</m:t>
                                </m:r>
                              </m:e>
                              <m:sup>
                                <m:r>
                                  <a:rPr lang="en-US" b="1" i="1" smtClean="0">
                                    <a:solidFill>
                                      <a:srgbClr val="002060"/>
                                    </a:solidFill>
                                    <a:latin typeface="Cambria Math"/>
                                    <a:ea typeface="Cambria Math"/>
                                    <a:sym typeface="Symbol"/>
                                  </a:rPr>
                                  <m:t>𝟐</m:t>
                                </m:r>
                              </m:sup>
                            </m:sSup>
                            <m:r>
                              <a:rPr lang="en-US" b="1" i="1" smtClean="0">
                                <a:solidFill>
                                  <a:srgbClr val="002060"/>
                                </a:solidFill>
                                <a:latin typeface="Cambria Math"/>
                                <a:ea typeface="Cambria Math"/>
                                <a:sym typeface="Symbol"/>
                              </a:rPr>
                              <m:t>𝜸𝜺</m:t>
                            </m:r>
                            <m:r>
                              <a:rPr lang="en-US" b="1" i="1" smtClean="0">
                                <a:solidFill>
                                  <a:srgbClr val="002060"/>
                                </a:solidFill>
                                <a:latin typeface="Cambria Math"/>
                                <a:ea typeface="Cambria Math"/>
                                <a:sym typeface="Symbol"/>
                              </a:rPr>
                              <m:t>)(</m:t>
                            </m:r>
                            <m:r>
                              <a:rPr lang="en-US" b="1" i="1" smtClean="0">
                                <a:solidFill>
                                  <a:srgbClr val="002060"/>
                                </a:solidFill>
                                <a:latin typeface="Cambria Math"/>
                                <a:ea typeface="Cambria Math"/>
                                <a:sym typeface="Symbol"/>
                              </a:rPr>
                              <m:t>𝟏</m:t>
                            </m:r>
                            <m:r>
                              <a:rPr lang="en-US" b="1" i="1" smtClean="0">
                                <a:solidFill>
                                  <a:srgbClr val="002060"/>
                                </a:solidFill>
                                <a:latin typeface="Cambria Math"/>
                                <a:ea typeface="Cambria Math"/>
                                <a:sym typeface="Symbol"/>
                              </a:rPr>
                              <m:t>+</m:t>
                            </m:r>
                            <m:sSup>
                              <m:sSupPr>
                                <m:ctrlPr>
                                  <a:rPr lang="en-US" b="1" i="1" smtClean="0">
                                    <a:solidFill>
                                      <a:srgbClr val="002060"/>
                                    </a:solidFill>
                                    <a:latin typeface="Cambria Math" panose="02040503050406030204" pitchFamily="18" charset="0"/>
                                    <a:ea typeface="Cambria Math"/>
                                    <a:sym typeface="Symbol"/>
                                  </a:rPr>
                                </m:ctrlPr>
                              </m:sSupPr>
                              <m:e>
                                <m:r>
                                  <a:rPr lang="en-US" b="1" i="1" smtClean="0">
                                    <a:solidFill>
                                      <a:srgbClr val="002060"/>
                                    </a:solidFill>
                                    <a:latin typeface="Cambria Math"/>
                                    <a:ea typeface="Cambria Math"/>
                                    <a:sym typeface="Symbol"/>
                                  </a:rPr>
                                  <m:t>𝜷</m:t>
                                </m:r>
                              </m:e>
                              <m:sup>
                                <m:r>
                                  <a:rPr lang="en-US" b="1" i="1" smtClean="0">
                                    <a:solidFill>
                                      <a:srgbClr val="002060"/>
                                    </a:solidFill>
                                    <a:latin typeface="Cambria Math"/>
                                    <a:ea typeface="Cambria Math"/>
                                    <a:sym typeface="Symbol"/>
                                  </a:rPr>
                                  <m:t>𝟐</m:t>
                                </m:r>
                              </m:sup>
                            </m:sSup>
                            <m:r>
                              <a:rPr lang="en-US" b="1" i="1" smtClean="0">
                                <a:solidFill>
                                  <a:srgbClr val="002060"/>
                                </a:solidFill>
                                <a:latin typeface="Cambria Math"/>
                                <a:ea typeface="Cambria Math"/>
                                <a:sym typeface="Symbol"/>
                              </a:rPr>
                              <m:t>)/</m:t>
                            </m:r>
                            <m:r>
                              <a:rPr lang="en-US" b="1" i="1" smtClean="0">
                                <a:solidFill>
                                  <a:srgbClr val="002060"/>
                                </a:solidFill>
                                <a:latin typeface="Cambria Math"/>
                                <a:ea typeface="Cambria Math"/>
                                <a:sym typeface="Symbol"/>
                              </a:rPr>
                              <m:t>𝟐</m:t>
                            </m:r>
                          </m:den>
                        </m:f>
                      </m:den>
                    </m:f>
                  </m:oMath>
                </a14:m>
                <a:endParaRPr lang="ru-RU" b="1" dirty="0"/>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1088760" y="4237189"/>
                <a:ext cx="4332020" cy="406778"/>
              </a:xfrm>
              <a:prstGeom prst="rect">
                <a:avLst/>
              </a:prstGeom>
              <a:blipFill rotWithShape="1">
                <a:blip r:embed="rId3"/>
                <a:stretch>
                  <a:fillRect l="-1268" t="-101493" b="-155224"/>
                </a:stretch>
              </a:blipFill>
            </p:spPr>
            <p:txBody>
              <a:bodyPr/>
              <a:lstStyle/>
              <a:p>
                <a:r>
                  <a:rPr lang="ru-RU">
                    <a:noFill/>
                  </a:rPr>
                  <a:t> </a:t>
                </a:r>
              </a:p>
            </p:txBody>
          </p:sp>
        </mc:Fallback>
      </mc:AlternateContent>
      <p:sp>
        <p:nvSpPr>
          <p:cNvPr id="11" name="Прямоугольник 10"/>
          <p:cNvSpPr/>
          <p:nvPr/>
        </p:nvSpPr>
        <p:spPr>
          <a:xfrm>
            <a:off x="1105358" y="4949952"/>
            <a:ext cx="5428109" cy="369332"/>
          </a:xfrm>
          <a:prstGeom prst="rect">
            <a:avLst/>
          </a:prstGeom>
        </p:spPr>
        <p:txBody>
          <a:bodyPr wrap="square">
            <a:spAutoFit/>
          </a:bodyPr>
          <a:lstStyle/>
          <a:p>
            <a:r>
              <a:rPr lang="da-DK" b="1" dirty="0" smtClean="0">
                <a:solidFill>
                  <a:srgbClr val="002060"/>
                </a:solidFill>
                <a:sym typeface="Symbol"/>
              </a:rPr>
              <a:t></a:t>
            </a:r>
            <a:r>
              <a:rPr lang="da-DK" sz="1200" b="1" dirty="0" smtClean="0">
                <a:solidFill>
                  <a:srgbClr val="002060"/>
                </a:solidFill>
                <a:sym typeface="Symbol"/>
              </a:rPr>
              <a:t>bunch</a:t>
            </a:r>
            <a:r>
              <a:rPr lang="da-DK" b="1" dirty="0" smtClean="0">
                <a:solidFill>
                  <a:srgbClr val="002060"/>
                </a:solidFill>
              </a:rPr>
              <a:t>= 0.004/0.0014  at ion energy 1/4.5 GeV/n </a:t>
            </a:r>
            <a:endParaRPr lang="da-DK" b="1" dirty="0">
              <a:solidFill>
                <a:srgbClr val="002060"/>
              </a:solidFill>
            </a:endParaRPr>
          </a:p>
        </p:txBody>
      </p:sp>
      <p:sp>
        <p:nvSpPr>
          <p:cNvPr id="13" name="Прямоугольник 12"/>
          <p:cNvSpPr/>
          <p:nvPr/>
        </p:nvSpPr>
        <p:spPr>
          <a:xfrm>
            <a:off x="942268" y="5302268"/>
            <a:ext cx="4448910" cy="369332"/>
          </a:xfrm>
          <a:prstGeom prst="rect">
            <a:avLst/>
          </a:prstGeom>
        </p:spPr>
        <p:txBody>
          <a:bodyPr wrap="none">
            <a:spAutoFit/>
          </a:bodyPr>
          <a:lstStyle/>
          <a:p>
            <a:r>
              <a:rPr lang="en-US" b="1" dirty="0" smtClean="0">
                <a:solidFill>
                  <a:srgbClr val="C00000"/>
                </a:solidFill>
              </a:rPr>
              <a:t>Stack beam at maximal storage  ion intensity</a:t>
            </a:r>
            <a:endParaRPr lang="en-US" b="1" dirty="0">
              <a:solidFill>
                <a:srgbClr val="C00000"/>
              </a:solidFill>
            </a:endParaRPr>
          </a:p>
        </p:txBody>
      </p:sp>
      <p:sp>
        <p:nvSpPr>
          <p:cNvPr id="14" name="Прямоугольник 13"/>
          <p:cNvSpPr/>
          <p:nvPr/>
        </p:nvSpPr>
        <p:spPr>
          <a:xfrm>
            <a:off x="1203094" y="6309320"/>
            <a:ext cx="4703916" cy="369332"/>
          </a:xfrm>
          <a:prstGeom prst="rect">
            <a:avLst/>
          </a:prstGeom>
        </p:spPr>
        <p:txBody>
          <a:bodyPr wrap="none">
            <a:spAutoFit/>
          </a:bodyPr>
          <a:lstStyle/>
          <a:p>
            <a:r>
              <a:rPr lang="da-DK" b="1" dirty="0" smtClean="0">
                <a:solidFill>
                  <a:srgbClr val="002060"/>
                </a:solidFill>
                <a:sym typeface="Symbol"/>
              </a:rPr>
              <a:t></a:t>
            </a:r>
            <a:r>
              <a:rPr lang="da-DK" sz="1200" b="1" dirty="0" smtClean="0">
                <a:solidFill>
                  <a:srgbClr val="002060"/>
                </a:solidFill>
                <a:sym typeface="Symbol"/>
              </a:rPr>
              <a:t>stack</a:t>
            </a:r>
            <a:r>
              <a:rPr lang="da-DK" b="1" dirty="0" smtClean="0">
                <a:solidFill>
                  <a:srgbClr val="002060"/>
                </a:solidFill>
              </a:rPr>
              <a:t>= 0.00</a:t>
            </a:r>
            <a:r>
              <a:rPr lang="ru-RU" b="1" dirty="0" smtClean="0">
                <a:solidFill>
                  <a:srgbClr val="002060"/>
                </a:solidFill>
              </a:rPr>
              <a:t>4</a:t>
            </a:r>
            <a:r>
              <a:rPr lang="da-DK" b="1" dirty="0" smtClean="0">
                <a:solidFill>
                  <a:srgbClr val="002060"/>
                </a:solidFill>
              </a:rPr>
              <a:t>/0.001</a:t>
            </a:r>
            <a:r>
              <a:rPr lang="ru-RU" b="1" dirty="0" smtClean="0">
                <a:solidFill>
                  <a:srgbClr val="002060"/>
                </a:solidFill>
              </a:rPr>
              <a:t>4</a:t>
            </a:r>
            <a:r>
              <a:rPr lang="da-DK" b="1" dirty="0" smtClean="0">
                <a:solidFill>
                  <a:srgbClr val="002060"/>
                </a:solidFill>
              </a:rPr>
              <a:t>  at ion energy 1/4.5 GeV/n </a:t>
            </a:r>
            <a:endParaRPr lang="da-DK" b="1" dirty="0">
              <a:solidFill>
                <a:srgbClr val="002060"/>
              </a:solidFill>
            </a:endParaRPr>
          </a:p>
        </p:txBody>
      </p:sp>
      <p:sp>
        <p:nvSpPr>
          <p:cNvPr id="15" name="Прямоугольник 14"/>
          <p:cNvSpPr/>
          <p:nvPr/>
        </p:nvSpPr>
        <p:spPr>
          <a:xfrm>
            <a:off x="1028234" y="2997538"/>
            <a:ext cx="5034135" cy="369332"/>
          </a:xfrm>
          <a:prstGeom prst="rect">
            <a:avLst/>
          </a:prstGeom>
        </p:spPr>
        <p:txBody>
          <a:bodyPr wrap="none">
            <a:spAutoFit/>
          </a:bodyPr>
          <a:lstStyle/>
          <a:p>
            <a:r>
              <a:rPr lang="da-DK" b="1" dirty="0" smtClean="0">
                <a:solidFill>
                  <a:srgbClr val="002060"/>
                </a:solidFill>
                <a:sym typeface="Symbol"/>
              </a:rPr>
              <a:t>Q</a:t>
            </a:r>
            <a:r>
              <a:rPr lang="da-DK" sz="1200" b="1" dirty="0" smtClean="0">
                <a:solidFill>
                  <a:srgbClr val="002060"/>
                </a:solidFill>
                <a:sym typeface="Symbol"/>
              </a:rPr>
              <a:t>sp-stack</a:t>
            </a:r>
            <a:r>
              <a:rPr lang="da-DK" b="1" dirty="0" smtClean="0">
                <a:solidFill>
                  <a:srgbClr val="002060"/>
                </a:solidFill>
              </a:rPr>
              <a:t>= -0.013/0.005  at ion energy 1/4.5 GeV/n </a:t>
            </a:r>
            <a:endParaRPr lang="da-DK" b="1" dirty="0">
              <a:solidFill>
                <a:srgbClr val="002060"/>
              </a:solidFill>
            </a:endParaRPr>
          </a:p>
        </p:txBody>
      </p:sp>
      <mc:AlternateContent xmlns:mc="http://schemas.openxmlformats.org/markup-compatibility/2006" xmlns:a14="http://schemas.microsoft.com/office/drawing/2010/main">
        <mc:Choice Requires="a14">
          <p:sp>
            <p:nvSpPr>
              <p:cNvPr id="17" name="Прямоугольник 16"/>
              <p:cNvSpPr/>
              <p:nvPr/>
            </p:nvSpPr>
            <p:spPr>
              <a:xfrm>
                <a:off x="1386340" y="1545366"/>
                <a:ext cx="2851769" cy="395429"/>
              </a:xfrm>
              <a:prstGeom prst="rect">
                <a:avLst/>
              </a:prstGeom>
            </p:spPr>
            <p:txBody>
              <a:bodyPr wrap="square">
                <a:spAutoFit/>
              </a:bodyPr>
              <a:lstStyle/>
              <a:p>
                <a:r>
                  <a:rPr lang="en-US" b="1" dirty="0" smtClean="0">
                    <a:solidFill>
                      <a:srgbClr val="002060"/>
                    </a:solidFill>
                    <a:sym typeface="Symbol"/>
                  </a:rPr>
                  <a:t></a:t>
                </a:r>
                <a:r>
                  <a:rPr lang="en-US" b="1" dirty="0" err="1" smtClean="0">
                    <a:solidFill>
                      <a:srgbClr val="002060"/>
                    </a:solidFill>
                    <a:sym typeface="Symbol"/>
                  </a:rPr>
                  <a:t>Q</a:t>
                </a:r>
                <a:r>
                  <a:rPr lang="en-US" sz="1200" b="1" dirty="0" err="1" smtClean="0">
                    <a:solidFill>
                      <a:srgbClr val="002060"/>
                    </a:solidFill>
                    <a:sym typeface="Symbol"/>
                  </a:rPr>
                  <a:t>sp</a:t>
                </a:r>
                <a:r>
                  <a:rPr lang="en-US" sz="1200" b="1" dirty="0" smtClean="0">
                    <a:solidFill>
                      <a:srgbClr val="002060"/>
                    </a:solidFill>
                    <a:sym typeface="Symbol"/>
                  </a:rPr>
                  <a:t>-bunch</a:t>
                </a:r>
                <a:r>
                  <a:rPr lang="en-US" b="1" dirty="0" smtClean="0">
                    <a:solidFill>
                      <a:srgbClr val="002060"/>
                    </a:solidFill>
                    <a:sym typeface="Symbol"/>
                  </a:rPr>
                  <a:t> N/(</a:t>
                </a:r>
                <a:r>
                  <a:rPr lang="en-US" b="1" dirty="0" err="1" smtClean="0">
                    <a:solidFill>
                      <a:srgbClr val="002060"/>
                    </a:solidFill>
                    <a:sym typeface="Symbol"/>
                  </a:rPr>
                  <a:t>n</a:t>
                </a:r>
                <a:r>
                  <a:rPr lang="en-US" sz="1200" b="1" dirty="0" err="1" smtClean="0">
                    <a:solidFill>
                      <a:srgbClr val="002060"/>
                    </a:solidFill>
                    <a:sym typeface="Symbol"/>
                  </a:rPr>
                  <a:t>b</a:t>
                </a:r>
                <a14:m>
                  <m:oMath xmlns:m="http://schemas.openxmlformats.org/officeDocument/2006/math">
                    <m:rad>
                      <m:radPr>
                        <m:degHide m:val="on"/>
                        <m:ctrlPr>
                          <a:rPr lang="en-US" b="1" i="1" smtClean="0">
                            <a:solidFill>
                              <a:srgbClr val="002060"/>
                            </a:solidFill>
                            <a:latin typeface="Cambria Math" panose="02040503050406030204" pitchFamily="18" charset="0"/>
                            <a:sym typeface="Symbol"/>
                          </a:rPr>
                        </m:ctrlPr>
                      </m:radPr>
                      <m:deg/>
                      <m:e>
                        <m:r>
                          <a:rPr lang="en-US" b="1" i="1" smtClean="0">
                            <a:solidFill>
                              <a:srgbClr val="002060"/>
                            </a:solidFill>
                            <a:latin typeface="Cambria Math"/>
                            <a:sym typeface="Symbol"/>
                          </a:rPr>
                          <m:t>𝟐</m:t>
                        </m:r>
                        <m:r>
                          <a:rPr lang="en-US" b="1" i="1" smtClean="0">
                            <a:solidFill>
                              <a:srgbClr val="002060"/>
                            </a:solidFill>
                            <a:latin typeface="Cambria Math"/>
                            <a:ea typeface="Cambria Math"/>
                            <a:sym typeface="Symbol"/>
                          </a:rPr>
                          <m:t>𝝅</m:t>
                        </m:r>
                      </m:e>
                    </m:rad>
                    <m:r>
                      <a:rPr lang="en-US" b="1" i="1" smtClean="0">
                        <a:solidFill>
                          <a:srgbClr val="002060"/>
                        </a:solidFill>
                        <a:latin typeface="Cambria Math"/>
                        <a:ea typeface="Cambria Math"/>
                        <a:sym typeface="Symbol"/>
                      </a:rPr>
                      <m:t>𝝈</m:t>
                    </m:r>
                    <m:r>
                      <a:rPr lang="en-US" b="1" i="1" smtClean="0">
                        <a:solidFill>
                          <a:srgbClr val="002060"/>
                        </a:solidFill>
                        <a:latin typeface="Cambria Math"/>
                        <a:ea typeface="Cambria Math"/>
                        <a:sym typeface="Symbol"/>
                      </a:rPr>
                      <m:t>)</m:t>
                    </m:r>
                  </m:oMath>
                </a14:m>
                <a:endParaRPr lang="en-US" b="1" dirty="0" smtClean="0">
                  <a:solidFill>
                    <a:srgbClr val="002060"/>
                  </a:solidFill>
                  <a:sym typeface="Symbol"/>
                </a:endParaRPr>
              </a:p>
            </p:txBody>
          </p:sp>
        </mc:Choice>
        <mc:Fallback xmlns="">
          <p:sp>
            <p:nvSpPr>
              <p:cNvPr id="17" name="Прямоугольник 16"/>
              <p:cNvSpPr>
                <a:spLocks noRot="1" noChangeAspect="1" noMove="1" noResize="1" noEditPoints="1" noAdjustHandles="1" noChangeArrowheads="1" noChangeShapeType="1" noTextEdit="1"/>
              </p:cNvSpPr>
              <p:nvPr/>
            </p:nvSpPr>
            <p:spPr>
              <a:xfrm>
                <a:off x="1386340" y="1545366"/>
                <a:ext cx="2851769" cy="395429"/>
              </a:xfrm>
              <a:prstGeom prst="rect">
                <a:avLst/>
              </a:prstGeom>
              <a:blipFill rotWithShape="1">
                <a:blip r:embed="rId4"/>
                <a:stretch>
                  <a:fillRect l="-1709" t="-3125" b="-26563"/>
                </a:stretch>
              </a:blipFill>
            </p:spPr>
            <p:txBody>
              <a:bodyPr/>
              <a:lstStyle/>
              <a:p>
                <a:r>
                  <a:rPr lang="ru-RU">
                    <a:noFill/>
                  </a:rPr>
                  <a:t> </a:t>
                </a:r>
              </a:p>
            </p:txBody>
          </p:sp>
        </mc:Fallback>
      </mc:AlternateContent>
      <p:sp>
        <p:nvSpPr>
          <p:cNvPr id="20" name="Прямоугольник 19"/>
          <p:cNvSpPr/>
          <p:nvPr/>
        </p:nvSpPr>
        <p:spPr>
          <a:xfrm>
            <a:off x="1203087" y="2274838"/>
            <a:ext cx="6207094" cy="369332"/>
          </a:xfrm>
          <a:prstGeom prst="rect">
            <a:avLst/>
          </a:prstGeom>
        </p:spPr>
        <p:txBody>
          <a:bodyPr wrap="square">
            <a:spAutoFit/>
          </a:bodyPr>
          <a:lstStyle/>
          <a:p>
            <a:r>
              <a:rPr lang="en-US" b="1" dirty="0" smtClean="0">
                <a:solidFill>
                  <a:srgbClr val="C00000"/>
                </a:solidFill>
              </a:rPr>
              <a:t>Stack beam at maximal storage  ion intensity</a:t>
            </a:r>
            <a:endParaRPr lang="en-US" b="1" dirty="0">
              <a:solidFill>
                <a:srgbClr val="C00000"/>
              </a:solidFill>
            </a:endParaRPr>
          </a:p>
        </p:txBody>
      </p:sp>
      <p:sp>
        <p:nvSpPr>
          <p:cNvPr id="21" name="Прямоугольник 20"/>
          <p:cNvSpPr/>
          <p:nvPr/>
        </p:nvSpPr>
        <p:spPr>
          <a:xfrm>
            <a:off x="1386333" y="2628206"/>
            <a:ext cx="2201244" cy="369332"/>
          </a:xfrm>
          <a:prstGeom prst="rect">
            <a:avLst/>
          </a:prstGeom>
        </p:spPr>
        <p:txBody>
          <a:bodyPr wrap="none">
            <a:spAutoFit/>
          </a:bodyPr>
          <a:lstStyle/>
          <a:p>
            <a:r>
              <a:rPr lang="en-US" b="1" dirty="0">
                <a:solidFill>
                  <a:srgbClr val="002060"/>
                </a:solidFill>
                <a:sym typeface="Symbol"/>
              </a:rPr>
              <a:t></a:t>
            </a:r>
            <a:r>
              <a:rPr lang="en-US" b="1" dirty="0" err="1" smtClean="0">
                <a:solidFill>
                  <a:srgbClr val="002060"/>
                </a:solidFill>
              </a:rPr>
              <a:t>Q</a:t>
            </a:r>
            <a:r>
              <a:rPr lang="en-US" sz="1200" b="1" dirty="0" err="1" smtClean="0">
                <a:solidFill>
                  <a:srgbClr val="002060"/>
                </a:solidFill>
              </a:rPr>
              <a:t>sp-stack</a:t>
            </a:r>
            <a:r>
              <a:rPr lang="en-US" b="1" dirty="0" err="1" smtClean="0">
                <a:solidFill>
                  <a:srgbClr val="002060"/>
                </a:solidFill>
                <a:sym typeface="Symbol"/>
              </a:rPr>
              <a:t></a:t>
            </a:r>
            <a:r>
              <a:rPr lang="en-US" b="1" dirty="0" err="1" smtClean="0">
                <a:solidFill>
                  <a:srgbClr val="002060"/>
                </a:solidFill>
              </a:rPr>
              <a:t>N</a:t>
            </a:r>
            <a:r>
              <a:rPr lang="en-US" b="1" dirty="0" smtClean="0">
                <a:solidFill>
                  <a:srgbClr val="002060"/>
                </a:solidFill>
              </a:rPr>
              <a:t>/(</a:t>
            </a:r>
            <a:r>
              <a:rPr lang="en-US" b="1" dirty="0" err="1" smtClean="0">
                <a:solidFill>
                  <a:srgbClr val="002060"/>
                </a:solidFill>
              </a:rPr>
              <a:t>C</a:t>
            </a:r>
            <a:r>
              <a:rPr lang="en-US" sz="1200" b="1" dirty="0" err="1" smtClean="0">
                <a:solidFill>
                  <a:srgbClr val="002060"/>
                </a:solidFill>
              </a:rPr>
              <a:t>ring</a:t>
            </a:r>
            <a:r>
              <a:rPr lang="en-US" b="1" dirty="0" smtClean="0">
                <a:solidFill>
                  <a:srgbClr val="002060"/>
                </a:solidFill>
              </a:rPr>
              <a:t> /2</a:t>
            </a:r>
            <a:r>
              <a:rPr lang="ru-RU" b="1" dirty="0" smtClean="0">
                <a:solidFill>
                  <a:srgbClr val="002060"/>
                </a:solidFill>
              </a:rPr>
              <a:t>)</a:t>
            </a:r>
            <a:endParaRPr lang="ru-RU" b="1" dirty="0">
              <a:solidFill>
                <a:srgbClr val="002060"/>
              </a:solidFill>
            </a:endParaRPr>
          </a:p>
        </p:txBody>
      </p:sp>
      <mc:AlternateContent xmlns:mc="http://schemas.openxmlformats.org/markup-compatibility/2006" xmlns:a14="http://schemas.microsoft.com/office/drawing/2010/main">
        <mc:Choice Requires="a14">
          <p:sp>
            <p:nvSpPr>
              <p:cNvPr id="22" name="Прямоугольник 21"/>
              <p:cNvSpPr/>
              <p:nvPr/>
            </p:nvSpPr>
            <p:spPr>
              <a:xfrm>
                <a:off x="1220976" y="3457585"/>
                <a:ext cx="4928752" cy="395429"/>
              </a:xfrm>
              <a:prstGeom prst="rect">
                <a:avLst/>
              </a:prstGeom>
            </p:spPr>
            <p:txBody>
              <a:bodyPr wrap="square">
                <a:spAutoFit/>
              </a:bodyPr>
              <a:lstStyle/>
              <a:p>
                <a:r>
                  <a:rPr lang="en-US" b="1" dirty="0" smtClean="0">
                    <a:solidFill>
                      <a:srgbClr val="002060"/>
                    </a:solidFill>
                    <a:sym typeface="Symbol"/>
                  </a:rPr>
                  <a:t></a:t>
                </a:r>
                <a:r>
                  <a:rPr lang="en-US" b="1" dirty="0" err="1" smtClean="0">
                    <a:solidFill>
                      <a:srgbClr val="002060"/>
                    </a:solidFill>
                  </a:rPr>
                  <a:t>Q</a:t>
                </a:r>
                <a:r>
                  <a:rPr lang="en-US" sz="1200" b="1" dirty="0" err="1" smtClean="0">
                    <a:solidFill>
                      <a:srgbClr val="002060"/>
                    </a:solidFill>
                  </a:rPr>
                  <a:t>sp</a:t>
                </a:r>
                <a:r>
                  <a:rPr lang="en-US" sz="1200" b="1" dirty="0" smtClean="0">
                    <a:solidFill>
                      <a:srgbClr val="002060"/>
                    </a:solidFill>
                  </a:rPr>
                  <a:t>-bunch</a:t>
                </a:r>
                <a:r>
                  <a:rPr lang="en-US" b="1" dirty="0" smtClean="0">
                    <a:solidFill>
                      <a:srgbClr val="002060"/>
                    </a:solidFill>
                  </a:rPr>
                  <a:t>/</a:t>
                </a:r>
                <a:r>
                  <a:rPr lang="en-US" b="1" dirty="0" smtClean="0">
                    <a:solidFill>
                      <a:srgbClr val="002060"/>
                    </a:solidFill>
                    <a:sym typeface="Symbol"/>
                  </a:rPr>
                  <a:t></a:t>
                </a:r>
                <a:r>
                  <a:rPr lang="en-US" b="1" dirty="0" err="1" smtClean="0">
                    <a:solidFill>
                      <a:srgbClr val="002060"/>
                    </a:solidFill>
                    <a:sym typeface="Symbol"/>
                  </a:rPr>
                  <a:t>Q</a:t>
                </a:r>
                <a:r>
                  <a:rPr lang="en-US" sz="1200" b="1" dirty="0" err="1" smtClean="0">
                    <a:solidFill>
                      <a:srgbClr val="002060"/>
                    </a:solidFill>
                    <a:sym typeface="Symbol"/>
                  </a:rPr>
                  <a:t>sp</a:t>
                </a:r>
                <a:r>
                  <a:rPr lang="en-US" sz="1200" b="1" dirty="0" smtClean="0">
                    <a:solidFill>
                      <a:srgbClr val="002060"/>
                    </a:solidFill>
                    <a:sym typeface="Symbol"/>
                  </a:rPr>
                  <a:t>-stack</a:t>
                </a:r>
                <a:r>
                  <a:rPr lang="en-US" b="1" dirty="0" smtClean="0">
                    <a:solidFill>
                      <a:srgbClr val="002060"/>
                    </a:solidFill>
                    <a:sym typeface="Symbol"/>
                  </a:rPr>
                  <a:t>=(</a:t>
                </a:r>
                <a:r>
                  <a:rPr lang="en-US" b="1" dirty="0" err="1" smtClean="0">
                    <a:solidFill>
                      <a:srgbClr val="002060"/>
                    </a:solidFill>
                    <a:sym typeface="Symbol"/>
                  </a:rPr>
                  <a:t>C</a:t>
                </a:r>
                <a:r>
                  <a:rPr lang="en-US" sz="1200" b="1" dirty="0" err="1" smtClean="0">
                    <a:solidFill>
                      <a:srgbClr val="002060"/>
                    </a:solidFill>
                    <a:sym typeface="Symbol"/>
                  </a:rPr>
                  <a:t>ring</a:t>
                </a:r>
                <a:r>
                  <a:rPr lang="en-US" b="1" dirty="0" smtClean="0">
                    <a:solidFill>
                      <a:srgbClr val="002060"/>
                    </a:solidFill>
                    <a:sym typeface="Symbol"/>
                  </a:rPr>
                  <a:t>/2)/(</a:t>
                </a:r>
                <a:r>
                  <a:rPr lang="en-US" b="1" dirty="0" err="1" smtClean="0">
                    <a:solidFill>
                      <a:srgbClr val="002060"/>
                    </a:solidFill>
                    <a:sym typeface="Symbol"/>
                  </a:rPr>
                  <a:t>n</a:t>
                </a:r>
                <a:r>
                  <a:rPr lang="en-US" sz="1200" b="1" dirty="0" err="1" smtClean="0">
                    <a:solidFill>
                      <a:srgbClr val="002060"/>
                    </a:solidFill>
                    <a:sym typeface="Symbol"/>
                  </a:rPr>
                  <a:t>b</a:t>
                </a:r>
                <a14:m>
                  <m:oMath xmlns:m="http://schemas.openxmlformats.org/officeDocument/2006/math">
                    <m:rad>
                      <m:radPr>
                        <m:degHide m:val="on"/>
                        <m:ctrlPr>
                          <a:rPr lang="en-US" b="1" i="1" smtClean="0">
                            <a:solidFill>
                              <a:srgbClr val="002060"/>
                            </a:solidFill>
                            <a:latin typeface="Cambria Math" panose="02040503050406030204" pitchFamily="18" charset="0"/>
                            <a:sym typeface="Symbol"/>
                          </a:rPr>
                        </m:ctrlPr>
                      </m:radPr>
                      <m:deg/>
                      <m:e>
                        <m:r>
                          <a:rPr lang="en-US" b="1" i="1" smtClean="0">
                            <a:solidFill>
                              <a:srgbClr val="002060"/>
                            </a:solidFill>
                            <a:latin typeface="Cambria Math"/>
                            <a:sym typeface="Symbol"/>
                          </a:rPr>
                          <m:t>𝟐</m:t>
                        </m:r>
                        <m:r>
                          <a:rPr lang="en-US" b="1" i="1" smtClean="0">
                            <a:solidFill>
                              <a:srgbClr val="002060"/>
                            </a:solidFill>
                            <a:latin typeface="Cambria Math"/>
                            <a:ea typeface="Cambria Math"/>
                            <a:sym typeface="Symbol"/>
                          </a:rPr>
                          <m:t>𝝅</m:t>
                        </m:r>
                      </m:e>
                    </m:rad>
                    <m:r>
                      <a:rPr lang="en-US" b="1" i="1" smtClean="0">
                        <a:solidFill>
                          <a:srgbClr val="002060"/>
                        </a:solidFill>
                        <a:latin typeface="Cambria Math"/>
                        <a:ea typeface="Cambria Math"/>
                        <a:sym typeface="Symbol"/>
                      </a:rPr>
                      <m:t>𝝈</m:t>
                    </m:r>
                    <m:r>
                      <a:rPr lang="en-US" b="1" i="1" smtClean="0">
                        <a:solidFill>
                          <a:srgbClr val="002060"/>
                        </a:solidFill>
                        <a:latin typeface="Cambria Math"/>
                        <a:ea typeface="Cambria Math"/>
                        <a:sym typeface="Symbol"/>
                      </a:rPr>
                      <m:t>)=</m:t>
                    </m:r>
                    <m:r>
                      <a:rPr lang="en-US" b="1" i="1" smtClean="0">
                        <a:solidFill>
                          <a:srgbClr val="002060"/>
                        </a:solidFill>
                        <a:latin typeface="Cambria Math"/>
                        <a:ea typeface="Cambria Math"/>
                        <a:sym typeface="Symbol"/>
                      </a:rPr>
                      <m:t>𝟐</m:t>
                    </m:r>
                    <m:r>
                      <a:rPr lang="en-US" b="1" i="1" smtClean="0">
                        <a:solidFill>
                          <a:srgbClr val="002060"/>
                        </a:solidFill>
                        <a:latin typeface="Cambria Math"/>
                        <a:ea typeface="Cambria Math"/>
                        <a:sym typeface="Symbol"/>
                      </a:rPr>
                      <m:t>.</m:t>
                    </m:r>
                    <m:r>
                      <a:rPr lang="en-US" b="1" i="1" smtClean="0">
                        <a:solidFill>
                          <a:srgbClr val="002060"/>
                        </a:solidFill>
                        <a:latin typeface="Cambria Math"/>
                        <a:ea typeface="Cambria Math"/>
                        <a:sym typeface="Symbol"/>
                      </a:rPr>
                      <m:t>𝟕𝟒</m:t>
                    </m:r>
                  </m:oMath>
                </a14:m>
                <a:endParaRPr lang="ru-RU" b="1" dirty="0">
                  <a:solidFill>
                    <a:srgbClr val="002060"/>
                  </a:solidFill>
                </a:endParaRPr>
              </a:p>
            </p:txBody>
          </p:sp>
        </mc:Choice>
        <mc:Fallback xmlns="">
          <p:sp>
            <p:nvSpPr>
              <p:cNvPr id="22" name="Прямоугольник 21"/>
              <p:cNvSpPr>
                <a:spLocks noRot="1" noChangeAspect="1" noMove="1" noResize="1" noEditPoints="1" noAdjustHandles="1" noChangeArrowheads="1" noChangeShapeType="1" noTextEdit="1"/>
              </p:cNvSpPr>
              <p:nvPr/>
            </p:nvSpPr>
            <p:spPr>
              <a:xfrm>
                <a:off x="1220976" y="3457585"/>
                <a:ext cx="4928752" cy="395429"/>
              </a:xfrm>
              <a:prstGeom prst="rect">
                <a:avLst/>
              </a:prstGeom>
              <a:blipFill rotWithShape="1">
                <a:blip r:embed="rId5"/>
                <a:stretch>
                  <a:fillRect l="-989" t="-3077" b="-24615"/>
                </a:stretch>
              </a:blipFill>
            </p:spPr>
            <p:txBody>
              <a:bodyPr/>
              <a:lstStyle/>
              <a:p>
                <a:r>
                  <a:rPr lang="ru-RU">
                    <a:noFill/>
                  </a:rPr>
                  <a:t> </a:t>
                </a:r>
              </a:p>
            </p:txBody>
          </p:sp>
        </mc:Fallback>
      </mc:AlternateContent>
      <p:sp>
        <p:nvSpPr>
          <p:cNvPr id="26" name="Прямоугольник 25"/>
          <p:cNvSpPr/>
          <p:nvPr/>
        </p:nvSpPr>
        <p:spPr>
          <a:xfrm>
            <a:off x="1253135" y="4621455"/>
            <a:ext cx="1319592" cy="369332"/>
          </a:xfrm>
          <a:prstGeom prst="rect">
            <a:avLst/>
          </a:prstGeom>
        </p:spPr>
        <p:txBody>
          <a:bodyPr wrap="none">
            <a:spAutoFit/>
          </a:bodyPr>
          <a:lstStyle/>
          <a:p>
            <a:r>
              <a:rPr lang="en-US" b="1" dirty="0" smtClean="0">
                <a:solidFill>
                  <a:srgbClr val="002060"/>
                </a:solidFill>
                <a:sym typeface="Symbol"/>
              </a:rPr>
              <a:t></a:t>
            </a:r>
            <a:r>
              <a:rPr lang="en-US" sz="1200" b="1" dirty="0" err="1" smtClean="0">
                <a:solidFill>
                  <a:srgbClr val="002060"/>
                </a:solidFill>
                <a:sym typeface="Symbol"/>
              </a:rPr>
              <a:t>bunch</a:t>
            </a:r>
            <a:r>
              <a:rPr lang="en-US" b="1" dirty="0" err="1" smtClean="0">
                <a:solidFill>
                  <a:srgbClr val="002060"/>
                </a:solidFill>
                <a:sym typeface="Symbol"/>
              </a:rPr>
              <a:t>N</a:t>
            </a:r>
            <a:r>
              <a:rPr lang="en-US" b="1" dirty="0" smtClean="0">
                <a:solidFill>
                  <a:srgbClr val="002060"/>
                </a:solidFill>
                <a:sym typeface="Symbol"/>
              </a:rPr>
              <a:t>/</a:t>
            </a:r>
            <a:r>
              <a:rPr lang="en-US" b="1" dirty="0" err="1" smtClean="0">
                <a:solidFill>
                  <a:srgbClr val="002060"/>
                </a:solidFill>
                <a:sym typeface="Symbol"/>
              </a:rPr>
              <a:t>n</a:t>
            </a:r>
            <a:r>
              <a:rPr lang="en-US" sz="1200" b="1" dirty="0" err="1" smtClean="0">
                <a:solidFill>
                  <a:srgbClr val="002060"/>
                </a:solidFill>
                <a:sym typeface="Symbol"/>
              </a:rPr>
              <a:t>b</a:t>
            </a:r>
            <a:endParaRPr lang="ru-RU" b="1" dirty="0">
              <a:solidFill>
                <a:srgbClr val="002060"/>
              </a:solidFill>
            </a:endParaRPr>
          </a:p>
        </p:txBody>
      </p:sp>
      <p:sp>
        <p:nvSpPr>
          <p:cNvPr id="27" name="Прямоугольник 26"/>
          <p:cNvSpPr/>
          <p:nvPr/>
        </p:nvSpPr>
        <p:spPr>
          <a:xfrm>
            <a:off x="1547222" y="5545928"/>
            <a:ext cx="2123530" cy="369332"/>
          </a:xfrm>
          <a:prstGeom prst="rect">
            <a:avLst/>
          </a:prstGeom>
        </p:spPr>
        <p:txBody>
          <a:bodyPr wrap="none">
            <a:spAutoFit/>
          </a:bodyPr>
          <a:lstStyle/>
          <a:p>
            <a:r>
              <a:rPr lang="en-US" b="1" dirty="0" smtClean="0">
                <a:solidFill>
                  <a:srgbClr val="002060"/>
                </a:solidFill>
                <a:sym typeface="Symbol"/>
              </a:rPr>
              <a:t></a:t>
            </a:r>
            <a:r>
              <a:rPr lang="en-US" sz="1200" b="1" dirty="0" err="1" smtClean="0">
                <a:solidFill>
                  <a:srgbClr val="002060"/>
                </a:solidFill>
                <a:sym typeface="Symbol"/>
              </a:rPr>
              <a:t>stack</a:t>
            </a:r>
            <a:r>
              <a:rPr lang="en-US" b="1" dirty="0" err="1" smtClean="0">
                <a:solidFill>
                  <a:srgbClr val="002060"/>
                </a:solidFill>
                <a:sym typeface="Symbol"/>
              </a:rPr>
              <a:t>N</a:t>
            </a:r>
            <a:r>
              <a:rPr lang="en-US" b="1" dirty="0" err="1">
                <a:solidFill>
                  <a:srgbClr val="002060"/>
                </a:solidFill>
                <a:sym typeface="Symbol"/>
              </a:rPr>
              <a:t></a:t>
            </a:r>
            <a:r>
              <a:rPr lang="en-US" b="1" dirty="0" err="1" smtClean="0">
                <a:solidFill>
                  <a:srgbClr val="002060"/>
                </a:solidFill>
                <a:sym typeface="Symbol"/>
              </a:rPr>
              <a:t>l</a:t>
            </a:r>
            <a:r>
              <a:rPr lang="en-US" sz="1200" b="1" dirty="0" err="1" smtClean="0">
                <a:solidFill>
                  <a:srgbClr val="002060"/>
                </a:solidFill>
                <a:sym typeface="Symbol"/>
              </a:rPr>
              <a:t>col</a:t>
            </a:r>
            <a:r>
              <a:rPr lang="en-US" b="1" dirty="0" smtClean="0">
                <a:solidFill>
                  <a:srgbClr val="002060"/>
                </a:solidFill>
                <a:sym typeface="Symbol"/>
              </a:rPr>
              <a:t>/(</a:t>
            </a:r>
            <a:r>
              <a:rPr lang="en-US" b="1" dirty="0" err="1" smtClean="0">
                <a:solidFill>
                  <a:srgbClr val="002060"/>
                </a:solidFill>
                <a:sym typeface="Symbol"/>
              </a:rPr>
              <a:t>C</a:t>
            </a:r>
            <a:r>
              <a:rPr lang="en-US" sz="1200" b="1" dirty="0" err="1" smtClean="0">
                <a:solidFill>
                  <a:srgbClr val="002060"/>
                </a:solidFill>
                <a:sym typeface="Symbol"/>
              </a:rPr>
              <a:t>ring</a:t>
            </a:r>
            <a:r>
              <a:rPr lang="en-US" b="1" dirty="0" smtClean="0">
                <a:solidFill>
                  <a:srgbClr val="002060"/>
                </a:solidFill>
                <a:sym typeface="Symbol"/>
              </a:rPr>
              <a:t> /2)</a:t>
            </a:r>
            <a:endParaRPr lang="ru-RU" b="1" dirty="0">
              <a:solidFill>
                <a:srgbClr val="002060"/>
              </a:solidFill>
            </a:endParaRPr>
          </a:p>
        </p:txBody>
      </p:sp>
      <p:sp>
        <p:nvSpPr>
          <p:cNvPr id="29" name="Прямоугольник 28"/>
          <p:cNvSpPr/>
          <p:nvPr/>
        </p:nvSpPr>
        <p:spPr>
          <a:xfrm>
            <a:off x="1277192" y="5915260"/>
            <a:ext cx="2921826" cy="369332"/>
          </a:xfrm>
          <a:prstGeom prst="rect">
            <a:avLst/>
          </a:prstGeom>
        </p:spPr>
        <p:txBody>
          <a:bodyPr wrap="none">
            <a:spAutoFit/>
          </a:bodyPr>
          <a:lstStyle/>
          <a:p>
            <a:r>
              <a:rPr lang="en-US" b="1" dirty="0" smtClean="0">
                <a:solidFill>
                  <a:srgbClr val="002060"/>
                </a:solidFill>
                <a:sym typeface="Symbol"/>
              </a:rPr>
              <a:t></a:t>
            </a:r>
            <a:r>
              <a:rPr lang="en-US" sz="1200" b="1" dirty="0" smtClean="0">
                <a:solidFill>
                  <a:srgbClr val="002060"/>
                </a:solidFill>
                <a:sym typeface="Symbol"/>
              </a:rPr>
              <a:t>bunch</a:t>
            </a:r>
            <a:r>
              <a:rPr lang="en-US" b="1" dirty="0" smtClean="0">
                <a:solidFill>
                  <a:srgbClr val="002060"/>
                </a:solidFill>
                <a:sym typeface="Symbol"/>
              </a:rPr>
              <a:t>/</a:t>
            </a:r>
            <a:r>
              <a:rPr lang="en-US" sz="1200" b="1" dirty="0" smtClean="0">
                <a:solidFill>
                  <a:srgbClr val="002060"/>
                </a:solidFill>
                <a:sym typeface="Symbol"/>
              </a:rPr>
              <a:t>stack</a:t>
            </a:r>
            <a:r>
              <a:rPr lang="en-US" b="1" dirty="0" smtClean="0">
                <a:solidFill>
                  <a:srgbClr val="002060"/>
                </a:solidFill>
                <a:sym typeface="Symbol"/>
              </a:rPr>
              <a:t>=(</a:t>
            </a:r>
            <a:r>
              <a:rPr lang="en-US" b="1" dirty="0" err="1" smtClean="0">
                <a:solidFill>
                  <a:srgbClr val="002060"/>
                </a:solidFill>
                <a:sym typeface="Symbol"/>
              </a:rPr>
              <a:t>C</a:t>
            </a:r>
            <a:r>
              <a:rPr lang="en-US" sz="1200" b="1" dirty="0" err="1" smtClean="0">
                <a:solidFill>
                  <a:srgbClr val="002060"/>
                </a:solidFill>
                <a:sym typeface="Symbol"/>
              </a:rPr>
              <a:t>ring</a:t>
            </a:r>
            <a:r>
              <a:rPr lang="en-US" b="1" dirty="0" smtClean="0">
                <a:solidFill>
                  <a:srgbClr val="002060"/>
                </a:solidFill>
                <a:sym typeface="Symbol"/>
              </a:rPr>
              <a:t>/2l</a:t>
            </a:r>
            <a:r>
              <a:rPr lang="en-US" sz="1200" b="1" dirty="0" smtClean="0">
                <a:solidFill>
                  <a:srgbClr val="002060"/>
                </a:solidFill>
                <a:sym typeface="Symbol"/>
              </a:rPr>
              <a:t>col</a:t>
            </a:r>
            <a:r>
              <a:rPr lang="en-US" b="1" dirty="0" smtClean="0">
                <a:solidFill>
                  <a:srgbClr val="002060"/>
                </a:solidFill>
                <a:sym typeface="Symbol"/>
              </a:rPr>
              <a:t>)/</a:t>
            </a:r>
            <a:r>
              <a:rPr lang="en-US" b="1" dirty="0" err="1" smtClean="0">
                <a:solidFill>
                  <a:srgbClr val="002060"/>
                </a:solidFill>
                <a:sym typeface="Symbol"/>
              </a:rPr>
              <a:t>n</a:t>
            </a:r>
            <a:r>
              <a:rPr lang="en-US" sz="1200" b="1" dirty="0" err="1" smtClean="0">
                <a:solidFill>
                  <a:srgbClr val="002060"/>
                </a:solidFill>
                <a:sym typeface="Symbol"/>
              </a:rPr>
              <a:t>b</a:t>
            </a:r>
            <a:r>
              <a:rPr lang="en-US" b="1" dirty="0" smtClean="0">
                <a:solidFill>
                  <a:srgbClr val="002060"/>
                </a:solidFill>
                <a:sym typeface="Symbol"/>
              </a:rPr>
              <a:t>=1</a:t>
            </a:r>
            <a:endParaRPr lang="ru-RU" b="1" dirty="0">
              <a:solidFill>
                <a:srgbClr val="002060"/>
              </a:solidFill>
            </a:endParaRPr>
          </a:p>
        </p:txBody>
      </p:sp>
      <p:sp>
        <p:nvSpPr>
          <p:cNvPr id="18" name="Номер слайда 17"/>
          <p:cNvSpPr>
            <a:spLocks noGrp="1"/>
          </p:cNvSpPr>
          <p:nvPr>
            <p:ph type="sldNum" sz="quarter" idx="12"/>
          </p:nvPr>
        </p:nvSpPr>
        <p:spPr>
          <a:xfrm>
            <a:off x="6732240" y="6313527"/>
            <a:ext cx="2133600" cy="365125"/>
          </a:xfrm>
        </p:spPr>
        <p:txBody>
          <a:bodyPr/>
          <a:lstStyle/>
          <a:p>
            <a:fld id="{4CBCD05B-AAC6-4FF0-868D-6870800A6EA3}" type="slidenum">
              <a:rPr lang="ru-RU" sz="1800" b="1" smtClean="0">
                <a:solidFill>
                  <a:schemeClr val="tx1"/>
                </a:solidFill>
              </a:rPr>
              <a:pPr/>
              <a:t>8</a:t>
            </a:fld>
            <a:endParaRPr lang="ru-RU" sz="1800" b="1" dirty="0">
              <a:solidFill>
                <a:schemeClr val="tx1"/>
              </a:solidFill>
            </a:endParaRPr>
          </a:p>
        </p:txBody>
      </p:sp>
    </p:spTree>
    <p:extLst>
      <p:ext uri="{BB962C8B-B14F-4D97-AF65-F5344CB8AC3E}">
        <p14:creationId xmlns:p14="http://schemas.microsoft.com/office/powerpoint/2010/main" val="3074076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5376" y="2028"/>
            <a:ext cx="7772400" cy="720079"/>
          </a:xfrm>
        </p:spPr>
        <p:txBody>
          <a:bodyPr>
            <a:normAutofit/>
          </a:bodyPr>
          <a:lstStyle/>
          <a:p>
            <a:r>
              <a:rPr lang="ru-RU" sz="2800" b="1" dirty="0" smtClean="0"/>
              <a:t>5 </a:t>
            </a:r>
            <a:r>
              <a:rPr lang="en-US" sz="2800" b="1" dirty="0" smtClean="0"/>
              <a:t>order sum </a:t>
            </a:r>
            <a:r>
              <a:rPr lang="en-US" sz="2800" b="1" dirty="0" smtClean="0"/>
              <a:t>resonances</a:t>
            </a:r>
            <a:endParaRPr lang="ru-RU" sz="28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240" y="689424"/>
            <a:ext cx="6048672" cy="5730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Номер слайда 7"/>
          <p:cNvSpPr>
            <a:spLocks noGrp="1"/>
          </p:cNvSpPr>
          <p:nvPr>
            <p:ph type="sldNum" sz="quarter" idx="12"/>
          </p:nvPr>
        </p:nvSpPr>
        <p:spPr>
          <a:xfrm>
            <a:off x="6850236" y="6309320"/>
            <a:ext cx="2133600" cy="365125"/>
          </a:xfrm>
        </p:spPr>
        <p:txBody>
          <a:bodyPr/>
          <a:lstStyle/>
          <a:p>
            <a:fld id="{4CBCD05B-AAC6-4FF0-868D-6870800A6EA3}" type="slidenum">
              <a:rPr lang="ru-RU" sz="1800" b="1" smtClean="0">
                <a:solidFill>
                  <a:schemeClr val="tx1"/>
                </a:solidFill>
              </a:rPr>
              <a:pPr/>
              <a:t>9</a:t>
            </a:fld>
            <a:endParaRPr lang="ru-RU" sz="1800" b="1" dirty="0">
              <a:solidFill>
                <a:schemeClr val="tx1"/>
              </a:solidFill>
            </a:endParaRPr>
          </a:p>
        </p:txBody>
      </p:sp>
    </p:spTree>
    <p:extLst>
      <p:ext uri="{BB962C8B-B14F-4D97-AF65-F5344CB8AC3E}">
        <p14:creationId xmlns:p14="http://schemas.microsoft.com/office/powerpoint/2010/main" val="3097936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Comic Sans MS"/>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Comic Sans MS"/>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Comic Sans MS"/>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Comic Sans MS"/>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Comic Sans MS"/>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0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Comic Sans MS"/>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Comic Sans MS"/>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Comic Sans MS"/>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24765</TotalTime>
  <Words>1880</Words>
  <Application>Microsoft Office PowerPoint</Application>
  <PresentationFormat>Экран (4:3)</PresentationFormat>
  <Paragraphs>345</Paragraphs>
  <Slides>24</Slides>
  <Notes>10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21</vt:i4>
      </vt:variant>
      <vt:variant>
        <vt:lpstr>Заголовки слайдов</vt:lpstr>
      </vt:variant>
      <vt:variant>
        <vt:i4>24</vt:i4>
      </vt:variant>
    </vt:vector>
  </HeadingPairs>
  <TitlesOfParts>
    <vt:vector size="54" baseType="lpstr">
      <vt:lpstr>MS Mincho</vt:lpstr>
      <vt:lpstr>ＭＳ Ｐゴシック</vt:lpstr>
      <vt:lpstr>Adobe Caslon Pro Bold</vt:lpstr>
      <vt:lpstr>Arial</vt:lpstr>
      <vt:lpstr>Calibri</vt:lpstr>
      <vt:lpstr>Cambria Math</vt:lpstr>
      <vt:lpstr>Comic Sans MS</vt:lpstr>
      <vt:lpstr>Symbol</vt:lpstr>
      <vt:lpstr>Times New Roman</vt:lpstr>
      <vt:lpstr>Тема Office</vt:lpstr>
      <vt:lpstr>1_Тема Office</vt:lpstr>
      <vt:lpstr>5_Тема Office</vt:lpstr>
      <vt:lpstr>7_Тема Office</vt:lpstr>
      <vt:lpstr>9_Тема Office</vt:lpstr>
      <vt:lpstr>1_Оформление по умолчанию</vt:lpstr>
      <vt:lpstr>2_Тема Office</vt:lpstr>
      <vt:lpstr>2_Оформление по умолчанию</vt:lpstr>
      <vt:lpstr>3_Оформление по умолчанию</vt:lpstr>
      <vt:lpstr>4_Оформление по умолчанию</vt:lpstr>
      <vt:lpstr>5_Оформление по умолчанию</vt:lpstr>
      <vt:lpstr>6_Оформление по умолчанию</vt:lpstr>
      <vt:lpstr>13_Тема Office</vt:lpstr>
      <vt:lpstr>12_Тема Office</vt:lpstr>
      <vt:lpstr>4_Тема Office</vt:lpstr>
      <vt:lpstr>7_Оформление по умолчанию</vt:lpstr>
      <vt:lpstr>8_Оформление по умолчанию</vt:lpstr>
      <vt:lpstr>8_Тема Office</vt:lpstr>
      <vt:lpstr>Оформление по умолчанию</vt:lpstr>
      <vt:lpstr>10_Тема Office</vt:lpstr>
      <vt:lpstr>11_Тема Office</vt:lpstr>
      <vt:lpstr>Ion storage, bunch formation  and parasitic collisions in collider NICA  О.Brovko1, A. Eliseev1, O.Kozlov1, N.Mitjanina2, V.Petrov2,      A.Sidorin1,  A.Smirnov1, E.Syresin1, A.Tribendis2 1) JINR, Dubna, Russia, 2) BINP, Novosibirsk, Russia</vt:lpstr>
      <vt:lpstr>Longitudinal Bunch parameters after Nuclotron</vt:lpstr>
      <vt:lpstr>NICA collider parameters</vt:lpstr>
      <vt:lpstr>Beam preparation scheme</vt:lpstr>
      <vt:lpstr>Презентация PowerPoint</vt:lpstr>
      <vt:lpstr>Main parameters of RF systems</vt:lpstr>
      <vt:lpstr>Maximum luminosity</vt:lpstr>
      <vt:lpstr>Incoherent betatron tune shift</vt:lpstr>
      <vt:lpstr>5 order sum resonances</vt:lpstr>
      <vt:lpstr>Bumps of ion orbits  in collision region at storage of ion beams</vt:lpstr>
      <vt:lpstr>β* variation at storage of ion beams</vt:lpstr>
      <vt:lpstr>Bump orbit at IP beta function 2.5 m</vt:lpstr>
      <vt:lpstr>Reduction of  parasitic collisions of stored ion beams </vt:lpstr>
      <vt:lpstr>Parameters of Barrier Bucket (RF1)</vt:lpstr>
      <vt:lpstr>RF Barrier Buckets scheme operation (BETACOOL simulation)</vt:lpstr>
      <vt:lpstr>Презентация PowerPoint</vt:lpstr>
      <vt:lpstr>Презентация PowerPoint</vt:lpstr>
      <vt:lpstr>Презентация PowerPoint</vt:lpstr>
      <vt:lpstr>Презентация PowerPoint</vt:lpstr>
      <vt:lpstr>Increasing of accumulated particle number with cooling</vt:lpstr>
      <vt:lpstr>Презентация PowerPoint</vt:lpstr>
      <vt:lpstr>RF2 for beam bunching  </vt:lpstr>
      <vt:lpstr>Choice of the RF3 harmonics number</vt:lpstr>
      <vt:lpstr>Thanks for your RF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Александр Смирнов</cp:lastModifiedBy>
  <cp:revision>128</cp:revision>
  <cp:lastPrinted>2017-05-05T14:25:11Z</cp:lastPrinted>
  <dcterms:created xsi:type="dcterms:W3CDTF">2017-04-21T08:25:46Z</dcterms:created>
  <dcterms:modified xsi:type="dcterms:W3CDTF">2017-08-31T10:55:46Z</dcterms:modified>
</cp:coreProperties>
</file>