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702" r:id="rId2"/>
    <p:sldMasterId id="2147483708" r:id="rId3"/>
  </p:sldMasterIdLst>
  <p:notesMasterIdLst>
    <p:notesMasterId r:id="rId28"/>
  </p:notesMasterIdLst>
  <p:sldIdLst>
    <p:sldId id="310" r:id="rId4"/>
    <p:sldId id="305" r:id="rId5"/>
    <p:sldId id="269" r:id="rId6"/>
    <p:sldId id="351" r:id="rId7"/>
    <p:sldId id="342" r:id="rId8"/>
    <p:sldId id="318" r:id="rId9"/>
    <p:sldId id="353" r:id="rId10"/>
    <p:sldId id="352" r:id="rId11"/>
    <p:sldId id="331" r:id="rId12"/>
    <p:sldId id="339" r:id="rId13"/>
    <p:sldId id="349" r:id="rId14"/>
    <p:sldId id="348" r:id="rId15"/>
    <p:sldId id="299" r:id="rId16"/>
    <p:sldId id="321" r:id="rId17"/>
    <p:sldId id="311" r:id="rId18"/>
    <p:sldId id="312" r:id="rId19"/>
    <p:sldId id="313" r:id="rId20"/>
    <p:sldId id="355" r:id="rId21"/>
    <p:sldId id="358" r:id="rId22"/>
    <p:sldId id="360" r:id="rId23"/>
    <p:sldId id="364" r:id="rId24"/>
    <p:sldId id="363" r:id="rId25"/>
    <p:sldId id="354" r:id="rId26"/>
    <p:sldId id="35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CF7"/>
    <a:srgbClr val="0070C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994" autoAdjust="0"/>
  </p:normalViewPr>
  <p:slideViewPr>
    <p:cSldViewPr>
      <p:cViewPr varScale="1">
        <p:scale>
          <a:sx n="75" d="100"/>
          <a:sy n="75" d="100"/>
        </p:scale>
        <p:origin x="10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No</a:t>
            </a:r>
            <a:r>
              <a:rPr lang="en-US" baseline="0" dirty="0" smtClean="0"/>
              <a:t> acceleration in RFQ</a:t>
            </a:r>
            <a:endParaRPr lang="en-US" dirty="0"/>
          </a:p>
        </c:rich>
      </c:tx>
      <c:layout>
        <c:manualLayout>
          <c:xMode val="edge"/>
          <c:yMode val="edge"/>
          <c:x val="0.37711075597216986"/>
          <c:y val="2.652945968966411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6728066800017106E-2"/>
          <c:y val="2.3462534663904445E-2"/>
          <c:w val="0.83737634713274456"/>
          <c:h val="0.8815024855172009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'28 июля без ВЧ'!$B$22:$D$22</c:f>
              <c:strCache>
                <c:ptCount val="1"/>
                <c:pt idx="0">
                  <c:v>ИТ=51 кВ углеродная мишень</c:v>
                </c:pt>
              </c:strCache>
            </c:strRef>
          </c:tx>
          <c:marker>
            <c:symbol val="none"/>
          </c:marker>
          <c:dLbls>
            <c:dLbl>
              <c:idx val="64"/>
              <c:layout>
                <c:manualLayout>
                  <c:x val="-2.3847656949649236E-2"/>
                  <c:y val="-3.1123992758974525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10.25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938-4D6A-A01C-F0A9B6B8FC7A}"/>
                </c:ext>
              </c:extLst>
            </c:dLbl>
            <c:dLbl>
              <c:idx val="85"/>
              <c:layout>
                <c:manualLayout>
                  <c:x val="-1.4675481199784148E-2"/>
                  <c:y val="-3.112399275897445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11.90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938-4D6A-A01C-F0A9B6B8FC7A}"/>
                </c:ext>
              </c:extLst>
            </c:dLbl>
            <c:dLbl>
              <c:idx val="114"/>
              <c:layout>
                <c:manualLayout>
                  <c:x val="3.6688702999460397E-3"/>
                  <c:y val="1.729110708831918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14.70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938-4D6A-A01C-F0A9B6B8FC7A}"/>
                </c:ext>
              </c:extLst>
            </c:dLbl>
            <c:dLbl>
              <c:idx val="176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20,9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938-4D6A-A01C-F0A9B6B8FC7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'28 июля без ВЧ'!$A$24:$A$277</c:f>
              <c:numCache>
                <c:formatCode>0.00</c:formatCode>
                <c:ptCount val="25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5.0999999999999996</c:v>
                </c:pt>
                <c:pt idx="7">
                  <c:v>5.2</c:v>
                </c:pt>
                <c:pt idx="8">
                  <c:v>5.3</c:v>
                </c:pt>
                <c:pt idx="9">
                  <c:v>5.4</c:v>
                </c:pt>
                <c:pt idx="10">
                  <c:v>5.5</c:v>
                </c:pt>
                <c:pt idx="11">
                  <c:v>5.6</c:v>
                </c:pt>
                <c:pt idx="12">
                  <c:v>5.7</c:v>
                </c:pt>
                <c:pt idx="13">
                  <c:v>5.8</c:v>
                </c:pt>
                <c:pt idx="14">
                  <c:v>5.9</c:v>
                </c:pt>
                <c:pt idx="15">
                  <c:v>6</c:v>
                </c:pt>
                <c:pt idx="16">
                  <c:v>6.1</c:v>
                </c:pt>
                <c:pt idx="17">
                  <c:v>6.2</c:v>
                </c:pt>
                <c:pt idx="18">
                  <c:v>6.3</c:v>
                </c:pt>
                <c:pt idx="19">
                  <c:v>6.4</c:v>
                </c:pt>
                <c:pt idx="20">
                  <c:v>6.4999999999999902</c:v>
                </c:pt>
                <c:pt idx="21">
                  <c:v>6.5999999999999899</c:v>
                </c:pt>
                <c:pt idx="22">
                  <c:v>6.6999999999999895</c:v>
                </c:pt>
                <c:pt idx="23">
                  <c:v>6.7999999999999901</c:v>
                </c:pt>
                <c:pt idx="24">
                  <c:v>6.8999999999999897</c:v>
                </c:pt>
                <c:pt idx="25">
                  <c:v>6.9999999999999902</c:v>
                </c:pt>
                <c:pt idx="26">
                  <c:v>7.0999999999999899</c:v>
                </c:pt>
                <c:pt idx="27">
                  <c:v>7.1999999999999895</c:v>
                </c:pt>
                <c:pt idx="28">
                  <c:v>7.2999999999999901</c:v>
                </c:pt>
                <c:pt idx="29">
                  <c:v>7.35</c:v>
                </c:pt>
                <c:pt idx="30">
                  <c:v>7.3999999999999897</c:v>
                </c:pt>
                <c:pt idx="31">
                  <c:v>7.45</c:v>
                </c:pt>
                <c:pt idx="32">
                  <c:v>7.4999999999999902</c:v>
                </c:pt>
                <c:pt idx="33">
                  <c:v>7.5999999999999899</c:v>
                </c:pt>
                <c:pt idx="34">
                  <c:v>7.6999999999999895</c:v>
                </c:pt>
                <c:pt idx="35">
                  <c:v>7.7999999999999901</c:v>
                </c:pt>
                <c:pt idx="36">
                  <c:v>7.8999999999999897</c:v>
                </c:pt>
                <c:pt idx="37">
                  <c:v>7.9999999999999902</c:v>
                </c:pt>
                <c:pt idx="38">
                  <c:v>8.0999999999999961</c:v>
                </c:pt>
                <c:pt idx="39">
                  <c:v>8.1999999999999957</c:v>
                </c:pt>
                <c:pt idx="40">
                  <c:v>8.25</c:v>
                </c:pt>
                <c:pt idx="41">
                  <c:v>8.27</c:v>
                </c:pt>
                <c:pt idx="42">
                  <c:v>8.2999999999999954</c:v>
                </c:pt>
                <c:pt idx="43">
                  <c:v>8.350000000000005</c:v>
                </c:pt>
                <c:pt idx="44">
                  <c:v>8.3700000000000028</c:v>
                </c:pt>
                <c:pt idx="45">
                  <c:v>8.3999999999999986</c:v>
                </c:pt>
                <c:pt idx="46">
                  <c:v>8.4999999999999964</c:v>
                </c:pt>
                <c:pt idx="47">
                  <c:v>8.5999999999999961</c:v>
                </c:pt>
                <c:pt idx="48">
                  <c:v>8.6999999999999957</c:v>
                </c:pt>
                <c:pt idx="49">
                  <c:v>8.7999999999999954</c:v>
                </c:pt>
                <c:pt idx="50">
                  <c:v>8.8999999999999986</c:v>
                </c:pt>
                <c:pt idx="51">
                  <c:v>8.9999999999999964</c:v>
                </c:pt>
                <c:pt idx="52">
                  <c:v>9.0999999999999961</c:v>
                </c:pt>
                <c:pt idx="53">
                  <c:v>9.1999999999999957</c:v>
                </c:pt>
                <c:pt idx="54">
                  <c:v>9.2999999999999794</c:v>
                </c:pt>
                <c:pt idx="55">
                  <c:v>9.3999999999999861</c:v>
                </c:pt>
                <c:pt idx="56">
                  <c:v>9.4999999999999858</c:v>
                </c:pt>
                <c:pt idx="57">
                  <c:v>9.5999999999999872</c:v>
                </c:pt>
                <c:pt idx="58">
                  <c:v>9.6999999999999797</c:v>
                </c:pt>
                <c:pt idx="59">
                  <c:v>9.7999999999999794</c:v>
                </c:pt>
                <c:pt idx="60">
                  <c:v>9.8999999999999861</c:v>
                </c:pt>
                <c:pt idx="61">
                  <c:v>9.9999999999999858</c:v>
                </c:pt>
                <c:pt idx="62">
                  <c:v>10.1</c:v>
                </c:pt>
                <c:pt idx="63">
                  <c:v>10.200000000000001</c:v>
                </c:pt>
                <c:pt idx="64">
                  <c:v>10.25</c:v>
                </c:pt>
                <c:pt idx="65">
                  <c:v>10.3</c:v>
                </c:pt>
                <c:pt idx="66">
                  <c:v>10.350000000000005</c:v>
                </c:pt>
                <c:pt idx="67">
                  <c:v>10.4</c:v>
                </c:pt>
                <c:pt idx="68">
                  <c:v>10.5</c:v>
                </c:pt>
                <c:pt idx="69">
                  <c:v>10.6</c:v>
                </c:pt>
                <c:pt idx="70">
                  <c:v>10.7</c:v>
                </c:pt>
                <c:pt idx="71">
                  <c:v>10.75</c:v>
                </c:pt>
                <c:pt idx="72">
                  <c:v>10.8</c:v>
                </c:pt>
                <c:pt idx="73">
                  <c:v>10.850000000000005</c:v>
                </c:pt>
                <c:pt idx="74">
                  <c:v>10.9</c:v>
                </c:pt>
                <c:pt idx="75">
                  <c:v>11</c:v>
                </c:pt>
                <c:pt idx="76">
                  <c:v>11.1</c:v>
                </c:pt>
                <c:pt idx="77">
                  <c:v>11.2</c:v>
                </c:pt>
                <c:pt idx="78">
                  <c:v>11.3</c:v>
                </c:pt>
                <c:pt idx="79">
                  <c:v>11.4</c:v>
                </c:pt>
                <c:pt idx="80">
                  <c:v>11.5</c:v>
                </c:pt>
                <c:pt idx="81">
                  <c:v>11.6</c:v>
                </c:pt>
                <c:pt idx="82">
                  <c:v>11.7</c:v>
                </c:pt>
                <c:pt idx="83">
                  <c:v>11.8</c:v>
                </c:pt>
                <c:pt idx="84">
                  <c:v>11.850000000000005</c:v>
                </c:pt>
                <c:pt idx="85">
                  <c:v>11.9</c:v>
                </c:pt>
                <c:pt idx="86">
                  <c:v>11.950000000000005</c:v>
                </c:pt>
                <c:pt idx="87">
                  <c:v>12</c:v>
                </c:pt>
                <c:pt idx="88">
                  <c:v>12.1</c:v>
                </c:pt>
                <c:pt idx="89">
                  <c:v>12.2</c:v>
                </c:pt>
                <c:pt idx="90">
                  <c:v>12.3</c:v>
                </c:pt>
                <c:pt idx="91">
                  <c:v>12.4</c:v>
                </c:pt>
                <c:pt idx="92">
                  <c:v>12.5</c:v>
                </c:pt>
                <c:pt idx="93">
                  <c:v>12.6</c:v>
                </c:pt>
                <c:pt idx="94">
                  <c:v>12.7</c:v>
                </c:pt>
                <c:pt idx="95">
                  <c:v>12.8</c:v>
                </c:pt>
                <c:pt idx="96">
                  <c:v>12.9</c:v>
                </c:pt>
                <c:pt idx="97">
                  <c:v>13</c:v>
                </c:pt>
                <c:pt idx="98">
                  <c:v>13.1</c:v>
                </c:pt>
                <c:pt idx="99">
                  <c:v>13.2</c:v>
                </c:pt>
                <c:pt idx="100">
                  <c:v>13.3</c:v>
                </c:pt>
                <c:pt idx="101">
                  <c:v>13.4</c:v>
                </c:pt>
                <c:pt idx="102">
                  <c:v>13.5</c:v>
                </c:pt>
                <c:pt idx="103">
                  <c:v>13.6</c:v>
                </c:pt>
                <c:pt idx="104">
                  <c:v>13.7</c:v>
                </c:pt>
                <c:pt idx="105">
                  <c:v>13.8</c:v>
                </c:pt>
                <c:pt idx="106">
                  <c:v>13.9</c:v>
                </c:pt>
                <c:pt idx="107">
                  <c:v>14</c:v>
                </c:pt>
                <c:pt idx="108">
                  <c:v>14.1</c:v>
                </c:pt>
                <c:pt idx="109">
                  <c:v>14.2</c:v>
                </c:pt>
                <c:pt idx="110">
                  <c:v>14.3</c:v>
                </c:pt>
                <c:pt idx="111">
                  <c:v>14.4</c:v>
                </c:pt>
                <c:pt idx="112">
                  <c:v>14.5</c:v>
                </c:pt>
                <c:pt idx="113">
                  <c:v>14.6</c:v>
                </c:pt>
                <c:pt idx="114">
                  <c:v>14.7</c:v>
                </c:pt>
                <c:pt idx="115">
                  <c:v>14.8</c:v>
                </c:pt>
                <c:pt idx="116">
                  <c:v>14.9</c:v>
                </c:pt>
                <c:pt idx="117">
                  <c:v>15</c:v>
                </c:pt>
                <c:pt idx="118">
                  <c:v>15.1</c:v>
                </c:pt>
                <c:pt idx="119">
                  <c:v>15.2</c:v>
                </c:pt>
                <c:pt idx="120">
                  <c:v>15.3</c:v>
                </c:pt>
                <c:pt idx="121">
                  <c:v>15.4</c:v>
                </c:pt>
                <c:pt idx="122">
                  <c:v>15.5</c:v>
                </c:pt>
                <c:pt idx="123">
                  <c:v>15.6</c:v>
                </c:pt>
                <c:pt idx="124">
                  <c:v>15.7</c:v>
                </c:pt>
                <c:pt idx="125">
                  <c:v>15.8</c:v>
                </c:pt>
                <c:pt idx="126">
                  <c:v>15.9</c:v>
                </c:pt>
                <c:pt idx="127">
                  <c:v>16</c:v>
                </c:pt>
                <c:pt idx="128">
                  <c:v>16.100000000000001</c:v>
                </c:pt>
                <c:pt idx="129">
                  <c:v>16.2</c:v>
                </c:pt>
                <c:pt idx="130">
                  <c:v>16.3</c:v>
                </c:pt>
                <c:pt idx="131">
                  <c:v>16.399999999999999</c:v>
                </c:pt>
                <c:pt idx="132">
                  <c:v>16.5</c:v>
                </c:pt>
                <c:pt idx="133">
                  <c:v>16.600000000000001</c:v>
                </c:pt>
                <c:pt idx="134">
                  <c:v>16.7</c:v>
                </c:pt>
                <c:pt idx="135">
                  <c:v>16.8</c:v>
                </c:pt>
                <c:pt idx="136">
                  <c:v>16.899999999999999</c:v>
                </c:pt>
                <c:pt idx="137">
                  <c:v>17</c:v>
                </c:pt>
                <c:pt idx="138">
                  <c:v>17.100000000000001</c:v>
                </c:pt>
                <c:pt idx="139">
                  <c:v>17.2</c:v>
                </c:pt>
                <c:pt idx="140">
                  <c:v>17.3</c:v>
                </c:pt>
                <c:pt idx="141">
                  <c:v>17.399999999999999</c:v>
                </c:pt>
                <c:pt idx="142">
                  <c:v>17.5</c:v>
                </c:pt>
                <c:pt idx="143">
                  <c:v>17.600000000000001</c:v>
                </c:pt>
                <c:pt idx="144">
                  <c:v>17.7</c:v>
                </c:pt>
                <c:pt idx="145">
                  <c:v>17.8</c:v>
                </c:pt>
                <c:pt idx="146">
                  <c:v>17.899999999999999</c:v>
                </c:pt>
                <c:pt idx="147">
                  <c:v>18</c:v>
                </c:pt>
                <c:pt idx="148">
                  <c:v>18.100000000000001</c:v>
                </c:pt>
                <c:pt idx="149">
                  <c:v>18.2</c:v>
                </c:pt>
                <c:pt idx="150">
                  <c:v>18.3</c:v>
                </c:pt>
                <c:pt idx="151">
                  <c:v>18.399999999999999</c:v>
                </c:pt>
                <c:pt idx="152">
                  <c:v>18.5</c:v>
                </c:pt>
                <c:pt idx="153">
                  <c:v>18.600000000000001</c:v>
                </c:pt>
                <c:pt idx="154">
                  <c:v>18.7</c:v>
                </c:pt>
                <c:pt idx="155">
                  <c:v>18.8</c:v>
                </c:pt>
                <c:pt idx="156">
                  <c:v>18.899999999999999</c:v>
                </c:pt>
                <c:pt idx="157">
                  <c:v>19</c:v>
                </c:pt>
                <c:pt idx="158">
                  <c:v>19.099999999999888</c:v>
                </c:pt>
                <c:pt idx="159">
                  <c:v>19.1999999999999</c:v>
                </c:pt>
                <c:pt idx="160">
                  <c:v>19.299999999999891</c:v>
                </c:pt>
                <c:pt idx="161">
                  <c:v>19.399999999999899</c:v>
                </c:pt>
                <c:pt idx="162">
                  <c:v>19.49999999999989</c:v>
                </c:pt>
                <c:pt idx="163">
                  <c:v>19.599999999999888</c:v>
                </c:pt>
                <c:pt idx="164">
                  <c:v>19.6999999999999</c:v>
                </c:pt>
                <c:pt idx="165">
                  <c:v>19.799999999999891</c:v>
                </c:pt>
                <c:pt idx="166">
                  <c:v>19.899999999999899</c:v>
                </c:pt>
                <c:pt idx="167">
                  <c:v>19.99999999999989</c:v>
                </c:pt>
                <c:pt idx="168">
                  <c:v>20.099999999999888</c:v>
                </c:pt>
                <c:pt idx="169">
                  <c:v>20.1999999999999</c:v>
                </c:pt>
                <c:pt idx="170">
                  <c:v>20.299999999999891</c:v>
                </c:pt>
                <c:pt idx="171">
                  <c:v>20.399999999999899</c:v>
                </c:pt>
                <c:pt idx="172">
                  <c:v>20.49999999999989</c:v>
                </c:pt>
                <c:pt idx="173">
                  <c:v>20.599999999999888</c:v>
                </c:pt>
                <c:pt idx="174">
                  <c:v>20.6999999999999</c:v>
                </c:pt>
                <c:pt idx="175">
                  <c:v>20.799999999999891</c:v>
                </c:pt>
                <c:pt idx="176">
                  <c:v>20.899999999999899</c:v>
                </c:pt>
                <c:pt idx="177">
                  <c:v>20.99999999999989</c:v>
                </c:pt>
                <c:pt idx="178">
                  <c:v>21.099999999999888</c:v>
                </c:pt>
                <c:pt idx="179">
                  <c:v>21.1999999999999</c:v>
                </c:pt>
                <c:pt idx="180">
                  <c:v>21.299999999999891</c:v>
                </c:pt>
                <c:pt idx="181">
                  <c:v>21.399999999999899</c:v>
                </c:pt>
                <c:pt idx="182">
                  <c:v>21.49999999999989</c:v>
                </c:pt>
                <c:pt idx="183">
                  <c:v>21.599999999999888</c:v>
                </c:pt>
                <c:pt idx="184">
                  <c:v>21.6999999999999</c:v>
                </c:pt>
                <c:pt idx="185">
                  <c:v>21.799999999999891</c:v>
                </c:pt>
                <c:pt idx="186">
                  <c:v>21.899999999999899</c:v>
                </c:pt>
                <c:pt idx="187">
                  <c:v>21.99999999999989</c:v>
                </c:pt>
                <c:pt idx="188">
                  <c:v>22.099999999999888</c:v>
                </c:pt>
                <c:pt idx="189">
                  <c:v>22.1999999999999</c:v>
                </c:pt>
                <c:pt idx="190">
                  <c:v>22.299999999999891</c:v>
                </c:pt>
                <c:pt idx="191">
                  <c:v>22.399999999999899</c:v>
                </c:pt>
                <c:pt idx="192">
                  <c:v>22.49999999999989</c:v>
                </c:pt>
                <c:pt idx="193">
                  <c:v>22.599999999999888</c:v>
                </c:pt>
                <c:pt idx="194">
                  <c:v>22.6999999999999</c:v>
                </c:pt>
                <c:pt idx="195">
                  <c:v>22.799999999999891</c:v>
                </c:pt>
                <c:pt idx="196">
                  <c:v>22.899999999999899</c:v>
                </c:pt>
                <c:pt idx="197">
                  <c:v>22.99999999999989</c:v>
                </c:pt>
                <c:pt idx="198">
                  <c:v>23.099999999999888</c:v>
                </c:pt>
                <c:pt idx="199">
                  <c:v>23.1999999999999</c:v>
                </c:pt>
                <c:pt idx="200">
                  <c:v>23.299999999999891</c:v>
                </c:pt>
                <c:pt idx="201">
                  <c:v>23.399999999999899</c:v>
                </c:pt>
                <c:pt idx="202">
                  <c:v>23.49999999999989</c:v>
                </c:pt>
                <c:pt idx="203">
                  <c:v>23.599999999999888</c:v>
                </c:pt>
                <c:pt idx="204">
                  <c:v>23.6999999999999</c:v>
                </c:pt>
                <c:pt idx="205">
                  <c:v>23.799999999999891</c:v>
                </c:pt>
                <c:pt idx="206">
                  <c:v>23.899999999999899</c:v>
                </c:pt>
                <c:pt idx="207">
                  <c:v>23.99999999999989</c:v>
                </c:pt>
                <c:pt idx="208">
                  <c:v>24.099999999999888</c:v>
                </c:pt>
                <c:pt idx="209">
                  <c:v>24.1999999999999</c:v>
                </c:pt>
                <c:pt idx="210">
                  <c:v>24.299999999999891</c:v>
                </c:pt>
                <c:pt idx="211">
                  <c:v>24.399999999999899</c:v>
                </c:pt>
                <c:pt idx="212">
                  <c:v>24.49999999999989</c:v>
                </c:pt>
                <c:pt idx="213">
                  <c:v>24.599999999999888</c:v>
                </c:pt>
                <c:pt idx="214">
                  <c:v>24.6999999999999</c:v>
                </c:pt>
                <c:pt idx="215">
                  <c:v>24.799999999999891</c:v>
                </c:pt>
                <c:pt idx="216">
                  <c:v>24.899999999999899</c:v>
                </c:pt>
                <c:pt idx="217">
                  <c:v>24.99999999999989</c:v>
                </c:pt>
                <c:pt idx="218">
                  <c:v>25.099999999999888</c:v>
                </c:pt>
                <c:pt idx="219">
                  <c:v>25.1999999999999</c:v>
                </c:pt>
                <c:pt idx="220">
                  <c:v>25.299999999999891</c:v>
                </c:pt>
                <c:pt idx="221">
                  <c:v>25.399999999999899</c:v>
                </c:pt>
                <c:pt idx="222">
                  <c:v>25.5</c:v>
                </c:pt>
                <c:pt idx="223">
                  <c:v>25.599999999999888</c:v>
                </c:pt>
                <c:pt idx="224">
                  <c:v>25.6999999999999</c:v>
                </c:pt>
                <c:pt idx="225">
                  <c:v>25.8</c:v>
                </c:pt>
                <c:pt idx="226">
                  <c:v>25.9</c:v>
                </c:pt>
                <c:pt idx="227">
                  <c:v>26</c:v>
                </c:pt>
                <c:pt idx="228">
                  <c:v>26.1</c:v>
                </c:pt>
                <c:pt idx="229">
                  <c:v>26.2</c:v>
                </c:pt>
                <c:pt idx="230">
                  <c:v>26.3</c:v>
                </c:pt>
                <c:pt idx="231">
                  <c:v>26.4</c:v>
                </c:pt>
                <c:pt idx="232">
                  <c:v>26.5</c:v>
                </c:pt>
                <c:pt idx="233">
                  <c:v>26.6</c:v>
                </c:pt>
                <c:pt idx="234">
                  <c:v>26.7</c:v>
                </c:pt>
                <c:pt idx="235">
                  <c:v>26.8</c:v>
                </c:pt>
                <c:pt idx="236">
                  <c:v>26.9</c:v>
                </c:pt>
                <c:pt idx="237">
                  <c:v>27</c:v>
                </c:pt>
                <c:pt idx="238">
                  <c:v>27.1</c:v>
                </c:pt>
                <c:pt idx="239">
                  <c:v>27.2</c:v>
                </c:pt>
                <c:pt idx="240">
                  <c:v>27.3</c:v>
                </c:pt>
                <c:pt idx="241">
                  <c:v>27.4</c:v>
                </c:pt>
                <c:pt idx="242">
                  <c:v>27.5</c:v>
                </c:pt>
                <c:pt idx="243">
                  <c:v>27.6</c:v>
                </c:pt>
                <c:pt idx="244">
                  <c:v>27.7</c:v>
                </c:pt>
                <c:pt idx="245">
                  <c:v>27.8</c:v>
                </c:pt>
                <c:pt idx="246">
                  <c:v>27.9</c:v>
                </c:pt>
                <c:pt idx="247">
                  <c:v>28</c:v>
                </c:pt>
                <c:pt idx="248">
                  <c:v>28.1</c:v>
                </c:pt>
                <c:pt idx="249">
                  <c:v>28.2</c:v>
                </c:pt>
                <c:pt idx="250">
                  <c:v>28.3</c:v>
                </c:pt>
                <c:pt idx="251">
                  <c:v>28.4</c:v>
                </c:pt>
                <c:pt idx="252">
                  <c:v>28.5</c:v>
                </c:pt>
                <c:pt idx="253">
                  <c:v>28.6</c:v>
                </c:pt>
              </c:numCache>
            </c:numRef>
          </c:xVal>
          <c:yVal>
            <c:numRef>
              <c:f>'28 июля без ВЧ'!$E$24:$E$277</c:f>
              <c:numCache>
                <c:formatCode>General</c:formatCode>
                <c:ptCount val="25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15</c:v>
                </c:pt>
                <c:pt idx="64">
                  <c:v>22</c:v>
                </c:pt>
                <c:pt idx="65">
                  <c:v>13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7</c:v>
                </c:pt>
                <c:pt idx="84">
                  <c:v>82</c:v>
                </c:pt>
                <c:pt idx="85">
                  <c:v>129</c:v>
                </c:pt>
                <c:pt idx="86">
                  <c:v>95</c:v>
                </c:pt>
                <c:pt idx="87">
                  <c:v>16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70</c:v>
                </c:pt>
                <c:pt idx="114">
                  <c:v>260</c:v>
                </c:pt>
                <c:pt idx="115">
                  <c:v>50</c:v>
                </c:pt>
                <c:pt idx="116">
                  <c:v>5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5</c:v>
                </c:pt>
                <c:pt idx="170">
                  <c:v>7</c:v>
                </c:pt>
                <c:pt idx="171">
                  <c:v>8</c:v>
                </c:pt>
                <c:pt idx="172">
                  <c:v>8</c:v>
                </c:pt>
                <c:pt idx="173">
                  <c:v>11</c:v>
                </c:pt>
                <c:pt idx="174">
                  <c:v>19</c:v>
                </c:pt>
                <c:pt idx="175">
                  <c:v>60</c:v>
                </c:pt>
                <c:pt idx="176">
                  <c:v>160</c:v>
                </c:pt>
                <c:pt idx="177">
                  <c:v>125</c:v>
                </c:pt>
                <c:pt idx="178">
                  <c:v>55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9938-4D6A-A01C-F0A9B6B8FC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537344"/>
        <c:axId val="154543232"/>
      </c:scatterChart>
      <c:valAx>
        <c:axId val="154537344"/>
        <c:scaling>
          <c:orientation val="minMax"/>
        </c:scaling>
        <c:delete val="0"/>
        <c:axPos val="b"/>
        <c:majorGridlines/>
        <c:numFmt formatCode="0.0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54543232"/>
        <c:crosses val="autoZero"/>
        <c:crossBetween val="midCat"/>
        <c:majorUnit val="2"/>
        <c:minorUnit val="1"/>
      </c:valAx>
      <c:valAx>
        <c:axId val="154543232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537344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0.38484</cdr:x>
      <cdr:y>0.15686</cdr:y>
    </cdr:from>
    <cdr:to>
      <cdr:x>0.46389</cdr:x>
      <cdr:y>0.2013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664296" y="576064"/>
          <a:ext cx="547266" cy="163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/>
            <a:t>С2+</a:t>
          </a:r>
        </a:p>
      </cdr:txBody>
    </cdr:sp>
  </cdr:relSizeAnchor>
  <cdr:relSizeAnchor xmlns:cdr="http://schemas.openxmlformats.org/drawingml/2006/chartDrawing">
    <cdr:from>
      <cdr:x>0.57206</cdr:x>
      <cdr:y>0.39492</cdr:y>
    </cdr:from>
    <cdr:to>
      <cdr:x>0.65093</cdr:x>
      <cdr:y>0.45098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960440" y="1450306"/>
          <a:ext cx="546021" cy="2058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/>
            <a:t>С1+</a:t>
          </a:r>
        </a:p>
      </cdr:txBody>
    </cdr:sp>
  </cdr:relSizeAnchor>
  <cdr:relSizeAnchor xmlns:cdr="http://schemas.openxmlformats.org/drawingml/2006/chartDrawing">
    <cdr:from>
      <cdr:x>0.34324</cdr:x>
      <cdr:y>0.47851</cdr:y>
    </cdr:from>
    <cdr:to>
      <cdr:x>0.42037</cdr:x>
      <cdr:y>0.52941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376264" y="1757284"/>
          <a:ext cx="534005" cy="1869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/>
            <a:t>С3+</a:t>
          </a:r>
        </a:p>
      </cdr:txBody>
    </cdr:sp>
  </cdr:relSizeAnchor>
  <cdr:relSizeAnchor xmlns:cdr="http://schemas.openxmlformats.org/drawingml/2006/chartDrawing">
    <cdr:from>
      <cdr:x>0.28083</cdr:x>
      <cdr:y>0.80714</cdr:y>
    </cdr:from>
    <cdr:to>
      <cdr:x>0.37037</cdr:x>
      <cdr:y>0.86275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944216" y="2964146"/>
          <a:ext cx="619897" cy="204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/>
            <a:t>С4+</a:t>
          </a:r>
        </a:p>
      </cdr:txBody>
    </cdr:sp>
  </cdr:relSizeAnchor>
  <cdr:relSizeAnchor xmlns:cdr="http://schemas.openxmlformats.org/drawingml/2006/chartDrawing">
    <cdr:from>
      <cdr:x>0.67484</cdr:x>
      <cdr:y>0.16167</cdr:y>
    </cdr:from>
    <cdr:to>
      <cdr:x>0.89153</cdr:x>
      <cdr:y>0.29784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671970" y="593734"/>
          <a:ext cx="1500198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000" b="1" smtClean="0">
              <a:solidFill>
                <a:srgbClr val="333CF7"/>
              </a:solidFill>
            </a:rPr>
            <a:t>U</a:t>
          </a:r>
          <a:r>
            <a:rPr lang="en-US" sz="1600" b="1" smtClean="0">
              <a:solidFill>
                <a:srgbClr val="333CF7"/>
              </a:solidFill>
            </a:rPr>
            <a:t>inj</a:t>
          </a:r>
          <a:r>
            <a:rPr lang="en-US" sz="2000" b="1" smtClean="0">
              <a:solidFill>
                <a:srgbClr val="333CF7"/>
              </a:solidFill>
            </a:rPr>
            <a:t>=51.7 keV</a:t>
          </a:r>
          <a:endParaRPr lang="ru-RU" sz="2000" b="1">
            <a:solidFill>
              <a:srgbClr val="333CF7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EA209-BBF8-4536-9982-4422EB7407AC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724E7-EF73-4708-A4DD-9A56C8A263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58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724E7-EF73-4708-A4DD-9A56C8A263E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059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724E7-EF73-4708-A4DD-9A56C8A263E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159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4724E7-EF73-4708-A4DD-9A56C8A263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744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idx="11" hasCustomPrompt="1"/>
          </p:nvPr>
        </p:nvSpPr>
        <p:spPr bwMode="auto">
          <a:xfrm>
            <a:off x="457200" y="978491"/>
            <a:ext cx="8229600" cy="51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>
                <a:solidFill>
                  <a:srgbClr val="064B6A"/>
                </a:solidFill>
              </a:defRPr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0438" y="6479931"/>
            <a:ext cx="2133600" cy="250825"/>
          </a:xfrm>
        </p:spPr>
        <p:txBody>
          <a:bodyPr/>
          <a:lstStyle>
            <a:lvl1pPr>
              <a:defRPr>
                <a:solidFill>
                  <a:srgbClr val="858586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82412" y="5010541"/>
            <a:ext cx="6400800" cy="757246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85858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style</a:t>
            </a:r>
            <a:endParaRPr lang="en-US" dirty="0"/>
          </a:p>
        </p:txBody>
      </p:sp>
      <p:sp>
        <p:nvSpPr>
          <p:cNvPr id="14" name="Rechteck 13"/>
          <p:cNvSpPr>
            <a:spLocks noChangeArrowheads="1"/>
          </p:cNvSpPr>
          <p:nvPr userDrawn="1"/>
        </p:nvSpPr>
        <p:spPr bwMode="auto">
          <a:xfrm>
            <a:off x="-11875" y="0"/>
            <a:ext cx="140677" cy="6858000"/>
          </a:xfrm>
          <a:prstGeom prst="rect">
            <a:avLst/>
          </a:prstGeom>
          <a:solidFill>
            <a:srgbClr val="064B6A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625" y="6064251"/>
            <a:ext cx="1363250" cy="77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6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5C7D2D1-F55D-4386-887B-64C64060BE1D}" type="datetimeFigureOut">
              <a:rPr lang="ru-RU">
                <a:solidFill>
                  <a:srgbClr val="00000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05.09.2017</a:t>
            </a:fld>
            <a:endParaRPr lang="ru-RU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F1AA3-61EA-498C-827F-F4328E51D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675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186A9-1ECA-4C03-85AC-4ACAE0F27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621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91CD4-7E6A-44B0-ADAF-9A0207602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581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981B3-7025-4A47-B2CE-50D804641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213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0E27-932F-487D-8B41-DC10304DF3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862D-300D-4DD9-A93D-39EA44DF2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16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0E27-932F-487D-8B41-DC10304DF3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862D-300D-4DD9-A93D-39EA44DF2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7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0E27-932F-487D-8B41-DC10304DF3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862D-300D-4DD9-A93D-39EA44DF2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7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199" y="1600201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0E27-932F-487D-8B41-DC10304DF3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862D-300D-4DD9-A93D-39EA44DF2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02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0E27-932F-487D-8B41-DC10304DF3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862D-300D-4DD9-A93D-39EA44DF2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13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0E27-932F-487D-8B41-DC10304DF3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862D-300D-4DD9-A93D-39EA44DF2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83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0E27-932F-487D-8B41-DC10304DF3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862D-300D-4DD9-A93D-39EA44DF2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706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49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0E27-932F-487D-8B41-DC10304DF3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862D-300D-4DD9-A93D-39EA44DF2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40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7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0E27-932F-487D-8B41-DC10304DF3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862D-300D-4DD9-A93D-39EA44DF2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6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0E27-932F-487D-8B41-DC10304DF3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862D-300D-4DD9-A93D-39EA44DF2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35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1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0E27-932F-487D-8B41-DC10304DF3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862D-300D-4DD9-A93D-39EA44DF2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4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A2720-6BE6-4619-B02D-2EA4D94DFFC9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CAD49-5AC5-44E4-90D7-F256A8057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00125"/>
            <a:ext cx="8229600" cy="51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0438" y="6515100"/>
            <a:ext cx="2133600" cy="250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7F7F7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54261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-65" charset="0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-65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-65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-65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-65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-65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80E27-932F-487D-8B41-DC10304DF3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1862D-300D-4DD9-A93D-39EA44DF2E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                                                                                                  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                                                                                                  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8188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333CF7"/>
                </a:solidFill>
              </a:rPr>
              <a:t>NICA</a:t>
            </a:r>
            <a:endParaRPr lang="ru-RU" sz="5400" b="1" dirty="0" smtClean="0">
              <a:solidFill>
                <a:srgbClr val="333CF7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333CF7"/>
                </a:solidFill>
              </a:rPr>
              <a:t>Heavy Ion Linear Accelerator (HILAC)</a:t>
            </a:r>
          </a:p>
          <a:p>
            <a:pPr algn="ctr"/>
            <a:r>
              <a:rPr lang="en-US" sz="3600" b="1" dirty="0" smtClean="0">
                <a:solidFill>
                  <a:srgbClr val="333CF7"/>
                </a:solidFill>
              </a:rPr>
              <a:t>commissioning</a:t>
            </a:r>
            <a:endParaRPr lang="ru-RU" sz="3600" b="1" dirty="0" smtClean="0">
              <a:solidFill>
                <a:srgbClr val="333CF7"/>
              </a:solidFill>
            </a:endParaRPr>
          </a:p>
          <a:p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856" y="3355565"/>
            <a:ext cx="3143272" cy="29289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504" y="6284499"/>
            <a:ext cx="3948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333CF7"/>
                </a:solidFill>
              </a:rPr>
              <a:t>Levterov</a:t>
            </a:r>
            <a:r>
              <a:rPr lang="ru-RU" sz="1400" b="1" dirty="0" smtClean="0">
                <a:solidFill>
                  <a:srgbClr val="333CF7"/>
                </a:solidFill>
              </a:rPr>
              <a:t> К. </a:t>
            </a:r>
            <a:r>
              <a:rPr lang="ru-RU" sz="1400" b="1" dirty="0" err="1" smtClean="0">
                <a:solidFill>
                  <a:srgbClr val="333CF7"/>
                </a:solidFill>
              </a:rPr>
              <a:t>on</a:t>
            </a:r>
            <a:r>
              <a:rPr lang="ru-RU" sz="1400" b="1" dirty="0" smtClean="0">
                <a:solidFill>
                  <a:srgbClr val="333CF7"/>
                </a:solidFill>
              </a:rPr>
              <a:t> </a:t>
            </a:r>
            <a:r>
              <a:rPr lang="ru-RU" sz="1400" b="1" dirty="0" err="1" smtClean="0">
                <a:solidFill>
                  <a:srgbClr val="333CF7"/>
                </a:solidFill>
              </a:rPr>
              <a:t>behalf</a:t>
            </a:r>
            <a:r>
              <a:rPr lang="ru-RU" sz="1400" b="1" dirty="0" smtClean="0">
                <a:solidFill>
                  <a:srgbClr val="333CF7"/>
                </a:solidFill>
              </a:rPr>
              <a:t> </a:t>
            </a:r>
            <a:r>
              <a:rPr lang="ru-RU" sz="1400" b="1" dirty="0" err="1" smtClean="0">
                <a:solidFill>
                  <a:srgbClr val="333CF7"/>
                </a:solidFill>
              </a:rPr>
              <a:t>of</a:t>
            </a:r>
            <a:r>
              <a:rPr lang="ru-RU" sz="1400" b="1" dirty="0" smtClean="0">
                <a:solidFill>
                  <a:srgbClr val="333CF7"/>
                </a:solidFill>
              </a:rPr>
              <a:t> </a:t>
            </a:r>
            <a:r>
              <a:rPr lang="ru-RU" sz="1400" b="1" dirty="0" err="1" smtClean="0">
                <a:solidFill>
                  <a:srgbClr val="333CF7"/>
                </a:solidFill>
              </a:rPr>
              <a:t>Acceleration</a:t>
            </a:r>
            <a:r>
              <a:rPr lang="ru-RU" sz="1400" b="1" dirty="0" smtClean="0">
                <a:solidFill>
                  <a:srgbClr val="333CF7"/>
                </a:solidFill>
              </a:rPr>
              <a:t> </a:t>
            </a:r>
            <a:r>
              <a:rPr lang="ru-RU" sz="1400" b="1" dirty="0" err="1" smtClean="0">
                <a:solidFill>
                  <a:srgbClr val="333CF7"/>
                </a:solidFill>
              </a:rPr>
              <a:t>Department</a:t>
            </a:r>
            <a:r>
              <a:rPr lang="en-US" sz="1400" b="1" dirty="0" smtClean="0">
                <a:solidFill>
                  <a:srgbClr val="333CF7"/>
                </a:solidFill>
              </a:rPr>
              <a:t>,</a:t>
            </a:r>
            <a:endParaRPr lang="ru-RU" sz="1400" b="1" dirty="0" smtClean="0">
              <a:solidFill>
                <a:srgbClr val="333CF7"/>
              </a:solidFill>
            </a:endParaRPr>
          </a:p>
          <a:p>
            <a:r>
              <a:rPr lang="en-US" sz="1400" b="1" dirty="0" smtClean="0">
                <a:solidFill>
                  <a:srgbClr val="333CF7"/>
                </a:solidFill>
              </a:rPr>
              <a:t>DUBNA, JINR</a:t>
            </a:r>
            <a:r>
              <a:rPr lang="ru-RU" sz="1400" b="1" dirty="0" smtClean="0">
                <a:solidFill>
                  <a:srgbClr val="333CF7"/>
                </a:solidFill>
              </a:rPr>
              <a:t> </a:t>
            </a:r>
            <a:r>
              <a:rPr lang="en-US" sz="1400" b="1" dirty="0">
                <a:solidFill>
                  <a:srgbClr val="333CF7"/>
                </a:solidFill>
              </a:rPr>
              <a:t>LHEP </a:t>
            </a:r>
            <a:r>
              <a:rPr lang="ru-RU" sz="1400" b="1" dirty="0" smtClean="0">
                <a:solidFill>
                  <a:srgbClr val="333CF7"/>
                </a:solidFill>
              </a:rPr>
              <a:t> </a:t>
            </a:r>
            <a:endParaRPr lang="ru-RU" sz="1400" b="1" dirty="0">
              <a:solidFill>
                <a:srgbClr val="333CF7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11808" y="2321170"/>
            <a:ext cx="8229600" cy="511175"/>
          </a:xfrm>
          <a:prstGeom prst="rect">
            <a:avLst/>
          </a:prstGeom>
          <a:solidFill>
            <a:srgbClr val="F2F2F2"/>
          </a:solidFill>
        </p:spPr>
        <p:txBody>
          <a:bodyPr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noProof="0" dirty="0" smtClean="0">
                <a:ln>
                  <a:noFill/>
                </a:ln>
                <a:solidFill>
                  <a:srgbClr val="0303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-65" charset="0"/>
                <a:ea typeface="ＭＳ Ｐゴシック" pitchFamily="34" charset="-128"/>
              </a:rPr>
              <a:t>In collaboration with </a:t>
            </a:r>
          </a:p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noProof="0" dirty="0" smtClean="0">
                <a:ln>
                  <a:noFill/>
                </a:ln>
                <a:solidFill>
                  <a:srgbClr val="0303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-65" charset="0"/>
                <a:ea typeface="ＭＳ Ｐゴシック" pitchFamily="34" charset="-128"/>
              </a:rPr>
              <a:t>“BEVATECH OHG”(Germany)</a:t>
            </a:r>
            <a:r>
              <a:rPr kumimoji="0" lang="ru-RU" sz="1600" b="1" i="1" u="none" strike="noStrike" kern="0" cap="none" spc="0" normalizeH="0" noProof="0" dirty="0" smtClean="0">
                <a:ln>
                  <a:noFill/>
                </a:ln>
                <a:solidFill>
                  <a:srgbClr val="0303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-65" charset="0"/>
                <a:ea typeface="ＭＳ Ｐゴシック" pitchFamily="34" charset="-128"/>
              </a:rPr>
              <a:t>, </a:t>
            </a:r>
            <a:r>
              <a:rPr kumimoji="0" lang="ru-RU" sz="1600" b="1" i="1" u="none" strike="noStrike" kern="0" cap="none" spc="0" normalizeH="0" noProof="0" dirty="0" err="1" smtClean="0">
                <a:ln>
                  <a:noFill/>
                </a:ln>
                <a:solidFill>
                  <a:srgbClr val="0303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-65" charset="0"/>
                <a:ea typeface="ＭＳ Ｐゴシック" pitchFamily="34" charset="-128"/>
              </a:rPr>
              <a:t>Tomco</a:t>
            </a:r>
            <a:r>
              <a:rPr kumimoji="0" lang="ru-RU" sz="1600" b="1" i="1" u="none" strike="noStrike" kern="0" cap="none" spc="0" normalizeH="0" noProof="0" dirty="0" smtClean="0">
                <a:ln>
                  <a:noFill/>
                </a:ln>
                <a:solidFill>
                  <a:srgbClr val="0303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-65" charset="0"/>
                <a:ea typeface="ＭＳ Ｐゴシック" pitchFamily="34" charset="-128"/>
              </a:rPr>
              <a:t> (</a:t>
            </a:r>
            <a:r>
              <a:rPr kumimoji="0" lang="ru-RU" sz="1600" b="1" i="1" u="none" strike="noStrike" kern="0" cap="none" spc="0" normalizeH="0" noProof="0" dirty="0" err="1" smtClean="0">
                <a:ln>
                  <a:noFill/>
                </a:ln>
                <a:solidFill>
                  <a:srgbClr val="0303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-65" charset="0"/>
                <a:ea typeface="ＭＳ Ｐゴシック" pitchFamily="34" charset="-128"/>
              </a:rPr>
              <a:t>Australia</a:t>
            </a:r>
            <a:r>
              <a:rPr kumimoji="0" lang="ru-RU" sz="1600" b="1" i="1" u="none" strike="noStrike" kern="0" cap="none" spc="0" normalizeH="0" noProof="0" dirty="0" smtClean="0">
                <a:ln>
                  <a:noFill/>
                </a:ln>
                <a:solidFill>
                  <a:srgbClr val="0303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-65" charset="0"/>
                <a:ea typeface="ＭＳ Ｐゴシック" pitchFamily="34" charset="-128"/>
              </a:rPr>
              <a:t>)</a:t>
            </a:r>
            <a:endParaRPr kumimoji="0" lang="en-US" sz="1600" b="1" i="1" u="none" strike="noStrike" kern="0" cap="none" spc="0" normalizeH="0" noProof="0" dirty="0" smtClean="0">
              <a:ln>
                <a:noFill/>
              </a:ln>
              <a:solidFill>
                <a:srgbClr val="0303F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-65" charset="0"/>
              <a:ea typeface="ＭＳ Ｐゴシック" pitchFamily="34" charset="-128"/>
            </a:endParaRPr>
          </a:p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noProof="0" dirty="0" smtClean="0">
                <a:ln>
                  <a:noFill/>
                </a:ln>
                <a:solidFill>
                  <a:srgbClr val="0303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-65" charset="0"/>
                <a:ea typeface="ＭＳ Ｐゴシック" pitchFamily="34" charset="-128"/>
              </a:rPr>
              <a:t> </a:t>
            </a:r>
            <a:r>
              <a:rPr kumimoji="0" lang="en-US" sz="1600" b="1" i="1" u="none" strike="noStrike" kern="0" cap="none" spc="0" normalizeH="0" noProof="0" dirty="0" smtClean="0">
                <a:ln>
                  <a:noFill/>
                </a:ln>
                <a:solidFill>
                  <a:srgbClr val="0303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-65" charset="0"/>
                <a:ea typeface="ＭＳ Ｐゴシック" pitchFamily="34" charset="-128"/>
              </a:rPr>
              <a:t>JINR, INR(Russia)</a:t>
            </a:r>
            <a:r>
              <a:rPr kumimoji="0" lang="ru-RU" sz="1600" b="1" i="1" u="none" strike="noStrike" kern="0" cap="none" spc="0" normalizeH="0" noProof="0" dirty="0" smtClean="0">
                <a:ln>
                  <a:noFill/>
                </a:ln>
                <a:solidFill>
                  <a:srgbClr val="064B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-65" charset="0"/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241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solidFill>
                  <a:srgbClr val="333CF7"/>
                </a:solidFill>
              </a:rPr>
              <a:t>OUTPUT ENERGY</a:t>
            </a:r>
            <a:endParaRPr lang="ru-RU" b="1" dirty="0">
              <a:solidFill>
                <a:srgbClr val="333CF7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892354"/>
              </p:ext>
            </p:extLst>
          </p:nvPr>
        </p:nvGraphicFramePr>
        <p:xfrm>
          <a:off x="1115616" y="2649496"/>
          <a:ext cx="6552727" cy="3496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60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97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0" dirty="0" smtClean="0"/>
                        <a:t> magnet, 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B, </a:t>
                      </a:r>
                      <a:r>
                        <a:rPr lang="en-US" dirty="0" err="1" smtClean="0"/>
                        <a:t>kG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Urf</a:t>
                      </a:r>
                      <a:r>
                        <a:rPr lang="en-US" dirty="0" smtClean="0"/>
                        <a:t> p-p,</a:t>
                      </a:r>
                      <a:r>
                        <a:rPr lang="en-US" baseline="0" dirty="0" smtClean="0"/>
                        <a:t> mV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Uinj</a:t>
                      </a:r>
                      <a:r>
                        <a:rPr lang="en-US" dirty="0" smtClean="0"/>
                        <a:t>, kV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l-GR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β</a:t>
                      </a:r>
                      <a:endParaRPr kumimoji="0" lang="en-US" sz="1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+/</a:t>
                      </a:r>
                      <a:r>
                        <a:rPr lang="en-US" sz="1800" b="1" kern="1200" baseline="300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_</a:t>
                      </a:r>
                      <a:r>
                        <a:rPr kumimoji="0" lang="en-US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88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C2</a:t>
                      </a:r>
                      <a:r>
                        <a:rPr lang="en-US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88,60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2,88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0,0254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88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C3</a:t>
                      </a:r>
                      <a:r>
                        <a:rPr lang="en-US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59,50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0,0258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88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C4</a:t>
                      </a:r>
                      <a:r>
                        <a:rPr lang="en-US" dirty="0" smtClean="0"/>
                        <a:t>+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0,0255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88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C5</a:t>
                      </a:r>
                      <a:r>
                        <a:rPr lang="en-US" dirty="0" smtClean="0"/>
                        <a:t>+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35,70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0,0261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88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C6</a:t>
                      </a:r>
                      <a:r>
                        <a:rPr lang="en-US" dirty="0" smtClean="0"/>
                        <a:t>+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29,70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0,97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0,0257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88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D+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29,70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0,97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0,0257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88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H+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14,50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0,48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0,0256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59832" y="1340768"/>
            <a:ext cx="2723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b="1" kern="0" dirty="0">
                <a:solidFill>
                  <a:srgbClr val="333CF7"/>
                </a:solidFill>
              </a:rPr>
              <a:t>β</a:t>
            </a:r>
            <a:r>
              <a:rPr lang="ru-RU" sz="1000" b="1" kern="0" dirty="0" err="1" smtClean="0">
                <a:solidFill>
                  <a:srgbClr val="333CF7"/>
                </a:solidFill>
              </a:rPr>
              <a:t>уск</a:t>
            </a:r>
            <a:r>
              <a:rPr lang="ru-RU" sz="1000" b="1" kern="0" dirty="0" smtClean="0">
                <a:solidFill>
                  <a:srgbClr val="333CF7"/>
                </a:solidFill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= (e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/</a:t>
            </a:r>
            <a:r>
              <a:rPr lang="en-US" b="1" kern="0" dirty="0" err="1" smtClean="0">
                <a:solidFill>
                  <a:srgbClr val="333CF7"/>
                </a:solidFill>
              </a:rPr>
              <a:t>m</a:t>
            </a:r>
            <a:r>
              <a:rPr lang="en-US" sz="1100" b="1" kern="0" dirty="0" err="1" smtClean="0">
                <a:solidFill>
                  <a:srgbClr val="333CF7"/>
                </a:solidFill>
              </a:rPr>
              <a:t>p</a:t>
            </a:r>
            <a:r>
              <a:rPr lang="en-US" sz="1600" b="1" kern="0" dirty="0" err="1" smtClean="0">
                <a:solidFill>
                  <a:srgbClr val="333CF7"/>
                </a:solidFill>
              </a:rPr>
              <a:t>C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) (Z/A)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BR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333CF7"/>
              </a:solidFill>
              <a:effectLst/>
              <a:uLnTx/>
              <a:uFillTx/>
            </a:endParaRPr>
          </a:p>
          <a:p>
            <a:pPr lvl="0"/>
            <a:r>
              <a:rPr lang="el-GR" b="1" kern="0" dirty="0">
                <a:solidFill>
                  <a:srgbClr val="333CF7"/>
                </a:solidFill>
              </a:rPr>
              <a:t>β</a:t>
            </a:r>
            <a:r>
              <a:rPr lang="ru-RU" sz="1000" b="1" kern="0" dirty="0" err="1">
                <a:solidFill>
                  <a:srgbClr val="333CF7"/>
                </a:solidFill>
              </a:rPr>
              <a:t>уск</a:t>
            </a:r>
            <a:r>
              <a:rPr lang="ru-RU" sz="1000" b="1" kern="0" dirty="0">
                <a:solidFill>
                  <a:srgbClr val="333CF7"/>
                </a:solidFill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=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0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,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319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 </a:t>
            </a:r>
            <a:r>
              <a:rPr lang="en-US" b="1" kern="0" dirty="0" smtClean="0">
                <a:solidFill>
                  <a:srgbClr val="333CF7"/>
                </a:solidFill>
              </a:rPr>
              <a:t>Z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/A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BR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333CF7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333CF7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1995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333CF7"/>
                </a:solidFill>
              </a:rPr>
              <a:t>RESULTS OF RFQ COMMISSIONING </a:t>
            </a:r>
            <a:endParaRPr lang="ru-RU" b="1" dirty="0">
              <a:solidFill>
                <a:srgbClr val="333CF7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1071546"/>
            <a:ext cx="8229600" cy="5126038"/>
          </a:xfrm>
        </p:spPr>
        <p:txBody>
          <a:bodyPr/>
          <a:lstStyle/>
          <a:p>
            <a:r>
              <a:rPr lang="en-US" b="1" dirty="0" smtClean="0">
                <a:solidFill>
                  <a:srgbClr val="333CF7"/>
                </a:solidFill>
              </a:rPr>
              <a:t>OUTPUT ENERGY E~ 300 </a:t>
            </a:r>
            <a:r>
              <a:rPr lang="en-US" b="1" dirty="0" err="1" smtClean="0">
                <a:solidFill>
                  <a:srgbClr val="333CF7"/>
                </a:solidFill>
              </a:rPr>
              <a:t>keV</a:t>
            </a:r>
            <a:r>
              <a:rPr lang="en-US" b="1" dirty="0" smtClean="0">
                <a:solidFill>
                  <a:srgbClr val="333CF7"/>
                </a:solidFill>
              </a:rPr>
              <a:t>/u, experimentally approved for C6+, C5+, C4+, C3+, C2+, C1+, D+, H+ </a:t>
            </a:r>
          </a:p>
          <a:p>
            <a:r>
              <a:rPr lang="en-US" b="1" smtClean="0">
                <a:solidFill>
                  <a:srgbClr val="333CF7"/>
                </a:solidFill>
              </a:rPr>
              <a:t>Transmission </a:t>
            </a:r>
            <a:r>
              <a:rPr lang="en-US" b="1" dirty="0" smtClean="0">
                <a:solidFill>
                  <a:srgbClr val="333CF7"/>
                </a:solidFill>
              </a:rPr>
              <a:t>for C2+ </a:t>
            </a:r>
            <a:r>
              <a:rPr lang="en-US" b="1" smtClean="0">
                <a:solidFill>
                  <a:srgbClr val="333CF7"/>
                </a:solidFill>
              </a:rPr>
              <a:t>~ 80%, C2+ ~ 90% (desirable to be defined more exactly)</a:t>
            </a:r>
            <a:endParaRPr lang="en-US" b="1" dirty="0" smtClean="0">
              <a:solidFill>
                <a:srgbClr val="333CF7"/>
              </a:solidFill>
            </a:endParaRPr>
          </a:p>
        </p:txBody>
      </p:sp>
      <p:pic>
        <p:nvPicPr>
          <p:cNvPr id="4" name="Содержимое 3" descr="20160909_0848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28662" y="2643182"/>
            <a:ext cx="7231113" cy="406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389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081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333CF7"/>
                </a:solidFill>
              </a:rPr>
              <a:t> T</a:t>
            </a:r>
            <a:r>
              <a:rPr lang="en-US" b="1" dirty="0" err="1" smtClean="0">
                <a:solidFill>
                  <a:srgbClr val="333CF7"/>
                </a:solidFill>
              </a:rPr>
              <a:t>otal</a:t>
            </a:r>
            <a:r>
              <a:rPr lang="en-US" b="1" dirty="0" smtClean="0">
                <a:solidFill>
                  <a:srgbClr val="333CF7"/>
                </a:solidFill>
              </a:rPr>
              <a:t> </a:t>
            </a:r>
            <a:r>
              <a:rPr lang="en-US" b="1" dirty="0">
                <a:solidFill>
                  <a:srgbClr val="333CF7"/>
                </a:solidFill>
              </a:rPr>
              <a:t>commissioning  RFQ+IH1+IH2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5" name="Рисунок 4" descr="20160909_085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8572528" cy="482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63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437054"/>
            <a:ext cx="874846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r>
              <a:rPr lang="ru-RU" sz="2000" b="1" dirty="0">
                <a:solidFill>
                  <a:srgbClr val="333CF7"/>
                </a:solidFill>
              </a:rPr>
              <a:t>- </a:t>
            </a:r>
            <a:r>
              <a:rPr lang="en-US" sz="2000" b="1" dirty="0" smtClean="0">
                <a:solidFill>
                  <a:srgbClr val="333CF7"/>
                </a:solidFill>
                <a:latin typeface="Times New Roman" pitchFamily="18" charset="0"/>
              </a:rPr>
              <a:t>asynchronous beam injection with a surplus energy </a:t>
            </a:r>
            <a:r>
              <a:rPr lang="en-US" sz="2000" b="1" dirty="0" smtClean="0">
                <a:solidFill>
                  <a:srgbClr val="333CF7"/>
                </a:solidFill>
              </a:rPr>
              <a:t>into structure with     ‘</a:t>
            </a:r>
            <a:r>
              <a:rPr lang="en-US" sz="2000" b="1" dirty="0" smtClean="0">
                <a:solidFill>
                  <a:srgbClr val="333CF7"/>
                </a:solidFill>
                <a:latin typeface="Times New Roman" pitchFamily="18" charset="0"/>
              </a:rPr>
              <a:t>fictional’ 0° synchronous particle, which defines only the drift tube structure      </a:t>
            </a:r>
            <a:endParaRPr lang="ru-RU" sz="2000" b="1" dirty="0">
              <a:solidFill>
                <a:srgbClr val="333CF7"/>
              </a:solidFill>
            </a:endParaRPr>
          </a:p>
          <a:p>
            <a:r>
              <a:rPr lang="ru-RU" sz="2000" b="1" dirty="0">
                <a:solidFill>
                  <a:srgbClr val="333CF7"/>
                </a:solidFill>
              </a:rPr>
              <a:t>- </a:t>
            </a:r>
            <a:r>
              <a:rPr lang="en-US" sz="2000" b="1" dirty="0" smtClean="0">
                <a:solidFill>
                  <a:srgbClr val="333CF7"/>
                </a:solidFill>
                <a:latin typeface="Times New Roman" pitchFamily="18" charset="0"/>
              </a:rPr>
              <a:t>Each accelerating section is followed by a transversal</a:t>
            </a:r>
          </a:p>
          <a:p>
            <a:r>
              <a:rPr lang="en-US" sz="2000" b="1" dirty="0" smtClean="0">
                <a:solidFill>
                  <a:srgbClr val="333CF7"/>
                </a:solidFill>
                <a:latin typeface="Times New Roman" pitchFamily="18" charset="0"/>
              </a:rPr>
              <a:t>  focusing element</a:t>
            </a:r>
            <a:endParaRPr lang="ru-RU" sz="2000" b="1" dirty="0">
              <a:solidFill>
                <a:srgbClr val="333CF7"/>
              </a:solidFill>
              <a:latin typeface="Times New Roman" pitchFamily="18" charset="0"/>
            </a:endParaRPr>
          </a:p>
          <a:p>
            <a:r>
              <a:rPr lang="ru-RU" sz="2000" b="1" dirty="0">
                <a:solidFill>
                  <a:srgbClr val="333CF7"/>
                </a:solidFill>
                <a:latin typeface="Times New Roman" pitchFamily="18" charset="0"/>
              </a:rPr>
              <a:t>- </a:t>
            </a:r>
            <a:r>
              <a:rPr lang="en-US" sz="2000" b="1" dirty="0" smtClean="0">
                <a:solidFill>
                  <a:srgbClr val="333CF7"/>
                </a:solidFill>
                <a:latin typeface="Times New Roman" pitchFamily="18" charset="0"/>
              </a:rPr>
              <a:t>At the entrance of each 0° synchronous particle</a:t>
            </a:r>
          </a:p>
          <a:p>
            <a:r>
              <a:rPr lang="en-US" sz="2000" b="1" dirty="0" smtClean="0">
                <a:solidFill>
                  <a:srgbClr val="333CF7"/>
                </a:solidFill>
                <a:latin typeface="Times New Roman" pitchFamily="18" charset="0"/>
              </a:rPr>
              <a:t> section the bunch must be longitudinally focused </a:t>
            </a:r>
            <a:r>
              <a:rPr lang="ru-RU" sz="2000" b="1" dirty="0" smtClean="0">
                <a:solidFill>
                  <a:srgbClr val="333CF7"/>
                </a:solidFill>
              </a:rPr>
              <a:t>-</a:t>
            </a:r>
            <a:r>
              <a:rPr lang="ru-RU" sz="2000" b="1" dirty="0">
                <a:solidFill>
                  <a:srgbClr val="333CF7"/>
                </a:solidFill>
              </a:rPr>
              <a:t>35º.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4284" y="44624"/>
            <a:ext cx="896448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33CF7"/>
                </a:solidFill>
              </a:rPr>
              <a:t>DTL structure IH1 + IH2</a:t>
            </a:r>
          </a:p>
          <a:p>
            <a:pPr algn="ctr"/>
            <a:endParaRPr lang="en-US" sz="2800" b="1" dirty="0" smtClean="0">
              <a:solidFill>
                <a:srgbClr val="333CF7"/>
              </a:solidFill>
            </a:endParaRPr>
          </a:p>
          <a:p>
            <a:pPr algn="ctr"/>
            <a:r>
              <a:rPr lang="de-DE" sz="2800" b="1" smtClean="0">
                <a:solidFill>
                  <a:srgbClr val="333CF7"/>
                </a:solidFill>
              </a:rPr>
              <a:t> </a:t>
            </a:r>
            <a:r>
              <a:rPr lang="de-DE" sz="2800" b="1" dirty="0" smtClean="0">
                <a:solidFill>
                  <a:srgbClr val="333CF7"/>
                </a:solidFill>
              </a:rPr>
              <a:t>Ein=300 </a:t>
            </a:r>
            <a:r>
              <a:rPr lang="de-DE" sz="2800" b="1" dirty="0" err="1">
                <a:solidFill>
                  <a:srgbClr val="333CF7"/>
                </a:solidFill>
              </a:rPr>
              <a:t>keV</a:t>
            </a:r>
            <a:r>
              <a:rPr lang="de-DE" sz="2800" b="1" dirty="0">
                <a:solidFill>
                  <a:srgbClr val="333CF7"/>
                </a:solidFill>
              </a:rPr>
              <a:t>/u    </a:t>
            </a:r>
            <a:r>
              <a:rPr lang="de-DE" sz="2800" b="1" dirty="0" err="1" smtClean="0">
                <a:solidFill>
                  <a:srgbClr val="333CF7"/>
                </a:solidFill>
              </a:rPr>
              <a:t>Eout</a:t>
            </a:r>
            <a:r>
              <a:rPr lang="de-DE" sz="2800" b="1" dirty="0" smtClean="0">
                <a:solidFill>
                  <a:srgbClr val="333CF7"/>
                </a:solidFill>
              </a:rPr>
              <a:t>=3.2 </a:t>
            </a:r>
            <a:r>
              <a:rPr lang="de-DE" sz="2800" b="1" dirty="0" err="1" smtClean="0">
                <a:solidFill>
                  <a:srgbClr val="333CF7"/>
                </a:solidFill>
              </a:rPr>
              <a:t>MeV</a:t>
            </a:r>
            <a:r>
              <a:rPr lang="de-DE" sz="2800" b="1" dirty="0" smtClean="0">
                <a:solidFill>
                  <a:srgbClr val="333CF7"/>
                </a:solidFill>
              </a:rPr>
              <a:t>/u </a:t>
            </a:r>
            <a:endParaRPr lang="en-US" sz="2800" b="1" dirty="0">
              <a:solidFill>
                <a:srgbClr val="333CF7"/>
              </a:solidFill>
            </a:endParaRPr>
          </a:p>
          <a:p>
            <a:pPr algn="ctr"/>
            <a:endParaRPr lang="en-US" sz="2800" b="1" dirty="0" smtClean="0">
              <a:solidFill>
                <a:srgbClr val="333CF7"/>
              </a:solidFill>
            </a:endParaRPr>
          </a:p>
          <a:p>
            <a:pPr algn="ctr"/>
            <a:r>
              <a:rPr lang="en-US" sz="2400" b="1" smtClean="0">
                <a:solidFill>
                  <a:srgbClr val="333CF7"/>
                </a:solidFill>
              </a:rPr>
              <a:t> </a:t>
            </a:r>
            <a:r>
              <a:rPr lang="ru-RU" sz="2400" b="1" smtClean="0">
                <a:solidFill>
                  <a:srgbClr val="333CF7"/>
                </a:solidFill>
              </a:rPr>
              <a:t>«</a:t>
            </a:r>
            <a:r>
              <a:rPr lang="ru-RU" sz="2400" b="1" dirty="0" smtClean="0">
                <a:solidFill>
                  <a:srgbClr val="333CF7"/>
                </a:solidFill>
              </a:rPr>
              <a:t>KONUS» </a:t>
            </a:r>
            <a:r>
              <a:rPr lang="ru-RU" sz="2400" b="1" dirty="0">
                <a:solidFill>
                  <a:srgbClr val="333CF7"/>
                </a:solidFill>
              </a:rPr>
              <a:t>(KOmbinierte NUll grad Struktur–нем.) </a:t>
            </a:r>
            <a:r>
              <a:rPr lang="ru-RU" sz="2400" b="1">
                <a:solidFill>
                  <a:srgbClr val="333CF7"/>
                </a:solidFill>
              </a:rPr>
              <a:t>– </a:t>
            </a:r>
            <a:r>
              <a:rPr lang="en-US" sz="2400" b="1" smtClean="0">
                <a:solidFill>
                  <a:srgbClr val="333CF7"/>
                </a:solidFill>
              </a:rPr>
              <a:t>combined structure with zero </a:t>
            </a:r>
            <a:r>
              <a:rPr lang="ru-RU" sz="2400" b="1" smtClean="0">
                <a:solidFill>
                  <a:srgbClr val="333CF7"/>
                </a:solidFill>
              </a:rPr>
              <a:t> </a:t>
            </a:r>
            <a:r>
              <a:rPr lang="en-US" sz="2400" b="1" smtClean="0">
                <a:solidFill>
                  <a:srgbClr val="333CF7"/>
                </a:solidFill>
              </a:rPr>
              <a:t>synchronus phase</a:t>
            </a:r>
            <a:r>
              <a:rPr lang="ru-RU" sz="2400" b="1" smtClean="0">
                <a:solidFill>
                  <a:srgbClr val="333CF7"/>
                </a:solidFill>
              </a:rPr>
              <a:t>.</a:t>
            </a:r>
            <a:endParaRPr lang="ru-RU" sz="2400" b="1" dirty="0" smtClean="0">
              <a:solidFill>
                <a:srgbClr val="333CF7"/>
              </a:solidFill>
            </a:endParaRPr>
          </a:p>
          <a:p>
            <a:pPr algn="ctr"/>
            <a:r>
              <a:rPr lang="en-US" sz="2400" b="1" smtClean="0">
                <a:solidFill>
                  <a:srgbClr val="333CF7"/>
                </a:solidFill>
              </a:rPr>
              <a:t>IH,  </a:t>
            </a:r>
            <a:r>
              <a:rPr lang="ru-RU" sz="2400" b="1" smtClean="0">
                <a:solidFill>
                  <a:srgbClr val="333CF7"/>
                </a:solidFill>
              </a:rPr>
              <a:t>βλ/2 , </a:t>
            </a:r>
            <a:r>
              <a:rPr lang="en-US" sz="2400" b="1" smtClean="0">
                <a:solidFill>
                  <a:srgbClr val="333CF7"/>
                </a:solidFill>
              </a:rPr>
              <a:t>  </a:t>
            </a:r>
            <a:r>
              <a:rPr lang="ru-RU" sz="2400" b="1" smtClean="0">
                <a:solidFill>
                  <a:srgbClr val="333CF7"/>
                </a:solidFill>
              </a:rPr>
              <a:t>TEM110</a:t>
            </a:r>
            <a:r>
              <a:rPr lang="ru-RU" sz="2400" b="1" dirty="0" smtClean="0">
                <a:solidFill>
                  <a:srgbClr val="333CF7"/>
                </a:solidFill>
              </a:rPr>
              <a:t>.</a:t>
            </a:r>
            <a:endParaRPr lang="ru-RU" sz="2400" b="1" dirty="0">
              <a:solidFill>
                <a:srgbClr val="333C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85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664373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214818"/>
            <a:ext cx="70866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37197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030" y="116632"/>
            <a:ext cx="4410075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214686"/>
            <a:ext cx="3672608" cy="34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107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514350"/>
            <a:ext cx="9286876" cy="789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136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8" y="-306388"/>
            <a:ext cx="9667876" cy="747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732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91CD4-7E6A-44B0-ADAF-9A020760201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2" y="4058029"/>
            <a:ext cx="7806372" cy="2280212"/>
          </a:xfrm>
          <a:prstGeom prst="rect">
            <a:avLst/>
          </a:prstGeom>
        </p:spPr>
      </p:pic>
      <p:grpSp>
        <p:nvGrpSpPr>
          <p:cNvPr id="5" name="Группа 4"/>
          <p:cNvGrpSpPr>
            <a:grpSpLocks noChangeAspect="1"/>
          </p:cNvGrpSpPr>
          <p:nvPr/>
        </p:nvGrpSpPr>
        <p:grpSpPr>
          <a:xfrm>
            <a:off x="1289873" y="3035419"/>
            <a:ext cx="6857670" cy="3709286"/>
            <a:chOff x="521969" y="19049"/>
            <a:chExt cx="5250466" cy="284229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329715" y="2461297"/>
              <a:ext cx="600710" cy="400050"/>
            </a:xfrm>
            <a:prstGeom prst="rect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rPr>
                <a:t>D1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933700" y="2495739"/>
              <a:ext cx="647700" cy="304800"/>
            </a:xfrm>
            <a:prstGeom prst="rect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rPr>
                <a:t>T1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21969" y="2549091"/>
              <a:ext cx="868680" cy="303529"/>
            </a:xfrm>
            <a:prstGeom prst="rect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rPr>
                <a:t>S2v, S2h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 flipV="1">
              <a:off x="1714500" y="1474952"/>
              <a:ext cx="302999" cy="1074139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0" name="Прямоугольник 9"/>
            <p:cNvSpPr/>
            <p:nvPr/>
          </p:nvSpPr>
          <p:spPr>
            <a:xfrm>
              <a:off x="1971673" y="2519081"/>
              <a:ext cx="600710" cy="284480"/>
            </a:xfrm>
            <a:prstGeom prst="rect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rPr>
                <a:t>D2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cxnSp>
          <p:nvCxnSpPr>
            <p:cNvPr id="11" name="Прямая со стрелкой 10"/>
            <p:cNvCxnSpPr>
              <a:stCxn id="10" idx="0"/>
            </p:cNvCxnSpPr>
            <p:nvPr/>
          </p:nvCxnSpPr>
          <p:spPr>
            <a:xfrm flipV="1">
              <a:off x="2272028" y="1438464"/>
              <a:ext cx="215217" cy="108061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2" name="Прямая со стрелкой 11"/>
            <p:cNvCxnSpPr/>
            <p:nvPr/>
          </p:nvCxnSpPr>
          <p:spPr>
            <a:xfrm flipH="1" flipV="1">
              <a:off x="2824481" y="1367155"/>
              <a:ext cx="433069" cy="109414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3" name="Прямоугольник 12"/>
            <p:cNvSpPr/>
            <p:nvPr/>
          </p:nvSpPr>
          <p:spPr>
            <a:xfrm>
              <a:off x="3733800" y="2495739"/>
              <a:ext cx="714375" cy="257175"/>
            </a:xfrm>
            <a:prstGeom prst="rect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rPr>
                <a:t>T2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flipV="1">
              <a:off x="4090988" y="1394455"/>
              <a:ext cx="101741" cy="1066842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5" name="Прямоугольник 14"/>
            <p:cNvSpPr/>
            <p:nvPr/>
          </p:nvSpPr>
          <p:spPr>
            <a:xfrm>
              <a:off x="1171575" y="38100"/>
              <a:ext cx="542925" cy="28448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rPr>
                <a:t>C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rPr>
                <a:t>T1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152650" y="38100"/>
              <a:ext cx="542925" cy="28448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rPr>
                <a:t>PP1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1390650" y="238125"/>
              <a:ext cx="581024" cy="1129029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8" name="Прямая со стрелкой 17"/>
            <p:cNvCxnSpPr/>
            <p:nvPr/>
          </p:nvCxnSpPr>
          <p:spPr>
            <a:xfrm>
              <a:off x="2371725" y="400050"/>
              <a:ext cx="1" cy="96710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9" name="Прямоугольник 18"/>
            <p:cNvSpPr/>
            <p:nvPr/>
          </p:nvSpPr>
          <p:spPr>
            <a:xfrm>
              <a:off x="4686583" y="47625"/>
              <a:ext cx="542925" cy="28448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rPr>
                <a:t>C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rPr>
                <a:t>T2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229508" y="19049"/>
              <a:ext cx="542925" cy="28448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rPr>
                <a:t>PP3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cxnSp>
          <p:nvCxnSpPr>
            <p:cNvPr id="21" name="Прямая со стрелкой 20"/>
            <p:cNvCxnSpPr>
              <a:stCxn id="19" idx="2"/>
            </p:cNvCxnSpPr>
            <p:nvPr/>
          </p:nvCxnSpPr>
          <p:spPr>
            <a:xfrm>
              <a:off x="4958045" y="332105"/>
              <a:ext cx="725648" cy="1142846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22" name="Прямая со стрелкой 21"/>
            <p:cNvCxnSpPr>
              <a:stCxn id="20" idx="2"/>
            </p:cNvCxnSpPr>
            <p:nvPr/>
          </p:nvCxnSpPr>
          <p:spPr>
            <a:xfrm>
              <a:off x="5500971" y="303529"/>
              <a:ext cx="271464" cy="105109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23" name="Прямоугольник 22"/>
            <p:cNvSpPr/>
            <p:nvPr/>
          </p:nvSpPr>
          <p:spPr>
            <a:xfrm>
              <a:off x="3733800" y="47625"/>
              <a:ext cx="542925" cy="28448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rPr>
                <a:t>PP2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>
              <a:off x="4041453" y="332100"/>
              <a:ext cx="0" cy="106235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  <p:sp>
        <p:nvSpPr>
          <p:cNvPr id="35" name="TextBox 34"/>
          <p:cNvSpPr txBox="1"/>
          <p:nvPr/>
        </p:nvSpPr>
        <p:spPr>
          <a:xfrm>
            <a:off x="375137" y="679938"/>
            <a:ext cx="84757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03F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Experimental setup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03F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S-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03F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steerer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03F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CT-current transformer, PP-phase probe,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03F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D- doublet, T- triplet, FC- Faraday cup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303F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03F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Experimental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03F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03F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03F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3.2 MeV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303F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Минус 24"/>
          <p:cNvSpPr/>
          <p:nvPr/>
        </p:nvSpPr>
        <p:spPr>
          <a:xfrm>
            <a:off x="8059917" y="4430598"/>
            <a:ext cx="914400" cy="9144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31637" y="3883845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03F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Analizing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0303F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03F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magnet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303F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22334" y="3148120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FC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8949550" y="3466559"/>
            <a:ext cx="0" cy="1128887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9" name="Прямоугольник 28"/>
          <p:cNvSpPr/>
          <p:nvPr/>
        </p:nvSpPr>
        <p:spPr>
          <a:xfrm>
            <a:off x="8855546" y="4686135"/>
            <a:ext cx="120312" cy="403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4981" y="4686134"/>
            <a:ext cx="120312" cy="403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6549" y="3212668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FC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379979" y="3572718"/>
            <a:ext cx="0" cy="1128887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3" name="Прямая со стрелкой 42"/>
          <p:cNvCxnSpPr/>
          <p:nvPr/>
        </p:nvCxnSpPr>
        <p:spPr>
          <a:xfrm flipV="1">
            <a:off x="2138328" y="4935417"/>
            <a:ext cx="877411" cy="140178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19853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0"/>
            <a:ext cx="66437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OUTPUT ENERGY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E=3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.2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eV/u =&gt; 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β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0.0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826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333CF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333CF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STEPS :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333CF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4525963"/>
          </a:xfrm>
        </p:spPr>
        <p:txBody>
          <a:bodyPr/>
          <a:lstStyle/>
          <a:p>
            <a:pPr lvl="0"/>
            <a:r>
              <a:rPr lang="en-US" b="1" kern="0" smtClean="0">
                <a:solidFill>
                  <a:srgbClr val="333CF7"/>
                </a:solidFill>
              </a:rPr>
              <a:t>Experimental searching for R at the given energy</a:t>
            </a:r>
            <a:endParaRPr lang="ru-RU" b="1" kern="0" smtClean="0">
              <a:solidFill>
                <a:srgbClr val="333CF7"/>
              </a:solidFill>
            </a:endParaRPr>
          </a:p>
          <a:p>
            <a:pPr algn="r"/>
            <a:endParaRPr lang="ru-RU"/>
          </a:p>
          <a:p>
            <a:pPr lvl="0">
              <a:buNone/>
            </a:pPr>
            <a:endParaRPr lang="ru-RU" b="1" kern="0" smtClean="0">
              <a:solidFill>
                <a:srgbClr val="333CF7"/>
              </a:solidFill>
            </a:endParaRPr>
          </a:p>
          <a:p>
            <a:pPr lvl="0"/>
            <a:endParaRPr lang="ru-RU" b="1" kern="0" smtClean="0">
              <a:solidFill>
                <a:srgbClr val="333CF7"/>
              </a:solidFill>
            </a:endParaRPr>
          </a:p>
          <a:p>
            <a:pPr lvl="0"/>
            <a:endParaRPr lang="ru-RU" b="1" kern="0" smtClean="0">
              <a:solidFill>
                <a:srgbClr val="333CF7"/>
              </a:solidFill>
            </a:endParaRPr>
          </a:p>
          <a:p>
            <a:pPr lvl="0"/>
            <a:r>
              <a:rPr lang="en-US" b="1" kern="0" smtClean="0">
                <a:solidFill>
                  <a:srgbClr val="333CF7"/>
                </a:solidFill>
              </a:rPr>
              <a:t>Calculating </a:t>
            </a:r>
            <a:r>
              <a:rPr lang="el-GR" b="1" kern="0" smtClean="0">
                <a:solidFill>
                  <a:srgbClr val="333CF7"/>
                </a:solidFill>
              </a:rPr>
              <a:t>β</a:t>
            </a:r>
            <a:r>
              <a:rPr lang="en-US" sz="1600" b="1" kern="0" smtClean="0">
                <a:solidFill>
                  <a:srgbClr val="333CF7"/>
                </a:solidFill>
              </a:rPr>
              <a:t>acc </a:t>
            </a:r>
            <a:r>
              <a:rPr lang="en-US" b="1" kern="0" smtClean="0">
                <a:solidFill>
                  <a:srgbClr val="333CF7"/>
                </a:solidFill>
              </a:rPr>
              <a:t> at the found R</a:t>
            </a:r>
          </a:p>
          <a:p>
            <a:pPr lvl="0"/>
            <a:endParaRPr lang="ru-RU" b="1" kern="0" smtClean="0">
              <a:solidFill>
                <a:srgbClr val="333CF7"/>
              </a:solidFill>
            </a:endParaRPr>
          </a:p>
          <a:p>
            <a:pPr lvl="0"/>
            <a:endParaRPr lang="ru-RU" b="1" kern="0" smtClean="0">
              <a:solidFill>
                <a:srgbClr val="333CF7"/>
              </a:solidFill>
            </a:endParaRPr>
          </a:p>
          <a:p>
            <a:pPr lvl="0"/>
            <a:endParaRPr lang="en-US" b="1" kern="0" smtClean="0">
              <a:solidFill>
                <a:srgbClr val="333CF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56" y="2643182"/>
            <a:ext cx="40005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β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[2(e/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</a:t>
            </a:r>
            <a:r>
              <a:rPr kumimoji="0" lang="en-US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(Z/A) U]</a:t>
            </a:r>
            <a:r>
              <a:rPr kumimoji="0" lang="en-US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1/2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333CF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333CF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R= (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/e) 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β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(A/Z) 1/B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333CF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R= 3,13 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β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A/Z  1/B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333CF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333CF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333CF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288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s_43A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9424" y="41189"/>
            <a:ext cx="4525451" cy="3316373"/>
          </a:xfrm>
          <a:prstGeom prst="rect">
            <a:avLst/>
          </a:prstGeom>
        </p:spPr>
      </p:pic>
      <p:pic>
        <p:nvPicPr>
          <p:cNvPr id="3" name="Рисунок 2" descr="ws_43C.tmp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286124"/>
            <a:ext cx="4286248" cy="3571876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5500694" y="4643446"/>
            <a:ext cx="1285884" cy="700086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6200000" flipV="1">
            <a:off x="4436299" y="3493263"/>
            <a:ext cx="1459848" cy="104557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Выноска 1 15"/>
          <p:cNvSpPr/>
          <p:nvPr/>
        </p:nvSpPr>
        <p:spPr>
          <a:xfrm>
            <a:off x="5868144" y="1052736"/>
            <a:ext cx="3024336" cy="1656184"/>
          </a:xfrm>
          <a:prstGeom prst="borderCallout1">
            <a:avLst>
              <a:gd name="adj1" fmla="val 56063"/>
              <a:gd name="adj2" fmla="val -6982"/>
              <a:gd name="adj3" fmla="val 17647"/>
              <a:gd name="adj4" fmla="val -66880"/>
            </a:avLst>
          </a:prstGeom>
          <a:solidFill>
            <a:schemeClr val="bg1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HILAC</a:t>
            </a:r>
          </a:p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(Heavy Ion Linear Accelerator)</a:t>
            </a:r>
          </a:p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3.2 MeV/u</a:t>
            </a:r>
            <a:endParaRPr lang="ru-RU" sz="1600" b="1" dirty="0" smtClean="0">
              <a:solidFill>
                <a:srgbClr val="0000FF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Z/</a:t>
            </a:r>
            <a:r>
              <a:rPr lang="ru-RU" sz="1600" b="1" dirty="0" err="1" smtClean="0">
                <a:solidFill>
                  <a:srgbClr val="0000FF"/>
                </a:solidFill>
              </a:rPr>
              <a:t>Amin</a:t>
            </a:r>
            <a:r>
              <a:rPr lang="ru-RU" sz="1600" b="1" dirty="0" smtClean="0">
                <a:solidFill>
                  <a:srgbClr val="0000FF"/>
                </a:solidFill>
              </a:rPr>
              <a:t>=0.16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18" name="Выноска 1 17"/>
          <p:cNvSpPr/>
          <p:nvPr/>
        </p:nvSpPr>
        <p:spPr>
          <a:xfrm>
            <a:off x="1033136" y="3796396"/>
            <a:ext cx="2823046" cy="1694100"/>
          </a:xfrm>
          <a:prstGeom prst="borderCallout1">
            <a:avLst>
              <a:gd name="adj1" fmla="val -2146"/>
              <a:gd name="adj2" fmla="val 47667"/>
              <a:gd name="adj3" fmla="val -107268"/>
              <a:gd name="adj4" fmla="val 1751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LINAC</a:t>
            </a:r>
            <a:endParaRPr lang="ru-RU" b="1" dirty="0" smtClean="0">
              <a:solidFill>
                <a:srgbClr val="0000FF"/>
              </a:solidFill>
            </a:endParaRP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LU</a:t>
            </a:r>
            <a:r>
              <a:rPr lang="ru-RU" b="1" dirty="0" smtClean="0">
                <a:solidFill>
                  <a:srgbClr val="0000FF"/>
                </a:solidFill>
              </a:rPr>
              <a:t>-20</a:t>
            </a:r>
            <a:endParaRPr lang="en-US" b="1" dirty="0" smtClean="0">
              <a:solidFill>
                <a:srgbClr val="0000FF"/>
              </a:solidFill>
            </a:endParaRP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5 MeV/u</a:t>
            </a:r>
            <a:endParaRPr lang="ru-RU" b="1" dirty="0" smtClean="0">
              <a:solidFill>
                <a:srgbClr val="0000FF"/>
              </a:solidFill>
            </a:endParaRP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Z/</a:t>
            </a:r>
            <a:r>
              <a:rPr lang="ru-RU" b="1" dirty="0" err="1" smtClean="0">
                <a:solidFill>
                  <a:srgbClr val="0000FF"/>
                </a:solidFill>
              </a:rPr>
              <a:t>Amin</a:t>
            </a:r>
            <a:r>
              <a:rPr lang="ru-RU" b="1" dirty="0" smtClean="0">
                <a:solidFill>
                  <a:srgbClr val="0000FF"/>
                </a:solidFill>
              </a:rPr>
              <a:t>=0.33</a:t>
            </a:r>
            <a:endParaRPr lang="ru-RU" b="1" dirty="0">
              <a:solidFill>
                <a:srgbClr val="0000FF"/>
              </a:solidFill>
            </a:endParaRPr>
          </a:p>
          <a:p>
            <a:pPr algn="ctr"/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6314" y="285728"/>
            <a:ext cx="435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Injection facility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NICA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04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56"/>
          </a:xfrm>
        </p:spPr>
        <p:txBody>
          <a:bodyPr/>
          <a:lstStyle/>
          <a:p>
            <a:pPr algn="ctr"/>
            <a:r>
              <a:rPr lang="en-US" b="1">
                <a:solidFill>
                  <a:srgbClr val="333CF7"/>
                </a:solidFill>
              </a:rPr>
              <a:t>OUTPUT </a:t>
            </a:r>
            <a:r>
              <a:rPr lang="en-US" b="1" smtClean="0">
                <a:solidFill>
                  <a:srgbClr val="333CF7"/>
                </a:solidFill>
              </a:rPr>
              <a:t>ENERGY</a:t>
            </a:r>
            <a:br>
              <a:rPr lang="en-US" b="1" smtClean="0">
                <a:solidFill>
                  <a:srgbClr val="333CF7"/>
                </a:solidFill>
              </a:rPr>
            </a:br>
            <a:r>
              <a:rPr lang="en-US" sz="2800" b="1" smtClean="0">
                <a:solidFill>
                  <a:srgbClr val="333CF7"/>
                </a:solidFill>
              </a:rPr>
              <a:t>searching for R </a:t>
            </a:r>
            <a:endParaRPr lang="ru-RU" sz="2800" dirty="0">
              <a:solidFill>
                <a:srgbClr val="333CF7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821465"/>
              </p:ext>
            </p:extLst>
          </p:nvPr>
        </p:nvGraphicFramePr>
        <p:xfrm>
          <a:off x="26404" y="4955841"/>
          <a:ext cx="60960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8832">
                <a:tc>
                  <a:txBody>
                    <a:bodyPr/>
                    <a:lstStyle/>
                    <a:p>
                      <a:r>
                        <a:rPr lang="en-US" dirty="0" smtClean="0"/>
                        <a:t>U=51</a:t>
                      </a:r>
                      <a:r>
                        <a:rPr lang="en-US" baseline="0" dirty="0" smtClean="0"/>
                        <a:t> kV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Z/A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</a:t>
                      </a:r>
                      <a:r>
                        <a:rPr lang="el-GR" dirty="0" smtClean="0"/>
                        <a:t>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B, 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R, m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C2+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0,004</a:t>
                      </a:r>
                      <a:r>
                        <a:rPr lang="ru-RU" dirty="0" smtClean="0"/>
                        <a:t>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r>
                        <a:rPr lang="ru-RU" dirty="0" smtClean="0"/>
                        <a:t>94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</a:t>
                      </a:r>
                      <a:r>
                        <a:rPr lang="ru-RU" dirty="0" smtClean="0"/>
                        <a:t>91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C3+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0,00</a:t>
                      </a:r>
                      <a:r>
                        <a:rPr lang="ru-RU" dirty="0" smtClean="0"/>
                        <a:t>606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</a:t>
                      </a:r>
                      <a:r>
                        <a:rPr lang="ru-RU" dirty="0" smtClean="0"/>
                        <a:t>92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C4+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0,00</a:t>
                      </a:r>
                      <a:r>
                        <a:rPr lang="ru-RU" dirty="0" smtClean="0"/>
                        <a:t>700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</a:t>
                      </a:r>
                      <a:r>
                        <a:rPr lang="ru-RU" dirty="0" smtClean="0"/>
                        <a:t>91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0" y="6135985"/>
            <a:ext cx="2884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&lt;R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&gt;=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r>
              <a:rPr lang="ru-RU" sz="2000" b="1" dirty="0" smtClean="0">
                <a:solidFill>
                  <a:srgbClr val="333CF7"/>
                </a:solidFill>
                <a:latin typeface="Arial"/>
              </a:rPr>
              <a:t>0</a:t>
            </a:r>
            <a:r>
              <a:rPr lang="ru-RU" sz="2000" b="1" dirty="0">
                <a:solidFill>
                  <a:srgbClr val="333CF7"/>
                </a:solidFill>
                <a:latin typeface="Arial"/>
              </a:rPr>
              <a:t>0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 (+/-0.5%) 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333CF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0848" y="4125155"/>
            <a:ext cx="30003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β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[2(e/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mp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2) (Z/A) U]</a:t>
            </a:r>
            <a:r>
              <a:rPr kumimoji="0" lang="en-US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1/2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333CF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333CF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R= (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  <a:r>
              <a:rPr kumimoji="0" lang="en-US" sz="1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</a:t>
            </a: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β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(A/Z) 1/B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333CF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R= 3,13 </a:t>
            </a: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β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A/Z  1/B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333CF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333CF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333CF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23528" y="943849"/>
            <a:ext cx="8229600" cy="51260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071120"/>
            <a:ext cx="5749632" cy="37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67944" y="1076016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U</a:t>
            </a:r>
            <a:r>
              <a:rPr lang="ru-RU" sz="1200" b="1" dirty="0" err="1" smtClean="0"/>
              <a:t>inj</a:t>
            </a:r>
            <a:r>
              <a:rPr lang="ru-RU" b="1" dirty="0" smtClean="0"/>
              <a:t>=69 </a:t>
            </a:r>
            <a:r>
              <a:rPr lang="ru-RU" b="1" dirty="0" err="1" smtClean="0"/>
              <a:t>kV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24331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2816"/>
            <a:ext cx="9144000" cy="48752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3588" y="620688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 err="1">
                <a:solidFill>
                  <a:srgbClr val="333CF7"/>
                </a:solidFill>
              </a:rPr>
              <a:t>Three</a:t>
            </a:r>
            <a:r>
              <a:rPr lang="ru-RU" sz="2800" dirty="0">
                <a:solidFill>
                  <a:srgbClr val="333CF7"/>
                </a:solidFill>
              </a:rPr>
              <a:t> </a:t>
            </a:r>
            <a:r>
              <a:rPr lang="ru-RU" sz="2800" dirty="0" err="1">
                <a:solidFill>
                  <a:srgbClr val="333CF7"/>
                </a:solidFill>
              </a:rPr>
              <a:t>stages</a:t>
            </a:r>
            <a:r>
              <a:rPr lang="ru-RU" sz="2800" dirty="0">
                <a:solidFill>
                  <a:srgbClr val="333CF7"/>
                </a:solidFill>
              </a:rPr>
              <a:t> </a:t>
            </a:r>
            <a:r>
              <a:rPr lang="ru-RU" sz="2800" dirty="0" err="1">
                <a:solidFill>
                  <a:srgbClr val="333CF7"/>
                </a:solidFill>
              </a:rPr>
              <a:t>of</a:t>
            </a:r>
            <a:r>
              <a:rPr lang="ru-RU" sz="2800" dirty="0">
                <a:solidFill>
                  <a:srgbClr val="333CF7"/>
                </a:solidFill>
              </a:rPr>
              <a:t>  C3+ </a:t>
            </a:r>
            <a:r>
              <a:rPr lang="ru-RU" sz="2800" dirty="0" err="1">
                <a:solidFill>
                  <a:srgbClr val="333CF7"/>
                </a:solidFill>
              </a:rPr>
              <a:t>beam</a:t>
            </a:r>
            <a:r>
              <a:rPr lang="ru-RU" sz="2800" dirty="0">
                <a:solidFill>
                  <a:srgbClr val="333CF7"/>
                </a:solidFill>
              </a:rPr>
              <a:t> </a:t>
            </a:r>
            <a:r>
              <a:rPr lang="ru-RU" sz="2800" dirty="0" err="1">
                <a:solidFill>
                  <a:srgbClr val="333CF7"/>
                </a:solidFill>
              </a:rPr>
              <a:t>acceleration</a:t>
            </a:r>
            <a:r>
              <a:rPr lang="ru-RU" sz="2800" dirty="0">
                <a:solidFill>
                  <a:srgbClr val="333CF7"/>
                </a:solidFill>
              </a:rPr>
              <a:t> </a:t>
            </a:r>
            <a:r>
              <a:rPr lang="ru-RU" sz="2800" dirty="0" err="1">
                <a:solidFill>
                  <a:srgbClr val="333CF7"/>
                </a:solidFill>
              </a:rPr>
              <a:t>in</a:t>
            </a:r>
            <a:r>
              <a:rPr lang="ru-RU" sz="2800" dirty="0">
                <a:solidFill>
                  <a:srgbClr val="333CF7"/>
                </a:solidFill>
              </a:rPr>
              <a:t> HILAC </a:t>
            </a:r>
          </a:p>
        </p:txBody>
      </p:sp>
    </p:spTree>
    <p:extLst>
      <p:ext uri="{BB962C8B-B14F-4D97-AF65-F5344CB8AC3E}">
        <p14:creationId xmlns:p14="http://schemas.microsoft.com/office/powerpoint/2010/main" val="1106374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7"/>
            <a:ext cx="8229600" cy="5111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?</a:t>
            </a:r>
            <a:r>
              <a:rPr lang="en-US" b="1" dirty="0" smtClean="0">
                <a:solidFill>
                  <a:srgbClr val="333CF7"/>
                </a:solidFill>
              </a:rPr>
              <a:t>OUTPUT ENERGY</a:t>
            </a:r>
            <a:r>
              <a:rPr lang="ru-RU" b="1" dirty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1584766"/>
            <a:ext cx="4667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β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уск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(e/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mpC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(Z/A) BR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333CF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β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уск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319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Z/A BR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333CF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333CF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542683"/>
              </p:ext>
            </p:extLst>
          </p:nvPr>
        </p:nvGraphicFramePr>
        <p:xfrm>
          <a:off x="1127955" y="3861048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88650596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09274828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21377264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9988027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Acceleration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E,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Mev</a:t>
                      </a:r>
                      <a:r>
                        <a:rPr lang="ru-RU" baseline="0" dirty="0" smtClean="0"/>
                        <a:t>/n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β</a:t>
                      </a:r>
                      <a:r>
                        <a:rPr kumimoji="0" lang="ru-RU" sz="14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exp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β</a:t>
                      </a:r>
                      <a:r>
                        <a:rPr kumimoji="0" lang="ru-RU" sz="14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endParaRPr lang="ru-RU" sz="1400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534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RFQ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0.282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0.0245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0.0253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885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RFQ+IH1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1.666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0.0596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0.0626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051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smtClean="0"/>
                        <a:t>RFQ+IH+IH2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2.698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0.0758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0.0826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919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343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0" y="1772816"/>
            <a:ext cx="8620990" cy="133501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4600" b="1" dirty="0" smtClean="0">
                <a:solidFill>
                  <a:srgbClr val="333CF7"/>
                </a:solidFill>
              </a:rPr>
              <a:t>M</a:t>
            </a:r>
            <a:r>
              <a:rPr kumimoji="0" lang="ru-RU" sz="4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easurement</a:t>
            </a: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 </a:t>
            </a:r>
            <a:r>
              <a:rPr kumimoji="0" lang="ru-RU" sz="4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of</a:t>
            </a: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 </a:t>
            </a:r>
            <a:r>
              <a:rPr kumimoji="0" lang="ru-RU" sz="4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transmission</a:t>
            </a: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RF </a:t>
            </a:r>
            <a:r>
              <a:rPr kumimoji="0" lang="ru-RU" sz="4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control</a:t>
            </a: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 </a:t>
            </a:r>
            <a:r>
              <a:rPr kumimoji="0" lang="ru-RU" sz="4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system</a:t>
            </a: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.</a:t>
            </a:r>
            <a:endParaRPr kumimoji="0" lang="ru-RU" sz="4600" b="1" i="0" u="none" strike="noStrike" kern="1200" cap="none" spc="0" normalizeH="0" baseline="0" noProof="0" dirty="0" smtClean="0">
              <a:ln>
                <a:noFill/>
              </a:ln>
              <a:solidFill>
                <a:srgbClr val="333CF7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4600" b="1" dirty="0" err="1" smtClean="0">
                <a:solidFill>
                  <a:srgbClr val="333CF7"/>
                </a:solidFill>
              </a:rPr>
              <a:t>Beam</a:t>
            </a:r>
            <a:r>
              <a:rPr lang="ru-RU" sz="4600" b="1" dirty="0" smtClean="0">
                <a:solidFill>
                  <a:srgbClr val="333CF7"/>
                </a:solidFill>
              </a:rPr>
              <a:t> </a:t>
            </a:r>
            <a:r>
              <a:rPr lang="ru-RU" sz="4600" b="1" dirty="0" err="1" smtClean="0">
                <a:solidFill>
                  <a:srgbClr val="333CF7"/>
                </a:solidFill>
              </a:rPr>
              <a:t>test</a:t>
            </a:r>
            <a:r>
              <a:rPr lang="ru-RU" sz="4600" b="1" dirty="0" smtClean="0">
                <a:solidFill>
                  <a:srgbClr val="333CF7"/>
                </a:solidFill>
              </a:rPr>
              <a:t> </a:t>
            </a:r>
            <a:r>
              <a:rPr lang="ru-RU" sz="4600" b="1" dirty="0" err="1" smtClean="0">
                <a:solidFill>
                  <a:srgbClr val="333CF7"/>
                </a:solidFill>
              </a:rPr>
              <a:t>with</a:t>
            </a:r>
            <a:r>
              <a:rPr lang="ru-RU" sz="4600" b="1" dirty="0" smtClean="0">
                <a:solidFill>
                  <a:srgbClr val="333CF7"/>
                </a:solidFill>
              </a:rPr>
              <a:t> ESIS.</a:t>
            </a:r>
            <a:endParaRPr kumimoji="0" lang="en-US" sz="4600" b="1" i="0" u="none" strike="noStrike" kern="1200" cap="none" spc="0" normalizeH="0" baseline="0" noProof="0" dirty="0" smtClean="0">
              <a:ln>
                <a:noFill/>
              </a:ln>
              <a:solidFill>
                <a:srgbClr val="333CF7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333CF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32296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3CF7"/>
                </a:solidFill>
              </a:rPr>
              <a:t>NEXT STEPS</a:t>
            </a:r>
            <a:endParaRPr lang="ru-RU" sz="3600" b="1" dirty="0">
              <a:solidFill>
                <a:srgbClr val="333CF7"/>
              </a:solidFill>
            </a:endParaRPr>
          </a:p>
        </p:txBody>
      </p:sp>
      <p:pic>
        <p:nvPicPr>
          <p:cNvPr id="4" name="Рисунок 3" descr="20160909_0848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941167"/>
            <a:ext cx="2880322" cy="1620181"/>
          </a:xfrm>
          <a:prstGeom prst="rect">
            <a:avLst/>
          </a:prstGeom>
        </p:spPr>
      </p:pic>
      <p:pic>
        <p:nvPicPr>
          <p:cNvPr id="5" name="Рисунок 4" descr="20160909_085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4941167"/>
            <a:ext cx="2880320" cy="1620181"/>
          </a:xfrm>
          <a:prstGeom prst="rect">
            <a:avLst/>
          </a:prstGeom>
        </p:spPr>
      </p:pic>
      <p:pic>
        <p:nvPicPr>
          <p:cNvPr id="9" name="Рисунок 8" descr="20160909_0856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884241" y="4951436"/>
            <a:ext cx="2267750" cy="127560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143380"/>
            <a:ext cx="8358246" cy="157163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ru-RU" sz="5300" b="1" dirty="0" smtClean="0">
                <a:solidFill>
                  <a:srgbClr val="333CF7"/>
                </a:solidFill>
              </a:rPr>
              <a:t>THANKS</a:t>
            </a:r>
            <a:r>
              <a:rPr lang="ru-RU" sz="5300" b="1" dirty="0" smtClean="0">
                <a:solidFill>
                  <a:srgbClr val="002060"/>
                </a:solidFill>
              </a:rPr>
              <a:t/>
            </a:r>
            <a:br>
              <a:rPr lang="ru-RU" sz="5300" b="1" dirty="0" smtClean="0">
                <a:solidFill>
                  <a:srgbClr val="002060"/>
                </a:solidFill>
              </a:rPr>
            </a:br>
            <a:r>
              <a:rPr lang="en-US" sz="2700" b="1" dirty="0" smtClean="0">
                <a:solidFill>
                  <a:srgbClr val="002060"/>
                </a:solidFill>
              </a:rPr>
              <a:t> </a:t>
            </a:r>
            <a:endParaRPr lang="ru-RU" sz="2700" b="1" dirty="0">
              <a:solidFill>
                <a:srgbClr val="002060"/>
              </a:solidFill>
            </a:endParaRPr>
          </a:p>
        </p:txBody>
      </p:sp>
      <p:pic>
        <p:nvPicPr>
          <p:cNvPr id="3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729212"/>
            <a:ext cx="3744912" cy="373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7483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1442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323528" y="1214422"/>
            <a:ext cx="8363272" cy="149449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333CF7"/>
                </a:solidFill>
              </a:rPr>
              <a:t>RFQ commissioning results.</a:t>
            </a:r>
            <a:endParaRPr lang="ru-RU" sz="4000" b="1" dirty="0" smtClean="0">
              <a:solidFill>
                <a:srgbClr val="333CF7"/>
              </a:solidFill>
            </a:endParaRPr>
          </a:p>
          <a:p>
            <a:r>
              <a:rPr lang="ru-RU" sz="4000" b="1" dirty="0" smtClean="0">
                <a:solidFill>
                  <a:srgbClr val="333CF7"/>
                </a:solidFill>
              </a:rPr>
              <a:t>T</a:t>
            </a:r>
            <a:r>
              <a:rPr lang="en-US" sz="4000" b="1" dirty="0" err="1" smtClean="0">
                <a:solidFill>
                  <a:srgbClr val="333CF7"/>
                </a:solidFill>
              </a:rPr>
              <a:t>otal</a:t>
            </a:r>
            <a:r>
              <a:rPr lang="en-US" sz="4000" b="1" dirty="0" smtClean="0">
                <a:solidFill>
                  <a:srgbClr val="333CF7"/>
                </a:solidFill>
              </a:rPr>
              <a:t> commissioning  RFQ+IH1+IH2</a:t>
            </a:r>
            <a:r>
              <a:rPr lang="ru-RU" sz="4000" b="1" dirty="0" smtClean="0">
                <a:solidFill>
                  <a:srgbClr val="333CF7"/>
                </a:solidFill>
              </a:rPr>
              <a:t>.</a:t>
            </a:r>
            <a:endParaRPr lang="ru-RU" sz="4000" b="1" dirty="0">
              <a:solidFill>
                <a:srgbClr val="333CF7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3CF7"/>
                </a:solidFill>
              </a:rPr>
              <a:t>TOPICS</a:t>
            </a:r>
            <a:endParaRPr lang="ru-RU" b="1" dirty="0">
              <a:solidFill>
                <a:srgbClr val="333CF7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638" y="3068960"/>
            <a:ext cx="9693276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" y="2636912"/>
            <a:ext cx="6519273" cy="405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304" y="-9980"/>
            <a:ext cx="2315695" cy="236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746113"/>
            <a:ext cx="1152128" cy="17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144" y="1484784"/>
            <a:ext cx="5960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33CF7"/>
                </a:solidFill>
              </a:rPr>
              <a:t>4-rod RFQ</a:t>
            </a:r>
          </a:p>
          <a:p>
            <a:pPr algn="ctr"/>
            <a:endParaRPr lang="de-DE" sz="2400" b="1" dirty="0" smtClean="0">
              <a:solidFill>
                <a:srgbClr val="333CF7"/>
              </a:solidFill>
            </a:endParaRPr>
          </a:p>
          <a:p>
            <a:pPr algn="ctr"/>
            <a:r>
              <a:rPr lang="de-DE" sz="2400" b="1" dirty="0" smtClean="0">
                <a:solidFill>
                  <a:srgbClr val="333CF7"/>
                </a:solidFill>
              </a:rPr>
              <a:t>Au31+, Ein=1</a:t>
            </a:r>
            <a:r>
              <a:rPr lang="ru-RU" sz="2400" b="1" dirty="0" smtClean="0">
                <a:solidFill>
                  <a:srgbClr val="333CF7"/>
                </a:solidFill>
              </a:rPr>
              <a:t>7</a:t>
            </a:r>
            <a:r>
              <a:rPr lang="de-DE" sz="2400" b="1" dirty="0" smtClean="0">
                <a:solidFill>
                  <a:srgbClr val="333CF7"/>
                </a:solidFill>
              </a:rPr>
              <a:t> </a:t>
            </a:r>
            <a:r>
              <a:rPr lang="de-DE" sz="2400" b="1" dirty="0" err="1" smtClean="0">
                <a:solidFill>
                  <a:srgbClr val="333CF7"/>
                </a:solidFill>
              </a:rPr>
              <a:t>keV</a:t>
            </a:r>
            <a:r>
              <a:rPr lang="de-DE" sz="2400" b="1" dirty="0" smtClean="0">
                <a:solidFill>
                  <a:srgbClr val="333CF7"/>
                </a:solidFill>
              </a:rPr>
              <a:t>/u    </a:t>
            </a:r>
            <a:r>
              <a:rPr lang="de-DE" sz="2400" b="1" dirty="0" err="1" smtClean="0">
                <a:solidFill>
                  <a:srgbClr val="333CF7"/>
                </a:solidFill>
              </a:rPr>
              <a:t>Eout</a:t>
            </a:r>
            <a:r>
              <a:rPr lang="de-DE" sz="2400" b="1" dirty="0" smtClean="0">
                <a:solidFill>
                  <a:srgbClr val="333CF7"/>
                </a:solidFill>
              </a:rPr>
              <a:t>=300 </a:t>
            </a:r>
            <a:r>
              <a:rPr lang="de-DE" sz="2400" b="1" dirty="0" err="1" smtClean="0">
                <a:solidFill>
                  <a:srgbClr val="333CF7"/>
                </a:solidFill>
              </a:rPr>
              <a:t>keV</a:t>
            </a:r>
            <a:r>
              <a:rPr lang="de-DE" sz="2400" b="1" dirty="0" smtClean="0">
                <a:solidFill>
                  <a:srgbClr val="333CF7"/>
                </a:solidFill>
              </a:rPr>
              <a:t>/u </a:t>
            </a:r>
            <a:endParaRPr lang="ru-RU" sz="2400" b="1" dirty="0">
              <a:solidFill>
                <a:srgbClr val="333CF7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221088"/>
            <a:ext cx="3295291" cy="324036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655" y="5805264"/>
            <a:ext cx="3168193" cy="324036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9462"/>
            <a:ext cx="6804248" cy="141927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333CF7"/>
                </a:solidFill>
              </a:rPr>
              <a:t>Estimation of output </a:t>
            </a:r>
            <a:r>
              <a:rPr lang="en-US" sz="2800" b="1" dirty="0" smtClean="0">
                <a:solidFill>
                  <a:srgbClr val="333CF7"/>
                </a:solidFill>
              </a:rPr>
              <a:t>energy </a:t>
            </a:r>
            <a:r>
              <a:rPr lang="en-US" sz="2800" b="1" smtClean="0">
                <a:solidFill>
                  <a:srgbClr val="333CF7"/>
                </a:solidFill>
              </a:rPr>
              <a:t>and transmission is Goal of RFQ commissioning</a:t>
            </a:r>
            <a:endParaRPr lang="ru-RU" sz="2800" b="1" dirty="0">
              <a:solidFill>
                <a:srgbClr val="333C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59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3CF7"/>
                </a:solidFill>
              </a:rPr>
              <a:t>EXPERIMENTAL SETUP</a:t>
            </a:r>
            <a:endParaRPr lang="ru-RU" b="1" dirty="0">
              <a:solidFill>
                <a:srgbClr val="333CF7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7" r="10877"/>
          <a:stretch/>
        </p:blipFill>
        <p:spPr>
          <a:xfrm>
            <a:off x="0" y="2859346"/>
            <a:ext cx="9107712" cy="3032149"/>
          </a:xfrm>
        </p:spPr>
      </p:pic>
      <p:sp>
        <p:nvSpPr>
          <p:cNvPr id="3" name="TextBox 2"/>
          <p:cNvSpPr txBox="1"/>
          <p:nvPr/>
        </p:nvSpPr>
        <p:spPr>
          <a:xfrm>
            <a:off x="3275219" y="1542009"/>
            <a:ext cx="577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RFQ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556792"/>
            <a:ext cx="633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LEBT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0032" y="1556792"/>
            <a:ext cx="737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MEBT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1678" y="1572786"/>
            <a:ext cx="1722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ANALISING MAGNET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3" name="Выноска 1 12"/>
          <p:cNvSpPr/>
          <p:nvPr/>
        </p:nvSpPr>
        <p:spPr>
          <a:xfrm>
            <a:off x="0" y="2211422"/>
            <a:ext cx="993290" cy="288031"/>
          </a:xfrm>
          <a:prstGeom prst="borderCallout1">
            <a:avLst>
              <a:gd name="adj1" fmla="val 103825"/>
              <a:gd name="adj2" fmla="val 47667"/>
              <a:gd name="adj3" fmla="val 464218"/>
              <a:gd name="adj4" fmla="val 10191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Electrodes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4" name="Выноска 1 13"/>
          <p:cNvSpPr/>
          <p:nvPr/>
        </p:nvSpPr>
        <p:spPr>
          <a:xfrm>
            <a:off x="1115616" y="2187767"/>
            <a:ext cx="1224136" cy="432047"/>
          </a:xfrm>
          <a:prstGeom prst="borderCallout1">
            <a:avLst>
              <a:gd name="adj1" fmla="val 103825"/>
              <a:gd name="adj2" fmla="val 47667"/>
              <a:gd name="adj3" fmla="val 311834"/>
              <a:gd name="adj4" fmla="val 2182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Accelerating tube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" name="Выноска 1 14"/>
          <p:cNvSpPr/>
          <p:nvPr/>
        </p:nvSpPr>
        <p:spPr>
          <a:xfrm>
            <a:off x="5646330" y="2207545"/>
            <a:ext cx="993290" cy="288031"/>
          </a:xfrm>
          <a:prstGeom prst="borderCallout1">
            <a:avLst>
              <a:gd name="adj1" fmla="val 103825"/>
              <a:gd name="adj2" fmla="val 47667"/>
              <a:gd name="adj3" fmla="val 323486"/>
              <a:gd name="adj4" fmla="val 7249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Buncher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" name="Выноска 1 15"/>
          <p:cNvSpPr/>
          <p:nvPr/>
        </p:nvSpPr>
        <p:spPr>
          <a:xfrm>
            <a:off x="4952833" y="2211422"/>
            <a:ext cx="504056" cy="288031"/>
          </a:xfrm>
          <a:prstGeom prst="borderCallout1">
            <a:avLst>
              <a:gd name="adj1" fmla="val 103825"/>
              <a:gd name="adj2" fmla="val 47667"/>
              <a:gd name="adj3" fmla="val 431489"/>
              <a:gd name="adj4" fmla="val 21786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D1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7" name="Выноска 1 16"/>
          <p:cNvSpPr/>
          <p:nvPr/>
        </p:nvSpPr>
        <p:spPr>
          <a:xfrm>
            <a:off x="6743242" y="2219806"/>
            <a:ext cx="504056" cy="288031"/>
          </a:xfrm>
          <a:prstGeom prst="borderCallout1">
            <a:avLst>
              <a:gd name="adj1" fmla="val 103825"/>
              <a:gd name="adj2" fmla="val 47667"/>
              <a:gd name="adj3" fmla="val 464217"/>
              <a:gd name="adj4" fmla="val -655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D2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8" name="Выноска 1 17"/>
          <p:cNvSpPr/>
          <p:nvPr/>
        </p:nvSpPr>
        <p:spPr>
          <a:xfrm>
            <a:off x="2555776" y="2187767"/>
            <a:ext cx="1008112" cy="434963"/>
          </a:xfrm>
          <a:prstGeom prst="borderCallout1">
            <a:avLst>
              <a:gd name="adj1" fmla="val 112801"/>
              <a:gd name="adj2" fmla="val 51407"/>
              <a:gd name="adj3" fmla="val 301453"/>
              <a:gd name="adj4" fmla="val -3367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Focusing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lenses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9" name="Выноска 1 18"/>
          <p:cNvSpPr/>
          <p:nvPr/>
        </p:nvSpPr>
        <p:spPr>
          <a:xfrm>
            <a:off x="7812360" y="2211422"/>
            <a:ext cx="1204094" cy="288031"/>
          </a:xfrm>
          <a:prstGeom prst="borderCallout1">
            <a:avLst>
              <a:gd name="adj1" fmla="val 103825"/>
              <a:gd name="adj2" fmla="val 47667"/>
              <a:gd name="adj3" fmla="val 496947"/>
              <a:gd name="adj4" fmla="val 7724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Osciloscope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10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99" y="2458479"/>
            <a:ext cx="7500990" cy="4412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носка 1 4"/>
          <p:cNvSpPr/>
          <p:nvPr/>
        </p:nvSpPr>
        <p:spPr>
          <a:xfrm>
            <a:off x="7596336" y="1711759"/>
            <a:ext cx="1500198" cy="612648"/>
          </a:xfrm>
          <a:prstGeom prst="borderCallout1">
            <a:avLst>
              <a:gd name="adj1" fmla="val 104344"/>
              <a:gd name="adj2" fmla="val 50337"/>
              <a:gd name="adj3" fmla="val 398591"/>
              <a:gd name="adj4" fmla="val 24781"/>
            </a:avLst>
          </a:prstGeom>
          <a:solidFill>
            <a:schemeClr val="bg1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RFQ input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0"/>
            <a:ext cx="49258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33CF7"/>
                </a:solidFill>
              </a:rPr>
              <a:t>LEBT  </a:t>
            </a:r>
            <a:endParaRPr lang="ru-RU" sz="3200" b="1" dirty="0" smtClean="0">
              <a:solidFill>
                <a:srgbClr val="333CF7"/>
              </a:solidFill>
            </a:endParaRPr>
          </a:p>
          <a:p>
            <a:pPr algn="ctr"/>
            <a:r>
              <a:rPr lang="en-US" sz="3200" b="1" smtClean="0">
                <a:solidFill>
                  <a:srgbClr val="333CF7"/>
                </a:solidFill>
              </a:rPr>
              <a:t>Low Energy Beam Transport</a:t>
            </a:r>
            <a:endParaRPr lang="ru-RU" sz="3200" b="1" smtClean="0">
              <a:solidFill>
                <a:srgbClr val="333CF7"/>
              </a:solidFill>
            </a:endParaRPr>
          </a:p>
          <a:p>
            <a:pPr algn="ctr"/>
            <a:r>
              <a:rPr lang="en-US" b="1" smtClean="0">
                <a:solidFill>
                  <a:srgbClr val="333CF7"/>
                </a:solidFill>
              </a:rPr>
              <a:t>  </a:t>
            </a:r>
            <a:r>
              <a:rPr lang="en-US" sz="3200" b="1" smtClean="0">
                <a:solidFill>
                  <a:srgbClr val="333CF7"/>
                </a:solidFill>
              </a:rPr>
              <a:t>E</a:t>
            </a:r>
            <a:r>
              <a:rPr lang="en-US" sz="2000" b="1" smtClean="0">
                <a:solidFill>
                  <a:srgbClr val="333CF7"/>
                </a:solidFill>
              </a:rPr>
              <a:t>in=</a:t>
            </a:r>
            <a:r>
              <a:rPr lang="en-US" sz="2800" b="1" smtClean="0">
                <a:solidFill>
                  <a:srgbClr val="333CF7"/>
                </a:solidFill>
              </a:rPr>
              <a:t>3 keV/u     </a:t>
            </a:r>
            <a:r>
              <a:rPr lang="en-US" sz="3200" b="1" smtClean="0">
                <a:solidFill>
                  <a:srgbClr val="333CF7"/>
                </a:solidFill>
              </a:rPr>
              <a:t>E</a:t>
            </a:r>
            <a:r>
              <a:rPr lang="en-US" sz="2000" b="1" smtClean="0">
                <a:solidFill>
                  <a:srgbClr val="333CF7"/>
                </a:solidFill>
              </a:rPr>
              <a:t>out=</a:t>
            </a:r>
            <a:r>
              <a:rPr lang="en-US" sz="2800" b="1" smtClean="0">
                <a:solidFill>
                  <a:srgbClr val="333CF7"/>
                </a:solidFill>
              </a:rPr>
              <a:t>17 keV/u </a:t>
            </a:r>
            <a:r>
              <a:rPr lang="en-US" sz="2800" b="1" smtClean="0">
                <a:solidFill>
                  <a:srgbClr val="0070C0"/>
                </a:solidFill>
              </a:rPr>
              <a:t>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1836890"/>
            <a:ext cx="1080120" cy="306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Electrodes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1847900"/>
            <a:ext cx="1224136" cy="370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Accelerating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tube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20072" y="1853407"/>
            <a:ext cx="1350150" cy="329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Focusing magnet lenses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47257" y="3108547"/>
            <a:ext cx="1080120" cy="306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Steer</a:t>
            </a:r>
            <a:endParaRPr lang="ru-RU" sz="1400" b="1" dirty="0">
              <a:solidFill>
                <a:srgbClr val="FF000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915816" y="2218656"/>
            <a:ext cx="612068" cy="157038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1331640" y="2194273"/>
            <a:ext cx="909929" cy="1738783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051720" y="2194273"/>
            <a:ext cx="189849" cy="1810791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2" idx="2"/>
          </p:cNvCxnSpPr>
          <p:nvPr/>
        </p:nvCxnSpPr>
        <p:spPr>
          <a:xfrm flipH="1">
            <a:off x="5731443" y="3414871"/>
            <a:ext cx="155874" cy="36365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4644010" y="2218656"/>
            <a:ext cx="1332146" cy="17144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976156" y="2218656"/>
            <a:ext cx="1188132" cy="157038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715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60909_0856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071678"/>
            <a:ext cx="7572396" cy="42594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7290" y="142852"/>
            <a:ext cx="49258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33CF7"/>
                </a:solidFill>
              </a:rPr>
              <a:t>LEBT  </a:t>
            </a:r>
            <a:endParaRPr lang="ru-RU" sz="3200" b="1" dirty="0" smtClean="0">
              <a:solidFill>
                <a:srgbClr val="333CF7"/>
              </a:solidFill>
            </a:endParaRPr>
          </a:p>
          <a:p>
            <a:pPr algn="ctr"/>
            <a:r>
              <a:rPr lang="en-US" sz="3200" b="1" smtClean="0">
                <a:solidFill>
                  <a:srgbClr val="333CF7"/>
                </a:solidFill>
              </a:rPr>
              <a:t>Low Energy Beam Transport</a:t>
            </a:r>
            <a:endParaRPr lang="ru-RU" sz="3200" b="1" dirty="0" smtClean="0">
              <a:solidFill>
                <a:srgbClr val="333CF7"/>
              </a:solidFill>
            </a:endParaRPr>
          </a:p>
          <a:p>
            <a:pPr algn="ctr"/>
            <a:r>
              <a:rPr lang="en-US" b="1" smtClean="0">
                <a:solidFill>
                  <a:srgbClr val="333CF7"/>
                </a:solidFill>
              </a:rPr>
              <a:t>  </a:t>
            </a:r>
            <a:r>
              <a:rPr lang="en-US" sz="3200" b="1" smtClean="0">
                <a:solidFill>
                  <a:srgbClr val="333CF7"/>
                </a:solidFill>
              </a:rPr>
              <a:t>E</a:t>
            </a:r>
            <a:r>
              <a:rPr lang="en-US" sz="2000" b="1" smtClean="0">
                <a:solidFill>
                  <a:srgbClr val="333CF7"/>
                </a:solidFill>
              </a:rPr>
              <a:t>in=</a:t>
            </a:r>
            <a:r>
              <a:rPr lang="en-US" sz="2800" b="1" smtClean="0">
                <a:solidFill>
                  <a:srgbClr val="333CF7"/>
                </a:solidFill>
              </a:rPr>
              <a:t>3 keV/u     </a:t>
            </a:r>
            <a:r>
              <a:rPr lang="en-US" sz="3200" b="1" smtClean="0">
                <a:solidFill>
                  <a:srgbClr val="333CF7"/>
                </a:solidFill>
              </a:rPr>
              <a:t>E</a:t>
            </a:r>
            <a:r>
              <a:rPr lang="en-US" sz="2000" b="1" smtClean="0">
                <a:solidFill>
                  <a:srgbClr val="333CF7"/>
                </a:solidFill>
              </a:rPr>
              <a:t>out=</a:t>
            </a:r>
            <a:r>
              <a:rPr lang="en-US" sz="2800" b="1" smtClean="0">
                <a:solidFill>
                  <a:srgbClr val="333CF7"/>
                </a:solidFill>
              </a:rPr>
              <a:t>17 keV/u </a:t>
            </a:r>
            <a:r>
              <a:rPr lang="en-US" sz="2800" b="1" smtClean="0">
                <a:solidFill>
                  <a:srgbClr val="0070C0"/>
                </a:solidFill>
              </a:rPr>
              <a:t> 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0"/>
            <a:ext cx="66437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333CF7"/>
                </a:solidFill>
              </a:rPr>
              <a:t> OUTPUT ENERGY</a:t>
            </a:r>
          </a:p>
          <a:p>
            <a:pPr algn="ctr"/>
            <a:r>
              <a:rPr lang="en-US" sz="2800" b="1" smtClean="0">
                <a:solidFill>
                  <a:srgbClr val="333CF7"/>
                </a:solidFill>
              </a:rPr>
              <a:t>E=300 keV/u =&gt; </a:t>
            </a:r>
            <a:r>
              <a:rPr lang="el-GR" sz="2800" b="1" smtClean="0">
                <a:solidFill>
                  <a:srgbClr val="333CF7"/>
                </a:solidFill>
              </a:rPr>
              <a:t>β</a:t>
            </a:r>
            <a:r>
              <a:rPr lang="en-US" sz="2800" b="1" smtClean="0">
                <a:solidFill>
                  <a:srgbClr val="333CF7"/>
                </a:solidFill>
              </a:rPr>
              <a:t> = 0.0253</a:t>
            </a:r>
          </a:p>
          <a:p>
            <a:pPr algn="ctr"/>
            <a:endParaRPr lang="en-US" sz="2800" b="1" smtClean="0">
              <a:solidFill>
                <a:srgbClr val="333CF7"/>
              </a:solidFill>
            </a:endParaRPr>
          </a:p>
          <a:p>
            <a:pPr algn="ctr"/>
            <a:r>
              <a:rPr lang="en-US" sz="2800" b="1" smtClean="0">
                <a:solidFill>
                  <a:srgbClr val="333CF7"/>
                </a:solidFill>
              </a:rPr>
              <a:t>STEPS :</a:t>
            </a:r>
            <a:endParaRPr lang="ru-RU" sz="2800" b="1">
              <a:solidFill>
                <a:srgbClr val="333CF7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4525963"/>
          </a:xfrm>
        </p:spPr>
        <p:txBody>
          <a:bodyPr/>
          <a:lstStyle/>
          <a:p>
            <a:pPr lvl="0"/>
            <a:r>
              <a:rPr lang="en-US" b="1" kern="0" smtClean="0">
                <a:solidFill>
                  <a:srgbClr val="333CF7"/>
                </a:solidFill>
              </a:rPr>
              <a:t>Experimental searching for R at the given energy</a:t>
            </a:r>
            <a:endParaRPr lang="ru-RU" b="1" kern="0" smtClean="0">
              <a:solidFill>
                <a:srgbClr val="333CF7"/>
              </a:solidFill>
            </a:endParaRPr>
          </a:p>
          <a:p>
            <a:pPr algn="r"/>
            <a:endParaRPr lang="ru-RU"/>
          </a:p>
          <a:p>
            <a:pPr lvl="0">
              <a:buNone/>
            </a:pPr>
            <a:endParaRPr lang="ru-RU" b="1" kern="0" smtClean="0">
              <a:solidFill>
                <a:srgbClr val="333CF7"/>
              </a:solidFill>
            </a:endParaRPr>
          </a:p>
          <a:p>
            <a:pPr lvl="0"/>
            <a:endParaRPr lang="ru-RU" b="1" kern="0" smtClean="0">
              <a:solidFill>
                <a:srgbClr val="333CF7"/>
              </a:solidFill>
            </a:endParaRPr>
          </a:p>
          <a:p>
            <a:pPr lvl="0"/>
            <a:endParaRPr lang="ru-RU" b="1" kern="0" smtClean="0">
              <a:solidFill>
                <a:srgbClr val="333CF7"/>
              </a:solidFill>
            </a:endParaRPr>
          </a:p>
          <a:p>
            <a:pPr lvl="0"/>
            <a:r>
              <a:rPr lang="en-US" b="1" kern="0" smtClean="0">
                <a:solidFill>
                  <a:srgbClr val="333CF7"/>
                </a:solidFill>
              </a:rPr>
              <a:t>Calculating </a:t>
            </a:r>
            <a:r>
              <a:rPr lang="el-GR" b="1" kern="0" smtClean="0">
                <a:solidFill>
                  <a:srgbClr val="333CF7"/>
                </a:solidFill>
              </a:rPr>
              <a:t>β</a:t>
            </a:r>
            <a:r>
              <a:rPr lang="en-US" sz="1600" b="1" kern="0" smtClean="0">
                <a:solidFill>
                  <a:srgbClr val="333CF7"/>
                </a:solidFill>
              </a:rPr>
              <a:t>acc </a:t>
            </a:r>
            <a:r>
              <a:rPr lang="en-US" b="1" kern="0" smtClean="0">
                <a:solidFill>
                  <a:srgbClr val="333CF7"/>
                </a:solidFill>
              </a:rPr>
              <a:t> at the found R</a:t>
            </a:r>
          </a:p>
          <a:p>
            <a:pPr lvl="0"/>
            <a:endParaRPr lang="ru-RU" b="1" kern="0" smtClean="0">
              <a:solidFill>
                <a:srgbClr val="333CF7"/>
              </a:solidFill>
            </a:endParaRPr>
          </a:p>
          <a:p>
            <a:pPr lvl="0"/>
            <a:endParaRPr lang="ru-RU" b="1" kern="0" smtClean="0">
              <a:solidFill>
                <a:srgbClr val="333CF7"/>
              </a:solidFill>
            </a:endParaRPr>
          </a:p>
          <a:p>
            <a:pPr lvl="0"/>
            <a:endParaRPr lang="en-US" b="1" kern="0" smtClean="0">
              <a:solidFill>
                <a:srgbClr val="333CF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56" y="2643182"/>
            <a:ext cx="40005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l-GR" sz="2400" b="1" kern="0" dirty="0" smtClean="0">
                <a:solidFill>
                  <a:srgbClr val="333CF7"/>
                </a:solidFill>
              </a:rPr>
              <a:t>β</a:t>
            </a:r>
            <a:r>
              <a:rPr lang="ru-RU" sz="2400" b="1" kern="0" dirty="0" smtClean="0">
                <a:solidFill>
                  <a:srgbClr val="333CF7"/>
                </a:solidFill>
              </a:rPr>
              <a:t> =</a:t>
            </a:r>
            <a:r>
              <a:rPr lang="en-US" sz="2400" b="1" kern="0" dirty="0" smtClean="0">
                <a:solidFill>
                  <a:srgbClr val="333CF7"/>
                </a:solidFill>
              </a:rPr>
              <a:t> </a:t>
            </a:r>
            <a:r>
              <a:rPr lang="en-US" sz="2400" b="1" dirty="0" smtClean="0">
                <a:solidFill>
                  <a:srgbClr val="333CF7"/>
                </a:solidFill>
              </a:rPr>
              <a:t>[2(e/ </a:t>
            </a:r>
            <a:r>
              <a:rPr lang="en-US" sz="2400" b="1" dirty="0" err="1" smtClean="0">
                <a:solidFill>
                  <a:srgbClr val="333CF7"/>
                </a:solidFill>
              </a:rPr>
              <a:t>m</a:t>
            </a:r>
            <a:r>
              <a:rPr lang="en-US" b="1" dirty="0" err="1" smtClean="0">
                <a:solidFill>
                  <a:srgbClr val="333CF7"/>
                </a:solidFill>
              </a:rPr>
              <a:t>p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333CF7"/>
                </a:solidFill>
              </a:rPr>
              <a:t>с</a:t>
            </a:r>
            <a:r>
              <a:rPr lang="en-US" sz="2400" b="1" baseline="30000" dirty="0" smtClean="0">
                <a:solidFill>
                  <a:srgbClr val="333CF7"/>
                </a:solidFill>
              </a:rPr>
              <a:t>2</a:t>
            </a:r>
            <a:r>
              <a:rPr lang="en-US" sz="2400" b="1" dirty="0" smtClean="0">
                <a:solidFill>
                  <a:srgbClr val="333CF7"/>
                </a:solidFill>
              </a:rPr>
              <a:t>) (Z/A) U]</a:t>
            </a:r>
            <a:r>
              <a:rPr lang="en-US" sz="2400" b="1" baseline="30000" dirty="0" smtClean="0">
                <a:solidFill>
                  <a:srgbClr val="333CF7"/>
                </a:solidFill>
              </a:rPr>
              <a:t>1/2</a:t>
            </a:r>
            <a:endParaRPr lang="ru-RU" sz="2400" dirty="0" smtClean="0">
              <a:solidFill>
                <a:srgbClr val="333CF7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kern="0" dirty="0" smtClean="0">
              <a:solidFill>
                <a:srgbClr val="333CF7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R= (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m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p</a:t>
            </a:r>
            <a:r>
              <a:rPr lang="ru-RU" sz="2400" b="1" kern="0" dirty="0" err="1" smtClean="0">
                <a:solidFill>
                  <a:srgbClr val="333CF7"/>
                </a:solidFill>
              </a:rPr>
              <a:t>с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/e) 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β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 (A/Z) 1/B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333CF7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R= 3,13 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β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A/Z  1/B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333CF7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kern="0" dirty="0" smtClean="0">
              <a:solidFill>
                <a:srgbClr val="333CF7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333CF7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56"/>
          </a:xfrm>
        </p:spPr>
        <p:txBody>
          <a:bodyPr/>
          <a:lstStyle/>
          <a:p>
            <a:pPr algn="ctr"/>
            <a:r>
              <a:rPr lang="en-US" b="1">
                <a:solidFill>
                  <a:srgbClr val="333CF7"/>
                </a:solidFill>
              </a:rPr>
              <a:t>OUTPUT </a:t>
            </a:r>
            <a:r>
              <a:rPr lang="en-US" b="1" smtClean="0">
                <a:solidFill>
                  <a:srgbClr val="333CF7"/>
                </a:solidFill>
              </a:rPr>
              <a:t>ENERGY</a:t>
            </a:r>
            <a:br>
              <a:rPr lang="en-US" b="1" smtClean="0">
                <a:solidFill>
                  <a:srgbClr val="333CF7"/>
                </a:solidFill>
              </a:rPr>
            </a:br>
            <a:r>
              <a:rPr lang="en-US" sz="2800" b="1" smtClean="0">
                <a:solidFill>
                  <a:srgbClr val="333CF7"/>
                </a:solidFill>
              </a:rPr>
              <a:t>searching for R </a:t>
            </a:r>
            <a:endParaRPr lang="ru-RU" sz="2800" dirty="0">
              <a:solidFill>
                <a:srgbClr val="333CF7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926498"/>
              </p:ext>
            </p:extLst>
          </p:nvPr>
        </p:nvGraphicFramePr>
        <p:xfrm>
          <a:off x="1000100" y="857232"/>
          <a:ext cx="692311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920008"/>
              </p:ext>
            </p:extLst>
          </p:nvPr>
        </p:nvGraphicFramePr>
        <p:xfrm>
          <a:off x="0" y="4857760"/>
          <a:ext cx="60960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8832">
                <a:tc>
                  <a:txBody>
                    <a:bodyPr/>
                    <a:lstStyle/>
                    <a:p>
                      <a:r>
                        <a:rPr lang="en-US" dirty="0" smtClean="0"/>
                        <a:t>U=51</a:t>
                      </a:r>
                      <a:r>
                        <a:rPr lang="en-US" baseline="0" dirty="0" smtClean="0"/>
                        <a:t> kV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Z/A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</a:t>
                      </a:r>
                      <a:r>
                        <a:rPr lang="el-GR" dirty="0" smtClean="0"/>
                        <a:t>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B, 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R, m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C2+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0,00430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1,665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C3+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0,00520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1,652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C4+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0,00603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1,669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30033" y="6000768"/>
            <a:ext cx="3026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333CF7"/>
                </a:solidFill>
              </a:rPr>
              <a:t>&lt;R&gt;=1.66</a:t>
            </a:r>
            <a:r>
              <a:rPr lang="ru-RU" sz="2000" b="1" smtClean="0">
                <a:solidFill>
                  <a:srgbClr val="333CF7"/>
                </a:solidFill>
              </a:rPr>
              <a:t>2</a:t>
            </a:r>
            <a:r>
              <a:rPr lang="en-US" sz="2000" b="1" smtClean="0">
                <a:solidFill>
                  <a:srgbClr val="333CF7"/>
                </a:solidFill>
              </a:rPr>
              <a:t> m (+/-0.5%)  </a:t>
            </a:r>
            <a:endParaRPr lang="ru-RU" sz="2000" b="1" dirty="0">
              <a:solidFill>
                <a:srgbClr val="333CF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3636" y="4429132"/>
            <a:ext cx="30003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l-GR" b="1" kern="0" smtClean="0">
                <a:solidFill>
                  <a:srgbClr val="333CF7"/>
                </a:solidFill>
              </a:rPr>
              <a:t>β</a:t>
            </a:r>
            <a:r>
              <a:rPr lang="ru-RU" b="1" kern="0" smtClean="0">
                <a:solidFill>
                  <a:srgbClr val="333CF7"/>
                </a:solidFill>
              </a:rPr>
              <a:t> =</a:t>
            </a:r>
            <a:r>
              <a:rPr lang="en-US" b="1" kern="0" smtClean="0">
                <a:solidFill>
                  <a:srgbClr val="333CF7"/>
                </a:solidFill>
              </a:rPr>
              <a:t> </a:t>
            </a:r>
            <a:r>
              <a:rPr lang="en-US" b="1" smtClean="0">
                <a:solidFill>
                  <a:srgbClr val="333CF7"/>
                </a:solidFill>
              </a:rPr>
              <a:t>[2(e/ mp</a:t>
            </a:r>
            <a:r>
              <a:rPr lang="ru-RU" b="1" smtClean="0">
                <a:solidFill>
                  <a:srgbClr val="333CF7"/>
                </a:solidFill>
              </a:rPr>
              <a:t>с</a:t>
            </a:r>
            <a:r>
              <a:rPr lang="en-US" b="1" smtClean="0">
                <a:solidFill>
                  <a:srgbClr val="333CF7"/>
                </a:solidFill>
              </a:rPr>
              <a:t>2) (Z/A) U]</a:t>
            </a:r>
            <a:r>
              <a:rPr lang="en-US" b="1" baseline="30000" smtClean="0">
                <a:solidFill>
                  <a:srgbClr val="333CF7"/>
                </a:solidFill>
              </a:rPr>
              <a:t>1/2</a:t>
            </a:r>
            <a:endParaRPr lang="ru-RU" smtClean="0">
              <a:solidFill>
                <a:srgbClr val="333CF7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kern="0" smtClean="0">
              <a:solidFill>
                <a:srgbClr val="333CF7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R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= </a:t>
            </a: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(m</a:t>
            </a:r>
            <a:r>
              <a:rPr kumimoji="0" lang="en-US" sz="1100" b="1" i="0" u="none" strike="noStrike" kern="0" cap="none" spc="0" normalizeH="0" baseline="0" noProof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p</a:t>
            </a:r>
            <a:r>
              <a:rPr lang="ru-RU" sz="1600" b="1" kern="0" dirty="0" err="1" smtClean="0">
                <a:solidFill>
                  <a:srgbClr val="333CF7"/>
                </a:solidFill>
              </a:rPr>
              <a:t>с</a:t>
            </a:r>
            <a:r>
              <a: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/e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) </a:t>
            </a: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β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 (A/Z) 1/B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333CF7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R= 3,13 </a:t>
            </a: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β </a:t>
            </a: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A/Z  1/B</a:t>
            </a: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srgbClr val="333CF7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kern="0" smtClean="0">
              <a:solidFill>
                <a:srgbClr val="333CF7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CF7"/>
                </a:solidFill>
                <a:effectLst/>
                <a:uLnTx/>
                <a:uFillTx/>
              </a:rPr>
              <a:t>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333CF7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703294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BEVATECH">
      <a:dk1>
        <a:srgbClr val="000000"/>
      </a:dk1>
      <a:lt1>
        <a:srgbClr val="FFFFFF"/>
      </a:lt1>
      <a:dk2>
        <a:srgbClr val="064B6A"/>
      </a:dk2>
      <a:lt2>
        <a:srgbClr val="DFE0E1"/>
      </a:lt2>
      <a:accent1>
        <a:srgbClr val="064B6A"/>
      </a:accent1>
      <a:accent2>
        <a:srgbClr val="F2F2F2"/>
      </a:accent2>
      <a:accent3>
        <a:srgbClr val="858586"/>
      </a:accent3>
      <a:accent4>
        <a:srgbClr val="DFE0E1"/>
      </a:accent4>
      <a:accent5>
        <a:srgbClr val="69696B"/>
      </a:accent5>
      <a:accent6>
        <a:srgbClr val="FFFFFF"/>
      </a:accent6>
      <a:hlink>
        <a:srgbClr val="064B6A"/>
      </a:hlink>
      <a:folHlink>
        <a:srgbClr val="69696B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10830</TotalTime>
  <Words>788</Words>
  <Application>Microsoft Office PowerPoint</Application>
  <PresentationFormat>Экран (4:3)</PresentationFormat>
  <Paragraphs>275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ＭＳ Ｐゴシック</vt:lpstr>
      <vt:lpstr>Arial</vt:lpstr>
      <vt:lpstr>Calibri</vt:lpstr>
      <vt:lpstr>Times New Roman</vt:lpstr>
      <vt:lpstr>Тема Office</vt:lpstr>
      <vt:lpstr>4_Office Theme</vt:lpstr>
      <vt:lpstr>2_Тема Office</vt:lpstr>
      <vt:lpstr>                                                                                                                                                                                                            </vt:lpstr>
      <vt:lpstr>Презентация PowerPoint</vt:lpstr>
      <vt:lpstr>TOPICS</vt:lpstr>
      <vt:lpstr>Презентация PowerPoint</vt:lpstr>
      <vt:lpstr>EXPERIMENTAL SETUP</vt:lpstr>
      <vt:lpstr>Презентация PowerPoint</vt:lpstr>
      <vt:lpstr>Презентация PowerPoint</vt:lpstr>
      <vt:lpstr>Презентация PowerPoint</vt:lpstr>
      <vt:lpstr>OUTPUT ENERGY searching for R </vt:lpstr>
      <vt:lpstr>OUTPUT ENERGY</vt:lpstr>
      <vt:lpstr>RESULTS OF RFQ COMMISSIONING </vt:lpstr>
      <vt:lpstr> Total commissioning  RFQ+IH1+IH2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OUTPUT ENERGY searching for R </vt:lpstr>
      <vt:lpstr>Презентация PowerPoint</vt:lpstr>
      <vt:lpstr>?OUTPUT ENERGY?</vt:lpstr>
      <vt:lpstr>Презентация PowerPoint</vt:lpstr>
      <vt:lpstr> THANKS  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Kostas</dc:creator>
  <cp:lastModifiedBy>Levterov</cp:lastModifiedBy>
  <cp:revision>401</cp:revision>
  <dcterms:created xsi:type="dcterms:W3CDTF">2014-09-11T13:09:52Z</dcterms:created>
  <dcterms:modified xsi:type="dcterms:W3CDTF">2017-09-05T06:42:49Z</dcterms:modified>
</cp:coreProperties>
</file>