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6" r:id="rId3"/>
    <p:sldId id="300" r:id="rId4"/>
    <p:sldId id="301" r:id="rId5"/>
    <p:sldId id="321" r:id="rId6"/>
    <p:sldId id="323" r:id="rId7"/>
    <p:sldId id="322" r:id="rId8"/>
    <p:sldId id="257" r:id="rId9"/>
    <p:sldId id="303" r:id="rId10"/>
    <p:sldId id="259" r:id="rId11"/>
    <p:sldId id="287" r:id="rId12"/>
    <p:sldId id="304" r:id="rId13"/>
    <p:sldId id="306" r:id="rId14"/>
    <p:sldId id="308" r:id="rId15"/>
    <p:sldId id="298" r:id="rId16"/>
    <p:sldId id="307" r:id="rId17"/>
    <p:sldId id="261" r:id="rId18"/>
    <p:sldId id="311" r:id="rId19"/>
    <p:sldId id="310" r:id="rId20"/>
    <p:sldId id="266" r:id="rId21"/>
    <p:sldId id="293" r:id="rId22"/>
    <p:sldId id="297" r:id="rId23"/>
    <p:sldId id="318" r:id="rId24"/>
    <p:sldId id="312" r:id="rId25"/>
    <p:sldId id="292" r:id="rId26"/>
    <p:sldId id="290" r:id="rId27"/>
    <p:sldId id="31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FB2C2-BC24-4259-9D02-B107DDAF020A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47B3A-1317-46EB-8478-2BFF32C98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6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033CF-E597-4EC5-8D3B-352524A8ACEC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2711C-09BF-4FCF-B888-792403B0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66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295F64-9618-4873-94DC-613C4241B8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425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2151"/>
            <a:ext cx="7772400" cy="22578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29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1572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64433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65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068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18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50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76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96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87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73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5127"/>
            <a:ext cx="8189951" cy="726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34530"/>
            <a:ext cx="7886700" cy="4842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1"/>
            <a:ext cx="1927654" cy="365125"/>
          </a:xfrm>
          <a:prstGeom prst="rect">
            <a:avLst/>
          </a:prstGeom>
          <a:solidFill>
            <a:srgbClr val="5E7AA1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2</a:t>
            </a:r>
            <a:r>
              <a:rPr lang="en-US" dirty="0" smtClean="0"/>
              <a:t>2</a:t>
            </a:r>
            <a:r>
              <a:rPr lang="ru-RU" dirty="0" smtClean="0"/>
              <a:t>.05.2017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7654" y="6356351"/>
            <a:ext cx="5263978" cy="365125"/>
          </a:xfrm>
          <a:prstGeom prst="rect">
            <a:avLst/>
          </a:prstGeom>
          <a:solidFill>
            <a:srgbClr val="5E7AA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NICA MAC’2017 – Injection complex status</a:t>
            </a:r>
            <a:endParaRPr lang="ru-R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1632" y="6356351"/>
            <a:ext cx="1952368" cy="365125"/>
          </a:xfrm>
          <a:prstGeom prst="rect">
            <a:avLst/>
          </a:prstGeom>
          <a:solidFill>
            <a:srgbClr val="5E7AA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D20E35-A9C9-4992-8EA3-1BDAC4B3037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51" y="349040"/>
            <a:ext cx="954049" cy="743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092069"/>
            <a:ext cx="9144000" cy="14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215026"/>
            <a:ext cx="9144000" cy="22949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injection facility of </a:t>
            </a:r>
            <a:r>
              <a:rPr lang="en-US" dirty="0" err="1" smtClean="0"/>
              <a:t>Nuclotron</a:t>
            </a:r>
            <a:r>
              <a:rPr lang="en-US" dirty="0" smtClean="0"/>
              <a:t> and obtained results of runs #52-54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Martynov</a:t>
            </a:r>
            <a:r>
              <a:rPr lang="en-US" dirty="0" smtClean="0"/>
              <a:t> on behalf of </a:t>
            </a:r>
            <a:r>
              <a:rPr lang="en-US" dirty="0" smtClean="0"/>
              <a:t>accelerator </a:t>
            </a:r>
            <a:r>
              <a:rPr lang="en-US" dirty="0" smtClean="0"/>
              <a:t>division.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8188036" cy="72694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Source</a:t>
            </a:r>
            <a:r>
              <a:rPr lang="en-US" b="1" dirty="0" smtClean="0"/>
              <a:t> of polarized ions (SPI)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927654" y="1282672"/>
            <a:ext cx="45875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main purpose of the SPI-project is to </a:t>
            </a:r>
            <a:r>
              <a:rPr lang="en-US" dirty="0" smtClean="0"/>
              <a:t>produce </a:t>
            </a:r>
            <a:r>
              <a:rPr lang="en-US" dirty="0"/>
              <a:t>the intensity of the accelerated polarized beams (D+,H+) at the JINR Accelerator Complex up to </a:t>
            </a:r>
            <a:r>
              <a:rPr lang="en-US" b="1" u="sng" dirty="0"/>
              <a:t>10</a:t>
            </a:r>
            <a:r>
              <a:rPr lang="en-US" b="1" u="sng" baseline="30000" dirty="0"/>
              <a:t>10</a:t>
            </a:r>
            <a:r>
              <a:rPr lang="en-US" b="1" u="sng" dirty="0"/>
              <a:t> </a:t>
            </a:r>
            <a:r>
              <a:rPr lang="en-US" b="1" u="sng" dirty="0" smtClean="0"/>
              <a:t>p/pulse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32" y="2695651"/>
            <a:ext cx="5753100" cy="3448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90261" y="3566160"/>
            <a:ext cx="1512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Developers: V.V. </a:t>
            </a:r>
            <a:r>
              <a:rPr lang="en-US" dirty="0" err="1" smtClean="0"/>
              <a:t>Fimushkin</a:t>
            </a:r>
            <a:r>
              <a:rPr lang="en-US" dirty="0" smtClean="0"/>
              <a:t> (JINR),</a:t>
            </a:r>
          </a:p>
          <a:p>
            <a:r>
              <a:rPr lang="en-US" dirty="0" smtClean="0"/>
              <a:t>A.S</a:t>
            </a:r>
            <a:r>
              <a:rPr lang="en-US" dirty="0" smtClean="0"/>
              <a:t>. </a:t>
            </a:r>
            <a:r>
              <a:rPr lang="en-US" dirty="0" err="1" smtClean="0"/>
              <a:t>Belov</a:t>
            </a:r>
            <a:r>
              <a:rPr lang="en-US" dirty="0" smtClean="0"/>
              <a:t> (INR RAN)</a:t>
            </a:r>
            <a:r>
              <a:rPr lang="ru-RU" dirty="0" smtClean="0"/>
              <a:t> </a:t>
            </a:r>
            <a:r>
              <a:rPr lang="en-US" dirty="0" smtClean="0"/>
              <a:t>and others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2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SPI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35272"/>
              </p:ext>
            </p:extLst>
          </p:nvPr>
        </p:nvGraphicFramePr>
        <p:xfrm>
          <a:off x="482139" y="1859870"/>
          <a:ext cx="8437416" cy="349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472">
                  <a:extLst>
                    <a:ext uri="{9D8B030D-6E8A-4147-A177-3AD203B41FA5}">
                      <a16:colId xmlns:a16="http://schemas.microsoft.com/office/drawing/2014/main" xmlns="" val="621466121"/>
                    </a:ext>
                  </a:extLst>
                </a:gridCol>
                <a:gridCol w="2812472">
                  <a:extLst>
                    <a:ext uri="{9D8B030D-6E8A-4147-A177-3AD203B41FA5}">
                      <a16:colId xmlns:a16="http://schemas.microsoft.com/office/drawing/2014/main" xmlns="" val="2053092995"/>
                    </a:ext>
                  </a:extLst>
                </a:gridCol>
                <a:gridCol w="2812472">
                  <a:extLst>
                    <a:ext uri="{9D8B030D-6E8A-4147-A177-3AD203B41FA5}">
                      <a16:colId xmlns:a16="http://schemas.microsoft.com/office/drawing/2014/main" xmlns="" val="947928302"/>
                    </a:ext>
                  </a:extLst>
                </a:gridCol>
              </a:tblGrid>
              <a:tr h="517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Polarized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deuterons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Polarized </a:t>
                      </a:r>
                      <a:r>
                        <a:rPr lang="en-US" baseline="0" dirty="0" smtClean="0"/>
                        <a:t>protons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6883011"/>
                  </a:ext>
                </a:extLst>
              </a:tr>
              <a:tr h="738594">
                <a:tc>
                  <a:txBody>
                    <a:bodyPr/>
                    <a:lstStyle/>
                    <a:p>
                      <a:r>
                        <a:rPr lang="en-US" dirty="0" smtClean="0"/>
                        <a:t>Obtained beam current in 2017 (source)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r>
                        <a:rPr lang="en-US" baseline="0" dirty="0" smtClean="0"/>
                        <a:t> mA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507769"/>
                  </a:ext>
                </a:extLst>
              </a:tr>
              <a:tr h="517016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beam</a:t>
                      </a:r>
                      <a:r>
                        <a:rPr lang="en-US" baseline="0" dirty="0" smtClean="0"/>
                        <a:t> current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smtClean="0"/>
                        <a:t>(source)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5-6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5-6 mA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2459012"/>
                  </a:ext>
                </a:extLst>
              </a:tr>
              <a:tr h="960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Obtained beam intensity in 2017 (</a:t>
                      </a:r>
                      <a:r>
                        <a:rPr lang="en-US" dirty="0" err="1" smtClean="0"/>
                        <a:t>Nuclotron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2.2x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.8</a:t>
                      </a:r>
                      <a:r>
                        <a:rPr lang="en-US" dirty="0" smtClean="0"/>
                        <a:t>x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250770"/>
                  </a:ext>
                </a:extLst>
              </a:tr>
              <a:tr h="517016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 beam intensity</a:t>
                      </a:r>
                    </a:p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Nuclotron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1-2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x10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ppc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363851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3756" y="5355813"/>
            <a:ext cx="604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steps (since the last </a:t>
            </a:r>
            <a:r>
              <a:rPr lang="en-US" dirty="0" err="1" smtClean="0"/>
              <a:t>Nuclotron</a:t>
            </a:r>
            <a:r>
              <a:rPr lang="en-US" dirty="0" smtClean="0"/>
              <a:t> run #54): </a:t>
            </a:r>
          </a:p>
          <a:p>
            <a:r>
              <a:rPr lang="en-US" dirty="0" smtClean="0"/>
              <a:t>1) Measure and match beam emittance from SPI to LEBT</a:t>
            </a:r>
          </a:p>
          <a:p>
            <a:r>
              <a:rPr lang="en-US" dirty="0" smtClean="0"/>
              <a:t>2) Install </a:t>
            </a:r>
            <a:r>
              <a:rPr lang="en-US" dirty="0" err="1" smtClean="0"/>
              <a:t>buncher</a:t>
            </a:r>
            <a:r>
              <a:rPr lang="en-US" dirty="0" smtClean="0"/>
              <a:t> in front of DTL (int. x3)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2139" y="1369070"/>
            <a:ext cx="799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 </a:t>
            </a:r>
            <a:r>
              <a:rPr lang="en-US" dirty="0" smtClean="0"/>
              <a:t>runs in 2016-2017 (#52-54) with d↑, 1 run (#54) with stable p↑ beam.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a typeface="Microsoft Himalaya" panose="01010100010101010101" pitchFamily="2" charset="0"/>
                <a:cs typeface="Times New Roman" panose="02020603050405020304" pitchFamily="18" charset="0"/>
              </a:rPr>
              <a:t>Structure of the complex</a:t>
            </a:r>
            <a:endParaRPr lang="ru-RU" b="1" dirty="0"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2</a:t>
            </a:r>
            <a:r>
              <a:rPr lang="ru-RU" dirty="0" smtClean="0"/>
              <a:t>.05.2017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t>12</a:t>
            </a:fld>
            <a:endParaRPr lang="ru-RU" dirty="0"/>
          </a:p>
        </p:txBody>
      </p:sp>
      <p:sp>
        <p:nvSpPr>
          <p:cNvPr id="34" name="Oval 611"/>
          <p:cNvSpPr>
            <a:spLocks noChangeArrowheads="1"/>
          </p:cNvSpPr>
          <p:nvPr/>
        </p:nvSpPr>
        <p:spPr bwMode="auto">
          <a:xfrm>
            <a:off x="4672663" y="2599924"/>
            <a:ext cx="3751868" cy="1750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5" name="Text Box 607"/>
          <p:cNvSpPr txBox="1">
            <a:spLocks noChangeArrowheads="1"/>
          </p:cNvSpPr>
          <p:nvPr/>
        </p:nvSpPr>
        <p:spPr bwMode="auto">
          <a:xfrm>
            <a:off x="670214" y="3680923"/>
            <a:ext cx="730602" cy="603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SPI </a:t>
            </a:r>
            <a:endParaRPr lang="ru-RU" sz="2400" b="1" dirty="0"/>
          </a:p>
        </p:txBody>
      </p:sp>
      <p:sp>
        <p:nvSpPr>
          <p:cNvPr id="36" name="Text Box 609"/>
          <p:cNvSpPr txBox="1">
            <a:spLocks noChangeArrowheads="1"/>
          </p:cNvSpPr>
          <p:nvPr/>
        </p:nvSpPr>
        <p:spPr bwMode="auto">
          <a:xfrm>
            <a:off x="3185140" y="4027287"/>
            <a:ext cx="1632816" cy="6002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lnSpc>
                <a:spcPct val="130000"/>
              </a:lnSpc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LU-20</a:t>
            </a:r>
            <a:endParaRPr lang="ru-RU" sz="2400" b="1" dirty="0"/>
          </a:p>
        </p:txBody>
      </p:sp>
      <p:sp>
        <p:nvSpPr>
          <p:cNvPr id="37" name="Text Box 612"/>
          <p:cNvSpPr txBox="1">
            <a:spLocks noChangeArrowheads="1"/>
          </p:cNvSpPr>
          <p:nvPr/>
        </p:nvSpPr>
        <p:spPr bwMode="auto">
          <a:xfrm>
            <a:off x="5691027" y="3080003"/>
            <a:ext cx="2084860" cy="561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800" b="1" dirty="0">
                <a:latin typeface="Times New Roman" pitchFamily="18" charset="0"/>
                <a:ea typeface="SimSun" pitchFamily="2" charset="-122"/>
              </a:rPr>
              <a:t>Nuclotron</a:t>
            </a:r>
            <a:endParaRPr lang="ru-RU" sz="2800" b="1" dirty="0"/>
          </a:p>
        </p:txBody>
      </p:sp>
      <p:sp>
        <p:nvSpPr>
          <p:cNvPr id="41" name="Text Box 621"/>
          <p:cNvSpPr txBox="1">
            <a:spLocks noChangeArrowheads="1"/>
          </p:cNvSpPr>
          <p:nvPr/>
        </p:nvSpPr>
        <p:spPr bwMode="auto">
          <a:xfrm>
            <a:off x="2063866" y="1891941"/>
            <a:ext cx="1682585" cy="1188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Transfer to 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extraction channels</a:t>
            </a:r>
            <a:endParaRPr lang="ru-RU" sz="2400" b="1" dirty="0"/>
          </a:p>
        </p:txBody>
      </p:sp>
      <p:sp>
        <p:nvSpPr>
          <p:cNvPr id="42" name="Text Box 607"/>
          <p:cNvSpPr txBox="1">
            <a:spLocks noChangeArrowheads="1"/>
          </p:cNvSpPr>
          <p:nvPr/>
        </p:nvSpPr>
        <p:spPr bwMode="auto">
          <a:xfrm>
            <a:off x="670214" y="4384708"/>
            <a:ext cx="730602" cy="552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LIS</a:t>
            </a:r>
            <a:endParaRPr lang="ru-RU" sz="2400" b="1" dirty="0"/>
          </a:p>
        </p:txBody>
      </p:sp>
      <p:sp>
        <p:nvSpPr>
          <p:cNvPr id="43" name="Text Box 607"/>
          <p:cNvSpPr txBox="1">
            <a:spLocks noChangeArrowheads="1"/>
          </p:cNvSpPr>
          <p:nvPr/>
        </p:nvSpPr>
        <p:spPr bwMode="auto">
          <a:xfrm>
            <a:off x="1828944" y="4023121"/>
            <a:ext cx="991295" cy="60324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RFQ </a:t>
            </a:r>
            <a:endParaRPr lang="ru-RU" sz="2400" b="1" dirty="0"/>
          </a:p>
        </p:txBody>
      </p:sp>
      <p:cxnSp>
        <p:nvCxnSpPr>
          <p:cNvPr id="51" name="Прямая со стрелкой 50"/>
          <p:cNvCxnSpPr>
            <a:stCxn id="43" idx="3"/>
            <a:endCxn id="36" idx="1"/>
          </p:cNvCxnSpPr>
          <p:nvPr/>
        </p:nvCxnSpPr>
        <p:spPr bwMode="auto">
          <a:xfrm>
            <a:off x="2820238" y="4324742"/>
            <a:ext cx="364907" cy="264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Прямая со стрелкой 51"/>
          <p:cNvCxnSpPr>
            <a:stCxn id="36" idx="3"/>
            <a:endCxn id="34" idx="4"/>
          </p:cNvCxnSpPr>
          <p:nvPr/>
        </p:nvCxnSpPr>
        <p:spPr bwMode="auto">
          <a:xfrm>
            <a:off x="4817962" y="4327395"/>
            <a:ext cx="1730639" cy="2267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Прямая со стрелкой 54"/>
          <p:cNvCxnSpPr>
            <a:stCxn id="34" idx="0"/>
          </p:cNvCxnSpPr>
          <p:nvPr/>
        </p:nvCxnSpPr>
        <p:spPr bwMode="auto">
          <a:xfrm flipH="1">
            <a:off x="3662579" y="2599925"/>
            <a:ext cx="2886016" cy="4027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>
            <a:stCxn id="35" idx="3"/>
            <a:endCxn id="43" idx="1"/>
          </p:cNvCxnSpPr>
          <p:nvPr/>
        </p:nvCxnSpPr>
        <p:spPr bwMode="auto">
          <a:xfrm>
            <a:off x="1400816" y="3982547"/>
            <a:ext cx="428128" cy="34219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Прямая со стрелкой 56"/>
          <p:cNvCxnSpPr>
            <a:stCxn id="42" idx="3"/>
            <a:endCxn id="43" idx="1"/>
          </p:cNvCxnSpPr>
          <p:nvPr/>
        </p:nvCxnSpPr>
        <p:spPr bwMode="auto">
          <a:xfrm flipV="1">
            <a:off x="1400816" y="4324745"/>
            <a:ext cx="428128" cy="33645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4975811" y="4428307"/>
            <a:ext cx="2632655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</a:rPr>
              <a:t>p↑, </a:t>
            </a:r>
            <a:r>
              <a:rPr lang="ru-RU" sz="1400" b="1" dirty="0" err="1">
                <a:solidFill>
                  <a:srgbClr val="000066"/>
                </a:solidFill>
              </a:rPr>
              <a:t>d</a:t>
            </a:r>
            <a:r>
              <a:rPr lang="en-US" sz="1400" b="1" dirty="0">
                <a:solidFill>
                  <a:srgbClr val="000066"/>
                </a:solidFill>
              </a:rPr>
              <a:t>↑, ions z/A&gt;0.3   5 </a:t>
            </a:r>
            <a:r>
              <a:rPr lang="en-US" sz="1400" b="1" dirty="0" smtClean="0">
                <a:solidFill>
                  <a:srgbClr val="000066"/>
                </a:solidFill>
              </a:rPr>
              <a:t>MeV/u</a:t>
            </a:r>
            <a:endParaRPr lang="en-US" sz="1400" b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66"/>
                </a:solidFill>
              </a:rPr>
              <a:t>     protons 20 MeV/u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265024" y="5521078"/>
            <a:ext cx="7022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Polarized p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Symbol" pitchFamily="18" charset="2"/>
              </a:rPr>
              <a:t> and d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 beams, protons and light ions</a:t>
            </a:r>
          </a:p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are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accelerated 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with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DTL LU-20</a:t>
            </a:r>
            <a:endParaRPr lang="en-US" altLang="zh-CN" sz="1600" dirty="0">
              <a:solidFill>
                <a:srgbClr val="000000"/>
              </a:solidFill>
              <a:ea typeface="SimSun" pitchFamily="2" charset="-122"/>
              <a:sym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83272" y="4239279"/>
            <a:ext cx="1131608" cy="9634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20896" y="4861461"/>
            <a:ext cx="117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Laser Ion source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8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Laser Ion Source (LIS)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571330"/>
            <a:ext cx="6904648" cy="23327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2" y="1429002"/>
            <a:ext cx="4496881" cy="1709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9732" y="2671335"/>
            <a:ext cx="131064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CO2 Laser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84793" y="5391630"/>
            <a:ext cx="1142017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Vacuum chamber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839732" y="3591140"/>
            <a:ext cx="77892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LEBT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91486" y="4642691"/>
            <a:ext cx="706583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RFQ</a:t>
            </a:r>
            <a:endParaRPr lang="ru-RU" dirty="0"/>
          </a:p>
        </p:txBody>
      </p:sp>
      <p:sp>
        <p:nvSpPr>
          <p:cNvPr id="19" name="Стрелка вверх 18"/>
          <p:cNvSpPr/>
          <p:nvPr/>
        </p:nvSpPr>
        <p:spPr>
          <a:xfrm>
            <a:off x="1561894" y="4262523"/>
            <a:ext cx="365760" cy="374073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110046" y="3964754"/>
            <a:ext cx="238299" cy="357295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6193784" y="5042895"/>
            <a:ext cx="457200" cy="348735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797" y="1383438"/>
            <a:ext cx="3401551" cy="191676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496881" y="1408104"/>
            <a:ext cx="437648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LiF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6881" y="2548224"/>
            <a:ext cx="472788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C+</a:t>
            </a:r>
            <a:endParaRPr lang="ru-RU" sz="1400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5624877" y="1719928"/>
            <a:ext cx="216795" cy="29598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345929" y="2015908"/>
            <a:ext cx="119841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D polyethylene </a:t>
            </a:r>
            <a:endParaRPr lang="ru-RU" dirty="0"/>
          </a:p>
        </p:txBody>
      </p:sp>
      <p:sp>
        <p:nvSpPr>
          <p:cNvPr id="28" name="Стрелка вверх 27"/>
          <p:cNvSpPr/>
          <p:nvPr/>
        </p:nvSpPr>
        <p:spPr>
          <a:xfrm>
            <a:off x="6226262" y="2776402"/>
            <a:ext cx="259080" cy="261611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969022" y="2450207"/>
            <a:ext cx="468127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LiF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121744" y="3038012"/>
            <a:ext cx="468127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LiF</a:t>
            </a:r>
            <a:endParaRPr lang="ru-RU" sz="1400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7553945" y="2471231"/>
            <a:ext cx="415072" cy="318719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6987211" y="2030988"/>
            <a:ext cx="358721" cy="265455"/>
          </a:xfrm>
          <a:prstGeom prst="lef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a typeface="Microsoft Himalaya" panose="01010100010101010101" pitchFamily="2" charset="0"/>
                <a:cs typeface="Times New Roman" panose="02020603050405020304" pitchFamily="18" charset="0"/>
              </a:rPr>
              <a:t>Structure of the complex</a:t>
            </a:r>
            <a:endParaRPr lang="ru-RU" b="1" dirty="0"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t>14</a:t>
            </a:fld>
            <a:endParaRPr lang="ru-RU" dirty="0"/>
          </a:p>
        </p:txBody>
      </p:sp>
      <p:sp>
        <p:nvSpPr>
          <p:cNvPr id="34" name="Oval 611"/>
          <p:cNvSpPr>
            <a:spLocks noChangeArrowheads="1"/>
          </p:cNvSpPr>
          <p:nvPr/>
        </p:nvSpPr>
        <p:spPr bwMode="auto">
          <a:xfrm>
            <a:off x="4672663" y="2599924"/>
            <a:ext cx="3751868" cy="1750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5" name="Text Box 607"/>
          <p:cNvSpPr txBox="1">
            <a:spLocks noChangeArrowheads="1"/>
          </p:cNvSpPr>
          <p:nvPr/>
        </p:nvSpPr>
        <p:spPr bwMode="auto">
          <a:xfrm>
            <a:off x="670214" y="3680923"/>
            <a:ext cx="730602" cy="603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SPI </a:t>
            </a:r>
            <a:endParaRPr lang="ru-RU" sz="2400" b="1" dirty="0"/>
          </a:p>
        </p:txBody>
      </p:sp>
      <p:sp>
        <p:nvSpPr>
          <p:cNvPr id="36" name="Text Box 609"/>
          <p:cNvSpPr txBox="1">
            <a:spLocks noChangeArrowheads="1"/>
          </p:cNvSpPr>
          <p:nvPr/>
        </p:nvSpPr>
        <p:spPr bwMode="auto">
          <a:xfrm>
            <a:off x="3185140" y="4027287"/>
            <a:ext cx="1632816" cy="6002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lnSpc>
                <a:spcPct val="130000"/>
              </a:lnSpc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LU-20</a:t>
            </a:r>
            <a:endParaRPr lang="ru-RU" sz="2400" b="1" dirty="0"/>
          </a:p>
        </p:txBody>
      </p:sp>
      <p:sp>
        <p:nvSpPr>
          <p:cNvPr id="37" name="Text Box 612"/>
          <p:cNvSpPr txBox="1">
            <a:spLocks noChangeArrowheads="1"/>
          </p:cNvSpPr>
          <p:nvPr/>
        </p:nvSpPr>
        <p:spPr bwMode="auto">
          <a:xfrm>
            <a:off x="5691027" y="3080003"/>
            <a:ext cx="2084860" cy="561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800" b="1" dirty="0">
                <a:latin typeface="Times New Roman" pitchFamily="18" charset="0"/>
                <a:ea typeface="SimSun" pitchFamily="2" charset="-122"/>
              </a:rPr>
              <a:t>Nuclotron</a:t>
            </a:r>
            <a:endParaRPr lang="ru-RU" sz="2800" b="1" dirty="0"/>
          </a:p>
        </p:txBody>
      </p:sp>
      <p:sp>
        <p:nvSpPr>
          <p:cNvPr id="41" name="Text Box 621"/>
          <p:cNvSpPr txBox="1">
            <a:spLocks noChangeArrowheads="1"/>
          </p:cNvSpPr>
          <p:nvPr/>
        </p:nvSpPr>
        <p:spPr bwMode="auto">
          <a:xfrm>
            <a:off x="2063866" y="1891941"/>
            <a:ext cx="1682585" cy="1188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Transfer to 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extraction channels</a:t>
            </a:r>
            <a:endParaRPr lang="ru-RU" sz="2400" b="1" dirty="0"/>
          </a:p>
        </p:txBody>
      </p:sp>
      <p:sp>
        <p:nvSpPr>
          <p:cNvPr id="42" name="Text Box 607"/>
          <p:cNvSpPr txBox="1">
            <a:spLocks noChangeArrowheads="1"/>
          </p:cNvSpPr>
          <p:nvPr/>
        </p:nvSpPr>
        <p:spPr bwMode="auto">
          <a:xfrm>
            <a:off x="670214" y="4384708"/>
            <a:ext cx="730602" cy="552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LIS</a:t>
            </a:r>
            <a:endParaRPr lang="ru-RU" sz="2400" b="1" dirty="0"/>
          </a:p>
        </p:txBody>
      </p:sp>
      <p:sp>
        <p:nvSpPr>
          <p:cNvPr id="43" name="Text Box 607"/>
          <p:cNvSpPr txBox="1">
            <a:spLocks noChangeArrowheads="1"/>
          </p:cNvSpPr>
          <p:nvPr/>
        </p:nvSpPr>
        <p:spPr bwMode="auto">
          <a:xfrm>
            <a:off x="1828944" y="4023121"/>
            <a:ext cx="991295" cy="60324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RFQ </a:t>
            </a:r>
            <a:endParaRPr lang="ru-RU" sz="2400" b="1" dirty="0"/>
          </a:p>
        </p:txBody>
      </p:sp>
      <p:cxnSp>
        <p:nvCxnSpPr>
          <p:cNvPr id="51" name="Прямая со стрелкой 50"/>
          <p:cNvCxnSpPr>
            <a:stCxn id="43" idx="3"/>
            <a:endCxn id="36" idx="1"/>
          </p:cNvCxnSpPr>
          <p:nvPr/>
        </p:nvCxnSpPr>
        <p:spPr bwMode="auto">
          <a:xfrm>
            <a:off x="2820238" y="4324742"/>
            <a:ext cx="364907" cy="264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Прямая со стрелкой 51"/>
          <p:cNvCxnSpPr>
            <a:stCxn id="36" idx="3"/>
            <a:endCxn id="34" idx="4"/>
          </p:cNvCxnSpPr>
          <p:nvPr/>
        </p:nvCxnSpPr>
        <p:spPr bwMode="auto">
          <a:xfrm>
            <a:off x="4817962" y="4327395"/>
            <a:ext cx="1730639" cy="2267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Прямая со стрелкой 54"/>
          <p:cNvCxnSpPr>
            <a:stCxn id="34" idx="0"/>
          </p:cNvCxnSpPr>
          <p:nvPr/>
        </p:nvCxnSpPr>
        <p:spPr bwMode="auto">
          <a:xfrm flipH="1">
            <a:off x="3662579" y="2599925"/>
            <a:ext cx="2886016" cy="4027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>
            <a:stCxn id="35" idx="3"/>
            <a:endCxn id="43" idx="1"/>
          </p:cNvCxnSpPr>
          <p:nvPr/>
        </p:nvCxnSpPr>
        <p:spPr bwMode="auto">
          <a:xfrm>
            <a:off x="1400816" y="3982547"/>
            <a:ext cx="428128" cy="34219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Прямая со стрелкой 56"/>
          <p:cNvCxnSpPr>
            <a:stCxn id="42" idx="3"/>
            <a:endCxn id="43" idx="1"/>
          </p:cNvCxnSpPr>
          <p:nvPr/>
        </p:nvCxnSpPr>
        <p:spPr bwMode="auto">
          <a:xfrm flipV="1">
            <a:off x="1400816" y="4324745"/>
            <a:ext cx="428128" cy="33645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4975811" y="4428307"/>
            <a:ext cx="2632655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</a:rPr>
              <a:t>p↑, </a:t>
            </a:r>
            <a:r>
              <a:rPr lang="ru-RU" sz="1400" b="1" dirty="0" err="1">
                <a:solidFill>
                  <a:srgbClr val="000066"/>
                </a:solidFill>
              </a:rPr>
              <a:t>d</a:t>
            </a:r>
            <a:r>
              <a:rPr lang="en-US" sz="1400" b="1" dirty="0">
                <a:solidFill>
                  <a:srgbClr val="000066"/>
                </a:solidFill>
              </a:rPr>
              <a:t>↑, ions z/A&gt;0.3   5 </a:t>
            </a:r>
            <a:r>
              <a:rPr lang="en-US" sz="1400" b="1" dirty="0" smtClean="0">
                <a:solidFill>
                  <a:srgbClr val="000066"/>
                </a:solidFill>
              </a:rPr>
              <a:t>MeV/u</a:t>
            </a:r>
            <a:endParaRPr lang="en-US" sz="1400" b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66"/>
                </a:solidFill>
              </a:rPr>
              <a:t>     protons 20 MeV/u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265024" y="5521078"/>
            <a:ext cx="7022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Polarized p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Symbol" pitchFamily="18" charset="2"/>
              </a:rPr>
              <a:t> and d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 beams, protons and light ions</a:t>
            </a:r>
          </a:p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are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accelerated 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with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DTL LU-20</a:t>
            </a:r>
            <a:endParaRPr lang="en-US" altLang="zh-CN" sz="1600" dirty="0">
              <a:solidFill>
                <a:srgbClr val="000000"/>
              </a:solidFill>
              <a:ea typeface="SimSun" pitchFamily="2" charset="-122"/>
              <a:sym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066088" y="3541398"/>
            <a:ext cx="2358756" cy="16107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81194" y="3096944"/>
            <a:ext cx="215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LU-20 </a:t>
            </a:r>
            <a:r>
              <a:rPr lang="en-US" dirty="0" err="1" smtClean="0">
                <a:solidFill>
                  <a:srgbClr val="FF0000"/>
                </a:solidFill>
              </a:rPr>
              <a:t>foreinjector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LU-20 injection line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-20000"/>
          </a:blip>
          <a:srcRect/>
          <a:stretch>
            <a:fillRect/>
          </a:stretch>
        </p:blipFill>
        <p:spPr bwMode="auto">
          <a:xfrm>
            <a:off x="1197032" y="2086495"/>
            <a:ext cx="7082940" cy="30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право 8"/>
          <p:cNvSpPr/>
          <p:nvPr/>
        </p:nvSpPr>
        <p:spPr>
          <a:xfrm>
            <a:off x="714894" y="3632771"/>
            <a:ext cx="482137" cy="14120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7347" y="2555099"/>
            <a:ext cx="1896677" cy="4190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LEBT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2263493" y="1911924"/>
            <a:ext cx="327648" cy="2460573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/>
          <p:cNvSpPr/>
          <p:nvPr/>
        </p:nvSpPr>
        <p:spPr>
          <a:xfrm rot="16200000">
            <a:off x="5000721" y="1683884"/>
            <a:ext cx="304547" cy="2877997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12214" y="2446577"/>
            <a:ext cx="1558835" cy="524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MEBT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QT + (Bu) +QT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16200000">
            <a:off x="7162014" y="2519496"/>
            <a:ext cx="272725" cy="1271848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307800" y="3380208"/>
            <a:ext cx="85828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LU-20 (DTL)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36146" y="2555099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RFQ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4921" y="2826210"/>
            <a:ext cx="324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76867" y="5002596"/>
            <a:ext cx="1834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err="1" smtClean="0"/>
              <a:t>keV</a:t>
            </a:r>
            <a:r>
              <a:rPr lang="en-US" dirty="0" smtClean="0"/>
              <a:t>/u(SPI)</a:t>
            </a:r>
          </a:p>
          <a:p>
            <a:r>
              <a:rPr lang="en-US" dirty="0" smtClean="0"/>
              <a:t>0.5 </a:t>
            </a:r>
            <a:r>
              <a:rPr lang="en-US" dirty="0" err="1" smtClean="0"/>
              <a:t>keV</a:t>
            </a:r>
            <a:r>
              <a:rPr lang="en-US" dirty="0" smtClean="0"/>
              <a:t>/u (LIS)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063238" y="5002596"/>
            <a:ext cx="123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 </a:t>
            </a:r>
            <a:r>
              <a:rPr lang="en-US" dirty="0" err="1" smtClean="0"/>
              <a:t>keV</a:t>
            </a:r>
            <a:r>
              <a:rPr lang="en-US" dirty="0" smtClean="0"/>
              <a:t>/u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696419" y="4998680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156 </a:t>
            </a:r>
            <a:r>
              <a:rPr lang="en-US" dirty="0" err="1" smtClean="0"/>
              <a:t>keV</a:t>
            </a:r>
            <a:r>
              <a:rPr lang="en-US" dirty="0" smtClean="0"/>
              <a:t>/u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34301" y="5006779"/>
            <a:ext cx="10538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MeV/u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94" y="5631785"/>
            <a:ext cx="1596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Ion source output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098852" y="5646766"/>
            <a:ext cx="123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LEBT output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696419" y="5655610"/>
            <a:ext cx="156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RFQ output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084864" y="5651916"/>
            <a:ext cx="903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Lu-20 output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63238" y="5277434"/>
            <a:ext cx="1230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62 </a:t>
            </a:r>
            <a:r>
              <a:rPr lang="en-US" dirty="0" err="1" smtClean="0"/>
              <a:t>keV</a:t>
            </a:r>
            <a:r>
              <a:rPr lang="en-US" dirty="0" smtClean="0"/>
              <a:t>/u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1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8212975" cy="726944"/>
          </a:xfrm>
        </p:spPr>
        <p:txBody>
          <a:bodyPr>
            <a:noAutofit/>
          </a:bodyPr>
          <a:lstStyle/>
          <a:p>
            <a:r>
              <a:rPr lang="en-US" b="1" dirty="0" smtClean="0"/>
              <a:t>Low energy beam transport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048" y="2400387"/>
            <a:ext cx="5088345" cy="299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Выноска 1 17"/>
          <p:cNvSpPr/>
          <p:nvPr/>
        </p:nvSpPr>
        <p:spPr>
          <a:xfrm>
            <a:off x="6337498" y="1560072"/>
            <a:ext cx="1500199" cy="612648"/>
          </a:xfrm>
          <a:prstGeom prst="borderCallout1">
            <a:avLst>
              <a:gd name="adj1" fmla="val 101630"/>
              <a:gd name="adj2" fmla="val 49229"/>
              <a:gd name="adj3" fmla="val 338889"/>
              <a:gd name="adj4" fmla="val 14807"/>
            </a:avLst>
          </a:prstGeom>
          <a:solidFill>
            <a:schemeClr val="bg1"/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RFQ input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5800" y="1646516"/>
            <a:ext cx="1165837" cy="3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Electrodes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78798" y="1642377"/>
            <a:ext cx="1320225" cy="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Accelerating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tube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98923" y="1442667"/>
            <a:ext cx="1350151" cy="329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Focusing magnet lenses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17320" y="2511102"/>
            <a:ext cx="1080120" cy="3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Steerer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3120665" y="2102772"/>
            <a:ext cx="293789" cy="107269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1922750" y="1915695"/>
            <a:ext cx="564872" cy="1432294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476437" y="1903061"/>
            <a:ext cx="18168" cy="150833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918124" y="2886069"/>
            <a:ext cx="155875" cy="36365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4120221" y="1907812"/>
            <a:ext cx="954558" cy="141055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075111" y="1910268"/>
            <a:ext cx="796791" cy="1437721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239415"/>
              </p:ext>
            </p:extLst>
          </p:nvPr>
        </p:nvGraphicFramePr>
        <p:xfrm>
          <a:off x="4120221" y="4981718"/>
          <a:ext cx="4233924" cy="1284993"/>
        </p:xfrm>
        <a:graphic>
          <a:graphicData uri="http://schemas.openxmlformats.org/drawingml/2006/table">
            <a:tbl>
              <a:tblPr/>
              <a:tblGrid>
                <a:gridCol w="658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3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7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86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626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41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4948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SPI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ions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500" b="1" dirty="0">
                          <a:latin typeface="Times New Roman"/>
                          <a:ea typeface="Times New Roman"/>
                          <a:cs typeface="Times New Roman"/>
                        </a:rPr>
                        <a:t>Z/A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Current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mA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</a:t>
                      </a:r>
                      <a:r>
                        <a:rPr lang="en-US" sz="1500" b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(4</a:t>
                      </a:r>
                      <a:r>
                        <a:rPr lang="en-US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rms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sm</a:t>
                      </a: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mrad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832225" algn="l"/>
                        </a:tabLst>
                        <a:defRPr/>
                      </a:pP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Beam energy </a:t>
                      </a:r>
                      <a:r>
                        <a:rPr lang="en-US" sz="15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keV</a:t>
                      </a: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/u</a:t>
                      </a:r>
                      <a:endParaRPr lang="ru-RU" sz="1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From</a:t>
                      </a:r>
                      <a:r>
                        <a:rPr lang="en-US" sz="15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SPI</a:t>
                      </a:r>
                      <a:endParaRPr lang="en-US" sz="15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LEBT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output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ru-RU" sz="15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Times New Roman"/>
                          <a:ea typeface="Times New Roman"/>
                          <a:cs typeface="Times New Roman"/>
                        </a:rPr>
                        <a:t>0,</a:t>
                      </a:r>
                      <a:r>
                        <a:rPr lang="en-US" sz="15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.2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ru-RU" sz="15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5995" y="5517747"/>
            <a:ext cx="1295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at JINR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44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7614458" cy="726944"/>
          </a:xfrm>
        </p:spPr>
        <p:txBody>
          <a:bodyPr>
            <a:normAutofit/>
          </a:bodyPr>
          <a:lstStyle/>
          <a:p>
            <a:r>
              <a:rPr lang="en-US" b="1" dirty="0" smtClean="0"/>
              <a:t>RFQ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56972"/>
              </p:ext>
            </p:extLst>
          </p:nvPr>
        </p:nvGraphicFramePr>
        <p:xfrm>
          <a:off x="1252821" y="4031676"/>
          <a:ext cx="6171162" cy="2298857"/>
        </p:xfrm>
        <a:graphic>
          <a:graphicData uri="http://schemas.openxmlformats.org/drawingml/2006/table">
            <a:tbl>
              <a:tblPr/>
              <a:tblGrid>
                <a:gridCol w="3245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0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71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8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q/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18" charset="2"/>
                        </a:rPr>
                        <a:t>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energy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[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current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[</a:t>
                      </a:r>
                      <a:r>
                        <a:rPr kumimoji="0" lang="en-GB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mА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 energy [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/u]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 emittance (output) [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18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cm·mrad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0.5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4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RFQ length</a:t>
                      </a: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[m]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-5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8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Transmission,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85%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89%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 93%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4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LU-20 acceptance with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buncher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4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LU-20 acceptance without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buncher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4167861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1" y="1242737"/>
            <a:ext cx="4680065" cy="263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2382" y="1496291"/>
            <a:ext cx="2538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Developed by collaboration of JINR, ITEP, VNIITF (</a:t>
            </a:r>
            <a:r>
              <a:rPr lang="en-US" dirty="0" err="1" smtClean="0"/>
              <a:t>Snezhinsk</a:t>
            </a:r>
            <a:r>
              <a:rPr lang="en-US" dirty="0" smtClean="0"/>
              <a:t>), </a:t>
            </a:r>
            <a:r>
              <a:rPr lang="en-US" dirty="0" err="1" smtClean="0"/>
              <a:t>MEPHi</a:t>
            </a:r>
            <a:r>
              <a:rPr lang="en-US" dirty="0" smtClean="0"/>
              <a:t> (2016)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20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a typeface="Microsoft Himalaya" panose="01010100010101010101" pitchFamily="2" charset="0"/>
                <a:cs typeface="Times New Roman" panose="02020603050405020304" pitchFamily="18" charset="0"/>
              </a:rPr>
              <a:t>Structure of the complex</a:t>
            </a:r>
            <a:endParaRPr lang="ru-RU" b="1" dirty="0"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t>18</a:t>
            </a:fld>
            <a:endParaRPr lang="ru-RU" dirty="0"/>
          </a:p>
        </p:txBody>
      </p:sp>
      <p:sp>
        <p:nvSpPr>
          <p:cNvPr id="34" name="Oval 611"/>
          <p:cNvSpPr>
            <a:spLocks noChangeArrowheads="1"/>
          </p:cNvSpPr>
          <p:nvPr/>
        </p:nvSpPr>
        <p:spPr bwMode="auto">
          <a:xfrm>
            <a:off x="4672663" y="2599924"/>
            <a:ext cx="3751868" cy="1750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5" name="Text Box 607"/>
          <p:cNvSpPr txBox="1">
            <a:spLocks noChangeArrowheads="1"/>
          </p:cNvSpPr>
          <p:nvPr/>
        </p:nvSpPr>
        <p:spPr bwMode="auto">
          <a:xfrm>
            <a:off x="670214" y="3680923"/>
            <a:ext cx="730602" cy="603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SPI </a:t>
            </a:r>
            <a:endParaRPr lang="ru-RU" sz="2400" b="1" dirty="0"/>
          </a:p>
        </p:txBody>
      </p:sp>
      <p:sp>
        <p:nvSpPr>
          <p:cNvPr id="36" name="Text Box 609"/>
          <p:cNvSpPr txBox="1">
            <a:spLocks noChangeArrowheads="1"/>
          </p:cNvSpPr>
          <p:nvPr/>
        </p:nvSpPr>
        <p:spPr bwMode="auto">
          <a:xfrm>
            <a:off x="3185140" y="4027287"/>
            <a:ext cx="1632816" cy="6002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lnSpc>
                <a:spcPct val="130000"/>
              </a:lnSpc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LU-20</a:t>
            </a:r>
            <a:endParaRPr lang="ru-RU" sz="2400" b="1" dirty="0"/>
          </a:p>
        </p:txBody>
      </p:sp>
      <p:sp>
        <p:nvSpPr>
          <p:cNvPr id="37" name="Text Box 612"/>
          <p:cNvSpPr txBox="1">
            <a:spLocks noChangeArrowheads="1"/>
          </p:cNvSpPr>
          <p:nvPr/>
        </p:nvSpPr>
        <p:spPr bwMode="auto">
          <a:xfrm>
            <a:off x="5691027" y="3080003"/>
            <a:ext cx="2084860" cy="561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800" b="1" dirty="0">
                <a:latin typeface="Times New Roman" pitchFamily="18" charset="0"/>
                <a:ea typeface="SimSun" pitchFamily="2" charset="-122"/>
              </a:rPr>
              <a:t>Nuclotron</a:t>
            </a:r>
            <a:endParaRPr lang="ru-RU" sz="2800" b="1" dirty="0"/>
          </a:p>
        </p:txBody>
      </p:sp>
      <p:sp>
        <p:nvSpPr>
          <p:cNvPr id="41" name="Text Box 621"/>
          <p:cNvSpPr txBox="1">
            <a:spLocks noChangeArrowheads="1"/>
          </p:cNvSpPr>
          <p:nvPr/>
        </p:nvSpPr>
        <p:spPr bwMode="auto">
          <a:xfrm>
            <a:off x="2063866" y="1891941"/>
            <a:ext cx="1682585" cy="1188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Transfer to 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extraction channels</a:t>
            </a:r>
            <a:endParaRPr lang="ru-RU" sz="2400" b="1" dirty="0"/>
          </a:p>
        </p:txBody>
      </p:sp>
      <p:sp>
        <p:nvSpPr>
          <p:cNvPr id="42" name="Text Box 607"/>
          <p:cNvSpPr txBox="1">
            <a:spLocks noChangeArrowheads="1"/>
          </p:cNvSpPr>
          <p:nvPr/>
        </p:nvSpPr>
        <p:spPr bwMode="auto">
          <a:xfrm>
            <a:off x="670214" y="4384708"/>
            <a:ext cx="730602" cy="552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LIS</a:t>
            </a:r>
            <a:endParaRPr lang="ru-RU" sz="2400" b="1" dirty="0"/>
          </a:p>
        </p:txBody>
      </p:sp>
      <p:sp>
        <p:nvSpPr>
          <p:cNvPr id="43" name="Text Box 607"/>
          <p:cNvSpPr txBox="1">
            <a:spLocks noChangeArrowheads="1"/>
          </p:cNvSpPr>
          <p:nvPr/>
        </p:nvSpPr>
        <p:spPr bwMode="auto">
          <a:xfrm>
            <a:off x="1828944" y="4023121"/>
            <a:ext cx="991295" cy="60324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RFQ </a:t>
            </a:r>
            <a:endParaRPr lang="ru-RU" sz="2400" b="1" dirty="0"/>
          </a:p>
        </p:txBody>
      </p:sp>
      <p:cxnSp>
        <p:nvCxnSpPr>
          <p:cNvPr id="51" name="Прямая со стрелкой 50"/>
          <p:cNvCxnSpPr>
            <a:stCxn id="43" idx="3"/>
            <a:endCxn id="36" idx="1"/>
          </p:cNvCxnSpPr>
          <p:nvPr/>
        </p:nvCxnSpPr>
        <p:spPr bwMode="auto">
          <a:xfrm>
            <a:off x="2820238" y="4324742"/>
            <a:ext cx="364907" cy="264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Прямая со стрелкой 51"/>
          <p:cNvCxnSpPr>
            <a:stCxn id="36" idx="3"/>
            <a:endCxn id="34" idx="4"/>
          </p:cNvCxnSpPr>
          <p:nvPr/>
        </p:nvCxnSpPr>
        <p:spPr bwMode="auto">
          <a:xfrm>
            <a:off x="4817962" y="4327395"/>
            <a:ext cx="1730639" cy="2267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Прямая со стрелкой 54"/>
          <p:cNvCxnSpPr>
            <a:stCxn id="34" idx="0"/>
          </p:cNvCxnSpPr>
          <p:nvPr/>
        </p:nvCxnSpPr>
        <p:spPr bwMode="auto">
          <a:xfrm flipH="1">
            <a:off x="3662579" y="2599925"/>
            <a:ext cx="2886016" cy="4027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>
            <a:stCxn id="35" idx="3"/>
            <a:endCxn id="43" idx="1"/>
          </p:cNvCxnSpPr>
          <p:nvPr/>
        </p:nvCxnSpPr>
        <p:spPr bwMode="auto">
          <a:xfrm>
            <a:off x="1400816" y="3982547"/>
            <a:ext cx="428128" cy="34219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Прямая со стрелкой 56"/>
          <p:cNvCxnSpPr>
            <a:stCxn id="42" idx="3"/>
            <a:endCxn id="43" idx="1"/>
          </p:cNvCxnSpPr>
          <p:nvPr/>
        </p:nvCxnSpPr>
        <p:spPr bwMode="auto">
          <a:xfrm flipV="1">
            <a:off x="1400816" y="4324745"/>
            <a:ext cx="428128" cy="33645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4975811" y="4428307"/>
            <a:ext cx="263265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</a:rPr>
              <a:t>p↑, </a:t>
            </a:r>
            <a:r>
              <a:rPr lang="ru-RU" sz="1400" b="1" dirty="0" err="1">
                <a:solidFill>
                  <a:srgbClr val="000066"/>
                </a:solidFill>
              </a:rPr>
              <a:t>d</a:t>
            </a:r>
            <a:r>
              <a:rPr lang="en-US" sz="1400" b="1" dirty="0">
                <a:solidFill>
                  <a:srgbClr val="000066"/>
                </a:solidFill>
              </a:rPr>
              <a:t>↑, ions z/A&gt;0.3   5 </a:t>
            </a:r>
            <a:r>
              <a:rPr lang="en-US" sz="1400" b="1" dirty="0" smtClean="0">
                <a:solidFill>
                  <a:srgbClr val="000066"/>
                </a:solidFill>
              </a:rPr>
              <a:t>MeV/u</a:t>
            </a:r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265024" y="5521078"/>
            <a:ext cx="7022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Polarized p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Symbol" pitchFamily="18" charset="2"/>
              </a:rPr>
              <a:t> and d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 beams, protons and light ions</a:t>
            </a:r>
          </a:p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are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accelerated 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with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DTL LU-20</a:t>
            </a:r>
            <a:endParaRPr lang="en-US" altLang="zh-CN" sz="1600" dirty="0">
              <a:solidFill>
                <a:srgbClr val="000000"/>
              </a:solidFill>
              <a:ea typeface="SimSun" pitchFamily="2" charset="-122"/>
              <a:sym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870221" y="3506780"/>
            <a:ext cx="2358756" cy="16107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009295" y="3170213"/>
            <a:ext cx="215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Drift-tube </a:t>
            </a:r>
            <a:r>
              <a:rPr lang="en-US" dirty="0" err="1" smtClean="0">
                <a:solidFill>
                  <a:srgbClr val="FF0000"/>
                </a:solidFill>
              </a:rPr>
              <a:t>linac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LU-20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6" y="1339569"/>
            <a:ext cx="4448190" cy="2508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6006" y="3848793"/>
            <a:ext cx="4448190" cy="250755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71608"/>
              </p:ext>
            </p:extLst>
          </p:nvPr>
        </p:nvGraphicFramePr>
        <p:xfrm>
          <a:off x="4883466" y="2685229"/>
          <a:ext cx="4112028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49596">
                  <a:extLst>
                    <a:ext uri="{9D8B030D-6E8A-4147-A177-3AD203B41FA5}">
                      <a16:colId xmlns:a16="http://schemas.microsoft.com/office/drawing/2014/main" xmlns="" val="344555420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xmlns="" val="159417460"/>
                    </a:ext>
                  </a:extLst>
                </a:gridCol>
                <a:gridCol w="1040214">
                  <a:extLst>
                    <a:ext uri="{9D8B030D-6E8A-4147-A177-3AD203B41FA5}">
                      <a16:colId xmlns:a16="http://schemas.microsoft.com/office/drawing/2014/main" xmlns="" val="862702907"/>
                    </a:ext>
                  </a:extLst>
                </a:gridCol>
              </a:tblGrid>
              <a:tr h="2959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q/A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r>
                        <a:rPr lang="en-US" sz="1600" dirty="0" smtClean="0"/>
                        <a:t>.5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0.3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5431703"/>
                  </a:ext>
                </a:extLst>
              </a:tr>
              <a:tr h="2959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Injection energy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156 </a:t>
                      </a:r>
                      <a:r>
                        <a:rPr lang="en-US" sz="1600" dirty="0" err="1" smtClean="0"/>
                        <a:t>keV</a:t>
                      </a:r>
                      <a:r>
                        <a:rPr lang="en-US" sz="1600" dirty="0" smtClean="0"/>
                        <a:t>/u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715378"/>
                  </a:ext>
                </a:extLst>
              </a:tr>
              <a:tr h="2959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 energy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MeV/u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8232534"/>
                  </a:ext>
                </a:extLst>
              </a:tr>
              <a:tr h="2959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Transmission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~75%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~50%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1374200"/>
                  </a:ext>
                </a:extLst>
              </a:tr>
              <a:tr h="29594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Frequency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145.2 MHz</a:t>
                      </a:r>
                      <a:endParaRPr lang="ru-RU" sz="16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770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5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Table of Contents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Structure and layout of the injection complex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Modernization of </a:t>
            </a:r>
            <a:r>
              <a:rPr lang="en-US" dirty="0" err="1" smtClean="0"/>
              <a:t>foreinjector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Source of polarized Ions</a:t>
            </a: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Transportation channel overview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Obtained results during Nuclotron runs 52-54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r>
              <a:rPr lang="ru-RU" dirty="0" smtClean="0"/>
              <a:t>.0</a:t>
            </a:r>
            <a:r>
              <a:rPr lang="en-US" dirty="0" smtClean="0"/>
              <a:t>9</a:t>
            </a:r>
            <a:r>
              <a:rPr lang="ru-RU" dirty="0" smtClean="0"/>
              <a:t>.2017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55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7"/>
            <a:ext cx="8171411" cy="72694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Transportation channel to </a:t>
            </a:r>
            <a:r>
              <a:rPr lang="en-US" sz="4000" b="1" dirty="0" err="1" smtClean="0"/>
              <a:t>Nuclotron</a:t>
            </a:r>
            <a:endParaRPr lang="ru-RU" sz="40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4" y="3645131"/>
            <a:ext cx="3335659" cy="2725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284" y="2906467"/>
            <a:ext cx="3050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CF-1</a:t>
            </a:r>
          </a:p>
          <a:p>
            <a:r>
              <a:rPr lang="en-US" sz="1400" dirty="0" smtClean="0"/>
              <a:t>Proton beam: </a:t>
            </a:r>
            <a:r>
              <a:rPr lang="en-US" sz="1400" dirty="0" smtClean="0">
                <a:solidFill>
                  <a:srgbClr val="C00000"/>
                </a:solidFill>
              </a:rPr>
              <a:t>I </a:t>
            </a:r>
            <a:r>
              <a:rPr lang="en-US" sz="1400" dirty="0">
                <a:solidFill>
                  <a:srgbClr val="C00000"/>
                </a:solidFill>
              </a:rPr>
              <a:t>= 500 </a:t>
            </a:r>
            <a:r>
              <a:rPr lang="el-GR" sz="1400" dirty="0" smtClean="0">
                <a:solidFill>
                  <a:srgbClr val="C00000"/>
                </a:solidFill>
              </a:rPr>
              <a:t>μ</a:t>
            </a:r>
            <a:r>
              <a:rPr lang="en-US" sz="1400" dirty="0" smtClean="0">
                <a:solidFill>
                  <a:srgbClr val="C00000"/>
                </a:solidFill>
              </a:rPr>
              <a:t>A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  <a:br>
              <a:rPr lang="en-US" sz="1400" dirty="0">
                <a:solidFill>
                  <a:srgbClr val="C00000"/>
                </a:solidFill>
              </a:rPr>
            </a:br>
            <a:r>
              <a:rPr lang="en-US" sz="1400" dirty="0"/>
              <a:t>For polarized protons </a:t>
            </a:r>
            <a:r>
              <a:rPr lang="en-US" sz="1400" dirty="0">
                <a:solidFill>
                  <a:srgbClr val="C00000"/>
                </a:solidFill>
              </a:rPr>
              <a:t>I = 38 </a:t>
            </a:r>
            <a:r>
              <a:rPr lang="el-GR" sz="1400" dirty="0" smtClean="0">
                <a:solidFill>
                  <a:srgbClr val="C00000"/>
                </a:solidFill>
              </a:rPr>
              <a:t>μ</a:t>
            </a:r>
            <a:r>
              <a:rPr lang="en-US" sz="1400" dirty="0" smtClean="0">
                <a:solidFill>
                  <a:srgbClr val="C00000"/>
                </a:solidFill>
              </a:rPr>
              <a:t>A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1" y="1216268"/>
            <a:ext cx="7886700" cy="1671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227" y="3622051"/>
            <a:ext cx="3741709" cy="27391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96125" y="2888230"/>
            <a:ext cx="3045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CF-4</a:t>
            </a:r>
          </a:p>
          <a:p>
            <a:r>
              <a:rPr lang="en-US" sz="1400" dirty="0" smtClean="0"/>
              <a:t>Proton beam: </a:t>
            </a:r>
            <a:r>
              <a:rPr lang="en-US" sz="1400" dirty="0" smtClean="0">
                <a:solidFill>
                  <a:srgbClr val="C00000"/>
                </a:solidFill>
              </a:rPr>
              <a:t>I </a:t>
            </a:r>
            <a:r>
              <a:rPr lang="en-US" sz="1400" dirty="0">
                <a:solidFill>
                  <a:srgbClr val="C00000"/>
                </a:solidFill>
              </a:rPr>
              <a:t>= 300 </a:t>
            </a:r>
            <a:r>
              <a:rPr lang="el-GR" sz="1400" dirty="0" smtClean="0">
                <a:solidFill>
                  <a:srgbClr val="C00000"/>
                </a:solidFill>
              </a:rPr>
              <a:t>μ</a:t>
            </a:r>
            <a:r>
              <a:rPr lang="en-US" sz="1400" dirty="0" smtClean="0">
                <a:solidFill>
                  <a:srgbClr val="C00000"/>
                </a:solidFill>
              </a:rPr>
              <a:t>A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</a:p>
          <a:p>
            <a:r>
              <a:rPr lang="en-US" sz="1400" dirty="0"/>
              <a:t>For polarized protons </a:t>
            </a:r>
            <a:r>
              <a:rPr lang="en-US" sz="1400" dirty="0">
                <a:solidFill>
                  <a:srgbClr val="C00000"/>
                </a:solidFill>
              </a:rPr>
              <a:t>I = 30 </a:t>
            </a:r>
            <a:r>
              <a:rPr lang="el-GR" sz="1400" dirty="0" smtClean="0">
                <a:solidFill>
                  <a:srgbClr val="C00000"/>
                </a:solidFill>
              </a:rPr>
              <a:t>μ</a:t>
            </a:r>
            <a:r>
              <a:rPr lang="en-US" sz="1400" dirty="0" smtClean="0">
                <a:solidFill>
                  <a:srgbClr val="C00000"/>
                </a:solidFill>
              </a:rPr>
              <a:t>A</a:t>
            </a:r>
            <a:r>
              <a:rPr lang="en-US" sz="1400" dirty="0">
                <a:solidFill>
                  <a:srgbClr val="C00000"/>
                </a:solidFill>
              </a:rPr>
              <a:t>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9936" y="4140359"/>
            <a:ext cx="1664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Beam current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RF of LU-20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RF of RFQ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Accelerating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voltage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6313" y="2888230"/>
            <a:ext cx="2344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Beam loss in channel:</a:t>
            </a:r>
          </a:p>
          <a:p>
            <a:r>
              <a:rPr lang="en-US" sz="1400" dirty="0" smtClean="0"/>
              <a:t>Protons: 40%</a:t>
            </a:r>
          </a:p>
          <a:p>
            <a:r>
              <a:rPr lang="en-US" sz="1400" dirty="0" smtClean="0"/>
              <a:t>Polarized protons: 21%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8529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7"/>
            <a:ext cx="8191263" cy="726944"/>
          </a:xfrm>
        </p:spPr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↑ beam at </a:t>
            </a:r>
            <a:r>
              <a:rPr lang="en-US" b="1" dirty="0" err="1" smtClean="0"/>
              <a:t>Nuclotron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53" y="1386703"/>
            <a:ext cx="7906065" cy="43421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6200000">
            <a:off x="-1523496" y="3560655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Beam intensity, particles/sec.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6175" y="5728835"/>
            <a:ext cx="712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Time, </a:t>
            </a:r>
            <a:r>
              <a:rPr lang="en-US" dirty="0" err="1" smtClean="0"/>
              <a:t>ms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6152175" y="3560655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Magnetic field,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678222" y="3410453"/>
            <a:ext cx="370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Beam  voltage ,U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3917" y="2835089"/>
            <a:ext cx="89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1650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6468" y="2467992"/>
            <a:ext cx="103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1.8 E8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d↑ </a:t>
            </a:r>
            <a:r>
              <a:rPr lang="en-US" b="1" dirty="0"/>
              <a:t>beam at </a:t>
            </a:r>
            <a:r>
              <a:rPr lang="en-US" b="1" dirty="0" err="1"/>
              <a:t>Nuclotron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52586"/>
            <a:ext cx="7615804" cy="4286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1459396" y="3910593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Beam intensity, particles/sec.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5814403" y="3693017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Magnetic field,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6390031" y="3738304"/>
            <a:ext cx="370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Beam  voltage ,U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204" y="5949681"/>
            <a:ext cx="712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Time, </a:t>
            </a:r>
            <a:r>
              <a:rPr lang="en-US" dirty="0" err="1" smtClean="0"/>
              <a:t>ms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93081" y="3571852"/>
            <a:ext cx="1180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2.0 E9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9114" y="4576101"/>
            <a:ext cx="90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2500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0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 beam at </a:t>
            </a:r>
            <a:r>
              <a:rPr lang="en-US" b="1" dirty="0" err="1" smtClean="0"/>
              <a:t>Nuclotron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2</a:t>
            </a:r>
            <a:r>
              <a:rPr lang="ru-RU" smtClean="0"/>
              <a:t>.05.2017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NICA MAC’2017 – Injection complex status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-5"/>
          <a:stretch/>
        </p:blipFill>
        <p:spPr bwMode="auto">
          <a:xfrm>
            <a:off x="141316" y="1305098"/>
            <a:ext cx="8505970" cy="50512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 rot="16200000">
            <a:off x="-1234952" y="3539545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Beam intensity, particles/sec.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6335529" y="3539545"/>
            <a:ext cx="370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Magnetic field,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Gs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4516" y="2618509"/>
            <a:ext cx="113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1.8 Е9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43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Beam parameters during runs #53-54</a:t>
            </a:r>
            <a:endParaRPr lang="ru-RU" sz="3600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906035"/>
              </p:ext>
            </p:extLst>
          </p:nvPr>
        </p:nvGraphicFramePr>
        <p:xfrm>
          <a:off x="631388" y="1885363"/>
          <a:ext cx="7558562" cy="303577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99841">
                  <a:extLst>
                    <a:ext uri="{9D8B030D-6E8A-4147-A177-3AD203B41FA5}">
                      <a16:colId xmlns:a16="http://schemas.microsoft.com/office/drawing/2014/main" xmlns="" val="3638430617"/>
                    </a:ext>
                  </a:extLst>
                </a:gridCol>
                <a:gridCol w="954438">
                  <a:extLst>
                    <a:ext uri="{9D8B030D-6E8A-4147-A177-3AD203B41FA5}">
                      <a16:colId xmlns:a16="http://schemas.microsoft.com/office/drawing/2014/main" xmlns="" val="3254236931"/>
                    </a:ext>
                  </a:extLst>
                </a:gridCol>
                <a:gridCol w="1160009">
                  <a:extLst>
                    <a:ext uri="{9D8B030D-6E8A-4147-A177-3AD203B41FA5}">
                      <a16:colId xmlns:a16="http://schemas.microsoft.com/office/drawing/2014/main" xmlns="" val="4012735737"/>
                    </a:ext>
                  </a:extLst>
                </a:gridCol>
                <a:gridCol w="865789">
                  <a:extLst>
                    <a:ext uri="{9D8B030D-6E8A-4147-A177-3AD203B41FA5}">
                      <a16:colId xmlns:a16="http://schemas.microsoft.com/office/drawing/2014/main" xmlns="" val="2277464518"/>
                    </a:ext>
                  </a:extLst>
                </a:gridCol>
                <a:gridCol w="1118528">
                  <a:extLst>
                    <a:ext uri="{9D8B030D-6E8A-4147-A177-3AD203B41FA5}">
                      <a16:colId xmlns:a16="http://schemas.microsoft.com/office/drawing/2014/main" xmlns="" val="3332460631"/>
                    </a:ext>
                  </a:extLst>
                </a:gridCol>
                <a:gridCol w="892992">
                  <a:extLst>
                    <a:ext uri="{9D8B030D-6E8A-4147-A177-3AD203B41FA5}">
                      <a16:colId xmlns:a16="http://schemas.microsoft.com/office/drawing/2014/main" xmlns="" val="3495742939"/>
                    </a:ext>
                  </a:extLst>
                </a:gridCol>
                <a:gridCol w="1166965">
                  <a:extLst>
                    <a:ext uri="{9D8B030D-6E8A-4147-A177-3AD203B41FA5}">
                      <a16:colId xmlns:a16="http://schemas.microsoft.com/office/drawing/2014/main" xmlns="" val="2254943778"/>
                    </a:ext>
                  </a:extLst>
                </a:gridCol>
              </a:tblGrid>
              <a:tr h="4670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ru-RU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d↑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p↑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3+</a:t>
                      </a:r>
                      <a:endParaRPr lang="ru-RU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5+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/C</a:t>
                      </a:r>
                      <a:r>
                        <a:rPr lang="en-US" baseline="30000" dirty="0" smtClean="0">
                          <a:solidFill>
                            <a:schemeClr val="tx1"/>
                          </a:solidFill>
                        </a:rPr>
                        <a:t>6+</a:t>
                      </a:r>
                      <a:endParaRPr lang="ru-RU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1824842"/>
                  </a:ext>
                </a:extLst>
              </a:tr>
              <a:tr h="817323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RFQ</a:t>
                      </a:r>
                      <a:r>
                        <a:rPr lang="en-US" baseline="0" dirty="0" smtClean="0"/>
                        <a:t>, </a:t>
                      </a:r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A</a:t>
                      </a:r>
                      <a:endParaRPr lang="ru-RU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740075"/>
                  </a:ext>
                </a:extLst>
              </a:tr>
              <a:tr h="467042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CF-1</a:t>
                      </a:r>
                      <a:r>
                        <a:rPr lang="en-US" baseline="0" dirty="0" smtClean="0"/>
                        <a:t>, </a:t>
                      </a:r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A</a:t>
                      </a:r>
                      <a:endParaRPr lang="ru-RU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0673541"/>
                  </a:ext>
                </a:extLst>
              </a:tr>
              <a:tr h="467042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CF-4</a:t>
                      </a:r>
                      <a:r>
                        <a:rPr lang="en-US" baseline="0" dirty="0" smtClean="0"/>
                        <a:t>, </a:t>
                      </a:r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A</a:t>
                      </a:r>
                      <a:endParaRPr lang="ru-RU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4613991"/>
                  </a:ext>
                </a:extLst>
              </a:tr>
              <a:tr h="817323"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ppc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8x10</a:t>
                      </a:r>
                      <a:r>
                        <a:rPr lang="en-US" baseline="30000" dirty="0" smtClean="0"/>
                        <a:t>8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2.2x10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2x10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1.8x10</a:t>
                      </a:r>
                      <a:r>
                        <a:rPr lang="en-US" baseline="30000" dirty="0" smtClean="0"/>
                        <a:t>8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2x10</a:t>
                      </a:r>
                      <a:r>
                        <a:rPr lang="en-US" baseline="30000" dirty="0" smtClean="0"/>
                        <a:t>9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3.5x10</a:t>
                      </a:r>
                      <a:r>
                        <a:rPr lang="en-US" baseline="30000" dirty="0" smtClean="0"/>
                        <a:t>8</a:t>
                      </a:r>
                      <a:endParaRPr lang="ru-RU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17905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7654" y="1440347"/>
            <a:ext cx="579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Measured parameters of accelerated beam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74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3116"/>
            <a:ext cx="8189951" cy="726944"/>
          </a:xfrm>
        </p:spPr>
        <p:txBody>
          <a:bodyPr/>
          <a:lstStyle/>
          <a:p>
            <a:r>
              <a:rPr lang="en-US" b="1" dirty="0" smtClean="0"/>
              <a:t>Beam loss overview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69383" y="2175918"/>
            <a:ext cx="656706" cy="557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23169" y="2173048"/>
            <a:ext cx="873735" cy="56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LEBT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80773" y="2180615"/>
            <a:ext cx="830021" cy="553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RFQ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02751" y="2180615"/>
            <a:ext cx="853231" cy="55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MEBT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54330" y="2180616"/>
            <a:ext cx="971339" cy="54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LU-20</a:t>
            </a:r>
            <a:endParaRPr lang="ru-RU" dirty="0"/>
          </a:p>
        </p:txBody>
      </p:sp>
      <p:cxnSp>
        <p:nvCxnSpPr>
          <p:cNvPr id="17" name="Прямая со стрелкой 16"/>
          <p:cNvCxnSpPr>
            <a:stCxn id="10" idx="3"/>
            <a:endCxn id="11" idx="1"/>
          </p:cNvCxnSpPr>
          <p:nvPr/>
        </p:nvCxnSpPr>
        <p:spPr>
          <a:xfrm flipV="1">
            <a:off x="1426089" y="2453349"/>
            <a:ext cx="297080" cy="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3"/>
            <a:endCxn id="12" idx="1"/>
          </p:cNvCxnSpPr>
          <p:nvPr/>
        </p:nvCxnSpPr>
        <p:spPr>
          <a:xfrm>
            <a:off x="2596904" y="2453349"/>
            <a:ext cx="283869" cy="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3"/>
            <a:endCxn id="14" idx="1"/>
          </p:cNvCxnSpPr>
          <p:nvPr/>
        </p:nvCxnSpPr>
        <p:spPr>
          <a:xfrm>
            <a:off x="3710794" y="2457132"/>
            <a:ext cx="291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3"/>
            <a:endCxn id="15" idx="1"/>
          </p:cNvCxnSpPr>
          <p:nvPr/>
        </p:nvCxnSpPr>
        <p:spPr>
          <a:xfrm flipV="1">
            <a:off x="4855982" y="2452501"/>
            <a:ext cx="298348" cy="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3"/>
          </p:cNvCxnSpPr>
          <p:nvPr/>
        </p:nvCxnSpPr>
        <p:spPr>
          <a:xfrm>
            <a:off x="6125669" y="2452501"/>
            <a:ext cx="286566" cy="1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32887" y="2749038"/>
            <a:ext cx="84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100%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463284" y="2749038"/>
            <a:ext cx="70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80%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634099" y="2733649"/>
            <a:ext cx="72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70%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761849" y="2724385"/>
            <a:ext cx="72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16%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973660" y="2790997"/>
            <a:ext cx="877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8-12%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405028" y="2180616"/>
            <a:ext cx="833682" cy="543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HEBT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595322" y="2184630"/>
            <a:ext cx="833682" cy="53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Nuclotron</a:t>
            </a:r>
            <a:endParaRPr lang="ru-RU" sz="1200" dirty="0"/>
          </a:p>
        </p:txBody>
      </p:sp>
      <p:cxnSp>
        <p:nvCxnSpPr>
          <p:cNvPr id="50" name="Прямая со стрелкой 49"/>
          <p:cNvCxnSpPr>
            <a:stCxn id="43" idx="3"/>
            <a:endCxn id="45" idx="1"/>
          </p:cNvCxnSpPr>
          <p:nvPr/>
        </p:nvCxnSpPr>
        <p:spPr>
          <a:xfrm>
            <a:off x="7238710" y="2452501"/>
            <a:ext cx="356612" cy="2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091061" y="2768930"/>
            <a:ext cx="101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3-10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73206" y="4349880"/>
            <a:ext cx="656706" cy="557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SPI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26992" y="4347010"/>
            <a:ext cx="873735" cy="560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LEBT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884596" y="4354577"/>
            <a:ext cx="830021" cy="553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RFQ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006574" y="4354577"/>
            <a:ext cx="853231" cy="553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MEBT+ </a:t>
            </a:r>
            <a:r>
              <a:rPr lang="en-US" sz="1400" dirty="0" err="1" smtClean="0"/>
              <a:t>Buncher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158153" y="4354578"/>
            <a:ext cx="971339" cy="54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LU-20</a:t>
            </a:r>
            <a:endParaRPr lang="ru-RU" dirty="0"/>
          </a:p>
        </p:txBody>
      </p:sp>
      <p:cxnSp>
        <p:nvCxnSpPr>
          <p:cNvPr id="39" name="Прямая со стрелкой 38"/>
          <p:cNvCxnSpPr>
            <a:stCxn id="27" idx="3"/>
            <a:endCxn id="34" idx="1"/>
          </p:cNvCxnSpPr>
          <p:nvPr/>
        </p:nvCxnSpPr>
        <p:spPr>
          <a:xfrm flipV="1">
            <a:off x="1429912" y="4627311"/>
            <a:ext cx="297080" cy="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4" idx="3"/>
            <a:endCxn id="36" idx="1"/>
          </p:cNvCxnSpPr>
          <p:nvPr/>
        </p:nvCxnSpPr>
        <p:spPr>
          <a:xfrm>
            <a:off x="2600727" y="4627311"/>
            <a:ext cx="283869" cy="3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6" idx="3"/>
            <a:endCxn id="37" idx="1"/>
          </p:cNvCxnSpPr>
          <p:nvPr/>
        </p:nvCxnSpPr>
        <p:spPr>
          <a:xfrm>
            <a:off x="3714617" y="4631094"/>
            <a:ext cx="291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7" idx="3"/>
            <a:endCxn id="38" idx="1"/>
          </p:cNvCxnSpPr>
          <p:nvPr/>
        </p:nvCxnSpPr>
        <p:spPr>
          <a:xfrm flipV="1">
            <a:off x="4859805" y="4626463"/>
            <a:ext cx="298348" cy="4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8" idx="3"/>
          </p:cNvCxnSpPr>
          <p:nvPr/>
        </p:nvCxnSpPr>
        <p:spPr>
          <a:xfrm>
            <a:off x="6129492" y="4626463"/>
            <a:ext cx="286566" cy="13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36710" y="4923000"/>
            <a:ext cx="84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100%</a:t>
            </a:r>
            <a:endParaRPr lang="ru-RU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2467107" y="4923000"/>
            <a:ext cx="701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80%</a:t>
            </a:r>
            <a:endParaRPr lang="ru-RU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637922" y="4907611"/>
            <a:ext cx="729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70%</a:t>
            </a:r>
            <a:endParaRPr lang="ru-RU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4726322" y="4885468"/>
            <a:ext cx="913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50%</a:t>
            </a:r>
            <a:endParaRPr lang="ru-RU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5932829" y="4898347"/>
            <a:ext cx="90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25-38%</a:t>
            </a:r>
            <a:endParaRPr lang="ru-RU" sz="1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6408851" y="4354578"/>
            <a:ext cx="833682" cy="543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HEBT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599145" y="4358592"/>
            <a:ext cx="833682" cy="53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Nuclotron</a:t>
            </a:r>
            <a:endParaRPr lang="ru-RU" sz="1200" dirty="0"/>
          </a:p>
        </p:txBody>
      </p:sp>
      <p:cxnSp>
        <p:nvCxnSpPr>
          <p:cNvPr id="55" name="Прямая со стрелкой 54"/>
          <p:cNvCxnSpPr>
            <a:stCxn id="52" idx="3"/>
            <a:endCxn id="54" idx="1"/>
          </p:cNvCxnSpPr>
          <p:nvPr/>
        </p:nvCxnSpPr>
        <p:spPr>
          <a:xfrm>
            <a:off x="7242533" y="4626463"/>
            <a:ext cx="356612" cy="2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4884" y="4876833"/>
            <a:ext cx="101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10-32</a:t>
            </a:r>
            <a:r>
              <a:rPr lang="en-US" dirty="0" smtClean="0"/>
              <a:t>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9163" y="1605720"/>
            <a:ext cx="292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Obtained results (run 54)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162" y="3837528"/>
            <a:ext cx="714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Theoretical beam loss (with </a:t>
            </a:r>
            <a:r>
              <a:rPr lang="en-US" dirty="0" err="1" smtClean="0"/>
              <a:t>buncher</a:t>
            </a:r>
            <a:r>
              <a:rPr lang="en-US" dirty="0" smtClean="0"/>
              <a:t> and channel </a:t>
            </a:r>
            <a:r>
              <a:rPr lang="en-US" dirty="0" err="1" smtClean="0"/>
              <a:t>optomisation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70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steps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1975" y="1414881"/>
            <a:ext cx="7886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err="1" smtClean="0"/>
              <a:t>Buncher</a:t>
            </a:r>
            <a:r>
              <a:rPr lang="en-US" dirty="0" smtClean="0"/>
              <a:t> installation in front of LU-20 and MEBT (JINR/ITEP)</a:t>
            </a:r>
          </a:p>
          <a:p>
            <a:pPr marL="342900" indent="-342900">
              <a:buAutoNum type="arabicParenR"/>
            </a:pPr>
            <a:r>
              <a:rPr lang="en-US" dirty="0" smtClean="0"/>
              <a:t>Replacement of </a:t>
            </a:r>
            <a:r>
              <a:rPr lang="en-US" dirty="0" err="1" smtClean="0"/>
              <a:t>debuncher</a:t>
            </a:r>
            <a:r>
              <a:rPr lang="en-US" dirty="0" smtClean="0"/>
              <a:t> at transportation channel from LU-20 to </a:t>
            </a:r>
            <a:r>
              <a:rPr lang="en-US" dirty="0" err="1" smtClean="0"/>
              <a:t>Nuclotron</a:t>
            </a:r>
            <a:r>
              <a:rPr lang="en-US" dirty="0" smtClean="0"/>
              <a:t> (JINR/INR RAS).</a:t>
            </a:r>
          </a:p>
          <a:p>
            <a:pPr marL="342900" indent="-342900">
              <a:buAutoNum type="arabicParenR"/>
            </a:pPr>
            <a:r>
              <a:rPr lang="en-US" dirty="0" smtClean="0"/>
              <a:t>Beam diagnostics.</a:t>
            </a:r>
          </a:p>
          <a:p>
            <a:pPr marL="342900" indent="-342900">
              <a:buAutoNum type="arabicParenR"/>
            </a:pPr>
            <a:r>
              <a:rPr lang="en-US" dirty="0" smtClean="0"/>
              <a:t>Replacement of power supplies for elements of transportation channel.</a:t>
            </a:r>
          </a:p>
          <a:p>
            <a:pPr marL="342900" indent="-342900">
              <a:buAutoNum type="arabicParenR"/>
            </a:pPr>
            <a:r>
              <a:rPr lang="en-US" dirty="0" smtClean="0"/>
              <a:t>Channel optics optimization.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681" y="2934393"/>
            <a:ext cx="2001825" cy="3421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19" y="3399906"/>
            <a:ext cx="5244476" cy="29564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00758" y="3657187"/>
            <a:ext cx="1406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Buncher</a:t>
            </a:r>
            <a:r>
              <a:rPr lang="en-US" dirty="0" smtClean="0"/>
              <a:t> tuning and installation (</a:t>
            </a:r>
            <a:r>
              <a:rPr lang="en-US" dirty="0" err="1" smtClean="0"/>
              <a:t>april</a:t>
            </a:r>
            <a:r>
              <a:rPr lang="en-US" dirty="0" smtClean="0"/>
              <a:t> 2017)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7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36214" y="1586821"/>
            <a:ext cx="5868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Thank you for attention!</a:t>
            </a:r>
            <a:endParaRPr lang="ru-RU" sz="3200" b="1" dirty="0"/>
          </a:p>
        </p:txBody>
      </p:sp>
      <p:pic>
        <p:nvPicPr>
          <p:cNvPr id="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7362" y="2620484"/>
            <a:ext cx="3294797" cy="30903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32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Layout of the complex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6" name="Picture 2" descr="NICA Schem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5" y="1262357"/>
            <a:ext cx="8938004" cy="50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3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Layout </a:t>
            </a:r>
            <a:r>
              <a:rPr lang="en-US" b="1" dirty="0"/>
              <a:t>of the complex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7" name="Picture 2" descr="NICA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5" y="1262357"/>
            <a:ext cx="8938004" cy="503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931025" y="4472246"/>
            <a:ext cx="872838" cy="5070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8955" y="4826465"/>
            <a:ext cx="8271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LU-20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r>
              <a:rPr lang="ru-RU" dirty="0" smtClean="0"/>
              <a:t>.0</a:t>
            </a:r>
            <a:r>
              <a:rPr lang="en-US" dirty="0" smtClean="0"/>
              <a:t>9</a:t>
            </a:r>
            <a:r>
              <a:rPr lang="ru-RU" dirty="0" smtClean="0"/>
              <a:t>.2017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12th International Scientific Workshop in Memory of Professor </a:t>
            </a:r>
            <a:r>
              <a:rPr lang="en-US" dirty="0" err="1">
                <a:solidFill>
                  <a:prstClr val="white"/>
                </a:solidFill>
              </a:rPr>
              <a:t>V.P.Sarantsev</a:t>
            </a:r>
            <a:r>
              <a:rPr lang="en-US" dirty="0">
                <a:solidFill>
                  <a:prstClr val="white"/>
                </a:solidFill>
              </a:rPr>
              <a:t> «Problems of Colliders and Charged Particle Accelerators»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lum bright="12000" contrast="6000"/>
          </a:blip>
          <a:srcRect l="-1" r="7547"/>
          <a:stretch/>
        </p:blipFill>
        <p:spPr>
          <a:xfrm>
            <a:off x="280608" y="1344363"/>
            <a:ext cx="8123559" cy="5011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8022" y="1156023"/>
            <a:ext cx="2766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transformer,</a:t>
            </a:r>
          </a:p>
          <a:p>
            <a:r>
              <a:rPr lang="en-US" sz="2000" b="1" dirty="0" smtClean="0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800 kV </a:t>
            </a:r>
            <a:endParaRPr lang="ru-RU" sz="2000" b="1" dirty="0">
              <a:solidFill>
                <a:srgbClr val="0303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6683" y="1288069"/>
            <a:ext cx="3349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supply for </a:t>
            </a:r>
            <a:r>
              <a:rPr lang="ru-RU" sz="2000" b="1" dirty="0" smtClean="0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 terminal, up to  5 kW</a:t>
            </a:r>
            <a:endParaRPr lang="ru-RU" sz="2000" b="1" dirty="0">
              <a:solidFill>
                <a:srgbClr val="0303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0788" y="4036956"/>
            <a:ext cx="1990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 terminal</a:t>
            </a:r>
            <a:endParaRPr lang="ru-RU" sz="2000" b="1" dirty="0">
              <a:solidFill>
                <a:srgbClr val="0303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593" y="2680851"/>
            <a:ext cx="2631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303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Accelerating tube</a:t>
            </a:r>
            <a:endParaRPr lang="ru-RU" sz="2000" b="1" dirty="0">
              <a:solidFill>
                <a:srgbClr val="0303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681404" y="3137255"/>
            <a:ext cx="1192327" cy="1099756"/>
          </a:xfrm>
          <a:prstGeom prst="straightConnector1">
            <a:avLst/>
          </a:prstGeom>
          <a:ln>
            <a:solidFill>
              <a:srgbClr val="0043C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1908" y="538633"/>
            <a:ext cx="817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+mj-lt"/>
              </a:rPr>
              <a:t>Foreinjector</a:t>
            </a:r>
            <a:r>
              <a:rPr lang="en-US" sz="2800" b="1" dirty="0" smtClean="0">
                <a:latin typeface="+mj-lt"/>
              </a:rPr>
              <a:t> for Alvarez LU-20 before upgrade</a:t>
            </a:r>
            <a:endParaRPr lang="ru-RU" sz="2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06688" y="5774206"/>
            <a:ext cx="1397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K. </a:t>
            </a:r>
            <a:r>
              <a:rPr lang="en-US" dirty="0" err="1" smtClean="0">
                <a:solidFill>
                  <a:srgbClr val="0070C0"/>
                </a:solidFill>
              </a:rPr>
              <a:t>Levterov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1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3318" y="1620806"/>
            <a:ext cx="2152404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303FD"/>
                </a:solidFill>
              </a:rPr>
              <a:t>Ion Source</a:t>
            </a:r>
            <a:endParaRPr lang="ru-RU" sz="2800" b="1" dirty="0">
              <a:solidFill>
                <a:srgbClr val="0303FD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0303FD"/>
                </a:solidFill>
              </a:rPr>
              <a:t>P</a:t>
            </a:r>
            <a:r>
              <a:rPr lang="en-US" sz="1200" b="1" dirty="0" err="1" smtClean="0">
                <a:solidFill>
                  <a:srgbClr val="0303FD"/>
                </a:solidFill>
              </a:rPr>
              <a:t>max</a:t>
            </a:r>
            <a:r>
              <a:rPr lang="ru-RU" sz="2000" b="1" dirty="0" smtClean="0">
                <a:solidFill>
                  <a:srgbClr val="0303FD"/>
                </a:solidFill>
              </a:rPr>
              <a:t> </a:t>
            </a:r>
            <a:r>
              <a:rPr lang="en-US" sz="2000" b="1" dirty="0" smtClean="0">
                <a:solidFill>
                  <a:srgbClr val="0303FD"/>
                </a:solidFill>
              </a:rPr>
              <a:t>= 5 kW</a:t>
            </a:r>
            <a:endParaRPr lang="ru-RU" sz="2000" b="1" dirty="0">
              <a:solidFill>
                <a:srgbClr val="0303FD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2557" y="2947549"/>
            <a:ext cx="3223846" cy="1643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303FD"/>
                </a:solidFill>
              </a:rPr>
              <a:t>HV TERMINAL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U </a:t>
            </a:r>
            <a:r>
              <a:rPr lang="en-US" sz="1600" b="1" dirty="0" smtClean="0">
                <a:solidFill>
                  <a:srgbClr val="FF0000"/>
                </a:solidFill>
              </a:rPr>
              <a:t>HV terminal </a:t>
            </a:r>
            <a:r>
              <a:rPr lang="en-US" sz="2000" b="1" dirty="0" smtClean="0">
                <a:solidFill>
                  <a:srgbClr val="FF0000"/>
                </a:solidFill>
              </a:rPr>
              <a:t>≥ 300 kV</a:t>
            </a:r>
            <a:endParaRPr lang="ru-RU" sz="2000" b="1" dirty="0">
              <a:solidFill>
                <a:srgbClr val="0303FD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303FD"/>
                </a:solidFill>
              </a:rPr>
              <a:t>625 </a:t>
            </a:r>
            <a:r>
              <a:rPr lang="en-US" sz="1200" b="1" dirty="0">
                <a:solidFill>
                  <a:srgbClr val="0303FD"/>
                </a:solidFill>
              </a:rPr>
              <a:t>kV</a:t>
            </a:r>
            <a:r>
              <a:rPr lang="ru-RU" sz="1200" b="1" dirty="0">
                <a:solidFill>
                  <a:srgbClr val="0303FD"/>
                </a:solidFill>
              </a:rPr>
              <a:t>- </a:t>
            </a:r>
            <a:r>
              <a:rPr lang="en-US" sz="1200" b="1" dirty="0">
                <a:solidFill>
                  <a:srgbClr val="0303FD"/>
                </a:solidFill>
              </a:rPr>
              <a:t>protons</a:t>
            </a:r>
            <a:r>
              <a:rPr lang="ru-RU" sz="1200" b="1" dirty="0">
                <a:solidFill>
                  <a:srgbClr val="0303FD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303FD"/>
                </a:solidFill>
              </a:rPr>
              <a:t>312.5 </a:t>
            </a:r>
            <a:r>
              <a:rPr lang="en-US" sz="1200" b="1" dirty="0">
                <a:solidFill>
                  <a:srgbClr val="0303FD"/>
                </a:solidFill>
              </a:rPr>
              <a:t>kV -</a:t>
            </a:r>
            <a:r>
              <a:rPr lang="ru-RU" sz="1200" b="1" dirty="0">
                <a:solidFill>
                  <a:srgbClr val="0303FD"/>
                </a:solidFill>
              </a:rPr>
              <a:t> </a:t>
            </a:r>
            <a:r>
              <a:rPr lang="en-US" sz="1200" b="1" dirty="0">
                <a:solidFill>
                  <a:srgbClr val="0303FD"/>
                </a:solidFill>
              </a:rPr>
              <a:t>Z/A=1/2,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303FD"/>
                </a:solidFill>
              </a:rPr>
              <a:t>470 </a:t>
            </a:r>
            <a:r>
              <a:rPr lang="en-US" sz="1200" b="1" dirty="0">
                <a:solidFill>
                  <a:srgbClr val="0303FD"/>
                </a:solidFill>
              </a:rPr>
              <a:t>kV -</a:t>
            </a:r>
            <a:r>
              <a:rPr lang="ru-RU" sz="1200" b="1" dirty="0">
                <a:solidFill>
                  <a:srgbClr val="0303FD"/>
                </a:solidFill>
              </a:rPr>
              <a:t> </a:t>
            </a:r>
            <a:r>
              <a:rPr lang="en-US" sz="1200" b="1" dirty="0">
                <a:solidFill>
                  <a:srgbClr val="0303FD"/>
                </a:solidFill>
              </a:rPr>
              <a:t>Z/A=1/3</a:t>
            </a:r>
            <a:r>
              <a:rPr lang="en-US" sz="2000" b="1" dirty="0">
                <a:solidFill>
                  <a:srgbClr val="0303FD"/>
                </a:solidFill>
              </a:rPr>
              <a:t>.</a:t>
            </a:r>
            <a:endParaRPr lang="ru-RU" sz="2000" b="1" dirty="0">
              <a:solidFill>
                <a:srgbClr val="0303F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6174" y="4955563"/>
            <a:ext cx="1428750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303FD"/>
                </a:solidFill>
              </a:rPr>
              <a:t>LINAC</a:t>
            </a:r>
            <a:endParaRPr lang="ru-RU" sz="2400" b="1" dirty="0">
              <a:solidFill>
                <a:srgbClr val="0303F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15644" y="1620806"/>
            <a:ext cx="2040548" cy="785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303FD"/>
                </a:solidFill>
              </a:rPr>
              <a:t>Ion Source</a:t>
            </a:r>
            <a:endParaRPr lang="ru-RU" sz="2800" b="1" dirty="0">
              <a:solidFill>
                <a:srgbClr val="0303FD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303FD"/>
                </a:solidFill>
              </a:rPr>
              <a:t>P</a:t>
            </a:r>
            <a:r>
              <a:rPr lang="en-US" sz="1400" b="1" dirty="0" err="1">
                <a:solidFill>
                  <a:srgbClr val="0303FD"/>
                </a:solidFill>
              </a:rPr>
              <a:t>max</a:t>
            </a:r>
            <a:r>
              <a:rPr lang="en-US" sz="2000" b="1" dirty="0">
                <a:solidFill>
                  <a:srgbClr val="0303FD"/>
                </a:solidFill>
              </a:rPr>
              <a:t> = </a:t>
            </a:r>
            <a:r>
              <a:rPr lang="en-US" sz="2000" b="1" dirty="0" smtClean="0">
                <a:solidFill>
                  <a:srgbClr val="0303FD"/>
                </a:solidFill>
              </a:rPr>
              <a:t>35 </a:t>
            </a:r>
            <a:r>
              <a:rPr lang="en-US" sz="2000" b="1" dirty="0">
                <a:solidFill>
                  <a:srgbClr val="0303FD"/>
                </a:solidFill>
              </a:rPr>
              <a:t>kW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42893" y="2772513"/>
            <a:ext cx="3214687" cy="1857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303FD"/>
                </a:solidFill>
              </a:rPr>
              <a:t>HV </a:t>
            </a:r>
            <a:r>
              <a:rPr lang="en-US" sz="2400" b="1" dirty="0" smtClean="0">
                <a:solidFill>
                  <a:srgbClr val="0303FD"/>
                </a:solidFill>
              </a:rPr>
              <a:t>TERMINAL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U </a:t>
            </a:r>
            <a:r>
              <a:rPr lang="en-US" sz="1600" b="1" dirty="0" smtClean="0">
                <a:solidFill>
                  <a:srgbClr val="FF0000"/>
                </a:solidFill>
              </a:rPr>
              <a:t>HV terminal </a:t>
            </a:r>
            <a:r>
              <a:rPr lang="en-US" sz="2000" b="1" dirty="0" smtClean="0">
                <a:solidFill>
                  <a:srgbClr val="FF0000"/>
                </a:solidFill>
              </a:rPr>
              <a:t>≤ 100 kV</a:t>
            </a:r>
            <a:endParaRPr lang="ru-RU" sz="2000" b="1" dirty="0">
              <a:solidFill>
                <a:srgbClr val="0303FD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303FD"/>
                </a:solidFill>
              </a:rPr>
              <a:t>4</a:t>
            </a:r>
            <a:r>
              <a:rPr lang="ru-RU" sz="1200" b="1" dirty="0">
                <a:solidFill>
                  <a:srgbClr val="0303FD"/>
                </a:solidFill>
              </a:rPr>
              <a:t>5 </a:t>
            </a:r>
            <a:r>
              <a:rPr lang="en-US" sz="1200" b="1" dirty="0">
                <a:solidFill>
                  <a:srgbClr val="0303FD"/>
                </a:solidFill>
              </a:rPr>
              <a:t>kV</a:t>
            </a:r>
            <a:r>
              <a:rPr lang="ru-RU" sz="1200" b="1" dirty="0">
                <a:solidFill>
                  <a:srgbClr val="0303FD"/>
                </a:solidFill>
              </a:rPr>
              <a:t>- </a:t>
            </a:r>
            <a:r>
              <a:rPr lang="en-US" sz="1200" b="1" dirty="0">
                <a:solidFill>
                  <a:srgbClr val="0303FD"/>
                </a:solidFill>
              </a:rPr>
              <a:t>protons</a:t>
            </a:r>
            <a:r>
              <a:rPr lang="ru-RU" sz="1200" b="1" dirty="0">
                <a:solidFill>
                  <a:srgbClr val="0303FD"/>
                </a:solidFill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303FD"/>
                </a:solidFill>
              </a:rPr>
              <a:t>62</a:t>
            </a:r>
            <a:r>
              <a:rPr lang="ru-RU" sz="1200" b="1" dirty="0">
                <a:solidFill>
                  <a:srgbClr val="0303FD"/>
                </a:solidFill>
              </a:rPr>
              <a:t> </a:t>
            </a:r>
            <a:r>
              <a:rPr lang="en-US" sz="1200" b="1" dirty="0">
                <a:solidFill>
                  <a:srgbClr val="0303FD"/>
                </a:solidFill>
              </a:rPr>
              <a:t>kV -</a:t>
            </a:r>
            <a:r>
              <a:rPr lang="ru-RU" sz="1200" b="1" dirty="0">
                <a:solidFill>
                  <a:srgbClr val="0303FD"/>
                </a:solidFill>
              </a:rPr>
              <a:t> </a:t>
            </a:r>
            <a:r>
              <a:rPr lang="en-US" sz="1200" b="1" dirty="0" smtClean="0">
                <a:solidFill>
                  <a:srgbClr val="0303FD"/>
                </a:solidFill>
              </a:rPr>
              <a:t>Z/A=1/2,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303FD"/>
                </a:solidFill>
              </a:rPr>
              <a:t>103</a:t>
            </a:r>
            <a:r>
              <a:rPr lang="ru-RU" sz="1200" b="1" dirty="0" smtClean="0">
                <a:solidFill>
                  <a:srgbClr val="0303FD"/>
                </a:solidFill>
              </a:rPr>
              <a:t> </a:t>
            </a:r>
            <a:r>
              <a:rPr lang="en-US" sz="1200" b="1" dirty="0">
                <a:solidFill>
                  <a:srgbClr val="0303FD"/>
                </a:solidFill>
              </a:rPr>
              <a:t>kV -</a:t>
            </a:r>
            <a:r>
              <a:rPr lang="ru-RU" sz="1200" b="1" dirty="0">
                <a:solidFill>
                  <a:srgbClr val="0303FD"/>
                </a:solidFill>
              </a:rPr>
              <a:t> </a:t>
            </a:r>
            <a:r>
              <a:rPr lang="en-US" sz="1200" b="1" dirty="0">
                <a:solidFill>
                  <a:srgbClr val="0303FD"/>
                </a:solidFill>
              </a:rPr>
              <a:t>Z/A=1/3</a:t>
            </a:r>
            <a:r>
              <a:rPr lang="en-US" sz="2000" b="1" dirty="0" smtClean="0">
                <a:solidFill>
                  <a:srgbClr val="0303FD"/>
                </a:solidFill>
              </a:rPr>
              <a:t>.</a:t>
            </a:r>
            <a:endParaRPr lang="ru-RU" sz="2000" b="1" dirty="0">
              <a:solidFill>
                <a:srgbClr val="0303FD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5862" y="5033141"/>
            <a:ext cx="1428750" cy="6357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303FD"/>
                </a:solidFill>
              </a:rPr>
              <a:t>RFQ</a:t>
            </a:r>
            <a:endParaRPr lang="ru-RU" sz="2400" b="1" dirty="0">
              <a:solidFill>
                <a:srgbClr val="0303FD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57813" y="6072188"/>
            <a:ext cx="1428750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303FD"/>
                </a:solidFill>
              </a:rPr>
              <a:t>LINAC</a:t>
            </a:r>
            <a:endParaRPr lang="ru-RU" sz="2400" b="1" dirty="0">
              <a:solidFill>
                <a:srgbClr val="0303FD"/>
              </a:solidFill>
            </a:endParaRPr>
          </a:p>
        </p:txBody>
      </p:sp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0" y="380508"/>
            <a:ext cx="80550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4000" b="1" dirty="0" err="1" smtClean="0">
                <a:latin typeface="Calibri" pitchFamily="34" charset="0"/>
              </a:rPr>
              <a:t>For</a:t>
            </a:r>
            <a:r>
              <a:rPr lang="en-US" altLang="ru-RU" sz="4000" b="1" dirty="0" err="1">
                <a:latin typeface="Calibri" pitchFamily="34" charset="0"/>
              </a:rPr>
              <a:t>e</a:t>
            </a:r>
            <a:r>
              <a:rPr lang="en-US" altLang="ru-RU" sz="4000" b="1" dirty="0" err="1" smtClean="0">
                <a:latin typeface="Calibri" pitchFamily="34" charset="0"/>
              </a:rPr>
              <a:t>injector</a:t>
            </a:r>
            <a:r>
              <a:rPr lang="en-US" altLang="ru-RU" sz="4000" b="1" dirty="0" smtClean="0">
                <a:latin typeface="Calibri" pitchFamily="34" charset="0"/>
              </a:rPr>
              <a:t> </a:t>
            </a:r>
            <a:r>
              <a:rPr lang="en-US" altLang="ru-RU" sz="4000" b="1" dirty="0">
                <a:latin typeface="Calibri" pitchFamily="34" charset="0"/>
              </a:rPr>
              <a:t>for </a:t>
            </a:r>
            <a:r>
              <a:rPr lang="en-US" altLang="ru-RU" sz="4000" b="1" dirty="0" smtClean="0">
                <a:latin typeface="Calibri" pitchFamily="34" charset="0"/>
              </a:rPr>
              <a:t>ALVAREZ </a:t>
            </a:r>
            <a:r>
              <a:rPr lang="ru-RU" altLang="ru-RU" sz="4000" b="1" dirty="0" smtClean="0">
                <a:latin typeface="Calibri" pitchFamily="34" charset="0"/>
              </a:rPr>
              <a:t> </a:t>
            </a:r>
            <a:r>
              <a:rPr lang="en-US" altLang="ru-RU" sz="4000" b="1" dirty="0">
                <a:latin typeface="Calibri" pitchFamily="34" charset="0"/>
              </a:rPr>
              <a:t>LU</a:t>
            </a:r>
            <a:r>
              <a:rPr lang="ru-RU" altLang="ru-RU" sz="4000" b="1" dirty="0">
                <a:latin typeface="Calibri" pitchFamily="34" charset="0"/>
              </a:rPr>
              <a:t>-20</a:t>
            </a:r>
            <a:r>
              <a:rPr lang="ru-RU" altLang="ru-RU" sz="4000" dirty="0">
                <a:latin typeface="Calibri" pitchFamily="34" charset="0"/>
              </a:rPr>
              <a:t> </a:t>
            </a:r>
          </a:p>
        </p:txBody>
      </p:sp>
      <p:sp>
        <p:nvSpPr>
          <p:cNvPr id="3082" name="TextBox 15"/>
          <p:cNvSpPr txBox="1">
            <a:spLocks noChangeArrowheads="1"/>
          </p:cNvSpPr>
          <p:nvPr/>
        </p:nvSpPr>
        <p:spPr bwMode="auto">
          <a:xfrm>
            <a:off x="604781" y="1138120"/>
            <a:ext cx="2479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 b="1" dirty="0" smtClean="0">
                <a:solidFill>
                  <a:srgbClr val="0303FD"/>
                </a:solidFill>
                <a:latin typeface="Calibri" pitchFamily="34" charset="0"/>
              </a:rPr>
              <a:t>Before upgrade</a:t>
            </a:r>
            <a:endParaRPr lang="ru-RU" altLang="ru-RU" sz="2800" b="1" dirty="0">
              <a:solidFill>
                <a:srgbClr val="0303FD"/>
              </a:solidFill>
              <a:latin typeface="Calibri" pitchFamily="34" charset="0"/>
            </a:endParaRPr>
          </a:p>
        </p:txBody>
      </p:sp>
      <p:sp>
        <p:nvSpPr>
          <p:cNvPr id="3083" name="TextBox 16"/>
          <p:cNvSpPr txBox="1">
            <a:spLocks noChangeArrowheads="1"/>
          </p:cNvSpPr>
          <p:nvPr/>
        </p:nvSpPr>
        <p:spPr bwMode="auto">
          <a:xfrm>
            <a:off x="4906590" y="1097586"/>
            <a:ext cx="2771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 b="1" dirty="0" smtClean="0">
                <a:solidFill>
                  <a:srgbClr val="0303FD"/>
                </a:solidFill>
                <a:latin typeface="Calibri" pitchFamily="34" charset="0"/>
              </a:rPr>
              <a:t>After upgrade</a:t>
            </a:r>
            <a:endParaRPr lang="ru-RU" altLang="ru-RU" sz="2800" b="1" dirty="0">
              <a:solidFill>
                <a:srgbClr val="0303FD"/>
              </a:solidFill>
              <a:latin typeface="Calibri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1571517" y="2553591"/>
            <a:ext cx="484187" cy="3571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5808143" y="2415325"/>
            <a:ext cx="484187" cy="3571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547587" y="4590611"/>
            <a:ext cx="484187" cy="3571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5808143" y="4648203"/>
            <a:ext cx="484188" cy="3571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5808143" y="5696685"/>
            <a:ext cx="484188" cy="3571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11684" y="5668935"/>
            <a:ext cx="13974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K. </a:t>
            </a:r>
            <a:r>
              <a:rPr lang="en-US" dirty="0" err="1" smtClean="0">
                <a:solidFill>
                  <a:srgbClr val="0070C0"/>
                </a:solidFill>
              </a:rPr>
              <a:t>Levterov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4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/>
              <a:t>Foreinjector</a:t>
            </a:r>
            <a:r>
              <a:rPr lang="en-US" sz="3600" b="1" dirty="0"/>
              <a:t> for Alvarez LU-20 </a:t>
            </a:r>
            <a:r>
              <a:rPr lang="en-US" sz="3600" b="1" dirty="0" smtClean="0"/>
              <a:t>after upgrade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r>
              <a:rPr lang="ru-RU" dirty="0" smtClean="0"/>
              <a:t>.0</a:t>
            </a:r>
            <a:r>
              <a:rPr lang="en-US" dirty="0" smtClean="0"/>
              <a:t>9</a:t>
            </a:r>
            <a:r>
              <a:rPr lang="ru-RU" dirty="0" smtClean="0"/>
              <a:t>.2017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12th International Scientific Workshop in Memory of Professor </a:t>
            </a:r>
            <a:r>
              <a:rPr lang="en-US" dirty="0" err="1">
                <a:solidFill>
                  <a:prstClr val="white"/>
                </a:solidFill>
              </a:rPr>
              <a:t>V.P.Sarantsev</a:t>
            </a:r>
            <a:r>
              <a:rPr lang="en-US" dirty="0">
                <a:solidFill>
                  <a:prstClr val="white"/>
                </a:solidFill>
              </a:rPr>
              <a:t> «Problems of Colliders and Charged Particle Accelerators»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963827" y="1280160"/>
            <a:ext cx="6599183" cy="50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6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a typeface="Microsoft Himalaya" panose="01010100010101010101" pitchFamily="2" charset="0"/>
                <a:cs typeface="Times New Roman" panose="02020603050405020304" pitchFamily="18" charset="0"/>
              </a:rPr>
              <a:t>Structure of the complex</a:t>
            </a:r>
            <a:endParaRPr lang="ru-RU" b="1" dirty="0"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t>8</a:t>
            </a:fld>
            <a:endParaRPr lang="ru-RU" dirty="0"/>
          </a:p>
        </p:txBody>
      </p:sp>
      <p:sp>
        <p:nvSpPr>
          <p:cNvPr id="34" name="Oval 611"/>
          <p:cNvSpPr>
            <a:spLocks noChangeArrowheads="1"/>
          </p:cNvSpPr>
          <p:nvPr/>
        </p:nvSpPr>
        <p:spPr bwMode="auto">
          <a:xfrm>
            <a:off x="4672663" y="2599924"/>
            <a:ext cx="3751868" cy="1750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5" name="Text Box 607"/>
          <p:cNvSpPr txBox="1">
            <a:spLocks noChangeArrowheads="1"/>
          </p:cNvSpPr>
          <p:nvPr/>
        </p:nvSpPr>
        <p:spPr bwMode="auto">
          <a:xfrm>
            <a:off x="670214" y="3680923"/>
            <a:ext cx="730602" cy="603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SPI </a:t>
            </a:r>
            <a:endParaRPr lang="ru-RU" sz="2400" b="1" dirty="0"/>
          </a:p>
        </p:txBody>
      </p:sp>
      <p:sp>
        <p:nvSpPr>
          <p:cNvPr id="36" name="Text Box 609"/>
          <p:cNvSpPr txBox="1">
            <a:spLocks noChangeArrowheads="1"/>
          </p:cNvSpPr>
          <p:nvPr/>
        </p:nvSpPr>
        <p:spPr bwMode="auto">
          <a:xfrm>
            <a:off x="3185140" y="4027287"/>
            <a:ext cx="1632816" cy="6002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lnSpc>
                <a:spcPct val="130000"/>
              </a:lnSpc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LU-20</a:t>
            </a:r>
            <a:endParaRPr lang="ru-RU" sz="2400" b="1" dirty="0"/>
          </a:p>
        </p:txBody>
      </p:sp>
      <p:sp>
        <p:nvSpPr>
          <p:cNvPr id="37" name="Text Box 612"/>
          <p:cNvSpPr txBox="1">
            <a:spLocks noChangeArrowheads="1"/>
          </p:cNvSpPr>
          <p:nvPr/>
        </p:nvSpPr>
        <p:spPr bwMode="auto">
          <a:xfrm>
            <a:off x="5691027" y="3080003"/>
            <a:ext cx="2084860" cy="561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800" b="1" dirty="0">
                <a:latin typeface="Times New Roman" pitchFamily="18" charset="0"/>
                <a:ea typeface="SimSun" pitchFamily="2" charset="-122"/>
              </a:rPr>
              <a:t>Nuclotron</a:t>
            </a:r>
            <a:endParaRPr lang="ru-RU" sz="2800" b="1" dirty="0"/>
          </a:p>
        </p:txBody>
      </p:sp>
      <p:sp>
        <p:nvSpPr>
          <p:cNvPr id="41" name="Text Box 621"/>
          <p:cNvSpPr txBox="1">
            <a:spLocks noChangeArrowheads="1"/>
          </p:cNvSpPr>
          <p:nvPr/>
        </p:nvSpPr>
        <p:spPr bwMode="auto">
          <a:xfrm>
            <a:off x="2063866" y="1891941"/>
            <a:ext cx="1682585" cy="1188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Transfer to 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extraction channels</a:t>
            </a:r>
            <a:endParaRPr lang="ru-RU" sz="2400" b="1" dirty="0"/>
          </a:p>
        </p:txBody>
      </p:sp>
      <p:sp>
        <p:nvSpPr>
          <p:cNvPr id="42" name="Text Box 607"/>
          <p:cNvSpPr txBox="1">
            <a:spLocks noChangeArrowheads="1"/>
          </p:cNvSpPr>
          <p:nvPr/>
        </p:nvSpPr>
        <p:spPr bwMode="auto">
          <a:xfrm>
            <a:off x="670214" y="4384708"/>
            <a:ext cx="730602" cy="552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LIS</a:t>
            </a:r>
            <a:endParaRPr lang="ru-RU" sz="2400" b="1" dirty="0"/>
          </a:p>
        </p:txBody>
      </p:sp>
      <p:sp>
        <p:nvSpPr>
          <p:cNvPr id="43" name="Text Box 607"/>
          <p:cNvSpPr txBox="1">
            <a:spLocks noChangeArrowheads="1"/>
          </p:cNvSpPr>
          <p:nvPr/>
        </p:nvSpPr>
        <p:spPr bwMode="auto">
          <a:xfrm>
            <a:off x="1828944" y="4023121"/>
            <a:ext cx="991295" cy="60324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RFQ </a:t>
            </a:r>
            <a:endParaRPr lang="ru-RU" sz="2400" b="1" dirty="0"/>
          </a:p>
        </p:txBody>
      </p:sp>
      <p:cxnSp>
        <p:nvCxnSpPr>
          <p:cNvPr id="51" name="Прямая со стрелкой 50"/>
          <p:cNvCxnSpPr>
            <a:stCxn id="43" idx="3"/>
            <a:endCxn id="36" idx="1"/>
          </p:cNvCxnSpPr>
          <p:nvPr/>
        </p:nvCxnSpPr>
        <p:spPr bwMode="auto">
          <a:xfrm>
            <a:off x="2820238" y="4324742"/>
            <a:ext cx="364907" cy="264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Прямая со стрелкой 51"/>
          <p:cNvCxnSpPr>
            <a:stCxn id="36" idx="3"/>
            <a:endCxn id="34" idx="4"/>
          </p:cNvCxnSpPr>
          <p:nvPr/>
        </p:nvCxnSpPr>
        <p:spPr bwMode="auto">
          <a:xfrm>
            <a:off x="4817962" y="4327395"/>
            <a:ext cx="1730639" cy="2267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Прямая со стрелкой 54"/>
          <p:cNvCxnSpPr>
            <a:stCxn id="34" idx="0"/>
          </p:cNvCxnSpPr>
          <p:nvPr/>
        </p:nvCxnSpPr>
        <p:spPr bwMode="auto">
          <a:xfrm flipH="1">
            <a:off x="3662579" y="2599925"/>
            <a:ext cx="2886016" cy="4027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>
            <a:stCxn id="35" idx="3"/>
            <a:endCxn id="43" idx="1"/>
          </p:cNvCxnSpPr>
          <p:nvPr/>
        </p:nvCxnSpPr>
        <p:spPr bwMode="auto">
          <a:xfrm>
            <a:off x="1400816" y="3982547"/>
            <a:ext cx="428128" cy="34219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Прямая со стрелкой 56"/>
          <p:cNvCxnSpPr>
            <a:stCxn id="42" idx="3"/>
            <a:endCxn id="43" idx="1"/>
          </p:cNvCxnSpPr>
          <p:nvPr/>
        </p:nvCxnSpPr>
        <p:spPr bwMode="auto">
          <a:xfrm flipV="1">
            <a:off x="1400816" y="4324745"/>
            <a:ext cx="428128" cy="33645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4975811" y="4428307"/>
            <a:ext cx="2632655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</a:rPr>
              <a:t>p↑, </a:t>
            </a:r>
            <a:r>
              <a:rPr lang="ru-RU" sz="1400" b="1" dirty="0" err="1">
                <a:solidFill>
                  <a:srgbClr val="000066"/>
                </a:solidFill>
              </a:rPr>
              <a:t>d</a:t>
            </a:r>
            <a:r>
              <a:rPr lang="en-US" sz="1400" b="1" dirty="0">
                <a:solidFill>
                  <a:srgbClr val="000066"/>
                </a:solidFill>
              </a:rPr>
              <a:t>↑, ions z/A&gt;0.3   5 </a:t>
            </a:r>
            <a:r>
              <a:rPr lang="en-US" sz="1400" b="1" dirty="0" smtClean="0">
                <a:solidFill>
                  <a:srgbClr val="000066"/>
                </a:solidFill>
              </a:rPr>
              <a:t>MeV/u</a:t>
            </a:r>
            <a:endParaRPr lang="en-US" sz="1400" b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66"/>
                </a:solidFill>
              </a:rPr>
              <a:t>     protons 20 MeV/u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265024" y="5521078"/>
            <a:ext cx="7022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Polarized p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Symbol" pitchFamily="18" charset="2"/>
              </a:rPr>
              <a:t> and d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 beams, protons and light ions</a:t>
            </a:r>
          </a:p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are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accelerated 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with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DTL LU-20</a:t>
            </a:r>
            <a:endParaRPr lang="en-US" altLang="zh-CN" sz="1600" dirty="0">
              <a:solidFill>
                <a:srgbClr val="000000"/>
              </a:solidFill>
              <a:ea typeface="SimSun" pitchFamily="2" charset="-122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6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a typeface="Microsoft Himalaya" panose="01010100010101010101" pitchFamily="2" charset="0"/>
                <a:cs typeface="Times New Roman" panose="02020603050405020304" pitchFamily="18" charset="0"/>
              </a:rPr>
              <a:t>Structure of the complex</a:t>
            </a:r>
            <a:endParaRPr lang="ru-RU" b="1" dirty="0">
              <a:ea typeface="Microsoft Himalaya" panose="01010100010101010101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05</a:t>
            </a:r>
            <a:r>
              <a:rPr lang="ru-RU" dirty="0"/>
              <a:t>.0</a:t>
            </a:r>
            <a:r>
              <a:rPr lang="en-US" dirty="0"/>
              <a:t>9</a:t>
            </a:r>
            <a:r>
              <a:rPr lang="ru-RU" dirty="0"/>
              <a:t>.2017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12th International Scientific Workshop in Memory of Professor </a:t>
            </a:r>
            <a:r>
              <a:rPr lang="en-US" dirty="0" err="1"/>
              <a:t>V.P.Sarantsev</a:t>
            </a:r>
            <a:r>
              <a:rPr lang="en-US" dirty="0"/>
              <a:t> «Problems of Colliders and Charged Particle Accelerators»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0E35-A9C9-4992-8EA3-1BDAC4B30377}" type="slidenum">
              <a:rPr lang="ru-RU" smtClean="0"/>
              <a:t>9</a:t>
            </a:fld>
            <a:endParaRPr lang="ru-RU" dirty="0"/>
          </a:p>
        </p:txBody>
      </p:sp>
      <p:sp>
        <p:nvSpPr>
          <p:cNvPr id="34" name="Oval 611"/>
          <p:cNvSpPr>
            <a:spLocks noChangeArrowheads="1"/>
          </p:cNvSpPr>
          <p:nvPr/>
        </p:nvSpPr>
        <p:spPr bwMode="auto">
          <a:xfrm>
            <a:off x="4672663" y="2599924"/>
            <a:ext cx="3751868" cy="17501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/>
          </a:p>
        </p:txBody>
      </p:sp>
      <p:sp>
        <p:nvSpPr>
          <p:cNvPr id="35" name="Text Box 607"/>
          <p:cNvSpPr txBox="1">
            <a:spLocks noChangeArrowheads="1"/>
          </p:cNvSpPr>
          <p:nvPr/>
        </p:nvSpPr>
        <p:spPr bwMode="auto">
          <a:xfrm>
            <a:off x="670214" y="3680923"/>
            <a:ext cx="730602" cy="6032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SPI </a:t>
            </a:r>
            <a:endParaRPr lang="ru-RU" sz="2400" b="1" dirty="0"/>
          </a:p>
        </p:txBody>
      </p:sp>
      <p:sp>
        <p:nvSpPr>
          <p:cNvPr id="36" name="Text Box 609"/>
          <p:cNvSpPr txBox="1">
            <a:spLocks noChangeArrowheads="1"/>
          </p:cNvSpPr>
          <p:nvPr/>
        </p:nvSpPr>
        <p:spPr bwMode="auto">
          <a:xfrm>
            <a:off x="3185140" y="4027287"/>
            <a:ext cx="1632816" cy="60021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lnSpc>
                <a:spcPct val="130000"/>
              </a:lnSpc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LU-20</a:t>
            </a:r>
            <a:endParaRPr lang="ru-RU" sz="2400" b="1" dirty="0"/>
          </a:p>
        </p:txBody>
      </p:sp>
      <p:sp>
        <p:nvSpPr>
          <p:cNvPr id="37" name="Text Box 612"/>
          <p:cNvSpPr txBox="1">
            <a:spLocks noChangeArrowheads="1"/>
          </p:cNvSpPr>
          <p:nvPr/>
        </p:nvSpPr>
        <p:spPr bwMode="auto">
          <a:xfrm>
            <a:off x="5691027" y="3080003"/>
            <a:ext cx="2084860" cy="56128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800" b="1" dirty="0">
                <a:latin typeface="Times New Roman" pitchFamily="18" charset="0"/>
                <a:ea typeface="SimSun" pitchFamily="2" charset="-122"/>
              </a:rPr>
              <a:t>Nuclotron</a:t>
            </a:r>
            <a:endParaRPr lang="ru-RU" sz="2800" b="1" dirty="0"/>
          </a:p>
        </p:txBody>
      </p:sp>
      <p:sp>
        <p:nvSpPr>
          <p:cNvPr id="41" name="Text Box 621"/>
          <p:cNvSpPr txBox="1">
            <a:spLocks noChangeArrowheads="1"/>
          </p:cNvSpPr>
          <p:nvPr/>
        </p:nvSpPr>
        <p:spPr bwMode="auto">
          <a:xfrm>
            <a:off x="2063866" y="1891941"/>
            <a:ext cx="1682585" cy="11880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Transfer to </a:t>
            </a:r>
            <a:r>
              <a:rPr lang="en-US" altLang="zh-CN" sz="2400" b="1" dirty="0" smtClean="0">
                <a:latin typeface="Times New Roman" pitchFamily="18" charset="0"/>
                <a:ea typeface="SimSun" pitchFamily="2" charset="-122"/>
              </a:rPr>
              <a:t>extraction channels</a:t>
            </a:r>
            <a:endParaRPr lang="ru-RU" sz="2400" b="1" dirty="0"/>
          </a:p>
        </p:txBody>
      </p:sp>
      <p:sp>
        <p:nvSpPr>
          <p:cNvPr id="42" name="Text Box 607"/>
          <p:cNvSpPr txBox="1">
            <a:spLocks noChangeArrowheads="1"/>
          </p:cNvSpPr>
          <p:nvPr/>
        </p:nvSpPr>
        <p:spPr bwMode="auto">
          <a:xfrm>
            <a:off x="670214" y="4384708"/>
            <a:ext cx="730602" cy="5529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LIS</a:t>
            </a:r>
            <a:endParaRPr lang="ru-RU" sz="2400" b="1" dirty="0"/>
          </a:p>
        </p:txBody>
      </p:sp>
      <p:sp>
        <p:nvSpPr>
          <p:cNvPr id="43" name="Text Box 607"/>
          <p:cNvSpPr txBox="1">
            <a:spLocks noChangeArrowheads="1"/>
          </p:cNvSpPr>
          <p:nvPr/>
        </p:nvSpPr>
        <p:spPr bwMode="auto">
          <a:xfrm>
            <a:off x="1828944" y="4023121"/>
            <a:ext cx="991295" cy="60324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4114594">
              <a:defRPr/>
            </a:pPr>
            <a:r>
              <a:rPr lang="en-US" altLang="zh-CN" sz="2400" b="1" dirty="0">
                <a:latin typeface="Times New Roman" pitchFamily="18" charset="0"/>
                <a:ea typeface="SimSun" pitchFamily="2" charset="-122"/>
              </a:rPr>
              <a:t>RFQ </a:t>
            </a:r>
            <a:endParaRPr lang="ru-RU" sz="2400" b="1" dirty="0"/>
          </a:p>
        </p:txBody>
      </p:sp>
      <p:cxnSp>
        <p:nvCxnSpPr>
          <p:cNvPr id="51" name="Прямая со стрелкой 50"/>
          <p:cNvCxnSpPr>
            <a:stCxn id="43" idx="3"/>
            <a:endCxn id="36" idx="1"/>
          </p:cNvCxnSpPr>
          <p:nvPr/>
        </p:nvCxnSpPr>
        <p:spPr bwMode="auto">
          <a:xfrm>
            <a:off x="2820238" y="4324742"/>
            <a:ext cx="364907" cy="264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Прямая со стрелкой 51"/>
          <p:cNvCxnSpPr>
            <a:stCxn id="36" idx="3"/>
            <a:endCxn id="34" idx="4"/>
          </p:cNvCxnSpPr>
          <p:nvPr/>
        </p:nvCxnSpPr>
        <p:spPr bwMode="auto">
          <a:xfrm>
            <a:off x="4817962" y="4327395"/>
            <a:ext cx="1730639" cy="2267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Прямая со стрелкой 54"/>
          <p:cNvCxnSpPr>
            <a:stCxn id="34" idx="0"/>
          </p:cNvCxnSpPr>
          <p:nvPr/>
        </p:nvCxnSpPr>
        <p:spPr bwMode="auto">
          <a:xfrm flipH="1">
            <a:off x="3662579" y="2599925"/>
            <a:ext cx="2886016" cy="40275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Прямая со стрелкой 55"/>
          <p:cNvCxnSpPr>
            <a:stCxn id="35" idx="3"/>
            <a:endCxn id="43" idx="1"/>
          </p:cNvCxnSpPr>
          <p:nvPr/>
        </p:nvCxnSpPr>
        <p:spPr bwMode="auto">
          <a:xfrm>
            <a:off x="1400816" y="3982547"/>
            <a:ext cx="428128" cy="342198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Прямая со стрелкой 56"/>
          <p:cNvCxnSpPr>
            <a:stCxn id="42" idx="3"/>
            <a:endCxn id="43" idx="1"/>
          </p:cNvCxnSpPr>
          <p:nvPr/>
        </p:nvCxnSpPr>
        <p:spPr bwMode="auto">
          <a:xfrm flipV="1">
            <a:off x="1400816" y="4324745"/>
            <a:ext cx="428128" cy="336451"/>
          </a:xfrm>
          <a:prstGeom prst="straightConnector1">
            <a:avLst/>
          </a:prstGeom>
          <a:solidFill>
            <a:schemeClr val="accent5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4975811" y="4428307"/>
            <a:ext cx="2632655" cy="6309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66"/>
                </a:solidFill>
              </a:rPr>
              <a:t>p↑, </a:t>
            </a:r>
            <a:r>
              <a:rPr lang="ru-RU" sz="1400" b="1" dirty="0" err="1">
                <a:solidFill>
                  <a:srgbClr val="000066"/>
                </a:solidFill>
              </a:rPr>
              <a:t>d</a:t>
            </a:r>
            <a:r>
              <a:rPr lang="en-US" sz="1400" b="1" dirty="0">
                <a:solidFill>
                  <a:srgbClr val="000066"/>
                </a:solidFill>
              </a:rPr>
              <a:t>↑, ions z/A&gt;0.3   5 </a:t>
            </a:r>
            <a:r>
              <a:rPr lang="en-US" sz="1400" b="1" dirty="0" smtClean="0">
                <a:solidFill>
                  <a:srgbClr val="000066"/>
                </a:solidFill>
              </a:rPr>
              <a:t>MeV/u</a:t>
            </a:r>
            <a:endParaRPr lang="en-US" sz="1400" b="1" dirty="0">
              <a:solidFill>
                <a:srgbClr val="00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rgbClr val="000066"/>
                </a:solidFill>
              </a:rPr>
              <a:t>     protons 20 MeV/u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1265024" y="5521078"/>
            <a:ext cx="70227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Polarized p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Symbol" pitchFamily="18" charset="2"/>
              </a:rPr>
              <a:t> and d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 beams, protons and light ions</a:t>
            </a:r>
          </a:p>
          <a:p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are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accelerated </a:t>
            </a:r>
            <a:r>
              <a:rPr lang="en-US" altLang="zh-CN" sz="1600" dirty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with </a:t>
            </a:r>
            <a:r>
              <a:rPr lang="en-US" altLang="zh-CN" sz="1600" dirty="0" smtClean="0">
                <a:solidFill>
                  <a:srgbClr val="000000"/>
                </a:solidFill>
                <a:ea typeface="SimSun" pitchFamily="2" charset="-122"/>
                <a:sym typeface="Arial" pitchFamily="34" charset="0"/>
              </a:rPr>
              <a:t>DTL LU-20</a:t>
            </a:r>
            <a:endParaRPr lang="en-US" altLang="zh-CN" sz="1600" dirty="0">
              <a:solidFill>
                <a:srgbClr val="000000"/>
              </a:solidFill>
              <a:ea typeface="SimSun" pitchFamily="2" charset="-122"/>
              <a:sym typeface="Arial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72748" y="3464862"/>
            <a:ext cx="1131608" cy="9634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4452" y="2850000"/>
            <a:ext cx="168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 of polarized ions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INR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4211</TotalTime>
  <Words>1626</Words>
  <Application>Microsoft Office PowerPoint</Application>
  <PresentationFormat>Экран (4:3)</PresentationFormat>
  <Paragraphs>398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SimSun</vt:lpstr>
      <vt:lpstr>Arial</vt:lpstr>
      <vt:lpstr>Calibri</vt:lpstr>
      <vt:lpstr>Microsoft Himalaya</vt:lpstr>
      <vt:lpstr>Symbol</vt:lpstr>
      <vt:lpstr>Times New Roman</vt:lpstr>
      <vt:lpstr>JINR1</vt:lpstr>
      <vt:lpstr>The injection facility of Nuclotron and obtained results of runs #52-54</vt:lpstr>
      <vt:lpstr>Table of Contents</vt:lpstr>
      <vt:lpstr>Layout of the complex</vt:lpstr>
      <vt:lpstr>Layout of the complex</vt:lpstr>
      <vt:lpstr>Презентация PowerPoint</vt:lpstr>
      <vt:lpstr>Презентация PowerPoint</vt:lpstr>
      <vt:lpstr>Foreinjector for Alvarez LU-20 after upgrade</vt:lpstr>
      <vt:lpstr>Structure of the complex</vt:lpstr>
      <vt:lpstr>Structure of the complex</vt:lpstr>
      <vt:lpstr>Source of polarized ions (SPI)</vt:lpstr>
      <vt:lpstr>SPI</vt:lpstr>
      <vt:lpstr>Structure of the complex</vt:lpstr>
      <vt:lpstr>Laser Ion Source (LIS)</vt:lpstr>
      <vt:lpstr>Structure of the complex</vt:lpstr>
      <vt:lpstr>LU-20 injection line</vt:lpstr>
      <vt:lpstr>Low energy beam transport</vt:lpstr>
      <vt:lpstr>RFQ</vt:lpstr>
      <vt:lpstr>Structure of the complex</vt:lpstr>
      <vt:lpstr>LU-20</vt:lpstr>
      <vt:lpstr>Transportation channel to Nuclotron</vt:lpstr>
      <vt:lpstr>p↑ beam at Nuclotron</vt:lpstr>
      <vt:lpstr>d↑ beam at Nuclotron</vt:lpstr>
      <vt:lpstr>Li beam at Nuclotron</vt:lpstr>
      <vt:lpstr>Beam parameters during runs #53-54</vt:lpstr>
      <vt:lpstr>Beam loss overview</vt:lpstr>
      <vt:lpstr>Next steps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Александр Пряничников</cp:lastModifiedBy>
  <cp:revision>218</cp:revision>
  <dcterms:created xsi:type="dcterms:W3CDTF">2017-04-06T05:39:17Z</dcterms:created>
  <dcterms:modified xsi:type="dcterms:W3CDTF">2017-09-04T18:03:21Z</dcterms:modified>
</cp:coreProperties>
</file>