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364" r:id="rId2"/>
    <p:sldId id="471" r:id="rId3"/>
    <p:sldId id="440" r:id="rId4"/>
    <p:sldId id="470" r:id="rId5"/>
    <p:sldId id="473" r:id="rId6"/>
    <p:sldId id="381" r:id="rId7"/>
    <p:sldId id="475" r:id="rId8"/>
    <p:sldId id="361" r:id="rId9"/>
    <p:sldId id="426" r:id="rId10"/>
    <p:sldId id="455" r:id="rId11"/>
    <p:sldId id="423" r:id="rId12"/>
    <p:sldId id="427" r:id="rId13"/>
    <p:sldId id="479" r:id="rId14"/>
    <p:sldId id="429" r:id="rId15"/>
    <p:sldId id="483" r:id="rId16"/>
    <p:sldId id="478" r:id="rId17"/>
    <p:sldId id="360" r:id="rId18"/>
    <p:sldId id="418" r:id="rId19"/>
    <p:sldId id="482" r:id="rId20"/>
    <p:sldId id="437" r:id="rId21"/>
    <p:sldId id="442" r:id="rId22"/>
    <p:sldId id="444" r:id="rId23"/>
    <p:sldId id="463" r:id="rId24"/>
    <p:sldId id="464" r:id="rId25"/>
    <p:sldId id="453" r:id="rId26"/>
    <p:sldId id="480" r:id="rId27"/>
    <p:sldId id="466" r:id="rId28"/>
    <p:sldId id="481" r:id="rId29"/>
  </p:sldIdLst>
  <p:sldSz cx="9144000" cy="6858000" type="screen4x3"/>
  <p:notesSz cx="6797675" cy="9926638"/>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F38A3"/>
    <a:srgbClr val="FF3300"/>
    <a:srgbClr val="0000CC"/>
    <a:srgbClr val="006600"/>
    <a:srgbClr val="CC66FF"/>
    <a:srgbClr val="990099"/>
    <a:srgbClr val="FFFFFF"/>
    <a:srgbClr val="FF33CC"/>
    <a:srgbClr val="FFCCCC"/>
    <a:srgbClr val="B7430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Средний стиль 2 — акцент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Средний стиль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Нет стиля, нет сетки">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Стиль из темы 1 - акцент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7853C-536D-4A76-A0AE-DD22124D55A5}" styleName="Стиль из темы 1 - акцент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75DCB02-9BB8-47FD-8907-85C794F793BA}" styleName="Стиль из темы 1 - акцент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10A1B5D5-9B99-4C35-A422-299274C87663}" styleName="Средний стиль 1 — акцент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210" autoAdjust="0"/>
    <p:restoredTop sz="98934" autoAdjust="0"/>
  </p:normalViewPr>
  <p:slideViewPr>
    <p:cSldViewPr snapToGrid="0">
      <p:cViewPr varScale="1">
        <p:scale>
          <a:sx n="86" d="100"/>
          <a:sy n="86" d="100"/>
        </p:scale>
        <p:origin x="1162" y="5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45659" cy="49633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lvl1pPr>
          </a:lstStyle>
          <a:p>
            <a:pPr>
              <a:defRPr/>
            </a:pPr>
            <a:endParaRPr lang="en-US" dirty="0"/>
          </a:p>
        </p:txBody>
      </p:sp>
      <p:sp>
        <p:nvSpPr>
          <p:cNvPr id="3075" name="Rectangle 3"/>
          <p:cNvSpPr>
            <a:spLocks noGrp="1" noChangeArrowheads="1"/>
          </p:cNvSpPr>
          <p:nvPr>
            <p:ph type="dt" idx="1"/>
          </p:nvPr>
        </p:nvSpPr>
        <p:spPr bwMode="auto">
          <a:xfrm>
            <a:off x="3850443" y="0"/>
            <a:ext cx="2945659" cy="49633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dirty="0"/>
          </a:p>
        </p:txBody>
      </p:sp>
      <p:sp>
        <p:nvSpPr>
          <p:cNvPr id="14340" name="Rectangle 4"/>
          <p:cNvSpPr>
            <a:spLocks noGrp="1" noRot="1" noChangeAspect="1" noChangeArrowheads="1" noTextEdit="1"/>
          </p:cNvSpPr>
          <p:nvPr>
            <p:ph type="sldImg" idx="2"/>
          </p:nvPr>
        </p:nvSpPr>
        <p:spPr bwMode="auto">
          <a:xfrm>
            <a:off x="917575" y="744538"/>
            <a:ext cx="4962525" cy="3722687"/>
          </a:xfrm>
          <a:prstGeom prst="rect">
            <a:avLst/>
          </a:prstGeom>
          <a:noFill/>
          <a:ln w="9525">
            <a:solidFill>
              <a:srgbClr val="000000"/>
            </a:solidFill>
            <a:miter lim="800000"/>
            <a:headEnd/>
            <a:tailEnd/>
          </a:ln>
        </p:spPr>
      </p:sp>
      <p:sp>
        <p:nvSpPr>
          <p:cNvPr id="3077" name="Rectangle 5"/>
          <p:cNvSpPr>
            <a:spLocks noGrp="1" noChangeArrowheads="1"/>
          </p:cNvSpPr>
          <p:nvPr>
            <p:ph type="body" sz="quarter" idx="3"/>
          </p:nvPr>
        </p:nvSpPr>
        <p:spPr bwMode="auto">
          <a:xfrm>
            <a:off x="679768" y="4715153"/>
            <a:ext cx="5438140" cy="44669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3078" name="Rectangle 6"/>
          <p:cNvSpPr>
            <a:spLocks noGrp="1" noChangeArrowheads="1"/>
          </p:cNvSpPr>
          <p:nvPr>
            <p:ph type="ftr" sz="quarter" idx="4"/>
          </p:nvPr>
        </p:nvSpPr>
        <p:spPr bwMode="auto">
          <a:xfrm>
            <a:off x="0" y="9428583"/>
            <a:ext cx="2945659" cy="49633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lvl1pPr>
          </a:lstStyle>
          <a:p>
            <a:pPr>
              <a:defRPr/>
            </a:pPr>
            <a:endParaRPr lang="en-US" dirty="0"/>
          </a:p>
        </p:txBody>
      </p:sp>
      <p:sp>
        <p:nvSpPr>
          <p:cNvPr id="3079" name="Rectangle 7"/>
          <p:cNvSpPr>
            <a:spLocks noGrp="1" noChangeArrowheads="1"/>
          </p:cNvSpPr>
          <p:nvPr>
            <p:ph type="sldNum" sz="quarter" idx="5"/>
          </p:nvPr>
        </p:nvSpPr>
        <p:spPr bwMode="auto">
          <a:xfrm>
            <a:off x="3850443" y="9428583"/>
            <a:ext cx="2945659" cy="49633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68B08F79-3761-40D6-BFF2-FD76B00D82B2}" type="slidenum">
              <a:rPr lang="en-US"/>
              <a:pPr>
                <a:defRPr/>
              </a:pPr>
              <a:t>‹#›</a:t>
            </a:fld>
            <a:endParaRPr lang="en-US" dirty="0"/>
          </a:p>
        </p:txBody>
      </p:sp>
    </p:spTree>
    <p:extLst>
      <p:ext uri="{BB962C8B-B14F-4D97-AF65-F5344CB8AC3E}">
        <p14:creationId xmlns:p14="http://schemas.microsoft.com/office/powerpoint/2010/main" val="291853094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p:cNvSpPr>
            <a:spLocks noGrp="1" noChangeArrowheads="1"/>
          </p:cNvSpPr>
          <p:nvPr>
            <p:ph type="sldNum" sz="quarter" idx="5"/>
          </p:nvPr>
        </p:nvSpPr>
        <p:spPr>
          <a:noFill/>
        </p:spPr>
        <p:txBody>
          <a:bodyPr/>
          <a:lstStyle/>
          <a:p>
            <a:fld id="{C7FAAD75-BFCA-4097-9A88-AAFF63100A3D}" type="slidenum">
              <a:rPr lang="en-US" smtClean="0"/>
              <a:pPr/>
              <a:t>1</a:t>
            </a:fld>
            <a:endParaRPr lang="en-US" smtClean="0"/>
          </a:p>
        </p:txBody>
      </p:sp>
      <p:sp>
        <p:nvSpPr>
          <p:cNvPr id="16386" name="Rectangle 2"/>
          <p:cNvSpPr>
            <a:spLocks noGrp="1" noRot="1" noChangeAspect="1" noChangeArrowheads="1" noTextEdit="1"/>
          </p:cNvSpPr>
          <p:nvPr>
            <p:ph type="sldImg"/>
          </p:nvPr>
        </p:nvSpPr>
        <p:spPr>
          <a:ln/>
        </p:spPr>
      </p:sp>
      <p:sp>
        <p:nvSpPr>
          <p:cNvPr id="16387" name="Rectangle 3"/>
          <p:cNvSpPr>
            <a:spLocks noGrp="1" noChangeArrowheads="1"/>
          </p:cNvSpPr>
          <p:nvPr>
            <p:ph type="body" idx="1"/>
          </p:nvPr>
        </p:nvSpPr>
        <p:spPr>
          <a:noFill/>
          <a:ln/>
        </p:spPr>
        <p:txBody>
          <a:bodyPr/>
          <a:lstStyle/>
          <a:p>
            <a:pPr eaLnBrk="1" hangingPunct="1"/>
            <a:endParaRPr lang="ru-RU" dirty="0" smtClean="0"/>
          </a:p>
        </p:txBody>
      </p:sp>
    </p:spTree>
    <p:extLst>
      <p:ext uri="{BB962C8B-B14F-4D97-AF65-F5344CB8AC3E}">
        <p14:creationId xmlns:p14="http://schemas.microsoft.com/office/powerpoint/2010/main" val="541832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7"/>
          <p:cNvSpPr>
            <a:spLocks noGrp="1" noChangeArrowheads="1"/>
          </p:cNvSpPr>
          <p:nvPr>
            <p:ph type="sldNum" sz="quarter" idx="5"/>
          </p:nvPr>
        </p:nvSpPr>
        <p:spPr>
          <a:noFill/>
        </p:spPr>
        <p:txBody>
          <a:bodyPr/>
          <a:lstStyle/>
          <a:p>
            <a:fld id="{09A7A523-6BAF-4B0A-B432-656D79DB39F1}" type="slidenum">
              <a:rPr lang="en-US" altLang="ru-RU" smtClean="0">
                <a:solidFill>
                  <a:srgbClr val="000000"/>
                </a:solidFill>
              </a:rPr>
              <a:pPr/>
              <a:t>14</a:t>
            </a:fld>
            <a:endParaRPr lang="en-US" altLang="ru-RU" smtClean="0">
              <a:solidFill>
                <a:srgbClr val="000000"/>
              </a:solidFill>
            </a:endParaRPr>
          </a:p>
        </p:txBody>
      </p:sp>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p:spPr>
        <p:txBody>
          <a:bodyPr/>
          <a:lstStyle/>
          <a:p>
            <a:pPr eaLnBrk="1" hangingPunct="1"/>
            <a:endParaRPr lang="ru-RU" altLang="ru-RU" smtClean="0"/>
          </a:p>
        </p:txBody>
      </p:sp>
    </p:spTree>
    <p:extLst>
      <p:ext uri="{BB962C8B-B14F-4D97-AF65-F5344CB8AC3E}">
        <p14:creationId xmlns:p14="http://schemas.microsoft.com/office/powerpoint/2010/main" val="23149311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a:defRPr/>
            </a:pPr>
            <a:fld id="{68B08F79-3761-40D6-BFF2-FD76B00D82B2}" type="slidenum">
              <a:rPr lang="en-US" smtClean="0"/>
              <a:pPr>
                <a:defRPr/>
              </a:pPr>
              <a:t>16</a:t>
            </a:fld>
            <a:endParaRPr lang="en-US"/>
          </a:p>
        </p:txBody>
      </p:sp>
    </p:spTree>
    <p:extLst>
      <p:ext uri="{BB962C8B-B14F-4D97-AF65-F5344CB8AC3E}">
        <p14:creationId xmlns:p14="http://schemas.microsoft.com/office/powerpoint/2010/main" val="26408865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7"/>
          <p:cNvSpPr>
            <a:spLocks noGrp="1" noChangeArrowheads="1"/>
          </p:cNvSpPr>
          <p:nvPr>
            <p:ph type="sldNum" sz="quarter" idx="5"/>
          </p:nvPr>
        </p:nvSpPr>
        <p:spPr>
          <a:noFill/>
        </p:spPr>
        <p:txBody>
          <a:bodyPr/>
          <a:lstStyle/>
          <a:p>
            <a:fld id="{82416084-AEAD-4F3B-A517-109501EF1DB5}" type="slidenum">
              <a:rPr lang="en-US" smtClean="0"/>
              <a:pPr/>
              <a:t>17</a:t>
            </a:fld>
            <a:endParaRPr lang="en-US" smtClean="0"/>
          </a:p>
        </p:txBody>
      </p:sp>
      <p:sp>
        <p:nvSpPr>
          <p:cNvPr id="47106" name="Rectangle 2"/>
          <p:cNvSpPr>
            <a:spLocks noGrp="1" noRot="1" noChangeAspect="1" noChangeArrowheads="1" noTextEdit="1"/>
          </p:cNvSpPr>
          <p:nvPr>
            <p:ph type="sldImg"/>
          </p:nvPr>
        </p:nvSpPr>
        <p:spPr>
          <a:ln/>
        </p:spPr>
      </p:sp>
      <p:sp>
        <p:nvSpPr>
          <p:cNvPr id="47107" name="Rectangle 3"/>
          <p:cNvSpPr>
            <a:spLocks noGrp="1" noChangeArrowheads="1"/>
          </p:cNvSpPr>
          <p:nvPr>
            <p:ph type="body" idx="1"/>
          </p:nvPr>
        </p:nvSpPr>
        <p:spPr>
          <a:noFill/>
          <a:ln/>
        </p:spPr>
        <p:txBody>
          <a:bodyPr/>
          <a:lstStyle/>
          <a:p>
            <a:pPr eaLnBrk="1" hangingPunct="1"/>
            <a:endParaRPr lang="ru-RU" dirty="0" smtClean="0"/>
          </a:p>
        </p:txBody>
      </p:sp>
    </p:spTree>
    <p:extLst>
      <p:ext uri="{BB962C8B-B14F-4D97-AF65-F5344CB8AC3E}">
        <p14:creationId xmlns:p14="http://schemas.microsoft.com/office/powerpoint/2010/main" val="1683193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txBox="1">
            <a:spLocks noGrp="1" noChangeArrowheads="1"/>
          </p:cNvSpPr>
          <p:nvPr/>
        </p:nvSpPr>
        <p:spPr bwMode="auto">
          <a:xfrm>
            <a:off x="3850443" y="9428583"/>
            <a:ext cx="2945659" cy="496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lgn="r" eaLnBrk="1" hangingPunct="1"/>
            <a:fld id="{9796B1E7-BAC8-40A8-80D8-CB37AEB9D970}" type="slidenum">
              <a:rPr lang="en-US" altLang="ru-RU" sz="1200"/>
              <a:pPr algn="r" eaLnBrk="1" hangingPunct="1"/>
              <a:t>25</a:t>
            </a:fld>
            <a:endParaRPr lang="en-US" altLang="ru-RU" sz="1200" dirty="0"/>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ru-RU" dirty="0" smtClean="0"/>
          </a:p>
        </p:txBody>
      </p:sp>
    </p:spTree>
    <p:extLst>
      <p:ext uri="{BB962C8B-B14F-4D97-AF65-F5344CB8AC3E}">
        <p14:creationId xmlns:p14="http://schemas.microsoft.com/office/powerpoint/2010/main" val="2084251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defRPr>
                <a:solidFill>
                  <a:schemeClr val="tx1"/>
                </a:solidFill>
                <a:latin typeface="Arial" pitchFamily="34" charset="0"/>
              </a:defRPr>
            </a:lvl1pPr>
            <a:lvl2pPr marL="742950" indent="-285750" algn="ctr" eaLnBrk="0" hangingPunct="0">
              <a:defRPr>
                <a:solidFill>
                  <a:schemeClr val="tx1"/>
                </a:solidFill>
                <a:latin typeface="Arial" pitchFamily="34" charset="0"/>
              </a:defRPr>
            </a:lvl2pPr>
            <a:lvl3pPr marL="1143000" indent="-228600" algn="ctr" eaLnBrk="0" hangingPunct="0">
              <a:defRPr>
                <a:solidFill>
                  <a:schemeClr val="tx1"/>
                </a:solidFill>
                <a:latin typeface="Arial" pitchFamily="34" charset="0"/>
              </a:defRPr>
            </a:lvl3pPr>
            <a:lvl4pPr marL="1600200" indent="-228600" algn="ctr" eaLnBrk="0" hangingPunct="0">
              <a:defRPr>
                <a:solidFill>
                  <a:schemeClr val="tx1"/>
                </a:solidFill>
                <a:latin typeface="Arial" pitchFamily="34" charset="0"/>
              </a:defRPr>
            </a:lvl4pPr>
            <a:lvl5pPr marL="2057400" indent="-228600" algn="ctr"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lgn="r" eaLnBrk="1" hangingPunct="1"/>
            <a:fld id="{9643562F-8CF0-45F1-BEF6-FED4B076FAD1}" type="slidenum">
              <a:rPr lang="en-US" altLang="ru-RU" smtClean="0"/>
              <a:pPr algn="r" eaLnBrk="1" hangingPunct="1"/>
              <a:t>28</a:t>
            </a:fld>
            <a:endParaRPr lang="en-US" altLang="ru-RU" dirty="0" smtClean="0"/>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ru-RU" altLang="ru-RU" dirty="0" smtClean="0">
              <a:latin typeface="Arial" pitchFamily="34" charset="0"/>
            </a:endParaRPr>
          </a:p>
        </p:txBody>
      </p:sp>
    </p:spTree>
    <p:extLst>
      <p:ext uri="{BB962C8B-B14F-4D97-AF65-F5344CB8AC3E}">
        <p14:creationId xmlns:p14="http://schemas.microsoft.com/office/powerpoint/2010/main" val="4733287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Rot="1" noChangeAspect="1" noChangeArrowheads="1" noTextEdit="1"/>
          </p:cNvSpPr>
          <p:nvPr>
            <p:ph type="sldImg"/>
          </p:nvPr>
        </p:nvSpPr>
        <p:spPr>
          <a:xfrm>
            <a:off x="915988" y="744538"/>
            <a:ext cx="4962525" cy="3722687"/>
          </a:xfrm>
          <a:ln/>
        </p:spPr>
      </p:sp>
      <p:sp>
        <p:nvSpPr>
          <p:cNvPr id="78851" name="Rectangle 3"/>
          <p:cNvSpPr>
            <a:spLocks noGrp="1" noChangeArrowheads="1"/>
          </p:cNvSpPr>
          <p:nvPr>
            <p:ph type="body" idx="1"/>
          </p:nvPr>
        </p:nvSpPr>
        <p:spPr>
          <a:noFill/>
        </p:spPr>
        <p:txBody>
          <a:bodyPr/>
          <a:lstStyle/>
          <a:p>
            <a:endParaRPr lang="ru-RU" altLang="ru-RU" smtClean="0">
              <a:latin typeface="Arial" pitchFamily="34" charset="0"/>
            </a:endParaRPr>
          </a:p>
        </p:txBody>
      </p:sp>
    </p:spTree>
    <p:extLst>
      <p:ext uri="{BB962C8B-B14F-4D97-AF65-F5344CB8AC3E}">
        <p14:creationId xmlns:p14="http://schemas.microsoft.com/office/powerpoint/2010/main" val="5572349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Rot="1" noChangeAspect="1" noChangeArrowheads="1" noTextEdit="1"/>
          </p:cNvSpPr>
          <p:nvPr>
            <p:ph type="sldImg"/>
          </p:nvPr>
        </p:nvSpPr>
        <p:spPr>
          <a:xfrm>
            <a:off x="915988" y="744538"/>
            <a:ext cx="4962525" cy="3722687"/>
          </a:xfrm>
          <a:ln/>
        </p:spPr>
      </p:sp>
      <p:sp>
        <p:nvSpPr>
          <p:cNvPr id="79875" name="Rectangle 3"/>
          <p:cNvSpPr>
            <a:spLocks noGrp="1" noChangeArrowheads="1"/>
          </p:cNvSpPr>
          <p:nvPr>
            <p:ph type="body" idx="1"/>
          </p:nvPr>
        </p:nvSpPr>
        <p:spPr>
          <a:noFill/>
        </p:spPr>
        <p:txBody>
          <a:bodyPr/>
          <a:lstStyle/>
          <a:p>
            <a:endParaRPr lang="ru-RU" altLang="ru-RU" dirty="0" smtClean="0">
              <a:latin typeface="Arial" pitchFamily="34" charset="0"/>
            </a:endParaRPr>
          </a:p>
        </p:txBody>
      </p:sp>
    </p:spTree>
    <p:extLst>
      <p:ext uri="{BB962C8B-B14F-4D97-AF65-F5344CB8AC3E}">
        <p14:creationId xmlns:p14="http://schemas.microsoft.com/office/powerpoint/2010/main" val="23405586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p:cNvSpPr>
            <a:spLocks noGrp="1" noChangeArrowheads="1"/>
          </p:cNvSpPr>
          <p:nvPr>
            <p:ph type="sldNum" sz="quarter" idx="5"/>
          </p:nvPr>
        </p:nvSpPr>
        <p:spPr>
          <a:noFill/>
        </p:spPr>
        <p:txBody>
          <a:bodyPr/>
          <a:lstStyle/>
          <a:p>
            <a:fld id="{346DEAC1-6D76-4593-9181-A12160EF1DFF}" type="slidenum">
              <a:rPr lang="en-US" smtClean="0"/>
              <a:pPr/>
              <a:t>6</a:t>
            </a:fld>
            <a:endParaRPr lang="en-US" smtClean="0"/>
          </a:p>
        </p:txBody>
      </p:sp>
      <p:sp>
        <p:nvSpPr>
          <p:cNvPr id="26626" name="Rectangle 2"/>
          <p:cNvSpPr>
            <a:spLocks noGrp="1" noRot="1" noChangeAspect="1" noChangeArrowheads="1" noTextEdit="1"/>
          </p:cNvSpPr>
          <p:nvPr>
            <p:ph type="sldImg"/>
          </p:nvPr>
        </p:nvSpPr>
        <p:spPr>
          <a:ln/>
        </p:spPr>
      </p:sp>
      <p:sp>
        <p:nvSpPr>
          <p:cNvPr id="26627" name="Rectangle 3"/>
          <p:cNvSpPr>
            <a:spLocks noGrp="1" noChangeArrowheads="1"/>
          </p:cNvSpPr>
          <p:nvPr>
            <p:ph type="body" idx="1"/>
          </p:nvPr>
        </p:nvSpPr>
        <p:spPr>
          <a:noFill/>
          <a:ln/>
        </p:spPr>
        <p:txBody>
          <a:bodyPr/>
          <a:lstStyle/>
          <a:p>
            <a:pPr eaLnBrk="1" hangingPunct="1"/>
            <a:endParaRPr lang="ru-RU" smtClean="0"/>
          </a:p>
        </p:txBody>
      </p:sp>
    </p:spTree>
    <p:extLst>
      <p:ext uri="{BB962C8B-B14F-4D97-AF65-F5344CB8AC3E}">
        <p14:creationId xmlns:p14="http://schemas.microsoft.com/office/powerpoint/2010/main" val="13695208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Rot="1" noChangeAspect="1" noChangeArrowheads="1" noTextEdit="1"/>
          </p:cNvSpPr>
          <p:nvPr>
            <p:ph type="sldImg"/>
          </p:nvPr>
        </p:nvSpPr>
        <p:spPr bwMode="auto">
          <a:xfrm>
            <a:off x="915988" y="744538"/>
            <a:ext cx="496252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365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dirty="0" smtClean="0"/>
          </a:p>
        </p:txBody>
      </p:sp>
    </p:spTree>
    <p:extLst>
      <p:ext uri="{BB962C8B-B14F-4D97-AF65-F5344CB8AC3E}">
        <p14:creationId xmlns:p14="http://schemas.microsoft.com/office/powerpoint/2010/main" val="31483298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p:cNvSpPr>
            <a:spLocks noGrp="1" noChangeArrowheads="1"/>
          </p:cNvSpPr>
          <p:nvPr>
            <p:ph type="sldNum" sz="quarter" idx="5"/>
          </p:nvPr>
        </p:nvSpPr>
        <p:spPr>
          <a:noFill/>
        </p:spPr>
        <p:txBody>
          <a:bodyPr/>
          <a:lstStyle/>
          <a:p>
            <a:fld id="{D63F2E6A-B84C-418D-B70D-3D9FE66504A1}" type="slidenum">
              <a:rPr lang="en-US" smtClean="0"/>
              <a:pPr/>
              <a:t>8</a:t>
            </a:fld>
            <a:endParaRPr lang="en-US" smtClean="0"/>
          </a:p>
        </p:txBody>
      </p:sp>
      <p:sp>
        <p:nvSpPr>
          <p:cNvPr id="24578" name="Rectangle 2"/>
          <p:cNvSpPr>
            <a:spLocks noGrp="1" noRot="1" noChangeAspect="1" noChangeArrowheads="1" noTextEdit="1"/>
          </p:cNvSpPr>
          <p:nvPr>
            <p:ph type="sldImg"/>
          </p:nvPr>
        </p:nvSpPr>
        <p:spPr>
          <a:ln/>
        </p:spPr>
      </p:sp>
      <p:sp>
        <p:nvSpPr>
          <p:cNvPr id="24579" name="Rectangle 3"/>
          <p:cNvSpPr>
            <a:spLocks noGrp="1" noChangeArrowheads="1"/>
          </p:cNvSpPr>
          <p:nvPr>
            <p:ph type="body" idx="1"/>
          </p:nvPr>
        </p:nvSpPr>
        <p:spPr>
          <a:noFill/>
          <a:ln/>
        </p:spPr>
        <p:txBody>
          <a:bodyPr/>
          <a:lstStyle/>
          <a:p>
            <a:pPr eaLnBrk="1" hangingPunct="1"/>
            <a:endParaRPr lang="ru-RU" dirty="0" smtClean="0"/>
          </a:p>
        </p:txBody>
      </p:sp>
    </p:spTree>
    <p:extLst>
      <p:ext uri="{BB962C8B-B14F-4D97-AF65-F5344CB8AC3E}">
        <p14:creationId xmlns:p14="http://schemas.microsoft.com/office/powerpoint/2010/main" val="20876508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defRPr>
                <a:solidFill>
                  <a:schemeClr val="tx1"/>
                </a:solidFill>
                <a:latin typeface="Arial" pitchFamily="34" charset="0"/>
              </a:defRPr>
            </a:lvl1pPr>
            <a:lvl2pPr marL="742950" indent="-285750" algn="ctr" eaLnBrk="0" hangingPunct="0">
              <a:defRPr>
                <a:solidFill>
                  <a:schemeClr val="tx1"/>
                </a:solidFill>
                <a:latin typeface="Arial" pitchFamily="34" charset="0"/>
              </a:defRPr>
            </a:lvl2pPr>
            <a:lvl3pPr marL="1143000" indent="-228600" algn="ctr" eaLnBrk="0" hangingPunct="0">
              <a:defRPr>
                <a:solidFill>
                  <a:schemeClr val="tx1"/>
                </a:solidFill>
                <a:latin typeface="Arial" pitchFamily="34" charset="0"/>
              </a:defRPr>
            </a:lvl3pPr>
            <a:lvl4pPr marL="1600200" indent="-228600" algn="ctr" eaLnBrk="0" hangingPunct="0">
              <a:defRPr>
                <a:solidFill>
                  <a:schemeClr val="tx1"/>
                </a:solidFill>
                <a:latin typeface="Arial" pitchFamily="34" charset="0"/>
              </a:defRPr>
            </a:lvl4pPr>
            <a:lvl5pPr marL="2057400" indent="-228600" algn="ctr"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lgn="r" eaLnBrk="1" hangingPunct="1"/>
            <a:fld id="{FF7F452C-845F-46EB-AC4D-ABB8BB3A3F2A}" type="slidenum">
              <a:rPr lang="en-US" altLang="ru-RU" smtClean="0"/>
              <a:pPr algn="r" eaLnBrk="1" hangingPunct="1"/>
              <a:t>10</a:t>
            </a:fld>
            <a:endParaRPr lang="en-US" altLang="ru-RU" dirty="0" smtClean="0"/>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ru-RU" altLang="ru-RU" dirty="0" smtClean="0">
              <a:latin typeface="Arial" pitchFamily="34" charset="0"/>
            </a:endParaRPr>
          </a:p>
        </p:txBody>
      </p:sp>
    </p:spTree>
    <p:extLst>
      <p:ext uri="{BB962C8B-B14F-4D97-AF65-F5344CB8AC3E}">
        <p14:creationId xmlns:p14="http://schemas.microsoft.com/office/powerpoint/2010/main" val="23712427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5"/>
          </p:nvPr>
        </p:nvSpPr>
        <p:spPr>
          <a:noFill/>
        </p:spPr>
        <p:txBody>
          <a:bodyPr/>
          <a:lstStyle/>
          <a:p>
            <a:fld id="{6A0DBDCE-BBAA-44FD-AEDD-3D932E5134F7}" type="slidenum">
              <a:rPr lang="en-US" altLang="ru-RU" smtClean="0"/>
              <a:pPr/>
              <a:t>11</a:t>
            </a:fld>
            <a:endParaRPr lang="en-US" altLang="ru-RU" dirty="0" smtClean="0"/>
          </a:p>
        </p:txBody>
      </p:sp>
      <p:sp>
        <p:nvSpPr>
          <p:cNvPr id="31746" name="Rectangle 2"/>
          <p:cNvSpPr>
            <a:spLocks noGrp="1" noRot="1" noChangeAspect="1" noChangeArrowheads="1" noTextEdit="1"/>
          </p:cNvSpPr>
          <p:nvPr>
            <p:ph type="sldImg"/>
          </p:nvPr>
        </p:nvSpPr>
        <p:spPr>
          <a:ln/>
        </p:spPr>
      </p:sp>
      <p:sp>
        <p:nvSpPr>
          <p:cNvPr id="31747" name="Rectangle 3"/>
          <p:cNvSpPr>
            <a:spLocks noGrp="1" noChangeArrowheads="1"/>
          </p:cNvSpPr>
          <p:nvPr>
            <p:ph type="body" idx="1"/>
          </p:nvPr>
        </p:nvSpPr>
        <p:spPr>
          <a:noFill/>
          <a:ln/>
        </p:spPr>
        <p:txBody>
          <a:bodyPr/>
          <a:lstStyle/>
          <a:p>
            <a:pPr eaLnBrk="1" hangingPunct="1"/>
            <a:endParaRPr lang="ru-RU" altLang="ru-RU" dirty="0" smtClean="0"/>
          </a:p>
        </p:txBody>
      </p:sp>
    </p:spTree>
    <p:extLst>
      <p:ext uri="{BB962C8B-B14F-4D97-AF65-F5344CB8AC3E}">
        <p14:creationId xmlns:p14="http://schemas.microsoft.com/office/powerpoint/2010/main" val="34442825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Образ слайда 1"/>
          <p:cNvSpPr>
            <a:spLocks noGrp="1" noRot="1" noChangeAspect="1"/>
          </p:cNvSpPr>
          <p:nvPr>
            <p:ph type="sldImg"/>
          </p:nvPr>
        </p:nvSpPr>
        <p:spPr>
          <a:ln/>
        </p:spPr>
      </p:sp>
      <p:sp>
        <p:nvSpPr>
          <p:cNvPr id="36866" name="Заметки 2"/>
          <p:cNvSpPr>
            <a:spLocks noGrp="1"/>
          </p:cNvSpPr>
          <p:nvPr>
            <p:ph type="body" idx="1"/>
          </p:nvPr>
        </p:nvSpPr>
        <p:spPr>
          <a:noFill/>
          <a:ln/>
        </p:spPr>
        <p:txBody>
          <a:bodyPr/>
          <a:lstStyle/>
          <a:p>
            <a:pPr eaLnBrk="1" hangingPunct="1"/>
            <a:endParaRPr lang="ru-RU" dirty="0" smtClean="0"/>
          </a:p>
        </p:txBody>
      </p:sp>
      <p:sp>
        <p:nvSpPr>
          <p:cNvPr id="36867" name="Номер слайда 3"/>
          <p:cNvSpPr>
            <a:spLocks noGrp="1"/>
          </p:cNvSpPr>
          <p:nvPr>
            <p:ph type="sldNum" sz="quarter" idx="5"/>
          </p:nvPr>
        </p:nvSpPr>
        <p:spPr>
          <a:noFill/>
        </p:spPr>
        <p:txBody>
          <a:bodyPr/>
          <a:lstStyle/>
          <a:p>
            <a:fld id="{C50899C2-824F-4EB9-AD6A-41BBAB6CD2DC}" type="slidenum">
              <a:rPr lang="en-US" smtClean="0"/>
              <a:pPr/>
              <a:t>12</a:t>
            </a:fld>
            <a:endParaRPr lang="en-US" dirty="0" smtClean="0"/>
          </a:p>
        </p:txBody>
      </p:sp>
    </p:spTree>
    <p:extLst>
      <p:ext uri="{BB962C8B-B14F-4D97-AF65-F5344CB8AC3E}">
        <p14:creationId xmlns:p14="http://schemas.microsoft.com/office/powerpoint/2010/main" val="22261401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504CDF9B-DD28-4B97-A778-00D9548C33CE}" type="slidenum">
              <a:rPr lang="en-US"/>
              <a:pPr>
                <a:defRPr/>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70277933-03A3-4320-A087-3C27AA5F6C52}"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A409FB76-7073-4C86-827C-988D1142C2EF}" type="slidenum">
              <a:rPr lang="en-US"/>
              <a:pPr>
                <a:defRPr/>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Объект">
    <p:spTree>
      <p:nvGrpSpPr>
        <p:cNvPr id="1" name=""/>
        <p:cNvGrpSpPr/>
        <p:nvPr/>
      </p:nvGrpSpPr>
      <p:grpSpPr>
        <a:xfrm>
          <a:off x="0" y="0"/>
          <a:ext cx="0" cy="0"/>
          <a:chOff x="0" y="0"/>
          <a:chExt cx="0" cy="0"/>
        </a:xfrm>
      </p:grpSpPr>
      <p:sp>
        <p:nvSpPr>
          <p:cNvPr id="2" name="Содержимое 1"/>
          <p:cNvSpPr>
            <a:spLocks noGrp="1"/>
          </p:cNvSpPr>
          <p:nvPr>
            <p:ph/>
          </p:nvPr>
        </p:nvSpPr>
        <p:spPr>
          <a:xfrm>
            <a:off x="457200" y="274638"/>
            <a:ext cx="8229600" cy="585152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9FD7142A-0CEA-4E0D-9DF4-5E1C3D248C28}" type="slidenum">
              <a:rPr lang="en-US"/>
              <a:pPr>
                <a:defRPr/>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endParaRPr lang="ru-RU"/>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6" name="Date Placeholder 5"/>
          <p:cNvSpPr>
            <a:spLocks noGrp="1"/>
          </p:cNvSpPr>
          <p:nvPr>
            <p:ph type="dt" sz="half" idx="10"/>
          </p:nvPr>
        </p:nvSpPr>
        <p:spPr>
          <a:xfrm>
            <a:off x="457200" y="6245225"/>
            <a:ext cx="2133600" cy="476250"/>
          </a:xfrm>
        </p:spPr>
        <p:txBody>
          <a:bodyPr/>
          <a:lstStyle>
            <a:lvl1pPr>
              <a:defRPr/>
            </a:lvl1pPr>
          </a:lstStyle>
          <a:p>
            <a:pPr>
              <a:defRPr/>
            </a:pPr>
            <a:endParaRPr lang="en-US" dirty="0"/>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pPr>
              <a:defRPr/>
            </a:pPr>
            <a:endParaRPr lang="en-US" dirty="0"/>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pPr>
              <a:defRPr/>
            </a:pPr>
            <a:fld id="{F15C9622-315C-4258-858E-E4D1C005B39E}" type="slidenum">
              <a:rPr lang="en-US"/>
              <a:pPr>
                <a:defRPr/>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endParaRPr lang="ru-RU"/>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7" name="Date Placeholder 6"/>
          <p:cNvSpPr>
            <a:spLocks noGrp="1"/>
          </p:cNvSpPr>
          <p:nvPr>
            <p:ph type="dt" sz="half" idx="10"/>
          </p:nvPr>
        </p:nvSpPr>
        <p:spPr>
          <a:xfrm>
            <a:off x="457200" y="6245225"/>
            <a:ext cx="2133600" cy="476250"/>
          </a:xfrm>
        </p:spPr>
        <p:txBody>
          <a:bodyPr/>
          <a:lstStyle>
            <a:lvl1pPr>
              <a:defRPr/>
            </a:lvl1pPr>
          </a:lstStyle>
          <a:p>
            <a:pPr>
              <a:defRPr/>
            </a:pPr>
            <a:endParaRPr lang="en-US" dirty="0"/>
          </a:p>
        </p:txBody>
      </p:sp>
      <p:sp>
        <p:nvSpPr>
          <p:cNvPr id="8" name="Footer Placeholder 7"/>
          <p:cNvSpPr>
            <a:spLocks noGrp="1"/>
          </p:cNvSpPr>
          <p:nvPr>
            <p:ph type="ftr" sz="quarter" idx="11"/>
          </p:nvPr>
        </p:nvSpPr>
        <p:spPr>
          <a:xfrm>
            <a:off x="3124200" y="6245225"/>
            <a:ext cx="2895600" cy="476250"/>
          </a:xfrm>
        </p:spPr>
        <p:txBody>
          <a:bodyPr/>
          <a:lstStyle>
            <a:lvl1pPr>
              <a:defRPr/>
            </a:lvl1pPr>
          </a:lstStyle>
          <a:p>
            <a:pPr>
              <a:defRPr/>
            </a:pPr>
            <a:endParaRPr lang="en-US" dirty="0"/>
          </a:p>
        </p:txBody>
      </p:sp>
      <p:sp>
        <p:nvSpPr>
          <p:cNvPr id="9" name="Slide Number Placeholder 8"/>
          <p:cNvSpPr>
            <a:spLocks noGrp="1"/>
          </p:cNvSpPr>
          <p:nvPr>
            <p:ph type="sldNum" sz="quarter" idx="12"/>
          </p:nvPr>
        </p:nvSpPr>
        <p:spPr>
          <a:xfrm>
            <a:off x="6553200" y="6245225"/>
            <a:ext cx="2133600" cy="476250"/>
          </a:xfrm>
        </p:spPr>
        <p:txBody>
          <a:bodyPr/>
          <a:lstStyle>
            <a:lvl1pPr>
              <a:defRPr/>
            </a:lvl1pPr>
          </a:lstStyle>
          <a:p>
            <a:pPr>
              <a:defRPr/>
            </a:pPr>
            <a:fld id="{59BD54F7-9AD8-4ED2-916A-4381A781A93C}" type="slidenum">
              <a:rPr lang="en-US"/>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B4B64BCD-15E9-4CD2-BE82-B7E9974ED3A0}" type="slidenum">
              <a:rPr lang="en-US"/>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604095FB-153F-4AEE-97AE-603EAC5CA1C6}" type="slidenum">
              <a:rPr lang="en-US"/>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23D55E34-79A8-439F-9DF6-AA8DEB70D0AB}"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D1A5296A-6198-42BF-8BEE-E28325E5E390}"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06CEA4EB-97E0-4AAB-871D-4B276515EDEF}"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F5C31556-9248-4B02-8A48-49B1FD167ADF}"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B642AB38-85A1-4DC9-811B-D7FE4B7AA5BE}"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dirty="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92E3DB40-37BB-445F-B493-C21E543687CA}"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6"/>
          <a:srcRect/>
          <a:stretch>
            <a:fillRect/>
          </a:stretch>
        </a:blipFill>
        <a:effectLst/>
      </p:bgPr>
    </p:bg>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6323"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vl1pPr>
          </a:lstStyle>
          <a:p>
            <a:pPr>
              <a:defRPr/>
            </a:pPr>
            <a:endParaRPr lang="en-U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0091A949-AC06-4F09-9A9E-F5665FCCE699}"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660" r:id="rId1"/>
    <p:sldLayoutId id="2147483659" r:id="rId2"/>
    <p:sldLayoutId id="2147483658" r:id="rId3"/>
    <p:sldLayoutId id="2147483657" r:id="rId4"/>
    <p:sldLayoutId id="2147483656" r:id="rId5"/>
    <p:sldLayoutId id="2147483655" r:id="rId6"/>
    <p:sldLayoutId id="2147483654" r:id="rId7"/>
    <p:sldLayoutId id="2147483653" r:id="rId8"/>
    <p:sldLayoutId id="2147483652" r:id="rId9"/>
    <p:sldLayoutId id="2147483651" r:id="rId10"/>
    <p:sldLayoutId id="2147483650" r:id="rId11"/>
    <p:sldLayoutId id="2147483649" r:id="rId12"/>
    <p:sldLayoutId id="2147483661" r:id="rId13"/>
    <p:sldLayoutId id="2147483662"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7.xml"/><Relationship Id="rId5" Type="http://schemas.openxmlformats.org/officeDocument/2006/relationships/image" Target="../media/image18.emf"/><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7.jpe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31.png"/><Relationship Id="rId5" Type="http://schemas.openxmlformats.org/officeDocument/2006/relationships/image" Target="../media/image30.jpeg"/><Relationship Id="rId4" Type="http://schemas.openxmlformats.org/officeDocument/2006/relationships/image" Target="../media/image29.jpeg"/></Relationships>
</file>

<file path=ppt/slides/_rels/slide1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 Id="rId5" Type="http://schemas.openxmlformats.org/officeDocument/2006/relationships/image" Target="../media/image35.jpeg"/><Relationship Id="rId4" Type="http://schemas.openxmlformats.org/officeDocument/2006/relationships/image" Target="../media/image34.jpeg"/></Relationships>
</file>

<file path=ppt/slides/_rels/slide1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7.xml"/><Relationship Id="rId5" Type="http://schemas.openxmlformats.org/officeDocument/2006/relationships/image" Target="../media/image40.jpeg"/><Relationship Id="rId4" Type="http://schemas.openxmlformats.org/officeDocument/2006/relationships/image" Target="../media/image39.jpeg"/></Relationships>
</file>

<file path=ppt/slides/_rels/slide2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7.xml"/><Relationship Id="rId4" Type="http://schemas.openxmlformats.org/officeDocument/2006/relationships/image" Target="../media/image44.jpeg"/></Relationships>
</file>

<file path=ppt/slides/_rels/slide2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2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a:spLocks noGrp="1" noChangeArrowheads="1"/>
          </p:cNvSpPr>
          <p:nvPr>
            <p:ph type="ctrTitle"/>
          </p:nvPr>
        </p:nvSpPr>
        <p:spPr>
          <a:xfrm>
            <a:off x="771521" y="183095"/>
            <a:ext cx="7658100" cy="759655"/>
          </a:xfrm>
        </p:spPr>
        <p:txBody>
          <a:bodyPr/>
          <a:lstStyle/>
          <a:p>
            <a:pPr eaLnBrk="1" hangingPunct="1"/>
            <a:r>
              <a:rPr lang="en-US" sz="3200" b="1" dirty="0">
                <a:solidFill>
                  <a:srgbClr val="FFFF00"/>
                </a:solidFill>
              </a:rPr>
              <a:t>THE NEW DC-280 CYCLOTRON.</a:t>
            </a:r>
            <a:r>
              <a:rPr lang="en-GB" sz="3200" b="1" dirty="0">
                <a:solidFill>
                  <a:srgbClr val="FFFF00"/>
                </a:solidFill>
              </a:rPr>
              <a:t> S</a:t>
            </a:r>
            <a:r>
              <a:rPr lang="en-US" sz="3200" b="1" dirty="0">
                <a:solidFill>
                  <a:srgbClr val="FFFF00"/>
                </a:solidFill>
              </a:rPr>
              <a:t>TATUS AND ROAD</a:t>
            </a:r>
            <a:r>
              <a:rPr lang="en-GB" sz="3200" b="1" dirty="0">
                <a:solidFill>
                  <a:srgbClr val="FFFF00"/>
                </a:solidFill>
              </a:rPr>
              <a:t> </a:t>
            </a:r>
            <a:r>
              <a:rPr lang="en-GB" sz="3200" b="1" dirty="0" smtClean="0">
                <a:solidFill>
                  <a:srgbClr val="FFFF00"/>
                </a:solidFill>
              </a:rPr>
              <a:t>MAP</a:t>
            </a:r>
            <a:endParaRPr lang="ru-RU" sz="3200" b="1" dirty="0" smtClean="0">
              <a:solidFill>
                <a:srgbClr val="FFFF00"/>
              </a:solidFill>
              <a:latin typeface="Times New Roman" pitchFamily="18" charset="0"/>
              <a:cs typeface="Times New Roman" pitchFamily="18" charset="0"/>
            </a:endParaRPr>
          </a:p>
        </p:txBody>
      </p:sp>
      <p:sp>
        <p:nvSpPr>
          <p:cNvPr id="15362" name="Rectangle 3"/>
          <p:cNvSpPr>
            <a:spLocks noGrp="1" noChangeArrowheads="1"/>
          </p:cNvSpPr>
          <p:nvPr>
            <p:ph type="subTitle" idx="1"/>
          </p:nvPr>
        </p:nvSpPr>
        <p:spPr>
          <a:xfrm>
            <a:off x="603682" y="981165"/>
            <a:ext cx="7825939" cy="571500"/>
          </a:xfrm>
        </p:spPr>
        <p:txBody>
          <a:bodyPr anchor="ctr"/>
          <a:lstStyle/>
          <a:p>
            <a:r>
              <a:rPr lang="en-US" sz="1600" dirty="0">
                <a:solidFill>
                  <a:schemeClr val="bg1"/>
                </a:solidFill>
                <a:latin typeface="Times New Roman" panose="02020603050405020304" pitchFamily="18" charset="0"/>
                <a:cs typeface="Times New Roman" panose="02020603050405020304" pitchFamily="18" charset="0"/>
              </a:rPr>
              <a:t>G.G. </a:t>
            </a:r>
            <a:r>
              <a:rPr lang="en-US" sz="1600" dirty="0" err="1" smtClean="0">
                <a:solidFill>
                  <a:schemeClr val="bg1"/>
                </a:solidFill>
                <a:latin typeface="Times New Roman" panose="02020603050405020304" pitchFamily="18" charset="0"/>
                <a:cs typeface="Times New Roman" panose="02020603050405020304" pitchFamily="18" charset="0"/>
              </a:rPr>
              <a:t>Gulbekian</a:t>
            </a:r>
            <a:r>
              <a:rPr lang="en-US" sz="1600" dirty="0">
                <a:solidFill>
                  <a:schemeClr val="bg1"/>
                </a:solidFill>
                <a:latin typeface="Times New Roman" panose="02020603050405020304" pitchFamily="18" charset="0"/>
                <a:cs typeface="Times New Roman" panose="02020603050405020304" pitchFamily="18" charset="0"/>
              </a:rPr>
              <a:t>, S.N. </a:t>
            </a:r>
            <a:r>
              <a:rPr lang="en-US" sz="1600" dirty="0" err="1">
                <a:solidFill>
                  <a:schemeClr val="bg1"/>
                </a:solidFill>
                <a:latin typeface="Times New Roman" panose="02020603050405020304" pitchFamily="18" charset="0"/>
                <a:cs typeface="Times New Roman" panose="02020603050405020304" pitchFamily="18" charset="0"/>
              </a:rPr>
              <a:t>Dmitriev</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Yu.Ts</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Oganessian</a:t>
            </a:r>
            <a:r>
              <a:rPr lang="en-US" sz="1600" dirty="0">
                <a:solidFill>
                  <a:schemeClr val="bg1"/>
                </a:solidFill>
                <a:latin typeface="Times New Roman" panose="02020603050405020304" pitchFamily="18" charset="0"/>
                <a:cs typeface="Times New Roman" panose="02020603050405020304" pitchFamily="18" charset="0"/>
              </a:rPr>
              <a:t>, B.N. </a:t>
            </a:r>
            <a:r>
              <a:rPr lang="en-US" sz="1600" dirty="0" err="1">
                <a:solidFill>
                  <a:schemeClr val="bg1"/>
                </a:solidFill>
                <a:latin typeface="Times New Roman" panose="02020603050405020304" pitchFamily="18" charset="0"/>
                <a:cs typeface="Times New Roman" panose="02020603050405020304" pitchFamily="18" charset="0"/>
              </a:rPr>
              <a:t>Gikal</a:t>
            </a:r>
            <a:r>
              <a:rPr lang="en-US" sz="1600" dirty="0">
                <a:solidFill>
                  <a:schemeClr val="bg1"/>
                </a:solidFill>
                <a:latin typeface="Times New Roman" panose="02020603050405020304" pitchFamily="18" charset="0"/>
                <a:cs typeface="Times New Roman" panose="02020603050405020304" pitchFamily="18" charset="0"/>
              </a:rPr>
              <a:t>, I.V. </a:t>
            </a:r>
            <a:r>
              <a:rPr lang="en-US" sz="1600" dirty="0" err="1" smtClean="0">
                <a:solidFill>
                  <a:schemeClr val="bg1"/>
                </a:solidFill>
                <a:latin typeface="Times New Roman" panose="02020603050405020304" pitchFamily="18" charset="0"/>
                <a:cs typeface="Times New Roman" panose="02020603050405020304" pitchFamily="18" charset="0"/>
              </a:rPr>
              <a:t>Kalagin</a:t>
            </a:r>
            <a:r>
              <a:rPr lang="en-US" sz="1600" dirty="0" smtClean="0">
                <a:solidFill>
                  <a:schemeClr val="bg1"/>
                </a:solidFill>
                <a:latin typeface="Times New Roman" panose="02020603050405020304" pitchFamily="18" charset="0"/>
                <a:cs typeface="Times New Roman" panose="02020603050405020304" pitchFamily="18" charset="0"/>
              </a:rPr>
              <a:t>,</a:t>
            </a:r>
            <a:r>
              <a:rPr lang="en-GB" sz="1600" i="1" dirty="0"/>
              <a:t> </a:t>
            </a:r>
            <a:r>
              <a:rPr lang="en-GB" sz="1600" dirty="0" err="1" smtClean="0">
                <a:solidFill>
                  <a:schemeClr val="bg1"/>
                </a:solidFill>
                <a:latin typeface="Times New Roman" panose="02020603050405020304" pitchFamily="18" charset="0"/>
                <a:cs typeface="Times New Roman" panose="02020603050405020304" pitchFamily="18" charset="0"/>
              </a:rPr>
              <a:t>V.A.Semin</a:t>
            </a:r>
            <a:r>
              <a:rPr lang="en-US" sz="1600" dirty="0" smtClean="0">
                <a:solidFill>
                  <a:schemeClr val="bg1"/>
                </a:solidFill>
                <a:latin typeface="Times New Roman" panose="02020603050405020304" pitchFamily="18" charset="0"/>
                <a:cs typeface="Times New Roman" panose="02020603050405020304" pitchFamily="18" charset="0"/>
              </a:rPr>
              <a:t>, S.L</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Bogomolov</a:t>
            </a:r>
            <a:r>
              <a:rPr lang="en-US" sz="1600" dirty="0">
                <a:solidFill>
                  <a:schemeClr val="bg1"/>
                </a:solidFill>
                <a:latin typeface="Times New Roman" panose="02020603050405020304" pitchFamily="18" charset="0"/>
                <a:cs typeface="Times New Roman" panose="02020603050405020304" pitchFamily="18" charset="0"/>
              </a:rPr>
              <a:t>, I</a:t>
            </a:r>
            <a:r>
              <a:rPr lang="en-GB" sz="1600" dirty="0">
                <a:solidFill>
                  <a:schemeClr val="bg1"/>
                </a:solidFill>
                <a:latin typeface="Times New Roman" panose="02020603050405020304" pitchFamily="18" charset="0"/>
                <a:cs typeface="Times New Roman" panose="02020603050405020304" pitchFamily="18" charset="0"/>
              </a:rPr>
              <a:t>.</a:t>
            </a:r>
            <a:r>
              <a:rPr lang="en-US" sz="1600" dirty="0">
                <a:solidFill>
                  <a:schemeClr val="bg1"/>
                </a:solidFill>
                <a:latin typeface="Times New Roman" panose="02020603050405020304" pitchFamily="18" charset="0"/>
                <a:cs typeface="Times New Roman" panose="02020603050405020304" pitchFamily="18" charset="0"/>
              </a:rPr>
              <a:t>A</a:t>
            </a:r>
            <a:r>
              <a:rPr lang="en-GB" sz="1600" dirty="0">
                <a:solidFill>
                  <a:schemeClr val="bg1"/>
                </a:solidFill>
                <a:latin typeface="Times New Roman" panose="02020603050405020304" pitchFamily="18" charset="0"/>
                <a:cs typeface="Times New Roman" panose="02020603050405020304" pitchFamily="18" charset="0"/>
              </a:rPr>
              <a:t>.</a:t>
            </a:r>
            <a:r>
              <a:rPr lang="en-US" sz="1600" dirty="0" err="1">
                <a:solidFill>
                  <a:schemeClr val="bg1"/>
                </a:solidFill>
                <a:latin typeface="Times New Roman" panose="02020603050405020304" pitchFamily="18" charset="0"/>
                <a:cs typeface="Times New Roman" panose="02020603050405020304" pitchFamily="18" charset="0"/>
              </a:rPr>
              <a:t>Ivanenko</a:t>
            </a:r>
            <a:r>
              <a:rPr lang="en-GB" sz="1600" dirty="0">
                <a:solidFill>
                  <a:schemeClr val="bg1"/>
                </a:solidFill>
                <a:latin typeface="Times New Roman" panose="02020603050405020304" pitchFamily="18" charset="0"/>
                <a:cs typeface="Times New Roman" panose="02020603050405020304" pitchFamily="18" charset="0"/>
              </a:rPr>
              <a:t>, </a:t>
            </a:r>
            <a:r>
              <a:rPr lang="en-US" sz="1600" dirty="0">
                <a:solidFill>
                  <a:schemeClr val="bg1"/>
                </a:solidFill>
                <a:latin typeface="Times New Roman" panose="02020603050405020304" pitchFamily="18" charset="0"/>
                <a:cs typeface="Times New Roman" panose="02020603050405020304" pitchFamily="18" charset="0"/>
              </a:rPr>
              <a:t>N</a:t>
            </a:r>
            <a:r>
              <a:rPr lang="en-GB" sz="1600" dirty="0">
                <a:solidFill>
                  <a:schemeClr val="bg1"/>
                </a:solidFill>
                <a:latin typeface="Times New Roman" panose="02020603050405020304" pitchFamily="18" charset="0"/>
                <a:cs typeface="Times New Roman" panose="02020603050405020304" pitchFamily="18" charset="0"/>
              </a:rPr>
              <a:t>.</a:t>
            </a:r>
            <a:r>
              <a:rPr lang="en-US" sz="1600" dirty="0">
                <a:solidFill>
                  <a:schemeClr val="bg1"/>
                </a:solidFill>
                <a:latin typeface="Times New Roman" panose="02020603050405020304" pitchFamily="18" charset="0"/>
                <a:cs typeface="Times New Roman" panose="02020603050405020304" pitchFamily="18" charset="0"/>
              </a:rPr>
              <a:t>Yu</a:t>
            </a:r>
            <a:r>
              <a:rPr lang="en-GB" sz="1600" dirty="0">
                <a:solidFill>
                  <a:schemeClr val="bg1"/>
                </a:solidFill>
                <a:latin typeface="Times New Roman" panose="02020603050405020304" pitchFamily="18" charset="0"/>
                <a:cs typeface="Times New Roman" panose="02020603050405020304" pitchFamily="18" charset="0"/>
              </a:rPr>
              <a:t>.</a:t>
            </a:r>
            <a:r>
              <a:rPr lang="en-US" sz="1600" dirty="0" err="1">
                <a:solidFill>
                  <a:schemeClr val="bg1"/>
                </a:solidFill>
                <a:latin typeface="Times New Roman" panose="02020603050405020304" pitchFamily="18" charset="0"/>
                <a:cs typeface="Times New Roman" panose="02020603050405020304" pitchFamily="18" charset="0"/>
              </a:rPr>
              <a:t>Kazarinov</a:t>
            </a:r>
            <a:r>
              <a:rPr lang="en-US" sz="1600" dirty="0">
                <a:solidFill>
                  <a:schemeClr val="bg1"/>
                </a:solidFill>
                <a:latin typeface="Times New Roman" panose="02020603050405020304" pitchFamily="18" charset="0"/>
                <a:cs typeface="Times New Roman" panose="02020603050405020304" pitchFamily="18" charset="0"/>
              </a:rPr>
              <a:t>, G</a:t>
            </a:r>
            <a:r>
              <a:rPr lang="en-GB" sz="1600" dirty="0">
                <a:solidFill>
                  <a:schemeClr val="bg1"/>
                </a:solidFill>
                <a:latin typeface="Times New Roman" panose="02020603050405020304" pitchFamily="18" charset="0"/>
                <a:cs typeface="Times New Roman" panose="02020603050405020304" pitchFamily="18" charset="0"/>
              </a:rPr>
              <a:t>.</a:t>
            </a:r>
            <a:r>
              <a:rPr lang="en-US" sz="1600" dirty="0">
                <a:solidFill>
                  <a:schemeClr val="bg1"/>
                </a:solidFill>
                <a:latin typeface="Times New Roman" panose="02020603050405020304" pitchFamily="18" charset="0"/>
                <a:cs typeface="Times New Roman" panose="02020603050405020304" pitchFamily="18" charset="0"/>
              </a:rPr>
              <a:t>N</a:t>
            </a:r>
            <a:r>
              <a:rPr lang="en-GB" sz="1600" dirty="0">
                <a:solidFill>
                  <a:schemeClr val="bg1"/>
                </a:solidFill>
                <a:latin typeface="Times New Roman" panose="02020603050405020304" pitchFamily="18" charset="0"/>
                <a:cs typeface="Times New Roman" panose="02020603050405020304" pitchFamily="18" charset="0"/>
              </a:rPr>
              <a:t>. </a:t>
            </a:r>
            <a:r>
              <a:rPr lang="en-US" sz="1800" dirty="0">
                <a:solidFill>
                  <a:schemeClr val="bg1"/>
                </a:solidFill>
                <a:latin typeface="Times New Roman" panose="02020603050405020304" pitchFamily="18" charset="0"/>
                <a:cs typeface="Times New Roman" panose="02020603050405020304" pitchFamily="18" charset="0"/>
              </a:rPr>
              <a:t>Ivanov</a:t>
            </a:r>
            <a:r>
              <a:rPr lang="en-US" sz="1600" dirty="0">
                <a:solidFill>
                  <a:schemeClr val="bg1"/>
                </a:solidFill>
                <a:latin typeface="Times New Roman" panose="02020603050405020304" pitchFamily="18" charset="0"/>
                <a:cs typeface="Times New Roman" panose="02020603050405020304" pitchFamily="18" charset="0"/>
              </a:rPr>
              <a:t>, N</a:t>
            </a:r>
            <a:r>
              <a:rPr lang="en-GB" sz="1600" dirty="0">
                <a:solidFill>
                  <a:schemeClr val="bg1"/>
                </a:solidFill>
                <a:latin typeface="Times New Roman" panose="02020603050405020304" pitchFamily="18" charset="0"/>
                <a:cs typeface="Times New Roman" panose="02020603050405020304" pitchFamily="18" charset="0"/>
              </a:rPr>
              <a:t>.</a:t>
            </a:r>
            <a:r>
              <a:rPr lang="en-US" sz="1600" dirty="0">
                <a:solidFill>
                  <a:schemeClr val="bg1"/>
                </a:solidFill>
                <a:latin typeface="Times New Roman" panose="02020603050405020304" pitchFamily="18" charset="0"/>
                <a:cs typeface="Times New Roman" panose="02020603050405020304" pitchFamily="18" charset="0"/>
              </a:rPr>
              <a:t>F</a:t>
            </a:r>
            <a:r>
              <a:rPr lang="en-GB" sz="1600" dirty="0">
                <a:solidFill>
                  <a:schemeClr val="bg1"/>
                </a:solidFill>
                <a:latin typeface="Times New Roman" panose="02020603050405020304" pitchFamily="18" charset="0"/>
                <a:cs typeface="Times New Roman" panose="02020603050405020304" pitchFamily="18" charset="0"/>
              </a:rPr>
              <a:t>.</a:t>
            </a:r>
            <a:r>
              <a:rPr lang="en-US" sz="1600" dirty="0" err="1">
                <a:solidFill>
                  <a:schemeClr val="bg1"/>
                </a:solidFill>
                <a:latin typeface="Times New Roman" panose="02020603050405020304" pitchFamily="18" charset="0"/>
                <a:cs typeface="Times New Roman" panose="02020603050405020304" pitchFamily="18" charset="0"/>
              </a:rPr>
              <a:t>Osipov</a:t>
            </a:r>
            <a:endParaRPr lang="ru-RU" altLang="ru-RU" sz="1600" i="1" dirty="0">
              <a:solidFill>
                <a:schemeClr val="bg1"/>
              </a:solidFill>
              <a:latin typeface="Times New Roman" panose="02020603050405020304" pitchFamily="18" charset="0"/>
              <a:cs typeface="Times New Roman" panose="02020603050405020304" pitchFamily="18" charset="0"/>
            </a:endParaRPr>
          </a:p>
        </p:txBody>
      </p:sp>
      <p:sp>
        <p:nvSpPr>
          <p:cNvPr id="15363" name="Rectangle 5"/>
          <p:cNvSpPr>
            <a:spLocks noChangeArrowheads="1"/>
          </p:cNvSpPr>
          <p:nvPr/>
        </p:nvSpPr>
        <p:spPr bwMode="auto">
          <a:xfrm>
            <a:off x="3391270" y="6463425"/>
            <a:ext cx="3284738" cy="248093"/>
          </a:xfrm>
          <a:prstGeom prst="rect">
            <a:avLst/>
          </a:prstGeom>
          <a:noFill/>
          <a:ln w="9525">
            <a:noFill/>
            <a:miter lim="800000"/>
            <a:headEnd/>
            <a:tailEnd/>
          </a:ln>
        </p:spPr>
        <p:txBody>
          <a:bodyPr/>
          <a:lstStyle/>
          <a:p>
            <a:pPr algn="ctr">
              <a:lnSpc>
                <a:spcPct val="80000"/>
              </a:lnSpc>
              <a:spcBef>
                <a:spcPct val="20000"/>
              </a:spcBef>
            </a:pPr>
            <a:r>
              <a:rPr lang="en-US" sz="1600" b="1" i="1" dirty="0" smtClean="0">
                <a:solidFill>
                  <a:srgbClr val="CCFF99"/>
                </a:solidFill>
                <a:latin typeface="Times New Roman" panose="02020603050405020304" pitchFamily="18" charset="0"/>
                <a:cs typeface="Times New Roman" panose="02020603050405020304" pitchFamily="18" charset="0"/>
              </a:rPr>
              <a:t>ALUSHTA, SARANTSEV </a:t>
            </a:r>
            <a:r>
              <a:rPr lang="ru-RU" sz="1600" b="1" i="1" dirty="0" smtClean="0">
                <a:solidFill>
                  <a:srgbClr val="CCFF99"/>
                </a:solidFill>
                <a:latin typeface="Times New Roman" panose="02020603050405020304" pitchFamily="18" charset="0"/>
                <a:cs typeface="Times New Roman" panose="02020603050405020304" pitchFamily="18" charset="0"/>
              </a:rPr>
              <a:t>2017</a:t>
            </a:r>
            <a:endParaRPr lang="ru-RU" sz="1600" b="1" i="1" dirty="0">
              <a:solidFill>
                <a:srgbClr val="CCFF99"/>
              </a:solidFill>
              <a:latin typeface="Times New Roman" panose="02020603050405020304" pitchFamily="18" charset="0"/>
              <a:cs typeface="Times New Roman" panose="02020603050405020304" pitchFamily="18" charset="0"/>
            </a:endParaRPr>
          </a:p>
        </p:txBody>
      </p:sp>
      <p:sp>
        <p:nvSpPr>
          <p:cNvPr id="10" name="Text Box 8"/>
          <p:cNvSpPr txBox="1">
            <a:spLocks noChangeArrowheads="1"/>
          </p:cNvSpPr>
          <p:nvPr/>
        </p:nvSpPr>
        <p:spPr bwMode="auto">
          <a:xfrm>
            <a:off x="334959" y="5853510"/>
            <a:ext cx="8531225" cy="615553"/>
          </a:xfrm>
          <a:prstGeom prst="rect">
            <a:avLst/>
          </a:prstGeom>
          <a:noFill/>
          <a:ln w="9525">
            <a:noFill/>
            <a:miter lim="800000"/>
            <a:headEnd/>
            <a:tailEnd/>
          </a:ln>
          <a:effectLst/>
        </p:spPr>
        <p:txBody>
          <a:bodyPr wrap="square" anchor="ctr">
            <a:spAutoFit/>
          </a:bodyPr>
          <a:lstStyle/>
          <a:p>
            <a:pPr algn="ctr">
              <a:buFontTx/>
              <a:buNone/>
            </a:pPr>
            <a:r>
              <a:rPr lang="en-US" altLang="ru-RU" dirty="0"/>
              <a:t> </a:t>
            </a:r>
            <a:r>
              <a:rPr lang="en-US" altLang="ru-RU" sz="1600" dirty="0" smtClean="0">
                <a:solidFill>
                  <a:schemeClr val="bg1"/>
                </a:solidFill>
                <a:latin typeface="Times New Roman" panose="02020603050405020304" pitchFamily="18" charset="0"/>
                <a:cs typeface="Times New Roman" panose="02020603050405020304" pitchFamily="18" charset="0"/>
              </a:rPr>
              <a:t>FLEROV LABORATORY of  NUCLEAR REACTIONS</a:t>
            </a:r>
          </a:p>
          <a:p>
            <a:pPr algn="ctr">
              <a:buFontTx/>
              <a:buNone/>
            </a:pPr>
            <a:r>
              <a:rPr lang="en-US" altLang="ru-RU" sz="1600" dirty="0" smtClean="0">
                <a:solidFill>
                  <a:schemeClr val="bg1"/>
                </a:solidFill>
                <a:latin typeface="Times New Roman" panose="02020603050405020304" pitchFamily="18" charset="0"/>
                <a:cs typeface="Times New Roman" panose="02020603050405020304" pitchFamily="18" charset="0"/>
              </a:rPr>
              <a:t>  </a:t>
            </a:r>
            <a:r>
              <a:rPr lang="en-US" altLang="ru-RU" sz="1600" dirty="0">
                <a:solidFill>
                  <a:schemeClr val="bg1"/>
                </a:solidFill>
                <a:latin typeface="Times New Roman" panose="02020603050405020304" pitchFamily="18" charset="0"/>
                <a:cs typeface="Times New Roman" panose="02020603050405020304" pitchFamily="18" charset="0"/>
              </a:rPr>
              <a:t>JOINT INSTITUTE FOR NUCLEAR </a:t>
            </a:r>
            <a:r>
              <a:rPr lang="en-US" altLang="ru-RU" sz="1600" dirty="0" smtClean="0">
                <a:solidFill>
                  <a:schemeClr val="bg1"/>
                </a:solidFill>
                <a:latin typeface="Times New Roman" panose="02020603050405020304" pitchFamily="18" charset="0"/>
                <a:cs typeface="Times New Roman" panose="02020603050405020304" pitchFamily="18" charset="0"/>
              </a:rPr>
              <a:t>RESEARCH</a:t>
            </a:r>
          </a:p>
        </p:txBody>
      </p:sp>
      <p:pic>
        <p:nvPicPr>
          <p:cNvPr id="15" name="Рисунок 3"/>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305796" y="1558303"/>
            <a:ext cx="4810116" cy="3936885"/>
          </a:xfrm>
          <a:prstGeom prst="rect">
            <a:avLst/>
          </a:prstGeom>
          <a:noFill/>
          <a:ln w="9525">
            <a:noFill/>
            <a:miter lim="800000"/>
            <a:headEnd/>
            <a:tailEnd/>
          </a:ln>
        </p:spPr>
      </p:pic>
      <p:sp>
        <p:nvSpPr>
          <p:cNvPr id="2" name="Прямоугольник 1"/>
          <p:cNvSpPr/>
          <p:nvPr/>
        </p:nvSpPr>
        <p:spPr>
          <a:xfrm>
            <a:off x="3779734" y="5500826"/>
            <a:ext cx="1862241" cy="461665"/>
          </a:xfrm>
          <a:prstGeom prst="rect">
            <a:avLst/>
          </a:prstGeom>
        </p:spPr>
        <p:txBody>
          <a:bodyPr wrap="none">
            <a:spAutoFit/>
          </a:bodyPr>
          <a:lstStyle/>
          <a:p>
            <a:r>
              <a:rPr lang="en-US" sz="2400" b="1" dirty="0" smtClean="0">
                <a:solidFill>
                  <a:srgbClr val="FFFF00"/>
                </a:solidFill>
                <a:latin typeface="Times New Roman" panose="02020603050405020304" pitchFamily="18" charset="0"/>
                <a:cs typeface="Times New Roman" panose="02020603050405020304" pitchFamily="18" charset="0"/>
              </a:rPr>
              <a:t>Igor </a:t>
            </a:r>
            <a:r>
              <a:rPr lang="en-US" sz="2400" b="1" dirty="0" err="1" smtClean="0">
                <a:solidFill>
                  <a:srgbClr val="FFFF00"/>
                </a:solidFill>
                <a:latin typeface="Times New Roman" panose="02020603050405020304" pitchFamily="18" charset="0"/>
                <a:cs typeface="Times New Roman" panose="02020603050405020304" pitchFamily="18" charset="0"/>
              </a:rPr>
              <a:t>Kalagin</a:t>
            </a:r>
            <a:endParaRPr lang="ru-RU" sz="2400" b="1" dirty="0">
              <a:solidFill>
                <a:srgbClr val="FFFF00"/>
              </a:solidFill>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l="8927" r="9107"/>
          <a:stretch/>
        </p:blipFill>
        <p:spPr bwMode="auto">
          <a:xfrm>
            <a:off x="6186694" y="460089"/>
            <a:ext cx="2193635" cy="1622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Rectangle 3"/>
          <p:cNvSpPr>
            <a:spLocks noGrp="1" noChangeArrowheads="1"/>
          </p:cNvSpPr>
          <p:nvPr>
            <p:ph type="title"/>
          </p:nvPr>
        </p:nvSpPr>
        <p:spPr>
          <a:xfrm>
            <a:off x="2188723" y="0"/>
            <a:ext cx="5340486" cy="390525"/>
          </a:xfrm>
        </p:spPr>
        <p:txBody>
          <a:bodyPr/>
          <a:lstStyle/>
          <a:p>
            <a:pPr eaLnBrk="1" hangingPunct="1"/>
            <a:r>
              <a:rPr lang="en-US" sz="2800" b="1" dirty="0">
                <a:solidFill>
                  <a:srgbClr val="FFFF00"/>
                </a:solidFill>
                <a:latin typeface="Times New Roman" panose="02020603050405020304" pitchFamily="18" charset="0"/>
                <a:cs typeface="Times New Roman" panose="02020603050405020304" pitchFamily="18" charset="0"/>
              </a:rPr>
              <a:t>Magnetic </a:t>
            </a:r>
            <a:r>
              <a:rPr lang="en-US" sz="2800" b="1" dirty="0" smtClean="0">
                <a:solidFill>
                  <a:srgbClr val="FFFF00"/>
                </a:solidFill>
                <a:latin typeface="Times New Roman" panose="02020603050405020304" pitchFamily="18" charset="0"/>
                <a:cs typeface="Times New Roman" panose="02020603050405020304" pitchFamily="18" charset="0"/>
              </a:rPr>
              <a:t>system of</a:t>
            </a:r>
            <a:r>
              <a:rPr lang="ru-RU" altLang="ru-RU" sz="2800" b="1" dirty="0" smtClean="0">
                <a:solidFill>
                  <a:srgbClr val="FFFF00"/>
                </a:solidFill>
                <a:latin typeface="Times New Roman" panose="02020603050405020304" pitchFamily="18" charset="0"/>
                <a:cs typeface="Times New Roman" panose="02020603050405020304" pitchFamily="18" charset="0"/>
              </a:rPr>
              <a:t> ДЦ-280</a:t>
            </a:r>
          </a:p>
        </p:txBody>
      </p:sp>
      <p:graphicFrame>
        <p:nvGraphicFramePr>
          <p:cNvPr id="4" name="Таблица 3"/>
          <p:cNvGraphicFramePr>
            <a:graphicFrameLocks noGrp="1"/>
          </p:cNvGraphicFramePr>
          <p:nvPr>
            <p:extLst>
              <p:ext uri="{D42A27DB-BD31-4B8C-83A1-F6EECF244321}">
                <p14:modId xmlns:p14="http://schemas.microsoft.com/office/powerpoint/2010/main" val="4191575987"/>
              </p:ext>
            </p:extLst>
          </p:nvPr>
        </p:nvGraphicFramePr>
        <p:xfrm>
          <a:off x="351895" y="453478"/>
          <a:ext cx="5120229" cy="2027712"/>
        </p:xfrm>
        <a:graphic>
          <a:graphicData uri="http://schemas.openxmlformats.org/drawingml/2006/table">
            <a:tbl>
              <a:tblPr firstRow="1" firstCol="1" bandRow="1">
                <a:tableStyleId>{5C22544A-7EE6-4342-B048-85BDC9FD1C3A}</a:tableStyleId>
              </a:tblPr>
              <a:tblGrid>
                <a:gridCol w="2998449"/>
                <a:gridCol w="2121780"/>
              </a:tblGrid>
              <a:tr h="253464">
                <a:tc>
                  <a:txBody>
                    <a:bodyPr/>
                    <a:lstStyle/>
                    <a:p>
                      <a:pPr indent="0">
                        <a:spcAft>
                          <a:spcPts val="0"/>
                        </a:spcAft>
                      </a:pPr>
                      <a:r>
                        <a:rPr lang="en-US" sz="1600" dirty="0" smtClean="0">
                          <a:effectLst/>
                          <a:latin typeface="Times New Roman" panose="02020603050405020304" pitchFamily="18" charset="0"/>
                          <a:ea typeface="Times New Roman"/>
                          <a:cs typeface="Times New Roman" panose="02020603050405020304" pitchFamily="18" charset="0"/>
                        </a:rPr>
                        <a:t>Size of magnet yoke L</a:t>
                      </a:r>
                      <a:r>
                        <a:rPr lang="ru-RU" sz="1600" dirty="0" smtClean="0">
                          <a:effectLst/>
                          <a:latin typeface="Times New Roman" panose="02020603050405020304" pitchFamily="18" charset="0"/>
                          <a:ea typeface="Times New Roman"/>
                          <a:cs typeface="Times New Roman" panose="02020603050405020304" pitchFamily="18" charset="0"/>
                        </a:rPr>
                        <a:t>х</a:t>
                      </a:r>
                      <a:r>
                        <a:rPr lang="en-US" sz="1600" dirty="0" smtClean="0">
                          <a:effectLst/>
                          <a:latin typeface="Times New Roman" panose="02020603050405020304" pitchFamily="18" charset="0"/>
                          <a:ea typeface="Times New Roman"/>
                          <a:cs typeface="Times New Roman" panose="02020603050405020304" pitchFamily="18" charset="0"/>
                        </a:rPr>
                        <a:t>W</a:t>
                      </a:r>
                      <a:r>
                        <a:rPr lang="ru-RU" sz="1600" dirty="0" smtClean="0">
                          <a:effectLst/>
                          <a:latin typeface="Times New Roman" panose="02020603050405020304" pitchFamily="18" charset="0"/>
                          <a:ea typeface="Times New Roman"/>
                          <a:cs typeface="Times New Roman" panose="02020603050405020304" pitchFamily="18" charset="0"/>
                        </a:rPr>
                        <a:t>х</a:t>
                      </a:r>
                      <a:r>
                        <a:rPr lang="en-US" sz="1600" dirty="0" smtClean="0">
                          <a:effectLst/>
                          <a:latin typeface="Times New Roman" panose="02020603050405020304" pitchFamily="18" charset="0"/>
                          <a:ea typeface="Times New Roman"/>
                          <a:cs typeface="Times New Roman" panose="02020603050405020304" pitchFamily="18" charset="0"/>
                        </a:rPr>
                        <a:t>H</a:t>
                      </a:r>
                      <a:endParaRPr lang="ru-RU" sz="1600" dirty="0">
                        <a:effectLst/>
                        <a:latin typeface="Times New Roman" panose="02020603050405020304" pitchFamily="18" charset="0"/>
                        <a:ea typeface="Times New Roman"/>
                        <a:cs typeface="Times New Roman" panose="02020603050405020304" pitchFamily="18" charset="0"/>
                      </a:endParaRPr>
                    </a:p>
                  </a:txBody>
                  <a:tcPr marL="68580" marR="68580" marT="0" marB="0">
                    <a:solidFill>
                      <a:schemeClr val="accent6">
                        <a:lumMod val="60000"/>
                        <a:lumOff val="40000"/>
                      </a:schemeClr>
                    </a:solidFill>
                  </a:tcPr>
                </a:tc>
                <a:tc>
                  <a:txBody>
                    <a:bodyPr/>
                    <a:lstStyle/>
                    <a:p>
                      <a:pPr indent="0" algn="ctr">
                        <a:spcAft>
                          <a:spcPts val="0"/>
                        </a:spcAft>
                      </a:pPr>
                      <a:r>
                        <a:rPr lang="ru-RU" sz="1600" b="0" dirty="0" smtClean="0">
                          <a:solidFill>
                            <a:schemeClr val="tx1"/>
                          </a:solidFill>
                          <a:effectLst/>
                          <a:latin typeface="Times New Roman" panose="02020603050405020304" pitchFamily="18" charset="0"/>
                          <a:ea typeface="Times New Roman"/>
                          <a:cs typeface="Times New Roman" panose="02020603050405020304" pitchFamily="18" charset="0"/>
                        </a:rPr>
                        <a:t>8</a:t>
                      </a:r>
                      <a:r>
                        <a:rPr lang="en-US" sz="1600" b="0" dirty="0" smtClean="0">
                          <a:solidFill>
                            <a:schemeClr val="tx1"/>
                          </a:solidFill>
                          <a:effectLst/>
                          <a:latin typeface="Times New Roman" panose="02020603050405020304" pitchFamily="18" charset="0"/>
                          <a:ea typeface="Times New Roman"/>
                          <a:cs typeface="Times New Roman" panose="02020603050405020304" pitchFamily="18" charset="0"/>
                        </a:rPr>
                        <a:t>.</a:t>
                      </a:r>
                      <a:r>
                        <a:rPr lang="ru-RU" sz="1600" b="0" dirty="0" smtClean="0">
                          <a:solidFill>
                            <a:schemeClr val="tx1"/>
                          </a:solidFill>
                          <a:effectLst/>
                          <a:latin typeface="Times New Roman" panose="02020603050405020304" pitchFamily="18" charset="0"/>
                          <a:ea typeface="Times New Roman"/>
                          <a:cs typeface="Times New Roman" panose="02020603050405020304" pitchFamily="18" charset="0"/>
                        </a:rPr>
                        <a:t>76х4</a:t>
                      </a:r>
                      <a:r>
                        <a:rPr lang="en-US" sz="1600" b="0" dirty="0" smtClean="0">
                          <a:solidFill>
                            <a:schemeClr val="tx1"/>
                          </a:solidFill>
                          <a:effectLst/>
                          <a:latin typeface="Times New Roman" panose="02020603050405020304" pitchFamily="18" charset="0"/>
                          <a:ea typeface="Times New Roman"/>
                          <a:cs typeface="Times New Roman" panose="02020603050405020304" pitchFamily="18" charset="0"/>
                        </a:rPr>
                        <a:t>.</a:t>
                      </a:r>
                      <a:r>
                        <a:rPr lang="ru-RU" sz="1600" b="0" dirty="0" smtClean="0">
                          <a:solidFill>
                            <a:schemeClr val="tx1"/>
                          </a:solidFill>
                          <a:effectLst/>
                          <a:latin typeface="Times New Roman" panose="02020603050405020304" pitchFamily="18" charset="0"/>
                          <a:ea typeface="Times New Roman"/>
                          <a:cs typeface="Times New Roman" panose="02020603050405020304" pitchFamily="18" charset="0"/>
                        </a:rPr>
                        <a:t>08х4</a:t>
                      </a:r>
                      <a:r>
                        <a:rPr lang="en-US" sz="1600" b="0" dirty="0" smtClean="0">
                          <a:solidFill>
                            <a:schemeClr val="tx1"/>
                          </a:solidFill>
                          <a:effectLst/>
                          <a:latin typeface="Times New Roman" panose="02020603050405020304" pitchFamily="18" charset="0"/>
                          <a:ea typeface="Times New Roman"/>
                          <a:cs typeface="Times New Roman" panose="02020603050405020304" pitchFamily="18" charset="0"/>
                        </a:rPr>
                        <a:t>.</a:t>
                      </a:r>
                      <a:r>
                        <a:rPr lang="ru-RU" sz="1600" b="0" dirty="0" smtClean="0">
                          <a:solidFill>
                            <a:schemeClr val="tx1"/>
                          </a:solidFill>
                          <a:effectLst/>
                          <a:latin typeface="Times New Roman" panose="02020603050405020304" pitchFamily="18" charset="0"/>
                          <a:ea typeface="Times New Roman"/>
                          <a:cs typeface="Times New Roman" panose="02020603050405020304" pitchFamily="18" charset="0"/>
                        </a:rPr>
                        <a:t>84 </a:t>
                      </a:r>
                      <a:r>
                        <a:rPr lang="en-US" sz="1600" b="0" dirty="0" smtClean="0">
                          <a:solidFill>
                            <a:schemeClr val="tx1"/>
                          </a:solidFill>
                          <a:effectLst/>
                          <a:latin typeface="Times New Roman" panose="02020603050405020304" pitchFamily="18" charset="0"/>
                          <a:ea typeface="Times New Roman"/>
                          <a:cs typeface="Times New Roman" panose="02020603050405020304" pitchFamily="18" charset="0"/>
                        </a:rPr>
                        <a:t>m</a:t>
                      </a:r>
                      <a:r>
                        <a:rPr lang="ru-RU" sz="1600" b="0" baseline="30000" dirty="0" smtClean="0">
                          <a:solidFill>
                            <a:schemeClr val="tx1"/>
                          </a:solidFill>
                          <a:effectLst/>
                          <a:latin typeface="Times New Roman" panose="02020603050405020304" pitchFamily="18" charset="0"/>
                          <a:ea typeface="Times New Roman"/>
                          <a:cs typeface="Times New Roman" panose="02020603050405020304" pitchFamily="18" charset="0"/>
                        </a:rPr>
                        <a:t>3</a:t>
                      </a:r>
                      <a:endParaRPr lang="ru-RU" sz="1600" b="0" baseline="30000" dirty="0">
                        <a:solidFill>
                          <a:schemeClr val="tx1"/>
                        </a:solidFill>
                        <a:effectLst/>
                        <a:latin typeface="Times New Roman" panose="02020603050405020304" pitchFamily="18" charset="0"/>
                        <a:ea typeface="Times New Roman"/>
                        <a:cs typeface="Times New Roman" panose="02020603050405020304" pitchFamily="18" charset="0"/>
                      </a:endParaRPr>
                    </a:p>
                  </a:txBody>
                  <a:tcPr marL="68580" marR="68580" marT="0" marB="0">
                    <a:solidFill>
                      <a:schemeClr val="bg1"/>
                    </a:solidFill>
                  </a:tcPr>
                </a:tc>
              </a:tr>
              <a:tr h="253464">
                <a:tc>
                  <a:txBody>
                    <a:bodyPr/>
                    <a:lstStyle/>
                    <a:p>
                      <a:pPr>
                        <a:spcAft>
                          <a:spcPts val="0"/>
                        </a:spcAft>
                      </a:pPr>
                      <a:r>
                        <a:rPr lang="en-US" sz="1600" dirty="0" smtClean="0">
                          <a:effectLst/>
                          <a:latin typeface="Times New Roman" panose="02020603050405020304" pitchFamily="18" charset="0"/>
                          <a:cs typeface="Times New Roman" panose="02020603050405020304" pitchFamily="18" charset="0"/>
                        </a:rPr>
                        <a:t>Pole diameter</a:t>
                      </a:r>
                      <a:endParaRPr lang="ru-RU"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6">
                        <a:lumMod val="60000"/>
                        <a:lumOff val="40000"/>
                      </a:schemeClr>
                    </a:solidFill>
                  </a:tcPr>
                </a:tc>
                <a:tc>
                  <a:txBody>
                    <a:bodyPr/>
                    <a:lstStyle/>
                    <a:p>
                      <a:pPr algn="ctr">
                        <a:spcAft>
                          <a:spcPts val="0"/>
                        </a:spcAft>
                      </a:pPr>
                      <a:r>
                        <a:rPr lang="en-US" sz="1600" b="0" dirty="0">
                          <a:solidFill>
                            <a:schemeClr val="tx1"/>
                          </a:solidFill>
                          <a:effectLst/>
                          <a:latin typeface="Times New Roman" panose="02020603050405020304" pitchFamily="18" charset="0"/>
                          <a:cs typeface="Times New Roman" panose="02020603050405020304" pitchFamily="18" charset="0"/>
                        </a:rPr>
                        <a:t>4 </a:t>
                      </a:r>
                      <a:r>
                        <a:rPr lang="en-US" sz="1600" b="0" dirty="0" smtClean="0">
                          <a:solidFill>
                            <a:schemeClr val="tx1"/>
                          </a:solidFill>
                          <a:effectLst/>
                          <a:latin typeface="Times New Roman" panose="02020603050405020304" pitchFamily="18" charset="0"/>
                          <a:cs typeface="Times New Roman" panose="02020603050405020304" pitchFamily="18" charset="0"/>
                        </a:rPr>
                        <a:t>m</a:t>
                      </a:r>
                      <a:endParaRPr lang="ru-RU" sz="16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r>
              <a:tr h="253464">
                <a:tc>
                  <a:txBody>
                    <a:bodyPr/>
                    <a:lstStyle/>
                    <a:p>
                      <a:pPr marL="0" marR="0" lvl="0" indent="0" algn="l" defTabSz="914400" rtl="0" eaLnBrk="0" fontAlgn="base" latinLnBrk="0" hangingPunct="0">
                        <a:lnSpc>
                          <a:spcPct val="100000"/>
                        </a:lnSpc>
                        <a:spcBef>
                          <a:spcPct val="0"/>
                        </a:spcBef>
                        <a:spcAft>
                          <a:spcPct val="0"/>
                        </a:spcAft>
                        <a:buClr>
                          <a:schemeClr val="bg1"/>
                        </a:buClr>
                        <a:buSzTx/>
                        <a:buFontTx/>
                        <a:buNone/>
                        <a:tabLst/>
                      </a:pPr>
                      <a:r>
                        <a:rPr lang="en-US" sz="1600" dirty="0" smtClean="0">
                          <a:effectLst/>
                          <a:latin typeface="Times New Roman" panose="02020603050405020304" pitchFamily="18" charset="0"/>
                          <a:cs typeface="Times New Roman" panose="02020603050405020304" pitchFamily="18" charset="0"/>
                        </a:rPr>
                        <a:t>Gap between central </a:t>
                      </a:r>
                      <a:r>
                        <a:rPr kumimoji="0" lang="en-US" sz="1600" b="1" i="0" u="none" strike="noStrike" cap="none" normalizeH="0" baseline="0" dirty="0" smtClean="0">
                          <a:ln>
                            <a:noFill/>
                          </a:ln>
                          <a:solidFill>
                            <a:schemeClr val="bg1"/>
                          </a:solidFill>
                          <a:effectLst/>
                          <a:latin typeface="Times New Roman" pitchFamily="18" charset="0"/>
                          <a:cs typeface="Times New Roman" pitchFamily="18" charset="0"/>
                        </a:rPr>
                        <a:t>plugs</a:t>
                      </a:r>
                      <a:endParaRPr kumimoji="0" lang="en-US" sz="1600" b="1" i="0" u="none" strike="noStrike" cap="none" normalizeH="0" baseline="0" dirty="0" smtClean="0">
                        <a:ln>
                          <a:noFill/>
                        </a:ln>
                        <a:solidFill>
                          <a:schemeClr val="bg1"/>
                        </a:solidFill>
                        <a:effectLst/>
                        <a:latin typeface="Times New Roman" pitchFamily="18" charset="0"/>
                      </a:endParaRPr>
                    </a:p>
                  </a:txBody>
                  <a:tcPr marL="68580" marR="68580" marT="0" marB="0">
                    <a:solidFill>
                      <a:schemeClr val="accent6">
                        <a:lumMod val="60000"/>
                        <a:lumOff val="40000"/>
                      </a:schemeClr>
                    </a:solidFill>
                  </a:tcPr>
                </a:tc>
                <a:tc>
                  <a:txBody>
                    <a:bodyPr/>
                    <a:lstStyle/>
                    <a:p>
                      <a:pPr algn="ctr">
                        <a:spcAft>
                          <a:spcPts val="0"/>
                        </a:spcAft>
                      </a:pPr>
                      <a:r>
                        <a:rPr lang="ru-RU" sz="1600" dirty="0">
                          <a:effectLst/>
                          <a:latin typeface="Times New Roman" panose="02020603050405020304" pitchFamily="18" charset="0"/>
                          <a:cs typeface="Times New Roman" panose="02020603050405020304" pitchFamily="18" charset="0"/>
                        </a:rPr>
                        <a:t>40</a:t>
                      </a:r>
                      <a:r>
                        <a:rPr lang="en-US" sz="1600" dirty="0">
                          <a:effectLst/>
                          <a:latin typeface="Times New Roman" panose="02020603050405020304" pitchFamily="18" charset="0"/>
                          <a:cs typeface="Times New Roman" panose="02020603050405020304" pitchFamily="18" charset="0"/>
                        </a:rPr>
                        <a:t>0 </a:t>
                      </a:r>
                      <a:r>
                        <a:rPr lang="en-US" sz="1600" dirty="0" smtClean="0">
                          <a:effectLst/>
                          <a:latin typeface="Times New Roman" panose="02020603050405020304" pitchFamily="18" charset="0"/>
                          <a:cs typeface="Times New Roman" panose="02020603050405020304" pitchFamily="18" charset="0"/>
                        </a:rPr>
                        <a:t>mm</a:t>
                      </a:r>
                      <a:endParaRPr lang="ru-RU"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r>
              <a:tr h="253464">
                <a:tc>
                  <a:txBody>
                    <a:bodyPr/>
                    <a:lstStyle/>
                    <a:p>
                      <a:pPr marL="0" marR="0" lvl="0" indent="0" algn="l" defTabSz="914400" rtl="0" eaLnBrk="0" fontAlgn="base" latinLnBrk="0" hangingPunct="0">
                        <a:lnSpc>
                          <a:spcPct val="100000"/>
                        </a:lnSpc>
                        <a:spcBef>
                          <a:spcPct val="0"/>
                        </a:spcBef>
                        <a:spcAft>
                          <a:spcPct val="0"/>
                        </a:spcAft>
                        <a:buClr>
                          <a:schemeClr val="bg1"/>
                        </a:buClr>
                        <a:buSzTx/>
                        <a:buFontTx/>
                        <a:buNone/>
                        <a:tabLst/>
                      </a:pPr>
                      <a:r>
                        <a:rPr kumimoji="0" lang="en-US" sz="1600" b="1" i="0" u="none" strike="noStrike" cap="none" normalizeH="0" baseline="0" dirty="0" smtClean="0">
                          <a:ln>
                            <a:noFill/>
                          </a:ln>
                          <a:solidFill>
                            <a:schemeClr val="bg1"/>
                          </a:solidFill>
                          <a:effectLst/>
                          <a:latin typeface="Times New Roman" pitchFamily="18" charset="0"/>
                          <a:cs typeface="Times New Roman" pitchFamily="18" charset="0"/>
                        </a:rPr>
                        <a:t>Valley/hill gap</a:t>
                      </a:r>
                      <a:endParaRPr kumimoji="0" lang="en-US" sz="1600" b="1" i="0" u="none" strike="noStrike" cap="none" normalizeH="0" baseline="0" dirty="0" smtClean="0">
                        <a:ln>
                          <a:noFill/>
                        </a:ln>
                        <a:solidFill>
                          <a:schemeClr val="bg1"/>
                        </a:solidFill>
                        <a:effectLst/>
                        <a:latin typeface="Times New Roman" pitchFamily="18" charset="0"/>
                      </a:endParaRPr>
                    </a:p>
                  </a:txBody>
                  <a:tcPr marL="68580" marR="68580" marT="0" marB="0">
                    <a:solidFill>
                      <a:schemeClr val="accent6">
                        <a:lumMod val="60000"/>
                        <a:lumOff val="40000"/>
                      </a:schemeClr>
                    </a:solidFill>
                  </a:tcPr>
                </a:tc>
                <a:tc>
                  <a:txBody>
                    <a:bodyPr/>
                    <a:lstStyle/>
                    <a:p>
                      <a:pPr algn="ctr">
                        <a:spcAft>
                          <a:spcPts val="0"/>
                        </a:spcAft>
                      </a:pPr>
                      <a:r>
                        <a:rPr lang="en-US" sz="1600" dirty="0" smtClean="0">
                          <a:effectLst/>
                          <a:latin typeface="Times New Roman" panose="02020603050405020304" pitchFamily="18" charset="0"/>
                          <a:cs typeface="Times New Roman" panose="02020603050405020304" pitchFamily="18" charset="0"/>
                        </a:rPr>
                        <a:t>500/208 mm/mm</a:t>
                      </a:r>
                      <a:endParaRPr lang="ru-RU"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r>
              <a:tr h="253464">
                <a:tc>
                  <a:txBody>
                    <a:bodyPr/>
                    <a:lstStyle/>
                    <a:p>
                      <a:pPr marL="0" marR="0" lvl="0" indent="0" algn="l" defTabSz="914400" rtl="0" eaLnBrk="0" fontAlgn="base" latinLnBrk="0" hangingPunct="0">
                        <a:lnSpc>
                          <a:spcPct val="100000"/>
                        </a:lnSpc>
                        <a:spcBef>
                          <a:spcPct val="0"/>
                        </a:spcBef>
                        <a:spcAft>
                          <a:spcPct val="0"/>
                        </a:spcAft>
                        <a:buClr>
                          <a:schemeClr val="bg1"/>
                        </a:buClr>
                        <a:buSzTx/>
                        <a:buFontTx/>
                        <a:buNone/>
                        <a:tabLst/>
                      </a:pPr>
                      <a:r>
                        <a:rPr kumimoji="0" lang="en-US" sz="1600" b="1" i="0" u="none" strike="noStrike" cap="none" normalizeH="0" baseline="0" dirty="0" smtClean="0">
                          <a:ln>
                            <a:noFill/>
                          </a:ln>
                          <a:solidFill>
                            <a:schemeClr val="bg1"/>
                          </a:solidFill>
                          <a:effectLst/>
                          <a:latin typeface="Times New Roman" pitchFamily="18" charset="0"/>
                          <a:cs typeface="Times New Roman" pitchFamily="18" charset="0"/>
                        </a:rPr>
                        <a:t>Magnet weight</a:t>
                      </a:r>
                      <a:endParaRPr kumimoji="0" lang="en-US" sz="1600" b="1" i="0" u="none" strike="noStrike" cap="none" normalizeH="0" baseline="0" dirty="0" smtClean="0">
                        <a:ln>
                          <a:noFill/>
                        </a:ln>
                        <a:solidFill>
                          <a:schemeClr val="bg1"/>
                        </a:solidFill>
                        <a:effectLst/>
                        <a:latin typeface="Times New Roman" pitchFamily="18" charset="0"/>
                      </a:endParaRPr>
                    </a:p>
                  </a:txBody>
                  <a:tcPr marL="68580" marR="68580" marT="0" marB="0">
                    <a:solidFill>
                      <a:schemeClr val="accent6">
                        <a:lumMod val="60000"/>
                        <a:lumOff val="40000"/>
                      </a:schemeClr>
                    </a:solidFill>
                  </a:tcPr>
                </a:tc>
                <a:tc>
                  <a:txBody>
                    <a:bodyPr/>
                    <a:lstStyle/>
                    <a:p>
                      <a:pPr algn="ctr">
                        <a:spcAft>
                          <a:spcPts val="0"/>
                        </a:spcAft>
                      </a:pPr>
                      <a:r>
                        <a:rPr lang="en-US" sz="1600" dirty="0">
                          <a:effectLst/>
                          <a:latin typeface="Times New Roman" panose="02020603050405020304" pitchFamily="18" charset="0"/>
                          <a:cs typeface="Times New Roman" panose="02020603050405020304" pitchFamily="18" charset="0"/>
                        </a:rPr>
                        <a:t>1100 </a:t>
                      </a:r>
                      <a:r>
                        <a:rPr lang="en-US" sz="1600" dirty="0" smtClean="0">
                          <a:effectLst/>
                          <a:latin typeface="Times New Roman" panose="02020603050405020304" pitchFamily="18" charset="0"/>
                          <a:cs typeface="Times New Roman" panose="02020603050405020304" pitchFamily="18" charset="0"/>
                        </a:rPr>
                        <a:t>t</a:t>
                      </a:r>
                      <a:endParaRPr lang="ru-RU"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r>
              <a:tr h="253464">
                <a:tc>
                  <a:txBody>
                    <a:bodyPr/>
                    <a:lstStyle/>
                    <a:p>
                      <a:pPr marL="0" marR="0" lvl="0" indent="0" algn="l" defTabSz="914400" rtl="0" eaLnBrk="0" fontAlgn="base" latinLnBrk="0" hangingPunct="0">
                        <a:lnSpc>
                          <a:spcPct val="100000"/>
                        </a:lnSpc>
                        <a:spcBef>
                          <a:spcPct val="0"/>
                        </a:spcBef>
                        <a:spcAft>
                          <a:spcPct val="0"/>
                        </a:spcAft>
                        <a:buClr>
                          <a:schemeClr val="bg1"/>
                        </a:buClr>
                        <a:buSzTx/>
                        <a:buFontTx/>
                        <a:buNone/>
                        <a:tabLst/>
                      </a:pPr>
                      <a:r>
                        <a:rPr kumimoji="0" lang="en-US" sz="1600" b="1" i="0" u="none" strike="noStrike" cap="none" normalizeH="0" baseline="0" dirty="0" smtClean="0">
                          <a:ln>
                            <a:noFill/>
                          </a:ln>
                          <a:solidFill>
                            <a:schemeClr val="bg1"/>
                          </a:solidFill>
                          <a:effectLst/>
                          <a:latin typeface="Times New Roman" pitchFamily="18" charset="0"/>
                          <a:cs typeface="Times New Roman" pitchFamily="18" charset="0"/>
                        </a:rPr>
                        <a:t>Magnet power</a:t>
                      </a:r>
                      <a:endParaRPr kumimoji="0" lang="en-US" sz="1600" b="1" i="0" u="none" strike="noStrike" cap="none" normalizeH="0" baseline="0" dirty="0" smtClean="0">
                        <a:ln>
                          <a:noFill/>
                        </a:ln>
                        <a:solidFill>
                          <a:schemeClr val="bg1"/>
                        </a:solidFill>
                        <a:effectLst/>
                        <a:latin typeface="Times New Roman" pitchFamily="18" charset="0"/>
                      </a:endParaRPr>
                    </a:p>
                  </a:txBody>
                  <a:tcPr marL="68580" marR="68580" marT="0" marB="0">
                    <a:solidFill>
                      <a:schemeClr val="accent6">
                        <a:lumMod val="60000"/>
                        <a:lumOff val="40000"/>
                      </a:schemeClr>
                    </a:solidFill>
                  </a:tcPr>
                </a:tc>
                <a:tc>
                  <a:txBody>
                    <a:bodyPr/>
                    <a:lstStyle/>
                    <a:p>
                      <a:pPr algn="ctr">
                        <a:spcAft>
                          <a:spcPts val="0"/>
                        </a:spcAft>
                      </a:pPr>
                      <a:r>
                        <a:rPr lang="en-US" sz="1600" dirty="0">
                          <a:effectLst/>
                          <a:latin typeface="Times New Roman" panose="02020603050405020304" pitchFamily="18" charset="0"/>
                          <a:cs typeface="Times New Roman" panose="02020603050405020304" pitchFamily="18" charset="0"/>
                        </a:rPr>
                        <a:t>300 </a:t>
                      </a:r>
                      <a:r>
                        <a:rPr lang="en-US" sz="1600" dirty="0" smtClean="0">
                          <a:effectLst/>
                          <a:latin typeface="Times New Roman" panose="02020603050405020304" pitchFamily="18" charset="0"/>
                          <a:cs typeface="Times New Roman" panose="02020603050405020304" pitchFamily="18" charset="0"/>
                        </a:rPr>
                        <a:t>kW</a:t>
                      </a:r>
                      <a:endParaRPr lang="ru-RU"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r>
              <a:tr h="253464">
                <a:tc>
                  <a:txBody>
                    <a:bodyPr/>
                    <a:lstStyle/>
                    <a:p>
                      <a:pPr marL="0" marR="0" lvl="0" indent="0" algn="l" defTabSz="914400" rtl="0" eaLnBrk="0" fontAlgn="base" latinLnBrk="0" hangingPunct="0">
                        <a:lnSpc>
                          <a:spcPct val="100000"/>
                        </a:lnSpc>
                        <a:spcBef>
                          <a:spcPct val="0"/>
                        </a:spcBef>
                        <a:spcAft>
                          <a:spcPct val="0"/>
                        </a:spcAft>
                        <a:buClr>
                          <a:schemeClr val="bg1"/>
                        </a:buClr>
                        <a:buSzTx/>
                        <a:buFontTx/>
                        <a:buNone/>
                        <a:tabLst/>
                        <a:defRPr/>
                      </a:pPr>
                      <a:r>
                        <a:rPr kumimoji="0" lang="en-US" sz="1600" b="1" i="0" u="none" strike="noStrike" cap="none" normalizeH="0" baseline="0" dirty="0" smtClean="0">
                          <a:ln>
                            <a:noFill/>
                          </a:ln>
                          <a:solidFill>
                            <a:schemeClr val="bg1"/>
                          </a:solidFill>
                          <a:effectLst/>
                          <a:latin typeface="Times New Roman" pitchFamily="18" charset="0"/>
                          <a:cs typeface="Times New Roman" pitchFamily="18" charset="0"/>
                        </a:rPr>
                        <a:t>Maximal current</a:t>
                      </a:r>
                      <a:endParaRPr kumimoji="0" lang="en-US" sz="1600" b="1" i="0" u="none" strike="noStrike" cap="none" normalizeH="0" baseline="0" dirty="0" smtClean="0">
                        <a:ln>
                          <a:noFill/>
                        </a:ln>
                        <a:solidFill>
                          <a:schemeClr val="bg1"/>
                        </a:solidFill>
                        <a:effectLst/>
                        <a:latin typeface="Times New Roman" pitchFamily="18" charset="0"/>
                      </a:endParaRPr>
                    </a:p>
                  </a:txBody>
                  <a:tcPr marL="68580" marR="68580" marT="0" marB="0">
                    <a:solidFill>
                      <a:schemeClr val="accent6">
                        <a:lumMod val="60000"/>
                        <a:lumOff val="40000"/>
                      </a:schemeClr>
                    </a:solidFill>
                  </a:tcPr>
                </a:tc>
                <a:tc>
                  <a:txBody>
                    <a:bodyPr/>
                    <a:lstStyle/>
                    <a:p>
                      <a:pPr algn="ctr">
                        <a:spcAft>
                          <a:spcPts val="0"/>
                        </a:spcAft>
                      </a:pPr>
                      <a:r>
                        <a:rPr lang="en-US" sz="1600" dirty="0" smtClean="0">
                          <a:effectLst/>
                          <a:latin typeface="Times New Roman" panose="02020603050405020304" pitchFamily="18" charset="0"/>
                          <a:ea typeface="Times New Roman" panose="02020603050405020304" pitchFamily="18" charset="0"/>
                          <a:cs typeface="Times New Roman" panose="02020603050405020304" pitchFamily="18" charset="0"/>
                        </a:rPr>
                        <a:t>1000 </a:t>
                      </a:r>
                      <a:r>
                        <a:rPr lang="en-US" sz="1600" dirty="0" smtClean="0">
                          <a:effectLst/>
                          <a:latin typeface="Times New Roman" panose="02020603050405020304" pitchFamily="18" charset="0"/>
                          <a:ea typeface="Times New Roman" panose="02020603050405020304" pitchFamily="18" charset="0"/>
                          <a:cs typeface="Times New Roman" panose="02020603050405020304" pitchFamily="18" charset="0"/>
                        </a:rPr>
                        <a:t>A</a:t>
                      </a:r>
                      <a:endParaRPr lang="ru-RU"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r>
              <a:tr h="253464">
                <a:tc>
                  <a:txBody>
                    <a:bodyPr/>
                    <a:lstStyle/>
                    <a:p>
                      <a:pPr marL="0" marR="0" lvl="0" indent="0" algn="l" defTabSz="914400" rtl="0" eaLnBrk="0" fontAlgn="base" latinLnBrk="0" hangingPunct="0">
                        <a:lnSpc>
                          <a:spcPct val="100000"/>
                        </a:lnSpc>
                        <a:spcBef>
                          <a:spcPct val="0"/>
                        </a:spcBef>
                        <a:spcAft>
                          <a:spcPct val="0"/>
                        </a:spcAft>
                        <a:buClr>
                          <a:schemeClr val="bg1"/>
                        </a:buClr>
                        <a:buSzTx/>
                        <a:buFontTx/>
                        <a:buNone/>
                        <a:tabLst/>
                      </a:pPr>
                      <a:r>
                        <a:rPr kumimoji="0" lang="en-US" sz="1600" b="1" i="0" u="none" strike="noStrike" cap="none" normalizeH="0" baseline="0" dirty="0" smtClean="0">
                          <a:ln>
                            <a:noFill/>
                          </a:ln>
                          <a:solidFill>
                            <a:schemeClr val="bg1"/>
                          </a:solidFill>
                          <a:effectLst/>
                          <a:latin typeface="Times New Roman" pitchFamily="18" charset="0"/>
                          <a:cs typeface="Times New Roman" pitchFamily="18" charset="0"/>
                        </a:rPr>
                        <a:t>Magnetic field level</a:t>
                      </a:r>
                      <a:endParaRPr kumimoji="0" lang="en-US" sz="1600" b="1" i="0" u="none" strike="noStrike" cap="none" normalizeH="0" baseline="0" dirty="0" smtClean="0">
                        <a:ln>
                          <a:noFill/>
                        </a:ln>
                        <a:solidFill>
                          <a:schemeClr val="bg1"/>
                        </a:solidFill>
                        <a:effectLst/>
                        <a:latin typeface="Times New Roman" pitchFamily="18" charset="0"/>
                      </a:endParaRPr>
                    </a:p>
                  </a:txBody>
                  <a:tcPr marL="68580" marR="68580" marT="0" marB="0">
                    <a:solidFill>
                      <a:schemeClr val="accent6">
                        <a:lumMod val="60000"/>
                        <a:lumOff val="40000"/>
                      </a:schemeClr>
                    </a:solidFill>
                  </a:tcPr>
                </a:tc>
                <a:tc>
                  <a:txBody>
                    <a:bodyPr/>
                    <a:lstStyle/>
                    <a:p>
                      <a:pPr algn="ctr">
                        <a:spcAft>
                          <a:spcPts val="0"/>
                        </a:spcAft>
                      </a:pPr>
                      <a:r>
                        <a:rPr lang="en-US" sz="1600" dirty="0" smtClean="0">
                          <a:effectLst/>
                          <a:latin typeface="Times New Roman" panose="02020603050405020304" pitchFamily="18" charset="0"/>
                          <a:cs typeface="Times New Roman" panose="02020603050405020304" pitchFamily="18" charset="0"/>
                        </a:rPr>
                        <a:t>0.6÷1.3 </a:t>
                      </a:r>
                      <a:r>
                        <a:rPr lang="en-US" sz="1600" dirty="0" smtClean="0">
                          <a:effectLst/>
                          <a:latin typeface="Times New Roman" panose="02020603050405020304" pitchFamily="18" charset="0"/>
                          <a:cs typeface="Times New Roman" panose="02020603050405020304" pitchFamily="18" charset="0"/>
                        </a:rPr>
                        <a:t>T</a:t>
                      </a:r>
                      <a:endParaRPr lang="ru-RU"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r>
            </a:tbl>
          </a:graphicData>
        </a:graphic>
      </p:graphicFrame>
      <p:pic>
        <p:nvPicPr>
          <p:cNvPr id="5" name="Рисунок 5"/>
          <p:cNvPicPr>
            <a:picLocks noChangeAspect="1" noChangeArrowheads="1"/>
          </p:cNvPicPr>
          <p:nvPr/>
        </p:nvPicPr>
        <p:blipFill>
          <a:blip r:embed="rId4"/>
          <a:srcRect/>
          <a:stretch>
            <a:fillRect/>
          </a:stretch>
        </p:blipFill>
        <p:spPr bwMode="auto">
          <a:xfrm>
            <a:off x="703770" y="2501949"/>
            <a:ext cx="4447713" cy="3765065"/>
          </a:xfrm>
          <a:prstGeom prst="rect">
            <a:avLst/>
          </a:prstGeom>
          <a:noFill/>
          <a:ln w="9525">
            <a:noFill/>
            <a:miter lim="800000"/>
            <a:headEnd/>
            <a:tailEnd/>
          </a:ln>
        </p:spPr>
      </p:pic>
      <p:sp>
        <p:nvSpPr>
          <p:cNvPr id="2" name="Прямоугольник 1"/>
          <p:cNvSpPr/>
          <p:nvPr/>
        </p:nvSpPr>
        <p:spPr>
          <a:xfrm>
            <a:off x="673747" y="6267014"/>
            <a:ext cx="4606889" cy="338554"/>
          </a:xfrm>
          <a:prstGeom prst="rect">
            <a:avLst/>
          </a:prstGeom>
        </p:spPr>
        <p:txBody>
          <a:bodyPr wrap="square">
            <a:spAutoFit/>
          </a:bodyPr>
          <a:lstStyle/>
          <a:p>
            <a:pPr algn="ctr"/>
            <a:r>
              <a:rPr lang="en-US" sz="1600" dirty="0" smtClean="0">
                <a:solidFill>
                  <a:schemeClr val="bg1"/>
                </a:solidFill>
                <a:cs typeface="Arial" charset="0"/>
              </a:rPr>
              <a:t>DC</a:t>
            </a:r>
            <a:r>
              <a:rPr lang="ru-RU" sz="1600" dirty="0" smtClean="0">
                <a:solidFill>
                  <a:schemeClr val="bg1"/>
                </a:solidFill>
                <a:cs typeface="Arial" charset="0"/>
              </a:rPr>
              <a:t>-280</a:t>
            </a:r>
            <a:r>
              <a:rPr lang="en-US" sz="1600" dirty="0" smtClean="0">
                <a:solidFill>
                  <a:schemeClr val="bg1"/>
                </a:solidFill>
                <a:cs typeface="Arial" charset="0"/>
              </a:rPr>
              <a:t> magnet at the FLNR</a:t>
            </a:r>
            <a:r>
              <a:rPr lang="ru-RU" sz="1600" dirty="0" smtClean="0">
                <a:solidFill>
                  <a:schemeClr val="bg1"/>
                </a:solidFill>
                <a:cs typeface="Arial" charset="0"/>
              </a:rPr>
              <a:t>, </a:t>
            </a:r>
            <a:r>
              <a:rPr lang="en-US" sz="1600" dirty="0" smtClean="0">
                <a:solidFill>
                  <a:schemeClr val="bg1"/>
                </a:solidFill>
                <a:cs typeface="Arial" charset="0"/>
              </a:rPr>
              <a:t>February</a:t>
            </a:r>
            <a:r>
              <a:rPr lang="ru-RU" sz="1600" dirty="0" smtClean="0">
                <a:solidFill>
                  <a:schemeClr val="bg1"/>
                </a:solidFill>
                <a:cs typeface="Arial" charset="0"/>
              </a:rPr>
              <a:t> 2017</a:t>
            </a:r>
            <a:endParaRPr lang="ru-RU" sz="1600" dirty="0">
              <a:solidFill>
                <a:schemeClr val="bg1"/>
              </a:solidFill>
              <a:cs typeface="Arial" charset="0"/>
            </a:endParaRPr>
          </a:p>
        </p:txBody>
      </p:sp>
      <p:pic>
        <p:nvPicPr>
          <p:cNvPr id="8" name="Объект 3"/>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5996095" y="2195086"/>
            <a:ext cx="2489955" cy="1866855"/>
          </a:xfrm>
          <a:prstGeom prst="rect">
            <a:avLst/>
          </a:prstGeom>
          <a:noFill/>
          <a:ln w="9525">
            <a:noFill/>
            <a:miter lim="800000"/>
            <a:headEnd/>
            <a:tailEnd/>
          </a:ln>
        </p:spPr>
      </p:pic>
      <p:sp>
        <p:nvSpPr>
          <p:cNvPr id="6" name="Прямоугольник 5"/>
          <p:cNvSpPr/>
          <p:nvPr/>
        </p:nvSpPr>
        <p:spPr>
          <a:xfrm>
            <a:off x="5616228" y="4023945"/>
            <a:ext cx="3334567" cy="338554"/>
          </a:xfrm>
          <a:prstGeom prst="rect">
            <a:avLst/>
          </a:prstGeom>
        </p:spPr>
        <p:txBody>
          <a:bodyPr wrap="none">
            <a:spAutoFit/>
          </a:bodyPr>
          <a:lstStyle/>
          <a:p>
            <a:r>
              <a:rPr lang="en-GB" sz="1600" dirty="0" smtClean="0">
                <a:solidFill>
                  <a:schemeClr val="bg1"/>
                </a:solidFill>
                <a:latin typeface="Times New Roman" panose="02020603050405020304" pitchFamily="18" charset="0"/>
                <a:cs typeface="Times New Roman" panose="02020603050405020304" pitchFamily="18" charset="0"/>
              </a:rPr>
              <a:t>Magnet at the NKMZ, Ukraine (2014)</a:t>
            </a:r>
            <a:endParaRPr lang="ru-RU" sz="1600" dirty="0">
              <a:solidFill>
                <a:schemeClr val="bg1"/>
              </a:solidFill>
            </a:endParaRPr>
          </a:p>
        </p:txBody>
      </p:sp>
      <p:sp>
        <p:nvSpPr>
          <p:cNvPr id="13" name="Прямоугольник 12"/>
          <p:cNvSpPr/>
          <p:nvPr/>
        </p:nvSpPr>
        <p:spPr>
          <a:xfrm>
            <a:off x="5777148" y="6087404"/>
            <a:ext cx="3308919" cy="338554"/>
          </a:xfrm>
          <a:prstGeom prst="rect">
            <a:avLst/>
          </a:prstGeom>
        </p:spPr>
        <p:txBody>
          <a:bodyPr wrap="none">
            <a:spAutoFit/>
          </a:bodyPr>
          <a:lstStyle/>
          <a:p>
            <a:r>
              <a:rPr lang="en-GB" sz="1600" dirty="0" smtClean="0">
                <a:solidFill>
                  <a:schemeClr val="bg1"/>
                </a:solidFill>
                <a:latin typeface="Times New Roman" panose="02020603050405020304" pitchFamily="18" charset="0"/>
                <a:cs typeface="Times New Roman" panose="02020603050405020304" pitchFamily="18" charset="0"/>
              </a:rPr>
              <a:t>Magnet assembling (November 2016)</a:t>
            </a:r>
            <a:endParaRPr lang="ru-RU" sz="1600" dirty="0">
              <a:solidFill>
                <a:schemeClr val="bg1"/>
              </a:solidFill>
            </a:endParaRPr>
          </a:p>
        </p:txBody>
      </p:sp>
      <p:pic>
        <p:nvPicPr>
          <p:cNvPr id="9" name="Рисунок 8"/>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5811032" y="4408464"/>
            <a:ext cx="2944960" cy="1713671"/>
          </a:xfrm>
          <a:prstGeom prst="rect">
            <a:avLst/>
          </a:prstGeom>
        </p:spPr>
      </p:pic>
      <p:sp>
        <p:nvSpPr>
          <p:cNvPr id="3" name="Прямоугольник 2"/>
          <p:cNvSpPr/>
          <p:nvPr/>
        </p:nvSpPr>
        <p:spPr>
          <a:xfrm>
            <a:off x="6076401" y="1867446"/>
            <a:ext cx="2617499" cy="307777"/>
          </a:xfrm>
          <a:prstGeom prst="rect">
            <a:avLst/>
          </a:prstGeom>
        </p:spPr>
        <p:txBody>
          <a:bodyPr wrap="square">
            <a:spAutoFit/>
          </a:bodyPr>
          <a:lstStyle/>
          <a:p>
            <a:r>
              <a:rPr lang="en-GB" sz="1400" dirty="0" smtClean="0">
                <a:solidFill>
                  <a:schemeClr val="bg1"/>
                </a:solidFill>
                <a:latin typeface="Times New Roman" panose="02020603050405020304" pitchFamily="18" charset="0"/>
                <a:cs typeface="Times New Roman" panose="02020603050405020304" pitchFamily="18" charset="0"/>
              </a:rPr>
              <a:t>DC-280- isochronous cyclotron</a:t>
            </a:r>
            <a:endParaRPr lang="ru-RU" sz="1400" dirty="0"/>
          </a:p>
        </p:txBody>
      </p:sp>
      <p:sp>
        <p:nvSpPr>
          <p:cNvPr id="7" name="Прямоугольник 6"/>
          <p:cNvSpPr/>
          <p:nvPr/>
        </p:nvSpPr>
        <p:spPr>
          <a:xfrm>
            <a:off x="943386" y="6488668"/>
            <a:ext cx="3692806" cy="338554"/>
          </a:xfrm>
          <a:prstGeom prst="rect">
            <a:avLst/>
          </a:prstGeom>
        </p:spPr>
        <p:txBody>
          <a:bodyPr wrap="none">
            <a:spAutoFit/>
          </a:bodyPr>
          <a:lstStyle/>
          <a:p>
            <a:r>
              <a:rPr lang="en-GB" sz="1600" dirty="0" smtClean="0">
                <a:solidFill>
                  <a:schemeClr val="bg1"/>
                </a:solidFill>
                <a:latin typeface="Times New Roman" panose="02020603050405020304" pitchFamily="18" charset="0"/>
                <a:cs typeface="Times New Roman" panose="02020603050405020304" pitchFamily="18" charset="0"/>
              </a:rPr>
              <a:t>Main coils made in N&amp;V, Romania (2016)</a:t>
            </a:r>
            <a:endParaRPr lang="ru-RU" sz="1600" dirty="0"/>
          </a:p>
        </p:txBody>
      </p:sp>
    </p:spTree>
    <p:extLst>
      <p:ext uri="{BB962C8B-B14F-4D97-AF65-F5344CB8AC3E}">
        <p14:creationId xmlns:p14="http://schemas.microsoft.com/office/powerpoint/2010/main" val="3163952273"/>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8"/>
          <p:cNvSpPr txBox="1">
            <a:spLocks noChangeArrowheads="1"/>
          </p:cNvSpPr>
          <p:nvPr/>
        </p:nvSpPr>
        <p:spPr bwMode="auto">
          <a:xfrm>
            <a:off x="295422" y="0"/>
            <a:ext cx="8659666" cy="461665"/>
          </a:xfrm>
          <a:prstGeom prst="rect">
            <a:avLst/>
          </a:prstGeom>
          <a:noFill/>
          <a:ln w="9525">
            <a:noFill/>
            <a:miter lim="800000"/>
            <a:headEnd/>
            <a:tailEnd/>
          </a:ln>
        </p:spPr>
        <p:txBody>
          <a:bodyPr wrap="square">
            <a:spAutoFit/>
          </a:bodyPr>
          <a:lstStyle/>
          <a:p>
            <a:pPr algn="ctr">
              <a:spcBef>
                <a:spcPct val="50000"/>
              </a:spcBef>
            </a:pPr>
            <a:r>
              <a:rPr lang="en-US" altLang="ru-RU" sz="2400" b="1" dirty="0" smtClean="0">
                <a:solidFill>
                  <a:srgbClr val="FFFF00"/>
                </a:solidFill>
                <a:latin typeface="Times New Roman" panose="02020603050405020304" pitchFamily="18" charset="0"/>
                <a:cs typeface="Times New Roman" panose="02020603050405020304" pitchFamily="18" charset="0"/>
              </a:rPr>
              <a:t>Magnet trimming coils</a:t>
            </a:r>
            <a:endParaRPr lang="en-US" altLang="ru-RU" sz="2400" b="1" dirty="0">
              <a:solidFill>
                <a:srgbClr val="FFFF00"/>
              </a:solidFill>
              <a:latin typeface="Times New Roman" panose="02020603050405020304" pitchFamily="18" charset="0"/>
              <a:cs typeface="Times New Roman" panose="02020603050405020304" pitchFamily="18" charset="0"/>
            </a:endParaRPr>
          </a:p>
        </p:txBody>
      </p:sp>
      <p:sp>
        <p:nvSpPr>
          <p:cNvPr id="2"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dirty="0"/>
          </a:p>
        </p:txBody>
      </p:sp>
      <p:graphicFrame>
        <p:nvGraphicFramePr>
          <p:cNvPr id="4" name="Таблица 3"/>
          <p:cNvGraphicFramePr>
            <a:graphicFrameLocks noGrp="1"/>
          </p:cNvGraphicFramePr>
          <p:nvPr>
            <p:extLst>
              <p:ext uri="{D42A27DB-BD31-4B8C-83A1-F6EECF244321}">
                <p14:modId xmlns:p14="http://schemas.microsoft.com/office/powerpoint/2010/main" val="3407854419"/>
              </p:ext>
            </p:extLst>
          </p:nvPr>
        </p:nvGraphicFramePr>
        <p:xfrm>
          <a:off x="774579" y="4705888"/>
          <a:ext cx="3516694" cy="640080"/>
        </p:xfrm>
        <a:graphic>
          <a:graphicData uri="http://schemas.openxmlformats.org/drawingml/2006/table">
            <a:tbl>
              <a:tblPr/>
              <a:tblGrid>
                <a:gridCol w="2989446"/>
                <a:gridCol w="527248"/>
              </a:tblGrid>
              <a:tr h="0">
                <a:tc>
                  <a:txBody>
                    <a:bodyPr/>
                    <a:lstStyle/>
                    <a:p>
                      <a:pPr marL="21590">
                        <a:lnSpc>
                          <a:spcPct val="150000"/>
                        </a:lnSpc>
                        <a:spcAft>
                          <a:spcPts val="0"/>
                        </a:spcAft>
                      </a:pPr>
                      <a:r>
                        <a:rPr lang="en-US" sz="1400" dirty="0" smtClean="0">
                          <a:effectLst/>
                          <a:latin typeface="Arial"/>
                          <a:ea typeface="Times New Roman"/>
                        </a:rPr>
                        <a:t>Number of radial trimming coils</a:t>
                      </a:r>
                      <a:endParaRPr lang="ru-RU" sz="1400" dirty="0">
                        <a:effectLst/>
                        <a:latin typeface="Arial"/>
                        <a:ea typeface="Times New Roman"/>
                      </a:endParaRPr>
                    </a:p>
                  </a:txBody>
                  <a:tcPr marL="68580" marR="6858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indent="20955" algn="ctr">
                        <a:lnSpc>
                          <a:spcPct val="150000"/>
                        </a:lnSpc>
                        <a:spcAft>
                          <a:spcPts val="0"/>
                        </a:spcAft>
                      </a:pPr>
                      <a:r>
                        <a:rPr lang="ru-RU" sz="1400" dirty="0">
                          <a:effectLst/>
                          <a:latin typeface="Arial"/>
                          <a:ea typeface="Times New Roman"/>
                        </a:rPr>
                        <a:t>1</a:t>
                      </a:r>
                      <a:r>
                        <a:rPr lang="en-US" sz="1400" dirty="0" smtClean="0">
                          <a:effectLst/>
                          <a:latin typeface="Arial"/>
                          <a:ea typeface="Times New Roman"/>
                        </a:rPr>
                        <a:t>1</a:t>
                      </a:r>
                      <a:endParaRPr lang="ru-RU" sz="1400" dirty="0">
                        <a:effectLst/>
                        <a:latin typeface="Arial"/>
                        <a:ea typeface="Times New Roman"/>
                      </a:endParaRP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0">
                <a:tc>
                  <a:txBody>
                    <a:bodyPr/>
                    <a:lstStyle/>
                    <a:p>
                      <a:pPr marL="21590">
                        <a:lnSpc>
                          <a:spcPct val="150000"/>
                        </a:lnSpc>
                        <a:spcAft>
                          <a:spcPts val="0"/>
                        </a:spcAft>
                      </a:pPr>
                      <a:r>
                        <a:rPr lang="en-US" sz="1400" dirty="0" smtClean="0">
                          <a:effectLst/>
                          <a:latin typeface="+mn-lt"/>
                          <a:ea typeface="Times New Roman"/>
                        </a:rPr>
                        <a:t>Number of azimuthal trimming coils</a:t>
                      </a:r>
                      <a:endParaRPr lang="ru-RU" sz="1400" dirty="0">
                        <a:effectLst/>
                        <a:latin typeface="+mn-lt"/>
                        <a:ea typeface="Times New Roman"/>
                      </a:endParaRPr>
                    </a:p>
                  </a:txBody>
                  <a:tcPr marL="68580" marR="6858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indent="0" algn="ctr">
                        <a:spcAft>
                          <a:spcPts val="0"/>
                        </a:spcAft>
                      </a:pPr>
                      <a:r>
                        <a:rPr lang="ru-RU" sz="1400" dirty="0" smtClean="0">
                          <a:effectLst/>
                          <a:latin typeface="Arial"/>
                          <a:ea typeface="Times New Roman"/>
                        </a:rPr>
                        <a:t>8</a:t>
                      </a:r>
                      <a:endParaRPr lang="ru-RU" sz="1400" dirty="0">
                        <a:effectLst/>
                        <a:latin typeface="Arial"/>
                        <a:ea typeface="Times New Roman"/>
                      </a:endParaRP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bl>
          </a:graphicData>
        </a:graphic>
      </p:graphicFrame>
      <p:pic>
        <p:nvPicPr>
          <p:cNvPr id="10" name="Picture 3"/>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493517" y="461665"/>
            <a:ext cx="3461571" cy="1626140"/>
          </a:xfrm>
          <a:prstGeom prst="rect">
            <a:avLst/>
          </a:prstGeom>
          <a:noFill/>
          <a:ln w="9525">
            <a:noFill/>
            <a:miter lim="800000"/>
            <a:headEnd/>
            <a:tailEnd/>
          </a:ln>
        </p:spPr>
      </p:pic>
      <p:pic>
        <p:nvPicPr>
          <p:cNvPr id="11" name="Picture 2"/>
          <p:cNvPicPr>
            <a:picLocks noChangeAspect="1" noChangeArrowheads="1"/>
          </p:cNvPicPr>
          <p:nvPr/>
        </p:nvPicPr>
        <p:blipFill>
          <a:blip r:embed="rId4"/>
          <a:srcRect/>
          <a:stretch>
            <a:fillRect/>
          </a:stretch>
        </p:blipFill>
        <p:spPr bwMode="auto">
          <a:xfrm>
            <a:off x="5493517" y="2830130"/>
            <a:ext cx="2965450" cy="2160587"/>
          </a:xfrm>
          <a:prstGeom prst="rect">
            <a:avLst/>
          </a:prstGeom>
          <a:noFill/>
          <a:ln w="9525">
            <a:noFill/>
            <a:miter lim="800000"/>
            <a:headEnd/>
            <a:tailEnd/>
          </a:ln>
        </p:spPr>
      </p:pic>
      <p:sp>
        <p:nvSpPr>
          <p:cNvPr id="3" name="Прямоугольник 2"/>
          <p:cNvSpPr/>
          <p:nvPr/>
        </p:nvSpPr>
        <p:spPr>
          <a:xfrm>
            <a:off x="5742165" y="2087805"/>
            <a:ext cx="2840842" cy="584775"/>
          </a:xfrm>
          <a:prstGeom prst="rect">
            <a:avLst/>
          </a:prstGeom>
        </p:spPr>
        <p:txBody>
          <a:bodyPr wrap="none">
            <a:spAutoFit/>
          </a:bodyPr>
          <a:lstStyle/>
          <a:p>
            <a:r>
              <a:rPr lang="en-US" sz="1600" dirty="0" smtClean="0">
                <a:solidFill>
                  <a:schemeClr val="bg1"/>
                </a:solidFill>
                <a:ea typeface="Times New Roman"/>
              </a:rPr>
              <a:t>Block </a:t>
            </a:r>
            <a:r>
              <a:rPr lang="en-US" sz="1600" dirty="0">
                <a:solidFill>
                  <a:schemeClr val="bg1"/>
                </a:solidFill>
                <a:ea typeface="Times New Roman"/>
              </a:rPr>
              <a:t>of </a:t>
            </a:r>
            <a:r>
              <a:rPr lang="en-US" sz="1600" dirty="0" smtClean="0">
                <a:solidFill>
                  <a:schemeClr val="bg1"/>
                </a:solidFill>
                <a:latin typeface="Arial"/>
                <a:ea typeface="Times New Roman"/>
              </a:rPr>
              <a:t>radial </a:t>
            </a:r>
            <a:r>
              <a:rPr lang="en-US" sz="1600" dirty="0">
                <a:solidFill>
                  <a:schemeClr val="bg1"/>
                </a:solidFill>
                <a:latin typeface="Arial"/>
                <a:ea typeface="Times New Roman"/>
              </a:rPr>
              <a:t>trimming </a:t>
            </a:r>
            <a:r>
              <a:rPr lang="en-US" sz="1600" dirty="0" smtClean="0">
                <a:solidFill>
                  <a:schemeClr val="bg1"/>
                </a:solidFill>
                <a:latin typeface="Arial"/>
                <a:ea typeface="Times New Roman"/>
              </a:rPr>
              <a:t>coils</a:t>
            </a:r>
          </a:p>
          <a:p>
            <a:pPr algn="ctr"/>
            <a:r>
              <a:rPr lang="en-GB" sz="1600" dirty="0" smtClean="0">
                <a:solidFill>
                  <a:schemeClr val="bg1"/>
                </a:solidFill>
              </a:rPr>
              <a:t>(EVPU</a:t>
            </a:r>
            <a:r>
              <a:rPr lang="en-GB" sz="1600" dirty="0">
                <a:solidFill>
                  <a:schemeClr val="bg1"/>
                </a:solidFill>
              </a:rPr>
              <a:t>, </a:t>
            </a:r>
            <a:r>
              <a:rPr lang="en-GB" sz="1600" dirty="0" smtClean="0">
                <a:solidFill>
                  <a:schemeClr val="bg1"/>
                </a:solidFill>
              </a:rPr>
              <a:t>Slovakia)</a:t>
            </a:r>
            <a:endParaRPr lang="en-US" sz="1600" dirty="0" smtClean="0">
              <a:solidFill>
                <a:schemeClr val="bg1"/>
              </a:solidFill>
              <a:latin typeface="Arial"/>
              <a:ea typeface="Times New Roman"/>
            </a:endParaRPr>
          </a:p>
        </p:txBody>
      </p:sp>
      <p:sp>
        <p:nvSpPr>
          <p:cNvPr id="13" name="Прямоугольник 12"/>
          <p:cNvSpPr/>
          <p:nvPr/>
        </p:nvSpPr>
        <p:spPr>
          <a:xfrm>
            <a:off x="5397405" y="4996657"/>
            <a:ext cx="3425582" cy="584775"/>
          </a:xfrm>
          <a:prstGeom prst="rect">
            <a:avLst/>
          </a:prstGeom>
        </p:spPr>
        <p:txBody>
          <a:bodyPr wrap="square">
            <a:spAutoFit/>
          </a:bodyPr>
          <a:lstStyle/>
          <a:p>
            <a:pPr algn="ctr"/>
            <a:r>
              <a:rPr lang="en-US" sz="1600" dirty="0" smtClean="0">
                <a:solidFill>
                  <a:schemeClr val="bg1"/>
                </a:solidFill>
                <a:ea typeface="Times New Roman"/>
              </a:rPr>
              <a:t>Blocks of azimuthal</a:t>
            </a:r>
            <a:r>
              <a:rPr lang="en-US" sz="1600" dirty="0" smtClean="0">
                <a:solidFill>
                  <a:schemeClr val="bg1"/>
                </a:solidFill>
                <a:latin typeface="Arial"/>
                <a:ea typeface="Times New Roman"/>
              </a:rPr>
              <a:t> </a:t>
            </a:r>
            <a:r>
              <a:rPr lang="en-US" sz="1600" dirty="0">
                <a:solidFill>
                  <a:schemeClr val="bg1"/>
                </a:solidFill>
                <a:latin typeface="Arial"/>
                <a:ea typeface="Times New Roman"/>
              </a:rPr>
              <a:t>trimming </a:t>
            </a:r>
            <a:r>
              <a:rPr lang="en-US" sz="1600" dirty="0" smtClean="0">
                <a:solidFill>
                  <a:schemeClr val="bg1"/>
                </a:solidFill>
                <a:latin typeface="Arial"/>
                <a:ea typeface="Times New Roman"/>
              </a:rPr>
              <a:t>coils </a:t>
            </a:r>
            <a:r>
              <a:rPr lang="en-US" sz="1600" dirty="0" smtClean="0">
                <a:solidFill>
                  <a:schemeClr val="bg1"/>
                </a:solidFill>
                <a:latin typeface="+mj-lt"/>
                <a:ea typeface="Times New Roman"/>
              </a:rPr>
              <a:t>(</a:t>
            </a:r>
            <a:r>
              <a:rPr lang="en-GB" sz="1600" dirty="0" smtClean="0">
                <a:solidFill>
                  <a:schemeClr val="bg1"/>
                </a:solidFill>
                <a:latin typeface="+mj-lt"/>
                <a:cs typeface="Times New Roman" panose="02020603050405020304" pitchFamily="18" charset="0"/>
              </a:rPr>
              <a:t>GKMP</a:t>
            </a:r>
            <a:r>
              <a:rPr lang="en-GB" sz="1600" dirty="0">
                <a:solidFill>
                  <a:schemeClr val="bg1"/>
                </a:solidFill>
                <a:latin typeface="+mj-lt"/>
                <a:cs typeface="Times New Roman" panose="02020603050405020304" pitchFamily="18" charset="0"/>
              </a:rPr>
              <a:t>, Bryansk, </a:t>
            </a:r>
            <a:r>
              <a:rPr lang="en-GB" sz="1600" dirty="0" smtClean="0">
                <a:solidFill>
                  <a:schemeClr val="bg1"/>
                </a:solidFill>
                <a:latin typeface="+mj-lt"/>
                <a:cs typeface="Times New Roman" panose="02020603050405020304" pitchFamily="18" charset="0"/>
              </a:rPr>
              <a:t>Russia)</a:t>
            </a:r>
            <a:endParaRPr lang="ru-RU" sz="1600" dirty="0">
              <a:solidFill>
                <a:schemeClr val="bg1"/>
              </a:solidFill>
              <a:latin typeface="+mj-lt"/>
            </a:endParaRPr>
          </a:p>
        </p:txBody>
      </p:sp>
      <p:grpSp>
        <p:nvGrpSpPr>
          <p:cNvPr id="31" name="Группа 30"/>
          <p:cNvGrpSpPr/>
          <p:nvPr/>
        </p:nvGrpSpPr>
        <p:grpSpPr>
          <a:xfrm>
            <a:off x="137719" y="661200"/>
            <a:ext cx="5114606" cy="3955887"/>
            <a:chOff x="115361" y="791487"/>
            <a:chExt cx="5114606" cy="3955887"/>
          </a:xfrm>
        </p:grpSpPr>
        <p:pic>
          <p:nvPicPr>
            <p:cNvPr id="25" name="Picture 3"/>
            <p:cNvPicPr>
              <a:picLocks noChangeAspect="1" noChangeArrowheads="1"/>
            </p:cNvPicPr>
            <p:nvPr/>
          </p:nvPicPr>
          <p:blipFill>
            <a:blip r:embed="rId5" cstate="print">
              <a:extLst>
                <a:ext uri="{28A0092B-C50C-407E-A947-70E740481C1C}">
                  <a14:useLocalDpi xmlns:a14="http://schemas.microsoft.com/office/drawing/2010/main"/>
                </a:ext>
              </a:extLst>
            </a:blip>
            <a:srcRect l="1892" t="3519" r="11456"/>
            <a:stretch>
              <a:fillRect/>
            </a:stretch>
          </p:blipFill>
          <p:spPr bwMode="auto">
            <a:xfrm>
              <a:off x="115361" y="1304993"/>
              <a:ext cx="5114606" cy="3442381"/>
            </a:xfrm>
            <a:prstGeom prst="rect">
              <a:avLst/>
            </a:prstGeom>
            <a:noFill/>
            <a:ln w="9525">
              <a:noFill/>
              <a:miter lim="800000"/>
              <a:headEnd/>
              <a:tailEnd/>
            </a:ln>
          </p:spPr>
        </p:pic>
        <p:sp>
          <p:nvSpPr>
            <p:cNvPr id="5" name="Прямоугольник 4"/>
            <p:cNvSpPr/>
            <p:nvPr/>
          </p:nvSpPr>
          <p:spPr>
            <a:xfrm>
              <a:off x="2727529" y="791487"/>
              <a:ext cx="2082120" cy="338554"/>
            </a:xfrm>
            <a:prstGeom prst="rect">
              <a:avLst/>
            </a:prstGeom>
            <a:solidFill>
              <a:schemeClr val="bg1"/>
            </a:solidFill>
          </p:spPr>
          <p:txBody>
            <a:bodyPr wrap="square">
              <a:spAutoFit/>
            </a:bodyPr>
            <a:lstStyle/>
            <a:p>
              <a:pPr>
                <a:spcAft>
                  <a:spcPts val="0"/>
                </a:spcAft>
              </a:pPr>
              <a:r>
                <a:rPr lang="en-US" sz="1600" dirty="0" smtClean="0">
                  <a:latin typeface="Arial"/>
                  <a:ea typeface="Times New Roman"/>
                </a:rPr>
                <a:t>Radial </a:t>
              </a:r>
              <a:r>
                <a:rPr lang="en-US" sz="1600" dirty="0">
                  <a:latin typeface="Arial"/>
                  <a:ea typeface="Times New Roman"/>
                </a:rPr>
                <a:t>trimming coils</a:t>
              </a:r>
              <a:endParaRPr lang="ru-RU" sz="1600" dirty="0">
                <a:latin typeface="Arial"/>
                <a:ea typeface="Times New Roman"/>
              </a:endParaRPr>
            </a:p>
          </p:txBody>
        </p:sp>
        <p:sp>
          <p:nvSpPr>
            <p:cNvPr id="6" name="Прямоугольник 5"/>
            <p:cNvSpPr/>
            <p:nvPr/>
          </p:nvSpPr>
          <p:spPr>
            <a:xfrm>
              <a:off x="115361" y="800872"/>
              <a:ext cx="2395207" cy="338554"/>
            </a:xfrm>
            <a:prstGeom prst="rect">
              <a:avLst/>
            </a:prstGeom>
            <a:solidFill>
              <a:schemeClr val="bg1"/>
            </a:solidFill>
          </p:spPr>
          <p:txBody>
            <a:bodyPr wrap="none">
              <a:spAutoFit/>
            </a:bodyPr>
            <a:lstStyle/>
            <a:p>
              <a:r>
                <a:rPr lang="en-US" sz="1600" dirty="0" smtClean="0">
                  <a:ea typeface="Times New Roman"/>
                </a:rPr>
                <a:t>Azimuthal </a:t>
              </a:r>
              <a:r>
                <a:rPr lang="en-US" sz="1600" dirty="0">
                  <a:ea typeface="Times New Roman"/>
                </a:rPr>
                <a:t>trimming coils</a:t>
              </a:r>
              <a:endParaRPr lang="ru-RU" sz="1600" dirty="0"/>
            </a:p>
          </p:txBody>
        </p:sp>
        <p:cxnSp>
          <p:nvCxnSpPr>
            <p:cNvPr id="12" name="Прямая со стрелкой 21"/>
            <p:cNvCxnSpPr>
              <a:cxnSpLocks noChangeShapeType="1"/>
              <a:stCxn id="5" idx="2"/>
            </p:cNvCxnSpPr>
            <p:nvPr/>
          </p:nvCxnSpPr>
          <p:spPr bwMode="auto">
            <a:xfrm flipH="1">
              <a:off x="2727529" y="1130041"/>
              <a:ext cx="1041060" cy="1127352"/>
            </a:xfrm>
            <a:prstGeom prst="straightConnector1">
              <a:avLst/>
            </a:prstGeom>
            <a:noFill/>
            <a:ln w="28575" algn="ctr">
              <a:solidFill>
                <a:srgbClr val="FF33CC"/>
              </a:solidFill>
              <a:round/>
              <a:headEnd/>
              <a:tailEnd type="arrow" w="med" len="med"/>
            </a:ln>
          </p:spPr>
        </p:cxnSp>
        <p:cxnSp>
          <p:nvCxnSpPr>
            <p:cNvPr id="14" name="Прямая со стрелкой 21"/>
            <p:cNvCxnSpPr>
              <a:cxnSpLocks noChangeShapeType="1"/>
              <a:stCxn id="6" idx="2"/>
            </p:cNvCxnSpPr>
            <p:nvPr/>
          </p:nvCxnSpPr>
          <p:spPr bwMode="auto">
            <a:xfrm>
              <a:off x="1312965" y="1139426"/>
              <a:ext cx="629265" cy="1117967"/>
            </a:xfrm>
            <a:prstGeom prst="straightConnector1">
              <a:avLst/>
            </a:prstGeom>
            <a:noFill/>
            <a:ln w="28575" algn="ctr">
              <a:solidFill>
                <a:srgbClr val="FF33CC"/>
              </a:solidFill>
              <a:round/>
              <a:headEnd/>
              <a:tailEnd type="arrow" w="med" len="med"/>
            </a:ln>
          </p:spPr>
        </p:cxnSp>
      </p:grpSp>
      <p:sp>
        <p:nvSpPr>
          <p:cNvPr id="7" name="Прямоугольник 6"/>
          <p:cNvSpPr/>
          <p:nvPr/>
        </p:nvSpPr>
        <p:spPr>
          <a:xfrm>
            <a:off x="295422" y="5528282"/>
            <a:ext cx="8440205" cy="923330"/>
          </a:xfrm>
          <a:prstGeom prst="rect">
            <a:avLst/>
          </a:prstGeom>
        </p:spPr>
        <p:txBody>
          <a:bodyPr wrap="square">
            <a:spAutoFit/>
          </a:bodyPr>
          <a:lstStyle/>
          <a:p>
            <a:pPr algn="just">
              <a:spcAft>
                <a:spcPts val="0"/>
              </a:spcAft>
            </a:pPr>
            <a:r>
              <a:rPr lang="en-GB" dirty="0">
                <a:solidFill>
                  <a:schemeClr val="bg1"/>
                </a:solidFill>
                <a:latin typeface="Times" panose="02020603050405020304" pitchFamily="18" charset="0"/>
                <a:ea typeface="Times New Roman" panose="02020603050405020304" pitchFamily="18" charset="0"/>
                <a:cs typeface="Times New Roman" panose="02020603050405020304" pitchFamily="18" charset="0"/>
              </a:rPr>
              <a:t>The r</a:t>
            </a:r>
            <a:r>
              <a:rPr lang="en-GB" kern="800" dirty="0">
                <a:solidFill>
                  <a:schemeClr val="bg1"/>
                </a:solidFill>
                <a:latin typeface="Times" panose="02020603050405020304" pitchFamily="18" charset="0"/>
                <a:ea typeface="Times New Roman" panose="02020603050405020304" pitchFamily="18" charset="0"/>
                <a:cs typeface="Times New Roman" panose="02020603050405020304" pitchFamily="18" charset="0"/>
              </a:rPr>
              <a:t>adial trimming coils have been installed in the main magnet and are being used in magnetic measurements. The azimuthal trimming coils will be installed on magnet sectors after the end of the </a:t>
            </a:r>
            <a:r>
              <a:rPr lang="en-GB" kern="800" dirty="0" smtClean="0">
                <a:solidFill>
                  <a:schemeClr val="bg1"/>
                </a:solidFill>
                <a:latin typeface="Times" panose="02020603050405020304" pitchFamily="18" charset="0"/>
                <a:ea typeface="Times New Roman" panose="02020603050405020304" pitchFamily="18" charset="0"/>
                <a:cs typeface="Times New Roman" panose="02020603050405020304" pitchFamily="18" charset="0"/>
              </a:rPr>
              <a:t>measurements in September 2017.</a:t>
            </a:r>
            <a:endParaRPr lang="ru-RU" dirty="0">
              <a:solidFill>
                <a:schemeClr val="bg1"/>
              </a:solidFill>
              <a:effectLst/>
              <a:latin typeface="Times" panose="02020603050405020304" pitchFamily="18" charset="0"/>
              <a:ea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2"/>
          <p:cNvPicPr>
            <a:picLocks noChangeAspect="1" noChangeArrowheads="1"/>
          </p:cNvPicPr>
          <p:nvPr/>
        </p:nvPicPr>
        <p:blipFill>
          <a:blip r:embed="rId3"/>
          <a:srcRect/>
          <a:stretch>
            <a:fillRect/>
          </a:stretch>
        </p:blipFill>
        <p:spPr bwMode="auto">
          <a:xfrm>
            <a:off x="1701800" y="828675"/>
            <a:ext cx="6329363" cy="4178300"/>
          </a:xfrm>
          <a:prstGeom prst="rect">
            <a:avLst/>
          </a:prstGeom>
          <a:noFill/>
          <a:ln w="9525">
            <a:noFill/>
            <a:miter lim="800000"/>
            <a:headEnd/>
            <a:tailEnd/>
          </a:ln>
        </p:spPr>
      </p:pic>
      <p:sp>
        <p:nvSpPr>
          <p:cNvPr id="4" name="Text Box 8"/>
          <p:cNvSpPr txBox="1">
            <a:spLocks noChangeArrowheads="1"/>
          </p:cNvSpPr>
          <p:nvPr/>
        </p:nvSpPr>
        <p:spPr bwMode="auto">
          <a:xfrm>
            <a:off x="295422" y="101084"/>
            <a:ext cx="8659666" cy="461665"/>
          </a:xfrm>
          <a:prstGeom prst="rect">
            <a:avLst/>
          </a:prstGeom>
          <a:noFill/>
          <a:ln w="9525">
            <a:noFill/>
            <a:miter lim="800000"/>
            <a:headEnd/>
            <a:tailEnd/>
          </a:ln>
        </p:spPr>
        <p:txBody>
          <a:bodyPr wrap="square">
            <a:spAutoFit/>
          </a:bodyPr>
          <a:lstStyle/>
          <a:p>
            <a:pPr algn="ctr">
              <a:spcBef>
                <a:spcPct val="50000"/>
              </a:spcBef>
            </a:pPr>
            <a:r>
              <a:rPr lang="en-US" altLang="ru-RU" sz="2400" b="1" dirty="0" smtClean="0">
                <a:solidFill>
                  <a:srgbClr val="FFFF00"/>
                </a:solidFill>
                <a:latin typeface="Times New Roman" panose="02020603050405020304" pitchFamily="18" charset="0"/>
                <a:cs typeface="Times New Roman" panose="02020603050405020304" pitchFamily="18" charset="0"/>
              </a:rPr>
              <a:t>Vacuum chamber of the DC-280 magnet</a:t>
            </a:r>
            <a:endParaRPr lang="en-US" altLang="ru-RU" sz="2400" b="1" dirty="0">
              <a:solidFill>
                <a:srgbClr val="FFFF00"/>
              </a:solidFill>
              <a:latin typeface="Times New Roman" panose="02020603050405020304" pitchFamily="18" charset="0"/>
              <a:cs typeface="Times New Roman" panose="02020603050405020304" pitchFamily="18" charset="0"/>
            </a:endParaRPr>
          </a:p>
        </p:txBody>
      </p:sp>
      <p:sp>
        <p:nvSpPr>
          <p:cNvPr id="2" name="Прямоугольник 1"/>
          <p:cNvSpPr/>
          <p:nvPr/>
        </p:nvSpPr>
        <p:spPr>
          <a:xfrm>
            <a:off x="1834976" y="5006975"/>
            <a:ext cx="6063009" cy="646331"/>
          </a:xfrm>
          <a:prstGeom prst="rect">
            <a:avLst/>
          </a:prstGeom>
        </p:spPr>
        <p:txBody>
          <a:bodyPr wrap="square">
            <a:spAutoFit/>
          </a:bodyPr>
          <a:lstStyle/>
          <a:p>
            <a:r>
              <a:rPr lang="en-GB" kern="800" dirty="0" smtClean="0">
                <a:solidFill>
                  <a:schemeClr val="bg1"/>
                </a:solidFill>
                <a:latin typeface="Times" panose="02020603050405020304" pitchFamily="18" charset="0"/>
                <a:ea typeface="Times New Roman" panose="02020603050405020304" pitchFamily="18" charset="0"/>
                <a:cs typeface="Times New Roman" panose="02020603050405020304" pitchFamily="18" charset="0"/>
              </a:rPr>
              <a:t>Vacuum </a:t>
            </a:r>
            <a:r>
              <a:rPr lang="en-GB" kern="800" dirty="0">
                <a:solidFill>
                  <a:schemeClr val="bg1"/>
                </a:solidFill>
                <a:latin typeface="Times" panose="02020603050405020304" pitchFamily="18" charset="0"/>
                <a:ea typeface="Times New Roman" panose="02020603050405020304" pitchFamily="18" charset="0"/>
                <a:cs typeface="Times New Roman" panose="02020603050405020304" pitchFamily="18" charset="0"/>
              </a:rPr>
              <a:t>chamber has been manufactured at the </a:t>
            </a:r>
            <a:r>
              <a:rPr lang="en-GB" kern="800" dirty="0" smtClean="0">
                <a:solidFill>
                  <a:schemeClr val="bg1"/>
                </a:solidFill>
                <a:latin typeface="Times" panose="02020603050405020304" pitchFamily="18" charset="0"/>
                <a:ea typeface="Times New Roman" panose="02020603050405020304" pitchFamily="18" charset="0"/>
                <a:cs typeface="Times New Roman" panose="02020603050405020304" pitchFamily="18" charset="0"/>
              </a:rPr>
              <a:t>NKMZ plant.</a:t>
            </a:r>
          </a:p>
          <a:p>
            <a:pPr algn="ctr"/>
            <a:r>
              <a:rPr lang="en-GB" kern="800" dirty="0" smtClean="0">
                <a:solidFill>
                  <a:schemeClr val="bg1"/>
                </a:solidFill>
                <a:latin typeface="Times" panose="02020603050405020304" pitchFamily="18" charset="0"/>
                <a:cs typeface="Times New Roman" panose="02020603050405020304" pitchFamily="18" charset="0"/>
              </a:rPr>
              <a:t>Vacuum tests have been made at the FLNR (2016)</a:t>
            </a:r>
            <a:endParaRPr lang="ru-RU" dirty="0">
              <a:solidFill>
                <a:schemeClr val="bg1"/>
              </a:solidFill>
            </a:endParaRPr>
          </a:p>
        </p:txBody>
      </p:sp>
      <p:sp>
        <p:nvSpPr>
          <p:cNvPr id="3" name="Прямоугольник 2"/>
          <p:cNvSpPr/>
          <p:nvPr/>
        </p:nvSpPr>
        <p:spPr>
          <a:xfrm>
            <a:off x="3239309" y="5684025"/>
            <a:ext cx="3032369" cy="369332"/>
          </a:xfrm>
          <a:prstGeom prst="rect">
            <a:avLst/>
          </a:prstGeom>
        </p:spPr>
        <p:txBody>
          <a:bodyPr wrap="none">
            <a:spAutoFit/>
          </a:bodyPr>
          <a:lstStyle/>
          <a:p>
            <a:r>
              <a:rPr lang="en-GB" kern="800" dirty="0" smtClean="0">
                <a:solidFill>
                  <a:schemeClr val="bg1"/>
                </a:solidFill>
                <a:latin typeface="Times" panose="02020603050405020304" pitchFamily="18" charset="0"/>
                <a:ea typeface="Times New Roman" panose="02020603050405020304" pitchFamily="18" charset="0"/>
                <a:cs typeface="Times New Roman" panose="02020603050405020304" pitchFamily="18" charset="0"/>
              </a:rPr>
              <a:t>Working vacuum is 10</a:t>
            </a:r>
            <a:r>
              <a:rPr lang="en-GB" kern="800" baseline="30000" dirty="0" smtClean="0">
                <a:solidFill>
                  <a:schemeClr val="bg1"/>
                </a:solidFill>
                <a:latin typeface="Times" panose="02020603050405020304" pitchFamily="18" charset="0"/>
                <a:ea typeface="Times New Roman" panose="02020603050405020304" pitchFamily="18" charset="0"/>
                <a:cs typeface="Times New Roman" panose="02020603050405020304" pitchFamily="18" charset="0"/>
              </a:rPr>
              <a:t>-7</a:t>
            </a:r>
            <a:r>
              <a:rPr lang="en-GB" kern="800" dirty="0" smtClean="0">
                <a:solidFill>
                  <a:schemeClr val="bg1"/>
                </a:solidFill>
                <a:latin typeface="Times" panose="02020603050405020304" pitchFamily="18" charset="0"/>
                <a:ea typeface="Times New Roman" panose="02020603050405020304" pitchFamily="18" charset="0"/>
                <a:cs typeface="Times New Roman" panose="02020603050405020304" pitchFamily="18" charset="0"/>
              </a:rPr>
              <a:t> </a:t>
            </a:r>
            <a:r>
              <a:rPr lang="en-GB" kern="800" dirty="0" err="1" smtClean="0">
                <a:solidFill>
                  <a:schemeClr val="bg1"/>
                </a:solidFill>
                <a:latin typeface="Times" panose="02020603050405020304" pitchFamily="18" charset="0"/>
                <a:ea typeface="Times New Roman" panose="02020603050405020304" pitchFamily="18" charset="0"/>
                <a:cs typeface="Times New Roman" panose="02020603050405020304" pitchFamily="18" charset="0"/>
              </a:rPr>
              <a:t>mBar</a:t>
            </a:r>
            <a:r>
              <a:rPr lang="en-GB" kern="800" dirty="0" smtClean="0">
                <a:solidFill>
                  <a:schemeClr val="bg1"/>
                </a:solidFill>
                <a:latin typeface="Times" panose="02020603050405020304" pitchFamily="18" charset="0"/>
                <a:ea typeface="Times New Roman" panose="02020603050405020304" pitchFamily="18" charset="0"/>
                <a:cs typeface="Times New Roman" panose="02020603050405020304" pitchFamily="18" charset="0"/>
              </a:rPr>
              <a:t> </a:t>
            </a:r>
            <a:endParaRPr lang="ru-RU"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8"/>
          <p:cNvSpPr txBox="1">
            <a:spLocks noChangeArrowheads="1"/>
          </p:cNvSpPr>
          <p:nvPr/>
        </p:nvSpPr>
        <p:spPr bwMode="auto">
          <a:xfrm>
            <a:off x="295422" y="101084"/>
            <a:ext cx="8659666" cy="461665"/>
          </a:xfrm>
          <a:prstGeom prst="rect">
            <a:avLst/>
          </a:prstGeom>
          <a:noFill/>
          <a:ln w="9525">
            <a:noFill/>
            <a:miter lim="800000"/>
            <a:headEnd/>
            <a:tailEnd/>
          </a:ln>
        </p:spPr>
        <p:txBody>
          <a:bodyPr wrap="square">
            <a:spAutoFit/>
          </a:bodyPr>
          <a:lstStyle/>
          <a:p>
            <a:pPr algn="ctr">
              <a:spcBef>
                <a:spcPct val="50000"/>
              </a:spcBef>
            </a:pPr>
            <a:r>
              <a:rPr lang="en-US" altLang="ru-RU" sz="2400" b="1" dirty="0" smtClean="0">
                <a:solidFill>
                  <a:srgbClr val="FFFF00"/>
                </a:solidFill>
                <a:latin typeface="Times New Roman" panose="02020603050405020304" pitchFamily="18" charset="0"/>
                <a:cs typeface="Times New Roman" panose="02020603050405020304" pitchFamily="18" charset="0"/>
              </a:rPr>
              <a:t>Magnetic field measurements</a:t>
            </a:r>
            <a:endParaRPr lang="en-US" altLang="ru-RU" sz="2400" b="1" dirty="0">
              <a:solidFill>
                <a:srgbClr val="FFFF00"/>
              </a:solidFill>
              <a:latin typeface="Times New Roman" panose="02020603050405020304" pitchFamily="18" charset="0"/>
              <a:cs typeface="Times New Roman" panose="02020603050405020304" pitchFamily="18" charset="0"/>
            </a:endParaRPr>
          </a:p>
        </p:txBody>
      </p:sp>
      <p:sp>
        <p:nvSpPr>
          <p:cNvPr id="5" name="Прямоугольник 4"/>
          <p:cNvSpPr/>
          <p:nvPr/>
        </p:nvSpPr>
        <p:spPr>
          <a:xfrm>
            <a:off x="3341793" y="4820169"/>
            <a:ext cx="5405119" cy="1631216"/>
          </a:xfrm>
          <a:prstGeom prst="rect">
            <a:avLst/>
          </a:prstGeom>
        </p:spPr>
        <p:txBody>
          <a:bodyPr wrap="square">
            <a:spAutoFit/>
          </a:bodyPr>
          <a:lstStyle/>
          <a:p>
            <a:pPr algn="just"/>
            <a:r>
              <a:rPr lang="en-GB" sz="1600" kern="800" dirty="0" smtClean="0">
                <a:solidFill>
                  <a:schemeClr val="bg1"/>
                </a:solidFill>
                <a:latin typeface="Times" panose="02020603050405020304" pitchFamily="18" charset="0"/>
                <a:ea typeface="Times New Roman" panose="02020603050405020304" pitchFamily="18" charset="0"/>
                <a:cs typeface="Times New Roman" panose="02020603050405020304" pitchFamily="18" charset="0"/>
              </a:rPr>
              <a:t>The magnetometer with 1</a:t>
            </a:r>
            <a:r>
              <a:rPr lang="ru-RU" sz="1600" kern="800" dirty="0" smtClean="0">
                <a:solidFill>
                  <a:schemeClr val="bg1"/>
                </a:solidFill>
                <a:latin typeface="Times" panose="02020603050405020304" pitchFamily="18" charset="0"/>
                <a:ea typeface="Times New Roman" panose="02020603050405020304" pitchFamily="18" charset="0"/>
                <a:cs typeface="Times New Roman" panose="02020603050405020304" pitchFamily="18" charset="0"/>
              </a:rPr>
              <a:t>4</a:t>
            </a:r>
            <a:r>
              <a:rPr lang="en-GB" sz="1600" kern="800" dirty="0" smtClean="0">
                <a:solidFill>
                  <a:schemeClr val="bg1"/>
                </a:solidFill>
                <a:latin typeface="Times" panose="02020603050405020304" pitchFamily="18" charset="0"/>
                <a:ea typeface="Times New Roman" panose="02020603050405020304" pitchFamily="18" charset="0"/>
                <a:cs typeface="Times New Roman" panose="02020603050405020304" pitchFamily="18" charset="0"/>
              </a:rPr>
              <a:t> Hall probes has been </a:t>
            </a:r>
            <a:r>
              <a:rPr lang="en-GB" sz="1600" kern="800" dirty="0">
                <a:solidFill>
                  <a:schemeClr val="bg1"/>
                </a:solidFill>
                <a:latin typeface="Times" panose="02020603050405020304" pitchFamily="18" charset="0"/>
                <a:ea typeface="Times New Roman" panose="02020603050405020304" pitchFamily="18" charset="0"/>
                <a:cs typeface="Times New Roman" panose="02020603050405020304" pitchFamily="18" charset="0"/>
              </a:rPr>
              <a:t>developed at the FLNR </a:t>
            </a:r>
            <a:r>
              <a:rPr lang="en-GB" sz="1600" kern="800" dirty="0" smtClean="0">
                <a:solidFill>
                  <a:schemeClr val="bg1"/>
                </a:solidFill>
                <a:latin typeface="Times" panose="02020603050405020304" pitchFamily="18" charset="0"/>
                <a:ea typeface="Times New Roman" panose="02020603050405020304" pitchFamily="18" charset="0"/>
                <a:cs typeface="Times New Roman" panose="02020603050405020304" pitchFamily="18" charset="0"/>
              </a:rPr>
              <a:t>and was manufactured at the SPA </a:t>
            </a:r>
            <a:r>
              <a:rPr lang="en-US" sz="1600" kern="800" dirty="0" smtClean="0">
                <a:solidFill>
                  <a:schemeClr val="bg1"/>
                </a:solidFill>
                <a:latin typeface="Times" panose="02020603050405020304" pitchFamily="18" charset="0"/>
                <a:ea typeface="Times New Roman" panose="02020603050405020304" pitchFamily="18" charset="0"/>
                <a:cs typeface="Times New Roman" panose="02020603050405020304" pitchFamily="18" charset="0"/>
              </a:rPr>
              <a:t>“ATOM”, </a:t>
            </a:r>
            <a:r>
              <a:rPr lang="en-US" sz="1600" kern="800" dirty="0" err="1" smtClean="0">
                <a:solidFill>
                  <a:schemeClr val="bg1"/>
                </a:solidFill>
                <a:latin typeface="Times" panose="02020603050405020304" pitchFamily="18" charset="0"/>
                <a:ea typeface="Times New Roman" panose="02020603050405020304" pitchFamily="18" charset="0"/>
                <a:cs typeface="Times New Roman" panose="02020603050405020304" pitchFamily="18" charset="0"/>
              </a:rPr>
              <a:t>Dubna</a:t>
            </a:r>
            <a:r>
              <a:rPr lang="en-GB" sz="1600" kern="800" dirty="0" smtClean="0">
                <a:solidFill>
                  <a:schemeClr val="bg1"/>
                </a:solidFill>
                <a:latin typeface="Times" panose="02020603050405020304" pitchFamily="18" charset="0"/>
                <a:ea typeface="Times New Roman" panose="02020603050405020304" pitchFamily="18" charset="0"/>
                <a:cs typeface="Times New Roman" panose="02020603050405020304" pitchFamily="18" charset="0"/>
              </a:rPr>
              <a:t>. </a:t>
            </a:r>
            <a:r>
              <a:rPr lang="en-US" sz="1600" dirty="0" smtClean="0">
                <a:solidFill>
                  <a:schemeClr val="bg1"/>
                </a:solidFill>
                <a:latin typeface="Times New Roman" panose="02020603050405020304" pitchFamily="18" charset="0"/>
                <a:cs typeface="Times New Roman" panose="02020603050405020304" pitchFamily="18" charset="0"/>
              </a:rPr>
              <a:t>Radial </a:t>
            </a:r>
            <a:r>
              <a:rPr lang="en-US" sz="1600" dirty="0">
                <a:solidFill>
                  <a:schemeClr val="bg1"/>
                </a:solidFill>
                <a:latin typeface="Times New Roman" panose="02020603050405020304" pitchFamily="18" charset="0"/>
                <a:cs typeface="Times New Roman" panose="02020603050405020304" pitchFamily="18" charset="0"/>
              </a:rPr>
              <a:t>and azimuthal motions are carried by </a:t>
            </a:r>
            <a:r>
              <a:rPr lang="en-US" sz="1600" dirty="0" smtClean="0">
                <a:solidFill>
                  <a:schemeClr val="bg1"/>
                </a:solidFill>
                <a:latin typeface="Times New Roman" panose="02020603050405020304" pitchFamily="18" charset="0"/>
                <a:cs typeface="Times New Roman" panose="02020603050405020304" pitchFamily="18" charset="0"/>
              </a:rPr>
              <a:t>the</a:t>
            </a:r>
            <a:r>
              <a:rPr lang="en-GB" sz="1600" dirty="0" smtClean="0">
                <a:solidFill>
                  <a:schemeClr val="bg1"/>
                </a:solidFill>
                <a:latin typeface="Times New Roman" panose="02020603050405020304" pitchFamily="18" charset="0"/>
                <a:cs typeface="Times New Roman" panose="02020603050405020304" pitchFamily="18" charset="0"/>
              </a:rPr>
              <a:t>pneumatic engines with using toothed belt for azimuthal stepping. </a:t>
            </a:r>
            <a:r>
              <a:rPr lang="en-GB" sz="1600" kern="800" dirty="0" smtClean="0">
                <a:solidFill>
                  <a:schemeClr val="bg1"/>
                </a:solidFill>
                <a:latin typeface="Times" panose="02020603050405020304" pitchFamily="18" charset="0"/>
                <a:cs typeface="Times New Roman" panose="02020603050405020304" pitchFamily="18" charset="0"/>
              </a:rPr>
              <a:t>Measuring </a:t>
            </a:r>
            <a:r>
              <a:rPr lang="en-GB" sz="1600" kern="800" dirty="0">
                <a:solidFill>
                  <a:schemeClr val="bg1"/>
                </a:solidFill>
                <a:latin typeface="Times" panose="02020603050405020304" pitchFamily="18" charset="0"/>
                <a:cs typeface="Times New Roman" panose="02020603050405020304" pitchFamily="18" charset="0"/>
              </a:rPr>
              <a:t>accuracy of 10</a:t>
            </a:r>
            <a:r>
              <a:rPr lang="en-GB" sz="1600" kern="800" baseline="30000" dirty="0">
                <a:solidFill>
                  <a:schemeClr val="bg1"/>
                </a:solidFill>
                <a:latin typeface="Times" panose="02020603050405020304" pitchFamily="18" charset="0"/>
                <a:cs typeface="Times New Roman" panose="02020603050405020304" pitchFamily="18" charset="0"/>
              </a:rPr>
              <a:t>-4</a:t>
            </a:r>
            <a:r>
              <a:rPr lang="en-GB" sz="1600" kern="800" dirty="0" smtClean="0">
                <a:solidFill>
                  <a:schemeClr val="bg1"/>
                </a:solidFill>
                <a:latin typeface="Times" panose="02020603050405020304" pitchFamily="18" charset="0"/>
                <a:cs typeface="Times New Roman" panose="02020603050405020304" pitchFamily="18" charset="0"/>
              </a:rPr>
              <a:t>. </a:t>
            </a:r>
            <a:r>
              <a:rPr lang="en-GB" sz="1600" dirty="0">
                <a:solidFill>
                  <a:schemeClr val="bg1"/>
                </a:solidFill>
                <a:latin typeface="Times New Roman" panose="02020603050405020304" pitchFamily="18" charset="0"/>
                <a:cs typeface="Times New Roman" panose="02020603050405020304" pitchFamily="18" charset="0"/>
              </a:rPr>
              <a:t>At present, magnetic field measurements are being carrying out.</a:t>
            </a:r>
            <a:endParaRPr lang="ru-RU" sz="1600" dirty="0">
              <a:solidFill>
                <a:schemeClr val="bg1"/>
              </a:solidFill>
              <a:latin typeface="Times New Roman" panose="02020603050405020304" pitchFamily="18" charset="0"/>
              <a:cs typeface="Times New Roman" panose="02020603050405020304" pitchFamily="18" charset="0"/>
            </a:endParaRPr>
          </a:p>
        </p:txBody>
      </p:sp>
      <p:grpSp>
        <p:nvGrpSpPr>
          <p:cNvPr id="38" name="Группа 37"/>
          <p:cNvGrpSpPr/>
          <p:nvPr/>
        </p:nvGrpSpPr>
        <p:grpSpPr>
          <a:xfrm>
            <a:off x="3634085" y="562749"/>
            <a:ext cx="5427863" cy="4209645"/>
            <a:chOff x="2081719" y="562749"/>
            <a:chExt cx="5427863" cy="4209645"/>
          </a:xfrm>
        </p:grpSpPr>
        <p:grpSp>
          <p:nvGrpSpPr>
            <p:cNvPr id="15" name="Группа 14"/>
            <p:cNvGrpSpPr/>
            <p:nvPr/>
          </p:nvGrpSpPr>
          <p:grpSpPr>
            <a:xfrm>
              <a:off x="2081719" y="562749"/>
              <a:ext cx="5427863" cy="4209645"/>
              <a:chOff x="2198451" y="485280"/>
              <a:chExt cx="5427863" cy="4209645"/>
            </a:xfrm>
          </p:grpSpPr>
          <p:pic>
            <p:nvPicPr>
              <p:cNvPr id="4" name="Рисунок 3"/>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198451" y="485280"/>
                <a:ext cx="5112828" cy="4209645"/>
              </a:xfrm>
              <a:prstGeom prst="rect">
                <a:avLst/>
              </a:prstGeom>
            </p:spPr>
          </p:pic>
          <p:cxnSp>
            <p:nvCxnSpPr>
              <p:cNvPr id="6" name="Прямая со стрелкой 21"/>
              <p:cNvCxnSpPr>
                <a:cxnSpLocks noChangeShapeType="1"/>
                <a:stCxn id="9" idx="2"/>
              </p:cNvCxnSpPr>
              <p:nvPr/>
            </p:nvCxnSpPr>
            <p:spPr bwMode="auto">
              <a:xfrm flipH="1">
                <a:off x="5175323" y="1989937"/>
                <a:ext cx="1685397" cy="461665"/>
              </a:xfrm>
              <a:prstGeom prst="straightConnector1">
                <a:avLst/>
              </a:prstGeom>
              <a:noFill/>
              <a:ln w="28575" algn="ctr">
                <a:solidFill>
                  <a:srgbClr val="FF0000"/>
                </a:solidFill>
                <a:round/>
                <a:headEnd/>
                <a:tailEnd type="arrow" w="med" len="med"/>
              </a:ln>
            </p:spPr>
          </p:cxnSp>
          <p:sp>
            <p:nvSpPr>
              <p:cNvPr id="9" name="Прямоугольник 8"/>
              <p:cNvSpPr/>
              <p:nvPr/>
            </p:nvSpPr>
            <p:spPr>
              <a:xfrm>
                <a:off x="6095126" y="1620605"/>
                <a:ext cx="1531188" cy="369332"/>
              </a:xfrm>
              <a:prstGeom prst="rect">
                <a:avLst/>
              </a:prstGeom>
              <a:solidFill>
                <a:schemeClr val="bg1"/>
              </a:solidFill>
            </p:spPr>
            <p:txBody>
              <a:bodyPr wrap="none">
                <a:spAutoFit/>
              </a:bodyPr>
              <a:lstStyle/>
              <a:p>
                <a:r>
                  <a:rPr lang="en-GB" kern="800" dirty="0">
                    <a:latin typeface="Times" panose="02020603050405020304" pitchFamily="18" charset="0"/>
                    <a:ea typeface="Times New Roman" panose="02020603050405020304" pitchFamily="18" charset="0"/>
                    <a:cs typeface="Times New Roman" panose="02020603050405020304" pitchFamily="18" charset="0"/>
                  </a:rPr>
                  <a:t>Magnetometer</a:t>
                </a:r>
                <a:endParaRPr lang="ru-RU" dirty="0"/>
              </a:p>
            </p:txBody>
          </p:sp>
          <p:cxnSp>
            <p:nvCxnSpPr>
              <p:cNvPr id="11" name="Прямая со стрелкой 21"/>
              <p:cNvCxnSpPr>
                <a:cxnSpLocks noChangeShapeType="1"/>
                <a:stCxn id="12" idx="0"/>
              </p:cNvCxnSpPr>
              <p:nvPr/>
            </p:nvCxnSpPr>
            <p:spPr bwMode="auto">
              <a:xfrm flipH="1" flipV="1">
                <a:off x="2480553" y="2159893"/>
                <a:ext cx="2159521" cy="1909144"/>
              </a:xfrm>
              <a:prstGeom prst="straightConnector1">
                <a:avLst/>
              </a:prstGeom>
              <a:noFill/>
              <a:ln w="28575" algn="ctr">
                <a:solidFill>
                  <a:srgbClr val="FF0000"/>
                </a:solidFill>
                <a:round/>
                <a:headEnd/>
                <a:tailEnd type="arrow" w="med" len="med"/>
              </a:ln>
            </p:spPr>
          </p:cxnSp>
          <p:sp>
            <p:nvSpPr>
              <p:cNvPr id="12" name="Прямоугольник 11"/>
              <p:cNvSpPr/>
              <p:nvPr/>
            </p:nvSpPr>
            <p:spPr>
              <a:xfrm>
                <a:off x="3852038" y="4069037"/>
                <a:ext cx="1576072" cy="369332"/>
              </a:xfrm>
              <a:prstGeom prst="rect">
                <a:avLst/>
              </a:prstGeom>
              <a:solidFill>
                <a:schemeClr val="bg1"/>
              </a:solidFill>
            </p:spPr>
            <p:txBody>
              <a:bodyPr wrap="none">
                <a:spAutoFit/>
              </a:bodyPr>
              <a:lstStyle/>
              <a:p>
                <a:r>
                  <a:rPr lang="en-GB" kern="800" dirty="0" smtClean="0">
                    <a:latin typeface="Times" panose="02020603050405020304" pitchFamily="18" charset="0"/>
                    <a:ea typeface="Times New Roman" panose="02020603050405020304" pitchFamily="18" charset="0"/>
                    <a:cs typeface="Times New Roman" panose="02020603050405020304" pitchFamily="18" charset="0"/>
                  </a:rPr>
                  <a:t>Bottom sectors</a:t>
                </a:r>
                <a:endParaRPr lang="ru-RU" dirty="0"/>
              </a:p>
            </p:txBody>
          </p:sp>
          <p:cxnSp>
            <p:nvCxnSpPr>
              <p:cNvPr id="13" name="Прямая со стрелкой 21"/>
              <p:cNvCxnSpPr>
                <a:cxnSpLocks noChangeShapeType="1"/>
                <a:stCxn id="12" idx="0"/>
              </p:cNvCxnSpPr>
              <p:nvPr/>
            </p:nvCxnSpPr>
            <p:spPr bwMode="auto">
              <a:xfrm flipV="1">
                <a:off x="4640074" y="2509736"/>
                <a:ext cx="1630353" cy="1559301"/>
              </a:xfrm>
              <a:prstGeom prst="straightConnector1">
                <a:avLst/>
              </a:prstGeom>
              <a:noFill/>
              <a:ln w="28575" algn="ctr">
                <a:solidFill>
                  <a:srgbClr val="FF0000"/>
                </a:solidFill>
                <a:round/>
                <a:headEnd/>
                <a:tailEnd type="arrow" w="med" len="med"/>
              </a:ln>
            </p:spPr>
          </p:cxnSp>
        </p:grpSp>
        <p:sp>
          <p:nvSpPr>
            <p:cNvPr id="19" name="Прямоугольник 18"/>
            <p:cNvSpPr/>
            <p:nvPr/>
          </p:nvSpPr>
          <p:spPr>
            <a:xfrm>
              <a:off x="3819213" y="603576"/>
              <a:ext cx="1239378" cy="369332"/>
            </a:xfrm>
            <a:prstGeom prst="rect">
              <a:avLst/>
            </a:prstGeom>
            <a:solidFill>
              <a:schemeClr val="bg1"/>
            </a:solidFill>
          </p:spPr>
          <p:txBody>
            <a:bodyPr wrap="none">
              <a:spAutoFit/>
            </a:bodyPr>
            <a:lstStyle/>
            <a:p>
              <a:r>
                <a:rPr lang="en-GB" kern="800" dirty="0" smtClean="0">
                  <a:latin typeface="Times" panose="02020603050405020304" pitchFamily="18" charset="0"/>
                  <a:ea typeface="Times New Roman" panose="02020603050405020304" pitchFamily="18" charset="0"/>
                  <a:cs typeface="Times New Roman" panose="02020603050405020304" pitchFamily="18" charset="0"/>
                </a:rPr>
                <a:t>Top sectors</a:t>
              </a:r>
              <a:endParaRPr lang="ru-RU" dirty="0"/>
            </a:p>
          </p:txBody>
        </p:sp>
        <p:cxnSp>
          <p:nvCxnSpPr>
            <p:cNvPr id="20" name="Прямая со стрелкой 21"/>
            <p:cNvCxnSpPr>
              <a:cxnSpLocks noChangeShapeType="1"/>
              <a:stCxn id="19" idx="2"/>
            </p:cNvCxnSpPr>
            <p:nvPr/>
          </p:nvCxnSpPr>
          <p:spPr bwMode="auto">
            <a:xfrm flipH="1">
              <a:off x="2416836" y="972908"/>
              <a:ext cx="2022066" cy="638566"/>
            </a:xfrm>
            <a:prstGeom prst="straightConnector1">
              <a:avLst/>
            </a:prstGeom>
            <a:noFill/>
            <a:ln w="28575" algn="ctr">
              <a:solidFill>
                <a:srgbClr val="FF0000"/>
              </a:solidFill>
              <a:round/>
              <a:headEnd/>
              <a:tailEnd type="arrow" w="med" len="med"/>
            </a:ln>
          </p:spPr>
        </p:cxnSp>
        <p:cxnSp>
          <p:nvCxnSpPr>
            <p:cNvPr id="23" name="Прямая со стрелкой 21"/>
            <p:cNvCxnSpPr>
              <a:cxnSpLocks noChangeShapeType="1"/>
            </p:cNvCxnSpPr>
            <p:nvPr/>
          </p:nvCxnSpPr>
          <p:spPr bwMode="auto">
            <a:xfrm>
              <a:off x="4413962" y="972908"/>
              <a:ext cx="1834859" cy="625888"/>
            </a:xfrm>
            <a:prstGeom prst="straightConnector1">
              <a:avLst/>
            </a:prstGeom>
            <a:noFill/>
            <a:ln w="28575" algn="ctr">
              <a:solidFill>
                <a:srgbClr val="FF0000"/>
              </a:solidFill>
              <a:round/>
              <a:headEnd/>
              <a:tailEnd type="arrow" w="med" len="med"/>
            </a:ln>
          </p:spPr>
        </p:cxnSp>
      </p:grpSp>
      <p:sp>
        <p:nvSpPr>
          <p:cNvPr id="39" name="Прямоугольник 38"/>
          <p:cNvSpPr/>
          <p:nvPr/>
        </p:nvSpPr>
        <p:spPr>
          <a:xfrm>
            <a:off x="3594275" y="3875631"/>
            <a:ext cx="1441485" cy="369332"/>
          </a:xfrm>
          <a:prstGeom prst="rect">
            <a:avLst/>
          </a:prstGeom>
          <a:solidFill>
            <a:schemeClr val="bg1"/>
          </a:solidFill>
        </p:spPr>
        <p:txBody>
          <a:bodyPr wrap="none">
            <a:spAutoFit/>
          </a:bodyPr>
          <a:lstStyle/>
          <a:p>
            <a:r>
              <a:rPr lang="en-GB" dirty="0" smtClean="0">
                <a:latin typeface="TimesNewRoman-Identity-H"/>
              </a:rPr>
              <a:t>Toothed </a:t>
            </a:r>
            <a:r>
              <a:rPr lang="en-GB" dirty="0">
                <a:latin typeface="TimesNewRoman-Identity-H"/>
              </a:rPr>
              <a:t>belt</a:t>
            </a:r>
            <a:endParaRPr lang="ru-RU" dirty="0"/>
          </a:p>
        </p:txBody>
      </p:sp>
      <p:cxnSp>
        <p:nvCxnSpPr>
          <p:cNvPr id="40" name="Прямая со стрелкой 21"/>
          <p:cNvCxnSpPr>
            <a:cxnSpLocks noChangeShapeType="1"/>
            <a:stCxn id="39" idx="0"/>
          </p:cNvCxnSpPr>
          <p:nvPr/>
        </p:nvCxnSpPr>
        <p:spPr bwMode="auto">
          <a:xfrm flipH="1" flipV="1">
            <a:off x="3969202" y="3286087"/>
            <a:ext cx="345816" cy="589544"/>
          </a:xfrm>
          <a:prstGeom prst="straightConnector1">
            <a:avLst/>
          </a:prstGeom>
          <a:noFill/>
          <a:ln w="28575" algn="ctr">
            <a:solidFill>
              <a:srgbClr val="FF0000"/>
            </a:solidFill>
            <a:round/>
            <a:headEnd/>
            <a:tailEnd type="arrow" w="med" len="med"/>
          </a:ln>
        </p:spPr>
      </p:cxnSp>
      <p:pic>
        <p:nvPicPr>
          <p:cNvPr id="2" name="Рисунок 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71604" y="4835472"/>
            <a:ext cx="2943426" cy="1279916"/>
          </a:xfrm>
          <a:prstGeom prst="rect">
            <a:avLst/>
          </a:prstGeom>
        </p:spPr>
      </p:pic>
      <p:sp>
        <p:nvSpPr>
          <p:cNvPr id="24" name="Прямоугольник 23"/>
          <p:cNvSpPr/>
          <p:nvPr/>
        </p:nvSpPr>
        <p:spPr>
          <a:xfrm>
            <a:off x="171604" y="1373635"/>
            <a:ext cx="2724365" cy="738664"/>
          </a:xfrm>
          <a:prstGeom prst="rect">
            <a:avLst/>
          </a:prstGeom>
        </p:spPr>
        <p:txBody>
          <a:bodyPr wrap="square">
            <a:spAutoFit/>
          </a:bodyPr>
          <a:lstStyle/>
          <a:p>
            <a:pPr algn="ctr"/>
            <a:r>
              <a:rPr lang="en-GB" sz="1400" kern="800" dirty="0">
                <a:solidFill>
                  <a:schemeClr val="bg1"/>
                </a:solidFill>
                <a:latin typeface="Times New Roman" panose="02020603050405020304" pitchFamily="18" charset="0"/>
                <a:cs typeface="Times New Roman" panose="02020603050405020304" pitchFamily="18" charset="0"/>
              </a:rPr>
              <a:t>3D </a:t>
            </a:r>
            <a:r>
              <a:rPr lang="en-US" sz="1400" kern="800" dirty="0" smtClean="0">
                <a:solidFill>
                  <a:schemeClr val="bg1"/>
                </a:solidFill>
                <a:latin typeface="Times New Roman" panose="02020603050405020304" pitchFamily="18" charset="0"/>
                <a:cs typeface="Times New Roman" panose="02020603050405020304" pitchFamily="18" charset="0"/>
              </a:rPr>
              <a:t>field map of the DC</a:t>
            </a:r>
            <a:r>
              <a:rPr lang="ru-RU" sz="1400" kern="800" dirty="0" smtClean="0">
                <a:solidFill>
                  <a:schemeClr val="bg1"/>
                </a:solidFill>
                <a:latin typeface="Times New Roman" panose="02020603050405020304" pitchFamily="18" charset="0"/>
                <a:cs typeface="Times New Roman" panose="02020603050405020304" pitchFamily="18" charset="0"/>
              </a:rPr>
              <a:t>-280,</a:t>
            </a:r>
            <a:r>
              <a:rPr lang="ru-RU" sz="1400" dirty="0">
                <a:latin typeface="Times New Roman" panose="02020603050405020304" pitchFamily="18" charset="0"/>
                <a:cs typeface="Times New Roman" panose="02020603050405020304" pitchFamily="18" charset="0"/>
              </a:rPr>
              <a:t> </a:t>
            </a:r>
            <a:endParaRPr lang="en-US" sz="1400" dirty="0" smtClean="0">
              <a:latin typeface="Times New Roman" panose="02020603050405020304" pitchFamily="18" charset="0"/>
              <a:cs typeface="Times New Roman" panose="02020603050405020304" pitchFamily="18" charset="0"/>
            </a:endParaRPr>
          </a:p>
          <a:p>
            <a:pPr algn="ctr"/>
            <a:r>
              <a:rPr lang="en-GB" sz="1400" dirty="0">
                <a:solidFill>
                  <a:schemeClr val="bg1"/>
                </a:solidFill>
                <a:latin typeface="Times New Roman" panose="02020603050405020304" pitchFamily="18" charset="0"/>
                <a:cs typeface="Times New Roman" panose="02020603050405020304" pitchFamily="18" charset="0"/>
              </a:rPr>
              <a:t>coil current of </a:t>
            </a:r>
            <a:r>
              <a:rPr lang="en-GB" sz="1400" dirty="0" smtClean="0">
                <a:solidFill>
                  <a:schemeClr val="bg1"/>
                </a:solidFill>
                <a:latin typeface="Times New Roman" panose="02020603050405020304" pitchFamily="18" charset="0"/>
                <a:cs typeface="Times New Roman" panose="02020603050405020304" pitchFamily="18" charset="0"/>
              </a:rPr>
              <a:t>750 A</a:t>
            </a:r>
            <a:r>
              <a:rPr lang="ru-RU" sz="1400" dirty="0" smtClean="0">
                <a:solidFill>
                  <a:schemeClr val="bg1"/>
                </a:solidFill>
                <a:latin typeface="Times New Roman" panose="02020603050405020304" pitchFamily="18" charset="0"/>
                <a:cs typeface="Times New Roman" panose="02020603050405020304" pitchFamily="18" charset="0"/>
              </a:rPr>
              <a:t>,</a:t>
            </a:r>
            <a:r>
              <a:rPr lang="en-US" sz="1400" dirty="0" smtClean="0">
                <a:solidFill>
                  <a:schemeClr val="bg1"/>
                </a:solidFill>
                <a:latin typeface="Times New Roman" panose="02020603050405020304" pitchFamily="18" charset="0"/>
                <a:cs typeface="Times New Roman" panose="02020603050405020304" pitchFamily="18" charset="0"/>
              </a:rPr>
              <a:t> average</a:t>
            </a:r>
            <a:r>
              <a:rPr lang="ru-RU" sz="1400" dirty="0" smtClean="0">
                <a:solidFill>
                  <a:schemeClr val="bg1"/>
                </a:solidFill>
                <a:latin typeface="Times New Roman" panose="02020603050405020304" pitchFamily="18" charset="0"/>
                <a:cs typeface="Times New Roman" panose="02020603050405020304" pitchFamily="18" charset="0"/>
              </a:rPr>
              <a:t> </a:t>
            </a:r>
            <a:r>
              <a:rPr lang="en-US" sz="1400" dirty="0" smtClean="0">
                <a:solidFill>
                  <a:schemeClr val="bg1"/>
                </a:solidFill>
                <a:latin typeface="Times New Roman" panose="02020603050405020304" pitchFamily="18" charset="0"/>
                <a:cs typeface="Times New Roman" panose="02020603050405020304" pitchFamily="18" charset="0"/>
              </a:rPr>
              <a:t>magnetic field induction of </a:t>
            </a:r>
            <a:r>
              <a:rPr lang="ru-RU" sz="1400" dirty="0" smtClean="0">
                <a:solidFill>
                  <a:schemeClr val="bg1"/>
                </a:solidFill>
                <a:latin typeface="Times New Roman" panose="02020603050405020304" pitchFamily="18" charset="0"/>
                <a:cs typeface="Times New Roman" panose="02020603050405020304" pitchFamily="18" charset="0"/>
              </a:rPr>
              <a:t>1.05 </a:t>
            </a:r>
            <a:r>
              <a:rPr lang="en-US" sz="1400" dirty="0">
                <a:solidFill>
                  <a:schemeClr val="bg1"/>
                </a:solidFill>
                <a:latin typeface="Times New Roman" panose="02020603050405020304" pitchFamily="18" charset="0"/>
                <a:cs typeface="Times New Roman" panose="02020603050405020304" pitchFamily="18" charset="0"/>
              </a:rPr>
              <a:t>T</a:t>
            </a:r>
            <a:endParaRPr lang="ru-RU" sz="1400" dirty="0">
              <a:solidFill>
                <a:schemeClr val="bg1"/>
              </a:solidFill>
              <a:latin typeface="Times New Roman" panose="02020603050405020304" pitchFamily="18" charset="0"/>
              <a:cs typeface="Times New Roman" panose="02020603050405020304" pitchFamily="18" charset="0"/>
            </a:endParaRPr>
          </a:p>
        </p:txBody>
      </p:sp>
      <p:pic>
        <p:nvPicPr>
          <p:cNvPr id="25" name="Picture 2" descr="3D_I280AA750F42b"/>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77451" y="447858"/>
            <a:ext cx="1616407" cy="954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76238" y="2067406"/>
            <a:ext cx="3019207" cy="19915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Прямоугольник 26"/>
          <p:cNvSpPr/>
          <p:nvPr/>
        </p:nvSpPr>
        <p:spPr>
          <a:xfrm>
            <a:off x="309960" y="3960377"/>
            <a:ext cx="2724365" cy="954107"/>
          </a:xfrm>
          <a:prstGeom prst="rect">
            <a:avLst/>
          </a:prstGeom>
        </p:spPr>
        <p:txBody>
          <a:bodyPr wrap="square">
            <a:spAutoFit/>
          </a:bodyPr>
          <a:lstStyle/>
          <a:p>
            <a:pPr algn="ctr"/>
            <a:r>
              <a:rPr lang="en-US" sz="1400" dirty="0">
                <a:solidFill>
                  <a:schemeClr val="bg1"/>
                </a:solidFill>
                <a:latin typeface="Times New Roman" panose="02020603050405020304" pitchFamily="18" charset="0"/>
                <a:cs typeface="Times New Roman" panose="02020603050405020304" pitchFamily="18" charset="0"/>
              </a:rPr>
              <a:t>Comparative radial distributions of </a:t>
            </a:r>
            <a:r>
              <a:rPr lang="en-GB" sz="1400" dirty="0">
                <a:solidFill>
                  <a:schemeClr val="bg1"/>
                </a:solidFill>
                <a:latin typeface="Times New Roman" panose="02020603050405020304" pitchFamily="18" charset="0"/>
                <a:cs typeface="Times New Roman" panose="02020603050405020304" pitchFamily="18" charset="0"/>
              </a:rPr>
              <a:t>calculate</a:t>
            </a:r>
            <a:r>
              <a:rPr lang="en-US" sz="1400" dirty="0">
                <a:solidFill>
                  <a:schemeClr val="bg1"/>
                </a:solidFill>
                <a:latin typeface="Times New Roman" panose="02020603050405020304" pitchFamily="18" charset="0"/>
                <a:cs typeface="Times New Roman" panose="02020603050405020304" pitchFamily="18" charset="0"/>
              </a:rPr>
              <a:t>d and </a:t>
            </a:r>
            <a:r>
              <a:rPr lang="en-GB" sz="1400" dirty="0">
                <a:solidFill>
                  <a:schemeClr val="bg1"/>
                </a:solidFill>
                <a:latin typeface="Times New Roman" panose="02020603050405020304" pitchFamily="18" charset="0"/>
                <a:cs typeface="Times New Roman" panose="02020603050405020304" pitchFamily="18" charset="0"/>
              </a:rPr>
              <a:t>measured </a:t>
            </a:r>
            <a:r>
              <a:rPr lang="en-US" sz="1400" dirty="0">
                <a:solidFill>
                  <a:schemeClr val="bg1"/>
                </a:solidFill>
                <a:latin typeface="Times New Roman" panose="02020603050405020304" pitchFamily="18" charset="0"/>
                <a:cs typeface="Times New Roman" panose="02020603050405020304" pitchFamily="18" charset="0"/>
              </a:rPr>
              <a:t>average </a:t>
            </a:r>
            <a:r>
              <a:rPr lang="en-GB" sz="1400" dirty="0">
                <a:solidFill>
                  <a:schemeClr val="bg1"/>
                </a:solidFill>
                <a:latin typeface="Times New Roman" panose="02020603050405020304" pitchFamily="18" charset="0"/>
                <a:cs typeface="Times New Roman" panose="02020603050405020304" pitchFamily="18" charset="0"/>
              </a:rPr>
              <a:t>magnetic field at the main coil current of 750A</a:t>
            </a:r>
            <a:endParaRPr lang="ru-RU" sz="1400" dirty="0">
              <a:solidFill>
                <a:schemeClr val="bg1"/>
              </a:solidFill>
              <a:latin typeface="Times New Roman" panose="02020603050405020304" pitchFamily="18" charset="0"/>
              <a:cs typeface="Times New Roman" panose="02020603050405020304" pitchFamily="18" charset="0"/>
            </a:endParaRPr>
          </a:p>
        </p:txBody>
      </p:sp>
      <p:sp>
        <p:nvSpPr>
          <p:cNvPr id="28" name="Прямоугольник 27"/>
          <p:cNvSpPr/>
          <p:nvPr/>
        </p:nvSpPr>
        <p:spPr>
          <a:xfrm>
            <a:off x="97654" y="6115388"/>
            <a:ext cx="3017376" cy="738664"/>
          </a:xfrm>
          <a:prstGeom prst="rect">
            <a:avLst/>
          </a:prstGeom>
        </p:spPr>
        <p:txBody>
          <a:bodyPr wrap="square">
            <a:spAutoFit/>
          </a:bodyPr>
          <a:lstStyle/>
          <a:p>
            <a:pPr algn="ctr"/>
            <a:r>
              <a:rPr lang="en-US" sz="1400" dirty="0">
                <a:solidFill>
                  <a:schemeClr val="bg1"/>
                </a:solidFill>
                <a:latin typeface="Times New Roman" panose="02020603050405020304" pitchFamily="18" charset="0"/>
                <a:cs typeface="Times New Roman" panose="02020603050405020304" pitchFamily="18" charset="0"/>
              </a:rPr>
              <a:t>Calculated behavior of beam phase (Fi</a:t>
            </a:r>
            <a:r>
              <a:rPr lang="en-US" sz="1400" dirty="0" smtClean="0">
                <a:solidFill>
                  <a:schemeClr val="bg1"/>
                </a:solidFill>
                <a:latin typeface="Times New Roman" panose="02020603050405020304" pitchFamily="18" charset="0"/>
                <a:cs typeface="Times New Roman" panose="02020603050405020304" pitchFamily="18" charset="0"/>
              </a:rPr>
              <a:t>) for </a:t>
            </a:r>
            <a:r>
              <a:rPr lang="en-US" sz="1400" dirty="0">
                <a:solidFill>
                  <a:schemeClr val="bg1"/>
                </a:solidFill>
                <a:latin typeface="Times New Roman" panose="02020603050405020304" pitchFamily="18" charset="0"/>
                <a:cs typeface="Times New Roman" panose="02020603050405020304" pitchFamily="18" charset="0"/>
              </a:rPr>
              <a:t>ions </a:t>
            </a:r>
            <a:r>
              <a:rPr lang="en-US" sz="1400" dirty="0" smtClean="0">
                <a:solidFill>
                  <a:schemeClr val="bg1"/>
                </a:solidFill>
                <a:latin typeface="Times New Roman" panose="02020603050405020304" pitchFamily="18" charset="0"/>
                <a:cs typeface="Times New Roman" panose="02020603050405020304" pitchFamily="18" charset="0"/>
              </a:rPr>
              <a:t>with A/Z=6 at acceleration with </a:t>
            </a:r>
            <a:r>
              <a:rPr lang="en-US" sz="1400" dirty="0">
                <a:solidFill>
                  <a:schemeClr val="bg1"/>
                </a:solidFill>
                <a:latin typeface="Times New Roman" panose="02020603050405020304" pitchFamily="18" charset="0"/>
                <a:cs typeface="Times New Roman" panose="02020603050405020304" pitchFamily="18" charset="0"/>
              </a:rPr>
              <a:t>using trimming coils </a:t>
            </a:r>
            <a:r>
              <a:rPr lang="en-GB" sz="1400" dirty="0">
                <a:solidFill>
                  <a:schemeClr val="bg1"/>
                </a:solidFill>
                <a:latin typeface="Times New Roman" panose="02020603050405020304" pitchFamily="18" charset="0"/>
                <a:cs typeface="Times New Roman" panose="02020603050405020304" pitchFamily="18" charset="0"/>
              </a:rPr>
              <a:t>(I coil)</a:t>
            </a:r>
            <a:endParaRPr lang="ru-RU" sz="14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8251332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 name="Группа 43"/>
          <p:cNvGrpSpPr/>
          <p:nvPr/>
        </p:nvGrpSpPr>
        <p:grpSpPr>
          <a:xfrm>
            <a:off x="182691" y="582613"/>
            <a:ext cx="5697603" cy="6183983"/>
            <a:chOff x="182691" y="582613"/>
            <a:chExt cx="5697603" cy="6183983"/>
          </a:xfrm>
        </p:grpSpPr>
        <p:grpSp>
          <p:nvGrpSpPr>
            <p:cNvPr id="45" name="Группа 44"/>
            <p:cNvGrpSpPr/>
            <p:nvPr/>
          </p:nvGrpSpPr>
          <p:grpSpPr>
            <a:xfrm>
              <a:off x="182691" y="582613"/>
              <a:ext cx="5697603" cy="6183983"/>
              <a:chOff x="182691" y="582613"/>
              <a:chExt cx="5697603" cy="6183983"/>
            </a:xfrm>
          </p:grpSpPr>
          <p:grpSp>
            <p:nvGrpSpPr>
              <p:cNvPr id="49" name="Группа 48"/>
              <p:cNvGrpSpPr/>
              <p:nvPr/>
            </p:nvGrpSpPr>
            <p:grpSpPr>
              <a:xfrm>
                <a:off x="182691" y="582613"/>
                <a:ext cx="5697603" cy="6183983"/>
                <a:chOff x="182691" y="582613"/>
                <a:chExt cx="5697603" cy="6183983"/>
              </a:xfrm>
            </p:grpSpPr>
            <p:grpSp>
              <p:nvGrpSpPr>
                <p:cNvPr id="60" name="Группа 59"/>
                <p:cNvGrpSpPr/>
                <p:nvPr/>
              </p:nvGrpSpPr>
              <p:grpSpPr>
                <a:xfrm>
                  <a:off x="182691" y="582613"/>
                  <a:ext cx="5697603" cy="6183983"/>
                  <a:chOff x="182691" y="582613"/>
                  <a:chExt cx="5697603" cy="6183983"/>
                </a:xfrm>
              </p:grpSpPr>
              <p:pic>
                <p:nvPicPr>
                  <p:cNvPr id="79" name="Рисунок 78"/>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82691" y="582613"/>
                    <a:ext cx="5697603" cy="6183983"/>
                  </a:xfrm>
                  <a:prstGeom prst="rect">
                    <a:avLst/>
                  </a:prstGeom>
                </p:spPr>
              </p:pic>
              <p:sp>
                <p:nvSpPr>
                  <p:cNvPr id="80" name="Line 6"/>
                  <p:cNvSpPr>
                    <a:spLocks noChangeShapeType="1"/>
                  </p:cNvSpPr>
                  <p:nvPr/>
                </p:nvSpPr>
                <p:spPr bwMode="auto">
                  <a:xfrm flipV="1">
                    <a:off x="2743361" y="4382526"/>
                    <a:ext cx="188484" cy="985363"/>
                  </a:xfrm>
                  <a:prstGeom prst="line">
                    <a:avLst/>
                  </a:prstGeom>
                  <a:noFill/>
                  <a:ln w="9525">
                    <a:solidFill>
                      <a:srgbClr val="FF3300"/>
                    </a:solidFill>
                    <a:round/>
                    <a:headEnd/>
                    <a:tailEnd type="triangle" w="med" len="med"/>
                  </a:ln>
                </p:spPr>
                <p:txBody>
                  <a:bodyPr/>
                  <a:lstStyle/>
                  <a:p>
                    <a:endParaRPr lang="ru-RU" dirty="0"/>
                  </a:p>
                </p:txBody>
              </p:sp>
              <p:sp>
                <p:nvSpPr>
                  <p:cNvPr id="81" name="Text Box 7"/>
                  <p:cNvSpPr txBox="1">
                    <a:spLocks noChangeArrowheads="1"/>
                  </p:cNvSpPr>
                  <p:nvPr/>
                </p:nvSpPr>
                <p:spPr bwMode="auto">
                  <a:xfrm>
                    <a:off x="2455230" y="5367890"/>
                    <a:ext cx="576262" cy="376238"/>
                  </a:xfrm>
                  <a:prstGeom prst="rect">
                    <a:avLst/>
                  </a:prstGeom>
                  <a:noFill/>
                  <a:ln w="9525">
                    <a:solidFill>
                      <a:srgbClr val="FF3300"/>
                    </a:solidFill>
                    <a:miter lim="800000"/>
                    <a:headEnd/>
                    <a:tailEnd/>
                  </a:ln>
                </p:spPr>
                <p:txBody>
                  <a:bodyPr>
                    <a:spAutoFit/>
                  </a:bodyPr>
                  <a:lstStyle/>
                  <a:p>
                    <a:pPr algn="ctr">
                      <a:spcBef>
                        <a:spcPct val="50000"/>
                      </a:spcBef>
                    </a:pPr>
                    <a:r>
                      <a:rPr lang="en-US" altLang="ru-RU" dirty="0">
                        <a:solidFill>
                          <a:srgbClr val="FF3300"/>
                        </a:solidFill>
                      </a:rPr>
                      <a:t>3F</a:t>
                    </a:r>
                    <a:r>
                      <a:rPr lang="en-US" altLang="ru-RU" baseline="-25000" dirty="0">
                        <a:solidFill>
                          <a:srgbClr val="FF3300"/>
                        </a:solidFill>
                      </a:rPr>
                      <a:t>rf</a:t>
                    </a:r>
                    <a:endParaRPr lang="ru-RU" altLang="ru-RU" baseline="-25000" dirty="0">
                      <a:solidFill>
                        <a:srgbClr val="FF3300"/>
                      </a:solidFill>
                    </a:endParaRPr>
                  </a:p>
                </p:txBody>
              </p:sp>
              <p:sp>
                <p:nvSpPr>
                  <p:cNvPr id="82" name="Line 8"/>
                  <p:cNvSpPr>
                    <a:spLocks noChangeShapeType="1"/>
                  </p:cNvSpPr>
                  <p:nvPr/>
                </p:nvSpPr>
                <p:spPr bwMode="auto">
                  <a:xfrm flipH="1" flipV="1">
                    <a:off x="3596370" y="4221162"/>
                    <a:ext cx="315353" cy="1292943"/>
                  </a:xfrm>
                  <a:prstGeom prst="line">
                    <a:avLst/>
                  </a:prstGeom>
                  <a:noFill/>
                  <a:ln w="9525">
                    <a:solidFill>
                      <a:srgbClr val="FF33CC"/>
                    </a:solidFill>
                    <a:round/>
                    <a:headEnd/>
                    <a:tailEnd type="triangle" w="med" len="med"/>
                  </a:ln>
                </p:spPr>
                <p:txBody>
                  <a:bodyPr/>
                  <a:lstStyle/>
                  <a:p>
                    <a:endParaRPr lang="ru-RU" dirty="0"/>
                  </a:p>
                </p:txBody>
              </p:sp>
              <p:sp>
                <p:nvSpPr>
                  <p:cNvPr id="83" name="Text Box 9"/>
                  <p:cNvSpPr txBox="1">
                    <a:spLocks noChangeArrowheads="1"/>
                  </p:cNvSpPr>
                  <p:nvPr/>
                </p:nvSpPr>
                <p:spPr bwMode="auto">
                  <a:xfrm>
                    <a:off x="3636177" y="5514106"/>
                    <a:ext cx="576263" cy="376238"/>
                  </a:xfrm>
                  <a:prstGeom prst="rect">
                    <a:avLst/>
                  </a:prstGeom>
                  <a:noFill/>
                  <a:ln w="9525">
                    <a:solidFill>
                      <a:srgbClr val="FF33CC"/>
                    </a:solidFill>
                    <a:miter lim="800000"/>
                    <a:headEnd/>
                    <a:tailEnd/>
                  </a:ln>
                </p:spPr>
                <p:txBody>
                  <a:bodyPr>
                    <a:spAutoFit/>
                  </a:bodyPr>
                  <a:lstStyle/>
                  <a:p>
                    <a:pPr algn="ctr">
                      <a:spcBef>
                        <a:spcPct val="50000"/>
                      </a:spcBef>
                    </a:pPr>
                    <a:r>
                      <a:rPr lang="en-US" altLang="ru-RU" dirty="0" err="1">
                        <a:solidFill>
                          <a:srgbClr val="FF33CC"/>
                        </a:solidFill>
                      </a:rPr>
                      <a:t>F</a:t>
                    </a:r>
                    <a:r>
                      <a:rPr lang="en-US" altLang="ru-RU" baseline="-25000" dirty="0" err="1">
                        <a:solidFill>
                          <a:srgbClr val="FF33CC"/>
                        </a:solidFill>
                      </a:rPr>
                      <a:t>rf</a:t>
                    </a:r>
                    <a:endParaRPr lang="ru-RU" altLang="ru-RU" baseline="-25000" dirty="0">
                      <a:solidFill>
                        <a:srgbClr val="FF33CC"/>
                      </a:solidFill>
                    </a:endParaRPr>
                  </a:p>
                </p:txBody>
              </p:sp>
            </p:grpSp>
            <p:grpSp>
              <p:nvGrpSpPr>
                <p:cNvPr id="61" name="Группа 60"/>
                <p:cNvGrpSpPr/>
                <p:nvPr/>
              </p:nvGrpSpPr>
              <p:grpSpPr>
                <a:xfrm>
                  <a:off x="3062086" y="3792104"/>
                  <a:ext cx="1055016" cy="1061998"/>
                  <a:chOff x="3062086" y="3792104"/>
                  <a:chExt cx="1055016" cy="1061998"/>
                </a:xfrm>
              </p:grpSpPr>
              <p:cxnSp>
                <p:nvCxnSpPr>
                  <p:cNvPr id="70" name="Прямая соединительная линия 69"/>
                  <p:cNvCxnSpPr/>
                  <p:nvPr/>
                </p:nvCxnSpPr>
                <p:spPr bwMode="auto">
                  <a:xfrm flipH="1" flipV="1">
                    <a:off x="3535705" y="4660435"/>
                    <a:ext cx="520731" cy="193667"/>
                  </a:xfrm>
                  <a:prstGeom prst="line">
                    <a:avLst/>
                  </a:prstGeom>
                  <a:solidFill>
                    <a:schemeClr val="accent1"/>
                  </a:solidFill>
                  <a:ln w="31750" cap="flat" cmpd="sng" algn="ctr">
                    <a:solidFill>
                      <a:srgbClr val="FF33CC"/>
                    </a:solidFill>
                    <a:prstDash val="solid"/>
                    <a:round/>
                    <a:headEnd type="none" w="med" len="med"/>
                    <a:tailEnd type="none" w="med" len="med"/>
                  </a:ln>
                  <a:effectLst/>
                </p:spPr>
              </p:cxnSp>
              <p:cxnSp>
                <p:nvCxnSpPr>
                  <p:cNvPr id="71" name="Прямая соединительная линия 70"/>
                  <p:cNvCxnSpPr/>
                  <p:nvPr/>
                </p:nvCxnSpPr>
                <p:spPr bwMode="auto">
                  <a:xfrm flipH="1" flipV="1">
                    <a:off x="3398876" y="4563439"/>
                    <a:ext cx="136829" cy="93643"/>
                  </a:xfrm>
                  <a:prstGeom prst="line">
                    <a:avLst/>
                  </a:prstGeom>
                  <a:solidFill>
                    <a:schemeClr val="accent1"/>
                  </a:solidFill>
                  <a:ln w="31750" cap="flat" cmpd="sng" algn="ctr">
                    <a:solidFill>
                      <a:srgbClr val="FF33CC"/>
                    </a:solidFill>
                    <a:prstDash val="solid"/>
                    <a:round/>
                    <a:headEnd type="none" w="med" len="med"/>
                    <a:tailEnd type="none" w="med" len="med"/>
                  </a:ln>
                  <a:effectLst/>
                </p:spPr>
              </p:cxnSp>
              <p:cxnSp>
                <p:nvCxnSpPr>
                  <p:cNvPr id="72" name="Прямая соединительная линия 71"/>
                  <p:cNvCxnSpPr/>
                  <p:nvPr/>
                </p:nvCxnSpPr>
                <p:spPr bwMode="auto">
                  <a:xfrm flipH="1" flipV="1">
                    <a:off x="3062086" y="3823003"/>
                    <a:ext cx="336792" cy="737088"/>
                  </a:xfrm>
                  <a:prstGeom prst="line">
                    <a:avLst/>
                  </a:prstGeom>
                  <a:solidFill>
                    <a:schemeClr val="accent1"/>
                  </a:solidFill>
                  <a:ln w="31750" cap="flat" cmpd="sng" algn="ctr">
                    <a:solidFill>
                      <a:srgbClr val="FF33CC"/>
                    </a:solidFill>
                    <a:prstDash val="solid"/>
                    <a:round/>
                    <a:headEnd type="none" w="med" len="med"/>
                    <a:tailEnd type="none" w="med" len="med"/>
                  </a:ln>
                  <a:effectLst/>
                </p:spPr>
              </p:cxnSp>
              <p:cxnSp>
                <p:nvCxnSpPr>
                  <p:cNvPr id="73" name="Прямая соединительная линия 72"/>
                  <p:cNvCxnSpPr/>
                  <p:nvPr/>
                </p:nvCxnSpPr>
                <p:spPr bwMode="auto">
                  <a:xfrm flipH="1" flipV="1">
                    <a:off x="3926827" y="4222268"/>
                    <a:ext cx="190275" cy="535000"/>
                  </a:xfrm>
                  <a:prstGeom prst="line">
                    <a:avLst/>
                  </a:prstGeom>
                  <a:solidFill>
                    <a:schemeClr val="accent1"/>
                  </a:solidFill>
                  <a:ln w="31750" cap="flat" cmpd="sng" algn="ctr">
                    <a:solidFill>
                      <a:srgbClr val="FF33CC"/>
                    </a:solidFill>
                    <a:prstDash val="solid"/>
                    <a:round/>
                    <a:headEnd type="none" w="med" len="med"/>
                    <a:tailEnd type="none" w="med" len="med"/>
                  </a:ln>
                  <a:effectLst/>
                </p:spPr>
              </p:cxnSp>
              <p:cxnSp>
                <p:nvCxnSpPr>
                  <p:cNvPr id="74" name="Прямая соединительная линия 73"/>
                  <p:cNvCxnSpPr/>
                  <p:nvPr/>
                </p:nvCxnSpPr>
                <p:spPr bwMode="auto">
                  <a:xfrm flipH="1" flipV="1">
                    <a:off x="3827590" y="4125434"/>
                    <a:ext cx="96719" cy="92915"/>
                  </a:xfrm>
                  <a:prstGeom prst="line">
                    <a:avLst/>
                  </a:prstGeom>
                  <a:solidFill>
                    <a:schemeClr val="accent1"/>
                  </a:solidFill>
                  <a:ln w="31750" cap="flat" cmpd="sng" algn="ctr">
                    <a:solidFill>
                      <a:srgbClr val="FF33CC"/>
                    </a:solidFill>
                    <a:prstDash val="solid"/>
                    <a:round/>
                    <a:headEnd type="none" w="med" len="med"/>
                    <a:tailEnd type="none" w="med" len="med"/>
                  </a:ln>
                  <a:effectLst/>
                </p:spPr>
              </p:cxnSp>
              <p:cxnSp>
                <p:nvCxnSpPr>
                  <p:cNvPr id="78" name="Прямая соединительная линия 77"/>
                  <p:cNvCxnSpPr/>
                  <p:nvPr/>
                </p:nvCxnSpPr>
                <p:spPr bwMode="auto">
                  <a:xfrm flipH="1" flipV="1">
                    <a:off x="3122752" y="3792104"/>
                    <a:ext cx="704839" cy="337414"/>
                  </a:xfrm>
                  <a:prstGeom prst="line">
                    <a:avLst/>
                  </a:prstGeom>
                  <a:solidFill>
                    <a:schemeClr val="accent1"/>
                  </a:solidFill>
                  <a:ln w="31750" cap="flat" cmpd="sng" algn="ctr">
                    <a:solidFill>
                      <a:srgbClr val="FF33CC"/>
                    </a:solidFill>
                    <a:prstDash val="solid"/>
                    <a:round/>
                    <a:headEnd type="none" w="med" len="med"/>
                    <a:tailEnd type="none" w="med" len="med"/>
                  </a:ln>
                  <a:effectLst/>
                </p:spPr>
              </p:cxnSp>
            </p:grpSp>
            <p:grpSp>
              <p:nvGrpSpPr>
                <p:cNvPr id="62" name="Группа 61"/>
                <p:cNvGrpSpPr/>
                <p:nvPr/>
              </p:nvGrpSpPr>
              <p:grpSpPr>
                <a:xfrm>
                  <a:off x="1876829" y="2598585"/>
                  <a:ext cx="1055016" cy="1061998"/>
                  <a:chOff x="3062086" y="3792104"/>
                  <a:chExt cx="1055016" cy="1061998"/>
                </a:xfrm>
                <a:scene3d>
                  <a:camera prst="orthographicFront">
                    <a:rot lat="0" lon="0" rev="10800000"/>
                  </a:camera>
                  <a:lightRig rig="threePt" dir="t"/>
                </a:scene3d>
              </p:grpSpPr>
              <p:cxnSp>
                <p:nvCxnSpPr>
                  <p:cNvPr id="63" name="Прямая соединительная линия 62"/>
                  <p:cNvCxnSpPr/>
                  <p:nvPr/>
                </p:nvCxnSpPr>
                <p:spPr bwMode="auto">
                  <a:xfrm flipH="1" flipV="1">
                    <a:off x="3535705" y="4660435"/>
                    <a:ext cx="520731" cy="193667"/>
                  </a:xfrm>
                  <a:prstGeom prst="line">
                    <a:avLst/>
                  </a:prstGeom>
                  <a:solidFill>
                    <a:schemeClr val="accent1"/>
                  </a:solidFill>
                  <a:ln w="31750" cap="flat" cmpd="sng" algn="ctr">
                    <a:solidFill>
                      <a:srgbClr val="FF33CC"/>
                    </a:solidFill>
                    <a:prstDash val="solid"/>
                    <a:round/>
                    <a:headEnd type="none" w="med" len="med"/>
                    <a:tailEnd type="none" w="med" len="med"/>
                  </a:ln>
                  <a:effectLst/>
                </p:spPr>
              </p:cxnSp>
              <p:cxnSp>
                <p:nvCxnSpPr>
                  <p:cNvPr id="64" name="Прямая соединительная линия 63"/>
                  <p:cNvCxnSpPr/>
                  <p:nvPr/>
                </p:nvCxnSpPr>
                <p:spPr bwMode="auto">
                  <a:xfrm flipH="1" flipV="1">
                    <a:off x="3398876" y="4563439"/>
                    <a:ext cx="136829" cy="93643"/>
                  </a:xfrm>
                  <a:prstGeom prst="line">
                    <a:avLst/>
                  </a:prstGeom>
                  <a:solidFill>
                    <a:schemeClr val="accent1"/>
                  </a:solidFill>
                  <a:ln w="31750" cap="flat" cmpd="sng" algn="ctr">
                    <a:solidFill>
                      <a:srgbClr val="FF33CC"/>
                    </a:solidFill>
                    <a:prstDash val="solid"/>
                    <a:round/>
                    <a:headEnd type="none" w="med" len="med"/>
                    <a:tailEnd type="none" w="med" len="med"/>
                  </a:ln>
                  <a:effectLst/>
                </p:spPr>
              </p:cxnSp>
              <p:cxnSp>
                <p:nvCxnSpPr>
                  <p:cNvPr id="65" name="Прямая соединительная линия 64"/>
                  <p:cNvCxnSpPr/>
                  <p:nvPr/>
                </p:nvCxnSpPr>
                <p:spPr bwMode="auto">
                  <a:xfrm flipH="1" flipV="1">
                    <a:off x="3062086" y="3823003"/>
                    <a:ext cx="336792" cy="737088"/>
                  </a:xfrm>
                  <a:prstGeom prst="line">
                    <a:avLst/>
                  </a:prstGeom>
                  <a:solidFill>
                    <a:schemeClr val="accent1"/>
                  </a:solidFill>
                  <a:ln w="31750" cap="flat" cmpd="sng" algn="ctr">
                    <a:solidFill>
                      <a:srgbClr val="FF33CC"/>
                    </a:solidFill>
                    <a:prstDash val="solid"/>
                    <a:round/>
                    <a:headEnd type="none" w="med" len="med"/>
                    <a:tailEnd type="none" w="med" len="med"/>
                  </a:ln>
                  <a:effectLst/>
                </p:spPr>
              </p:cxnSp>
              <p:cxnSp>
                <p:nvCxnSpPr>
                  <p:cNvPr id="66" name="Прямая соединительная линия 65"/>
                  <p:cNvCxnSpPr/>
                  <p:nvPr/>
                </p:nvCxnSpPr>
                <p:spPr bwMode="auto">
                  <a:xfrm flipH="1" flipV="1">
                    <a:off x="3926827" y="4222268"/>
                    <a:ext cx="190275" cy="535000"/>
                  </a:xfrm>
                  <a:prstGeom prst="line">
                    <a:avLst/>
                  </a:prstGeom>
                  <a:solidFill>
                    <a:schemeClr val="accent1"/>
                  </a:solidFill>
                  <a:ln w="31750" cap="flat" cmpd="sng" algn="ctr">
                    <a:solidFill>
                      <a:srgbClr val="FF33CC"/>
                    </a:solidFill>
                    <a:prstDash val="solid"/>
                    <a:round/>
                    <a:headEnd type="none" w="med" len="med"/>
                    <a:tailEnd type="none" w="med" len="med"/>
                  </a:ln>
                  <a:effectLst/>
                </p:spPr>
              </p:cxnSp>
              <p:cxnSp>
                <p:nvCxnSpPr>
                  <p:cNvPr id="68" name="Прямая соединительная линия 67"/>
                  <p:cNvCxnSpPr/>
                  <p:nvPr/>
                </p:nvCxnSpPr>
                <p:spPr bwMode="auto">
                  <a:xfrm flipH="1" flipV="1">
                    <a:off x="3827590" y="4125434"/>
                    <a:ext cx="96719" cy="92915"/>
                  </a:xfrm>
                  <a:prstGeom prst="line">
                    <a:avLst/>
                  </a:prstGeom>
                  <a:solidFill>
                    <a:schemeClr val="accent1"/>
                  </a:solidFill>
                  <a:ln w="31750" cap="flat" cmpd="sng" algn="ctr">
                    <a:solidFill>
                      <a:srgbClr val="FF33CC"/>
                    </a:solidFill>
                    <a:prstDash val="solid"/>
                    <a:round/>
                    <a:headEnd type="none" w="med" len="med"/>
                    <a:tailEnd type="none" w="med" len="med"/>
                  </a:ln>
                  <a:effectLst/>
                </p:spPr>
              </p:cxnSp>
              <p:cxnSp>
                <p:nvCxnSpPr>
                  <p:cNvPr id="69" name="Прямая соединительная линия 68"/>
                  <p:cNvCxnSpPr/>
                  <p:nvPr/>
                </p:nvCxnSpPr>
                <p:spPr bwMode="auto">
                  <a:xfrm flipH="1" flipV="1">
                    <a:off x="3122752" y="3792104"/>
                    <a:ext cx="704839" cy="337414"/>
                  </a:xfrm>
                  <a:prstGeom prst="line">
                    <a:avLst/>
                  </a:prstGeom>
                  <a:solidFill>
                    <a:schemeClr val="accent1"/>
                  </a:solidFill>
                  <a:ln w="31750" cap="flat" cmpd="sng" algn="ctr">
                    <a:solidFill>
                      <a:srgbClr val="FF33CC"/>
                    </a:solidFill>
                    <a:prstDash val="solid"/>
                    <a:round/>
                    <a:headEnd type="none" w="med" len="med"/>
                    <a:tailEnd type="none" w="med" len="med"/>
                  </a:ln>
                  <a:effectLst/>
                </p:spPr>
              </p:cxnSp>
            </p:grpSp>
          </p:grpSp>
          <p:cxnSp>
            <p:nvCxnSpPr>
              <p:cNvPr id="50" name="Прямая соединительная линия 49"/>
              <p:cNvCxnSpPr/>
              <p:nvPr/>
            </p:nvCxnSpPr>
            <p:spPr bwMode="auto">
              <a:xfrm flipH="1" flipV="1">
                <a:off x="2980490" y="3823003"/>
                <a:ext cx="42367" cy="867164"/>
              </a:xfrm>
              <a:prstGeom prst="line">
                <a:avLst/>
              </a:prstGeom>
              <a:solidFill>
                <a:schemeClr val="accent1"/>
              </a:solidFill>
              <a:ln w="28575" cap="flat" cmpd="sng" algn="ctr">
                <a:solidFill>
                  <a:srgbClr val="FF3300"/>
                </a:solidFill>
                <a:prstDash val="solid"/>
                <a:round/>
                <a:headEnd type="none" w="med" len="med"/>
                <a:tailEnd type="none" w="med" len="med"/>
              </a:ln>
              <a:effectLst/>
            </p:spPr>
          </p:cxnSp>
          <p:cxnSp>
            <p:nvCxnSpPr>
              <p:cNvPr id="51" name="Прямая соединительная линия 50"/>
              <p:cNvCxnSpPr/>
              <p:nvPr/>
            </p:nvCxnSpPr>
            <p:spPr bwMode="auto">
              <a:xfrm flipV="1">
                <a:off x="2739052" y="3823003"/>
                <a:ext cx="238920" cy="834080"/>
              </a:xfrm>
              <a:prstGeom prst="line">
                <a:avLst/>
              </a:prstGeom>
              <a:solidFill>
                <a:schemeClr val="accent1"/>
              </a:solidFill>
              <a:ln w="28575" cap="flat" cmpd="sng" algn="ctr">
                <a:solidFill>
                  <a:srgbClr val="FF3300"/>
                </a:solidFill>
                <a:prstDash val="solid"/>
                <a:round/>
                <a:headEnd type="none" w="med" len="med"/>
                <a:tailEnd type="none" w="med" len="med"/>
              </a:ln>
              <a:effectLst/>
            </p:spPr>
          </p:cxnSp>
          <p:sp>
            <p:nvSpPr>
              <p:cNvPr id="52" name="Дуга 51"/>
              <p:cNvSpPr/>
              <p:nvPr/>
            </p:nvSpPr>
            <p:spPr bwMode="auto">
              <a:xfrm>
                <a:off x="1999179" y="2511212"/>
                <a:ext cx="1950837" cy="2170624"/>
              </a:xfrm>
              <a:prstGeom prst="arc">
                <a:avLst>
                  <a:gd name="adj1" fmla="val 5220519"/>
                  <a:gd name="adj2" fmla="val 6141682"/>
                </a:avLst>
              </a:prstGeom>
              <a:noFill/>
              <a:ln w="28575" cap="flat" cmpd="sng" algn="ctr">
                <a:solidFill>
                  <a:srgbClr val="FF33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charset="0"/>
                </a:endParaRPr>
              </a:p>
            </p:txBody>
          </p:sp>
        </p:grpSp>
        <p:cxnSp>
          <p:nvCxnSpPr>
            <p:cNvPr id="46" name="Прямая соединительная линия 45"/>
            <p:cNvCxnSpPr/>
            <p:nvPr/>
          </p:nvCxnSpPr>
          <p:spPr bwMode="auto">
            <a:xfrm flipH="1" flipV="1">
              <a:off x="2929863" y="2785766"/>
              <a:ext cx="100094" cy="843488"/>
            </a:xfrm>
            <a:prstGeom prst="line">
              <a:avLst/>
            </a:prstGeom>
            <a:solidFill>
              <a:schemeClr val="accent1"/>
            </a:solidFill>
            <a:ln w="28575" cap="flat" cmpd="sng" algn="ctr">
              <a:solidFill>
                <a:srgbClr val="FF3300"/>
              </a:solidFill>
              <a:prstDash val="solid"/>
              <a:round/>
              <a:headEnd type="none" w="med" len="med"/>
              <a:tailEnd type="none" w="med" len="med"/>
            </a:ln>
            <a:effectLst/>
            <a:scene3d>
              <a:camera prst="orthographicFront">
                <a:rot lat="0" lon="0" rev="10500000"/>
              </a:camera>
              <a:lightRig rig="threePt" dir="t"/>
            </a:scene3d>
          </p:spPr>
        </p:cxnSp>
        <p:cxnSp>
          <p:nvCxnSpPr>
            <p:cNvPr id="47" name="Прямая соединительная линия 46"/>
            <p:cNvCxnSpPr/>
            <p:nvPr/>
          </p:nvCxnSpPr>
          <p:spPr bwMode="auto">
            <a:xfrm flipV="1">
              <a:off x="3045072" y="2785763"/>
              <a:ext cx="178254" cy="858422"/>
            </a:xfrm>
            <a:prstGeom prst="line">
              <a:avLst/>
            </a:prstGeom>
            <a:solidFill>
              <a:schemeClr val="accent1"/>
            </a:solidFill>
            <a:ln w="28575" cap="flat" cmpd="sng" algn="ctr">
              <a:solidFill>
                <a:srgbClr val="FF3300"/>
              </a:solidFill>
              <a:prstDash val="solid"/>
              <a:round/>
              <a:headEnd type="none" w="med" len="med"/>
              <a:tailEnd type="none" w="med" len="med"/>
            </a:ln>
            <a:effectLst/>
            <a:scene3d>
              <a:camera prst="orthographicFront">
                <a:rot lat="0" lon="0" rev="10500000"/>
              </a:camera>
              <a:lightRig rig="threePt" dir="t"/>
            </a:scene3d>
          </p:spPr>
        </p:cxnSp>
        <p:sp>
          <p:nvSpPr>
            <p:cNvPr id="48" name="Дуга 47"/>
            <p:cNvSpPr/>
            <p:nvPr/>
          </p:nvSpPr>
          <p:spPr bwMode="auto">
            <a:xfrm>
              <a:off x="2213619" y="618569"/>
              <a:ext cx="1950837" cy="2170624"/>
            </a:xfrm>
            <a:prstGeom prst="arc">
              <a:avLst>
                <a:gd name="adj1" fmla="val 5220519"/>
                <a:gd name="adj2" fmla="val 6141682"/>
              </a:avLst>
            </a:prstGeom>
            <a:noFill/>
            <a:ln w="28575" cap="flat" cmpd="sng" algn="ctr">
              <a:solidFill>
                <a:srgbClr val="FF3300"/>
              </a:solidFill>
              <a:prstDash val="solid"/>
              <a:round/>
              <a:headEnd type="none" w="med" len="med"/>
              <a:tailEnd type="none" w="med" len="med"/>
            </a:ln>
            <a:effectLst/>
            <a:scene3d>
              <a:camera prst="orthographicFront">
                <a:rot lat="0" lon="0" rev="10800000"/>
              </a:camera>
              <a:lightRig rig="threePt" dir="t"/>
            </a:scene3d>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charset="0"/>
              </a:endParaRPr>
            </a:p>
          </p:txBody>
        </p:sp>
      </p:grpSp>
      <p:sp>
        <p:nvSpPr>
          <p:cNvPr id="10" name="Rectangle 5"/>
          <p:cNvSpPr>
            <a:spLocks noChangeArrowheads="1"/>
          </p:cNvSpPr>
          <p:nvPr/>
        </p:nvSpPr>
        <p:spPr bwMode="auto">
          <a:xfrm>
            <a:off x="3732154" y="30153"/>
            <a:ext cx="2057955" cy="523220"/>
          </a:xfrm>
          <a:prstGeom prst="rect">
            <a:avLst/>
          </a:prstGeom>
          <a:noFill/>
          <a:ln>
            <a:noFill/>
          </a:ln>
          <a:effectLst/>
          <a:extLst/>
        </p:spPr>
        <p:txBody>
          <a:bodyPr wrap="square" anchor="ctr">
            <a:spAutoFit/>
          </a:bodyPr>
          <a:lstStyle/>
          <a:p>
            <a:pPr algn="ctr">
              <a:defRPr/>
            </a:pPr>
            <a:r>
              <a:rPr lang="en-US" altLang="ru-RU" sz="2800" b="1" dirty="0" smtClean="0">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sym typeface="Symbol" panose="05050102010706020507" pitchFamily="18" charset="2"/>
              </a:rPr>
              <a:t>RF system</a:t>
            </a:r>
            <a:endParaRPr lang="en-US" altLang="ru-RU" sz="2800" b="1" dirty="0">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sym typeface="Symbol" panose="05050102010706020507" pitchFamily="18" charset="2"/>
            </a:endParaRPr>
          </a:p>
        </p:txBody>
      </p:sp>
      <p:graphicFrame>
        <p:nvGraphicFramePr>
          <p:cNvPr id="3" name="Таблица 2"/>
          <p:cNvGraphicFramePr>
            <a:graphicFrameLocks noGrp="1"/>
          </p:cNvGraphicFramePr>
          <p:nvPr>
            <p:extLst>
              <p:ext uri="{D42A27DB-BD31-4B8C-83A1-F6EECF244321}">
                <p14:modId xmlns:p14="http://schemas.microsoft.com/office/powerpoint/2010/main" val="3574808512"/>
              </p:ext>
            </p:extLst>
          </p:nvPr>
        </p:nvGraphicFramePr>
        <p:xfrm>
          <a:off x="68255" y="4837899"/>
          <a:ext cx="2021480" cy="731520"/>
        </p:xfrm>
        <a:graphic>
          <a:graphicData uri="http://schemas.openxmlformats.org/drawingml/2006/table">
            <a:tbl>
              <a:tblPr/>
              <a:tblGrid>
                <a:gridCol w="2021480"/>
              </a:tblGrid>
              <a:tr h="0">
                <a:tc>
                  <a:txBody>
                    <a:bodyPr/>
                    <a:lstStyle/>
                    <a:p>
                      <a:pPr marL="0" marR="0" lvl="0" indent="0" algn="l" defTabSz="914400" rtl="0" eaLnBrk="1" fontAlgn="base" latinLnBrk="0" hangingPunct="1">
                        <a:lnSpc>
                          <a:spcPct val="150000"/>
                        </a:lnSpc>
                        <a:spcBef>
                          <a:spcPct val="0"/>
                        </a:spcBef>
                        <a:spcAft>
                          <a:spcPct val="0"/>
                        </a:spcAft>
                        <a:buClrTx/>
                        <a:buSzTx/>
                        <a:buFontTx/>
                        <a:buNone/>
                        <a:tabLst/>
                      </a:pPr>
                      <a:r>
                        <a:rPr kumimoji="0" lang="en-US" sz="1600" b="1" i="0" u="none" strike="noStrike" cap="none" normalizeH="0" baseline="0" dirty="0" err="1" smtClean="0">
                          <a:ln>
                            <a:noFill/>
                          </a:ln>
                          <a:solidFill>
                            <a:srgbClr val="FF33CC"/>
                          </a:solidFill>
                          <a:effectLst/>
                          <a:latin typeface="Times New Roman" pitchFamily="18" charset="0"/>
                          <a:cs typeface="Times New Roman" pitchFamily="18" charset="0"/>
                        </a:rPr>
                        <a:t>F</a:t>
                      </a:r>
                      <a:r>
                        <a:rPr kumimoji="0" lang="en-US" sz="1600" b="1" i="0" u="none" strike="noStrike" cap="none" normalizeH="0" baseline="-25000" dirty="0" err="1" smtClean="0">
                          <a:ln>
                            <a:noFill/>
                          </a:ln>
                          <a:solidFill>
                            <a:srgbClr val="FF33CC"/>
                          </a:solidFill>
                          <a:effectLst/>
                          <a:latin typeface="Times New Roman" pitchFamily="18" charset="0"/>
                          <a:cs typeface="Times New Roman" pitchFamily="18" charset="0"/>
                        </a:rPr>
                        <a:t>rf</a:t>
                      </a:r>
                      <a:r>
                        <a:rPr kumimoji="0" lang="en-US" sz="1600" b="0" i="0" u="none" strike="noStrike" cap="none" normalizeH="0" baseline="0" dirty="0" smtClean="0">
                          <a:ln>
                            <a:noFill/>
                          </a:ln>
                          <a:solidFill>
                            <a:schemeClr val="tx1"/>
                          </a:solidFill>
                          <a:effectLst/>
                          <a:latin typeface="Times New Roman" pitchFamily="18" charset="0"/>
                          <a:cs typeface="Times New Roman" pitchFamily="18" charset="0"/>
                        </a:rPr>
                        <a:t>=7.32÷10.38 MHz</a:t>
                      </a:r>
                      <a:endParaRPr kumimoji="0" lang="ru-RU" sz="16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0">
                <a:tc>
                  <a:txBody>
                    <a:bodyPr/>
                    <a:lstStyle/>
                    <a:p>
                      <a:pPr marL="0" marR="0" lvl="0" indent="0" algn="l" defTabSz="914400" rtl="0" eaLnBrk="1" fontAlgn="base" latinLnBrk="0" hangingPunct="1">
                        <a:lnSpc>
                          <a:spcPct val="150000"/>
                        </a:lnSpc>
                        <a:spcBef>
                          <a:spcPct val="0"/>
                        </a:spcBef>
                        <a:spcAft>
                          <a:spcPct val="0"/>
                        </a:spcAft>
                        <a:buClrTx/>
                        <a:buSzTx/>
                        <a:buFontTx/>
                        <a:buNone/>
                        <a:tabLst/>
                      </a:pPr>
                      <a:r>
                        <a:rPr kumimoji="0" lang="en-US" sz="1600" b="1" i="0" u="none" strike="noStrike" cap="none" normalizeH="0" baseline="0" dirty="0" err="1" smtClean="0">
                          <a:ln>
                            <a:noFill/>
                          </a:ln>
                          <a:solidFill>
                            <a:srgbClr val="FF0000"/>
                          </a:solidFill>
                          <a:effectLst/>
                          <a:latin typeface="Times New Roman" pitchFamily="18" charset="0"/>
                          <a:cs typeface="Times New Roman" pitchFamily="18" charset="0"/>
                        </a:rPr>
                        <a:t>F</a:t>
                      </a:r>
                      <a:r>
                        <a:rPr kumimoji="0" lang="en-US" sz="1600" b="1" i="0" u="none" strike="noStrike" cap="none" normalizeH="0" baseline="-25000" dirty="0" err="1" smtClean="0">
                          <a:ln>
                            <a:noFill/>
                          </a:ln>
                          <a:solidFill>
                            <a:srgbClr val="FF0000"/>
                          </a:solidFill>
                          <a:effectLst/>
                          <a:latin typeface="Times New Roman" pitchFamily="18" charset="0"/>
                          <a:cs typeface="Times New Roman" pitchFamily="18" charset="0"/>
                        </a:rPr>
                        <a:t>ft</a:t>
                      </a:r>
                      <a:r>
                        <a:rPr kumimoji="0" lang="en-US" sz="1600" b="0" i="0" u="none" strike="noStrike" cap="none" normalizeH="0" baseline="0" dirty="0" smtClean="0">
                          <a:ln>
                            <a:noFill/>
                          </a:ln>
                          <a:solidFill>
                            <a:schemeClr val="tx1"/>
                          </a:solidFill>
                          <a:effectLst/>
                          <a:latin typeface="Times New Roman" pitchFamily="18" charset="0"/>
                          <a:cs typeface="Times New Roman" pitchFamily="18" charset="0"/>
                        </a:rPr>
                        <a:t>=</a:t>
                      </a:r>
                      <a:r>
                        <a:rPr kumimoji="0" lang="ru-RU" sz="1600" b="0" i="0" u="none" strike="noStrike" cap="none" normalizeH="0" baseline="0" dirty="0" smtClean="0">
                          <a:ln>
                            <a:noFill/>
                          </a:ln>
                          <a:solidFill>
                            <a:schemeClr val="tx1"/>
                          </a:solidFill>
                          <a:effectLst/>
                          <a:latin typeface="Times New Roman" pitchFamily="18" charset="0"/>
                          <a:cs typeface="Times New Roman" pitchFamily="18" charset="0"/>
                        </a:rPr>
                        <a:t>21</a:t>
                      </a:r>
                      <a:r>
                        <a:rPr kumimoji="0" lang="en-US" sz="1600" b="0" i="0" u="none" strike="noStrike" cap="none" normalizeH="0" baseline="0" dirty="0" smtClean="0">
                          <a:ln>
                            <a:noFill/>
                          </a:ln>
                          <a:solidFill>
                            <a:schemeClr val="tx1"/>
                          </a:solidFill>
                          <a:effectLst/>
                          <a:latin typeface="Times New Roman" pitchFamily="18" charset="0"/>
                          <a:cs typeface="Times New Roman" pitchFamily="18" charset="0"/>
                        </a:rPr>
                        <a:t>.</a:t>
                      </a:r>
                      <a:r>
                        <a:rPr kumimoji="0" lang="ru-RU" sz="1600" b="0" i="0" u="none" strike="noStrike" cap="none" normalizeH="0" baseline="0" dirty="0" smtClean="0">
                          <a:ln>
                            <a:noFill/>
                          </a:ln>
                          <a:solidFill>
                            <a:schemeClr val="tx1"/>
                          </a:solidFill>
                          <a:effectLst/>
                          <a:latin typeface="Times New Roman" pitchFamily="18" charset="0"/>
                          <a:cs typeface="Times New Roman" pitchFamily="18" charset="0"/>
                        </a:rPr>
                        <a:t>96</a:t>
                      </a:r>
                      <a:r>
                        <a:rPr kumimoji="0" lang="en-US" sz="1600" b="0" i="0" u="none" strike="noStrike" cap="none" normalizeH="0" baseline="0" dirty="0" smtClean="0">
                          <a:ln>
                            <a:noFill/>
                          </a:ln>
                          <a:solidFill>
                            <a:schemeClr val="tx1"/>
                          </a:solidFill>
                          <a:effectLst/>
                          <a:latin typeface="Times New Roman" pitchFamily="18" charset="0"/>
                          <a:cs typeface="Times New Roman" pitchFamily="18" charset="0"/>
                        </a:rPr>
                        <a:t>÷</a:t>
                      </a:r>
                      <a:r>
                        <a:rPr kumimoji="0" lang="ru-RU" sz="1600" b="0" i="0" u="none" strike="noStrike" cap="none" normalizeH="0" baseline="0" dirty="0" smtClean="0">
                          <a:ln>
                            <a:noFill/>
                          </a:ln>
                          <a:solidFill>
                            <a:schemeClr val="tx1"/>
                          </a:solidFill>
                          <a:effectLst/>
                          <a:latin typeface="Times New Roman" pitchFamily="18" charset="0"/>
                          <a:cs typeface="Times New Roman" pitchFamily="18" charset="0"/>
                        </a:rPr>
                        <a:t>31.14</a:t>
                      </a:r>
                      <a:r>
                        <a:rPr kumimoji="0" lang="en-US" sz="1600" b="0" i="0" u="none" strike="noStrike" cap="none" normalizeH="0" baseline="0" dirty="0" smtClean="0">
                          <a:ln>
                            <a:noFill/>
                          </a:ln>
                          <a:solidFill>
                            <a:schemeClr val="tx1"/>
                          </a:solidFill>
                          <a:effectLst/>
                          <a:latin typeface="Times New Roman" pitchFamily="18" charset="0"/>
                          <a:cs typeface="Times New Roman" pitchFamily="18" charset="0"/>
                        </a:rPr>
                        <a:t> MHz</a:t>
                      </a:r>
                      <a:endParaRPr kumimoji="0" lang="ru-RU" sz="16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bl>
          </a:graphicData>
        </a:graphic>
      </p:graphicFrame>
      <p:pic>
        <p:nvPicPr>
          <p:cNvPr id="13" name="Рисунок 3"/>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6533920" y="310803"/>
            <a:ext cx="1894113" cy="1406982"/>
          </a:xfrm>
          <a:prstGeom prst="rect">
            <a:avLst/>
          </a:prstGeom>
          <a:noFill/>
          <a:ln w="9525">
            <a:noFill/>
            <a:miter lim="800000"/>
            <a:headEnd/>
            <a:tailEnd/>
          </a:ln>
        </p:spPr>
      </p:pic>
      <p:sp>
        <p:nvSpPr>
          <p:cNvPr id="4" name="Прямоугольник 3"/>
          <p:cNvSpPr/>
          <p:nvPr/>
        </p:nvSpPr>
        <p:spPr>
          <a:xfrm>
            <a:off x="5940960" y="1671307"/>
            <a:ext cx="2929007" cy="338554"/>
          </a:xfrm>
          <a:prstGeom prst="rect">
            <a:avLst/>
          </a:prstGeom>
        </p:spPr>
        <p:txBody>
          <a:bodyPr wrap="none">
            <a:spAutoFit/>
          </a:bodyPr>
          <a:lstStyle/>
          <a:p>
            <a:pPr algn="ctr"/>
            <a:r>
              <a:rPr lang="en-GB" sz="1600" dirty="0">
                <a:solidFill>
                  <a:schemeClr val="bg1"/>
                </a:solidFill>
                <a:latin typeface="Times New Roman" panose="02020603050405020304" pitchFamily="18" charset="0"/>
                <a:cs typeface="Times New Roman" panose="02020603050405020304" pitchFamily="18" charset="0"/>
              </a:rPr>
              <a:t>The main </a:t>
            </a:r>
            <a:r>
              <a:rPr lang="en-GB" sz="1600" dirty="0" smtClean="0">
                <a:solidFill>
                  <a:schemeClr val="bg1"/>
                </a:solidFill>
                <a:latin typeface="Times New Roman" panose="02020603050405020304" pitchFamily="18" charset="0"/>
                <a:cs typeface="Times New Roman" panose="02020603050405020304" pitchFamily="18" charset="0"/>
              </a:rPr>
              <a:t>dee </a:t>
            </a:r>
            <a:r>
              <a:rPr lang="en-GB" sz="1600" dirty="0">
                <a:solidFill>
                  <a:schemeClr val="bg1"/>
                </a:solidFill>
                <a:latin typeface="Times New Roman" panose="02020603050405020304" pitchFamily="18" charset="0"/>
                <a:cs typeface="Times New Roman" panose="02020603050405020304" pitchFamily="18" charset="0"/>
              </a:rPr>
              <a:t>(EVPU, Slovakia)</a:t>
            </a:r>
            <a:endParaRPr lang="en-US" altLang="ru-RU" sz="1600" b="1" i="1" dirty="0">
              <a:solidFill>
                <a:schemeClr val="bg1"/>
              </a:solidFill>
              <a:latin typeface="Times New Roman" panose="02020603050405020304" pitchFamily="18" charset="0"/>
              <a:cs typeface="Times New Roman" panose="02020603050405020304" pitchFamily="18" charset="0"/>
            </a:endParaRPr>
          </a:p>
        </p:txBody>
      </p:sp>
      <p:sp>
        <p:nvSpPr>
          <p:cNvPr id="8" name="Прямоугольник 7"/>
          <p:cNvSpPr/>
          <p:nvPr/>
        </p:nvSpPr>
        <p:spPr>
          <a:xfrm>
            <a:off x="6065624" y="4125434"/>
            <a:ext cx="2776680" cy="584775"/>
          </a:xfrm>
          <a:prstGeom prst="rect">
            <a:avLst/>
          </a:prstGeom>
        </p:spPr>
        <p:txBody>
          <a:bodyPr wrap="square">
            <a:spAutoFit/>
          </a:bodyPr>
          <a:lstStyle/>
          <a:p>
            <a:pPr algn="ctr" eaLnBrk="1" hangingPunct="1">
              <a:buFontTx/>
              <a:buNone/>
            </a:pPr>
            <a:r>
              <a:rPr lang="en-GB" sz="1600" dirty="0">
                <a:solidFill>
                  <a:schemeClr val="bg1"/>
                </a:solidFill>
                <a:latin typeface="Times New Roman" panose="02020603050405020304" pitchFamily="18" charset="0"/>
                <a:cs typeface="Times New Roman" panose="02020603050405020304" pitchFamily="18" charset="0"/>
              </a:rPr>
              <a:t>The RF </a:t>
            </a:r>
            <a:r>
              <a:rPr lang="en-GB" sz="1600" dirty="0" smtClean="0">
                <a:solidFill>
                  <a:schemeClr val="bg1"/>
                </a:solidFill>
                <a:latin typeface="Times New Roman" panose="02020603050405020304" pitchFamily="18" charset="0"/>
                <a:cs typeface="Times New Roman" panose="02020603050405020304" pitchFamily="18" charset="0"/>
              </a:rPr>
              <a:t>resonator at the FLNR</a:t>
            </a:r>
          </a:p>
          <a:p>
            <a:pPr algn="ctr" eaLnBrk="1" hangingPunct="1">
              <a:buFontTx/>
              <a:buNone/>
            </a:pPr>
            <a:r>
              <a:rPr lang="en-US" sz="1600" dirty="0" smtClean="0">
                <a:solidFill>
                  <a:schemeClr val="bg1"/>
                </a:solidFill>
                <a:latin typeface="Times New Roman" panose="02020603050405020304" pitchFamily="18" charset="0"/>
                <a:cs typeface="Times New Roman" panose="02020603050405020304" pitchFamily="18" charset="0"/>
              </a:rPr>
              <a:t> </a:t>
            </a:r>
            <a:endParaRPr lang="en-US" altLang="ru-RU" sz="1400" b="1" i="1" dirty="0">
              <a:solidFill>
                <a:schemeClr val="bg1"/>
              </a:solidFill>
              <a:latin typeface="Times New Roman" panose="02020603050405020304" pitchFamily="18" charset="0"/>
              <a:cs typeface="Times New Roman" panose="02020603050405020304" pitchFamily="18" charset="0"/>
            </a:endParaRPr>
          </a:p>
        </p:txBody>
      </p:sp>
      <p:pic>
        <p:nvPicPr>
          <p:cNvPr id="9" name="Рисунок 8"/>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510686" y="4489768"/>
            <a:ext cx="1886542" cy="1414907"/>
          </a:xfrm>
          <a:prstGeom prst="rect">
            <a:avLst/>
          </a:prstGeom>
        </p:spPr>
      </p:pic>
      <p:sp>
        <p:nvSpPr>
          <p:cNvPr id="12" name="Прямоугольник 11"/>
          <p:cNvSpPr/>
          <p:nvPr/>
        </p:nvSpPr>
        <p:spPr>
          <a:xfrm>
            <a:off x="6339273" y="5904675"/>
            <a:ext cx="2299669" cy="800219"/>
          </a:xfrm>
          <a:prstGeom prst="rect">
            <a:avLst/>
          </a:prstGeom>
        </p:spPr>
        <p:txBody>
          <a:bodyPr wrap="none">
            <a:spAutoFit/>
          </a:bodyPr>
          <a:lstStyle/>
          <a:p>
            <a:pPr algn="ctr" eaLnBrk="1" hangingPunct="1">
              <a:buFontTx/>
              <a:buNone/>
            </a:pPr>
            <a:r>
              <a:rPr lang="en-GB" sz="1600" dirty="0" smtClean="0">
                <a:solidFill>
                  <a:schemeClr val="bg1"/>
                </a:solidFill>
                <a:latin typeface="Times New Roman" panose="02020603050405020304" pitchFamily="18" charset="0"/>
                <a:cs typeface="Times New Roman" panose="02020603050405020304" pitchFamily="18" charset="0"/>
              </a:rPr>
              <a:t>Details of the resonator</a:t>
            </a:r>
            <a:endParaRPr lang="ru-RU" sz="1600" dirty="0" smtClean="0">
              <a:solidFill>
                <a:schemeClr val="bg1"/>
              </a:solidFill>
              <a:latin typeface="Times New Roman" panose="02020603050405020304" pitchFamily="18" charset="0"/>
              <a:cs typeface="Times New Roman" panose="02020603050405020304" pitchFamily="18" charset="0"/>
            </a:endParaRPr>
          </a:p>
          <a:p>
            <a:pPr algn="ctr"/>
            <a:r>
              <a:rPr lang="en-US" sz="1400" dirty="0">
                <a:solidFill>
                  <a:schemeClr val="bg1"/>
                </a:solidFill>
                <a:latin typeface="Times New Roman" panose="02020603050405020304" pitchFamily="18" charset="0"/>
                <a:cs typeface="Times New Roman" panose="02020603050405020304" pitchFamily="18" charset="0"/>
              </a:rPr>
              <a:t>(ZAVKOM</a:t>
            </a:r>
            <a:r>
              <a:rPr lang="en-GB" sz="1400" dirty="0">
                <a:solidFill>
                  <a:schemeClr val="bg1"/>
                </a:solidFill>
                <a:latin typeface="Times New Roman" panose="02020603050405020304" pitchFamily="18" charset="0"/>
                <a:cs typeface="Times New Roman" panose="02020603050405020304" pitchFamily="18" charset="0"/>
              </a:rPr>
              <a:t>, Tambov, Russia)</a:t>
            </a:r>
            <a:endParaRPr lang="en-US" altLang="ru-RU" sz="1400" b="1" i="1" dirty="0">
              <a:solidFill>
                <a:schemeClr val="bg1"/>
              </a:solidFill>
              <a:latin typeface="Times New Roman" panose="02020603050405020304" pitchFamily="18" charset="0"/>
              <a:cs typeface="Times New Roman" panose="02020603050405020304" pitchFamily="18" charset="0"/>
            </a:endParaRPr>
          </a:p>
          <a:p>
            <a:pPr algn="ctr" eaLnBrk="1" hangingPunct="1">
              <a:buFontTx/>
              <a:buNone/>
            </a:pPr>
            <a:endParaRPr lang="en-GB" sz="1600" dirty="0">
              <a:solidFill>
                <a:schemeClr val="bg1"/>
              </a:solidFill>
              <a:latin typeface="Times New Roman" panose="02020603050405020304" pitchFamily="18" charset="0"/>
              <a:cs typeface="Times New Roman" panose="02020603050405020304" pitchFamily="18" charset="0"/>
            </a:endParaRPr>
          </a:p>
        </p:txBody>
      </p:sp>
      <p:sp>
        <p:nvSpPr>
          <p:cNvPr id="6" name="Прямоугольник 5"/>
          <p:cNvSpPr/>
          <p:nvPr/>
        </p:nvSpPr>
        <p:spPr>
          <a:xfrm>
            <a:off x="49699" y="189434"/>
            <a:ext cx="2699778" cy="338554"/>
          </a:xfrm>
          <a:prstGeom prst="rect">
            <a:avLst/>
          </a:prstGeom>
          <a:solidFill>
            <a:schemeClr val="bg1"/>
          </a:solidFill>
        </p:spPr>
        <p:txBody>
          <a:bodyPr wrap="none">
            <a:spAutoFit/>
          </a:bodyPr>
          <a:lstStyle/>
          <a:p>
            <a:pPr eaLnBrk="0" hangingPunct="0">
              <a:defRPr/>
            </a:pPr>
            <a:r>
              <a:rPr lang="en-US" sz="1600" b="1" dirty="0">
                <a:solidFill>
                  <a:srgbClr val="FF33CC"/>
                </a:solidFill>
                <a:latin typeface="Times New Roman" panose="02020603050405020304" pitchFamily="18" charset="0"/>
                <a:cs typeface="Times New Roman" panose="02020603050405020304" pitchFamily="18" charset="0"/>
              </a:rPr>
              <a:t>Configuration of the DC-280</a:t>
            </a:r>
            <a:endParaRPr lang="ru-RU" sz="1600" b="1" dirty="0">
              <a:solidFill>
                <a:srgbClr val="FF33CC"/>
              </a:solidFill>
              <a:effectLst>
                <a:outerShdw blurRad="38100" dist="38100" dir="2700000" algn="tl">
                  <a:srgbClr val="000000"/>
                </a:outerShdw>
              </a:effectLst>
              <a:latin typeface="Times New Roman" panose="02020603050405020304" pitchFamily="18" charset="0"/>
              <a:cs typeface="Times New Roman" panose="02020603050405020304" pitchFamily="18" charset="0"/>
            </a:endParaRPr>
          </a:p>
        </p:txBody>
      </p:sp>
      <p:pic>
        <p:nvPicPr>
          <p:cNvPr id="41" name="Рисунок 40"/>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6002811" y="2009861"/>
            <a:ext cx="2972591" cy="2187950"/>
          </a:xfrm>
          <a:prstGeom prst="rect">
            <a:avLst/>
          </a:prstGeom>
        </p:spPr>
      </p:pic>
      <p:sp>
        <p:nvSpPr>
          <p:cNvPr id="7" name="Прямоугольник 6"/>
          <p:cNvSpPr/>
          <p:nvPr/>
        </p:nvSpPr>
        <p:spPr>
          <a:xfrm>
            <a:off x="182691" y="5980014"/>
            <a:ext cx="5697603" cy="830997"/>
          </a:xfrm>
          <a:prstGeom prst="rect">
            <a:avLst/>
          </a:prstGeom>
          <a:solidFill>
            <a:schemeClr val="bg1"/>
          </a:solidFill>
        </p:spPr>
        <p:txBody>
          <a:bodyPr wrap="square">
            <a:spAutoFit/>
          </a:bodyPr>
          <a:lstStyle/>
          <a:p>
            <a:r>
              <a:rPr lang="en-US" sz="1600" dirty="0">
                <a:solidFill>
                  <a:srgbClr val="0000CC"/>
                </a:solidFill>
                <a:latin typeface="Times" panose="02020603050405020304" pitchFamily="18" charset="0"/>
                <a:ea typeface="Times New Roman" panose="02020603050405020304" pitchFamily="18" charset="0"/>
                <a:cs typeface="Times New Roman" panose="02020603050405020304" pitchFamily="18" charset="0"/>
              </a:rPr>
              <a:t>In June 2017, resonance frequencies of the N1 resonator have been measured at minimal RF power. The experimental frequency range is </a:t>
            </a:r>
            <a:r>
              <a:rPr lang="en-US" sz="1600" dirty="0">
                <a:solidFill>
                  <a:srgbClr val="7030A0"/>
                </a:solidFill>
                <a:latin typeface="Times" panose="02020603050405020304" pitchFamily="18" charset="0"/>
                <a:ea typeface="Times New Roman" panose="02020603050405020304" pitchFamily="18" charset="0"/>
                <a:cs typeface="Times New Roman" panose="02020603050405020304" pitchFamily="18" charset="0"/>
              </a:rPr>
              <a:t>7.17÷10.8 MHz</a:t>
            </a:r>
            <a:r>
              <a:rPr lang="en-GB" sz="1600" dirty="0">
                <a:solidFill>
                  <a:srgbClr val="0000CC"/>
                </a:solidFill>
                <a:latin typeface="Times" panose="02020603050405020304" pitchFamily="18" charset="0"/>
                <a:ea typeface="Times New Roman" panose="02020603050405020304" pitchFamily="18" charset="0"/>
                <a:cs typeface="Times New Roman" panose="02020603050405020304" pitchFamily="18" charset="0"/>
              </a:rPr>
              <a:t>, which covers the designed one.</a:t>
            </a:r>
            <a:endParaRPr lang="ru-RU" sz="1600" dirty="0">
              <a:solidFill>
                <a:srgbClr val="0000CC"/>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ppt_x</p:attrName>
                                        </p:attrNameLst>
                                      </p:cBhvr>
                                      <p:tavLst>
                                        <p:tav tm="0">
                                          <p:val>
                                            <p:strVal val="#ppt_x-.2"/>
                                          </p:val>
                                        </p:tav>
                                        <p:tav tm="100000">
                                          <p:val>
                                            <p:strVal val="#ppt_x"/>
                                          </p:val>
                                        </p:tav>
                                      </p:tavLst>
                                    </p:anim>
                                    <p:anim calcmode="lin" valueType="num">
                                      <p:cBhvr>
                                        <p:cTn id="8"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9"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6035740" y="5885117"/>
            <a:ext cx="2904074" cy="584775"/>
          </a:xfrm>
          <a:prstGeom prst="rect">
            <a:avLst/>
          </a:prstGeom>
          <a:solidFill>
            <a:schemeClr val="bg1"/>
          </a:solidFill>
        </p:spPr>
        <p:txBody>
          <a:bodyPr wrap="square">
            <a:spAutoFit/>
          </a:bodyPr>
          <a:lstStyle/>
          <a:p>
            <a:pPr algn="just"/>
            <a:r>
              <a:rPr lang="en-GB" sz="1600" b="1" kern="800" dirty="0">
                <a:solidFill>
                  <a:srgbClr val="0000CC"/>
                </a:solidFill>
                <a:latin typeface="Times" panose="02020603050405020304" pitchFamily="18" charset="0"/>
                <a:ea typeface="Times New Roman" panose="02020603050405020304" pitchFamily="18" charset="0"/>
                <a:cs typeface="Times New Roman" panose="02020603050405020304" pitchFamily="18" charset="0"/>
              </a:rPr>
              <a:t>The RF generators </a:t>
            </a:r>
            <a:r>
              <a:rPr lang="en-GB" sz="1600" b="1" kern="800" dirty="0" smtClean="0">
                <a:solidFill>
                  <a:srgbClr val="0000CC"/>
                </a:solidFill>
                <a:latin typeface="Times" panose="02020603050405020304" pitchFamily="18" charset="0"/>
                <a:ea typeface="Times New Roman" panose="02020603050405020304" pitchFamily="18" charset="0"/>
                <a:cs typeface="Times New Roman" panose="02020603050405020304" pitchFamily="18" charset="0"/>
              </a:rPr>
              <a:t>made </a:t>
            </a:r>
            <a:r>
              <a:rPr lang="en-US" sz="1600" b="1" kern="800" dirty="0" smtClean="0">
                <a:solidFill>
                  <a:srgbClr val="0000CC"/>
                </a:solidFill>
                <a:latin typeface="Times" panose="02020603050405020304" pitchFamily="18" charset="0"/>
                <a:ea typeface="Times New Roman" panose="02020603050405020304" pitchFamily="18" charset="0"/>
                <a:cs typeface="Times New Roman" panose="02020603050405020304" pitchFamily="18" charset="0"/>
              </a:rPr>
              <a:t>in</a:t>
            </a:r>
            <a:r>
              <a:rPr lang="en-GB" sz="1600" b="1" kern="800" dirty="0" smtClean="0">
                <a:solidFill>
                  <a:srgbClr val="0000CC"/>
                </a:solidFill>
                <a:latin typeface="Times" panose="02020603050405020304" pitchFamily="18" charset="0"/>
                <a:ea typeface="Times New Roman" panose="02020603050405020304" pitchFamily="18" charset="0"/>
                <a:cs typeface="Times New Roman" panose="02020603050405020304" pitchFamily="18" charset="0"/>
              </a:rPr>
              <a:t> </a:t>
            </a:r>
            <a:r>
              <a:rPr lang="en-GB" sz="1600" b="1" kern="800" dirty="0">
                <a:solidFill>
                  <a:srgbClr val="0000CC"/>
                </a:solidFill>
                <a:latin typeface="Times" panose="02020603050405020304" pitchFamily="18" charset="0"/>
                <a:ea typeface="Times New Roman" panose="02020603050405020304" pitchFamily="18" charset="0"/>
                <a:cs typeface="Times New Roman" panose="02020603050405020304" pitchFamily="18" charset="0"/>
              </a:rPr>
              <a:t>the </a:t>
            </a:r>
            <a:r>
              <a:rPr lang="en-GB" sz="1600" b="1" dirty="0">
                <a:solidFill>
                  <a:srgbClr val="0000CC"/>
                </a:solidFill>
                <a:latin typeface="Times" panose="02020603050405020304" pitchFamily="18" charset="0"/>
                <a:ea typeface="Times New Roman" panose="02020603050405020304" pitchFamily="18" charset="0"/>
                <a:cs typeface="Times New Roman" panose="02020603050405020304" pitchFamily="18" charset="0"/>
              </a:rPr>
              <a:t>QEI Corporation, NJ, USA</a:t>
            </a:r>
            <a:endParaRPr lang="ru-RU" sz="1600" b="1" dirty="0">
              <a:solidFill>
                <a:srgbClr val="0000CC"/>
              </a:solidFill>
            </a:endParaRPr>
          </a:p>
        </p:txBody>
      </p:sp>
      <p:sp>
        <p:nvSpPr>
          <p:cNvPr id="7" name="Rectangle 5"/>
          <p:cNvSpPr>
            <a:spLocks noChangeArrowheads="1"/>
          </p:cNvSpPr>
          <p:nvPr/>
        </p:nvSpPr>
        <p:spPr bwMode="auto">
          <a:xfrm>
            <a:off x="455613" y="59066"/>
            <a:ext cx="7943850" cy="523220"/>
          </a:xfrm>
          <a:prstGeom prst="rect">
            <a:avLst/>
          </a:prstGeom>
          <a:noFill/>
          <a:ln>
            <a:noFill/>
          </a:ln>
          <a:effectLst/>
          <a:extLst/>
        </p:spPr>
        <p:txBody>
          <a:bodyPr anchor="ctr">
            <a:spAutoFit/>
          </a:bodyPr>
          <a:lstStyle/>
          <a:p>
            <a:pPr algn="ctr">
              <a:defRPr/>
            </a:pPr>
            <a:r>
              <a:rPr lang="en-US" altLang="ru-RU" sz="2800" b="1" dirty="0" smtClean="0">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sym typeface="Symbol" panose="05050102010706020507" pitchFamily="18" charset="2"/>
              </a:rPr>
              <a:t>RF generators</a:t>
            </a:r>
            <a:endParaRPr lang="en-US" altLang="ru-RU" sz="2800" b="1" dirty="0">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sym typeface="Symbol" panose="05050102010706020507" pitchFamily="18" charset="2"/>
            </a:endParaRPr>
          </a:p>
        </p:txBody>
      </p:sp>
      <p:pic>
        <p:nvPicPr>
          <p:cNvPr id="8" name="Рисунок 7"/>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5370991" y="710213"/>
            <a:ext cx="3488924" cy="5136761"/>
          </a:xfrm>
          <a:prstGeom prst="rect">
            <a:avLst/>
          </a:prstGeom>
        </p:spPr>
      </p:pic>
      <p:pic>
        <p:nvPicPr>
          <p:cNvPr id="9" name="Рисунок 8"/>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48407" y="710212"/>
            <a:ext cx="5127890" cy="3845917"/>
          </a:xfrm>
          <a:prstGeom prst="rect">
            <a:avLst/>
          </a:prstGeom>
        </p:spPr>
      </p:pic>
      <p:graphicFrame>
        <p:nvGraphicFramePr>
          <p:cNvPr id="6" name="Таблица 5"/>
          <p:cNvGraphicFramePr>
            <a:graphicFrameLocks noGrp="1"/>
          </p:cNvGraphicFramePr>
          <p:nvPr>
            <p:extLst>
              <p:ext uri="{D42A27DB-BD31-4B8C-83A1-F6EECF244321}">
                <p14:modId xmlns:p14="http://schemas.microsoft.com/office/powerpoint/2010/main" val="2820525751"/>
              </p:ext>
            </p:extLst>
          </p:nvPr>
        </p:nvGraphicFramePr>
        <p:xfrm>
          <a:off x="3901572" y="5331011"/>
          <a:ext cx="2021480" cy="731520"/>
        </p:xfrm>
        <a:graphic>
          <a:graphicData uri="http://schemas.openxmlformats.org/drawingml/2006/table">
            <a:tbl>
              <a:tblPr/>
              <a:tblGrid>
                <a:gridCol w="2021480"/>
              </a:tblGrid>
              <a:tr h="290759">
                <a:tc>
                  <a:txBody>
                    <a:bodyPr/>
                    <a:lstStyle/>
                    <a:p>
                      <a:pPr marL="0" marR="0" lvl="0" indent="0" algn="l" defTabSz="914400" rtl="0" eaLnBrk="1" fontAlgn="base" latinLnBrk="0" hangingPunct="1">
                        <a:lnSpc>
                          <a:spcPct val="150000"/>
                        </a:lnSpc>
                        <a:spcBef>
                          <a:spcPct val="0"/>
                        </a:spcBef>
                        <a:spcAft>
                          <a:spcPct val="0"/>
                        </a:spcAft>
                        <a:buClrTx/>
                        <a:buSzTx/>
                        <a:buFontTx/>
                        <a:buNone/>
                        <a:tabLst/>
                      </a:pPr>
                      <a:r>
                        <a:rPr kumimoji="0" lang="en-US" sz="1600" b="1" i="0" u="none" strike="noStrike" cap="none" normalizeH="0" baseline="0" dirty="0" err="1" smtClean="0">
                          <a:ln>
                            <a:noFill/>
                          </a:ln>
                          <a:solidFill>
                            <a:srgbClr val="FF33CC"/>
                          </a:solidFill>
                          <a:effectLst/>
                          <a:latin typeface="Times New Roman" pitchFamily="18" charset="0"/>
                          <a:cs typeface="Times New Roman" pitchFamily="18" charset="0"/>
                        </a:rPr>
                        <a:t>F</a:t>
                      </a:r>
                      <a:r>
                        <a:rPr kumimoji="0" lang="en-US" sz="1600" b="1" i="0" u="none" strike="noStrike" cap="none" normalizeH="0" baseline="-25000" dirty="0" err="1" smtClean="0">
                          <a:ln>
                            <a:noFill/>
                          </a:ln>
                          <a:solidFill>
                            <a:srgbClr val="FF33CC"/>
                          </a:solidFill>
                          <a:effectLst/>
                          <a:latin typeface="Times New Roman" pitchFamily="18" charset="0"/>
                          <a:cs typeface="Times New Roman" pitchFamily="18" charset="0"/>
                        </a:rPr>
                        <a:t>rf</a:t>
                      </a:r>
                      <a:r>
                        <a:rPr kumimoji="0" lang="en-US" sz="1600" b="0" i="0" u="none" strike="noStrike" cap="none" normalizeH="0" baseline="0" dirty="0" smtClean="0">
                          <a:ln>
                            <a:noFill/>
                          </a:ln>
                          <a:solidFill>
                            <a:schemeClr val="tx1"/>
                          </a:solidFill>
                          <a:effectLst/>
                          <a:latin typeface="Times New Roman" pitchFamily="18" charset="0"/>
                          <a:cs typeface="Times New Roman" pitchFamily="18" charset="0"/>
                        </a:rPr>
                        <a:t>=7.32÷10.38 MHz</a:t>
                      </a:r>
                      <a:endParaRPr kumimoji="0" lang="ru-RU" sz="16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290759">
                <a:tc>
                  <a:txBody>
                    <a:bodyPr/>
                    <a:lstStyle/>
                    <a:p>
                      <a:pPr marL="0" marR="0" lvl="0" indent="0" algn="l" defTabSz="914400" rtl="0" eaLnBrk="1" fontAlgn="base" latinLnBrk="0" hangingPunct="1">
                        <a:lnSpc>
                          <a:spcPct val="150000"/>
                        </a:lnSpc>
                        <a:spcBef>
                          <a:spcPct val="0"/>
                        </a:spcBef>
                        <a:spcAft>
                          <a:spcPct val="0"/>
                        </a:spcAft>
                        <a:buClrTx/>
                        <a:buSzTx/>
                        <a:buFontTx/>
                        <a:buNone/>
                        <a:tabLst/>
                      </a:pPr>
                      <a:r>
                        <a:rPr kumimoji="0" lang="en-US" sz="1600" b="1" i="0" u="none" strike="noStrike" cap="none" normalizeH="0" baseline="0" dirty="0" err="1" smtClean="0">
                          <a:ln>
                            <a:noFill/>
                          </a:ln>
                          <a:solidFill>
                            <a:srgbClr val="FF0000"/>
                          </a:solidFill>
                          <a:effectLst/>
                          <a:latin typeface="Times New Roman" pitchFamily="18" charset="0"/>
                          <a:cs typeface="Times New Roman" pitchFamily="18" charset="0"/>
                        </a:rPr>
                        <a:t>F</a:t>
                      </a:r>
                      <a:r>
                        <a:rPr kumimoji="0" lang="en-US" sz="1600" b="1" i="0" u="none" strike="noStrike" cap="none" normalizeH="0" baseline="-25000" dirty="0" err="1" smtClean="0">
                          <a:ln>
                            <a:noFill/>
                          </a:ln>
                          <a:solidFill>
                            <a:srgbClr val="FF0000"/>
                          </a:solidFill>
                          <a:effectLst/>
                          <a:latin typeface="Times New Roman" pitchFamily="18" charset="0"/>
                          <a:cs typeface="Times New Roman" pitchFamily="18" charset="0"/>
                        </a:rPr>
                        <a:t>ft</a:t>
                      </a:r>
                      <a:r>
                        <a:rPr kumimoji="0" lang="en-US" sz="1600" b="0" i="0" u="none" strike="noStrike" cap="none" normalizeH="0" baseline="0" dirty="0" smtClean="0">
                          <a:ln>
                            <a:noFill/>
                          </a:ln>
                          <a:solidFill>
                            <a:schemeClr val="tx1"/>
                          </a:solidFill>
                          <a:effectLst/>
                          <a:latin typeface="Times New Roman" pitchFamily="18" charset="0"/>
                          <a:cs typeface="Times New Roman" pitchFamily="18" charset="0"/>
                        </a:rPr>
                        <a:t>=</a:t>
                      </a:r>
                      <a:r>
                        <a:rPr kumimoji="0" lang="ru-RU" sz="1600" b="0" i="0" u="none" strike="noStrike" cap="none" normalizeH="0" baseline="0" dirty="0" smtClean="0">
                          <a:ln>
                            <a:noFill/>
                          </a:ln>
                          <a:solidFill>
                            <a:schemeClr val="tx1"/>
                          </a:solidFill>
                          <a:effectLst/>
                          <a:latin typeface="Times New Roman" pitchFamily="18" charset="0"/>
                          <a:cs typeface="Times New Roman" pitchFamily="18" charset="0"/>
                        </a:rPr>
                        <a:t>21</a:t>
                      </a:r>
                      <a:r>
                        <a:rPr kumimoji="0" lang="en-US" sz="1600" b="0" i="0" u="none" strike="noStrike" cap="none" normalizeH="0" baseline="0" dirty="0" smtClean="0">
                          <a:ln>
                            <a:noFill/>
                          </a:ln>
                          <a:solidFill>
                            <a:schemeClr val="tx1"/>
                          </a:solidFill>
                          <a:effectLst/>
                          <a:latin typeface="Times New Roman" pitchFamily="18" charset="0"/>
                          <a:cs typeface="Times New Roman" pitchFamily="18" charset="0"/>
                        </a:rPr>
                        <a:t>.</a:t>
                      </a:r>
                      <a:r>
                        <a:rPr kumimoji="0" lang="ru-RU" sz="1600" b="0" i="0" u="none" strike="noStrike" cap="none" normalizeH="0" baseline="0" dirty="0" smtClean="0">
                          <a:ln>
                            <a:noFill/>
                          </a:ln>
                          <a:solidFill>
                            <a:schemeClr val="tx1"/>
                          </a:solidFill>
                          <a:effectLst/>
                          <a:latin typeface="Times New Roman" pitchFamily="18" charset="0"/>
                          <a:cs typeface="Times New Roman" pitchFamily="18" charset="0"/>
                        </a:rPr>
                        <a:t>96</a:t>
                      </a:r>
                      <a:r>
                        <a:rPr kumimoji="0" lang="en-US" sz="1600" b="0" i="0" u="none" strike="noStrike" cap="none" normalizeH="0" baseline="0" dirty="0" smtClean="0">
                          <a:ln>
                            <a:noFill/>
                          </a:ln>
                          <a:solidFill>
                            <a:schemeClr val="tx1"/>
                          </a:solidFill>
                          <a:effectLst/>
                          <a:latin typeface="Times New Roman" pitchFamily="18" charset="0"/>
                          <a:cs typeface="Times New Roman" pitchFamily="18" charset="0"/>
                        </a:rPr>
                        <a:t>÷</a:t>
                      </a:r>
                      <a:r>
                        <a:rPr kumimoji="0" lang="ru-RU" sz="1600" b="0" i="0" u="none" strike="noStrike" cap="none" normalizeH="0" baseline="0" dirty="0" smtClean="0">
                          <a:ln>
                            <a:noFill/>
                          </a:ln>
                          <a:solidFill>
                            <a:schemeClr val="tx1"/>
                          </a:solidFill>
                          <a:effectLst/>
                          <a:latin typeface="Times New Roman" pitchFamily="18" charset="0"/>
                          <a:cs typeface="Times New Roman" pitchFamily="18" charset="0"/>
                        </a:rPr>
                        <a:t>31.14</a:t>
                      </a:r>
                      <a:r>
                        <a:rPr kumimoji="0" lang="en-US" sz="1600" b="0" i="0" u="none" strike="noStrike" cap="none" normalizeH="0" baseline="0" dirty="0" smtClean="0">
                          <a:ln>
                            <a:noFill/>
                          </a:ln>
                          <a:solidFill>
                            <a:schemeClr val="tx1"/>
                          </a:solidFill>
                          <a:effectLst/>
                          <a:latin typeface="Times New Roman" pitchFamily="18" charset="0"/>
                          <a:cs typeface="Times New Roman" pitchFamily="18" charset="0"/>
                        </a:rPr>
                        <a:t> MHz</a:t>
                      </a:r>
                      <a:endParaRPr kumimoji="0" lang="ru-RU" sz="16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bl>
          </a:graphicData>
        </a:graphic>
      </p:graphicFrame>
      <p:graphicFrame>
        <p:nvGraphicFramePr>
          <p:cNvPr id="10" name="Таблица 9"/>
          <p:cNvGraphicFramePr>
            <a:graphicFrameLocks noGrp="1"/>
          </p:cNvGraphicFramePr>
          <p:nvPr>
            <p:extLst>
              <p:ext uri="{D42A27DB-BD31-4B8C-83A1-F6EECF244321}">
                <p14:modId xmlns:p14="http://schemas.microsoft.com/office/powerpoint/2010/main" val="2911271995"/>
              </p:ext>
            </p:extLst>
          </p:nvPr>
        </p:nvGraphicFramePr>
        <p:xfrm>
          <a:off x="148407" y="4675458"/>
          <a:ext cx="3640477" cy="822960"/>
        </p:xfrm>
        <a:graphic>
          <a:graphicData uri="http://schemas.openxmlformats.org/drawingml/2006/table">
            <a:tbl>
              <a:tblPr firstRow="1" firstCol="1" bandRow="1">
                <a:tableStyleId>{5C22544A-7EE6-4342-B048-85BDC9FD1C3A}</a:tableStyleId>
              </a:tblPr>
              <a:tblGrid>
                <a:gridCol w="2497137"/>
                <a:gridCol w="1143340"/>
              </a:tblGrid>
              <a:tr h="272685">
                <a:tc>
                  <a:txBody>
                    <a:bodyPr/>
                    <a:lstStyle/>
                    <a:p>
                      <a:pPr>
                        <a:spcAft>
                          <a:spcPts val="0"/>
                        </a:spcAft>
                      </a:pPr>
                      <a:r>
                        <a:rPr lang="en-US" sz="1800" dirty="0" smtClean="0">
                          <a:effectLst/>
                          <a:latin typeface="Times New Roman" panose="02020603050405020304" pitchFamily="18" charset="0"/>
                          <a:cs typeface="Times New Roman" panose="02020603050405020304" pitchFamily="18" charset="0"/>
                        </a:rPr>
                        <a:t>Dee voltage</a:t>
                      </a:r>
                      <a:endParaRPr lang="ru-RU"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6">
                        <a:lumMod val="60000"/>
                        <a:lumOff val="40000"/>
                      </a:schemeClr>
                    </a:solidFill>
                  </a:tcPr>
                </a:tc>
                <a:tc>
                  <a:txBody>
                    <a:bodyPr/>
                    <a:lstStyle/>
                    <a:p>
                      <a:pPr>
                        <a:spcAft>
                          <a:spcPts val="0"/>
                        </a:spcAft>
                      </a:pPr>
                      <a:r>
                        <a:rPr lang="en-US" sz="1800" b="0" dirty="0">
                          <a:solidFill>
                            <a:schemeClr val="tx1"/>
                          </a:solidFill>
                          <a:effectLst/>
                          <a:latin typeface="Times New Roman" panose="02020603050405020304" pitchFamily="18" charset="0"/>
                          <a:cs typeface="Times New Roman" panose="02020603050405020304" pitchFamily="18" charset="0"/>
                        </a:rPr>
                        <a:t>2x130 </a:t>
                      </a:r>
                      <a:r>
                        <a:rPr lang="en-US" sz="1800" b="0" dirty="0" smtClean="0">
                          <a:solidFill>
                            <a:schemeClr val="tx1"/>
                          </a:solidFill>
                          <a:effectLst/>
                          <a:latin typeface="Times New Roman" panose="02020603050405020304" pitchFamily="18" charset="0"/>
                          <a:cs typeface="Times New Roman" panose="02020603050405020304" pitchFamily="18" charset="0"/>
                        </a:rPr>
                        <a:t>kV</a:t>
                      </a:r>
                      <a:endParaRPr lang="ru-RU" sz="18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r>
              <a:tr h="262343">
                <a:tc>
                  <a:txBody>
                    <a:bodyPr/>
                    <a:lstStyle/>
                    <a:p>
                      <a:pPr>
                        <a:spcAft>
                          <a:spcPts val="0"/>
                        </a:spcAft>
                      </a:pPr>
                      <a:r>
                        <a:rPr lang="en-US" sz="1800" b="1" dirty="0" smtClean="0">
                          <a:effectLst/>
                          <a:latin typeface="Times New Roman" panose="02020603050405020304" pitchFamily="18" charset="0"/>
                          <a:ea typeface="+mn-ea"/>
                          <a:cs typeface="Times New Roman" panose="02020603050405020304" pitchFamily="18" charset="0"/>
                        </a:rPr>
                        <a:t>RF Power consumption</a:t>
                      </a:r>
                      <a:endParaRPr lang="ru-RU" sz="1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6">
                        <a:lumMod val="60000"/>
                        <a:lumOff val="40000"/>
                      </a:schemeClr>
                    </a:solidFill>
                  </a:tcPr>
                </a:tc>
                <a:tc>
                  <a:txBody>
                    <a:bodyPr/>
                    <a:lstStyle/>
                    <a:p>
                      <a:pPr>
                        <a:spcAft>
                          <a:spcPts val="0"/>
                        </a:spcAft>
                      </a:pPr>
                      <a:r>
                        <a:rPr lang="en-US" sz="1800" b="0" dirty="0">
                          <a:effectLst/>
                          <a:latin typeface="Times New Roman" panose="02020603050405020304" pitchFamily="18" charset="0"/>
                          <a:cs typeface="Times New Roman" panose="02020603050405020304" pitchFamily="18" charset="0"/>
                        </a:rPr>
                        <a:t>2x30 </a:t>
                      </a:r>
                      <a:r>
                        <a:rPr lang="en-US" sz="1800" b="0" dirty="0" smtClean="0">
                          <a:effectLst/>
                          <a:latin typeface="Times New Roman" panose="02020603050405020304" pitchFamily="18" charset="0"/>
                          <a:cs typeface="Times New Roman" panose="02020603050405020304" pitchFamily="18" charset="0"/>
                        </a:rPr>
                        <a:t>kW</a:t>
                      </a:r>
                      <a:endParaRPr lang="ru-RU" sz="18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r>
              <a:tr h="262343">
                <a:tc>
                  <a:txBody>
                    <a:bodyPr/>
                    <a:lstStyle/>
                    <a:p>
                      <a:pPr>
                        <a:spcAft>
                          <a:spcPts val="0"/>
                        </a:spcAft>
                      </a:pPr>
                      <a:r>
                        <a:rPr lang="en-US" sz="1800" b="1" dirty="0" smtClean="0">
                          <a:effectLst/>
                          <a:latin typeface="Times New Roman" panose="02020603050405020304" pitchFamily="18" charset="0"/>
                          <a:ea typeface="+mn-ea"/>
                          <a:cs typeface="Times New Roman" panose="02020603050405020304" pitchFamily="18" charset="0"/>
                        </a:rPr>
                        <a:t>Generator RF Power </a:t>
                      </a:r>
                      <a:endParaRPr lang="ru-RU" sz="1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6">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smtClean="0">
                          <a:effectLst/>
                          <a:latin typeface="Times New Roman" panose="02020603050405020304" pitchFamily="18" charset="0"/>
                          <a:cs typeface="Times New Roman" panose="02020603050405020304" pitchFamily="18" charset="0"/>
                        </a:rPr>
                        <a:t>2x50 kW</a:t>
                      </a:r>
                      <a:endParaRPr lang="ru-RU" sz="18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r>
            </a:tbl>
          </a:graphicData>
        </a:graphic>
      </p:graphicFrame>
      <p:graphicFrame>
        <p:nvGraphicFramePr>
          <p:cNvPr id="11" name="Таблица 10"/>
          <p:cNvGraphicFramePr>
            <a:graphicFrameLocks noGrp="1"/>
          </p:cNvGraphicFramePr>
          <p:nvPr>
            <p:extLst>
              <p:ext uri="{D42A27DB-BD31-4B8C-83A1-F6EECF244321}">
                <p14:modId xmlns:p14="http://schemas.microsoft.com/office/powerpoint/2010/main" val="3895388854"/>
              </p:ext>
            </p:extLst>
          </p:nvPr>
        </p:nvGraphicFramePr>
        <p:xfrm>
          <a:off x="148407" y="5706047"/>
          <a:ext cx="3640477" cy="822960"/>
        </p:xfrm>
        <a:graphic>
          <a:graphicData uri="http://schemas.openxmlformats.org/drawingml/2006/table">
            <a:tbl>
              <a:tblPr firstRow="1" firstCol="1" bandRow="1">
                <a:tableStyleId>{5C22544A-7EE6-4342-B048-85BDC9FD1C3A}</a:tableStyleId>
              </a:tblPr>
              <a:tblGrid>
                <a:gridCol w="2488261"/>
                <a:gridCol w="1152216"/>
              </a:tblGrid>
              <a:tr h="262343">
                <a:tc>
                  <a:txBody>
                    <a:bodyPr/>
                    <a:lstStyle/>
                    <a:p>
                      <a:pPr>
                        <a:spcAft>
                          <a:spcPts val="0"/>
                        </a:spcAft>
                      </a:pPr>
                      <a:r>
                        <a:rPr lang="en-US" sz="1800" dirty="0" smtClean="0">
                          <a:effectLst/>
                          <a:latin typeface="Times New Roman" panose="02020603050405020304" pitchFamily="18" charset="0"/>
                          <a:cs typeface="Times New Roman" panose="02020603050405020304" pitchFamily="18" charset="0"/>
                        </a:rPr>
                        <a:t>Flat-top</a:t>
                      </a:r>
                      <a:r>
                        <a:rPr lang="en-US" sz="1800" baseline="0" dirty="0" smtClean="0">
                          <a:effectLst/>
                          <a:latin typeface="Times New Roman" panose="02020603050405020304" pitchFamily="18" charset="0"/>
                          <a:cs typeface="Times New Roman" panose="02020603050405020304" pitchFamily="18" charset="0"/>
                        </a:rPr>
                        <a:t> dee voltage</a:t>
                      </a:r>
                      <a:endParaRPr lang="ru-RU"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6">
                        <a:lumMod val="60000"/>
                        <a:lumOff val="40000"/>
                      </a:schemeClr>
                    </a:solidFill>
                  </a:tcPr>
                </a:tc>
                <a:tc>
                  <a:txBody>
                    <a:bodyPr/>
                    <a:lstStyle/>
                    <a:p>
                      <a:pPr algn="ctr">
                        <a:spcAft>
                          <a:spcPts val="0"/>
                        </a:spcAft>
                      </a:pPr>
                      <a:r>
                        <a:rPr lang="en-US" sz="1800" b="0" baseline="0" dirty="0">
                          <a:solidFill>
                            <a:schemeClr val="tx1"/>
                          </a:solidFill>
                          <a:effectLst/>
                          <a:latin typeface="Times New Roman" panose="02020603050405020304" pitchFamily="18" charset="0"/>
                          <a:cs typeface="Times New Roman" panose="02020603050405020304" pitchFamily="18" charset="0"/>
                        </a:rPr>
                        <a:t>2x13 </a:t>
                      </a:r>
                      <a:r>
                        <a:rPr lang="en-US" sz="1800" b="0" dirty="0" smtClean="0">
                          <a:solidFill>
                            <a:schemeClr val="tx1"/>
                          </a:solidFill>
                          <a:effectLst/>
                          <a:latin typeface="Times New Roman" panose="02020603050405020304" pitchFamily="18" charset="0"/>
                          <a:cs typeface="Times New Roman" panose="02020603050405020304" pitchFamily="18" charset="0"/>
                        </a:rPr>
                        <a:t>kV</a:t>
                      </a:r>
                      <a:endParaRPr lang="ru-RU" sz="18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r>
              <a:tr h="262343">
                <a:tc>
                  <a:txBody>
                    <a:bodyPr/>
                    <a:lstStyle/>
                    <a:p>
                      <a:pPr>
                        <a:spcAft>
                          <a:spcPts val="0"/>
                        </a:spcAft>
                      </a:pPr>
                      <a:r>
                        <a:rPr lang="en-US" sz="1800" b="1" dirty="0" smtClean="0">
                          <a:effectLst/>
                          <a:latin typeface="Times New Roman" panose="02020603050405020304" pitchFamily="18" charset="0"/>
                          <a:ea typeface="+mn-ea"/>
                          <a:cs typeface="Times New Roman" panose="02020603050405020304" pitchFamily="18" charset="0"/>
                        </a:rPr>
                        <a:t>RF Power consumption</a:t>
                      </a:r>
                      <a:endParaRPr lang="ru-RU" sz="1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6">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cs typeface="Times New Roman" panose="02020603050405020304" pitchFamily="18" charset="0"/>
                        </a:rPr>
                        <a:t>2x2 </a:t>
                      </a:r>
                      <a:r>
                        <a:rPr lang="en-US" sz="1800" b="0" dirty="0" smtClean="0">
                          <a:effectLst/>
                          <a:latin typeface="Times New Roman" panose="02020603050405020304" pitchFamily="18" charset="0"/>
                          <a:cs typeface="Times New Roman" panose="02020603050405020304" pitchFamily="18" charset="0"/>
                        </a:rPr>
                        <a:t>kW</a:t>
                      </a:r>
                      <a:endParaRPr lang="ru-RU"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r>
              <a:tr h="262343">
                <a:tc>
                  <a:txBody>
                    <a:bodyPr/>
                    <a:lstStyle/>
                    <a:p>
                      <a:pPr>
                        <a:spcAft>
                          <a:spcPts val="0"/>
                        </a:spcAft>
                      </a:pPr>
                      <a:r>
                        <a:rPr lang="en-US" sz="1800" b="1" dirty="0" smtClean="0">
                          <a:effectLst/>
                          <a:latin typeface="Times New Roman" panose="02020603050405020304" pitchFamily="18" charset="0"/>
                          <a:ea typeface="+mn-ea"/>
                          <a:cs typeface="Times New Roman" panose="02020603050405020304" pitchFamily="18" charset="0"/>
                        </a:rPr>
                        <a:t>Generator RF Power</a:t>
                      </a:r>
                      <a:endParaRPr lang="ru-RU" sz="1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6">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smtClean="0">
                          <a:effectLst/>
                          <a:latin typeface="Times New Roman" panose="02020603050405020304" pitchFamily="18" charset="0"/>
                          <a:cs typeface="Times New Roman" panose="02020603050405020304" pitchFamily="18" charset="0"/>
                        </a:rPr>
                        <a:t>2x3 </a:t>
                      </a:r>
                      <a:r>
                        <a:rPr lang="en-US" sz="1800" b="0" dirty="0" smtClean="0">
                          <a:effectLst/>
                          <a:latin typeface="Times New Roman" panose="02020603050405020304" pitchFamily="18" charset="0"/>
                          <a:cs typeface="Times New Roman" panose="02020603050405020304" pitchFamily="18" charset="0"/>
                        </a:rPr>
                        <a:t>kW</a:t>
                      </a:r>
                      <a:endParaRPr lang="ru-RU"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r>
            </a:tbl>
          </a:graphicData>
        </a:graphic>
      </p:graphicFrame>
    </p:spTree>
    <p:extLst>
      <p:ext uri="{BB962C8B-B14F-4D97-AF65-F5344CB8AC3E}">
        <p14:creationId xmlns:p14="http://schemas.microsoft.com/office/powerpoint/2010/main" val="2376048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ppt_x</p:attrName>
                                        </p:attrNameLst>
                                      </p:cBhvr>
                                      <p:tavLst>
                                        <p:tav tm="0">
                                          <p:val>
                                            <p:strVal val="#ppt_x-.2"/>
                                          </p:val>
                                        </p:tav>
                                        <p:tav tm="100000">
                                          <p:val>
                                            <p:strVal val="#ppt_x"/>
                                          </p:val>
                                        </p:tav>
                                      </p:tavLst>
                                    </p:anim>
                                    <p:anim calcmode="lin" valueType="num">
                                      <p:cBhvr>
                                        <p:cTn id="8"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01764" y="572727"/>
            <a:ext cx="8188264" cy="5787957"/>
          </a:xfrm>
          <a:prstGeom prst="rect">
            <a:avLst/>
          </a:prstGeom>
        </p:spPr>
      </p:pic>
      <p:grpSp>
        <p:nvGrpSpPr>
          <p:cNvPr id="19" name="Группа 18"/>
          <p:cNvGrpSpPr/>
          <p:nvPr/>
        </p:nvGrpSpPr>
        <p:grpSpPr>
          <a:xfrm>
            <a:off x="3014133" y="2286000"/>
            <a:ext cx="3493671" cy="2918298"/>
            <a:chOff x="3014133" y="2286000"/>
            <a:chExt cx="3493671" cy="2918298"/>
          </a:xfrm>
        </p:grpSpPr>
        <p:cxnSp>
          <p:nvCxnSpPr>
            <p:cNvPr id="7" name="Прямая соединительная линия 6"/>
            <p:cNvCxnSpPr>
              <a:endCxn id="11" idx="2"/>
            </p:cNvCxnSpPr>
            <p:nvPr/>
          </p:nvCxnSpPr>
          <p:spPr bwMode="auto">
            <a:xfrm flipH="1">
              <a:off x="3213886" y="2286000"/>
              <a:ext cx="3293918" cy="32"/>
            </a:xfrm>
            <a:prstGeom prst="line">
              <a:avLst/>
            </a:prstGeom>
            <a:ln>
              <a:solidFill>
                <a:srgbClr val="FF0000"/>
              </a:solidFill>
              <a:headEnd type="none" w="med" len="med"/>
              <a:tailEnd type="none" w="med" len="med"/>
            </a:ln>
          </p:spPr>
          <p:style>
            <a:lnRef idx="2">
              <a:schemeClr val="accent2"/>
            </a:lnRef>
            <a:fillRef idx="0">
              <a:schemeClr val="accent2"/>
            </a:fillRef>
            <a:effectRef idx="1">
              <a:schemeClr val="accent2"/>
            </a:effectRef>
            <a:fontRef idx="minor">
              <a:schemeClr val="tx1"/>
            </a:fontRef>
          </p:style>
        </p:cxnSp>
        <p:sp>
          <p:nvSpPr>
            <p:cNvPr id="11" name="Дуга 10"/>
            <p:cNvSpPr/>
            <p:nvPr/>
          </p:nvSpPr>
          <p:spPr bwMode="auto">
            <a:xfrm>
              <a:off x="3014133" y="2286000"/>
              <a:ext cx="406160" cy="479178"/>
            </a:xfrm>
            <a:prstGeom prst="arc">
              <a:avLst>
                <a:gd name="adj1" fmla="val 10885919"/>
                <a:gd name="adj2" fmla="val 16152252"/>
              </a:avLst>
            </a:prstGeom>
            <a:solidFill>
              <a:schemeClr val="bg1">
                <a:alpha val="0"/>
              </a:schemeClr>
            </a:solid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charset="0"/>
              </a:endParaRPr>
            </a:p>
          </p:txBody>
        </p:sp>
        <p:cxnSp>
          <p:nvCxnSpPr>
            <p:cNvPr id="17" name="Прямая со стрелкой 16"/>
            <p:cNvCxnSpPr/>
            <p:nvPr/>
          </p:nvCxnSpPr>
          <p:spPr bwMode="auto">
            <a:xfrm>
              <a:off x="3014133" y="2525589"/>
              <a:ext cx="0" cy="2678709"/>
            </a:xfrm>
            <a:prstGeom prst="straightConnector1">
              <a:avLst/>
            </a:prstGeom>
            <a:solidFill>
              <a:schemeClr val="accent1"/>
            </a:solidFill>
            <a:ln w="31750" cap="flat" cmpd="sng" algn="ctr">
              <a:solidFill>
                <a:srgbClr val="FF0000"/>
              </a:solidFill>
              <a:prstDash val="solid"/>
              <a:round/>
              <a:headEnd type="none" w="med" len="med"/>
              <a:tailEnd type="triangle"/>
            </a:ln>
            <a:effectLst/>
          </p:spPr>
        </p:cxnSp>
      </p:grpSp>
      <p:sp>
        <p:nvSpPr>
          <p:cNvPr id="21" name="Прямоугольник 20"/>
          <p:cNvSpPr/>
          <p:nvPr/>
        </p:nvSpPr>
        <p:spPr>
          <a:xfrm>
            <a:off x="1464712" y="2982485"/>
            <a:ext cx="1143262" cy="338554"/>
          </a:xfrm>
          <a:prstGeom prst="rect">
            <a:avLst/>
          </a:prstGeom>
        </p:spPr>
        <p:txBody>
          <a:bodyPr wrap="none">
            <a:spAutoFit/>
          </a:bodyPr>
          <a:lstStyle/>
          <a:p>
            <a:r>
              <a:rPr lang="en-US" sz="1600" b="1" dirty="0">
                <a:solidFill>
                  <a:srgbClr val="FF0000"/>
                </a:solidFill>
                <a:latin typeface="Arial" panose="020B0604020202020204" pitchFamily="34" charset="0"/>
              </a:rPr>
              <a:t>Ion beam </a:t>
            </a:r>
            <a:endParaRPr lang="ru-RU" sz="1600" b="1" dirty="0">
              <a:solidFill>
                <a:srgbClr val="FF0000"/>
              </a:solidFill>
            </a:endParaRPr>
          </a:p>
        </p:txBody>
      </p:sp>
      <p:cxnSp>
        <p:nvCxnSpPr>
          <p:cNvPr id="23" name="Прямая со стрелкой 21"/>
          <p:cNvCxnSpPr>
            <a:cxnSpLocks noChangeShapeType="1"/>
          </p:cNvCxnSpPr>
          <p:nvPr/>
        </p:nvCxnSpPr>
        <p:spPr bwMode="auto">
          <a:xfrm>
            <a:off x="2023353" y="3321039"/>
            <a:ext cx="990780" cy="696484"/>
          </a:xfrm>
          <a:prstGeom prst="straightConnector1">
            <a:avLst/>
          </a:prstGeom>
          <a:noFill/>
          <a:ln w="15875" algn="ctr">
            <a:solidFill>
              <a:srgbClr val="FF0000"/>
            </a:solidFill>
            <a:round/>
            <a:headEnd/>
            <a:tailEnd type="arrow" w="med" len="med"/>
          </a:ln>
        </p:spPr>
      </p:cxnSp>
      <p:sp>
        <p:nvSpPr>
          <p:cNvPr id="26" name="Прямоугольник 25"/>
          <p:cNvSpPr/>
          <p:nvPr/>
        </p:nvSpPr>
        <p:spPr>
          <a:xfrm>
            <a:off x="4495896" y="4165383"/>
            <a:ext cx="1484702" cy="338554"/>
          </a:xfrm>
          <a:prstGeom prst="rect">
            <a:avLst/>
          </a:prstGeom>
        </p:spPr>
        <p:txBody>
          <a:bodyPr wrap="none">
            <a:spAutoFit/>
          </a:bodyPr>
          <a:lstStyle/>
          <a:p>
            <a:r>
              <a:rPr lang="en-US" sz="1600" b="1" dirty="0" smtClean="0">
                <a:solidFill>
                  <a:srgbClr val="0000FF"/>
                </a:solidFill>
                <a:latin typeface="Arial" panose="020B0604020202020204" pitchFamily="34" charset="0"/>
              </a:rPr>
              <a:t>Magnet yoke </a:t>
            </a:r>
            <a:endParaRPr lang="ru-RU" sz="1600" b="1" dirty="0">
              <a:solidFill>
                <a:srgbClr val="0000FF"/>
              </a:solidFill>
            </a:endParaRPr>
          </a:p>
        </p:txBody>
      </p:sp>
      <p:sp>
        <p:nvSpPr>
          <p:cNvPr id="27" name="Прямоугольник 26"/>
          <p:cNvSpPr/>
          <p:nvPr/>
        </p:nvSpPr>
        <p:spPr>
          <a:xfrm>
            <a:off x="1903549" y="2236024"/>
            <a:ext cx="889987" cy="584775"/>
          </a:xfrm>
          <a:prstGeom prst="rect">
            <a:avLst/>
          </a:prstGeom>
        </p:spPr>
        <p:txBody>
          <a:bodyPr wrap="none">
            <a:spAutoFit/>
          </a:bodyPr>
          <a:lstStyle/>
          <a:p>
            <a:r>
              <a:rPr lang="en-US" sz="1600" b="1" dirty="0" smtClean="0">
                <a:solidFill>
                  <a:srgbClr val="0000FF"/>
                </a:solidFill>
                <a:latin typeface="Arial" panose="020B0604020202020204" pitchFamily="34" charset="0"/>
              </a:rPr>
              <a:t>Bender</a:t>
            </a:r>
          </a:p>
          <a:p>
            <a:r>
              <a:rPr lang="en-US" sz="1600" b="1" dirty="0" smtClean="0">
                <a:solidFill>
                  <a:srgbClr val="0000FF"/>
                </a:solidFill>
                <a:latin typeface="Arial" panose="020B0604020202020204" pitchFamily="34" charset="0"/>
              </a:rPr>
              <a:t>±15 kV</a:t>
            </a:r>
            <a:endParaRPr lang="ru-RU" sz="1600" b="1" dirty="0">
              <a:solidFill>
                <a:srgbClr val="0000FF"/>
              </a:solidFill>
            </a:endParaRPr>
          </a:p>
        </p:txBody>
      </p:sp>
      <p:sp>
        <p:nvSpPr>
          <p:cNvPr id="28" name="Прямоугольник 27"/>
          <p:cNvSpPr/>
          <p:nvPr/>
        </p:nvSpPr>
        <p:spPr>
          <a:xfrm>
            <a:off x="6906836" y="1757729"/>
            <a:ext cx="1348446" cy="584775"/>
          </a:xfrm>
          <a:prstGeom prst="rect">
            <a:avLst/>
          </a:prstGeom>
        </p:spPr>
        <p:txBody>
          <a:bodyPr wrap="none">
            <a:spAutoFit/>
          </a:bodyPr>
          <a:lstStyle/>
          <a:p>
            <a:r>
              <a:rPr lang="en-US" sz="1600" b="1" dirty="0" smtClean="0">
                <a:solidFill>
                  <a:srgbClr val="0000FF"/>
                </a:solidFill>
                <a:latin typeface="Arial" panose="020B0604020202020204" pitchFamily="34" charset="0"/>
              </a:rPr>
              <a:t>HV platform</a:t>
            </a:r>
          </a:p>
          <a:p>
            <a:pPr algn="ctr"/>
            <a:r>
              <a:rPr lang="en-US" altLang="ru-RU" sz="1600" b="1" dirty="0" err="1">
                <a:solidFill>
                  <a:srgbClr val="0000CC"/>
                </a:solidFill>
              </a:rPr>
              <a:t>U</a:t>
            </a:r>
            <a:r>
              <a:rPr lang="en-US" altLang="ru-RU" sz="1600" b="1" baseline="-25000" dirty="0" err="1">
                <a:solidFill>
                  <a:srgbClr val="0000CC"/>
                </a:solidFill>
              </a:rPr>
              <a:t>max</a:t>
            </a:r>
            <a:r>
              <a:rPr lang="en-US" altLang="ru-RU" sz="1600" b="1" dirty="0">
                <a:solidFill>
                  <a:srgbClr val="0000CC"/>
                </a:solidFill>
              </a:rPr>
              <a:t>=</a:t>
            </a:r>
            <a:r>
              <a:rPr lang="en-US" sz="1600" b="1" dirty="0" smtClean="0">
                <a:solidFill>
                  <a:srgbClr val="0000FF"/>
                </a:solidFill>
                <a:latin typeface="Arial" panose="020B0604020202020204" pitchFamily="34" charset="0"/>
              </a:rPr>
              <a:t>60 kV</a:t>
            </a:r>
            <a:endParaRPr lang="ru-RU" sz="1600" b="1" dirty="0">
              <a:solidFill>
                <a:srgbClr val="0000FF"/>
              </a:solidFill>
            </a:endParaRPr>
          </a:p>
        </p:txBody>
      </p:sp>
      <p:sp>
        <p:nvSpPr>
          <p:cNvPr id="30" name="Rectangle 5"/>
          <p:cNvSpPr txBox="1">
            <a:spLocks noChangeArrowheads="1"/>
          </p:cNvSpPr>
          <p:nvPr/>
        </p:nvSpPr>
        <p:spPr bwMode="auto">
          <a:xfrm>
            <a:off x="475673" y="91389"/>
            <a:ext cx="8229600" cy="523220"/>
          </a:xfrm>
          <a:prstGeom prst="rect">
            <a:avLst/>
          </a:prstGeom>
          <a:noFill/>
          <a:ln>
            <a:noFill/>
          </a:ln>
          <a:effectLst/>
          <a:extLst/>
        </p:spPr>
        <p:txBody>
          <a:bodyPr anchor="ctr">
            <a:sp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defRPr/>
            </a:pPr>
            <a:r>
              <a:rPr lang="en-US" sz="2800" b="1" kern="0" dirty="0" smtClean="0">
                <a:solidFill>
                  <a:srgbClr val="FFFF00"/>
                </a:solidFill>
                <a:latin typeface="Times New Roman" panose="02020603050405020304" pitchFamily="18" charset="0"/>
                <a:cs typeface="Times New Roman" panose="02020603050405020304" pitchFamily="18" charset="0"/>
              </a:rPr>
              <a:t>Beam </a:t>
            </a:r>
            <a:r>
              <a:rPr lang="en-US" altLang="ru-RU" sz="2800" b="1" kern="0" dirty="0" smtClean="0">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sym typeface="Symbol" panose="05050102010706020507" pitchFamily="18" charset="2"/>
              </a:rPr>
              <a:t>injection system</a:t>
            </a:r>
            <a:endParaRPr lang="en-US" altLang="ru-RU" sz="2800" b="1" kern="0" dirty="0">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sym typeface="Symbol" panose="05050102010706020507" pitchFamily="18" charset="2"/>
            </a:endParaRPr>
          </a:p>
        </p:txBody>
      </p:sp>
      <p:sp>
        <p:nvSpPr>
          <p:cNvPr id="31" name="Прямоугольник 30"/>
          <p:cNvSpPr/>
          <p:nvPr/>
        </p:nvSpPr>
        <p:spPr>
          <a:xfrm>
            <a:off x="1886466" y="3995791"/>
            <a:ext cx="1260873" cy="523220"/>
          </a:xfrm>
          <a:prstGeom prst="rect">
            <a:avLst/>
          </a:prstGeom>
        </p:spPr>
        <p:txBody>
          <a:bodyPr wrap="square">
            <a:spAutoFit/>
          </a:bodyPr>
          <a:lstStyle/>
          <a:p>
            <a:r>
              <a:rPr lang="en-US" sz="1400" b="1" dirty="0" err="1" smtClean="0">
                <a:solidFill>
                  <a:srgbClr val="0000FF"/>
                </a:solidFill>
                <a:latin typeface="Arial" panose="020B0604020202020204" pitchFamily="34" charset="0"/>
              </a:rPr>
              <a:t>Focussing</a:t>
            </a:r>
            <a:r>
              <a:rPr lang="en-US" sz="1400" b="1" dirty="0" smtClean="0">
                <a:solidFill>
                  <a:srgbClr val="0000FF"/>
                </a:solidFill>
                <a:latin typeface="Arial" panose="020B0604020202020204" pitchFamily="34" charset="0"/>
              </a:rPr>
              <a:t> solenoids</a:t>
            </a:r>
            <a:endParaRPr lang="ru-RU" sz="1400" b="1" dirty="0">
              <a:solidFill>
                <a:srgbClr val="0000FF"/>
              </a:solidFill>
            </a:endParaRPr>
          </a:p>
        </p:txBody>
      </p:sp>
      <p:sp>
        <p:nvSpPr>
          <p:cNvPr id="15" name="Прямоугольник 14"/>
          <p:cNvSpPr/>
          <p:nvPr/>
        </p:nvSpPr>
        <p:spPr>
          <a:xfrm>
            <a:off x="3462222" y="585910"/>
            <a:ext cx="5176192" cy="584775"/>
          </a:xfrm>
          <a:prstGeom prst="rect">
            <a:avLst/>
          </a:prstGeom>
        </p:spPr>
        <p:txBody>
          <a:bodyPr wrap="square">
            <a:spAutoFit/>
          </a:bodyPr>
          <a:lstStyle/>
          <a:p>
            <a:r>
              <a:rPr lang="en-GB" sz="1600" kern="800" dirty="0" smtClean="0">
                <a:solidFill>
                  <a:srgbClr val="006600"/>
                </a:solidFill>
                <a:latin typeface="Times" panose="02020603050405020304" pitchFamily="18" charset="0"/>
                <a:ea typeface="Times New Roman" panose="02020603050405020304" pitchFamily="18" charset="0"/>
                <a:cs typeface="Times New Roman" panose="02020603050405020304" pitchFamily="18" charset="0"/>
              </a:rPr>
              <a:t>Working vacuum in injection is 5·10</a:t>
            </a:r>
            <a:r>
              <a:rPr lang="en-GB" sz="1600" kern="800" baseline="30000" dirty="0" smtClean="0">
                <a:solidFill>
                  <a:srgbClr val="006600"/>
                </a:solidFill>
                <a:latin typeface="Times" panose="02020603050405020304" pitchFamily="18" charset="0"/>
                <a:ea typeface="Times New Roman" panose="02020603050405020304" pitchFamily="18" charset="0"/>
                <a:cs typeface="Times New Roman" panose="02020603050405020304" pitchFamily="18" charset="0"/>
              </a:rPr>
              <a:t>-8</a:t>
            </a:r>
            <a:r>
              <a:rPr lang="en-GB" sz="1600" kern="800" dirty="0" smtClean="0">
                <a:solidFill>
                  <a:srgbClr val="006600"/>
                </a:solidFill>
                <a:latin typeface="Times" panose="02020603050405020304" pitchFamily="18" charset="0"/>
                <a:ea typeface="Times New Roman" panose="02020603050405020304" pitchFamily="18" charset="0"/>
                <a:cs typeface="Times New Roman" panose="02020603050405020304" pitchFamily="18" charset="0"/>
              </a:rPr>
              <a:t> </a:t>
            </a:r>
            <a:r>
              <a:rPr lang="en-GB" sz="1600" kern="800" dirty="0" err="1" smtClean="0">
                <a:solidFill>
                  <a:srgbClr val="006600"/>
                </a:solidFill>
                <a:latin typeface="Times" panose="02020603050405020304" pitchFamily="18" charset="0"/>
                <a:ea typeface="Times New Roman" panose="02020603050405020304" pitchFamily="18" charset="0"/>
                <a:cs typeface="Times New Roman" panose="02020603050405020304" pitchFamily="18" charset="0"/>
              </a:rPr>
              <a:t>mBar</a:t>
            </a:r>
            <a:endParaRPr lang="en-GB" sz="1600" kern="800" dirty="0" smtClean="0">
              <a:solidFill>
                <a:srgbClr val="006600"/>
              </a:solidFill>
              <a:latin typeface="Times" panose="02020603050405020304" pitchFamily="18" charset="0"/>
              <a:ea typeface="Times New Roman" panose="02020603050405020304" pitchFamily="18" charset="0"/>
              <a:cs typeface="Times New Roman" panose="02020603050405020304" pitchFamily="18" charset="0"/>
            </a:endParaRPr>
          </a:p>
          <a:p>
            <a:r>
              <a:rPr lang="en-GB" sz="1600" kern="800" dirty="0">
                <a:solidFill>
                  <a:srgbClr val="006600"/>
                </a:solidFill>
                <a:latin typeface="Times" panose="02020603050405020304" pitchFamily="18" charset="0"/>
                <a:ea typeface="Times New Roman" panose="02020603050405020304" pitchFamily="18" charset="0"/>
                <a:cs typeface="Times New Roman" panose="02020603050405020304" pitchFamily="18" charset="0"/>
              </a:rPr>
              <a:t>Vacuum volumes </a:t>
            </a:r>
            <a:r>
              <a:rPr lang="en-US" sz="1600" kern="800" dirty="0" smtClean="0">
                <a:solidFill>
                  <a:srgbClr val="006600"/>
                </a:solidFill>
                <a:latin typeface="Times" panose="02020603050405020304" pitchFamily="18" charset="0"/>
                <a:ea typeface="Times New Roman" panose="02020603050405020304" pitchFamily="18" charset="0"/>
                <a:cs typeface="Times New Roman" panose="02020603050405020304" pitchFamily="18" charset="0"/>
              </a:rPr>
              <a:t>made by </a:t>
            </a:r>
            <a:r>
              <a:rPr lang="en-GB" sz="1600" kern="800" dirty="0" smtClean="0">
                <a:solidFill>
                  <a:srgbClr val="006600"/>
                </a:solidFill>
                <a:latin typeface="Times" panose="02020603050405020304" pitchFamily="18" charset="0"/>
                <a:ea typeface="Times New Roman" panose="02020603050405020304" pitchFamily="18" charset="0"/>
                <a:cs typeface="Times New Roman" panose="02020603050405020304" pitchFamily="18" charset="0"/>
              </a:rPr>
              <a:t>“Vacuum </a:t>
            </a:r>
            <a:r>
              <a:rPr lang="en-GB" sz="1600" kern="800" dirty="0">
                <a:solidFill>
                  <a:srgbClr val="006600"/>
                </a:solidFill>
                <a:latin typeface="Times" panose="02020603050405020304" pitchFamily="18" charset="0"/>
                <a:ea typeface="Times New Roman" panose="02020603050405020304" pitchFamily="18" charset="0"/>
                <a:cs typeface="Times New Roman" panose="02020603050405020304" pitchFamily="18" charset="0"/>
              </a:rPr>
              <a:t>Praha”, Czech Republic</a:t>
            </a:r>
            <a:r>
              <a:rPr lang="en-GB" sz="1600" kern="800" dirty="0" smtClean="0">
                <a:solidFill>
                  <a:srgbClr val="006600"/>
                </a:solidFill>
                <a:latin typeface="Times" panose="02020603050405020304" pitchFamily="18" charset="0"/>
                <a:ea typeface="Times New Roman" panose="02020603050405020304" pitchFamily="18" charset="0"/>
                <a:cs typeface="Times New Roman" panose="02020603050405020304" pitchFamily="18" charset="0"/>
              </a:rPr>
              <a:t> </a:t>
            </a:r>
            <a:endParaRPr lang="ru-RU" sz="1600" dirty="0">
              <a:solidFill>
                <a:srgbClr val="006600"/>
              </a:solidFill>
            </a:endParaRPr>
          </a:p>
        </p:txBody>
      </p:sp>
      <p:pic>
        <p:nvPicPr>
          <p:cNvPr id="20" name="Picture 39"/>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2267766" y="985590"/>
            <a:ext cx="746366" cy="620412"/>
          </a:xfrm>
          <a:prstGeom prst="rect">
            <a:avLst/>
          </a:prstGeom>
          <a:noFill/>
          <a:scene3d>
            <a:camera prst="orthographicFront">
              <a:rot lat="0" lon="0" rev="5400000"/>
            </a:camera>
            <a:lightRig rig="threePt" dir="t"/>
          </a:scene3d>
        </p:spPr>
      </p:pic>
      <p:sp>
        <p:nvSpPr>
          <p:cNvPr id="2" name="Прямоугольник 1"/>
          <p:cNvSpPr/>
          <p:nvPr/>
        </p:nvSpPr>
        <p:spPr>
          <a:xfrm>
            <a:off x="2171678" y="1614465"/>
            <a:ext cx="968535" cy="307777"/>
          </a:xfrm>
          <a:prstGeom prst="rect">
            <a:avLst/>
          </a:prstGeom>
        </p:spPr>
        <p:txBody>
          <a:bodyPr wrap="none">
            <a:spAutoFit/>
          </a:bodyPr>
          <a:lstStyle/>
          <a:p>
            <a:pPr algn="ctr"/>
            <a:r>
              <a:rPr lang="en-US" sz="1400" b="1" dirty="0" smtClean="0">
                <a:solidFill>
                  <a:srgbClr val="0000FF"/>
                </a:solidFill>
                <a:latin typeface="Times New Roman" panose="02020603050405020304" pitchFamily="18" charset="0"/>
                <a:cs typeface="Times New Roman" panose="02020603050405020304" pitchFamily="18" charset="0"/>
              </a:rPr>
              <a:t>NEC,USA</a:t>
            </a:r>
            <a:endParaRPr lang="ru-RU" sz="1400" b="1" dirty="0">
              <a:solidFill>
                <a:srgbClr val="0000FF"/>
              </a:solidFill>
              <a:latin typeface="Times New Roman" panose="02020603050405020304" pitchFamily="18" charset="0"/>
              <a:cs typeface="Times New Roman" panose="02020603050405020304" pitchFamily="18" charset="0"/>
            </a:endParaRPr>
          </a:p>
        </p:txBody>
      </p:sp>
      <p:sp>
        <p:nvSpPr>
          <p:cNvPr id="3" name="Овал 2"/>
          <p:cNvSpPr/>
          <p:nvPr/>
        </p:nvSpPr>
        <p:spPr bwMode="auto">
          <a:xfrm>
            <a:off x="4701226" y="2096991"/>
            <a:ext cx="392091" cy="423889"/>
          </a:xfrm>
          <a:prstGeom prst="ellipse">
            <a:avLst/>
          </a:prstGeom>
          <a:solidFill>
            <a:schemeClr val="accent2">
              <a:alpha val="0"/>
            </a:schemeClr>
          </a:solidFill>
          <a:ln w="15875" cap="flat" cmpd="sng" algn="ctr">
            <a:solidFill>
              <a:srgbClr val="0000C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charset="0"/>
            </a:endParaRPr>
          </a:p>
        </p:txBody>
      </p:sp>
      <p:cxnSp>
        <p:nvCxnSpPr>
          <p:cNvPr id="22" name="Прямая со стрелкой 21"/>
          <p:cNvCxnSpPr>
            <a:cxnSpLocks noChangeShapeType="1"/>
            <a:endCxn id="3" idx="1"/>
          </p:cNvCxnSpPr>
          <p:nvPr/>
        </p:nvCxnSpPr>
        <p:spPr bwMode="auto">
          <a:xfrm>
            <a:off x="2887707" y="1332638"/>
            <a:ext cx="1870939" cy="826430"/>
          </a:xfrm>
          <a:prstGeom prst="straightConnector1">
            <a:avLst/>
          </a:prstGeom>
          <a:noFill/>
          <a:ln w="15875" algn="ctr">
            <a:solidFill>
              <a:srgbClr val="0000FF"/>
            </a:solidFill>
            <a:round/>
            <a:headEnd/>
            <a:tailEnd type="arrow" w="med" len="med"/>
          </a:ln>
        </p:spPr>
      </p:cxnSp>
      <p:sp>
        <p:nvSpPr>
          <p:cNvPr id="6" name="Прямоугольник 5"/>
          <p:cNvSpPr/>
          <p:nvPr/>
        </p:nvSpPr>
        <p:spPr>
          <a:xfrm>
            <a:off x="401764" y="4951996"/>
            <a:ext cx="1537600" cy="369332"/>
          </a:xfrm>
          <a:prstGeom prst="rect">
            <a:avLst/>
          </a:prstGeom>
        </p:spPr>
        <p:txBody>
          <a:bodyPr wrap="none">
            <a:spAutoFit/>
          </a:bodyPr>
          <a:lstStyle/>
          <a:p>
            <a:pPr lvl="0" indent="-342900" eaLnBrk="0" hangingPunct="0">
              <a:buClr>
                <a:schemeClr val="bg1"/>
              </a:buClr>
            </a:pPr>
            <a:r>
              <a:rPr lang="en-US" altLang="ru-RU" b="1" dirty="0" smtClean="0">
                <a:solidFill>
                  <a:srgbClr val="0000CC"/>
                </a:solidFill>
                <a:latin typeface="Times New Roman" panose="02020603050405020304" pitchFamily="18" charset="0"/>
                <a:cs typeface="Times New Roman" panose="02020603050405020304" pitchFamily="18" charset="0"/>
              </a:rPr>
              <a:t>Median plane</a:t>
            </a:r>
            <a:endParaRPr lang="en-US" altLang="ru-RU" b="1" dirty="0">
              <a:solidFill>
                <a:srgbClr val="0000CC"/>
              </a:solidFill>
              <a:latin typeface="Times New Roman" panose="02020603050405020304" pitchFamily="18" charset="0"/>
              <a:cs typeface="Times New Roman" panose="02020603050405020304" pitchFamily="18" charset="0"/>
            </a:endParaRPr>
          </a:p>
        </p:txBody>
      </p:sp>
      <p:sp>
        <p:nvSpPr>
          <p:cNvPr id="8" name="Прямоугольник 7"/>
          <p:cNvSpPr/>
          <p:nvPr/>
        </p:nvSpPr>
        <p:spPr>
          <a:xfrm>
            <a:off x="3378182" y="5774016"/>
            <a:ext cx="889987" cy="307777"/>
          </a:xfrm>
          <a:prstGeom prst="rect">
            <a:avLst/>
          </a:prstGeom>
        </p:spPr>
        <p:txBody>
          <a:bodyPr wrap="none">
            <a:spAutoFit/>
          </a:bodyPr>
          <a:lstStyle/>
          <a:p>
            <a:r>
              <a:rPr lang="en-US" sz="1400" b="1" dirty="0" smtClean="0">
                <a:solidFill>
                  <a:srgbClr val="0000FF"/>
                </a:solidFill>
                <a:latin typeface="Arial" panose="020B0604020202020204" pitchFamily="34" charset="0"/>
              </a:rPr>
              <a:t>Inflector</a:t>
            </a:r>
            <a:endParaRPr lang="ru-RU" sz="1400" dirty="0"/>
          </a:p>
        </p:txBody>
      </p:sp>
      <p:cxnSp>
        <p:nvCxnSpPr>
          <p:cNvPr id="24" name="Прямая со стрелкой 23"/>
          <p:cNvCxnSpPr>
            <a:cxnSpLocks noChangeShapeType="1"/>
          </p:cNvCxnSpPr>
          <p:nvPr/>
        </p:nvCxnSpPr>
        <p:spPr bwMode="auto">
          <a:xfrm flipH="1" flipV="1">
            <a:off x="3014132" y="5255363"/>
            <a:ext cx="406161" cy="672541"/>
          </a:xfrm>
          <a:prstGeom prst="straightConnector1">
            <a:avLst/>
          </a:prstGeom>
          <a:noFill/>
          <a:ln w="15875" algn="ctr">
            <a:solidFill>
              <a:srgbClr val="0000FF"/>
            </a:solidFill>
            <a:round/>
            <a:headEnd/>
            <a:tailEnd type="arrow" w="med" len="med"/>
          </a:ln>
        </p:spPr>
      </p:cxnSp>
      <p:pic>
        <p:nvPicPr>
          <p:cNvPr id="5" name="Рисунок 4"/>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53145" y="2096991"/>
            <a:ext cx="1450404" cy="627300"/>
          </a:xfrm>
          <a:prstGeom prst="rect">
            <a:avLst/>
          </a:prstGeom>
        </p:spPr>
      </p:pic>
      <p:sp>
        <p:nvSpPr>
          <p:cNvPr id="9" name="Прямоугольник 8"/>
          <p:cNvSpPr/>
          <p:nvPr/>
        </p:nvSpPr>
        <p:spPr>
          <a:xfrm>
            <a:off x="379642" y="2670601"/>
            <a:ext cx="1387880" cy="307777"/>
          </a:xfrm>
          <a:prstGeom prst="rect">
            <a:avLst/>
          </a:prstGeom>
        </p:spPr>
        <p:txBody>
          <a:bodyPr wrap="none">
            <a:spAutoFit/>
          </a:bodyPr>
          <a:lstStyle/>
          <a:p>
            <a:r>
              <a:rPr lang="en-GB" sz="1400" kern="800" dirty="0">
                <a:solidFill>
                  <a:srgbClr val="0000CC"/>
                </a:solidFill>
                <a:latin typeface="Times" panose="02020603050405020304" pitchFamily="18" charset="0"/>
                <a:ea typeface="Times New Roman" panose="02020603050405020304" pitchFamily="18" charset="0"/>
                <a:cs typeface="Times New Roman" panose="02020603050405020304" pitchFamily="18" charset="0"/>
              </a:rPr>
              <a:t>“Vacuum Praha”</a:t>
            </a:r>
            <a:endParaRPr lang="ru-RU" sz="1400" dirty="0">
              <a:solidFill>
                <a:srgbClr val="0000CC"/>
              </a:solidFill>
            </a:endParaRPr>
          </a:p>
        </p:txBody>
      </p:sp>
      <p:sp>
        <p:nvSpPr>
          <p:cNvPr id="10" name="Прямоугольник 9"/>
          <p:cNvSpPr/>
          <p:nvPr/>
        </p:nvSpPr>
        <p:spPr>
          <a:xfrm>
            <a:off x="3288414" y="2824489"/>
            <a:ext cx="910827" cy="307777"/>
          </a:xfrm>
          <a:prstGeom prst="rect">
            <a:avLst/>
          </a:prstGeom>
        </p:spPr>
        <p:txBody>
          <a:bodyPr wrap="none">
            <a:spAutoFit/>
          </a:bodyPr>
          <a:lstStyle/>
          <a:p>
            <a:r>
              <a:rPr lang="en-US" sz="1400" b="1" dirty="0" err="1" smtClean="0">
                <a:solidFill>
                  <a:srgbClr val="0000FF"/>
                </a:solidFill>
                <a:latin typeface="Arial" panose="020B0604020202020204" pitchFamily="34" charset="0"/>
              </a:rPr>
              <a:t>Buncher</a:t>
            </a:r>
            <a:endParaRPr lang="en-US" sz="1400" b="1" dirty="0">
              <a:solidFill>
                <a:srgbClr val="0000FF"/>
              </a:solidFill>
              <a:latin typeface="Arial" panose="020B0604020202020204" pitchFamily="34" charset="0"/>
            </a:endParaRPr>
          </a:p>
        </p:txBody>
      </p:sp>
      <p:cxnSp>
        <p:nvCxnSpPr>
          <p:cNvPr id="25" name="Прямая со стрелкой 24"/>
          <p:cNvCxnSpPr>
            <a:cxnSpLocks noChangeShapeType="1"/>
          </p:cNvCxnSpPr>
          <p:nvPr/>
        </p:nvCxnSpPr>
        <p:spPr bwMode="auto">
          <a:xfrm flipH="1" flipV="1">
            <a:off x="3014132" y="2839880"/>
            <a:ext cx="406161" cy="169275"/>
          </a:xfrm>
          <a:prstGeom prst="straightConnector1">
            <a:avLst/>
          </a:prstGeom>
          <a:noFill/>
          <a:ln w="15875" algn="ctr">
            <a:solidFill>
              <a:srgbClr val="0000FF"/>
            </a:solidFill>
            <a:round/>
            <a:headEnd/>
            <a:tailEnd type="arrow" w="med" len="med"/>
          </a:ln>
        </p:spPr>
      </p:cxnSp>
    </p:spTree>
    <p:extLst>
      <p:ext uri="{BB962C8B-B14F-4D97-AF65-F5344CB8AC3E}">
        <p14:creationId xmlns:p14="http://schemas.microsoft.com/office/powerpoint/2010/main" val="1306443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1000" fill="hold"/>
                                        <p:tgtEl>
                                          <p:spTgt spid="30"/>
                                        </p:tgtEl>
                                        <p:attrNameLst>
                                          <p:attrName>ppt_x</p:attrName>
                                        </p:attrNameLst>
                                      </p:cBhvr>
                                      <p:tavLst>
                                        <p:tav tm="0">
                                          <p:val>
                                            <p:strVal val="#ppt_x-.2"/>
                                          </p:val>
                                        </p:tav>
                                        <p:tav tm="100000">
                                          <p:val>
                                            <p:strVal val="#ppt_x"/>
                                          </p:val>
                                        </p:tav>
                                      </p:tavLst>
                                    </p:anim>
                                    <p:anim calcmode="lin" valueType="num">
                                      <p:cBhvr>
                                        <p:cTn id="8" dur="1000" fill="hold"/>
                                        <p:tgtEl>
                                          <p:spTgt spid="30"/>
                                        </p:tgtEl>
                                        <p:attrNameLst>
                                          <p:attrName>ppt_y</p:attrName>
                                        </p:attrNameLst>
                                      </p:cBhvr>
                                      <p:tavLst>
                                        <p:tav tm="0">
                                          <p:val>
                                            <p:strVal val="#ppt_y"/>
                                          </p:val>
                                        </p:tav>
                                        <p:tav tm="100000">
                                          <p:val>
                                            <p:strVal val="#ppt_y"/>
                                          </p:val>
                                        </p:tav>
                                      </p:tavLst>
                                    </p:anim>
                                    <p:animEffect transition="in" filter="wipe(right)" prLst="gradientSize: 0.1">
                                      <p:cBhvr>
                                        <p:cTn id="9" dur="1000"/>
                                        <p:tgtEl>
                                          <p:spTgt spid="30"/>
                                        </p:tgtEl>
                                      </p:cBhvr>
                                    </p:animEffect>
                                  </p:childTnLst>
                                </p:cTn>
                              </p:par>
                            </p:childTnLst>
                          </p:cTn>
                        </p:par>
                        <p:par>
                          <p:cTn id="10" fill="hold">
                            <p:stCondLst>
                              <p:cond delay="1000"/>
                            </p:stCondLst>
                            <p:childTnLst>
                              <p:par>
                                <p:cTn id="11" presetID="4" presetClass="entr" presetSubtype="32" fill="hold" nodeType="after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box(out)">
                                      <p:cBhvr>
                                        <p:cTn id="13" dur="500"/>
                                        <p:tgtEl>
                                          <p:spTgt spid="19"/>
                                        </p:tgtEl>
                                      </p:cBhvr>
                                    </p:animEffect>
                                  </p:childTnLst>
                                </p:cTn>
                              </p:par>
                            </p:childTnLst>
                          </p:cTn>
                        </p:par>
                        <p:par>
                          <p:cTn id="14" fill="hold">
                            <p:stCondLst>
                              <p:cond delay="1500"/>
                            </p:stCondLst>
                            <p:childTnLst>
                              <p:par>
                                <p:cTn id="15" presetID="4" presetClass="entr" presetSubtype="32" fill="hold" grpId="0" nodeType="after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box(out)">
                                      <p:cBhvr>
                                        <p:cTn id="17" dur="500"/>
                                        <p:tgtEl>
                                          <p:spTgt spid="21"/>
                                        </p:tgtEl>
                                      </p:cBhvr>
                                    </p:animEffect>
                                  </p:childTnLst>
                                </p:cTn>
                              </p:par>
                            </p:childTnLst>
                          </p:cTn>
                        </p:par>
                        <p:par>
                          <p:cTn id="18" fill="hold">
                            <p:stCondLst>
                              <p:cond delay="2000"/>
                            </p:stCondLst>
                            <p:childTnLst>
                              <p:par>
                                <p:cTn id="19" presetID="4" presetClass="entr" presetSubtype="32" fill="hold" nodeType="after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box(out)">
                                      <p:cBhvr>
                                        <p:cTn id="21" dur="500"/>
                                        <p:tgtEl>
                                          <p:spTgt spid="23"/>
                                        </p:tgtEl>
                                      </p:cBhvr>
                                    </p:animEffect>
                                  </p:childTnLst>
                                </p:cTn>
                              </p:par>
                            </p:childTnLst>
                          </p:cTn>
                        </p:par>
                        <p:par>
                          <p:cTn id="22" fill="hold">
                            <p:stCondLst>
                              <p:cond delay="2500"/>
                            </p:stCondLst>
                            <p:childTnLst>
                              <p:par>
                                <p:cTn id="23" presetID="4" presetClass="entr" presetSubtype="32" fill="hold" nodeType="after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box(out)">
                                      <p:cBhvr>
                                        <p:cTn id="25" dur="500"/>
                                        <p:tgtEl>
                                          <p:spTgt spid="22"/>
                                        </p:tgtEl>
                                      </p:cBhvr>
                                    </p:animEffect>
                                  </p:childTnLst>
                                </p:cTn>
                              </p:par>
                            </p:childTnLst>
                          </p:cTn>
                        </p:par>
                        <p:par>
                          <p:cTn id="26" fill="hold">
                            <p:stCondLst>
                              <p:cond delay="3000"/>
                            </p:stCondLst>
                            <p:childTnLst>
                              <p:par>
                                <p:cTn id="27" presetID="4" presetClass="entr" presetSubtype="32" fill="hold" grpId="0" nodeType="after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box(out)">
                                      <p:cBhvr>
                                        <p:cTn id="29" dur="500"/>
                                        <p:tgtEl>
                                          <p:spTgt spid="3"/>
                                        </p:tgtEl>
                                      </p:cBhvr>
                                    </p:animEffect>
                                  </p:childTnLst>
                                </p:cTn>
                              </p:par>
                            </p:childTnLst>
                          </p:cTn>
                        </p:par>
                        <p:par>
                          <p:cTn id="30" fill="hold">
                            <p:stCondLst>
                              <p:cond delay="3500"/>
                            </p:stCondLst>
                            <p:childTnLst>
                              <p:par>
                                <p:cTn id="31" presetID="4" presetClass="entr" presetSubtype="32" fill="hold" nodeType="after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box(out)">
                                      <p:cBhvr>
                                        <p:cTn id="33" dur="500"/>
                                        <p:tgtEl>
                                          <p:spTgt spid="20"/>
                                        </p:tgtEl>
                                      </p:cBhvr>
                                    </p:animEffect>
                                  </p:childTnLst>
                                </p:cTn>
                              </p:par>
                            </p:childTnLst>
                          </p:cTn>
                        </p:par>
                        <p:par>
                          <p:cTn id="34" fill="hold">
                            <p:stCondLst>
                              <p:cond delay="4000"/>
                            </p:stCondLst>
                            <p:childTnLst>
                              <p:par>
                                <p:cTn id="35" presetID="4" presetClass="entr" presetSubtype="32" fill="hold" grpId="0" nodeType="after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box(out)">
                                      <p:cBhvr>
                                        <p:cTn id="37" dur="500"/>
                                        <p:tgtEl>
                                          <p:spTgt spid="2"/>
                                        </p:tgtEl>
                                      </p:cBhvr>
                                    </p:animEffect>
                                  </p:childTnLst>
                                </p:cTn>
                              </p:par>
                            </p:childTnLst>
                          </p:cTn>
                        </p:par>
                        <p:par>
                          <p:cTn id="38" fill="hold">
                            <p:stCondLst>
                              <p:cond delay="4500"/>
                            </p:stCondLst>
                            <p:childTnLst>
                              <p:par>
                                <p:cTn id="39" presetID="22" presetClass="entr" presetSubtype="4" fill="hold" nodeType="after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wipe(down)">
                                      <p:cBhvr>
                                        <p:cTn id="41" dur="500"/>
                                        <p:tgtEl>
                                          <p:spTgt spid="5"/>
                                        </p:tgtEl>
                                      </p:cBhvr>
                                    </p:animEffect>
                                  </p:childTnLst>
                                </p:cTn>
                              </p:par>
                            </p:childTnLst>
                          </p:cTn>
                        </p:par>
                        <p:par>
                          <p:cTn id="42" fill="hold">
                            <p:stCondLst>
                              <p:cond delay="5000"/>
                            </p:stCondLst>
                            <p:childTnLst>
                              <p:par>
                                <p:cTn id="43" presetID="22" presetClass="entr" presetSubtype="4" fill="hold" grpId="0" nodeType="after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wipe(down)">
                                      <p:cBhvr>
                                        <p:cTn id="45" dur="500"/>
                                        <p:tgtEl>
                                          <p:spTgt spid="9"/>
                                        </p:tgtEl>
                                      </p:cBhvr>
                                    </p:animEffect>
                                  </p:childTnLst>
                                </p:cTn>
                              </p:par>
                            </p:childTnLst>
                          </p:cTn>
                        </p:par>
                        <p:par>
                          <p:cTn id="46" fill="hold">
                            <p:stCondLst>
                              <p:cond delay="5500"/>
                            </p:stCondLst>
                            <p:childTnLst>
                              <p:par>
                                <p:cTn id="47" presetID="22" presetClass="entr" presetSubtype="4" fill="hold" grpId="0" nodeType="after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wipe(down)">
                                      <p:cBhvr>
                                        <p:cTn id="49" dur="500"/>
                                        <p:tgtEl>
                                          <p:spTgt spid="10"/>
                                        </p:tgtEl>
                                      </p:cBhvr>
                                    </p:animEffect>
                                  </p:childTnLst>
                                </p:cTn>
                              </p:par>
                            </p:childTnLst>
                          </p:cTn>
                        </p:par>
                        <p:par>
                          <p:cTn id="50" fill="hold">
                            <p:stCondLst>
                              <p:cond delay="6000"/>
                            </p:stCondLst>
                            <p:childTnLst>
                              <p:par>
                                <p:cTn id="51" presetID="22" presetClass="entr" presetSubtype="4" fill="hold" nodeType="afterEffect">
                                  <p:stCondLst>
                                    <p:cond delay="0"/>
                                  </p:stCondLst>
                                  <p:childTnLst>
                                    <p:set>
                                      <p:cBhvr>
                                        <p:cTn id="52" dur="1" fill="hold">
                                          <p:stCondLst>
                                            <p:cond delay="0"/>
                                          </p:stCondLst>
                                        </p:cTn>
                                        <p:tgtEl>
                                          <p:spTgt spid="25"/>
                                        </p:tgtEl>
                                        <p:attrNameLst>
                                          <p:attrName>style.visibility</p:attrName>
                                        </p:attrNameLst>
                                      </p:cBhvr>
                                      <p:to>
                                        <p:strVal val="visible"/>
                                      </p:to>
                                    </p:set>
                                    <p:animEffect transition="in" filter="wipe(down)">
                                      <p:cBhvr>
                                        <p:cTn id="5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30" grpId="0"/>
      <p:bldP spid="2" grpId="0"/>
      <p:bldP spid="3" grpId="0" animBg="1"/>
      <p:bldP spid="9" grpId="0"/>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Рисунок 1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57200" y="4054536"/>
            <a:ext cx="1941567" cy="2588755"/>
          </a:xfrm>
          <a:prstGeom prst="rect">
            <a:avLst/>
          </a:prstGeom>
        </p:spPr>
      </p:pic>
      <p:sp>
        <p:nvSpPr>
          <p:cNvPr id="46081" name="Rectangle 14"/>
          <p:cNvSpPr>
            <a:spLocks noChangeArrowheads="1"/>
          </p:cNvSpPr>
          <p:nvPr/>
        </p:nvSpPr>
        <p:spPr bwMode="auto">
          <a:xfrm>
            <a:off x="0" y="2714625"/>
            <a:ext cx="9144000" cy="0"/>
          </a:xfrm>
          <a:prstGeom prst="rect">
            <a:avLst/>
          </a:prstGeom>
          <a:noFill/>
          <a:ln w="9525">
            <a:noFill/>
            <a:miter lim="800000"/>
            <a:headEnd/>
            <a:tailEnd/>
          </a:ln>
        </p:spPr>
        <p:txBody>
          <a:bodyPr wrap="none" anchor="ctr">
            <a:spAutoFit/>
          </a:bodyPr>
          <a:lstStyle/>
          <a:p>
            <a:endParaRPr lang="ru-RU"/>
          </a:p>
        </p:txBody>
      </p:sp>
      <p:sp>
        <p:nvSpPr>
          <p:cNvPr id="46082" name="Rectangle 15"/>
          <p:cNvSpPr>
            <a:spLocks noChangeArrowheads="1"/>
          </p:cNvSpPr>
          <p:nvPr/>
        </p:nvSpPr>
        <p:spPr bwMode="auto">
          <a:xfrm>
            <a:off x="0" y="2714625"/>
            <a:ext cx="2025650" cy="0"/>
          </a:xfrm>
          <a:prstGeom prst="rect">
            <a:avLst/>
          </a:prstGeom>
          <a:noFill/>
          <a:ln w="9525">
            <a:noFill/>
            <a:miter lim="800000"/>
            <a:headEnd/>
            <a:tailEnd/>
          </a:ln>
        </p:spPr>
        <p:txBody>
          <a:bodyPr wrap="none">
            <a:spAutoFit/>
          </a:bodyPr>
          <a:lstStyle/>
          <a:p>
            <a:pPr algn="ctr"/>
            <a:endParaRPr lang="ru-RU"/>
          </a:p>
        </p:txBody>
      </p:sp>
      <p:sp>
        <p:nvSpPr>
          <p:cNvPr id="46083" name="Rectangle 17"/>
          <p:cNvSpPr>
            <a:spLocks noChangeArrowheads="1"/>
          </p:cNvSpPr>
          <p:nvPr/>
        </p:nvSpPr>
        <p:spPr bwMode="auto">
          <a:xfrm>
            <a:off x="0" y="2714625"/>
            <a:ext cx="2025650" cy="0"/>
          </a:xfrm>
          <a:prstGeom prst="rect">
            <a:avLst/>
          </a:prstGeom>
          <a:noFill/>
          <a:ln w="9525">
            <a:noFill/>
            <a:miter lim="800000"/>
            <a:headEnd/>
            <a:tailEnd/>
          </a:ln>
        </p:spPr>
        <p:txBody>
          <a:bodyPr wrap="none">
            <a:spAutoFit/>
          </a:bodyPr>
          <a:lstStyle/>
          <a:p>
            <a:pPr algn="ctr"/>
            <a:endParaRPr lang="ru-RU"/>
          </a:p>
        </p:txBody>
      </p:sp>
      <p:sp>
        <p:nvSpPr>
          <p:cNvPr id="46084" name="Rectangle 19"/>
          <p:cNvSpPr>
            <a:spLocks noChangeArrowheads="1"/>
          </p:cNvSpPr>
          <p:nvPr/>
        </p:nvSpPr>
        <p:spPr bwMode="auto">
          <a:xfrm>
            <a:off x="0" y="2714625"/>
            <a:ext cx="2025650" cy="0"/>
          </a:xfrm>
          <a:prstGeom prst="rect">
            <a:avLst/>
          </a:prstGeom>
          <a:noFill/>
          <a:ln w="9525">
            <a:noFill/>
            <a:miter lim="800000"/>
            <a:headEnd/>
            <a:tailEnd/>
          </a:ln>
        </p:spPr>
        <p:txBody>
          <a:bodyPr wrap="none">
            <a:spAutoFit/>
          </a:bodyPr>
          <a:lstStyle/>
          <a:p>
            <a:pPr algn="ctr"/>
            <a:endParaRPr lang="ru-RU"/>
          </a:p>
        </p:txBody>
      </p:sp>
      <p:sp>
        <p:nvSpPr>
          <p:cNvPr id="11" name="Rectangle 5"/>
          <p:cNvSpPr>
            <a:spLocks noGrp="1" noChangeArrowheads="1"/>
          </p:cNvSpPr>
          <p:nvPr>
            <p:ph type="title"/>
          </p:nvPr>
        </p:nvSpPr>
        <p:spPr bwMode="auto">
          <a:xfrm>
            <a:off x="457200" y="117601"/>
            <a:ext cx="8229600" cy="523220"/>
          </a:xfrm>
          <a:prstGeom prst="rect">
            <a:avLst/>
          </a:prstGeom>
          <a:noFill/>
          <a:ln>
            <a:noFill/>
          </a:ln>
          <a:effectLst/>
          <a:extLst/>
        </p:spPr>
        <p:txBody>
          <a:bodyPr anchor="ctr">
            <a:spAutoFit/>
          </a:bodyPr>
          <a:lstStyle/>
          <a:p>
            <a:pPr>
              <a:defRPr/>
            </a:pPr>
            <a:r>
              <a:rPr lang="en-US" sz="2800" b="1" dirty="0" smtClean="0">
                <a:solidFill>
                  <a:srgbClr val="FFFF00"/>
                </a:solidFill>
                <a:latin typeface="Times New Roman" panose="02020603050405020304" pitchFamily="18" charset="0"/>
                <a:cs typeface="Times New Roman" panose="02020603050405020304" pitchFamily="18" charset="0"/>
              </a:rPr>
              <a:t>Beam </a:t>
            </a:r>
            <a:r>
              <a:rPr lang="en-US" altLang="ru-RU" sz="2800" b="1" dirty="0" smtClean="0">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sym typeface="Symbol" panose="05050102010706020507" pitchFamily="18" charset="2"/>
              </a:rPr>
              <a:t>injection system</a:t>
            </a:r>
            <a:endParaRPr lang="en-US" altLang="ru-RU" sz="2800" b="1" dirty="0">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sym typeface="Symbol" panose="05050102010706020507" pitchFamily="18" charset="2"/>
            </a:endParaRPr>
          </a:p>
        </p:txBody>
      </p:sp>
      <p:pic>
        <p:nvPicPr>
          <p:cNvPr id="3" name="Рисунок 2"/>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889116" y="4145627"/>
            <a:ext cx="5797684" cy="1408718"/>
          </a:xfrm>
          <a:prstGeom prst="rect">
            <a:avLst/>
          </a:prstGeom>
        </p:spPr>
      </p:pic>
      <p:sp>
        <p:nvSpPr>
          <p:cNvPr id="8" name="Прямоугольник 7"/>
          <p:cNvSpPr/>
          <p:nvPr/>
        </p:nvSpPr>
        <p:spPr>
          <a:xfrm>
            <a:off x="5146908" y="3712930"/>
            <a:ext cx="3736920" cy="369332"/>
          </a:xfrm>
          <a:prstGeom prst="rect">
            <a:avLst/>
          </a:prstGeom>
        </p:spPr>
        <p:txBody>
          <a:bodyPr wrap="none">
            <a:spAutoFit/>
          </a:bodyPr>
          <a:lstStyle/>
          <a:p>
            <a:r>
              <a:rPr lang="en-US" altLang="ru-RU" dirty="0" smtClean="0">
                <a:solidFill>
                  <a:schemeClr val="bg1"/>
                </a:solidFill>
              </a:rPr>
              <a:t>The HV </a:t>
            </a:r>
            <a:r>
              <a:rPr lang="en-US" altLang="ru-RU" dirty="0">
                <a:solidFill>
                  <a:schemeClr val="bg1"/>
                </a:solidFill>
              </a:rPr>
              <a:t>platform </a:t>
            </a:r>
            <a:r>
              <a:rPr lang="en-US" altLang="ru-RU" b="1" dirty="0" smtClean="0">
                <a:solidFill>
                  <a:schemeClr val="bg1"/>
                </a:solidFill>
              </a:rPr>
              <a:t>N1 </a:t>
            </a:r>
            <a:r>
              <a:rPr lang="en-US" dirty="0" smtClean="0">
                <a:solidFill>
                  <a:schemeClr val="bg1"/>
                </a:solidFill>
              </a:rPr>
              <a:t>(August </a:t>
            </a:r>
            <a:r>
              <a:rPr lang="en-US" dirty="0">
                <a:solidFill>
                  <a:schemeClr val="bg1"/>
                </a:solidFill>
              </a:rPr>
              <a:t>2017</a:t>
            </a:r>
            <a:r>
              <a:rPr lang="en-US" dirty="0" smtClean="0">
                <a:solidFill>
                  <a:schemeClr val="bg1"/>
                </a:solidFill>
              </a:rPr>
              <a:t>)</a:t>
            </a:r>
            <a:endParaRPr lang="ru-RU" dirty="0">
              <a:solidFill>
                <a:schemeClr val="bg1"/>
              </a:solidFill>
            </a:endParaRPr>
          </a:p>
        </p:txBody>
      </p:sp>
      <p:sp>
        <p:nvSpPr>
          <p:cNvPr id="18" name="Прямоугольник 17"/>
          <p:cNvSpPr/>
          <p:nvPr/>
        </p:nvSpPr>
        <p:spPr>
          <a:xfrm>
            <a:off x="3759197" y="5550520"/>
            <a:ext cx="4927603" cy="646331"/>
          </a:xfrm>
          <a:prstGeom prst="rect">
            <a:avLst/>
          </a:prstGeom>
        </p:spPr>
        <p:txBody>
          <a:bodyPr wrap="square">
            <a:spAutoFit/>
          </a:bodyPr>
          <a:lstStyle/>
          <a:p>
            <a:pPr algn="ctr"/>
            <a:r>
              <a:rPr lang="en-US" altLang="ru-RU" dirty="0" smtClean="0">
                <a:solidFill>
                  <a:schemeClr val="bg1"/>
                </a:solidFill>
              </a:rPr>
              <a:t>Internal focusing solenoids have been i</a:t>
            </a:r>
            <a:r>
              <a:rPr lang="en-US" dirty="0" smtClean="0">
                <a:solidFill>
                  <a:schemeClr val="bg1"/>
                </a:solidFill>
              </a:rPr>
              <a:t>nstalled to the cyclotron center (May 2017)</a:t>
            </a:r>
            <a:endParaRPr lang="ru-RU" dirty="0">
              <a:solidFill>
                <a:schemeClr val="bg1"/>
              </a:solidFill>
            </a:endParaRPr>
          </a:p>
        </p:txBody>
      </p:sp>
      <p:cxnSp>
        <p:nvCxnSpPr>
          <p:cNvPr id="19" name="Прямая со стрелкой 21"/>
          <p:cNvCxnSpPr>
            <a:cxnSpLocks noChangeShapeType="1"/>
          </p:cNvCxnSpPr>
          <p:nvPr/>
        </p:nvCxnSpPr>
        <p:spPr bwMode="auto">
          <a:xfrm flipH="1">
            <a:off x="1352145" y="4849986"/>
            <a:ext cx="3036134" cy="1482720"/>
          </a:xfrm>
          <a:prstGeom prst="straightConnector1">
            <a:avLst/>
          </a:prstGeom>
          <a:noFill/>
          <a:ln w="28575" algn="ctr">
            <a:solidFill>
              <a:srgbClr val="FF0000"/>
            </a:solidFill>
            <a:round/>
            <a:headEnd/>
            <a:tailEnd type="arrow" w="med" len="med"/>
          </a:ln>
        </p:spPr>
      </p:cxnSp>
      <p:sp>
        <p:nvSpPr>
          <p:cNvPr id="13" name="Прямоугольник 12"/>
          <p:cNvSpPr/>
          <p:nvPr/>
        </p:nvSpPr>
        <p:spPr>
          <a:xfrm>
            <a:off x="112282" y="3693478"/>
            <a:ext cx="4980851" cy="369332"/>
          </a:xfrm>
          <a:prstGeom prst="rect">
            <a:avLst/>
          </a:prstGeom>
        </p:spPr>
        <p:txBody>
          <a:bodyPr wrap="none">
            <a:spAutoFit/>
          </a:bodyPr>
          <a:lstStyle/>
          <a:p>
            <a:r>
              <a:rPr lang="en-US" dirty="0" smtClean="0">
                <a:solidFill>
                  <a:schemeClr val="bg1"/>
                </a:solidFill>
              </a:rPr>
              <a:t>The magnet with the base platform for injection</a:t>
            </a:r>
            <a:endParaRPr lang="ru-RU" dirty="0">
              <a:solidFill>
                <a:schemeClr val="bg1"/>
              </a:solidFill>
            </a:endParaRPr>
          </a:p>
        </p:txBody>
      </p:sp>
      <p:sp>
        <p:nvSpPr>
          <p:cNvPr id="2" name="Прямоугольник 1"/>
          <p:cNvSpPr/>
          <p:nvPr/>
        </p:nvSpPr>
        <p:spPr>
          <a:xfrm>
            <a:off x="3589288" y="6151273"/>
            <a:ext cx="5229317" cy="338554"/>
          </a:xfrm>
          <a:prstGeom prst="rect">
            <a:avLst/>
          </a:prstGeom>
        </p:spPr>
        <p:txBody>
          <a:bodyPr wrap="none">
            <a:spAutoFit/>
          </a:bodyPr>
          <a:lstStyle/>
          <a:p>
            <a:r>
              <a:rPr lang="en-US" sz="1600" dirty="0" smtClean="0">
                <a:solidFill>
                  <a:schemeClr val="bg1"/>
                </a:solidFill>
                <a:latin typeface="Times New Roman" panose="02020603050405020304" pitchFamily="18" charset="0"/>
                <a:cs typeface="Times New Roman" panose="02020603050405020304" pitchFamily="18" charset="0"/>
              </a:rPr>
              <a:t>Magnetic elements for the injection made in </a:t>
            </a:r>
            <a:r>
              <a:rPr lang="en-GB" sz="1600" dirty="0">
                <a:solidFill>
                  <a:schemeClr val="bg1"/>
                </a:solidFill>
                <a:latin typeface="Times New Roman" panose="02020603050405020304" pitchFamily="18" charset="0"/>
                <a:cs typeface="Times New Roman" panose="02020603050405020304" pitchFamily="18" charset="0"/>
              </a:rPr>
              <a:t>EVPU, Slovakia</a:t>
            </a:r>
            <a:endParaRPr lang="ru-RU" sz="1600" dirty="0">
              <a:latin typeface="Times New Roman" panose="02020603050405020304" pitchFamily="18" charset="0"/>
              <a:cs typeface="Times New Roman" panose="02020603050405020304" pitchFamily="18" charset="0"/>
            </a:endParaRPr>
          </a:p>
        </p:txBody>
      </p:sp>
      <p:pic>
        <p:nvPicPr>
          <p:cNvPr id="17" name="Рисунок 16"/>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868474" y="676460"/>
            <a:ext cx="4011659" cy="3008744"/>
          </a:xfrm>
          <a:prstGeom prst="rect">
            <a:avLst/>
          </a:prstGeom>
        </p:spPr>
      </p:pic>
      <p:pic>
        <p:nvPicPr>
          <p:cNvPr id="4" name="Рисунок 3"/>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457200" y="680749"/>
            <a:ext cx="4272632" cy="301272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ppt_x</p:attrName>
                                        </p:attrNameLst>
                                      </p:cBhvr>
                                      <p:tavLst>
                                        <p:tav tm="0">
                                          <p:val>
                                            <p:strVal val="#ppt_x-.2"/>
                                          </p:val>
                                        </p:tav>
                                        <p:tav tm="100000">
                                          <p:val>
                                            <p:strVal val="#ppt_x"/>
                                          </p:val>
                                        </p:tav>
                                      </p:tavLst>
                                    </p:anim>
                                    <p:anim calcmode="lin" valueType="num">
                                      <p:cBhvr>
                                        <p:cTn id="8" dur="1000" fill="hold"/>
                                        <p:tgtEl>
                                          <p:spTgt spid="11"/>
                                        </p:tgtEl>
                                        <p:attrNameLst>
                                          <p:attrName>ppt_y</p:attrName>
                                        </p:attrNameLst>
                                      </p:cBhvr>
                                      <p:tavLst>
                                        <p:tav tm="0">
                                          <p:val>
                                            <p:strVal val="#ppt_y"/>
                                          </p:val>
                                        </p:tav>
                                        <p:tav tm="100000">
                                          <p:val>
                                            <p:strVal val="#ppt_y"/>
                                          </p:val>
                                        </p:tav>
                                      </p:tavLst>
                                    </p:anim>
                                    <p:animEffect transition="in" filter="wipe(right)" prLst="gradientSize: 0.1">
                                      <p:cBhvr>
                                        <p:cTn id="9"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1" name="Рисунок 1"/>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675248" y="527283"/>
            <a:ext cx="3672913" cy="2754310"/>
          </a:xfrm>
          <a:prstGeom prst="rect">
            <a:avLst/>
          </a:prstGeom>
          <a:noFill/>
          <a:ln w="9525">
            <a:noFill/>
            <a:miter lim="800000"/>
            <a:headEnd/>
            <a:tailEnd/>
          </a:ln>
        </p:spPr>
      </p:pic>
      <p:sp>
        <p:nvSpPr>
          <p:cNvPr id="10" name="Rectangle 5"/>
          <p:cNvSpPr txBox="1">
            <a:spLocks noChangeArrowheads="1"/>
          </p:cNvSpPr>
          <p:nvPr/>
        </p:nvSpPr>
        <p:spPr bwMode="auto">
          <a:xfrm>
            <a:off x="457200" y="148378"/>
            <a:ext cx="8229600" cy="461665"/>
          </a:xfrm>
          <a:prstGeom prst="rect">
            <a:avLst/>
          </a:prstGeom>
          <a:noFill/>
          <a:ln>
            <a:noFill/>
          </a:ln>
          <a:effectLst/>
          <a:extLst/>
        </p:spPr>
        <p:txBody>
          <a:bodyPr anchor="ctr">
            <a:sp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defRPr/>
            </a:pPr>
            <a:r>
              <a:rPr lang="en-US" altLang="ru-RU" sz="2400" b="1" kern="0" dirty="0" smtClean="0">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sym typeface="Symbol" panose="05050102010706020507" pitchFamily="18" charset="2"/>
              </a:rPr>
              <a:t>ECR-ion sources</a:t>
            </a:r>
            <a:endParaRPr lang="en-US" altLang="ru-RU" sz="2400" b="1" kern="0" dirty="0">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sym typeface="Symbol" panose="05050102010706020507" pitchFamily="18" charset="2"/>
            </a:endParaRPr>
          </a:p>
        </p:txBody>
      </p:sp>
      <p:sp>
        <p:nvSpPr>
          <p:cNvPr id="11" name="Прямоугольник 10"/>
          <p:cNvSpPr/>
          <p:nvPr/>
        </p:nvSpPr>
        <p:spPr>
          <a:xfrm>
            <a:off x="4814686" y="2740598"/>
            <a:ext cx="3964425" cy="646331"/>
          </a:xfrm>
          <a:prstGeom prst="rect">
            <a:avLst/>
          </a:prstGeom>
        </p:spPr>
        <p:txBody>
          <a:bodyPr wrap="square">
            <a:spAutoFit/>
          </a:bodyPr>
          <a:lstStyle/>
          <a:p>
            <a:pPr algn="ctr"/>
            <a:r>
              <a:rPr lang="en-US" dirty="0">
                <a:solidFill>
                  <a:schemeClr val="bg1"/>
                </a:solidFill>
                <a:latin typeface="Times New Roman" panose="02020603050405020304" pitchFamily="18" charset="0"/>
                <a:cs typeface="Times New Roman" panose="02020603050405020304" pitchFamily="18" charset="0"/>
              </a:rPr>
              <a:t>Experimental spectrums of </a:t>
            </a:r>
            <a:r>
              <a:rPr lang="en-US" dirty="0" err="1">
                <a:solidFill>
                  <a:schemeClr val="bg1"/>
                </a:solidFill>
                <a:latin typeface="Times New Roman" panose="02020603050405020304" pitchFamily="18" charset="0"/>
                <a:cs typeface="Times New Roman" panose="02020603050405020304" pitchFamily="18" charset="0"/>
              </a:rPr>
              <a:t>Ar</a:t>
            </a:r>
            <a:r>
              <a:rPr lang="en-US" dirty="0">
                <a:solidFill>
                  <a:schemeClr val="bg1"/>
                </a:solidFill>
                <a:latin typeface="Times New Roman" panose="02020603050405020304" pitchFamily="18" charset="0"/>
                <a:cs typeface="Times New Roman" panose="02020603050405020304" pitchFamily="18" charset="0"/>
              </a:rPr>
              <a:t> and Ca ions extracted from the </a:t>
            </a:r>
            <a:r>
              <a:rPr lang="en-GB" dirty="0">
                <a:solidFill>
                  <a:schemeClr val="bg1"/>
                </a:solidFill>
                <a:latin typeface="Times New Roman" panose="02020603050405020304" pitchFamily="18" charset="0"/>
                <a:cs typeface="Times New Roman" panose="02020603050405020304" pitchFamily="18" charset="0"/>
              </a:rPr>
              <a:t>DECRIS-PM</a:t>
            </a:r>
            <a:endParaRPr lang="ru-RU" dirty="0">
              <a:solidFill>
                <a:schemeClr val="bg1"/>
              </a:solidFill>
              <a:latin typeface="Times New Roman" panose="02020603050405020304" pitchFamily="18" charset="0"/>
              <a:cs typeface="Times New Roman" panose="02020603050405020304" pitchFamily="18" charset="0"/>
            </a:endParaRPr>
          </a:p>
        </p:txBody>
      </p:sp>
      <p:pic>
        <p:nvPicPr>
          <p:cNvPr id="6" name="Picture 2" descr="P1000860"/>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75248" y="4325876"/>
            <a:ext cx="3278242" cy="2187465"/>
          </a:xfrm>
          <a:prstGeom prst="rect">
            <a:avLst/>
          </a:prstGeom>
          <a:noFill/>
          <a:ln w="9525">
            <a:noFill/>
            <a:miter lim="800000"/>
            <a:headEnd/>
            <a:tailEnd/>
          </a:ln>
        </p:spPr>
      </p:pic>
      <p:sp>
        <p:nvSpPr>
          <p:cNvPr id="2" name="Прямоугольник 1"/>
          <p:cNvSpPr/>
          <p:nvPr/>
        </p:nvSpPr>
        <p:spPr>
          <a:xfrm>
            <a:off x="138211" y="3295771"/>
            <a:ext cx="4746985" cy="923330"/>
          </a:xfrm>
          <a:prstGeom prst="rect">
            <a:avLst/>
          </a:prstGeom>
        </p:spPr>
        <p:txBody>
          <a:bodyPr wrap="square">
            <a:spAutoFit/>
          </a:bodyPr>
          <a:lstStyle/>
          <a:p>
            <a:pPr>
              <a:defRPr/>
            </a:pPr>
            <a:r>
              <a:rPr lang="en-US" altLang="ru-RU" kern="0" dirty="0">
                <a:solidFill>
                  <a:schemeClr val="bg1"/>
                </a:solidFill>
                <a:latin typeface="Times New Roman" panose="02020603050405020304" pitchFamily="18" charset="0"/>
                <a:cs typeface="Times New Roman" panose="02020603050405020304" pitchFamily="18" charset="0"/>
                <a:sym typeface="Symbol" panose="05050102010706020507" pitchFamily="18" charset="2"/>
              </a:rPr>
              <a:t>The new ECR-ion source </a:t>
            </a:r>
            <a:r>
              <a:rPr lang="en-US" altLang="ru-RU" kern="0" dirty="0" smtClean="0">
                <a:solidFill>
                  <a:schemeClr val="bg1"/>
                </a:solidFill>
                <a:latin typeface="Times New Roman" panose="02020603050405020304" pitchFamily="18" charset="0"/>
                <a:cs typeface="Times New Roman" panose="02020603050405020304" pitchFamily="18" charset="0"/>
                <a:sym typeface="Symbol" panose="05050102010706020507" pitchFamily="18" charset="2"/>
              </a:rPr>
              <a:t>DECRIS-PM (</a:t>
            </a:r>
            <a:r>
              <a:rPr lang="en-US" altLang="ru-RU" kern="0" dirty="0">
                <a:solidFill>
                  <a:schemeClr val="bg1"/>
                </a:solidFill>
                <a:latin typeface="Times New Roman" panose="02020603050405020304" pitchFamily="18" charset="0"/>
                <a:cs typeface="Times New Roman" panose="02020603050405020304" pitchFamily="18" charset="0"/>
                <a:sym typeface="Symbol" panose="05050102010706020507" pitchFamily="18" charset="2"/>
              </a:rPr>
              <a:t>14 </a:t>
            </a:r>
            <a:r>
              <a:rPr lang="en-US" altLang="ru-RU" kern="0" dirty="0" smtClean="0">
                <a:solidFill>
                  <a:schemeClr val="bg1"/>
                </a:solidFill>
                <a:latin typeface="Times New Roman" panose="02020603050405020304" pitchFamily="18" charset="0"/>
                <a:cs typeface="Times New Roman" panose="02020603050405020304" pitchFamily="18" charset="0"/>
                <a:sym typeface="Symbol" panose="05050102010706020507" pitchFamily="18" charset="2"/>
              </a:rPr>
              <a:t>GHz)</a:t>
            </a:r>
            <a:endParaRPr lang="en-US" altLang="ru-RU" kern="0" dirty="0">
              <a:solidFill>
                <a:schemeClr val="bg1"/>
              </a:solidFill>
              <a:latin typeface="Times New Roman" panose="02020603050405020304" pitchFamily="18" charset="0"/>
              <a:cs typeface="Times New Roman" panose="02020603050405020304" pitchFamily="18" charset="0"/>
              <a:sym typeface="Symbol" panose="05050102010706020507" pitchFamily="18" charset="2"/>
            </a:endParaRPr>
          </a:p>
          <a:p>
            <a:pPr>
              <a:defRPr/>
            </a:pPr>
            <a:r>
              <a:rPr lang="en-US" altLang="ru-RU" kern="0" dirty="0" smtClean="0">
                <a:solidFill>
                  <a:schemeClr val="bg1"/>
                </a:solidFill>
                <a:latin typeface="Times New Roman" panose="02020603050405020304" pitchFamily="18" charset="0"/>
                <a:cs typeface="Times New Roman" panose="02020603050405020304" pitchFamily="18" charset="0"/>
                <a:sym typeface="Symbol" panose="05050102010706020507" pitchFamily="18" charset="2"/>
              </a:rPr>
              <a:t> for the 1-st HV platform .</a:t>
            </a:r>
          </a:p>
          <a:p>
            <a:pPr>
              <a:defRPr/>
            </a:pPr>
            <a:r>
              <a:rPr lang="en-US" altLang="ru-RU" kern="0" dirty="0" smtClean="0">
                <a:solidFill>
                  <a:schemeClr val="bg1"/>
                </a:solidFill>
                <a:latin typeface="Times New Roman" panose="02020603050405020304" pitchFamily="18" charset="0"/>
                <a:cs typeface="Times New Roman" panose="02020603050405020304" pitchFamily="18" charset="0"/>
                <a:sym typeface="Symbol" panose="05050102010706020507" pitchFamily="18" charset="2"/>
              </a:rPr>
              <a:t>(FLNR and “</a:t>
            </a:r>
            <a:r>
              <a:rPr lang="en-US" dirty="0" smtClean="0">
                <a:solidFill>
                  <a:schemeClr val="bg1"/>
                </a:solidFill>
                <a:latin typeface="Times New Roman" panose="02020603050405020304" pitchFamily="18" charset="0"/>
                <a:cs typeface="Times New Roman" panose="02020603050405020304" pitchFamily="18" charset="0"/>
              </a:rPr>
              <a:t>ITT-Group”, Moscow</a:t>
            </a:r>
            <a:r>
              <a:rPr lang="en-US" altLang="ru-RU" kern="0" dirty="0" smtClean="0">
                <a:solidFill>
                  <a:schemeClr val="bg1"/>
                </a:solidFill>
                <a:latin typeface="Times New Roman" panose="02020603050405020304" pitchFamily="18" charset="0"/>
                <a:cs typeface="Times New Roman" panose="02020603050405020304" pitchFamily="18" charset="0"/>
                <a:sym typeface="Symbol" panose="05050102010706020507" pitchFamily="18" charset="2"/>
              </a:rPr>
              <a:t>).</a:t>
            </a:r>
            <a:endParaRPr lang="en-US" altLang="ru-RU" kern="0" dirty="0">
              <a:solidFill>
                <a:schemeClr val="bg1"/>
              </a:solidFill>
              <a:latin typeface="Times New Roman" panose="02020603050405020304" pitchFamily="18" charset="0"/>
              <a:cs typeface="Times New Roman" panose="02020603050405020304" pitchFamily="18" charset="0"/>
              <a:sym typeface="Symbol" panose="05050102010706020507" pitchFamily="18" charset="2"/>
            </a:endParaRPr>
          </a:p>
        </p:txBody>
      </p:sp>
      <p:sp>
        <p:nvSpPr>
          <p:cNvPr id="3" name="Прямоугольник 2"/>
          <p:cNvSpPr/>
          <p:nvPr/>
        </p:nvSpPr>
        <p:spPr>
          <a:xfrm>
            <a:off x="4178572" y="4533773"/>
            <a:ext cx="4333129" cy="1477328"/>
          </a:xfrm>
          <a:prstGeom prst="rect">
            <a:avLst/>
          </a:prstGeom>
        </p:spPr>
        <p:txBody>
          <a:bodyPr wrap="square">
            <a:spAutoFit/>
          </a:bodyPr>
          <a:lstStyle/>
          <a:p>
            <a:pPr>
              <a:defRPr/>
            </a:pPr>
            <a:r>
              <a:rPr lang="en-US" altLang="ru-RU" kern="0" dirty="0" smtClean="0">
                <a:solidFill>
                  <a:schemeClr val="bg1"/>
                </a:solidFill>
                <a:latin typeface="Times New Roman" panose="02020603050405020304" pitchFamily="18" charset="0"/>
                <a:cs typeface="Times New Roman" panose="02020603050405020304" pitchFamily="18" charset="0"/>
                <a:sym typeface="Symbol" panose="05050102010706020507" pitchFamily="18" charset="2"/>
              </a:rPr>
              <a:t>The FLNR has experience in developing and creation  of DECRIS-SC and DECRIS-SC2 (18 GHz). The </a:t>
            </a:r>
            <a:r>
              <a:rPr lang="en-US" altLang="ru-RU" kern="0" dirty="0">
                <a:solidFill>
                  <a:schemeClr val="bg1"/>
                </a:solidFill>
                <a:latin typeface="Times New Roman" panose="02020603050405020304" pitchFamily="18" charset="0"/>
                <a:cs typeface="Times New Roman" panose="02020603050405020304" pitchFamily="18" charset="0"/>
                <a:sym typeface="Symbol" panose="05050102010706020507" pitchFamily="18" charset="2"/>
              </a:rPr>
              <a:t>experience </a:t>
            </a:r>
            <a:r>
              <a:rPr lang="en-US" altLang="ru-RU" kern="0" dirty="0" smtClean="0">
                <a:solidFill>
                  <a:schemeClr val="bg1"/>
                </a:solidFill>
                <a:latin typeface="Times New Roman" panose="02020603050405020304" pitchFamily="18" charset="0"/>
                <a:cs typeface="Times New Roman" panose="02020603050405020304" pitchFamily="18" charset="0"/>
                <a:sym typeface="Symbol" panose="05050102010706020507" pitchFamily="18" charset="2"/>
              </a:rPr>
              <a:t>will be used for developing the new </a:t>
            </a:r>
            <a:r>
              <a:rPr lang="en-US" altLang="ru-RU" kern="0" dirty="0">
                <a:solidFill>
                  <a:schemeClr val="bg1"/>
                </a:solidFill>
                <a:latin typeface="Times New Roman" panose="02020603050405020304" pitchFamily="18" charset="0"/>
                <a:cs typeface="Times New Roman" panose="02020603050405020304" pitchFamily="18" charset="0"/>
                <a:sym typeface="Symbol" panose="05050102010706020507" pitchFamily="18" charset="2"/>
              </a:rPr>
              <a:t>superconducting ECR</a:t>
            </a:r>
            <a:r>
              <a:rPr lang="en-US" altLang="ru-RU" kern="0" dirty="0" smtClean="0">
                <a:solidFill>
                  <a:schemeClr val="bg1"/>
                </a:solidFill>
                <a:latin typeface="Times New Roman" panose="02020603050405020304" pitchFamily="18" charset="0"/>
                <a:cs typeface="Times New Roman" panose="02020603050405020304" pitchFamily="18" charset="0"/>
                <a:sym typeface="Symbol" panose="05050102010706020507" pitchFamily="18" charset="2"/>
              </a:rPr>
              <a:t> for </a:t>
            </a:r>
            <a:r>
              <a:rPr lang="en-US" altLang="ru-RU" kern="0" dirty="0">
                <a:solidFill>
                  <a:schemeClr val="bg1"/>
                </a:solidFill>
                <a:latin typeface="Times New Roman" panose="02020603050405020304" pitchFamily="18" charset="0"/>
                <a:cs typeface="Times New Roman" panose="02020603050405020304" pitchFamily="18" charset="0"/>
                <a:sym typeface="Symbol" panose="05050102010706020507" pitchFamily="18" charset="2"/>
              </a:rPr>
              <a:t>the 2-nd HV </a:t>
            </a:r>
            <a:r>
              <a:rPr lang="en-US" altLang="ru-RU" kern="0" dirty="0" smtClean="0">
                <a:solidFill>
                  <a:schemeClr val="bg1"/>
                </a:solidFill>
                <a:latin typeface="Times New Roman" panose="02020603050405020304" pitchFamily="18" charset="0"/>
                <a:cs typeface="Times New Roman" panose="02020603050405020304" pitchFamily="18" charset="0"/>
                <a:sym typeface="Symbol" panose="05050102010706020507" pitchFamily="18" charset="2"/>
              </a:rPr>
              <a:t>platform.</a:t>
            </a:r>
            <a:endParaRPr lang="en-US" altLang="ru-RU" kern="0" dirty="0">
              <a:solidFill>
                <a:schemeClr val="bg1"/>
              </a:solidFill>
              <a:latin typeface="Times New Roman" panose="02020603050405020304" pitchFamily="18" charset="0"/>
              <a:cs typeface="Times New Roman" panose="02020603050405020304" pitchFamily="18" charset="0"/>
              <a:sym typeface="Symbol" panose="05050102010706020507" pitchFamily="18" charset="2"/>
            </a:endParaRPr>
          </a:p>
        </p:txBody>
      </p:sp>
      <p:pic>
        <p:nvPicPr>
          <p:cNvPr id="9" name="Рисунок 8"/>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6796899" y="941967"/>
            <a:ext cx="2179107" cy="1738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Рисунок 11"/>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4418341" y="941967"/>
            <a:ext cx="2308378" cy="1716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ppt_x</p:attrName>
                                        </p:attrNameLst>
                                      </p:cBhvr>
                                      <p:tavLst>
                                        <p:tav tm="0">
                                          <p:val>
                                            <p:strVal val="#ppt_x-.2"/>
                                          </p:val>
                                        </p:tav>
                                        <p:tav tm="100000">
                                          <p:val>
                                            <p:strVal val="#ppt_x"/>
                                          </p:val>
                                        </p:tav>
                                      </p:tavLst>
                                    </p:anim>
                                    <p:anim calcmode="lin" valueType="num">
                                      <p:cBhvr>
                                        <p:cTn id="8"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9"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Рисунок 35"/>
          <p:cNvPicPr>
            <a:picLocks noChangeAspect="1"/>
          </p:cNvPicPr>
          <p:nvPr/>
        </p:nvPicPr>
        <p:blipFill rotWithShape="1">
          <a:blip r:embed="rId2" cstate="print">
            <a:grayscl/>
            <a:extLst>
              <a:ext uri="{28A0092B-C50C-407E-A947-70E740481C1C}">
                <a14:useLocalDpi xmlns:a14="http://schemas.microsoft.com/office/drawing/2010/main"/>
              </a:ext>
            </a:extLst>
          </a:blip>
          <a:srcRect/>
          <a:stretch/>
        </p:blipFill>
        <p:spPr>
          <a:xfrm>
            <a:off x="1652089" y="390924"/>
            <a:ext cx="5741958" cy="6143041"/>
          </a:xfrm>
          <a:prstGeom prst="rect">
            <a:avLst/>
          </a:prstGeom>
        </p:spPr>
      </p:pic>
      <p:sp>
        <p:nvSpPr>
          <p:cNvPr id="34" name="Freeform 19"/>
          <p:cNvSpPr>
            <a:spLocks/>
          </p:cNvSpPr>
          <p:nvPr/>
        </p:nvSpPr>
        <p:spPr bwMode="auto">
          <a:xfrm rot="-240000">
            <a:off x="3499720" y="2691089"/>
            <a:ext cx="1922620" cy="1769121"/>
          </a:xfrm>
          <a:custGeom>
            <a:avLst/>
            <a:gdLst>
              <a:gd name="T0" fmla="*/ 8208 w 16258"/>
              <a:gd name="T1" fmla="*/ 7165 h 16258"/>
              <a:gd name="T2" fmla="*/ 8462 w 16258"/>
              <a:gd name="T3" fmla="*/ 6785 h 16258"/>
              <a:gd name="T4" fmla="*/ 8843 w 16258"/>
              <a:gd name="T5" fmla="*/ 6552 h 16258"/>
              <a:gd name="T6" fmla="*/ 9300 w 16258"/>
              <a:gd name="T7" fmla="*/ 6516 h 16258"/>
              <a:gd name="T8" fmla="*/ 9713 w 16258"/>
              <a:gd name="T9" fmla="*/ 6688 h 16258"/>
              <a:gd name="T10" fmla="*/ 10014 w 16258"/>
              <a:gd name="T11" fmla="*/ 7025 h 16258"/>
              <a:gd name="T12" fmla="*/ 10156 w 16258"/>
              <a:gd name="T13" fmla="*/ 7477 h 16258"/>
              <a:gd name="T14" fmla="*/ 10038 w 16258"/>
              <a:gd name="T15" fmla="*/ 8333 h 16258"/>
              <a:gd name="T16" fmla="*/ 9566 w 16258"/>
              <a:gd name="T17" fmla="*/ 9120 h 16258"/>
              <a:gd name="T18" fmla="*/ 8828 w 16258"/>
              <a:gd name="T19" fmla="*/ 9624 h 16258"/>
              <a:gd name="T20" fmla="*/ 7921 w 16258"/>
              <a:gd name="T21" fmla="*/ 9744 h 16258"/>
              <a:gd name="T22" fmla="*/ 7075 w 16258"/>
              <a:gd name="T23" fmla="*/ 9441 h 16258"/>
              <a:gd name="T24" fmla="*/ 6444 w 16258"/>
              <a:gd name="T25" fmla="*/ 8800 h 16258"/>
              <a:gd name="T26" fmla="*/ 6120 w 16258"/>
              <a:gd name="T27" fmla="*/ 7917 h 16258"/>
              <a:gd name="T28" fmla="*/ 6233 w 16258"/>
              <a:gd name="T29" fmla="*/ 6620 h 16258"/>
              <a:gd name="T30" fmla="*/ 6889 w 16258"/>
              <a:gd name="T31" fmla="*/ 5401 h 16258"/>
              <a:gd name="T32" fmla="*/ 7958 w 16258"/>
              <a:gd name="T33" fmla="*/ 4591 h 16258"/>
              <a:gd name="T34" fmla="*/ 9302 w 16258"/>
              <a:gd name="T35" fmla="*/ 4340 h 16258"/>
              <a:gd name="T36" fmla="*/ 10597 w 16258"/>
              <a:gd name="T37" fmla="*/ 4729 h 16258"/>
              <a:gd name="T38" fmla="*/ 11587 w 16258"/>
              <a:gd name="T39" fmla="*/ 5642 h 16258"/>
              <a:gd name="T40" fmla="*/ 12131 w 16258"/>
              <a:gd name="T41" fmla="*/ 6931 h 16258"/>
              <a:gd name="T42" fmla="*/ 12066 w 16258"/>
              <a:gd name="T43" fmla="*/ 8670 h 16258"/>
              <a:gd name="T44" fmla="*/ 11265 w 16258"/>
              <a:gd name="T45" fmla="*/ 10345 h 16258"/>
              <a:gd name="T46" fmla="*/ 9891 w 16258"/>
              <a:gd name="T47" fmla="*/ 11495 h 16258"/>
              <a:gd name="T48" fmla="*/ 8129 w 16258"/>
              <a:gd name="T49" fmla="*/ 11922 h 16258"/>
              <a:gd name="T50" fmla="*/ 6367 w 16258"/>
              <a:gd name="T51" fmla="*/ 11495 h 16258"/>
              <a:gd name="T52" fmla="*/ 4993 w 16258"/>
              <a:gd name="T53" fmla="*/ 10345 h 16258"/>
              <a:gd name="T54" fmla="*/ 4192 w 16258"/>
              <a:gd name="T55" fmla="*/ 8670 h 16258"/>
              <a:gd name="T56" fmla="*/ 4168 w 16258"/>
              <a:gd name="T57" fmla="*/ 6495 h 16258"/>
              <a:gd name="T58" fmla="*/ 5073 w 16258"/>
              <a:gd name="T59" fmla="*/ 4345 h 16258"/>
              <a:gd name="T60" fmla="*/ 6724 w 16258"/>
              <a:gd name="T61" fmla="*/ 2823 h 16258"/>
              <a:gd name="T62" fmla="*/ 8884 w 16258"/>
              <a:gd name="T63" fmla="*/ 2176 h 16258"/>
              <a:gd name="T64" fmla="*/ 11122 w 16258"/>
              <a:gd name="T65" fmla="*/ 2594 h 16258"/>
              <a:gd name="T66" fmla="*/ 12905 w 16258"/>
              <a:gd name="T67" fmla="*/ 3944 h 16258"/>
              <a:gd name="T68" fmla="*/ 13997 w 16258"/>
              <a:gd name="T69" fmla="*/ 5976 h 16258"/>
              <a:gd name="T70" fmla="*/ 14155 w 16258"/>
              <a:gd name="T71" fmla="*/ 8578 h 16258"/>
              <a:gd name="T72" fmla="*/ 13184 w 16258"/>
              <a:gd name="T73" fmla="*/ 11223 h 16258"/>
              <a:gd name="T74" fmla="*/ 11290 w 16258"/>
              <a:gd name="T75" fmla="*/ 13148 h 16258"/>
              <a:gd name="T76" fmla="*/ 8753 w 16258"/>
              <a:gd name="T77" fmla="*/ 14056 h 16258"/>
              <a:gd name="T78" fmla="*/ 6033 w 16258"/>
              <a:gd name="T79" fmla="*/ 13696 h 16258"/>
              <a:gd name="T80" fmla="*/ 3818 w 16258"/>
              <a:gd name="T81" fmla="*/ 12185 h 16258"/>
              <a:gd name="T82" fmla="*/ 2403 w 16258"/>
              <a:gd name="T83" fmla="*/ 9823 h 16258"/>
              <a:gd name="T84" fmla="*/ 2070 w 16258"/>
              <a:gd name="T85" fmla="*/ 6811 h 16258"/>
              <a:gd name="T86" fmla="*/ 3062 w 16258"/>
              <a:gd name="T87" fmla="*/ 3653 h 16258"/>
              <a:gd name="T88" fmla="*/ 5168 w 16258"/>
              <a:gd name="T89" fmla="*/ 1296 h 16258"/>
              <a:gd name="T90" fmla="*/ 8062 w 16258"/>
              <a:gd name="T91" fmla="*/ 88 h 16258"/>
              <a:gd name="T92" fmla="*/ 11260 w 16258"/>
              <a:gd name="T93" fmla="*/ 342 h 16258"/>
              <a:gd name="T94" fmla="*/ 13927 w 16258"/>
              <a:gd name="T95" fmla="*/ 1971 h 16258"/>
              <a:gd name="T96" fmla="*/ 15698 w 16258"/>
              <a:gd name="T97" fmla="*/ 4634 h 16258"/>
              <a:gd name="T98" fmla="*/ 16247 w 16258"/>
              <a:gd name="T99" fmla="*/ 8033 h 16258"/>
              <a:gd name="T100" fmla="*/ 15276 w 16258"/>
              <a:gd name="T101" fmla="*/ 11720 h 16258"/>
              <a:gd name="T102" fmla="*/ 12993 w 16258"/>
              <a:gd name="T103" fmla="*/ 14535 h 16258"/>
              <a:gd name="T104" fmla="*/ 9767 w 16258"/>
              <a:gd name="T105" fmla="*/ 16082 h 16258"/>
              <a:gd name="T106" fmla="*/ 6097 w 16258"/>
              <a:gd name="T107" fmla="*/ 15984 h 16258"/>
              <a:gd name="T108" fmla="*/ 2958 w 16258"/>
              <a:gd name="T109" fmla="*/ 14278 h 16258"/>
              <a:gd name="T110" fmla="*/ 802 w 16258"/>
              <a:gd name="T111" fmla="*/ 11346 h 16258"/>
              <a:gd name="T112" fmla="*/ 0 w 16258"/>
              <a:gd name="T113" fmla="*/ 7587 h 16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6258" h="16258">
                <a:moveTo>
                  <a:pt x="8129" y="7587"/>
                </a:moveTo>
                <a:lnTo>
                  <a:pt x="8130" y="7532"/>
                </a:lnTo>
                <a:lnTo>
                  <a:pt x="8134" y="7477"/>
                </a:lnTo>
                <a:lnTo>
                  <a:pt x="8140" y="7422"/>
                </a:lnTo>
                <a:lnTo>
                  <a:pt x="8149" y="7369"/>
                </a:lnTo>
                <a:lnTo>
                  <a:pt x="8161" y="7316"/>
                </a:lnTo>
                <a:lnTo>
                  <a:pt x="8175" y="7265"/>
                </a:lnTo>
                <a:lnTo>
                  <a:pt x="8191" y="7214"/>
                </a:lnTo>
                <a:lnTo>
                  <a:pt x="8208" y="7165"/>
                </a:lnTo>
                <a:lnTo>
                  <a:pt x="8229" y="7118"/>
                </a:lnTo>
                <a:lnTo>
                  <a:pt x="8251" y="7071"/>
                </a:lnTo>
                <a:lnTo>
                  <a:pt x="8276" y="7025"/>
                </a:lnTo>
                <a:lnTo>
                  <a:pt x="8302" y="6981"/>
                </a:lnTo>
                <a:lnTo>
                  <a:pt x="8330" y="6939"/>
                </a:lnTo>
                <a:lnTo>
                  <a:pt x="8361" y="6898"/>
                </a:lnTo>
                <a:lnTo>
                  <a:pt x="8393" y="6858"/>
                </a:lnTo>
                <a:lnTo>
                  <a:pt x="8426" y="6820"/>
                </a:lnTo>
                <a:lnTo>
                  <a:pt x="8462" y="6785"/>
                </a:lnTo>
                <a:lnTo>
                  <a:pt x="8498" y="6751"/>
                </a:lnTo>
                <a:lnTo>
                  <a:pt x="8537" y="6719"/>
                </a:lnTo>
                <a:lnTo>
                  <a:pt x="8577" y="6688"/>
                </a:lnTo>
                <a:lnTo>
                  <a:pt x="8618" y="6661"/>
                </a:lnTo>
                <a:lnTo>
                  <a:pt x="8661" y="6634"/>
                </a:lnTo>
                <a:lnTo>
                  <a:pt x="8705" y="6610"/>
                </a:lnTo>
                <a:lnTo>
                  <a:pt x="8750" y="6589"/>
                </a:lnTo>
                <a:lnTo>
                  <a:pt x="8795" y="6569"/>
                </a:lnTo>
                <a:lnTo>
                  <a:pt x="8843" y="6552"/>
                </a:lnTo>
                <a:lnTo>
                  <a:pt x="8891" y="6538"/>
                </a:lnTo>
                <a:lnTo>
                  <a:pt x="8940" y="6525"/>
                </a:lnTo>
                <a:lnTo>
                  <a:pt x="8990" y="6516"/>
                </a:lnTo>
                <a:lnTo>
                  <a:pt x="9041" y="6509"/>
                </a:lnTo>
                <a:lnTo>
                  <a:pt x="9093" y="6505"/>
                </a:lnTo>
                <a:lnTo>
                  <a:pt x="9145" y="6503"/>
                </a:lnTo>
                <a:lnTo>
                  <a:pt x="9197" y="6505"/>
                </a:lnTo>
                <a:lnTo>
                  <a:pt x="9249" y="6509"/>
                </a:lnTo>
                <a:lnTo>
                  <a:pt x="9300" y="6516"/>
                </a:lnTo>
                <a:lnTo>
                  <a:pt x="9350" y="6525"/>
                </a:lnTo>
                <a:lnTo>
                  <a:pt x="9399" y="6538"/>
                </a:lnTo>
                <a:lnTo>
                  <a:pt x="9447" y="6552"/>
                </a:lnTo>
                <a:lnTo>
                  <a:pt x="9494" y="6569"/>
                </a:lnTo>
                <a:lnTo>
                  <a:pt x="9540" y="6589"/>
                </a:lnTo>
                <a:lnTo>
                  <a:pt x="9585" y="6610"/>
                </a:lnTo>
                <a:lnTo>
                  <a:pt x="9630" y="6634"/>
                </a:lnTo>
                <a:lnTo>
                  <a:pt x="9672" y="6661"/>
                </a:lnTo>
                <a:lnTo>
                  <a:pt x="9713" y="6688"/>
                </a:lnTo>
                <a:lnTo>
                  <a:pt x="9753" y="6719"/>
                </a:lnTo>
                <a:lnTo>
                  <a:pt x="9792" y="6751"/>
                </a:lnTo>
                <a:lnTo>
                  <a:pt x="9828" y="6785"/>
                </a:lnTo>
                <a:lnTo>
                  <a:pt x="9864" y="6820"/>
                </a:lnTo>
                <a:lnTo>
                  <a:pt x="9897" y="6858"/>
                </a:lnTo>
                <a:lnTo>
                  <a:pt x="9929" y="6898"/>
                </a:lnTo>
                <a:lnTo>
                  <a:pt x="9959" y="6939"/>
                </a:lnTo>
                <a:lnTo>
                  <a:pt x="9988" y="6981"/>
                </a:lnTo>
                <a:lnTo>
                  <a:pt x="10014" y="7025"/>
                </a:lnTo>
                <a:lnTo>
                  <a:pt x="10039" y="7071"/>
                </a:lnTo>
                <a:lnTo>
                  <a:pt x="10061" y="7118"/>
                </a:lnTo>
                <a:lnTo>
                  <a:pt x="10082" y="7165"/>
                </a:lnTo>
                <a:lnTo>
                  <a:pt x="10099" y="7214"/>
                </a:lnTo>
                <a:lnTo>
                  <a:pt x="10115" y="7265"/>
                </a:lnTo>
                <a:lnTo>
                  <a:pt x="10129" y="7316"/>
                </a:lnTo>
                <a:lnTo>
                  <a:pt x="10141" y="7369"/>
                </a:lnTo>
                <a:lnTo>
                  <a:pt x="10150" y="7422"/>
                </a:lnTo>
                <a:lnTo>
                  <a:pt x="10156" y="7477"/>
                </a:lnTo>
                <a:lnTo>
                  <a:pt x="10160" y="7532"/>
                </a:lnTo>
                <a:lnTo>
                  <a:pt x="10161" y="7587"/>
                </a:lnTo>
                <a:lnTo>
                  <a:pt x="10159" y="7699"/>
                </a:lnTo>
                <a:lnTo>
                  <a:pt x="10151" y="7808"/>
                </a:lnTo>
                <a:lnTo>
                  <a:pt x="10138" y="7917"/>
                </a:lnTo>
                <a:lnTo>
                  <a:pt x="10120" y="8024"/>
                </a:lnTo>
                <a:lnTo>
                  <a:pt x="10097" y="8129"/>
                </a:lnTo>
                <a:lnTo>
                  <a:pt x="10069" y="8232"/>
                </a:lnTo>
                <a:lnTo>
                  <a:pt x="10038" y="8333"/>
                </a:lnTo>
                <a:lnTo>
                  <a:pt x="10001" y="8431"/>
                </a:lnTo>
                <a:lnTo>
                  <a:pt x="9961" y="8527"/>
                </a:lnTo>
                <a:lnTo>
                  <a:pt x="9916" y="8620"/>
                </a:lnTo>
                <a:lnTo>
                  <a:pt x="9867" y="8711"/>
                </a:lnTo>
                <a:lnTo>
                  <a:pt x="9814" y="8800"/>
                </a:lnTo>
                <a:lnTo>
                  <a:pt x="9757" y="8884"/>
                </a:lnTo>
                <a:lnTo>
                  <a:pt x="9697" y="8966"/>
                </a:lnTo>
                <a:lnTo>
                  <a:pt x="9633" y="9045"/>
                </a:lnTo>
                <a:lnTo>
                  <a:pt x="9566" y="9120"/>
                </a:lnTo>
                <a:lnTo>
                  <a:pt x="9496" y="9191"/>
                </a:lnTo>
                <a:lnTo>
                  <a:pt x="9421" y="9259"/>
                </a:lnTo>
                <a:lnTo>
                  <a:pt x="9345" y="9325"/>
                </a:lnTo>
                <a:lnTo>
                  <a:pt x="9266" y="9385"/>
                </a:lnTo>
                <a:lnTo>
                  <a:pt x="9183" y="9441"/>
                </a:lnTo>
                <a:lnTo>
                  <a:pt x="9098" y="9493"/>
                </a:lnTo>
                <a:lnTo>
                  <a:pt x="9010" y="9541"/>
                </a:lnTo>
                <a:lnTo>
                  <a:pt x="8920" y="9584"/>
                </a:lnTo>
                <a:lnTo>
                  <a:pt x="8828" y="9624"/>
                </a:lnTo>
                <a:lnTo>
                  <a:pt x="8733" y="9657"/>
                </a:lnTo>
                <a:lnTo>
                  <a:pt x="8637" y="9687"/>
                </a:lnTo>
                <a:lnTo>
                  <a:pt x="8538" y="9710"/>
                </a:lnTo>
                <a:lnTo>
                  <a:pt x="8438" y="9730"/>
                </a:lnTo>
                <a:lnTo>
                  <a:pt x="8337" y="9744"/>
                </a:lnTo>
                <a:lnTo>
                  <a:pt x="8234" y="9752"/>
                </a:lnTo>
                <a:lnTo>
                  <a:pt x="8129" y="9755"/>
                </a:lnTo>
                <a:lnTo>
                  <a:pt x="8024" y="9752"/>
                </a:lnTo>
                <a:lnTo>
                  <a:pt x="7921" y="9744"/>
                </a:lnTo>
                <a:lnTo>
                  <a:pt x="7820" y="9730"/>
                </a:lnTo>
                <a:lnTo>
                  <a:pt x="7719" y="9710"/>
                </a:lnTo>
                <a:lnTo>
                  <a:pt x="7621" y="9687"/>
                </a:lnTo>
                <a:lnTo>
                  <a:pt x="7525" y="9657"/>
                </a:lnTo>
                <a:lnTo>
                  <a:pt x="7430" y="9624"/>
                </a:lnTo>
                <a:lnTo>
                  <a:pt x="7338" y="9584"/>
                </a:lnTo>
                <a:lnTo>
                  <a:pt x="7248" y="9541"/>
                </a:lnTo>
                <a:lnTo>
                  <a:pt x="7160" y="9493"/>
                </a:lnTo>
                <a:lnTo>
                  <a:pt x="7075" y="9441"/>
                </a:lnTo>
                <a:lnTo>
                  <a:pt x="6992" y="9385"/>
                </a:lnTo>
                <a:lnTo>
                  <a:pt x="6913" y="9325"/>
                </a:lnTo>
                <a:lnTo>
                  <a:pt x="6837" y="9259"/>
                </a:lnTo>
                <a:lnTo>
                  <a:pt x="6762" y="9191"/>
                </a:lnTo>
                <a:lnTo>
                  <a:pt x="6692" y="9120"/>
                </a:lnTo>
                <a:lnTo>
                  <a:pt x="6625" y="9045"/>
                </a:lnTo>
                <a:lnTo>
                  <a:pt x="6561" y="8966"/>
                </a:lnTo>
                <a:lnTo>
                  <a:pt x="6500" y="8884"/>
                </a:lnTo>
                <a:lnTo>
                  <a:pt x="6444" y="8800"/>
                </a:lnTo>
                <a:lnTo>
                  <a:pt x="6391" y="8711"/>
                </a:lnTo>
                <a:lnTo>
                  <a:pt x="6342" y="8620"/>
                </a:lnTo>
                <a:lnTo>
                  <a:pt x="6298" y="8527"/>
                </a:lnTo>
                <a:lnTo>
                  <a:pt x="6257" y="8431"/>
                </a:lnTo>
                <a:lnTo>
                  <a:pt x="6220" y="8333"/>
                </a:lnTo>
                <a:lnTo>
                  <a:pt x="6189" y="8232"/>
                </a:lnTo>
                <a:lnTo>
                  <a:pt x="6161" y="8129"/>
                </a:lnTo>
                <a:lnTo>
                  <a:pt x="6138" y="8024"/>
                </a:lnTo>
                <a:lnTo>
                  <a:pt x="6120" y="7917"/>
                </a:lnTo>
                <a:lnTo>
                  <a:pt x="6107" y="7808"/>
                </a:lnTo>
                <a:lnTo>
                  <a:pt x="6099" y="7699"/>
                </a:lnTo>
                <a:lnTo>
                  <a:pt x="6097" y="7587"/>
                </a:lnTo>
                <a:lnTo>
                  <a:pt x="6101" y="7420"/>
                </a:lnTo>
                <a:lnTo>
                  <a:pt x="6112" y="7255"/>
                </a:lnTo>
                <a:lnTo>
                  <a:pt x="6132" y="7092"/>
                </a:lnTo>
                <a:lnTo>
                  <a:pt x="6159" y="6931"/>
                </a:lnTo>
                <a:lnTo>
                  <a:pt x="6193" y="6775"/>
                </a:lnTo>
                <a:lnTo>
                  <a:pt x="6233" y="6620"/>
                </a:lnTo>
                <a:lnTo>
                  <a:pt x="6282" y="6469"/>
                </a:lnTo>
                <a:lnTo>
                  <a:pt x="6336" y="6322"/>
                </a:lnTo>
                <a:lnTo>
                  <a:pt x="6397" y="6177"/>
                </a:lnTo>
                <a:lnTo>
                  <a:pt x="6464" y="6037"/>
                </a:lnTo>
                <a:lnTo>
                  <a:pt x="6538" y="5902"/>
                </a:lnTo>
                <a:lnTo>
                  <a:pt x="6617" y="5769"/>
                </a:lnTo>
                <a:lnTo>
                  <a:pt x="6702" y="5642"/>
                </a:lnTo>
                <a:lnTo>
                  <a:pt x="6793" y="5519"/>
                </a:lnTo>
                <a:lnTo>
                  <a:pt x="6889" y="5401"/>
                </a:lnTo>
                <a:lnTo>
                  <a:pt x="6989" y="5288"/>
                </a:lnTo>
                <a:lnTo>
                  <a:pt x="7095" y="5180"/>
                </a:lnTo>
                <a:lnTo>
                  <a:pt x="7206" y="5079"/>
                </a:lnTo>
                <a:lnTo>
                  <a:pt x="7321" y="4982"/>
                </a:lnTo>
                <a:lnTo>
                  <a:pt x="7441" y="4891"/>
                </a:lnTo>
                <a:lnTo>
                  <a:pt x="7564" y="4807"/>
                </a:lnTo>
                <a:lnTo>
                  <a:pt x="7692" y="4729"/>
                </a:lnTo>
                <a:lnTo>
                  <a:pt x="7824" y="4656"/>
                </a:lnTo>
                <a:lnTo>
                  <a:pt x="7958" y="4591"/>
                </a:lnTo>
                <a:lnTo>
                  <a:pt x="8096" y="4533"/>
                </a:lnTo>
                <a:lnTo>
                  <a:pt x="8239" y="4482"/>
                </a:lnTo>
                <a:lnTo>
                  <a:pt x="8383" y="4439"/>
                </a:lnTo>
                <a:lnTo>
                  <a:pt x="8531" y="4402"/>
                </a:lnTo>
                <a:lnTo>
                  <a:pt x="8680" y="4373"/>
                </a:lnTo>
                <a:lnTo>
                  <a:pt x="8833" y="4352"/>
                </a:lnTo>
                <a:lnTo>
                  <a:pt x="8988" y="4340"/>
                </a:lnTo>
                <a:lnTo>
                  <a:pt x="9145" y="4336"/>
                </a:lnTo>
                <a:lnTo>
                  <a:pt x="9302" y="4340"/>
                </a:lnTo>
                <a:lnTo>
                  <a:pt x="9457" y="4352"/>
                </a:lnTo>
                <a:lnTo>
                  <a:pt x="9609" y="4373"/>
                </a:lnTo>
                <a:lnTo>
                  <a:pt x="9759" y="4402"/>
                </a:lnTo>
                <a:lnTo>
                  <a:pt x="9907" y="4439"/>
                </a:lnTo>
                <a:lnTo>
                  <a:pt x="10051" y="4482"/>
                </a:lnTo>
                <a:lnTo>
                  <a:pt x="10194" y="4533"/>
                </a:lnTo>
                <a:lnTo>
                  <a:pt x="10332" y="4591"/>
                </a:lnTo>
                <a:lnTo>
                  <a:pt x="10466" y="4656"/>
                </a:lnTo>
                <a:lnTo>
                  <a:pt x="10597" y="4729"/>
                </a:lnTo>
                <a:lnTo>
                  <a:pt x="10726" y="4807"/>
                </a:lnTo>
                <a:lnTo>
                  <a:pt x="10849" y="4891"/>
                </a:lnTo>
                <a:lnTo>
                  <a:pt x="10969" y="4982"/>
                </a:lnTo>
                <a:lnTo>
                  <a:pt x="11084" y="5079"/>
                </a:lnTo>
                <a:lnTo>
                  <a:pt x="11195" y="5180"/>
                </a:lnTo>
                <a:lnTo>
                  <a:pt x="11301" y="5288"/>
                </a:lnTo>
                <a:lnTo>
                  <a:pt x="11401" y="5401"/>
                </a:lnTo>
                <a:lnTo>
                  <a:pt x="11497" y="5519"/>
                </a:lnTo>
                <a:lnTo>
                  <a:pt x="11587" y="5642"/>
                </a:lnTo>
                <a:lnTo>
                  <a:pt x="11673" y="5769"/>
                </a:lnTo>
                <a:lnTo>
                  <a:pt x="11752" y="5902"/>
                </a:lnTo>
                <a:lnTo>
                  <a:pt x="11826" y="6037"/>
                </a:lnTo>
                <a:lnTo>
                  <a:pt x="11893" y="6177"/>
                </a:lnTo>
                <a:lnTo>
                  <a:pt x="11954" y="6322"/>
                </a:lnTo>
                <a:lnTo>
                  <a:pt x="12008" y="6469"/>
                </a:lnTo>
                <a:lnTo>
                  <a:pt x="12057" y="6620"/>
                </a:lnTo>
                <a:lnTo>
                  <a:pt x="12097" y="6775"/>
                </a:lnTo>
                <a:lnTo>
                  <a:pt x="12131" y="6931"/>
                </a:lnTo>
                <a:lnTo>
                  <a:pt x="12158" y="7092"/>
                </a:lnTo>
                <a:lnTo>
                  <a:pt x="12178" y="7255"/>
                </a:lnTo>
                <a:lnTo>
                  <a:pt x="12189" y="7420"/>
                </a:lnTo>
                <a:lnTo>
                  <a:pt x="12193" y="7587"/>
                </a:lnTo>
                <a:lnTo>
                  <a:pt x="12188" y="7811"/>
                </a:lnTo>
                <a:lnTo>
                  <a:pt x="12173" y="8030"/>
                </a:lnTo>
                <a:lnTo>
                  <a:pt x="12146" y="8247"/>
                </a:lnTo>
                <a:lnTo>
                  <a:pt x="12110" y="8461"/>
                </a:lnTo>
                <a:lnTo>
                  <a:pt x="12066" y="8670"/>
                </a:lnTo>
                <a:lnTo>
                  <a:pt x="12011" y="8876"/>
                </a:lnTo>
                <a:lnTo>
                  <a:pt x="11947" y="9077"/>
                </a:lnTo>
                <a:lnTo>
                  <a:pt x="11873" y="9275"/>
                </a:lnTo>
                <a:lnTo>
                  <a:pt x="11792" y="9467"/>
                </a:lnTo>
                <a:lnTo>
                  <a:pt x="11702" y="9653"/>
                </a:lnTo>
                <a:lnTo>
                  <a:pt x="11605" y="9835"/>
                </a:lnTo>
                <a:lnTo>
                  <a:pt x="11499" y="10011"/>
                </a:lnTo>
                <a:lnTo>
                  <a:pt x="11386" y="10181"/>
                </a:lnTo>
                <a:lnTo>
                  <a:pt x="11265" y="10345"/>
                </a:lnTo>
                <a:lnTo>
                  <a:pt x="11138" y="10502"/>
                </a:lnTo>
                <a:lnTo>
                  <a:pt x="11002" y="10652"/>
                </a:lnTo>
                <a:lnTo>
                  <a:pt x="10862" y="10796"/>
                </a:lnTo>
                <a:lnTo>
                  <a:pt x="10714" y="10932"/>
                </a:lnTo>
                <a:lnTo>
                  <a:pt x="10561" y="11061"/>
                </a:lnTo>
                <a:lnTo>
                  <a:pt x="10401" y="11182"/>
                </a:lnTo>
                <a:lnTo>
                  <a:pt x="10236" y="11294"/>
                </a:lnTo>
                <a:lnTo>
                  <a:pt x="10066" y="11399"/>
                </a:lnTo>
                <a:lnTo>
                  <a:pt x="9891" y="11495"/>
                </a:lnTo>
                <a:lnTo>
                  <a:pt x="9711" y="11581"/>
                </a:lnTo>
                <a:lnTo>
                  <a:pt x="9526" y="11660"/>
                </a:lnTo>
                <a:lnTo>
                  <a:pt x="9338" y="11728"/>
                </a:lnTo>
                <a:lnTo>
                  <a:pt x="9144" y="11786"/>
                </a:lnTo>
                <a:lnTo>
                  <a:pt x="8948" y="11835"/>
                </a:lnTo>
                <a:lnTo>
                  <a:pt x="8748" y="11872"/>
                </a:lnTo>
                <a:lnTo>
                  <a:pt x="8544" y="11900"/>
                </a:lnTo>
                <a:lnTo>
                  <a:pt x="8339" y="11917"/>
                </a:lnTo>
                <a:lnTo>
                  <a:pt x="8129" y="11922"/>
                </a:lnTo>
                <a:lnTo>
                  <a:pt x="7919" y="11917"/>
                </a:lnTo>
                <a:lnTo>
                  <a:pt x="7714" y="11900"/>
                </a:lnTo>
                <a:lnTo>
                  <a:pt x="7510" y="11872"/>
                </a:lnTo>
                <a:lnTo>
                  <a:pt x="7310" y="11835"/>
                </a:lnTo>
                <a:lnTo>
                  <a:pt x="7114" y="11786"/>
                </a:lnTo>
                <a:lnTo>
                  <a:pt x="6920" y="11728"/>
                </a:lnTo>
                <a:lnTo>
                  <a:pt x="6732" y="11660"/>
                </a:lnTo>
                <a:lnTo>
                  <a:pt x="6547" y="11581"/>
                </a:lnTo>
                <a:lnTo>
                  <a:pt x="6367" y="11495"/>
                </a:lnTo>
                <a:lnTo>
                  <a:pt x="6192" y="11399"/>
                </a:lnTo>
                <a:lnTo>
                  <a:pt x="6022" y="11294"/>
                </a:lnTo>
                <a:lnTo>
                  <a:pt x="5857" y="11182"/>
                </a:lnTo>
                <a:lnTo>
                  <a:pt x="5697" y="11061"/>
                </a:lnTo>
                <a:lnTo>
                  <a:pt x="5544" y="10932"/>
                </a:lnTo>
                <a:lnTo>
                  <a:pt x="5396" y="10796"/>
                </a:lnTo>
                <a:lnTo>
                  <a:pt x="5256" y="10652"/>
                </a:lnTo>
                <a:lnTo>
                  <a:pt x="5120" y="10502"/>
                </a:lnTo>
                <a:lnTo>
                  <a:pt x="4993" y="10345"/>
                </a:lnTo>
                <a:lnTo>
                  <a:pt x="4872" y="10181"/>
                </a:lnTo>
                <a:lnTo>
                  <a:pt x="4759" y="10011"/>
                </a:lnTo>
                <a:lnTo>
                  <a:pt x="4653" y="9835"/>
                </a:lnTo>
                <a:lnTo>
                  <a:pt x="4556" y="9653"/>
                </a:lnTo>
                <a:lnTo>
                  <a:pt x="4465" y="9467"/>
                </a:lnTo>
                <a:lnTo>
                  <a:pt x="4385" y="9275"/>
                </a:lnTo>
                <a:lnTo>
                  <a:pt x="4311" y="9077"/>
                </a:lnTo>
                <a:lnTo>
                  <a:pt x="4247" y="8876"/>
                </a:lnTo>
                <a:lnTo>
                  <a:pt x="4192" y="8670"/>
                </a:lnTo>
                <a:lnTo>
                  <a:pt x="4148" y="8461"/>
                </a:lnTo>
                <a:lnTo>
                  <a:pt x="4112" y="8247"/>
                </a:lnTo>
                <a:lnTo>
                  <a:pt x="4085" y="8030"/>
                </a:lnTo>
                <a:lnTo>
                  <a:pt x="4070" y="7811"/>
                </a:lnTo>
                <a:lnTo>
                  <a:pt x="4065" y="7587"/>
                </a:lnTo>
                <a:lnTo>
                  <a:pt x="4071" y="7308"/>
                </a:lnTo>
                <a:lnTo>
                  <a:pt x="4091" y="7033"/>
                </a:lnTo>
                <a:lnTo>
                  <a:pt x="4123" y="6761"/>
                </a:lnTo>
                <a:lnTo>
                  <a:pt x="4168" y="6495"/>
                </a:lnTo>
                <a:lnTo>
                  <a:pt x="4225" y="6232"/>
                </a:lnTo>
                <a:lnTo>
                  <a:pt x="4293" y="5976"/>
                </a:lnTo>
                <a:lnTo>
                  <a:pt x="4373" y="5724"/>
                </a:lnTo>
                <a:lnTo>
                  <a:pt x="4464" y="5477"/>
                </a:lnTo>
                <a:lnTo>
                  <a:pt x="4566" y="5238"/>
                </a:lnTo>
                <a:lnTo>
                  <a:pt x="4678" y="5004"/>
                </a:lnTo>
                <a:lnTo>
                  <a:pt x="4800" y="4777"/>
                </a:lnTo>
                <a:lnTo>
                  <a:pt x="4932" y="4558"/>
                </a:lnTo>
                <a:lnTo>
                  <a:pt x="5073" y="4345"/>
                </a:lnTo>
                <a:lnTo>
                  <a:pt x="5225" y="4140"/>
                </a:lnTo>
                <a:lnTo>
                  <a:pt x="5385" y="3944"/>
                </a:lnTo>
                <a:lnTo>
                  <a:pt x="5553" y="3756"/>
                </a:lnTo>
                <a:lnTo>
                  <a:pt x="5729" y="3576"/>
                </a:lnTo>
                <a:lnTo>
                  <a:pt x="5914" y="3406"/>
                </a:lnTo>
                <a:lnTo>
                  <a:pt x="6105" y="3245"/>
                </a:lnTo>
                <a:lnTo>
                  <a:pt x="6305" y="3093"/>
                </a:lnTo>
                <a:lnTo>
                  <a:pt x="6510" y="2953"/>
                </a:lnTo>
                <a:lnTo>
                  <a:pt x="6724" y="2823"/>
                </a:lnTo>
                <a:lnTo>
                  <a:pt x="6943" y="2703"/>
                </a:lnTo>
                <a:lnTo>
                  <a:pt x="7167" y="2594"/>
                </a:lnTo>
                <a:lnTo>
                  <a:pt x="7398" y="2497"/>
                </a:lnTo>
                <a:lnTo>
                  <a:pt x="7634" y="2412"/>
                </a:lnTo>
                <a:lnTo>
                  <a:pt x="7876" y="2338"/>
                </a:lnTo>
                <a:lnTo>
                  <a:pt x="8121" y="2278"/>
                </a:lnTo>
                <a:lnTo>
                  <a:pt x="8371" y="2231"/>
                </a:lnTo>
                <a:lnTo>
                  <a:pt x="8626" y="2196"/>
                </a:lnTo>
                <a:lnTo>
                  <a:pt x="8884" y="2176"/>
                </a:lnTo>
                <a:lnTo>
                  <a:pt x="9145" y="2168"/>
                </a:lnTo>
                <a:lnTo>
                  <a:pt x="9406" y="2176"/>
                </a:lnTo>
                <a:lnTo>
                  <a:pt x="9664" y="2196"/>
                </a:lnTo>
                <a:lnTo>
                  <a:pt x="9919" y="2231"/>
                </a:lnTo>
                <a:lnTo>
                  <a:pt x="10169" y="2278"/>
                </a:lnTo>
                <a:lnTo>
                  <a:pt x="10414" y="2338"/>
                </a:lnTo>
                <a:lnTo>
                  <a:pt x="10655" y="2412"/>
                </a:lnTo>
                <a:lnTo>
                  <a:pt x="10892" y="2497"/>
                </a:lnTo>
                <a:lnTo>
                  <a:pt x="11122" y="2594"/>
                </a:lnTo>
                <a:lnTo>
                  <a:pt x="11347" y="2703"/>
                </a:lnTo>
                <a:lnTo>
                  <a:pt x="11566" y="2823"/>
                </a:lnTo>
                <a:lnTo>
                  <a:pt x="11779" y="2953"/>
                </a:lnTo>
                <a:lnTo>
                  <a:pt x="11985" y="3093"/>
                </a:lnTo>
                <a:lnTo>
                  <a:pt x="12185" y="3245"/>
                </a:lnTo>
                <a:lnTo>
                  <a:pt x="12376" y="3406"/>
                </a:lnTo>
                <a:lnTo>
                  <a:pt x="12561" y="3576"/>
                </a:lnTo>
                <a:lnTo>
                  <a:pt x="12737" y="3756"/>
                </a:lnTo>
                <a:lnTo>
                  <a:pt x="12905" y="3944"/>
                </a:lnTo>
                <a:lnTo>
                  <a:pt x="13065" y="4140"/>
                </a:lnTo>
                <a:lnTo>
                  <a:pt x="13215" y="4345"/>
                </a:lnTo>
                <a:lnTo>
                  <a:pt x="13358" y="4558"/>
                </a:lnTo>
                <a:lnTo>
                  <a:pt x="13490" y="4777"/>
                </a:lnTo>
                <a:lnTo>
                  <a:pt x="13612" y="5004"/>
                </a:lnTo>
                <a:lnTo>
                  <a:pt x="13724" y="5238"/>
                </a:lnTo>
                <a:lnTo>
                  <a:pt x="13826" y="5477"/>
                </a:lnTo>
                <a:lnTo>
                  <a:pt x="13917" y="5724"/>
                </a:lnTo>
                <a:lnTo>
                  <a:pt x="13997" y="5976"/>
                </a:lnTo>
                <a:lnTo>
                  <a:pt x="14065" y="6232"/>
                </a:lnTo>
                <a:lnTo>
                  <a:pt x="14122" y="6495"/>
                </a:lnTo>
                <a:lnTo>
                  <a:pt x="14167" y="6761"/>
                </a:lnTo>
                <a:lnTo>
                  <a:pt x="14199" y="7033"/>
                </a:lnTo>
                <a:lnTo>
                  <a:pt x="14219" y="7308"/>
                </a:lnTo>
                <a:lnTo>
                  <a:pt x="14225" y="7587"/>
                </a:lnTo>
                <a:lnTo>
                  <a:pt x="14218" y="7921"/>
                </a:lnTo>
                <a:lnTo>
                  <a:pt x="14194" y="8252"/>
                </a:lnTo>
                <a:lnTo>
                  <a:pt x="14155" y="8578"/>
                </a:lnTo>
                <a:lnTo>
                  <a:pt x="14102" y="8897"/>
                </a:lnTo>
                <a:lnTo>
                  <a:pt x="14034" y="9213"/>
                </a:lnTo>
                <a:lnTo>
                  <a:pt x="13951" y="9521"/>
                </a:lnTo>
                <a:lnTo>
                  <a:pt x="13855" y="9823"/>
                </a:lnTo>
                <a:lnTo>
                  <a:pt x="13747" y="10118"/>
                </a:lnTo>
                <a:lnTo>
                  <a:pt x="13625" y="10406"/>
                </a:lnTo>
                <a:lnTo>
                  <a:pt x="13489" y="10687"/>
                </a:lnTo>
                <a:lnTo>
                  <a:pt x="13343" y="10959"/>
                </a:lnTo>
                <a:lnTo>
                  <a:pt x="13184" y="11223"/>
                </a:lnTo>
                <a:lnTo>
                  <a:pt x="13014" y="11478"/>
                </a:lnTo>
                <a:lnTo>
                  <a:pt x="12833" y="11724"/>
                </a:lnTo>
                <a:lnTo>
                  <a:pt x="12642" y="11960"/>
                </a:lnTo>
                <a:lnTo>
                  <a:pt x="12440" y="12185"/>
                </a:lnTo>
                <a:lnTo>
                  <a:pt x="12227" y="12400"/>
                </a:lnTo>
                <a:lnTo>
                  <a:pt x="12007" y="12605"/>
                </a:lnTo>
                <a:lnTo>
                  <a:pt x="11777" y="12798"/>
                </a:lnTo>
                <a:lnTo>
                  <a:pt x="11538" y="12979"/>
                </a:lnTo>
                <a:lnTo>
                  <a:pt x="11290" y="13148"/>
                </a:lnTo>
                <a:lnTo>
                  <a:pt x="11035" y="13305"/>
                </a:lnTo>
                <a:lnTo>
                  <a:pt x="10771" y="13448"/>
                </a:lnTo>
                <a:lnTo>
                  <a:pt x="10502" y="13579"/>
                </a:lnTo>
                <a:lnTo>
                  <a:pt x="10225" y="13696"/>
                </a:lnTo>
                <a:lnTo>
                  <a:pt x="9942" y="13797"/>
                </a:lnTo>
                <a:lnTo>
                  <a:pt x="9652" y="13885"/>
                </a:lnTo>
                <a:lnTo>
                  <a:pt x="9357" y="13958"/>
                </a:lnTo>
                <a:lnTo>
                  <a:pt x="9057" y="14015"/>
                </a:lnTo>
                <a:lnTo>
                  <a:pt x="8753" y="14056"/>
                </a:lnTo>
                <a:lnTo>
                  <a:pt x="8442" y="14081"/>
                </a:lnTo>
                <a:lnTo>
                  <a:pt x="8129" y="14090"/>
                </a:lnTo>
                <a:lnTo>
                  <a:pt x="7816" y="14081"/>
                </a:lnTo>
                <a:lnTo>
                  <a:pt x="7505" y="14056"/>
                </a:lnTo>
                <a:lnTo>
                  <a:pt x="7200" y="14015"/>
                </a:lnTo>
                <a:lnTo>
                  <a:pt x="6900" y="13958"/>
                </a:lnTo>
                <a:lnTo>
                  <a:pt x="6606" y="13885"/>
                </a:lnTo>
                <a:lnTo>
                  <a:pt x="6316" y="13797"/>
                </a:lnTo>
                <a:lnTo>
                  <a:pt x="6033" y="13696"/>
                </a:lnTo>
                <a:lnTo>
                  <a:pt x="5756" y="13579"/>
                </a:lnTo>
                <a:lnTo>
                  <a:pt x="5486" y="13448"/>
                </a:lnTo>
                <a:lnTo>
                  <a:pt x="5223" y="13305"/>
                </a:lnTo>
                <a:lnTo>
                  <a:pt x="4968" y="13148"/>
                </a:lnTo>
                <a:lnTo>
                  <a:pt x="4720" y="12979"/>
                </a:lnTo>
                <a:lnTo>
                  <a:pt x="4481" y="12798"/>
                </a:lnTo>
                <a:lnTo>
                  <a:pt x="4251" y="12605"/>
                </a:lnTo>
                <a:lnTo>
                  <a:pt x="4029" y="12400"/>
                </a:lnTo>
                <a:lnTo>
                  <a:pt x="3818" y="12185"/>
                </a:lnTo>
                <a:lnTo>
                  <a:pt x="3616" y="11960"/>
                </a:lnTo>
                <a:lnTo>
                  <a:pt x="3425" y="11724"/>
                </a:lnTo>
                <a:lnTo>
                  <a:pt x="3244" y="11478"/>
                </a:lnTo>
                <a:lnTo>
                  <a:pt x="3074" y="11223"/>
                </a:lnTo>
                <a:lnTo>
                  <a:pt x="2915" y="10959"/>
                </a:lnTo>
                <a:lnTo>
                  <a:pt x="2769" y="10687"/>
                </a:lnTo>
                <a:lnTo>
                  <a:pt x="2633" y="10406"/>
                </a:lnTo>
                <a:lnTo>
                  <a:pt x="2511" y="10118"/>
                </a:lnTo>
                <a:lnTo>
                  <a:pt x="2403" y="9823"/>
                </a:lnTo>
                <a:lnTo>
                  <a:pt x="2307" y="9521"/>
                </a:lnTo>
                <a:lnTo>
                  <a:pt x="2224" y="9213"/>
                </a:lnTo>
                <a:lnTo>
                  <a:pt x="2156" y="8897"/>
                </a:lnTo>
                <a:lnTo>
                  <a:pt x="2103" y="8578"/>
                </a:lnTo>
                <a:lnTo>
                  <a:pt x="2064" y="8252"/>
                </a:lnTo>
                <a:lnTo>
                  <a:pt x="2040" y="7921"/>
                </a:lnTo>
                <a:lnTo>
                  <a:pt x="2033" y="7587"/>
                </a:lnTo>
                <a:lnTo>
                  <a:pt x="2042" y="7197"/>
                </a:lnTo>
                <a:lnTo>
                  <a:pt x="2070" y="6811"/>
                </a:lnTo>
                <a:lnTo>
                  <a:pt x="2115" y="6432"/>
                </a:lnTo>
                <a:lnTo>
                  <a:pt x="2178" y="6058"/>
                </a:lnTo>
                <a:lnTo>
                  <a:pt x="2257" y="5691"/>
                </a:lnTo>
                <a:lnTo>
                  <a:pt x="2353" y="5331"/>
                </a:lnTo>
                <a:lnTo>
                  <a:pt x="2465" y="4979"/>
                </a:lnTo>
                <a:lnTo>
                  <a:pt x="2592" y="4634"/>
                </a:lnTo>
                <a:lnTo>
                  <a:pt x="2734" y="4298"/>
                </a:lnTo>
                <a:lnTo>
                  <a:pt x="2891" y="3970"/>
                </a:lnTo>
                <a:lnTo>
                  <a:pt x="3062" y="3653"/>
                </a:lnTo>
                <a:lnTo>
                  <a:pt x="3247" y="3346"/>
                </a:lnTo>
                <a:lnTo>
                  <a:pt x="3445" y="3048"/>
                </a:lnTo>
                <a:lnTo>
                  <a:pt x="3657" y="2762"/>
                </a:lnTo>
                <a:lnTo>
                  <a:pt x="3880" y="2486"/>
                </a:lnTo>
                <a:lnTo>
                  <a:pt x="4116" y="2222"/>
                </a:lnTo>
                <a:lnTo>
                  <a:pt x="4363" y="1971"/>
                </a:lnTo>
                <a:lnTo>
                  <a:pt x="4621" y="1733"/>
                </a:lnTo>
                <a:lnTo>
                  <a:pt x="4889" y="1508"/>
                </a:lnTo>
                <a:lnTo>
                  <a:pt x="5168" y="1296"/>
                </a:lnTo>
                <a:lnTo>
                  <a:pt x="5457" y="1099"/>
                </a:lnTo>
                <a:lnTo>
                  <a:pt x="5755" y="916"/>
                </a:lnTo>
                <a:lnTo>
                  <a:pt x="6061" y="749"/>
                </a:lnTo>
                <a:lnTo>
                  <a:pt x="6377" y="596"/>
                </a:lnTo>
                <a:lnTo>
                  <a:pt x="6699" y="461"/>
                </a:lnTo>
                <a:lnTo>
                  <a:pt x="7030" y="342"/>
                </a:lnTo>
                <a:lnTo>
                  <a:pt x="7368" y="239"/>
                </a:lnTo>
                <a:lnTo>
                  <a:pt x="7712" y="155"/>
                </a:lnTo>
                <a:lnTo>
                  <a:pt x="8062" y="88"/>
                </a:lnTo>
                <a:lnTo>
                  <a:pt x="8418" y="40"/>
                </a:lnTo>
                <a:lnTo>
                  <a:pt x="8779" y="10"/>
                </a:lnTo>
                <a:lnTo>
                  <a:pt x="9145" y="0"/>
                </a:lnTo>
                <a:lnTo>
                  <a:pt x="9511" y="10"/>
                </a:lnTo>
                <a:lnTo>
                  <a:pt x="9872" y="40"/>
                </a:lnTo>
                <a:lnTo>
                  <a:pt x="10228" y="88"/>
                </a:lnTo>
                <a:lnTo>
                  <a:pt x="10578" y="155"/>
                </a:lnTo>
                <a:lnTo>
                  <a:pt x="10922" y="239"/>
                </a:lnTo>
                <a:lnTo>
                  <a:pt x="11260" y="342"/>
                </a:lnTo>
                <a:lnTo>
                  <a:pt x="11591" y="461"/>
                </a:lnTo>
                <a:lnTo>
                  <a:pt x="11913" y="596"/>
                </a:lnTo>
                <a:lnTo>
                  <a:pt x="12229" y="749"/>
                </a:lnTo>
                <a:lnTo>
                  <a:pt x="12535" y="916"/>
                </a:lnTo>
                <a:lnTo>
                  <a:pt x="12833" y="1099"/>
                </a:lnTo>
                <a:lnTo>
                  <a:pt x="13122" y="1296"/>
                </a:lnTo>
                <a:lnTo>
                  <a:pt x="13401" y="1508"/>
                </a:lnTo>
                <a:lnTo>
                  <a:pt x="13669" y="1733"/>
                </a:lnTo>
                <a:lnTo>
                  <a:pt x="13927" y="1971"/>
                </a:lnTo>
                <a:lnTo>
                  <a:pt x="14174" y="2222"/>
                </a:lnTo>
                <a:lnTo>
                  <a:pt x="14410" y="2486"/>
                </a:lnTo>
                <a:lnTo>
                  <a:pt x="14633" y="2762"/>
                </a:lnTo>
                <a:lnTo>
                  <a:pt x="14845" y="3048"/>
                </a:lnTo>
                <a:lnTo>
                  <a:pt x="15043" y="3346"/>
                </a:lnTo>
                <a:lnTo>
                  <a:pt x="15228" y="3653"/>
                </a:lnTo>
                <a:lnTo>
                  <a:pt x="15399" y="3970"/>
                </a:lnTo>
                <a:lnTo>
                  <a:pt x="15556" y="4298"/>
                </a:lnTo>
                <a:lnTo>
                  <a:pt x="15698" y="4634"/>
                </a:lnTo>
                <a:lnTo>
                  <a:pt x="15825" y="4979"/>
                </a:lnTo>
                <a:lnTo>
                  <a:pt x="15937" y="5331"/>
                </a:lnTo>
                <a:lnTo>
                  <a:pt x="16034" y="5691"/>
                </a:lnTo>
                <a:lnTo>
                  <a:pt x="16113" y="6058"/>
                </a:lnTo>
                <a:lnTo>
                  <a:pt x="16175" y="6432"/>
                </a:lnTo>
                <a:lnTo>
                  <a:pt x="16221" y="6811"/>
                </a:lnTo>
                <a:lnTo>
                  <a:pt x="16249" y="7197"/>
                </a:lnTo>
                <a:lnTo>
                  <a:pt x="16258" y="7587"/>
                </a:lnTo>
                <a:lnTo>
                  <a:pt x="16247" y="8033"/>
                </a:lnTo>
                <a:lnTo>
                  <a:pt x="16215" y="8474"/>
                </a:lnTo>
                <a:lnTo>
                  <a:pt x="16164" y="8907"/>
                </a:lnTo>
                <a:lnTo>
                  <a:pt x="16092" y="9335"/>
                </a:lnTo>
                <a:lnTo>
                  <a:pt x="16001" y="9754"/>
                </a:lnTo>
                <a:lnTo>
                  <a:pt x="15892" y="10165"/>
                </a:lnTo>
                <a:lnTo>
                  <a:pt x="15764" y="10568"/>
                </a:lnTo>
                <a:lnTo>
                  <a:pt x="15619" y="10962"/>
                </a:lnTo>
                <a:lnTo>
                  <a:pt x="15456" y="11346"/>
                </a:lnTo>
                <a:lnTo>
                  <a:pt x="15276" y="11720"/>
                </a:lnTo>
                <a:lnTo>
                  <a:pt x="15081" y="12083"/>
                </a:lnTo>
                <a:lnTo>
                  <a:pt x="14869" y="12435"/>
                </a:lnTo>
                <a:lnTo>
                  <a:pt x="14642" y="12775"/>
                </a:lnTo>
                <a:lnTo>
                  <a:pt x="14401" y="13103"/>
                </a:lnTo>
                <a:lnTo>
                  <a:pt x="14145" y="13417"/>
                </a:lnTo>
                <a:lnTo>
                  <a:pt x="13877" y="13718"/>
                </a:lnTo>
                <a:lnTo>
                  <a:pt x="13594" y="14005"/>
                </a:lnTo>
                <a:lnTo>
                  <a:pt x="13299" y="14278"/>
                </a:lnTo>
                <a:lnTo>
                  <a:pt x="12993" y="14535"/>
                </a:lnTo>
                <a:lnTo>
                  <a:pt x="12673" y="14776"/>
                </a:lnTo>
                <a:lnTo>
                  <a:pt x="12343" y="15002"/>
                </a:lnTo>
                <a:lnTo>
                  <a:pt x="12004" y="15211"/>
                </a:lnTo>
                <a:lnTo>
                  <a:pt x="11653" y="15402"/>
                </a:lnTo>
                <a:lnTo>
                  <a:pt x="11292" y="15576"/>
                </a:lnTo>
                <a:lnTo>
                  <a:pt x="10924" y="15732"/>
                </a:lnTo>
                <a:lnTo>
                  <a:pt x="10547" y="15868"/>
                </a:lnTo>
                <a:lnTo>
                  <a:pt x="10160" y="15984"/>
                </a:lnTo>
                <a:lnTo>
                  <a:pt x="9767" y="16082"/>
                </a:lnTo>
                <a:lnTo>
                  <a:pt x="9367" y="16158"/>
                </a:lnTo>
                <a:lnTo>
                  <a:pt x="8960" y="16213"/>
                </a:lnTo>
                <a:lnTo>
                  <a:pt x="8547" y="16247"/>
                </a:lnTo>
                <a:lnTo>
                  <a:pt x="8129" y="16258"/>
                </a:lnTo>
                <a:lnTo>
                  <a:pt x="7711" y="16247"/>
                </a:lnTo>
                <a:lnTo>
                  <a:pt x="7298" y="16213"/>
                </a:lnTo>
                <a:lnTo>
                  <a:pt x="6891" y="16158"/>
                </a:lnTo>
                <a:lnTo>
                  <a:pt x="6491" y="16082"/>
                </a:lnTo>
                <a:lnTo>
                  <a:pt x="6097" y="15984"/>
                </a:lnTo>
                <a:lnTo>
                  <a:pt x="5711" y="15868"/>
                </a:lnTo>
                <a:lnTo>
                  <a:pt x="5334" y="15732"/>
                </a:lnTo>
                <a:lnTo>
                  <a:pt x="4965" y="15576"/>
                </a:lnTo>
                <a:lnTo>
                  <a:pt x="4605" y="15402"/>
                </a:lnTo>
                <a:lnTo>
                  <a:pt x="4254" y="15211"/>
                </a:lnTo>
                <a:lnTo>
                  <a:pt x="3915" y="15002"/>
                </a:lnTo>
                <a:lnTo>
                  <a:pt x="3584" y="14776"/>
                </a:lnTo>
                <a:lnTo>
                  <a:pt x="3265" y="14535"/>
                </a:lnTo>
                <a:lnTo>
                  <a:pt x="2958" y="14278"/>
                </a:lnTo>
                <a:lnTo>
                  <a:pt x="2664" y="14005"/>
                </a:lnTo>
                <a:lnTo>
                  <a:pt x="2381" y="13718"/>
                </a:lnTo>
                <a:lnTo>
                  <a:pt x="2113" y="13417"/>
                </a:lnTo>
                <a:lnTo>
                  <a:pt x="1857" y="13103"/>
                </a:lnTo>
                <a:lnTo>
                  <a:pt x="1615" y="12775"/>
                </a:lnTo>
                <a:lnTo>
                  <a:pt x="1389" y="12435"/>
                </a:lnTo>
                <a:lnTo>
                  <a:pt x="1177" y="12083"/>
                </a:lnTo>
                <a:lnTo>
                  <a:pt x="981" y="11720"/>
                </a:lnTo>
                <a:lnTo>
                  <a:pt x="802" y="11346"/>
                </a:lnTo>
                <a:lnTo>
                  <a:pt x="639" y="10962"/>
                </a:lnTo>
                <a:lnTo>
                  <a:pt x="494" y="10568"/>
                </a:lnTo>
                <a:lnTo>
                  <a:pt x="365" y="10165"/>
                </a:lnTo>
                <a:lnTo>
                  <a:pt x="257" y="9754"/>
                </a:lnTo>
                <a:lnTo>
                  <a:pt x="166" y="9335"/>
                </a:lnTo>
                <a:lnTo>
                  <a:pt x="94" y="8907"/>
                </a:lnTo>
                <a:lnTo>
                  <a:pt x="43" y="8474"/>
                </a:lnTo>
                <a:lnTo>
                  <a:pt x="11" y="8033"/>
                </a:lnTo>
                <a:lnTo>
                  <a:pt x="0" y="7587"/>
                </a:lnTo>
              </a:path>
            </a:pathLst>
          </a:custGeom>
          <a:noFill/>
          <a:ln w="38100" cap="rnd" cmpd="sng">
            <a:solidFill>
              <a:srgbClr val="FFCC00"/>
            </a:solidFill>
            <a:prstDash val="sysDot"/>
            <a:round/>
            <a:headEnd/>
            <a:tailEnd/>
          </a:ln>
          <a:extLst/>
        </p:spPr>
        <p:txBody>
          <a:bodyPr/>
          <a:lstStyle/>
          <a:p>
            <a:pPr algn="ctr">
              <a:defRPr/>
            </a:pPr>
            <a:endParaRPr lang="ru-RU" dirty="0">
              <a:solidFill>
                <a:srgbClr val="FFFFFF"/>
              </a:solidFill>
              <a:effectLst>
                <a:outerShdw blurRad="38100" dist="38100" dir="2700000" algn="tl">
                  <a:srgbClr val="000000">
                    <a:alpha val="43137"/>
                  </a:srgbClr>
                </a:outerShdw>
              </a:effectLst>
              <a:latin typeface="Arial" panose="020B0604020202020204" pitchFamily="34" charset="0"/>
            </a:endParaRPr>
          </a:p>
        </p:txBody>
      </p:sp>
      <p:sp>
        <p:nvSpPr>
          <p:cNvPr id="43" name="Freeform 11"/>
          <p:cNvSpPr>
            <a:spLocks/>
          </p:cNvSpPr>
          <p:nvPr/>
        </p:nvSpPr>
        <p:spPr bwMode="auto">
          <a:xfrm rot="-4560000">
            <a:off x="2374260" y="2110544"/>
            <a:ext cx="2797589" cy="126026"/>
          </a:xfrm>
          <a:custGeom>
            <a:avLst/>
            <a:gdLst>
              <a:gd name="T0" fmla="*/ 0 w 3084"/>
              <a:gd name="T1" fmla="*/ 702 h 702"/>
              <a:gd name="T2" fmla="*/ 33 w 3084"/>
              <a:gd name="T3" fmla="*/ 621 h 702"/>
              <a:gd name="T4" fmla="*/ 65 w 3084"/>
              <a:gd name="T5" fmla="*/ 553 h 702"/>
              <a:gd name="T6" fmla="*/ 102 w 3084"/>
              <a:gd name="T7" fmla="*/ 483 h 702"/>
              <a:gd name="T8" fmla="*/ 147 w 3084"/>
              <a:gd name="T9" fmla="*/ 420 h 702"/>
              <a:gd name="T10" fmla="*/ 189 w 3084"/>
              <a:gd name="T11" fmla="*/ 366 h 702"/>
              <a:gd name="T12" fmla="*/ 228 w 3084"/>
              <a:gd name="T13" fmla="*/ 321 h 702"/>
              <a:gd name="T14" fmla="*/ 273 w 3084"/>
              <a:gd name="T15" fmla="*/ 282 h 702"/>
              <a:gd name="T16" fmla="*/ 342 w 3084"/>
              <a:gd name="T17" fmla="*/ 219 h 702"/>
              <a:gd name="T18" fmla="*/ 423 w 3084"/>
              <a:gd name="T19" fmla="*/ 153 h 702"/>
              <a:gd name="T20" fmla="*/ 505 w 3084"/>
              <a:gd name="T21" fmla="*/ 103 h 702"/>
              <a:gd name="T22" fmla="*/ 573 w 3084"/>
              <a:gd name="T23" fmla="*/ 69 h 702"/>
              <a:gd name="T24" fmla="*/ 635 w 3084"/>
              <a:gd name="T25" fmla="*/ 47 h 702"/>
              <a:gd name="T26" fmla="*/ 807 w 3084"/>
              <a:gd name="T27" fmla="*/ 18 h 702"/>
              <a:gd name="T28" fmla="*/ 930 w 3084"/>
              <a:gd name="T29" fmla="*/ 15 h 702"/>
              <a:gd name="T30" fmla="*/ 1101 w 3084"/>
              <a:gd name="T31" fmla="*/ 18 h 702"/>
              <a:gd name="T32" fmla="*/ 1283 w 3084"/>
              <a:gd name="T33" fmla="*/ 45 h 702"/>
              <a:gd name="T34" fmla="*/ 1493 w 3084"/>
              <a:gd name="T35" fmla="*/ 103 h 702"/>
              <a:gd name="T36" fmla="*/ 3084 w 3084"/>
              <a:gd name="T37" fmla="*/ 666 h 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084" h="702">
                <a:moveTo>
                  <a:pt x="0" y="702"/>
                </a:moveTo>
                <a:cubicBezTo>
                  <a:pt x="11" y="674"/>
                  <a:pt x="22" y="646"/>
                  <a:pt x="33" y="621"/>
                </a:cubicBezTo>
                <a:cubicBezTo>
                  <a:pt x="44" y="596"/>
                  <a:pt x="54" y="576"/>
                  <a:pt x="65" y="553"/>
                </a:cubicBezTo>
                <a:cubicBezTo>
                  <a:pt x="76" y="530"/>
                  <a:pt x="88" y="505"/>
                  <a:pt x="102" y="483"/>
                </a:cubicBezTo>
                <a:cubicBezTo>
                  <a:pt x="116" y="461"/>
                  <a:pt x="133" y="439"/>
                  <a:pt x="147" y="420"/>
                </a:cubicBezTo>
                <a:cubicBezTo>
                  <a:pt x="161" y="401"/>
                  <a:pt x="176" y="382"/>
                  <a:pt x="189" y="366"/>
                </a:cubicBezTo>
                <a:cubicBezTo>
                  <a:pt x="202" y="350"/>
                  <a:pt x="214" y="335"/>
                  <a:pt x="228" y="321"/>
                </a:cubicBezTo>
                <a:cubicBezTo>
                  <a:pt x="242" y="307"/>
                  <a:pt x="254" y="299"/>
                  <a:pt x="273" y="282"/>
                </a:cubicBezTo>
                <a:cubicBezTo>
                  <a:pt x="292" y="265"/>
                  <a:pt x="317" y="240"/>
                  <a:pt x="342" y="219"/>
                </a:cubicBezTo>
                <a:cubicBezTo>
                  <a:pt x="367" y="198"/>
                  <a:pt x="396" y="172"/>
                  <a:pt x="423" y="153"/>
                </a:cubicBezTo>
                <a:cubicBezTo>
                  <a:pt x="450" y="134"/>
                  <a:pt x="480" y="117"/>
                  <a:pt x="505" y="103"/>
                </a:cubicBezTo>
                <a:cubicBezTo>
                  <a:pt x="530" y="89"/>
                  <a:pt x="551" y="78"/>
                  <a:pt x="573" y="69"/>
                </a:cubicBezTo>
                <a:cubicBezTo>
                  <a:pt x="595" y="60"/>
                  <a:pt x="596" y="55"/>
                  <a:pt x="635" y="47"/>
                </a:cubicBezTo>
                <a:cubicBezTo>
                  <a:pt x="674" y="39"/>
                  <a:pt x="758" y="23"/>
                  <a:pt x="807" y="18"/>
                </a:cubicBezTo>
                <a:cubicBezTo>
                  <a:pt x="856" y="13"/>
                  <a:pt x="881" y="15"/>
                  <a:pt x="930" y="15"/>
                </a:cubicBezTo>
                <a:cubicBezTo>
                  <a:pt x="979" y="15"/>
                  <a:pt x="1042" y="13"/>
                  <a:pt x="1101" y="18"/>
                </a:cubicBezTo>
                <a:cubicBezTo>
                  <a:pt x="1160" y="23"/>
                  <a:pt x="1218" y="31"/>
                  <a:pt x="1283" y="45"/>
                </a:cubicBezTo>
                <a:cubicBezTo>
                  <a:pt x="1348" y="59"/>
                  <a:pt x="1193" y="0"/>
                  <a:pt x="1493" y="103"/>
                </a:cubicBezTo>
                <a:cubicBezTo>
                  <a:pt x="1793" y="206"/>
                  <a:pt x="2753" y="549"/>
                  <a:pt x="3084" y="666"/>
                </a:cubicBezTo>
              </a:path>
            </a:pathLst>
          </a:custGeom>
          <a:noFill/>
          <a:ln w="38100" cap="rnd" cmpd="sng">
            <a:solidFill>
              <a:srgbClr val="FFCC00"/>
            </a:solidFill>
            <a:prstDash val="sysDot"/>
            <a:round/>
            <a:headEnd type="none" w="sm" len="sm"/>
            <a:tailEnd type="none" w="sm" len="sm"/>
          </a:ln>
          <a:effectLst/>
          <a:extLst/>
        </p:spPr>
        <p:txBody>
          <a:bodyPr wrap="none"/>
          <a:lstStyle/>
          <a:p>
            <a:pPr algn="ctr">
              <a:defRPr/>
            </a:pPr>
            <a:endParaRPr lang="ru-RU" dirty="0">
              <a:solidFill>
                <a:srgbClr val="FFFFFF"/>
              </a:solidFill>
              <a:effectLst>
                <a:outerShdw blurRad="38100" dist="38100" dir="2700000" algn="tl">
                  <a:srgbClr val="000000">
                    <a:alpha val="43137"/>
                  </a:srgbClr>
                </a:outerShdw>
              </a:effectLst>
              <a:latin typeface="Arial" panose="020B0604020202020204" pitchFamily="34" charset="0"/>
            </a:endParaRPr>
          </a:p>
        </p:txBody>
      </p:sp>
      <p:sp>
        <p:nvSpPr>
          <p:cNvPr id="44" name="Rectangle 5"/>
          <p:cNvSpPr>
            <a:spLocks noChangeArrowheads="1"/>
          </p:cNvSpPr>
          <p:nvPr/>
        </p:nvSpPr>
        <p:spPr bwMode="auto">
          <a:xfrm>
            <a:off x="0" y="-33011"/>
            <a:ext cx="9144000" cy="523220"/>
          </a:xfrm>
          <a:prstGeom prst="rect">
            <a:avLst/>
          </a:prstGeom>
          <a:noFill/>
          <a:ln>
            <a:noFill/>
          </a:ln>
          <a:effectLst/>
          <a:extLst/>
        </p:spPr>
        <p:txBody>
          <a:bodyPr anchor="ctr">
            <a:spAutoFit/>
          </a:bodyPr>
          <a:lstStyle/>
          <a:p>
            <a:pPr algn="ctr">
              <a:defRPr/>
            </a:pPr>
            <a:r>
              <a:rPr lang="en-US" sz="2800" b="1" dirty="0">
                <a:solidFill>
                  <a:srgbClr val="FFFF00"/>
                </a:solidFill>
                <a:latin typeface="Times New Roman" panose="02020603050405020304" pitchFamily="18" charset="0"/>
                <a:cs typeface="Times New Roman" panose="02020603050405020304" pitchFamily="18" charset="0"/>
              </a:rPr>
              <a:t>Beam </a:t>
            </a:r>
            <a:r>
              <a:rPr lang="en-US" altLang="ru-RU" sz="2800" b="1" dirty="0" smtClean="0">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sym typeface="Symbol" panose="05050102010706020507" pitchFamily="18" charset="2"/>
              </a:rPr>
              <a:t>extraction </a:t>
            </a:r>
            <a:r>
              <a:rPr lang="en-US" altLang="ru-RU" sz="2800" b="1" dirty="0">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sym typeface="Symbol" panose="05050102010706020507" pitchFamily="18" charset="2"/>
              </a:rPr>
              <a:t>system</a:t>
            </a:r>
            <a:endParaRPr lang="en-US" altLang="ru-RU" sz="2800" b="1" dirty="0">
              <a:solidFill>
                <a:srgbClr val="FFCC00"/>
              </a:solidFill>
              <a:effectLst>
                <a:outerShdw blurRad="38100" dist="38100" dir="2700000" algn="tl">
                  <a:srgbClr val="000000"/>
                </a:outerShdw>
              </a:effectLst>
              <a:latin typeface="Arial Cyr" panose="020B0604020202020204" pitchFamily="34" charset="0"/>
              <a:sym typeface="Symbol" panose="05050102010706020507" pitchFamily="18" charset="2"/>
            </a:endParaRPr>
          </a:p>
        </p:txBody>
      </p:sp>
      <p:sp>
        <p:nvSpPr>
          <p:cNvPr id="45" name="TextBox 44"/>
          <p:cNvSpPr txBox="1"/>
          <p:nvPr/>
        </p:nvSpPr>
        <p:spPr>
          <a:xfrm>
            <a:off x="195572" y="4916057"/>
            <a:ext cx="1427989" cy="646331"/>
          </a:xfrm>
          <a:prstGeom prst="rect">
            <a:avLst/>
          </a:prstGeom>
          <a:solidFill>
            <a:schemeClr val="bg1"/>
          </a:solidFill>
        </p:spPr>
        <p:txBody>
          <a:bodyPr wrap="square" rtlCol="0">
            <a:spAutoFit/>
          </a:bodyPr>
          <a:lstStyle/>
          <a:p>
            <a:r>
              <a:rPr lang="en-US" dirty="0" smtClean="0">
                <a:solidFill>
                  <a:srgbClr val="C00000"/>
                </a:solidFill>
              </a:rPr>
              <a:t>Electrostatic</a:t>
            </a:r>
            <a:r>
              <a:rPr lang="en-US" u="sng" dirty="0" smtClean="0">
                <a:solidFill>
                  <a:srgbClr val="C00000"/>
                </a:solidFill>
              </a:rPr>
              <a:t> </a:t>
            </a:r>
            <a:r>
              <a:rPr lang="en-US" dirty="0" smtClean="0">
                <a:solidFill>
                  <a:srgbClr val="C00000"/>
                </a:solidFill>
              </a:rPr>
              <a:t>deflector</a:t>
            </a:r>
            <a:endParaRPr lang="ru-RU" dirty="0">
              <a:solidFill>
                <a:srgbClr val="C00000"/>
              </a:solidFill>
            </a:endParaRPr>
          </a:p>
        </p:txBody>
      </p:sp>
      <p:cxnSp>
        <p:nvCxnSpPr>
          <p:cNvPr id="46" name="Прямая со стрелкой 45"/>
          <p:cNvCxnSpPr>
            <a:stCxn id="45" idx="3"/>
          </p:cNvCxnSpPr>
          <p:nvPr/>
        </p:nvCxnSpPr>
        <p:spPr>
          <a:xfrm flipV="1">
            <a:off x="1623561" y="4153526"/>
            <a:ext cx="2131693" cy="108569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323417" y="3516628"/>
            <a:ext cx="1126148" cy="923330"/>
          </a:xfrm>
          <a:prstGeom prst="rect">
            <a:avLst/>
          </a:prstGeom>
          <a:solidFill>
            <a:schemeClr val="bg1"/>
          </a:solidFill>
        </p:spPr>
        <p:txBody>
          <a:bodyPr wrap="square" rtlCol="0">
            <a:spAutoFit/>
          </a:bodyPr>
          <a:lstStyle/>
          <a:p>
            <a:r>
              <a:rPr lang="en-US" dirty="0" smtClean="0">
                <a:solidFill>
                  <a:srgbClr val="C00000"/>
                </a:solidFill>
              </a:rPr>
              <a:t>Focusing</a:t>
            </a:r>
            <a:r>
              <a:rPr lang="en-US" u="sng" dirty="0" smtClean="0">
                <a:solidFill>
                  <a:srgbClr val="C00000"/>
                </a:solidFill>
              </a:rPr>
              <a:t> </a:t>
            </a:r>
            <a:r>
              <a:rPr lang="en-US" dirty="0">
                <a:solidFill>
                  <a:srgbClr val="C00000"/>
                </a:solidFill>
              </a:rPr>
              <a:t>m</a:t>
            </a:r>
            <a:r>
              <a:rPr lang="en-US" dirty="0" smtClean="0">
                <a:solidFill>
                  <a:srgbClr val="C00000"/>
                </a:solidFill>
              </a:rPr>
              <a:t>agnetic</a:t>
            </a:r>
            <a:r>
              <a:rPr lang="en-US" u="sng" dirty="0" smtClean="0">
                <a:solidFill>
                  <a:srgbClr val="C00000"/>
                </a:solidFill>
              </a:rPr>
              <a:t> </a:t>
            </a:r>
            <a:r>
              <a:rPr lang="en-US" dirty="0">
                <a:solidFill>
                  <a:srgbClr val="C00000"/>
                </a:solidFill>
              </a:rPr>
              <a:t>channel</a:t>
            </a:r>
            <a:endParaRPr lang="ru-RU" dirty="0">
              <a:solidFill>
                <a:srgbClr val="C00000"/>
              </a:solidFill>
            </a:endParaRPr>
          </a:p>
        </p:txBody>
      </p:sp>
      <p:cxnSp>
        <p:nvCxnSpPr>
          <p:cNvPr id="48" name="Прямая со стрелкой 47"/>
          <p:cNvCxnSpPr>
            <a:stCxn id="47" idx="3"/>
          </p:cNvCxnSpPr>
          <p:nvPr/>
        </p:nvCxnSpPr>
        <p:spPr>
          <a:xfrm flipV="1">
            <a:off x="1449565" y="3546046"/>
            <a:ext cx="1990792" cy="43224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9" name="Прямоугольник 48"/>
          <p:cNvSpPr/>
          <p:nvPr/>
        </p:nvSpPr>
        <p:spPr>
          <a:xfrm>
            <a:off x="5451417" y="1048631"/>
            <a:ext cx="1971158" cy="646331"/>
          </a:xfrm>
          <a:prstGeom prst="rect">
            <a:avLst/>
          </a:prstGeom>
        </p:spPr>
        <p:txBody>
          <a:bodyPr wrap="square">
            <a:spAutoFit/>
          </a:bodyPr>
          <a:lstStyle/>
          <a:p>
            <a:pPr algn="ctr"/>
            <a:r>
              <a:rPr lang="en-US" dirty="0">
                <a:solidFill>
                  <a:srgbClr val="0070C0"/>
                </a:solidFill>
              </a:rPr>
              <a:t>Extraction radius of </a:t>
            </a:r>
            <a:r>
              <a:rPr lang="en-US" dirty="0" err="1">
                <a:solidFill>
                  <a:srgbClr val="0070C0"/>
                </a:solidFill>
              </a:rPr>
              <a:t>R</a:t>
            </a:r>
            <a:r>
              <a:rPr lang="en-US" baseline="-25000" dirty="0" err="1">
                <a:solidFill>
                  <a:srgbClr val="0070C0"/>
                </a:solidFill>
              </a:rPr>
              <a:t>ext</a:t>
            </a:r>
            <a:r>
              <a:rPr lang="ru-RU" dirty="0">
                <a:solidFill>
                  <a:srgbClr val="0070C0"/>
                </a:solidFill>
              </a:rPr>
              <a:t>=1</a:t>
            </a:r>
            <a:r>
              <a:rPr lang="en-US" dirty="0">
                <a:solidFill>
                  <a:srgbClr val="0070C0"/>
                </a:solidFill>
              </a:rPr>
              <a:t>.</a:t>
            </a:r>
            <a:r>
              <a:rPr lang="ru-RU" dirty="0" smtClean="0">
                <a:solidFill>
                  <a:srgbClr val="0070C0"/>
                </a:solidFill>
              </a:rPr>
              <a:t>7</a:t>
            </a:r>
            <a:r>
              <a:rPr lang="en-US" dirty="0" smtClean="0">
                <a:solidFill>
                  <a:srgbClr val="0070C0"/>
                </a:solidFill>
              </a:rPr>
              <a:t>9</a:t>
            </a:r>
            <a:r>
              <a:rPr lang="ru-RU" dirty="0" smtClean="0">
                <a:solidFill>
                  <a:srgbClr val="0070C0"/>
                </a:solidFill>
              </a:rPr>
              <a:t> </a:t>
            </a:r>
            <a:r>
              <a:rPr lang="en-US" dirty="0">
                <a:solidFill>
                  <a:srgbClr val="0070C0"/>
                </a:solidFill>
              </a:rPr>
              <a:t>m</a:t>
            </a:r>
            <a:r>
              <a:rPr lang="ru-RU" dirty="0">
                <a:solidFill>
                  <a:srgbClr val="0070C0"/>
                </a:solidFill>
              </a:rPr>
              <a:t> </a:t>
            </a:r>
          </a:p>
        </p:txBody>
      </p:sp>
    </p:spTree>
    <p:extLst>
      <p:ext uri="{BB962C8B-B14F-4D97-AF65-F5344CB8AC3E}">
        <p14:creationId xmlns:p14="http://schemas.microsoft.com/office/powerpoint/2010/main" val="888700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ox(out)">
                                      <p:cBhvr>
                                        <p:cTn id="7" dur="500"/>
                                        <p:tgtEl>
                                          <p:spTgt spid="34"/>
                                        </p:tgtEl>
                                      </p:cBhvr>
                                    </p:animEffect>
                                  </p:childTnLst>
                                </p:cTn>
                              </p:par>
                              <p:par>
                                <p:cTn id="8" presetID="23" presetClass="emph" presetSubtype="0" repeatCount="indefinite" fill="hold" grpId="1" nodeType="withEffect">
                                  <p:stCondLst>
                                    <p:cond delay="0"/>
                                  </p:stCondLst>
                                  <p:endCondLst>
                                    <p:cond evt="onNext" delay="0">
                                      <p:tgtEl>
                                        <p:sldTgt/>
                                      </p:tgtEl>
                                    </p:cond>
                                  </p:endCondLst>
                                  <p:childTnLst>
                                    <p:animClr clrSpc="hsl" dir="cw">
                                      <p:cBhvr override="childStyle">
                                        <p:cTn id="9" dur="500" fill="hold"/>
                                        <p:tgtEl>
                                          <p:spTgt spid="34"/>
                                        </p:tgtEl>
                                        <p:attrNameLst>
                                          <p:attrName>style.color</p:attrName>
                                        </p:attrNameLst>
                                      </p:cBhvr>
                                      <p:by>
                                        <p:hsl h="10842353" s="0" l="0"/>
                                      </p:by>
                                    </p:animClr>
                                    <p:animClr clrSpc="hsl" dir="cw">
                                      <p:cBhvr>
                                        <p:cTn id="10" dur="500" fill="hold"/>
                                        <p:tgtEl>
                                          <p:spTgt spid="34"/>
                                        </p:tgtEl>
                                        <p:attrNameLst>
                                          <p:attrName>fillcolor</p:attrName>
                                        </p:attrNameLst>
                                      </p:cBhvr>
                                      <p:by>
                                        <p:hsl h="10842353" s="0" l="0"/>
                                      </p:by>
                                    </p:animClr>
                                    <p:animClr clrSpc="hsl" dir="cw">
                                      <p:cBhvr>
                                        <p:cTn id="11" dur="500" fill="hold"/>
                                        <p:tgtEl>
                                          <p:spTgt spid="34"/>
                                        </p:tgtEl>
                                        <p:attrNameLst>
                                          <p:attrName>stroke.color</p:attrName>
                                        </p:attrNameLst>
                                      </p:cBhvr>
                                      <p:by>
                                        <p:hsl h="10842353" s="0" l="0"/>
                                      </p:by>
                                    </p:animClr>
                                    <p:set>
                                      <p:cBhvr>
                                        <p:cTn id="12" dur="500" fill="hold"/>
                                        <p:tgtEl>
                                          <p:spTgt spid="34"/>
                                        </p:tgtEl>
                                        <p:attrNameLst>
                                          <p:attrName>fill.type</p:attrName>
                                        </p:attrNameLst>
                                      </p:cBhvr>
                                      <p:to>
                                        <p:strVal val="solid"/>
                                      </p:to>
                                    </p:set>
                                  </p:childTnLst>
                                </p:cTn>
                              </p:par>
                              <p:par>
                                <p:cTn id="13" presetID="22" presetClass="entr" presetSubtype="8" fill="hold" grpId="0" nodeType="with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wipe(left)">
                                      <p:cBhvr>
                                        <p:cTn id="15" dur="500"/>
                                        <p:tgtEl>
                                          <p:spTgt spid="43"/>
                                        </p:tgtEl>
                                      </p:cBhvr>
                                    </p:animEffect>
                                  </p:childTnLst>
                                </p:cTn>
                              </p:par>
                              <p:par>
                                <p:cTn id="16" presetID="23" presetClass="emph" presetSubtype="0" repeatCount="indefinite" fill="hold" grpId="1" nodeType="withEffect">
                                  <p:stCondLst>
                                    <p:cond delay="0"/>
                                  </p:stCondLst>
                                  <p:endCondLst>
                                    <p:cond evt="onNext" delay="0">
                                      <p:tgtEl>
                                        <p:sldTgt/>
                                      </p:tgtEl>
                                    </p:cond>
                                  </p:endCondLst>
                                  <p:childTnLst>
                                    <p:animClr clrSpc="hsl" dir="cw">
                                      <p:cBhvr override="childStyle">
                                        <p:cTn id="17" dur="500" fill="hold"/>
                                        <p:tgtEl>
                                          <p:spTgt spid="43"/>
                                        </p:tgtEl>
                                        <p:attrNameLst>
                                          <p:attrName>style.color</p:attrName>
                                        </p:attrNameLst>
                                      </p:cBhvr>
                                      <p:by>
                                        <p:hsl h="10842353" s="0" l="0"/>
                                      </p:by>
                                    </p:animClr>
                                    <p:animClr clrSpc="hsl" dir="cw">
                                      <p:cBhvr>
                                        <p:cTn id="18" dur="500" fill="hold"/>
                                        <p:tgtEl>
                                          <p:spTgt spid="43"/>
                                        </p:tgtEl>
                                        <p:attrNameLst>
                                          <p:attrName>fillcolor</p:attrName>
                                        </p:attrNameLst>
                                      </p:cBhvr>
                                      <p:by>
                                        <p:hsl h="10842353" s="0" l="0"/>
                                      </p:by>
                                    </p:animClr>
                                    <p:animClr clrSpc="hsl" dir="cw">
                                      <p:cBhvr>
                                        <p:cTn id="19" dur="500" fill="hold"/>
                                        <p:tgtEl>
                                          <p:spTgt spid="43"/>
                                        </p:tgtEl>
                                        <p:attrNameLst>
                                          <p:attrName>stroke.color</p:attrName>
                                        </p:attrNameLst>
                                      </p:cBhvr>
                                      <p:by>
                                        <p:hsl h="10842353" s="0" l="0"/>
                                      </p:by>
                                    </p:animClr>
                                    <p:set>
                                      <p:cBhvr>
                                        <p:cTn id="20" dur="500" fill="hold"/>
                                        <p:tgtEl>
                                          <p:spTgt spid="43"/>
                                        </p:tgtEl>
                                        <p:attrNameLst>
                                          <p:attrName>fill.type</p:attrName>
                                        </p:attrNameLst>
                                      </p:cBhvr>
                                      <p:to>
                                        <p:strVal val="solid"/>
                                      </p:to>
                                    </p:set>
                                  </p:childTnLst>
                                </p:cTn>
                              </p:par>
                            </p:childTnLst>
                          </p:cTn>
                        </p:par>
                        <p:par>
                          <p:cTn id="21" fill="hold">
                            <p:stCondLst>
                              <p:cond delay="500"/>
                            </p:stCondLst>
                            <p:childTnLst>
                              <p:par>
                                <p:cTn id="22" presetID="29" presetClass="entr" presetSubtype="0" fill="hold" grpId="0" nodeType="afterEffect">
                                  <p:stCondLst>
                                    <p:cond delay="0"/>
                                  </p:stCondLst>
                                  <p:childTnLst>
                                    <p:set>
                                      <p:cBhvr>
                                        <p:cTn id="23" dur="1" fill="hold">
                                          <p:stCondLst>
                                            <p:cond delay="0"/>
                                          </p:stCondLst>
                                        </p:cTn>
                                        <p:tgtEl>
                                          <p:spTgt spid="44"/>
                                        </p:tgtEl>
                                        <p:attrNameLst>
                                          <p:attrName>style.visibility</p:attrName>
                                        </p:attrNameLst>
                                      </p:cBhvr>
                                      <p:to>
                                        <p:strVal val="visible"/>
                                      </p:to>
                                    </p:set>
                                    <p:anim calcmode="lin" valueType="num">
                                      <p:cBhvr>
                                        <p:cTn id="24" dur="1000" fill="hold"/>
                                        <p:tgtEl>
                                          <p:spTgt spid="44"/>
                                        </p:tgtEl>
                                        <p:attrNameLst>
                                          <p:attrName>ppt_x</p:attrName>
                                        </p:attrNameLst>
                                      </p:cBhvr>
                                      <p:tavLst>
                                        <p:tav tm="0">
                                          <p:val>
                                            <p:strVal val="#ppt_x-.2"/>
                                          </p:val>
                                        </p:tav>
                                        <p:tav tm="100000">
                                          <p:val>
                                            <p:strVal val="#ppt_x"/>
                                          </p:val>
                                        </p:tav>
                                      </p:tavLst>
                                    </p:anim>
                                    <p:anim calcmode="lin" valueType="num">
                                      <p:cBhvr>
                                        <p:cTn id="25" dur="1000" fill="hold"/>
                                        <p:tgtEl>
                                          <p:spTgt spid="44"/>
                                        </p:tgtEl>
                                        <p:attrNameLst>
                                          <p:attrName>ppt_y</p:attrName>
                                        </p:attrNameLst>
                                      </p:cBhvr>
                                      <p:tavLst>
                                        <p:tav tm="0">
                                          <p:val>
                                            <p:strVal val="#ppt_y"/>
                                          </p:val>
                                        </p:tav>
                                        <p:tav tm="100000">
                                          <p:val>
                                            <p:strVal val="#ppt_y"/>
                                          </p:val>
                                        </p:tav>
                                      </p:tavLst>
                                    </p:anim>
                                    <p:animEffect transition="in" filter="wipe(right)" prLst="gradientSize: 0.1">
                                      <p:cBhvr>
                                        <p:cTn id="26" dur="1000"/>
                                        <p:tgtEl>
                                          <p:spTgt spid="44"/>
                                        </p:tgtEl>
                                      </p:cBhvr>
                                    </p:animEffect>
                                  </p:childTnLst>
                                </p:cTn>
                              </p:par>
                            </p:childTnLst>
                          </p:cTn>
                        </p:par>
                        <p:par>
                          <p:cTn id="27" fill="hold">
                            <p:stCondLst>
                              <p:cond delay="1500"/>
                            </p:stCondLst>
                            <p:childTnLst>
                              <p:par>
                                <p:cTn id="28" presetID="1" presetClass="entr" presetSubtype="0" fill="hold" grpId="0" nodeType="afterEffect">
                                  <p:stCondLst>
                                    <p:cond delay="0"/>
                                  </p:stCondLst>
                                  <p:childTnLst>
                                    <p:set>
                                      <p:cBhvr>
                                        <p:cTn id="29" dur="1" fill="hold">
                                          <p:stCondLst>
                                            <p:cond delay="0"/>
                                          </p:stCondLst>
                                        </p:cTn>
                                        <p:tgtEl>
                                          <p:spTgt spid="45"/>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46"/>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47"/>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48"/>
                                        </p:tgtEl>
                                        <p:attrNameLst>
                                          <p:attrName>style.visibility</p:attrName>
                                        </p:attrNameLst>
                                      </p:cBhvr>
                                      <p:to>
                                        <p:strVal val="visible"/>
                                      </p:to>
                                    </p:set>
                                  </p:childTnLst>
                                </p:cTn>
                              </p:par>
                            </p:childTnLst>
                          </p:cTn>
                        </p:par>
                        <p:par>
                          <p:cTn id="36" fill="hold">
                            <p:stCondLst>
                              <p:cond delay="1500"/>
                            </p:stCondLst>
                            <p:childTnLst>
                              <p:par>
                                <p:cTn id="37" presetID="22" presetClass="entr" presetSubtype="4" fill="hold" grpId="0" nodeType="afterEffect">
                                  <p:stCondLst>
                                    <p:cond delay="0"/>
                                  </p:stCondLst>
                                  <p:childTnLst>
                                    <p:set>
                                      <p:cBhvr>
                                        <p:cTn id="38" dur="1" fill="hold">
                                          <p:stCondLst>
                                            <p:cond delay="0"/>
                                          </p:stCondLst>
                                        </p:cTn>
                                        <p:tgtEl>
                                          <p:spTgt spid="49"/>
                                        </p:tgtEl>
                                        <p:attrNameLst>
                                          <p:attrName>style.visibility</p:attrName>
                                        </p:attrNameLst>
                                      </p:cBhvr>
                                      <p:to>
                                        <p:strVal val="visible"/>
                                      </p:to>
                                    </p:set>
                                    <p:animEffect transition="in" filter="wipe(down)">
                                      <p:cBhvr>
                                        <p:cTn id="39"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4" grpId="1" animBg="1"/>
      <p:bldP spid="43" grpId="0" animBg="1"/>
      <p:bldP spid="43" grpId="1" animBg="1"/>
      <p:bldP spid="44" grpId="0"/>
      <p:bldP spid="45" grpId="0" animBg="1"/>
      <p:bldP spid="47" grpId="0" animBg="1"/>
      <p:bldP spid="4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Заголовок 1"/>
          <p:cNvSpPr>
            <a:spLocks noGrp="1"/>
          </p:cNvSpPr>
          <p:nvPr>
            <p:ph type="title"/>
          </p:nvPr>
        </p:nvSpPr>
        <p:spPr>
          <a:xfrm>
            <a:off x="427952" y="168812"/>
            <a:ext cx="8325297" cy="928468"/>
          </a:xfrm>
        </p:spPr>
        <p:txBody>
          <a:bodyPr/>
          <a:lstStyle/>
          <a:p>
            <a:r>
              <a:rPr lang="en-US" altLang="ru-RU" sz="2800" b="1" dirty="0">
                <a:solidFill>
                  <a:srgbClr val="FFFF00"/>
                </a:solidFill>
                <a:latin typeface="Times New Roman" panose="02020603050405020304" pitchFamily="18" charset="0"/>
                <a:cs typeface="Times New Roman" panose="02020603050405020304" pitchFamily="18" charset="0"/>
              </a:rPr>
              <a:t>Factory </a:t>
            </a:r>
            <a:r>
              <a:rPr lang="en-US" altLang="ru-RU" sz="2800" b="1" dirty="0" smtClean="0">
                <a:solidFill>
                  <a:srgbClr val="FFFF00"/>
                </a:solidFill>
                <a:latin typeface="Times New Roman" panose="02020603050405020304" pitchFamily="18" charset="0"/>
                <a:cs typeface="Times New Roman" panose="02020603050405020304" pitchFamily="18" charset="0"/>
              </a:rPr>
              <a:t>of </a:t>
            </a:r>
            <a:r>
              <a:rPr lang="en-US" altLang="ru-RU" sz="2800" b="1" dirty="0" err="1" smtClean="0">
                <a:solidFill>
                  <a:srgbClr val="FFFF00"/>
                </a:solidFill>
                <a:latin typeface="Times New Roman" panose="02020603050405020304" pitchFamily="18" charset="0"/>
                <a:cs typeface="Times New Roman" panose="02020603050405020304" pitchFamily="18" charset="0"/>
              </a:rPr>
              <a:t>Superheavy</a:t>
            </a:r>
            <a:r>
              <a:rPr lang="en-US" altLang="ru-RU" sz="2800" b="1" dirty="0" smtClean="0">
                <a:solidFill>
                  <a:srgbClr val="FFFF00"/>
                </a:solidFill>
                <a:latin typeface="Times New Roman" panose="02020603050405020304" pitchFamily="18" charset="0"/>
                <a:cs typeface="Times New Roman" panose="02020603050405020304" pitchFamily="18" charset="0"/>
              </a:rPr>
              <a:t> Elements – the</a:t>
            </a:r>
            <a:r>
              <a:rPr lang="ru-RU" altLang="ru-RU" sz="2800" b="1" dirty="0" smtClean="0">
                <a:solidFill>
                  <a:srgbClr val="FFFF00"/>
                </a:solidFill>
                <a:latin typeface="Times New Roman" panose="02020603050405020304" pitchFamily="18" charset="0"/>
                <a:cs typeface="Times New Roman" panose="02020603050405020304" pitchFamily="18" charset="0"/>
              </a:rPr>
              <a:t> </a:t>
            </a:r>
            <a:r>
              <a:rPr lang="en-US" altLang="ru-RU" sz="2800" b="1" dirty="0" smtClean="0">
                <a:solidFill>
                  <a:srgbClr val="FFFF00"/>
                </a:solidFill>
                <a:latin typeface="Times New Roman" panose="02020603050405020304" pitchFamily="18" charset="0"/>
                <a:cs typeface="Times New Roman" panose="02020603050405020304" pitchFamily="18" charset="0"/>
              </a:rPr>
              <a:t>main </a:t>
            </a:r>
            <a:r>
              <a:rPr lang="en-US" altLang="ru-RU" sz="2800" b="1" dirty="0" smtClean="0">
                <a:solidFill>
                  <a:srgbClr val="FF0000"/>
                </a:solidFill>
                <a:latin typeface="Times New Roman" panose="02020603050405020304" pitchFamily="18" charset="0"/>
                <a:cs typeface="Times New Roman" panose="02020603050405020304" pitchFamily="18" charset="0"/>
              </a:rPr>
              <a:t> Goals</a:t>
            </a:r>
            <a:endParaRPr lang="ru-RU" altLang="ru-RU" sz="2800" b="1" dirty="0" smtClean="0">
              <a:solidFill>
                <a:srgbClr val="FF0000"/>
              </a:solidFill>
              <a:latin typeface="Times New Roman" panose="02020603050405020304" pitchFamily="18" charset="0"/>
              <a:cs typeface="Times New Roman" panose="02020603050405020304" pitchFamily="18" charset="0"/>
            </a:endParaRPr>
          </a:p>
        </p:txBody>
      </p:sp>
      <p:sp>
        <p:nvSpPr>
          <p:cNvPr id="80899" name="Номер слайда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265E7EC-41AF-4F5D-A8EE-8D4EAF61CDB0}" type="slidenum">
              <a:rPr lang="ru-RU" altLang="ru-RU" sz="1400" smtClean="0"/>
              <a:pPr>
                <a:spcBef>
                  <a:spcPct val="0"/>
                </a:spcBef>
                <a:buFontTx/>
                <a:buNone/>
              </a:pPr>
              <a:t>2</a:t>
            </a:fld>
            <a:endParaRPr lang="ru-RU" altLang="ru-RU" sz="1400" smtClean="0"/>
          </a:p>
        </p:txBody>
      </p:sp>
      <p:sp>
        <p:nvSpPr>
          <p:cNvPr id="2" name="Прямоугольник 1"/>
          <p:cNvSpPr/>
          <p:nvPr/>
        </p:nvSpPr>
        <p:spPr>
          <a:xfrm>
            <a:off x="701877" y="4395565"/>
            <a:ext cx="7932673" cy="1569660"/>
          </a:xfrm>
          <a:prstGeom prst="rect">
            <a:avLst/>
          </a:prstGeom>
        </p:spPr>
        <p:txBody>
          <a:bodyPr wrap="square">
            <a:spAutoFit/>
          </a:bodyPr>
          <a:lstStyle/>
          <a:p>
            <a:pPr algn="just"/>
            <a:r>
              <a:rPr lang="en-US" sz="2400" b="1" dirty="0" smtClean="0">
                <a:solidFill>
                  <a:srgbClr val="FFCCCC"/>
                </a:solidFill>
                <a:latin typeface="Times New Roman" panose="02020603050405020304" pitchFamily="18" charset="0"/>
                <a:cs typeface="Times New Roman" panose="02020603050405020304" pitchFamily="18" charset="0"/>
              </a:rPr>
              <a:t>The </a:t>
            </a:r>
            <a:r>
              <a:rPr lang="en-US" sz="2400" b="1" dirty="0">
                <a:solidFill>
                  <a:srgbClr val="FFCCCC"/>
                </a:solidFill>
                <a:latin typeface="Times New Roman" panose="02020603050405020304" pitchFamily="18" charset="0"/>
                <a:cs typeface="Times New Roman" panose="02020603050405020304" pitchFamily="18" charset="0"/>
              </a:rPr>
              <a:t>Factory </a:t>
            </a:r>
            <a:r>
              <a:rPr lang="en-US" sz="2400" b="1" dirty="0" smtClean="0">
                <a:solidFill>
                  <a:srgbClr val="FFCCCC"/>
                </a:solidFill>
                <a:latin typeface="Times New Roman" panose="02020603050405020304" pitchFamily="18" charset="0"/>
                <a:cs typeface="Times New Roman" panose="02020603050405020304" pitchFamily="18" charset="0"/>
              </a:rPr>
              <a:t>will be based </a:t>
            </a:r>
            <a:r>
              <a:rPr lang="en-US" sz="2400" b="1" dirty="0">
                <a:solidFill>
                  <a:srgbClr val="FFCCCC"/>
                </a:solidFill>
                <a:latin typeface="Times New Roman" panose="02020603050405020304" pitchFamily="18" charset="0"/>
                <a:cs typeface="Times New Roman" panose="02020603050405020304" pitchFamily="18" charset="0"/>
              </a:rPr>
              <a:t>on the </a:t>
            </a:r>
            <a:r>
              <a:rPr lang="en-US" sz="2400" b="1" dirty="0" smtClean="0">
                <a:solidFill>
                  <a:srgbClr val="FFCCCC"/>
                </a:solidFill>
                <a:latin typeface="Times New Roman" panose="02020603050405020304" pitchFamily="18" charset="0"/>
                <a:cs typeface="Times New Roman" panose="02020603050405020304" pitchFamily="18" charset="0"/>
              </a:rPr>
              <a:t>new DC-280 cyclotron</a:t>
            </a:r>
            <a:r>
              <a:rPr lang="en-US" sz="2400" b="1" dirty="0">
                <a:solidFill>
                  <a:srgbClr val="FFCCCC"/>
                </a:solidFill>
                <a:latin typeface="Times New Roman" panose="02020603050405020304" pitchFamily="18" charset="0"/>
                <a:cs typeface="Times New Roman" panose="02020603050405020304" pitchFamily="18" charset="0"/>
              </a:rPr>
              <a:t>. </a:t>
            </a:r>
            <a:r>
              <a:rPr lang="en-US" sz="2400" b="1" dirty="0" smtClean="0">
                <a:solidFill>
                  <a:srgbClr val="FFCCCC"/>
                </a:solidFill>
                <a:latin typeface="Times New Roman" panose="02020603050405020304" pitchFamily="18" charset="0"/>
                <a:cs typeface="Times New Roman" panose="02020603050405020304" pitchFamily="18" charset="0"/>
              </a:rPr>
              <a:t>The cyclotron will produce high intensity ion beams.</a:t>
            </a:r>
          </a:p>
          <a:p>
            <a:r>
              <a:rPr lang="en-US" sz="2400" b="1" dirty="0" smtClean="0">
                <a:solidFill>
                  <a:srgbClr val="FFCCCC"/>
                </a:solidFill>
                <a:latin typeface="Times New Roman" panose="02020603050405020304" pitchFamily="18" charset="0"/>
                <a:cs typeface="Times New Roman" panose="02020603050405020304" pitchFamily="18" charset="0"/>
              </a:rPr>
              <a:t>The cyclotron </a:t>
            </a:r>
            <a:r>
              <a:rPr lang="en-US" sz="2400" b="1" dirty="0">
                <a:solidFill>
                  <a:srgbClr val="FFCCCC"/>
                </a:solidFill>
                <a:latin typeface="Times New Roman" panose="02020603050405020304" pitchFamily="18" charset="0"/>
                <a:cs typeface="Times New Roman" panose="02020603050405020304" pitchFamily="18" charset="0"/>
              </a:rPr>
              <a:t>is being </a:t>
            </a:r>
            <a:r>
              <a:rPr lang="en-US" sz="2400" b="1" dirty="0" smtClean="0">
                <a:solidFill>
                  <a:srgbClr val="FFCCCC"/>
                </a:solidFill>
                <a:latin typeface="Times New Roman" panose="02020603050405020304" pitchFamily="18" charset="0"/>
                <a:cs typeface="Times New Roman" panose="02020603050405020304" pitchFamily="18" charset="0"/>
              </a:rPr>
              <a:t>created </a:t>
            </a:r>
            <a:r>
              <a:rPr lang="en-US" sz="2400" b="1" dirty="0">
                <a:solidFill>
                  <a:srgbClr val="FFCCCC"/>
                </a:solidFill>
                <a:latin typeface="Times New Roman" panose="02020603050405020304" pitchFamily="18" charset="0"/>
                <a:cs typeface="Times New Roman" panose="02020603050405020304" pitchFamily="18" charset="0"/>
              </a:rPr>
              <a:t>in </a:t>
            </a:r>
            <a:r>
              <a:rPr lang="en-US" sz="2400" b="1" dirty="0" smtClean="0">
                <a:solidFill>
                  <a:srgbClr val="FFCCCC"/>
                </a:solidFill>
                <a:latin typeface="Times New Roman" panose="02020603050405020304" pitchFamily="18" charset="0"/>
                <a:cs typeface="Times New Roman" panose="02020603050405020304" pitchFamily="18" charset="0"/>
              </a:rPr>
              <a:t>the </a:t>
            </a:r>
            <a:r>
              <a:rPr lang="en-US" sz="2400" b="1" dirty="0">
                <a:solidFill>
                  <a:srgbClr val="FFCCCC"/>
                </a:solidFill>
                <a:latin typeface="Times New Roman" panose="02020603050405020304" pitchFamily="18" charset="0"/>
                <a:cs typeface="Times New Roman" panose="02020603050405020304" pitchFamily="18" charset="0"/>
              </a:rPr>
              <a:t>new </a:t>
            </a:r>
            <a:r>
              <a:rPr lang="en-US" sz="2400" b="1" dirty="0" smtClean="0">
                <a:solidFill>
                  <a:srgbClr val="FFCCCC"/>
                </a:solidFill>
                <a:latin typeface="Times New Roman" panose="02020603050405020304" pitchFamily="18" charset="0"/>
                <a:cs typeface="Times New Roman" panose="02020603050405020304" pitchFamily="18" charset="0"/>
              </a:rPr>
              <a:t>experimental building of the FLNR.</a:t>
            </a:r>
            <a:endParaRPr lang="ru-RU" sz="2400" b="1" dirty="0">
              <a:solidFill>
                <a:srgbClr val="FFCCCC"/>
              </a:solidFill>
              <a:latin typeface="Times New Roman" panose="02020603050405020304" pitchFamily="18" charset="0"/>
              <a:cs typeface="Times New Roman" panose="02020603050405020304" pitchFamily="18" charset="0"/>
            </a:endParaRPr>
          </a:p>
        </p:txBody>
      </p:sp>
      <p:sp>
        <p:nvSpPr>
          <p:cNvPr id="6" name="Объект 2"/>
          <p:cNvSpPr>
            <a:spLocks noGrp="1"/>
          </p:cNvSpPr>
          <p:nvPr>
            <p:ph idx="4294967295"/>
          </p:nvPr>
        </p:nvSpPr>
        <p:spPr>
          <a:xfrm>
            <a:off x="313510" y="1430110"/>
            <a:ext cx="8321040" cy="2057673"/>
          </a:xfrm>
        </p:spPr>
        <p:txBody>
          <a:bodyPr anchorCtr="1"/>
          <a:lstStyle/>
          <a:p>
            <a:pPr eaLnBrk="1" hangingPunct="1">
              <a:buClr>
                <a:srgbClr val="FF3300"/>
              </a:buClr>
              <a:buFont typeface="Wingdings" panose="05000000000000000000" pitchFamily="2" charset="2"/>
              <a:buChar char="Ø"/>
              <a:defRPr/>
            </a:pPr>
            <a:r>
              <a:rPr lang="en-US" sz="2800" b="1" dirty="0" smtClean="0">
                <a:solidFill>
                  <a:schemeClr val="bg1"/>
                </a:solidFill>
                <a:latin typeface="Times New Roman" pitchFamily="18" charset="0"/>
                <a:cs typeface="Times New Roman" pitchFamily="18" charset="0"/>
              </a:rPr>
              <a:t>Synthesis </a:t>
            </a:r>
            <a:r>
              <a:rPr lang="en-US" sz="2800" b="1" dirty="0">
                <a:solidFill>
                  <a:schemeClr val="bg1"/>
                </a:solidFill>
                <a:latin typeface="Times New Roman" pitchFamily="18" charset="0"/>
                <a:cs typeface="Times New Roman" pitchFamily="18" charset="0"/>
              </a:rPr>
              <a:t>of SHE and </a:t>
            </a:r>
            <a:r>
              <a:rPr lang="en-US" sz="2800" b="1" dirty="0" smtClean="0">
                <a:solidFill>
                  <a:schemeClr val="bg1"/>
                </a:solidFill>
                <a:latin typeface="Times New Roman" pitchFamily="18" charset="0"/>
                <a:cs typeface="Times New Roman" pitchFamily="18" charset="0"/>
              </a:rPr>
              <a:t>studying of their properties;</a:t>
            </a:r>
          </a:p>
          <a:p>
            <a:pPr eaLnBrk="1" hangingPunct="1">
              <a:buClr>
                <a:srgbClr val="FF3300"/>
              </a:buClr>
              <a:buFont typeface="Wingdings" panose="05000000000000000000" pitchFamily="2" charset="2"/>
              <a:buChar char="Ø"/>
              <a:defRPr/>
            </a:pPr>
            <a:r>
              <a:rPr lang="en-US" sz="2800" b="1" dirty="0" smtClean="0">
                <a:solidFill>
                  <a:schemeClr val="bg1"/>
                </a:solidFill>
                <a:latin typeface="Times New Roman" pitchFamily="18" charset="0"/>
                <a:cs typeface="Times New Roman" pitchFamily="18" charset="0"/>
              </a:rPr>
              <a:t>Search for new reactions for SHE-synthesis;</a:t>
            </a:r>
          </a:p>
          <a:p>
            <a:pPr eaLnBrk="1" hangingPunct="1">
              <a:buClr>
                <a:srgbClr val="FF3300"/>
              </a:buClr>
              <a:buFont typeface="Wingdings" panose="05000000000000000000" pitchFamily="2" charset="2"/>
              <a:buChar char="Ø"/>
              <a:defRPr/>
            </a:pPr>
            <a:r>
              <a:rPr lang="en-US" altLang="ru-RU" sz="2800" b="1" dirty="0">
                <a:solidFill>
                  <a:schemeClr val="bg1"/>
                </a:solidFill>
                <a:latin typeface="Times New Roman" panose="02020603050405020304" pitchFamily="18" charset="0"/>
                <a:cs typeface="Times New Roman" panose="02020603050405020304" pitchFamily="18" charset="0"/>
              </a:rPr>
              <a:t>Study of </a:t>
            </a:r>
            <a:r>
              <a:rPr lang="en-US" altLang="ru-RU" sz="2800" b="1" dirty="0" smtClean="0">
                <a:solidFill>
                  <a:schemeClr val="bg1"/>
                </a:solidFill>
                <a:latin typeface="Times New Roman" panose="02020603050405020304" pitchFamily="18" charset="0"/>
                <a:cs typeface="Times New Roman" panose="02020603050405020304" pitchFamily="18" charset="0"/>
              </a:rPr>
              <a:t>chemical properties </a:t>
            </a:r>
            <a:r>
              <a:rPr lang="en-US" altLang="ru-RU" sz="2800" b="1" dirty="0">
                <a:solidFill>
                  <a:schemeClr val="bg1"/>
                </a:solidFill>
                <a:latin typeface="Times New Roman" panose="02020603050405020304" pitchFamily="18" charset="0"/>
                <a:cs typeface="Times New Roman" panose="02020603050405020304" pitchFamily="18" charset="0"/>
              </a:rPr>
              <a:t>of SHE</a:t>
            </a:r>
            <a:r>
              <a:rPr lang="en-US" sz="2800" b="1" dirty="0" smtClean="0">
                <a:solidFill>
                  <a:schemeClr val="bg1"/>
                </a:solidFill>
                <a:latin typeface="Times New Roman" pitchFamily="18" charset="0"/>
                <a:cs typeface="Times New Roman" pitchFamily="18" charset="0"/>
              </a:rPr>
              <a:t>;</a:t>
            </a:r>
          </a:p>
        </p:txBody>
      </p:sp>
      <p:sp>
        <p:nvSpPr>
          <p:cNvPr id="3" name="Прямоугольник 2"/>
          <p:cNvSpPr/>
          <p:nvPr/>
        </p:nvSpPr>
        <p:spPr>
          <a:xfrm>
            <a:off x="209006" y="3218112"/>
            <a:ext cx="8673737" cy="707886"/>
          </a:xfrm>
          <a:prstGeom prst="rect">
            <a:avLst/>
          </a:prstGeom>
        </p:spPr>
        <p:txBody>
          <a:bodyPr wrap="square">
            <a:spAutoFit/>
          </a:bodyPr>
          <a:lstStyle/>
          <a:p>
            <a:r>
              <a:rPr lang="en-US" altLang="ru-RU" sz="2000" b="1" dirty="0" smtClean="0">
                <a:solidFill>
                  <a:schemeClr val="bg1"/>
                </a:solidFill>
                <a:latin typeface="Times New Roman" panose="02020603050405020304" pitchFamily="18" charset="0"/>
                <a:cs typeface="Times New Roman" panose="02020603050405020304" pitchFamily="18" charset="0"/>
              </a:rPr>
              <a:t>Because of  extremely </a:t>
            </a:r>
            <a:r>
              <a:rPr lang="en-US" altLang="ru-RU" sz="2000" b="1" dirty="0">
                <a:solidFill>
                  <a:schemeClr val="bg1"/>
                </a:solidFill>
                <a:latin typeface="Times New Roman" panose="02020603050405020304" pitchFamily="18" charset="0"/>
                <a:cs typeface="Times New Roman" panose="02020603050405020304" pitchFamily="18" charset="0"/>
              </a:rPr>
              <a:t>low (</a:t>
            </a:r>
            <a:r>
              <a:rPr lang="el-GR" altLang="ru-RU" sz="2000" b="1" dirty="0">
                <a:solidFill>
                  <a:schemeClr val="bg1"/>
                </a:solidFill>
                <a:latin typeface="Times New Roman" panose="02020603050405020304" pitchFamily="18" charset="0"/>
                <a:cs typeface="Times New Roman" panose="02020603050405020304" pitchFamily="18" charset="0"/>
              </a:rPr>
              <a:t>σ</a:t>
            </a:r>
            <a:r>
              <a:rPr lang="en-US" altLang="ru-RU" sz="2000" b="1" dirty="0">
                <a:solidFill>
                  <a:schemeClr val="bg1"/>
                </a:solidFill>
                <a:latin typeface="Times New Roman" panose="02020603050405020304" pitchFamily="18" charset="0"/>
                <a:cs typeface="Times New Roman" panose="02020603050405020304" pitchFamily="18" charset="0"/>
              </a:rPr>
              <a:t>&lt;50 fb) cross </a:t>
            </a:r>
            <a:r>
              <a:rPr lang="en-US" altLang="ru-RU" sz="2000" b="1" dirty="0" smtClean="0">
                <a:solidFill>
                  <a:schemeClr val="bg1"/>
                </a:solidFill>
                <a:latin typeface="Times New Roman" panose="02020603050405020304" pitchFamily="18" charset="0"/>
                <a:cs typeface="Times New Roman" panose="02020603050405020304" pitchFamily="18" charset="0"/>
              </a:rPr>
              <a:t>sections</a:t>
            </a:r>
            <a:r>
              <a:rPr lang="en-US" altLang="ru-RU" sz="2000" b="1" dirty="0">
                <a:solidFill>
                  <a:schemeClr val="bg1"/>
                </a:solidFill>
                <a:latin typeface="Times New Roman" panose="02020603050405020304" pitchFamily="18" charset="0"/>
                <a:cs typeface="Times New Roman" panose="02020603050405020304" pitchFamily="18" charset="0"/>
              </a:rPr>
              <a:t> </a:t>
            </a:r>
            <a:r>
              <a:rPr lang="en-US" altLang="ru-RU" sz="2000" b="1" dirty="0" smtClean="0">
                <a:solidFill>
                  <a:schemeClr val="bg1"/>
                </a:solidFill>
                <a:latin typeface="Times New Roman" panose="02020603050405020304" pitchFamily="18" charset="0"/>
                <a:cs typeface="Times New Roman" panose="02020603050405020304" pitchFamily="18" charset="0"/>
              </a:rPr>
              <a:t>of reactions the experiments require high intensities of primary beams for the best </a:t>
            </a:r>
            <a:r>
              <a:rPr lang="en-US" altLang="ru-RU" sz="2000" b="1" dirty="0">
                <a:solidFill>
                  <a:schemeClr val="bg1"/>
                </a:solidFill>
                <a:latin typeface="Times New Roman" panose="02020603050405020304" pitchFamily="18" charset="0"/>
                <a:cs typeface="Times New Roman" panose="02020603050405020304" pitchFamily="18" charset="0"/>
              </a:rPr>
              <a:t>statistics</a:t>
            </a:r>
            <a:r>
              <a:rPr lang="en-US" altLang="ru-RU" sz="2000" b="1" dirty="0" smtClean="0">
                <a:solidFill>
                  <a:schemeClr val="bg1"/>
                </a:solidFill>
                <a:latin typeface="Times New Roman" panose="02020603050405020304" pitchFamily="18" charset="0"/>
                <a:cs typeface="Times New Roman" panose="02020603050405020304" pitchFamily="18" charset="0"/>
              </a:rPr>
              <a:t>.</a:t>
            </a:r>
            <a:endParaRPr lang="ru-RU" sz="2000" dirty="0"/>
          </a:p>
        </p:txBody>
      </p:sp>
    </p:spTree>
    <p:extLst>
      <p:ext uri="{BB962C8B-B14F-4D97-AF65-F5344CB8AC3E}">
        <p14:creationId xmlns:p14="http://schemas.microsoft.com/office/powerpoint/2010/main" val="304406940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59"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algn="ctr"/>
            <a:endParaRPr lang="ru-RU"/>
          </a:p>
        </p:txBody>
      </p:sp>
      <p:pic>
        <p:nvPicPr>
          <p:cNvPr id="8260" name="Рисунок 3"/>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174336" y="1332110"/>
            <a:ext cx="3282461" cy="2135379"/>
          </a:xfrm>
          <a:prstGeom prst="rect">
            <a:avLst/>
          </a:prstGeom>
          <a:noFill/>
          <a:ln w="9525">
            <a:noFill/>
            <a:miter lim="800000"/>
            <a:headEnd/>
            <a:tailEnd/>
          </a:ln>
        </p:spPr>
      </p:pic>
      <p:pic>
        <p:nvPicPr>
          <p:cNvPr id="8261" name="Рисунок 4"/>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5328846" y="1332111"/>
            <a:ext cx="3283732" cy="2135379"/>
          </a:xfrm>
          <a:prstGeom prst="rect">
            <a:avLst/>
          </a:prstGeom>
          <a:noFill/>
          <a:ln w="9525">
            <a:noFill/>
            <a:miter lim="800000"/>
            <a:headEnd/>
            <a:tailEnd/>
          </a:ln>
        </p:spPr>
      </p:pic>
      <p:pic>
        <p:nvPicPr>
          <p:cNvPr id="8262" name="Picture 7"/>
          <p:cNvPicPr>
            <a:picLocks noChangeAspect="1" noChangeArrowheads="1"/>
          </p:cNvPicPr>
          <p:nvPr/>
        </p:nvPicPr>
        <p:blipFill>
          <a:blip r:embed="rId4"/>
          <a:srcRect/>
          <a:stretch>
            <a:fillRect/>
          </a:stretch>
        </p:blipFill>
        <p:spPr bwMode="auto">
          <a:xfrm>
            <a:off x="3456797" y="1332110"/>
            <a:ext cx="1810120" cy="2449777"/>
          </a:xfrm>
          <a:prstGeom prst="rect">
            <a:avLst/>
          </a:prstGeom>
          <a:noFill/>
          <a:ln w="9525">
            <a:noFill/>
            <a:miter lim="800000"/>
            <a:headEnd/>
            <a:tailEnd/>
          </a:ln>
        </p:spPr>
      </p:pic>
      <p:sp>
        <p:nvSpPr>
          <p:cNvPr id="8263" name="Прямоугольник 6"/>
          <p:cNvSpPr>
            <a:spLocks noChangeArrowheads="1"/>
          </p:cNvSpPr>
          <p:nvPr/>
        </p:nvSpPr>
        <p:spPr bwMode="auto">
          <a:xfrm>
            <a:off x="350042" y="3524236"/>
            <a:ext cx="2608406" cy="369332"/>
          </a:xfrm>
          <a:prstGeom prst="rect">
            <a:avLst/>
          </a:prstGeom>
          <a:solidFill>
            <a:schemeClr val="bg1"/>
          </a:solidFill>
          <a:ln w="9525">
            <a:noFill/>
            <a:miter lim="800000"/>
            <a:headEnd/>
            <a:tailEnd/>
          </a:ln>
        </p:spPr>
        <p:txBody>
          <a:bodyPr wrap="none">
            <a:spAutoFit/>
          </a:bodyPr>
          <a:lstStyle/>
          <a:p>
            <a:pPr algn="ctr"/>
            <a:r>
              <a:rPr lang="en-US" altLang="ru-RU" b="1" dirty="0" smtClean="0">
                <a:solidFill>
                  <a:srgbClr val="0000CC"/>
                </a:solidFill>
              </a:rPr>
              <a:t>Electrostatic deflector</a:t>
            </a:r>
            <a:endParaRPr lang="en-US" altLang="ru-RU" b="1" dirty="0">
              <a:solidFill>
                <a:srgbClr val="0000CC"/>
              </a:solidFill>
            </a:endParaRPr>
          </a:p>
        </p:txBody>
      </p:sp>
      <p:sp>
        <p:nvSpPr>
          <p:cNvPr id="8264" name="Прямоугольник 7"/>
          <p:cNvSpPr>
            <a:spLocks noChangeArrowheads="1"/>
          </p:cNvSpPr>
          <p:nvPr/>
        </p:nvSpPr>
        <p:spPr bwMode="auto">
          <a:xfrm>
            <a:off x="5878105" y="3505883"/>
            <a:ext cx="2185214" cy="369332"/>
          </a:xfrm>
          <a:prstGeom prst="rect">
            <a:avLst/>
          </a:prstGeom>
          <a:solidFill>
            <a:schemeClr val="bg1"/>
          </a:solidFill>
          <a:ln w="9525">
            <a:noFill/>
            <a:miter lim="800000"/>
            <a:headEnd/>
            <a:tailEnd/>
          </a:ln>
        </p:spPr>
        <p:txBody>
          <a:bodyPr wrap="none">
            <a:spAutoFit/>
          </a:bodyPr>
          <a:lstStyle/>
          <a:p>
            <a:pPr algn="ctr"/>
            <a:r>
              <a:rPr lang="ru-RU" altLang="ru-RU" b="1" dirty="0">
                <a:solidFill>
                  <a:srgbClr val="0000CC"/>
                </a:solidFill>
              </a:rPr>
              <a:t> </a:t>
            </a:r>
            <a:r>
              <a:rPr lang="en-US" altLang="ru-RU" b="1" dirty="0" smtClean="0">
                <a:solidFill>
                  <a:srgbClr val="0000CC"/>
                </a:solidFill>
              </a:rPr>
              <a:t>Magnetic channel</a:t>
            </a:r>
            <a:endParaRPr lang="en-US" altLang="ru-RU" b="1" dirty="0">
              <a:solidFill>
                <a:srgbClr val="0000CC"/>
              </a:solidFill>
            </a:endParaRPr>
          </a:p>
        </p:txBody>
      </p:sp>
      <p:graphicFrame>
        <p:nvGraphicFramePr>
          <p:cNvPr id="2" name="Таблица 1"/>
          <p:cNvGraphicFramePr>
            <a:graphicFrameLocks noGrp="1"/>
          </p:cNvGraphicFramePr>
          <p:nvPr>
            <p:extLst>
              <p:ext uri="{D42A27DB-BD31-4B8C-83A1-F6EECF244321}">
                <p14:modId xmlns:p14="http://schemas.microsoft.com/office/powerpoint/2010/main" val="834113342"/>
              </p:ext>
            </p:extLst>
          </p:nvPr>
        </p:nvGraphicFramePr>
        <p:xfrm>
          <a:off x="1356559" y="150425"/>
          <a:ext cx="6430881" cy="1097280"/>
        </p:xfrm>
        <a:graphic>
          <a:graphicData uri="http://schemas.openxmlformats.org/drawingml/2006/table">
            <a:tbl>
              <a:tblPr firstRow="1" firstCol="1" bandRow="1">
                <a:tableStyleId>{5C22544A-7EE6-4342-B048-85BDC9FD1C3A}</a:tableStyleId>
              </a:tblPr>
              <a:tblGrid>
                <a:gridCol w="4395273"/>
                <a:gridCol w="2035608"/>
              </a:tblGrid>
              <a:tr h="262343">
                <a:tc>
                  <a:txBody>
                    <a:bodyPr/>
                    <a:lstStyle/>
                    <a:p>
                      <a:pPr>
                        <a:spcAft>
                          <a:spcPts val="0"/>
                        </a:spcAft>
                      </a:pPr>
                      <a:r>
                        <a:rPr lang="en-US" sz="1800" dirty="0" smtClean="0">
                          <a:effectLst/>
                          <a:latin typeface="Times New Roman" panose="02020603050405020304" pitchFamily="18" charset="0"/>
                          <a:cs typeface="Times New Roman" panose="02020603050405020304" pitchFamily="18" charset="0"/>
                        </a:rPr>
                        <a:t>Length of  electrostatic d</a:t>
                      </a:r>
                      <a:r>
                        <a:rPr lang="en-US" sz="1800" dirty="0" smtClean="0">
                          <a:effectLst/>
                          <a:latin typeface="Times New Roman" panose="02020603050405020304" pitchFamily="18" charset="0"/>
                          <a:ea typeface="+mn-ea"/>
                          <a:cs typeface="Times New Roman" panose="02020603050405020304" pitchFamily="18" charset="0"/>
                        </a:rPr>
                        <a:t>eflector</a:t>
                      </a:r>
                      <a:endParaRPr lang="ru-RU"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6">
                        <a:lumMod val="60000"/>
                        <a:lumOff val="40000"/>
                      </a:schemeClr>
                    </a:solidFill>
                  </a:tcPr>
                </a:tc>
                <a:tc>
                  <a:txBody>
                    <a:bodyPr/>
                    <a:lstStyle/>
                    <a:p>
                      <a:pPr algn="ctr">
                        <a:spcAft>
                          <a:spcPts val="0"/>
                        </a:spcAft>
                      </a:pPr>
                      <a:r>
                        <a:rPr lang="en-GB" sz="1800" b="0" dirty="0" smtClean="0">
                          <a:solidFill>
                            <a:schemeClr val="tx1"/>
                          </a:solidFill>
                          <a:effectLst/>
                          <a:latin typeface="Times New Roman" panose="02020603050405020304" pitchFamily="18" charset="0"/>
                          <a:cs typeface="Times New Roman" panose="02020603050405020304" pitchFamily="18" charset="0"/>
                        </a:rPr>
                        <a:t>1.3 </a:t>
                      </a:r>
                      <a:r>
                        <a:rPr lang="en-US" sz="1800" b="0" dirty="0" smtClean="0">
                          <a:solidFill>
                            <a:schemeClr val="tx1"/>
                          </a:solidFill>
                          <a:effectLst/>
                          <a:latin typeface="Times New Roman" panose="02020603050405020304" pitchFamily="18" charset="0"/>
                          <a:cs typeface="Times New Roman" panose="02020603050405020304" pitchFamily="18" charset="0"/>
                        </a:rPr>
                        <a:t>m</a:t>
                      </a:r>
                      <a:endParaRPr lang="ru-RU" sz="18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r>
              <a:tr h="262343">
                <a:tc>
                  <a:txBody>
                    <a:bodyPr/>
                    <a:lstStyle/>
                    <a:p>
                      <a:pPr>
                        <a:spcAft>
                          <a:spcPts val="0"/>
                        </a:spcAft>
                      </a:pPr>
                      <a:r>
                        <a:rPr lang="en-US" sz="1800" dirty="0" smtClean="0">
                          <a:effectLst/>
                          <a:latin typeface="Times New Roman" panose="02020603050405020304" pitchFamily="18" charset="0"/>
                          <a:ea typeface="+mn-ea"/>
                          <a:cs typeface="Times New Roman" panose="02020603050405020304" pitchFamily="18" charset="0"/>
                        </a:rPr>
                        <a:t>Deflector</a:t>
                      </a:r>
                      <a:r>
                        <a:rPr lang="en-US" sz="1800" baseline="0" dirty="0" smtClean="0">
                          <a:effectLst/>
                          <a:latin typeface="Times New Roman" panose="02020603050405020304" pitchFamily="18" charset="0"/>
                          <a:ea typeface="+mn-ea"/>
                          <a:cs typeface="Times New Roman" panose="02020603050405020304" pitchFamily="18" charset="0"/>
                        </a:rPr>
                        <a:t> voltage</a:t>
                      </a:r>
                      <a:endParaRPr lang="ru-RU"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6">
                        <a:lumMod val="60000"/>
                        <a:lumOff val="40000"/>
                      </a:schemeClr>
                    </a:solidFill>
                  </a:tcPr>
                </a:tc>
                <a:tc>
                  <a:txBody>
                    <a:bodyPr/>
                    <a:lstStyle/>
                    <a:p>
                      <a:pPr algn="ctr">
                        <a:spcAft>
                          <a:spcPts val="0"/>
                        </a:spcAft>
                      </a:pPr>
                      <a:r>
                        <a:rPr lang="en-GB" sz="1800" dirty="0">
                          <a:effectLst/>
                          <a:latin typeface="Times New Roman" panose="02020603050405020304" pitchFamily="18" charset="0"/>
                          <a:cs typeface="Times New Roman" panose="02020603050405020304" pitchFamily="18" charset="0"/>
                        </a:rPr>
                        <a:t>80 </a:t>
                      </a:r>
                      <a:r>
                        <a:rPr lang="en-US" sz="1800" dirty="0" smtClean="0">
                          <a:effectLst/>
                          <a:latin typeface="Times New Roman" panose="02020603050405020304" pitchFamily="18" charset="0"/>
                          <a:cs typeface="Times New Roman" panose="02020603050405020304" pitchFamily="18" charset="0"/>
                        </a:rPr>
                        <a:t>kV</a:t>
                      </a:r>
                      <a:endParaRPr lang="ru-RU"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r>
              <a:tr h="262343">
                <a:tc>
                  <a:txBody>
                    <a:bodyPr/>
                    <a:lstStyle/>
                    <a:p>
                      <a:pPr>
                        <a:spcAft>
                          <a:spcPts val="0"/>
                        </a:spcAft>
                      </a:pPr>
                      <a:r>
                        <a:rPr lang="en-US" sz="1800" dirty="0" smtClean="0">
                          <a:effectLst/>
                          <a:latin typeface="Times New Roman" panose="02020603050405020304" pitchFamily="18" charset="0"/>
                          <a:cs typeface="Times New Roman" panose="02020603050405020304" pitchFamily="18" charset="0"/>
                        </a:rPr>
                        <a:t>Length of the </a:t>
                      </a:r>
                      <a:r>
                        <a:rPr lang="en-US" altLang="ru-RU" b="1" dirty="0" smtClean="0">
                          <a:solidFill>
                            <a:schemeClr val="bg1"/>
                          </a:solidFill>
                          <a:latin typeface="Times New Roman" panose="02020603050405020304" pitchFamily="18" charset="0"/>
                          <a:cs typeface="Times New Roman" panose="02020603050405020304" pitchFamily="18" charset="0"/>
                        </a:rPr>
                        <a:t>magnetic channel</a:t>
                      </a:r>
                      <a:endParaRPr lang="ru-RU"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6">
                        <a:lumMod val="60000"/>
                        <a:lumOff val="40000"/>
                      </a:schemeClr>
                    </a:solidFill>
                  </a:tcPr>
                </a:tc>
                <a:tc>
                  <a:txBody>
                    <a:bodyPr/>
                    <a:lstStyle/>
                    <a:p>
                      <a:pPr algn="ctr">
                        <a:spcAft>
                          <a:spcPts val="0"/>
                        </a:spcAft>
                      </a:pPr>
                      <a:r>
                        <a:rPr lang="en-GB" sz="1800" dirty="0" smtClean="0">
                          <a:effectLst/>
                          <a:latin typeface="Times New Roman" panose="02020603050405020304" pitchFamily="18" charset="0"/>
                          <a:cs typeface="Times New Roman" panose="02020603050405020304" pitchFamily="18" charset="0"/>
                        </a:rPr>
                        <a:t>0.9</a:t>
                      </a:r>
                      <a:r>
                        <a:rPr lang="en-US" sz="1800" baseline="0" dirty="0" smtClean="0">
                          <a:effectLst/>
                          <a:latin typeface="Times New Roman" panose="02020603050405020304" pitchFamily="18" charset="0"/>
                          <a:cs typeface="Times New Roman" panose="02020603050405020304" pitchFamily="18" charset="0"/>
                        </a:rPr>
                        <a:t> </a:t>
                      </a:r>
                      <a:r>
                        <a:rPr lang="en-US" sz="1800" dirty="0" smtClean="0">
                          <a:effectLst/>
                          <a:latin typeface="Times New Roman" panose="02020603050405020304" pitchFamily="18" charset="0"/>
                          <a:cs typeface="Times New Roman" panose="02020603050405020304" pitchFamily="18" charset="0"/>
                        </a:rPr>
                        <a:t>m</a:t>
                      </a:r>
                      <a:endParaRPr lang="ru-RU"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r>
              <a:tr h="262343">
                <a:tc>
                  <a:txBody>
                    <a:bodyPr/>
                    <a:lstStyle/>
                    <a:p>
                      <a:pPr>
                        <a:spcAft>
                          <a:spcPts val="0"/>
                        </a:spcAft>
                      </a:pPr>
                      <a:r>
                        <a:rPr lang="en-US" sz="1800" dirty="0" smtClean="0">
                          <a:effectLst/>
                          <a:latin typeface="Times New Roman" panose="02020603050405020304" pitchFamily="18" charset="0"/>
                          <a:cs typeface="Times New Roman" panose="02020603050405020304" pitchFamily="18" charset="0"/>
                        </a:rPr>
                        <a:t>Gradient of the </a:t>
                      </a:r>
                      <a:r>
                        <a:rPr lang="en-US" altLang="ru-RU" b="1" dirty="0" smtClean="0">
                          <a:solidFill>
                            <a:schemeClr val="bg1"/>
                          </a:solidFill>
                          <a:latin typeface="Times New Roman" panose="02020603050405020304" pitchFamily="18" charset="0"/>
                          <a:cs typeface="Times New Roman" panose="02020603050405020304" pitchFamily="18" charset="0"/>
                        </a:rPr>
                        <a:t>magnetic channel</a:t>
                      </a:r>
                      <a:endParaRPr lang="ru-RU" sz="1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6">
                        <a:lumMod val="60000"/>
                        <a:lumOff val="40000"/>
                      </a:schemeClr>
                    </a:solidFill>
                  </a:tcPr>
                </a:tc>
                <a:tc>
                  <a:txBody>
                    <a:bodyPr/>
                    <a:lstStyle/>
                    <a:p>
                      <a:pPr algn="ctr">
                        <a:spcAft>
                          <a:spcPts val="0"/>
                        </a:spcAft>
                      </a:pPr>
                      <a:r>
                        <a:rPr lang="en-US" sz="1800" dirty="0">
                          <a:effectLst/>
                          <a:latin typeface="Times New Roman" panose="02020603050405020304" pitchFamily="18" charset="0"/>
                          <a:cs typeface="Times New Roman" panose="02020603050405020304" pitchFamily="18" charset="0"/>
                        </a:rPr>
                        <a:t>4.6÷8.4</a:t>
                      </a:r>
                      <a:r>
                        <a:rPr lang="en-GB" sz="1800" dirty="0">
                          <a:effectLst/>
                          <a:latin typeface="Times New Roman" panose="02020603050405020304" pitchFamily="18" charset="0"/>
                          <a:cs typeface="Times New Roman" panose="02020603050405020304" pitchFamily="18" charset="0"/>
                        </a:rPr>
                        <a:t> </a:t>
                      </a:r>
                      <a:r>
                        <a:rPr lang="en-US" sz="1800" dirty="0" smtClean="0">
                          <a:effectLst/>
                          <a:latin typeface="Times New Roman" panose="02020603050405020304" pitchFamily="18" charset="0"/>
                          <a:cs typeface="Times New Roman" panose="02020603050405020304" pitchFamily="18" charset="0"/>
                        </a:rPr>
                        <a:t>T</a:t>
                      </a:r>
                      <a:r>
                        <a:rPr lang="ru-RU" sz="1800" dirty="0" smtClean="0">
                          <a:effectLst/>
                          <a:latin typeface="Times New Roman" panose="02020603050405020304" pitchFamily="18" charset="0"/>
                          <a:cs typeface="Times New Roman" panose="02020603050405020304" pitchFamily="18" charset="0"/>
                        </a:rPr>
                        <a:t>/</a:t>
                      </a:r>
                      <a:r>
                        <a:rPr lang="en-US" sz="1800" dirty="0" smtClean="0">
                          <a:effectLst/>
                          <a:latin typeface="Times New Roman" panose="02020603050405020304" pitchFamily="18" charset="0"/>
                          <a:cs typeface="Times New Roman" panose="02020603050405020304" pitchFamily="18" charset="0"/>
                        </a:rPr>
                        <a:t>m</a:t>
                      </a:r>
                      <a:endParaRPr lang="ru-RU"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r>
            </a:tbl>
          </a:graphicData>
        </a:graphic>
      </p:graphicFrame>
      <p:pic>
        <p:nvPicPr>
          <p:cNvPr id="10" name="Рисунок 4"/>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5328846" y="3913609"/>
            <a:ext cx="3236811" cy="2427394"/>
          </a:xfrm>
          <a:prstGeom prst="rect">
            <a:avLst/>
          </a:prstGeom>
          <a:noFill/>
          <a:ln w="9525">
            <a:noFill/>
            <a:miter lim="800000"/>
            <a:headEnd/>
            <a:tailEnd/>
          </a:ln>
        </p:spPr>
      </p:pic>
      <p:sp>
        <p:nvSpPr>
          <p:cNvPr id="3" name="Прямоугольник 2"/>
          <p:cNvSpPr/>
          <p:nvPr/>
        </p:nvSpPr>
        <p:spPr>
          <a:xfrm>
            <a:off x="381101" y="4388642"/>
            <a:ext cx="4572000" cy="1754326"/>
          </a:xfrm>
          <a:prstGeom prst="rect">
            <a:avLst/>
          </a:prstGeom>
        </p:spPr>
        <p:txBody>
          <a:bodyPr>
            <a:spAutoFit/>
          </a:bodyPr>
          <a:lstStyle/>
          <a:p>
            <a:r>
              <a:rPr lang="en-US" altLang="ru-RU" dirty="0" smtClean="0">
                <a:solidFill>
                  <a:schemeClr val="bg1"/>
                </a:solidFill>
                <a:latin typeface="Times New Roman" panose="02020603050405020304" pitchFamily="18" charset="0"/>
                <a:cs typeface="Times New Roman" panose="02020603050405020304" pitchFamily="18" charset="0"/>
              </a:rPr>
              <a:t>The magnetic channel </a:t>
            </a:r>
            <a:r>
              <a:rPr lang="en-GB" kern="800" dirty="0" smtClean="0">
                <a:solidFill>
                  <a:schemeClr val="bg1"/>
                </a:solidFill>
                <a:latin typeface="Times" panose="02020603050405020304" pitchFamily="18" charset="0"/>
                <a:ea typeface="Times New Roman" panose="02020603050405020304" pitchFamily="18" charset="0"/>
                <a:cs typeface="Times New Roman" panose="02020603050405020304" pitchFamily="18" charset="0"/>
              </a:rPr>
              <a:t>has </a:t>
            </a:r>
            <a:r>
              <a:rPr lang="en-GB" kern="800" dirty="0">
                <a:solidFill>
                  <a:schemeClr val="bg1"/>
                </a:solidFill>
                <a:latin typeface="Times" panose="02020603050405020304" pitchFamily="18" charset="0"/>
                <a:ea typeface="Times New Roman" panose="02020603050405020304" pitchFamily="18" charset="0"/>
                <a:cs typeface="Times New Roman" panose="02020603050405020304" pitchFamily="18" charset="0"/>
              </a:rPr>
              <a:t>been </a:t>
            </a:r>
            <a:r>
              <a:rPr lang="en-GB" kern="800" dirty="0" smtClean="0">
                <a:solidFill>
                  <a:schemeClr val="bg1"/>
                </a:solidFill>
                <a:latin typeface="Times" panose="02020603050405020304" pitchFamily="18" charset="0"/>
                <a:ea typeface="Times New Roman" panose="02020603050405020304" pitchFamily="18" charset="0"/>
                <a:cs typeface="Times New Roman" panose="02020603050405020304" pitchFamily="18" charset="0"/>
              </a:rPr>
              <a:t>produced at </a:t>
            </a:r>
            <a:r>
              <a:rPr lang="en-GB" kern="800" dirty="0">
                <a:solidFill>
                  <a:schemeClr val="bg1"/>
                </a:solidFill>
                <a:latin typeface="Times" panose="02020603050405020304" pitchFamily="18" charset="0"/>
                <a:ea typeface="Times New Roman" panose="02020603050405020304" pitchFamily="18" charset="0"/>
                <a:cs typeface="Times New Roman" panose="02020603050405020304" pitchFamily="18" charset="0"/>
              </a:rPr>
              <a:t>the </a:t>
            </a:r>
            <a:r>
              <a:rPr lang="en-GB" kern="800" dirty="0" smtClean="0">
                <a:solidFill>
                  <a:schemeClr val="bg1"/>
                </a:solidFill>
                <a:latin typeface="Times" panose="02020603050405020304" pitchFamily="18" charset="0"/>
                <a:ea typeface="Times New Roman" panose="02020603050405020304" pitchFamily="18" charset="0"/>
                <a:cs typeface="Times New Roman" panose="02020603050405020304" pitchFamily="18" charset="0"/>
              </a:rPr>
              <a:t>Institute for Nuclear Research and Nuclear Energy of the</a:t>
            </a:r>
            <a:r>
              <a:rPr lang="en-US" kern="800" dirty="0" smtClean="0">
                <a:solidFill>
                  <a:schemeClr val="bg1"/>
                </a:solidFill>
                <a:latin typeface="Times" panose="02020603050405020304" pitchFamily="18" charset="0"/>
                <a:ea typeface="Times New Roman" panose="02020603050405020304" pitchFamily="18" charset="0"/>
                <a:cs typeface="Times New Roman" panose="02020603050405020304" pitchFamily="18" charset="0"/>
              </a:rPr>
              <a:t> </a:t>
            </a:r>
            <a:r>
              <a:rPr lang="en-GB" kern="800" dirty="0" smtClean="0">
                <a:solidFill>
                  <a:schemeClr val="bg1"/>
                </a:solidFill>
                <a:latin typeface="Times" panose="02020603050405020304" pitchFamily="18" charset="0"/>
                <a:ea typeface="Times New Roman" panose="02020603050405020304" pitchFamily="18" charset="0"/>
                <a:cs typeface="Times New Roman" panose="02020603050405020304" pitchFamily="18" charset="0"/>
              </a:rPr>
              <a:t>Bulgarian </a:t>
            </a:r>
            <a:r>
              <a:rPr lang="en-US" kern="800" dirty="0" smtClean="0">
                <a:solidFill>
                  <a:schemeClr val="bg1"/>
                </a:solidFill>
                <a:latin typeface="Times" panose="02020603050405020304" pitchFamily="18" charset="0"/>
                <a:ea typeface="Times New Roman" panose="02020603050405020304" pitchFamily="18" charset="0"/>
                <a:cs typeface="Times New Roman" panose="02020603050405020304" pitchFamily="18" charset="0"/>
              </a:rPr>
              <a:t>Academy </a:t>
            </a:r>
            <a:r>
              <a:rPr lang="en-US" kern="800" dirty="0">
                <a:solidFill>
                  <a:schemeClr val="bg1"/>
                </a:solidFill>
                <a:latin typeface="Times" panose="02020603050405020304" pitchFamily="18" charset="0"/>
                <a:ea typeface="Times New Roman" panose="02020603050405020304" pitchFamily="18" charset="0"/>
                <a:cs typeface="Times New Roman" panose="02020603050405020304" pitchFamily="18" charset="0"/>
              </a:rPr>
              <a:t>of </a:t>
            </a:r>
            <a:r>
              <a:rPr lang="en-US" kern="800" dirty="0" smtClean="0">
                <a:solidFill>
                  <a:schemeClr val="bg1"/>
                </a:solidFill>
                <a:latin typeface="Times" panose="02020603050405020304" pitchFamily="18" charset="0"/>
                <a:ea typeface="Times New Roman" panose="02020603050405020304" pitchFamily="18" charset="0"/>
                <a:cs typeface="Times New Roman" panose="02020603050405020304" pitchFamily="18" charset="0"/>
              </a:rPr>
              <a:t>Science</a:t>
            </a:r>
            <a:r>
              <a:rPr lang="en-GB" kern="800" dirty="0" smtClean="0">
                <a:solidFill>
                  <a:schemeClr val="bg1"/>
                </a:solidFill>
                <a:latin typeface="Times" panose="02020603050405020304" pitchFamily="18" charset="0"/>
                <a:ea typeface="Times New Roman" panose="02020603050405020304" pitchFamily="18" charset="0"/>
                <a:cs typeface="Times New Roman" panose="02020603050405020304" pitchFamily="18" charset="0"/>
              </a:rPr>
              <a:t>.</a:t>
            </a:r>
          </a:p>
          <a:p>
            <a:endParaRPr lang="en-US" altLang="ru-RU" dirty="0" smtClean="0">
              <a:solidFill>
                <a:schemeClr val="bg1"/>
              </a:solidFill>
              <a:latin typeface="Times New Roman" panose="02020603050405020304" pitchFamily="18" charset="0"/>
              <a:cs typeface="Times New Roman" panose="02020603050405020304" pitchFamily="18" charset="0"/>
            </a:endParaRPr>
          </a:p>
          <a:p>
            <a:r>
              <a:rPr lang="en-US" altLang="ru-RU" dirty="0" smtClean="0">
                <a:solidFill>
                  <a:schemeClr val="bg1"/>
                </a:solidFill>
                <a:latin typeface="Times New Roman" panose="02020603050405020304" pitchFamily="18" charset="0"/>
                <a:cs typeface="Times New Roman" panose="02020603050405020304" pitchFamily="18" charset="0"/>
              </a:rPr>
              <a:t>Electrostatic </a:t>
            </a:r>
            <a:r>
              <a:rPr lang="en-US" altLang="ru-RU" dirty="0">
                <a:solidFill>
                  <a:schemeClr val="bg1"/>
                </a:solidFill>
                <a:latin typeface="Times New Roman" panose="02020603050405020304" pitchFamily="18" charset="0"/>
                <a:cs typeface="Times New Roman" panose="02020603050405020304" pitchFamily="18" charset="0"/>
              </a:rPr>
              <a:t>deflector </a:t>
            </a:r>
            <a:r>
              <a:rPr lang="en-US" altLang="ru-RU" dirty="0" smtClean="0">
                <a:solidFill>
                  <a:schemeClr val="bg1"/>
                </a:solidFill>
                <a:latin typeface="Times New Roman" panose="02020603050405020304" pitchFamily="18" charset="0"/>
                <a:cs typeface="Times New Roman" panose="02020603050405020304" pitchFamily="18" charset="0"/>
              </a:rPr>
              <a:t>is being </a:t>
            </a:r>
            <a:r>
              <a:rPr lang="en-GB" kern="800" dirty="0" smtClean="0">
                <a:solidFill>
                  <a:schemeClr val="bg1"/>
                </a:solidFill>
                <a:latin typeface="Times" panose="02020603050405020304" pitchFamily="18" charset="0"/>
                <a:ea typeface="Times New Roman" panose="02020603050405020304" pitchFamily="18" charset="0"/>
                <a:cs typeface="Times New Roman" panose="02020603050405020304" pitchFamily="18" charset="0"/>
              </a:rPr>
              <a:t>produced in the</a:t>
            </a:r>
            <a:r>
              <a:rPr lang="en-GB" kern="800" dirty="0">
                <a:solidFill>
                  <a:schemeClr val="bg1"/>
                </a:solidFill>
                <a:latin typeface="Times" panose="02020603050405020304" pitchFamily="18" charset="0"/>
                <a:ea typeface="Times New Roman" panose="02020603050405020304" pitchFamily="18" charset="0"/>
                <a:cs typeface="Times New Roman" panose="02020603050405020304" pitchFamily="18" charset="0"/>
              </a:rPr>
              <a:t> </a:t>
            </a:r>
            <a:r>
              <a:rPr lang="en-GB" kern="800" dirty="0" smtClean="0">
                <a:solidFill>
                  <a:schemeClr val="bg1"/>
                </a:solidFill>
                <a:latin typeface="Times" panose="02020603050405020304" pitchFamily="18" charset="0"/>
                <a:ea typeface="Times New Roman" panose="02020603050405020304" pitchFamily="18" charset="0"/>
                <a:cs typeface="Times New Roman" panose="02020603050405020304" pitchFamily="18" charset="0"/>
              </a:rPr>
              <a:t>INR&amp;NE too. </a:t>
            </a:r>
            <a:endParaRPr lang="ru-RU" dirty="0">
              <a:solidFill>
                <a:schemeClr val="bg1"/>
              </a:solidFill>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Группа 23"/>
          <p:cNvGrpSpPr/>
          <p:nvPr/>
        </p:nvGrpSpPr>
        <p:grpSpPr>
          <a:xfrm>
            <a:off x="723389" y="477812"/>
            <a:ext cx="7996237" cy="5507037"/>
            <a:chOff x="723389" y="693256"/>
            <a:chExt cx="7996237" cy="5507037"/>
          </a:xfrm>
        </p:grpSpPr>
        <p:pic>
          <p:nvPicPr>
            <p:cNvPr id="76801" name="Рисунок 1"/>
            <p:cNvPicPr>
              <a:picLocks noChangeAspect="1"/>
            </p:cNvPicPr>
            <p:nvPr/>
          </p:nvPicPr>
          <p:blipFill>
            <a:blip r:embed="rId2"/>
            <a:srcRect/>
            <a:stretch>
              <a:fillRect/>
            </a:stretch>
          </p:blipFill>
          <p:spPr bwMode="auto">
            <a:xfrm>
              <a:off x="723389" y="693256"/>
              <a:ext cx="7996237" cy="5507037"/>
            </a:xfrm>
            <a:prstGeom prst="rect">
              <a:avLst/>
            </a:prstGeom>
            <a:noFill/>
            <a:ln w="9525">
              <a:noFill/>
              <a:miter lim="800000"/>
              <a:headEnd/>
              <a:tailEnd/>
            </a:ln>
          </p:spPr>
        </p:pic>
        <p:sp>
          <p:nvSpPr>
            <p:cNvPr id="6" name="Прямоугольник 6"/>
            <p:cNvSpPr>
              <a:spLocks noChangeArrowheads="1"/>
            </p:cNvSpPr>
            <p:nvPr/>
          </p:nvSpPr>
          <p:spPr bwMode="auto">
            <a:xfrm>
              <a:off x="5095957" y="4570565"/>
              <a:ext cx="1185687" cy="738664"/>
            </a:xfrm>
            <a:prstGeom prst="rect">
              <a:avLst/>
            </a:prstGeom>
            <a:noFill/>
            <a:ln w="9525">
              <a:noFill/>
              <a:miter lim="800000"/>
              <a:headEnd/>
              <a:tailEnd/>
            </a:ln>
          </p:spPr>
          <p:txBody>
            <a:bodyPr wrap="square">
              <a:spAutoFit/>
            </a:bodyPr>
            <a:lstStyle/>
            <a:p>
              <a:pPr algn="ctr"/>
              <a:r>
                <a:rPr lang="en-US" altLang="ru-RU" sz="1400" b="1" dirty="0" smtClean="0">
                  <a:solidFill>
                    <a:srgbClr val="FF33CC"/>
                  </a:solidFill>
                </a:rPr>
                <a:t>Bending magnet ±50</a:t>
              </a:r>
              <a:r>
                <a:rPr lang="en-US" altLang="ru-RU" sz="1400" b="1" dirty="0" smtClean="0">
                  <a:solidFill>
                    <a:srgbClr val="FF33CC"/>
                  </a:solidFill>
                  <a:sym typeface="Symbol" panose="05050102010706020507" pitchFamily="18" charset="2"/>
                </a:rPr>
                <a:t></a:t>
              </a:r>
              <a:endParaRPr lang="en-US" altLang="ru-RU" sz="1400" b="1" dirty="0">
                <a:solidFill>
                  <a:srgbClr val="FF33CC"/>
                </a:solidFill>
              </a:endParaRPr>
            </a:p>
          </p:txBody>
        </p:sp>
        <p:cxnSp>
          <p:nvCxnSpPr>
            <p:cNvPr id="7" name="Прямая со стрелкой 21"/>
            <p:cNvCxnSpPr>
              <a:cxnSpLocks noChangeShapeType="1"/>
              <a:stCxn id="6" idx="0"/>
            </p:cNvCxnSpPr>
            <p:nvPr/>
          </p:nvCxnSpPr>
          <p:spPr bwMode="auto">
            <a:xfrm flipH="1" flipV="1">
              <a:off x="4677783" y="3524621"/>
              <a:ext cx="1011018" cy="1045944"/>
            </a:xfrm>
            <a:prstGeom prst="straightConnector1">
              <a:avLst/>
            </a:prstGeom>
            <a:noFill/>
            <a:ln w="28575" algn="ctr">
              <a:solidFill>
                <a:srgbClr val="FF33CC"/>
              </a:solidFill>
              <a:round/>
              <a:headEnd/>
              <a:tailEnd type="arrow" w="med" len="med"/>
            </a:ln>
          </p:spPr>
        </p:cxnSp>
        <p:sp>
          <p:nvSpPr>
            <p:cNvPr id="11" name="Прямоугольник 6"/>
            <p:cNvSpPr>
              <a:spLocks noChangeArrowheads="1"/>
            </p:cNvSpPr>
            <p:nvPr/>
          </p:nvSpPr>
          <p:spPr bwMode="auto">
            <a:xfrm>
              <a:off x="4566320" y="5309229"/>
              <a:ext cx="1270035" cy="523220"/>
            </a:xfrm>
            <a:prstGeom prst="rect">
              <a:avLst/>
            </a:prstGeom>
            <a:solidFill>
              <a:schemeClr val="bg1"/>
            </a:solidFill>
            <a:ln w="9525">
              <a:noFill/>
              <a:miter lim="800000"/>
              <a:headEnd/>
              <a:tailEnd/>
            </a:ln>
          </p:spPr>
          <p:txBody>
            <a:bodyPr wrap="square">
              <a:spAutoFit/>
            </a:bodyPr>
            <a:lstStyle/>
            <a:p>
              <a:pPr algn="ctr"/>
              <a:r>
                <a:rPr lang="en-US" altLang="ru-RU" sz="1400" b="1" dirty="0" smtClean="0">
                  <a:solidFill>
                    <a:srgbClr val="CC66FF"/>
                  </a:solidFill>
                </a:rPr>
                <a:t>Quadrupole lenses</a:t>
              </a:r>
              <a:endParaRPr lang="en-US" altLang="ru-RU" sz="1400" b="1" dirty="0">
                <a:solidFill>
                  <a:srgbClr val="CC66FF"/>
                </a:solidFill>
              </a:endParaRPr>
            </a:p>
          </p:txBody>
        </p:sp>
        <p:cxnSp>
          <p:nvCxnSpPr>
            <p:cNvPr id="12" name="Прямая со стрелкой 21"/>
            <p:cNvCxnSpPr>
              <a:cxnSpLocks noChangeShapeType="1"/>
              <a:stCxn id="11" idx="0"/>
            </p:cNvCxnSpPr>
            <p:nvPr/>
          </p:nvCxnSpPr>
          <p:spPr bwMode="auto">
            <a:xfrm flipH="1" flipV="1">
              <a:off x="4078857" y="4237638"/>
              <a:ext cx="1122481" cy="1071591"/>
            </a:xfrm>
            <a:prstGeom prst="straightConnector1">
              <a:avLst/>
            </a:prstGeom>
            <a:noFill/>
            <a:ln w="28575" algn="ctr">
              <a:solidFill>
                <a:srgbClr val="CC66FF"/>
              </a:solidFill>
              <a:round/>
              <a:headEnd/>
              <a:tailEnd type="arrow" w="med" len="med"/>
            </a:ln>
          </p:spPr>
        </p:cxnSp>
        <p:cxnSp>
          <p:nvCxnSpPr>
            <p:cNvPr id="13" name="Прямая со стрелкой 21"/>
            <p:cNvCxnSpPr>
              <a:cxnSpLocks noChangeShapeType="1"/>
              <a:stCxn id="11" idx="0"/>
            </p:cNvCxnSpPr>
            <p:nvPr/>
          </p:nvCxnSpPr>
          <p:spPr bwMode="auto">
            <a:xfrm flipH="1" flipV="1">
              <a:off x="3365774" y="5097295"/>
              <a:ext cx="1835564" cy="211934"/>
            </a:xfrm>
            <a:prstGeom prst="straightConnector1">
              <a:avLst/>
            </a:prstGeom>
            <a:noFill/>
            <a:ln w="28575" algn="ctr">
              <a:solidFill>
                <a:srgbClr val="CC66FF"/>
              </a:solidFill>
              <a:round/>
              <a:headEnd/>
              <a:tailEnd type="arrow" w="med" len="med"/>
            </a:ln>
          </p:spPr>
        </p:cxnSp>
      </p:grpSp>
      <p:sp>
        <p:nvSpPr>
          <p:cNvPr id="9" name="Прямоугольник 6"/>
          <p:cNvSpPr>
            <a:spLocks noChangeArrowheads="1"/>
          </p:cNvSpPr>
          <p:nvPr/>
        </p:nvSpPr>
        <p:spPr bwMode="auto">
          <a:xfrm>
            <a:off x="4446395" y="891591"/>
            <a:ext cx="2400016" cy="307777"/>
          </a:xfrm>
          <a:prstGeom prst="rect">
            <a:avLst/>
          </a:prstGeom>
          <a:solidFill>
            <a:schemeClr val="bg1"/>
          </a:solidFill>
          <a:ln w="9525">
            <a:noFill/>
            <a:miter lim="800000"/>
            <a:headEnd/>
            <a:tailEnd/>
          </a:ln>
        </p:spPr>
        <p:txBody>
          <a:bodyPr wrap="none">
            <a:spAutoFit/>
          </a:bodyPr>
          <a:lstStyle/>
          <a:p>
            <a:pPr algn="ctr"/>
            <a:r>
              <a:rPr lang="en-US" altLang="ru-RU" sz="1400" b="1" dirty="0" smtClean="0">
                <a:solidFill>
                  <a:srgbClr val="FF0000"/>
                </a:solidFill>
              </a:rPr>
              <a:t>MAX beam power ~</a:t>
            </a:r>
            <a:r>
              <a:rPr lang="ru-RU" altLang="ru-RU" sz="1400" b="1" dirty="0" smtClean="0">
                <a:solidFill>
                  <a:srgbClr val="FF0000"/>
                </a:solidFill>
              </a:rPr>
              <a:t>2.5 </a:t>
            </a:r>
            <a:r>
              <a:rPr lang="en-US" altLang="ru-RU" sz="1400" b="1" dirty="0" smtClean="0">
                <a:solidFill>
                  <a:srgbClr val="FF0000"/>
                </a:solidFill>
              </a:rPr>
              <a:t>kW</a:t>
            </a:r>
            <a:endParaRPr lang="en-US" altLang="ru-RU" sz="1400" b="1" dirty="0">
              <a:solidFill>
                <a:srgbClr val="FF0000"/>
              </a:solidFill>
            </a:endParaRPr>
          </a:p>
        </p:txBody>
      </p:sp>
      <p:sp>
        <p:nvSpPr>
          <p:cNvPr id="5" name="Rectangle 5"/>
          <p:cNvSpPr>
            <a:spLocks noChangeArrowheads="1"/>
          </p:cNvSpPr>
          <p:nvPr/>
        </p:nvSpPr>
        <p:spPr bwMode="auto">
          <a:xfrm>
            <a:off x="455613" y="-17928"/>
            <a:ext cx="7943850" cy="523220"/>
          </a:xfrm>
          <a:prstGeom prst="rect">
            <a:avLst/>
          </a:prstGeom>
          <a:noFill/>
          <a:ln>
            <a:noFill/>
          </a:ln>
          <a:effectLst/>
          <a:extLst/>
        </p:spPr>
        <p:txBody>
          <a:bodyPr anchor="ctr">
            <a:spAutoFit/>
          </a:bodyPr>
          <a:lstStyle/>
          <a:p>
            <a:pPr algn="ctr">
              <a:defRPr/>
            </a:pPr>
            <a:r>
              <a:rPr lang="en-US" altLang="ru-RU" sz="2800" b="1" dirty="0" smtClean="0">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sym typeface="Symbol" panose="05050102010706020507" pitchFamily="18" charset="2"/>
              </a:rPr>
              <a:t>Beam transport system</a:t>
            </a:r>
            <a:endParaRPr lang="en-US" altLang="ru-RU" sz="2800" b="1" dirty="0">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sym typeface="Symbol" panose="05050102010706020507" pitchFamily="18" charset="2"/>
            </a:endParaRPr>
          </a:p>
        </p:txBody>
      </p:sp>
      <p:sp>
        <p:nvSpPr>
          <p:cNvPr id="23" name="Прямоугольник 6"/>
          <p:cNvSpPr>
            <a:spLocks noChangeArrowheads="1"/>
          </p:cNvSpPr>
          <p:nvPr/>
        </p:nvSpPr>
        <p:spPr bwMode="auto">
          <a:xfrm>
            <a:off x="739802" y="5145349"/>
            <a:ext cx="1346450" cy="738664"/>
          </a:xfrm>
          <a:prstGeom prst="rect">
            <a:avLst/>
          </a:prstGeom>
          <a:solidFill>
            <a:schemeClr val="bg1"/>
          </a:solidFill>
          <a:ln w="9525">
            <a:noFill/>
            <a:miter lim="800000"/>
            <a:headEnd/>
            <a:tailEnd/>
          </a:ln>
        </p:spPr>
        <p:txBody>
          <a:bodyPr wrap="square">
            <a:spAutoFit/>
          </a:bodyPr>
          <a:lstStyle/>
          <a:p>
            <a:pPr algn="ctr"/>
            <a:r>
              <a:rPr lang="en-US" altLang="ru-RU" sz="1400" b="1" dirty="0" smtClean="0">
                <a:solidFill>
                  <a:srgbClr val="006600"/>
                </a:solidFill>
              </a:rPr>
              <a:t>Area of</a:t>
            </a:r>
            <a:endParaRPr lang="en-US" altLang="ru-RU" sz="1400" b="1" dirty="0">
              <a:solidFill>
                <a:srgbClr val="006600"/>
              </a:solidFill>
            </a:endParaRPr>
          </a:p>
          <a:p>
            <a:pPr algn="ctr"/>
            <a:r>
              <a:rPr lang="en-US" altLang="ru-RU" sz="1400" b="1" dirty="0" smtClean="0">
                <a:solidFill>
                  <a:srgbClr val="006600"/>
                </a:solidFill>
              </a:rPr>
              <a:t>experimental setups</a:t>
            </a:r>
            <a:endParaRPr lang="en-US" altLang="ru-RU" sz="1400" b="1" dirty="0">
              <a:solidFill>
                <a:srgbClr val="006600"/>
              </a:solidFill>
            </a:endParaRPr>
          </a:p>
        </p:txBody>
      </p:sp>
      <p:sp>
        <p:nvSpPr>
          <p:cNvPr id="21" name="Прямоугольник 20"/>
          <p:cNvSpPr/>
          <p:nvPr/>
        </p:nvSpPr>
        <p:spPr>
          <a:xfrm>
            <a:off x="455613" y="5996747"/>
            <a:ext cx="5592044" cy="338554"/>
          </a:xfrm>
          <a:prstGeom prst="rect">
            <a:avLst/>
          </a:prstGeom>
        </p:spPr>
        <p:txBody>
          <a:bodyPr wrap="none">
            <a:spAutoFit/>
          </a:bodyPr>
          <a:lstStyle/>
          <a:p>
            <a:r>
              <a:rPr lang="en-GB" sz="1600" kern="800" dirty="0">
                <a:solidFill>
                  <a:schemeClr val="bg1"/>
                </a:solidFill>
                <a:latin typeface="Times" panose="02020603050405020304" pitchFamily="18" charset="0"/>
                <a:ea typeface="Times New Roman" panose="02020603050405020304" pitchFamily="18" charset="0"/>
                <a:cs typeface="Times New Roman" panose="02020603050405020304" pitchFamily="18" charset="0"/>
              </a:rPr>
              <a:t> </a:t>
            </a:r>
            <a:r>
              <a:rPr lang="en-GB" sz="1600" kern="800" dirty="0" smtClean="0">
                <a:solidFill>
                  <a:schemeClr val="bg1"/>
                </a:solidFill>
                <a:latin typeface="Times" panose="02020603050405020304" pitchFamily="18" charset="0"/>
                <a:ea typeface="Times New Roman" panose="02020603050405020304" pitchFamily="18" charset="0"/>
                <a:cs typeface="Times New Roman" panose="02020603050405020304" pitchFamily="18" charset="0"/>
              </a:rPr>
              <a:t>Vacuum volumes of  channels</a:t>
            </a:r>
            <a:r>
              <a:rPr lang="en-US" sz="1600" kern="800" dirty="0" smtClean="0">
                <a:solidFill>
                  <a:schemeClr val="bg1"/>
                </a:solidFill>
                <a:latin typeface="Times" panose="02020603050405020304" pitchFamily="18" charset="0"/>
                <a:ea typeface="Times New Roman" panose="02020603050405020304" pitchFamily="18" charset="0"/>
                <a:cs typeface="Times New Roman" panose="02020603050405020304" pitchFamily="18" charset="0"/>
              </a:rPr>
              <a:t>:</a:t>
            </a:r>
            <a:r>
              <a:rPr lang="en-GB" sz="1600" kern="800" dirty="0" smtClean="0">
                <a:solidFill>
                  <a:schemeClr val="bg1"/>
                </a:solidFill>
                <a:latin typeface="Times" panose="02020603050405020304" pitchFamily="18" charset="0"/>
                <a:ea typeface="Times New Roman" panose="02020603050405020304" pitchFamily="18" charset="0"/>
                <a:cs typeface="Times New Roman" panose="02020603050405020304" pitchFamily="18" charset="0"/>
              </a:rPr>
              <a:t> “Vacuum </a:t>
            </a:r>
            <a:r>
              <a:rPr lang="en-GB" sz="1600" kern="800" dirty="0">
                <a:solidFill>
                  <a:schemeClr val="bg1"/>
                </a:solidFill>
                <a:latin typeface="Times" panose="02020603050405020304" pitchFamily="18" charset="0"/>
                <a:ea typeface="Times New Roman" panose="02020603050405020304" pitchFamily="18" charset="0"/>
                <a:cs typeface="Times New Roman" panose="02020603050405020304" pitchFamily="18" charset="0"/>
              </a:rPr>
              <a:t>Praha</a:t>
            </a:r>
            <a:r>
              <a:rPr lang="en-GB" sz="1600" kern="800" dirty="0" smtClean="0">
                <a:solidFill>
                  <a:schemeClr val="bg1"/>
                </a:solidFill>
                <a:latin typeface="Times" panose="02020603050405020304" pitchFamily="18" charset="0"/>
                <a:ea typeface="Times New Roman" panose="02020603050405020304" pitchFamily="18" charset="0"/>
                <a:cs typeface="Times New Roman" panose="02020603050405020304" pitchFamily="18" charset="0"/>
              </a:rPr>
              <a:t>”, </a:t>
            </a:r>
            <a:r>
              <a:rPr lang="en-GB" sz="1600" kern="800" dirty="0">
                <a:solidFill>
                  <a:schemeClr val="bg1"/>
                </a:solidFill>
                <a:latin typeface="Times" panose="02020603050405020304" pitchFamily="18" charset="0"/>
                <a:ea typeface="Times New Roman" panose="02020603050405020304" pitchFamily="18" charset="0"/>
                <a:cs typeface="Times New Roman" panose="02020603050405020304" pitchFamily="18" charset="0"/>
              </a:rPr>
              <a:t>Czech Republic</a:t>
            </a:r>
            <a:endParaRPr lang="ru-RU" sz="1600" dirty="0">
              <a:solidFill>
                <a:schemeClr val="bg1"/>
              </a:solidFill>
            </a:endParaRPr>
          </a:p>
        </p:txBody>
      </p:sp>
      <p:sp>
        <p:nvSpPr>
          <p:cNvPr id="14" name="Прямоугольник 13"/>
          <p:cNvSpPr/>
          <p:nvPr/>
        </p:nvSpPr>
        <p:spPr>
          <a:xfrm>
            <a:off x="5646403" y="5627415"/>
            <a:ext cx="3032369" cy="369332"/>
          </a:xfrm>
          <a:prstGeom prst="rect">
            <a:avLst/>
          </a:prstGeom>
        </p:spPr>
        <p:txBody>
          <a:bodyPr wrap="none">
            <a:spAutoFit/>
          </a:bodyPr>
          <a:lstStyle/>
          <a:p>
            <a:r>
              <a:rPr lang="en-GB" kern="800" dirty="0" smtClean="0">
                <a:solidFill>
                  <a:srgbClr val="006600"/>
                </a:solidFill>
                <a:latin typeface="Times" panose="02020603050405020304" pitchFamily="18" charset="0"/>
                <a:ea typeface="Times New Roman" panose="02020603050405020304" pitchFamily="18" charset="0"/>
                <a:cs typeface="Times New Roman" panose="02020603050405020304" pitchFamily="18" charset="0"/>
              </a:rPr>
              <a:t>Working vacuum is 10</a:t>
            </a:r>
            <a:r>
              <a:rPr lang="en-GB" kern="800" baseline="30000" dirty="0" smtClean="0">
                <a:solidFill>
                  <a:srgbClr val="006600"/>
                </a:solidFill>
                <a:latin typeface="Times" panose="02020603050405020304" pitchFamily="18" charset="0"/>
                <a:ea typeface="Times New Roman" panose="02020603050405020304" pitchFamily="18" charset="0"/>
                <a:cs typeface="Times New Roman" panose="02020603050405020304" pitchFamily="18" charset="0"/>
              </a:rPr>
              <a:t>-7</a:t>
            </a:r>
            <a:r>
              <a:rPr lang="en-GB" kern="800" dirty="0" smtClean="0">
                <a:solidFill>
                  <a:srgbClr val="006600"/>
                </a:solidFill>
                <a:latin typeface="Times" panose="02020603050405020304" pitchFamily="18" charset="0"/>
                <a:ea typeface="Times New Roman" panose="02020603050405020304" pitchFamily="18" charset="0"/>
                <a:cs typeface="Times New Roman" panose="02020603050405020304" pitchFamily="18" charset="0"/>
              </a:rPr>
              <a:t> </a:t>
            </a:r>
            <a:r>
              <a:rPr lang="en-GB" kern="800" dirty="0" err="1" smtClean="0">
                <a:solidFill>
                  <a:srgbClr val="006600"/>
                </a:solidFill>
                <a:latin typeface="Times" panose="02020603050405020304" pitchFamily="18" charset="0"/>
                <a:ea typeface="Times New Roman" panose="02020603050405020304" pitchFamily="18" charset="0"/>
                <a:cs typeface="Times New Roman" panose="02020603050405020304" pitchFamily="18" charset="0"/>
              </a:rPr>
              <a:t>mBar</a:t>
            </a:r>
            <a:r>
              <a:rPr lang="en-GB" kern="800" dirty="0" smtClean="0">
                <a:solidFill>
                  <a:srgbClr val="006600"/>
                </a:solidFill>
                <a:latin typeface="Times" panose="02020603050405020304" pitchFamily="18" charset="0"/>
                <a:ea typeface="Times New Roman" panose="02020603050405020304" pitchFamily="18" charset="0"/>
                <a:cs typeface="Times New Roman" panose="02020603050405020304" pitchFamily="18" charset="0"/>
              </a:rPr>
              <a:t> </a:t>
            </a:r>
            <a:endParaRPr lang="ru-RU" dirty="0">
              <a:solidFill>
                <a:srgbClr val="006600"/>
              </a:solidFill>
            </a:endParaRPr>
          </a:p>
        </p:txBody>
      </p:sp>
      <p:sp>
        <p:nvSpPr>
          <p:cNvPr id="15" name="Прямоугольник 14"/>
          <p:cNvSpPr/>
          <p:nvPr/>
        </p:nvSpPr>
        <p:spPr>
          <a:xfrm>
            <a:off x="455613" y="6323448"/>
            <a:ext cx="5716501" cy="338554"/>
          </a:xfrm>
          <a:prstGeom prst="rect">
            <a:avLst/>
          </a:prstGeom>
        </p:spPr>
        <p:txBody>
          <a:bodyPr wrap="none">
            <a:spAutoFit/>
          </a:bodyPr>
          <a:lstStyle/>
          <a:p>
            <a:r>
              <a:rPr lang="en-GB" sz="1600" kern="800" dirty="0">
                <a:solidFill>
                  <a:schemeClr val="bg1"/>
                </a:solidFill>
                <a:latin typeface="Times" panose="02020603050405020304" pitchFamily="18" charset="0"/>
                <a:ea typeface="Times New Roman" panose="02020603050405020304" pitchFamily="18" charset="0"/>
                <a:cs typeface="Times New Roman" panose="02020603050405020304" pitchFamily="18" charset="0"/>
              </a:rPr>
              <a:t> </a:t>
            </a:r>
            <a:r>
              <a:rPr lang="en-GB" sz="1600" kern="800" dirty="0" smtClean="0">
                <a:solidFill>
                  <a:schemeClr val="bg1"/>
                </a:solidFill>
                <a:latin typeface="Times" panose="02020603050405020304" pitchFamily="18" charset="0"/>
                <a:ea typeface="Times New Roman" panose="02020603050405020304" pitchFamily="18" charset="0"/>
                <a:cs typeface="Times New Roman" panose="02020603050405020304" pitchFamily="18" charset="0"/>
              </a:rPr>
              <a:t>Beam diagnostics</a:t>
            </a:r>
            <a:r>
              <a:rPr lang="en-US" sz="1600" kern="800" dirty="0" smtClean="0">
                <a:solidFill>
                  <a:schemeClr val="bg1"/>
                </a:solidFill>
                <a:latin typeface="Times" panose="02020603050405020304" pitchFamily="18" charset="0"/>
                <a:ea typeface="Times New Roman" panose="02020603050405020304" pitchFamily="18" charset="0"/>
                <a:cs typeface="Times New Roman" panose="02020603050405020304" pitchFamily="18" charset="0"/>
              </a:rPr>
              <a:t>:</a:t>
            </a:r>
            <a:r>
              <a:rPr lang="en-GB" sz="1600" kern="800" dirty="0" smtClean="0">
                <a:solidFill>
                  <a:schemeClr val="bg1"/>
                </a:solidFill>
                <a:latin typeface="Times" panose="02020603050405020304" pitchFamily="18" charset="0"/>
                <a:ea typeface="Times New Roman" panose="02020603050405020304" pitchFamily="18" charset="0"/>
                <a:cs typeface="Times New Roman" panose="02020603050405020304" pitchFamily="18" charset="0"/>
              </a:rPr>
              <a:t> INR&amp;NE of the Bulgarian </a:t>
            </a:r>
            <a:r>
              <a:rPr lang="en-US" sz="1600" kern="800" dirty="0" smtClean="0">
                <a:solidFill>
                  <a:schemeClr val="bg1"/>
                </a:solidFill>
                <a:latin typeface="Times" panose="02020603050405020304" pitchFamily="18" charset="0"/>
                <a:ea typeface="Times New Roman" panose="02020603050405020304" pitchFamily="18" charset="0"/>
                <a:cs typeface="Times New Roman" panose="02020603050405020304" pitchFamily="18" charset="0"/>
              </a:rPr>
              <a:t>Academy of Science</a:t>
            </a:r>
            <a:endParaRPr lang="ru-RU" sz="1600" dirty="0">
              <a:solidFill>
                <a:schemeClr val="bg1"/>
              </a:solidFill>
            </a:endParaRPr>
          </a:p>
        </p:txBody>
      </p:sp>
      <p:grpSp>
        <p:nvGrpSpPr>
          <p:cNvPr id="26" name="Группа 25"/>
          <p:cNvGrpSpPr/>
          <p:nvPr/>
        </p:nvGrpSpPr>
        <p:grpSpPr>
          <a:xfrm>
            <a:off x="2573181" y="642171"/>
            <a:ext cx="4164970" cy="2516386"/>
            <a:chOff x="2573181" y="642171"/>
            <a:chExt cx="4164970" cy="2516386"/>
          </a:xfrm>
        </p:grpSpPr>
        <p:cxnSp>
          <p:nvCxnSpPr>
            <p:cNvPr id="16" name="Прямая со стрелкой 21"/>
            <p:cNvCxnSpPr>
              <a:cxnSpLocks noChangeShapeType="1"/>
              <a:stCxn id="18" idx="2"/>
            </p:cNvCxnSpPr>
            <p:nvPr/>
          </p:nvCxnSpPr>
          <p:spPr bwMode="auto">
            <a:xfrm flipH="1" flipV="1">
              <a:off x="2573181" y="642171"/>
              <a:ext cx="1920778" cy="2275137"/>
            </a:xfrm>
            <a:prstGeom prst="straightConnector1">
              <a:avLst/>
            </a:prstGeom>
            <a:noFill/>
            <a:ln w="28575" algn="ctr">
              <a:solidFill>
                <a:srgbClr val="FF0000"/>
              </a:solidFill>
              <a:round/>
              <a:headEnd/>
              <a:tailEnd type="arrow" w="med" len="med"/>
            </a:ln>
          </p:spPr>
        </p:cxnSp>
        <p:cxnSp>
          <p:nvCxnSpPr>
            <p:cNvPr id="4" name="Прямая соединительная линия 3"/>
            <p:cNvCxnSpPr/>
            <p:nvPr/>
          </p:nvCxnSpPr>
          <p:spPr bwMode="auto">
            <a:xfrm flipH="1" flipV="1">
              <a:off x="4989252" y="3153353"/>
              <a:ext cx="1748899" cy="5204"/>
            </a:xfrm>
            <a:prstGeom prst="line">
              <a:avLst/>
            </a:prstGeom>
            <a:solidFill>
              <a:schemeClr val="accent1"/>
            </a:solidFill>
            <a:ln w="28575" cap="flat" cmpd="sng" algn="ctr">
              <a:solidFill>
                <a:srgbClr val="FF0000"/>
              </a:solidFill>
              <a:prstDash val="solid"/>
              <a:round/>
              <a:headEnd type="none" w="med" len="med"/>
              <a:tailEnd type="none" w="med" len="med"/>
            </a:ln>
            <a:effectLst/>
          </p:spPr>
        </p:cxnSp>
        <p:sp>
          <p:nvSpPr>
            <p:cNvPr id="18" name="Дуга 17"/>
            <p:cNvSpPr/>
            <p:nvPr/>
          </p:nvSpPr>
          <p:spPr bwMode="auto">
            <a:xfrm>
              <a:off x="4391050" y="2174816"/>
              <a:ext cx="1378440" cy="973331"/>
            </a:xfrm>
            <a:prstGeom prst="arc">
              <a:avLst>
                <a:gd name="adj1" fmla="val 5722605"/>
                <a:gd name="adj2" fmla="val 9385610"/>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chemeClr val="tx1"/>
                </a:solidFill>
                <a:effectLst/>
                <a:latin typeface="Arial" charset="0"/>
              </a:endParaRPr>
            </a:p>
          </p:txBody>
        </p:sp>
      </p:grpSp>
      <p:sp>
        <p:nvSpPr>
          <p:cNvPr id="30" name="Прямоугольник 29"/>
          <p:cNvSpPr/>
          <p:nvPr/>
        </p:nvSpPr>
        <p:spPr>
          <a:xfrm>
            <a:off x="3617945" y="1491011"/>
            <a:ext cx="970137" cy="307777"/>
          </a:xfrm>
          <a:prstGeom prst="rect">
            <a:avLst/>
          </a:prstGeom>
        </p:spPr>
        <p:txBody>
          <a:bodyPr wrap="none">
            <a:spAutoFit/>
          </a:bodyPr>
          <a:lstStyle/>
          <a:p>
            <a:r>
              <a:rPr lang="en-US" altLang="ru-RU" sz="1400" b="1" dirty="0" smtClean="0">
                <a:solidFill>
                  <a:srgbClr val="FF0000"/>
                </a:solidFill>
              </a:rPr>
              <a:t>Ion beam</a:t>
            </a:r>
            <a:endParaRPr lang="ru-RU" sz="1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ppt_x</p:attrName>
                                        </p:attrNameLst>
                                      </p:cBhvr>
                                      <p:tavLst>
                                        <p:tav tm="0">
                                          <p:val>
                                            <p:strVal val="#ppt_x-.2"/>
                                          </p:val>
                                        </p:tav>
                                        <p:tav tm="100000">
                                          <p:val>
                                            <p:strVal val="#ppt_x"/>
                                          </p:val>
                                        </p:tav>
                                      </p:tavLst>
                                    </p:anim>
                                    <p:anim calcmode="lin" valueType="num">
                                      <p:cBhvr>
                                        <p:cTn id="8"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9" dur="1000"/>
                                        <p:tgtEl>
                                          <p:spTgt spid="5"/>
                                        </p:tgtEl>
                                      </p:cBhvr>
                                    </p:animEffect>
                                  </p:childTnLst>
                                </p:cTn>
                              </p:par>
                            </p:childTnLst>
                          </p:cTn>
                        </p:par>
                        <p:par>
                          <p:cTn id="10" fill="hold">
                            <p:stCondLst>
                              <p:cond delay="1000"/>
                            </p:stCondLst>
                            <p:childTnLst>
                              <p:par>
                                <p:cTn id="11" presetID="22" presetClass="entr" presetSubtype="4" fill="hold" nodeType="after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wipe(down)">
                                      <p:cBhvr>
                                        <p:cTn id="13" dur="500"/>
                                        <p:tgtEl>
                                          <p:spTgt spid="26"/>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wipe(down)">
                                      <p:cBhvr>
                                        <p:cTn id="16" dur="500"/>
                                        <p:tgtEl>
                                          <p:spTgt spid="30"/>
                                        </p:tgtEl>
                                      </p:cBhvr>
                                    </p:animEffect>
                                  </p:childTnLst>
                                </p:cTn>
                              </p:par>
                            </p:childTnLst>
                          </p:cTn>
                        </p:par>
                        <p:par>
                          <p:cTn id="17" fill="hold">
                            <p:stCondLst>
                              <p:cond delay="1500"/>
                            </p:stCondLst>
                            <p:childTnLst>
                              <p:par>
                                <p:cTn id="18" presetID="22" presetClass="entr" presetSubtype="4"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5" grpId="0"/>
      <p:bldP spid="3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5" name="Рисунок 2"/>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935831" y="366853"/>
            <a:ext cx="3046024" cy="2523178"/>
          </a:xfrm>
          <a:prstGeom prst="rect">
            <a:avLst/>
          </a:prstGeom>
          <a:noFill/>
          <a:ln w="9525">
            <a:noFill/>
            <a:miter lim="800000"/>
            <a:headEnd/>
            <a:tailEnd/>
          </a:ln>
        </p:spPr>
      </p:pic>
      <p:sp>
        <p:nvSpPr>
          <p:cNvPr id="77831" name="Прямоугольник 8"/>
          <p:cNvSpPr>
            <a:spLocks noChangeArrowheads="1"/>
          </p:cNvSpPr>
          <p:nvPr/>
        </p:nvSpPr>
        <p:spPr bwMode="auto">
          <a:xfrm>
            <a:off x="855321" y="2976650"/>
            <a:ext cx="2747868" cy="584775"/>
          </a:xfrm>
          <a:prstGeom prst="rect">
            <a:avLst/>
          </a:prstGeom>
          <a:solidFill>
            <a:schemeClr val="bg1"/>
          </a:solidFill>
          <a:ln w="9525">
            <a:noFill/>
            <a:miter lim="800000"/>
            <a:headEnd/>
            <a:tailEnd/>
          </a:ln>
        </p:spPr>
        <p:txBody>
          <a:bodyPr wrap="none">
            <a:spAutoFit/>
          </a:bodyPr>
          <a:lstStyle/>
          <a:p>
            <a:pPr algn="ctr"/>
            <a:r>
              <a:rPr lang="en-US" altLang="ru-RU" b="1" dirty="0" smtClean="0">
                <a:solidFill>
                  <a:srgbClr val="0000FF"/>
                </a:solidFill>
              </a:rPr>
              <a:t>TM±50</a:t>
            </a:r>
            <a:r>
              <a:rPr lang="ru-RU" altLang="ru-RU" b="1" dirty="0" smtClean="0">
                <a:solidFill>
                  <a:srgbClr val="0000FF"/>
                </a:solidFill>
              </a:rPr>
              <a:t> </a:t>
            </a:r>
            <a:r>
              <a:rPr lang="en-US" altLang="ru-RU" b="1" dirty="0" smtClean="0">
                <a:solidFill>
                  <a:srgbClr val="0000FF"/>
                </a:solidFill>
              </a:rPr>
              <a:t>bending magnet</a:t>
            </a:r>
          </a:p>
          <a:p>
            <a:pPr algn="ctr"/>
            <a:r>
              <a:rPr lang="en-US" altLang="ru-RU" sz="1400" dirty="0" smtClean="0">
                <a:latin typeface="+mj-lt"/>
              </a:rPr>
              <a:t>(</a:t>
            </a:r>
            <a:r>
              <a:rPr lang="en-GB" sz="1400" dirty="0" smtClean="0">
                <a:latin typeface="+mj-lt"/>
                <a:cs typeface="Times New Roman" panose="02020603050405020304" pitchFamily="18" charset="0"/>
              </a:rPr>
              <a:t>NKMZ, Ukraine</a:t>
            </a:r>
            <a:r>
              <a:rPr lang="en-US" altLang="ru-RU" sz="1400" dirty="0" smtClean="0">
                <a:latin typeface="+mj-lt"/>
              </a:rPr>
              <a:t>)</a:t>
            </a:r>
            <a:endParaRPr lang="en-US" altLang="ru-RU" sz="1400" dirty="0">
              <a:latin typeface="+mj-lt"/>
            </a:endParaRPr>
          </a:p>
        </p:txBody>
      </p:sp>
      <p:pic>
        <p:nvPicPr>
          <p:cNvPr id="9" name="Picture 22" descr="P418076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115568" y="366853"/>
            <a:ext cx="3372768" cy="2523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Прямоугольник 8"/>
          <p:cNvSpPr>
            <a:spLocks noChangeArrowheads="1"/>
          </p:cNvSpPr>
          <p:nvPr/>
        </p:nvSpPr>
        <p:spPr bwMode="auto">
          <a:xfrm>
            <a:off x="4227205" y="2965624"/>
            <a:ext cx="4916795" cy="584775"/>
          </a:xfrm>
          <a:prstGeom prst="rect">
            <a:avLst/>
          </a:prstGeom>
          <a:solidFill>
            <a:schemeClr val="bg1"/>
          </a:solidFill>
          <a:ln w="9525">
            <a:noFill/>
            <a:miter lim="800000"/>
            <a:headEnd/>
            <a:tailEnd/>
          </a:ln>
        </p:spPr>
        <p:txBody>
          <a:bodyPr wrap="none">
            <a:spAutoFit/>
          </a:bodyPr>
          <a:lstStyle/>
          <a:p>
            <a:pPr algn="ctr"/>
            <a:r>
              <a:rPr lang="en-US" b="1" dirty="0">
                <a:solidFill>
                  <a:srgbClr val="0000FF"/>
                </a:solidFill>
                <a:latin typeface="+mn-lt"/>
                <a:cs typeface="Times New Roman" panose="02020603050405020304" pitchFamily="18" charset="0"/>
              </a:rPr>
              <a:t>The triplet of quadrupole lenses</a:t>
            </a:r>
            <a:r>
              <a:rPr lang="ru-RU" b="1" dirty="0">
                <a:solidFill>
                  <a:srgbClr val="0000FF"/>
                </a:solidFill>
                <a:latin typeface="+mn-lt"/>
                <a:cs typeface="Times New Roman" panose="02020603050405020304" pitchFamily="18" charset="0"/>
              </a:rPr>
              <a:t> 11К30-700</a:t>
            </a:r>
            <a:r>
              <a:rPr lang="ru-RU" dirty="0">
                <a:solidFill>
                  <a:srgbClr val="0000FF"/>
                </a:solidFill>
                <a:latin typeface="+mn-lt"/>
              </a:rPr>
              <a:t> </a:t>
            </a:r>
          </a:p>
          <a:p>
            <a:pPr algn="ctr"/>
            <a:r>
              <a:rPr lang="en-US" altLang="ru-RU" sz="1400" dirty="0" smtClean="0">
                <a:latin typeface="+mn-lt"/>
              </a:rPr>
              <a:t>(</a:t>
            </a:r>
            <a:r>
              <a:rPr lang="en-GB" sz="1400" dirty="0" smtClean="0">
                <a:latin typeface="+mn-lt"/>
                <a:cs typeface="Times New Roman" panose="02020603050405020304" pitchFamily="18" charset="0"/>
              </a:rPr>
              <a:t>N&amp;V, Romania</a:t>
            </a:r>
            <a:r>
              <a:rPr lang="en-US" altLang="ru-RU" sz="1400" dirty="0" smtClean="0">
                <a:latin typeface="+mn-lt"/>
              </a:rPr>
              <a:t>)</a:t>
            </a:r>
            <a:endParaRPr lang="en-US" altLang="ru-RU" sz="1400" dirty="0">
              <a:latin typeface="+mn-lt"/>
            </a:endParaRPr>
          </a:p>
        </p:txBody>
      </p:sp>
      <p:sp>
        <p:nvSpPr>
          <p:cNvPr id="12" name="Rectangle 5"/>
          <p:cNvSpPr txBox="1">
            <a:spLocks noChangeArrowheads="1"/>
          </p:cNvSpPr>
          <p:nvPr/>
        </p:nvSpPr>
        <p:spPr bwMode="auto">
          <a:xfrm>
            <a:off x="492337" y="-94813"/>
            <a:ext cx="8229600" cy="461665"/>
          </a:xfrm>
          <a:prstGeom prst="rect">
            <a:avLst/>
          </a:prstGeom>
          <a:noFill/>
          <a:ln>
            <a:noFill/>
          </a:ln>
          <a:effectLst/>
          <a:extLst/>
        </p:spPr>
        <p:txBody>
          <a:bodyPr anchor="ctr">
            <a:sp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defRPr/>
            </a:pPr>
            <a:r>
              <a:rPr lang="en-US" altLang="ru-RU" sz="2400" b="1" kern="0" dirty="0" smtClean="0">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sym typeface="Symbol" panose="05050102010706020507" pitchFamily="18" charset="2"/>
              </a:rPr>
              <a:t>Magnetic optics</a:t>
            </a:r>
            <a:endParaRPr lang="en-US" altLang="ru-RU" sz="2400" b="1" kern="0" dirty="0">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sym typeface="Symbol" panose="05050102010706020507" pitchFamily="18" charset="2"/>
            </a:endParaRPr>
          </a:p>
        </p:txBody>
      </p:sp>
      <p:sp>
        <p:nvSpPr>
          <p:cNvPr id="14" name="Прямоугольник 8"/>
          <p:cNvSpPr>
            <a:spLocks noChangeArrowheads="1"/>
          </p:cNvSpPr>
          <p:nvPr/>
        </p:nvSpPr>
        <p:spPr bwMode="auto">
          <a:xfrm>
            <a:off x="2654663" y="6431198"/>
            <a:ext cx="4147289" cy="369332"/>
          </a:xfrm>
          <a:prstGeom prst="rect">
            <a:avLst/>
          </a:prstGeom>
          <a:solidFill>
            <a:schemeClr val="bg1"/>
          </a:solidFill>
          <a:ln w="9525">
            <a:noFill/>
            <a:miter lim="800000"/>
            <a:headEnd/>
            <a:tailEnd/>
          </a:ln>
        </p:spPr>
        <p:txBody>
          <a:bodyPr wrap="none">
            <a:spAutoFit/>
          </a:bodyPr>
          <a:lstStyle/>
          <a:p>
            <a:pPr algn="ctr"/>
            <a:r>
              <a:rPr lang="en-US" b="1" dirty="0" smtClean="0">
                <a:solidFill>
                  <a:srgbClr val="0000FF"/>
                </a:solidFill>
                <a:cs typeface="Times New Roman" panose="02020603050405020304" pitchFamily="18" charset="0"/>
              </a:rPr>
              <a:t>Beam channel N3 </a:t>
            </a:r>
            <a:r>
              <a:rPr lang="en-US" b="1" dirty="0" smtClean="0">
                <a:solidFill>
                  <a:srgbClr val="0000FF"/>
                </a:solidFill>
                <a:latin typeface="+mn-lt"/>
                <a:cs typeface="Times New Roman" panose="02020603050405020304" pitchFamily="18" charset="0"/>
              </a:rPr>
              <a:t>at the DC-280 hall </a:t>
            </a:r>
            <a:endParaRPr lang="ru-RU" dirty="0">
              <a:solidFill>
                <a:srgbClr val="0000FF"/>
              </a:solidFill>
              <a:latin typeface="+mn-lt"/>
            </a:endParaRPr>
          </a:p>
        </p:txBody>
      </p:sp>
      <p:pic>
        <p:nvPicPr>
          <p:cNvPr id="4" name="Рисунок 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831756" y="3616983"/>
            <a:ext cx="3628896" cy="272167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ppt_x</p:attrName>
                                        </p:attrNameLst>
                                      </p:cBhvr>
                                      <p:tavLst>
                                        <p:tav tm="0">
                                          <p:val>
                                            <p:strVal val="#ppt_x-.2"/>
                                          </p:val>
                                        </p:tav>
                                        <p:tav tm="100000">
                                          <p:val>
                                            <p:strVal val="#ppt_x"/>
                                          </p:val>
                                        </p:tav>
                                      </p:tavLst>
                                    </p:anim>
                                    <p:anim calcmode="lin" valueType="num">
                                      <p:cBhvr>
                                        <p:cTn id="8" dur="1000" fill="hold"/>
                                        <p:tgtEl>
                                          <p:spTgt spid="12"/>
                                        </p:tgtEl>
                                        <p:attrNameLst>
                                          <p:attrName>ppt_y</p:attrName>
                                        </p:attrNameLst>
                                      </p:cBhvr>
                                      <p:tavLst>
                                        <p:tav tm="0">
                                          <p:val>
                                            <p:strVal val="#ppt_y"/>
                                          </p:val>
                                        </p:tav>
                                        <p:tav tm="100000">
                                          <p:val>
                                            <p:strVal val="#ppt_y"/>
                                          </p:val>
                                        </p:tav>
                                      </p:tavLst>
                                    </p:anim>
                                    <p:animEffect transition="in" filter="wipe(right)" prLst="gradientSize: 0.1">
                                      <p:cBhvr>
                                        <p:cTn id="9"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79378" y="582286"/>
            <a:ext cx="5046929" cy="3368277"/>
          </a:xfrm>
          <a:prstGeom prst="rect">
            <a:avLst/>
          </a:prstGeom>
        </p:spPr>
      </p:pic>
      <p:sp>
        <p:nvSpPr>
          <p:cNvPr id="5" name="Rectangle 5"/>
          <p:cNvSpPr>
            <a:spLocks noChangeArrowheads="1"/>
          </p:cNvSpPr>
          <p:nvPr/>
        </p:nvSpPr>
        <p:spPr bwMode="auto">
          <a:xfrm>
            <a:off x="455613" y="59066"/>
            <a:ext cx="7943850" cy="523220"/>
          </a:xfrm>
          <a:prstGeom prst="rect">
            <a:avLst/>
          </a:prstGeom>
          <a:noFill/>
          <a:ln>
            <a:noFill/>
          </a:ln>
          <a:effectLst/>
          <a:extLst/>
        </p:spPr>
        <p:txBody>
          <a:bodyPr anchor="ctr">
            <a:spAutoFit/>
          </a:bodyPr>
          <a:lstStyle/>
          <a:p>
            <a:pPr algn="ctr">
              <a:defRPr/>
            </a:pPr>
            <a:r>
              <a:rPr lang="en-US" altLang="ru-RU" sz="2800" b="1" dirty="0" smtClean="0">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sym typeface="Symbol" panose="05050102010706020507" pitchFamily="18" charset="2"/>
              </a:rPr>
              <a:t>Water cooling system</a:t>
            </a:r>
            <a:endParaRPr lang="en-US" altLang="ru-RU" sz="2800" b="1" dirty="0">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sym typeface="Symbol" panose="05050102010706020507" pitchFamily="18" charset="2"/>
            </a:endParaRPr>
          </a:p>
        </p:txBody>
      </p:sp>
      <p:sp>
        <p:nvSpPr>
          <p:cNvPr id="3" name="Прямоугольник 2"/>
          <p:cNvSpPr/>
          <p:nvPr/>
        </p:nvSpPr>
        <p:spPr>
          <a:xfrm>
            <a:off x="309699" y="4550627"/>
            <a:ext cx="3824556" cy="923330"/>
          </a:xfrm>
          <a:prstGeom prst="rect">
            <a:avLst/>
          </a:prstGeom>
        </p:spPr>
        <p:txBody>
          <a:bodyPr wrap="square">
            <a:spAutoFit/>
          </a:bodyPr>
          <a:lstStyle/>
          <a:p>
            <a:r>
              <a:rPr lang="en-GB" kern="800" dirty="0" smtClean="0">
                <a:solidFill>
                  <a:schemeClr val="bg1"/>
                </a:solidFill>
                <a:latin typeface="Times" panose="02020603050405020304" pitchFamily="18" charset="0"/>
                <a:ea typeface="Times New Roman" panose="02020603050405020304" pitchFamily="18" charset="0"/>
                <a:cs typeface="Times New Roman" panose="02020603050405020304" pitchFamily="18" charset="0"/>
              </a:rPr>
              <a:t>The water </a:t>
            </a:r>
            <a:r>
              <a:rPr lang="en-GB" kern="800" dirty="0">
                <a:solidFill>
                  <a:schemeClr val="bg1"/>
                </a:solidFill>
                <a:latin typeface="Times" panose="02020603050405020304" pitchFamily="18" charset="0"/>
                <a:ea typeface="Times New Roman" panose="02020603050405020304" pitchFamily="18" charset="0"/>
                <a:cs typeface="Times New Roman" panose="02020603050405020304" pitchFamily="18" charset="0"/>
              </a:rPr>
              <a:t>cooling system </a:t>
            </a:r>
            <a:r>
              <a:rPr lang="en-GB" kern="800" dirty="0" smtClean="0">
                <a:solidFill>
                  <a:schemeClr val="bg1"/>
                </a:solidFill>
                <a:latin typeface="Times" panose="02020603050405020304" pitchFamily="18" charset="0"/>
                <a:ea typeface="Times New Roman" panose="02020603050405020304" pitchFamily="18" charset="0"/>
                <a:cs typeface="Times New Roman" panose="02020603050405020304" pitchFamily="18" charset="0"/>
              </a:rPr>
              <a:t>was developed </a:t>
            </a:r>
            <a:r>
              <a:rPr lang="en-GB" kern="800" dirty="0">
                <a:solidFill>
                  <a:schemeClr val="bg1"/>
                </a:solidFill>
                <a:latin typeface="Times" panose="02020603050405020304" pitchFamily="18" charset="0"/>
                <a:ea typeface="Times New Roman" panose="02020603050405020304" pitchFamily="18" charset="0"/>
                <a:cs typeface="Times New Roman" panose="02020603050405020304" pitchFamily="18" charset="0"/>
              </a:rPr>
              <a:t>at the </a:t>
            </a:r>
            <a:r>
              <a:rPr lang="en-GB" kern="800" dirty="0" smtClean="0">
                <a:solidFill>
                  <a:schemeClr val="bg1"/>
                </a:solidFill>
                <a:latin typeface="Times" panose="02020603050405020304" pitchFamily="18" charset="0"/>
                <a:ea typeface="Times New Roman" panose="02020603050405020304" pitchFamily="18" charset="0"/>
                <a:cs typeface="Times New Roman" panose="02020603050405020304" pitchFamily="18" charset="0"/>
              </a:rPr>
              <a:t>FLNR (equipment suppliers: Russia, Italy, Germany)</a:t>
            </a:r>
            <a:endParaRPr lang="ru-RU" dirty="0">
              <a:solidFill>
                <a:schemeClr val="bg1"/>
              </a:solidFill>
            </a:endParaRPr>
          </a:p>
        </p:txBody>
      </p:sp>
      <p:pic>
        <p:nvPicPr>
          <p:cNvPr id="7" name="Рисунок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847209" y="3356737"/>
            <a:ext cx="3844006" cy="2883004"/>
          </a:xfrm>
          <a:prstGeom prst="rect">
            <a:avLst/>
          </a:prstGeom>
        </p:spPr>
      </p:pic>
    </p:spTree>
    <p:extLst>
      <p:ext uri="{BB962C8B-B14F-4D97-AF65-F5344CB8AC3E}">
        <p14:creationId xmlns:p14="http://schemas.microsoft.com/office/powerpoint/2010/main" val="3087724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ppt_x</p:attrName>
                                        </p:attrNameLst>
                                      </p:cBhvr>
                                      <p:tavLst>
                                        <p:tav tm="0">
                                          <p:val>
                                            <p:strVal val="#ppt_x-.2"/>
                                          </p:val>
                                        </p:tav>
                                        <p:tav tm="100000">
                                          <p:val>
                                            <p:strVal val="#ppt_x"/>
                                          </p:val>
                                        </p:tav>
                                      </p:tavLst>
                                    </p:anim>
                                    <p:anim calcmode="lin" valueType="num">
                                      <p:cBhvr>
                                        <p:cTn id="8"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ChangeArrowheads="1"/>
          </p:cNvSpPr>
          <p:nvPr/>
        </p:nvSpPr>
        <p:spPr bwMode="auto">
          <a:xfrm>
            <a:off x="455613" y="59066"/>
            <a:ext cx="7943850" cy="523220"/>
          </a:xfrm>
          <a:prstGeom prst="rect">
            <a:avLst/>
          </a:prstGeom>
          <a:noFill/>
          <a:ln>
            <a:noFill/>
          </a:ln>
          <a:effectLst/>
          <a:extLst/>
        </p:spPr>
        <p:txBody>
          <a:bodyPr anchor="ctr">
            <a:spAutoFit/>
          </a:bodyPr>
          <a:lstStyle/>
          <a:p>
            <a:pPr algn="ctr">
              <a:defRPr/>
            </a:pPr>
            <a:r>
              <a:rPr lang="en-US" altLang="ru-RU" sz="2800" b="1" dirty="0" smtClean="0">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sym typeface="Symbol" panose="05050102010706020507" pitchFamily="18" charset="2"/>
              </a:rPr>
              <a:t>Control system</a:t>
            </a:r>
            <a:endParaRPr lang="en-US" altLang="ru-RU" sz="2800" b="1" dirty="0">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sym typeface="Symbol" panose="05050102010706020507" pitchFamily="18" charset="2"/>
            </a:endParaRPr>
          </a:p>
        </p:txBody>
      </p:sp>
      <p:sp>
        <p:nvSpPr>
          <p:cNvPr id="6" name="Прямоугольник 5"/>
          <p:cNvSpPr/>
          <p:nvPr/>
        </p:nvSpPr>
        <p:spPr>
          <a:xfrm>
            <a:off x="1036311" y="5704398"/>
            <a:ext cx="7212231" cy="369332"/>
          </a:xfrm>
          <a:prstGeom prst="rect">
            <a:avLst/>
          </a:prstGeom>
        </p:spPr>
        <p:txBody>
          <a:bodyPr wrap="none">
            <a:spAutoFit/>
          </a:bodyPr>
          <a:lstStyle/>
          <a:p>
            <a:r>
              <a:rPr lang="en-US" b="1" dirty="0" smtClean="0">
                <a:solidFill>
                  <a:schemeClr val="bg1"/>
                </a:solidFill>
                <a:cs typeface="Times New Roman" panose="02020603050405020304" pitchFamily="18" charset="0"/>
              </a:rPr>
              <a:t>The control system based on FLNR developments and LabVIEW</a:t>
            </a:r>
            <a:endParaRPr lang="ru-RU" dirty="0">
              <a:solidFill>
                <a:schemeClr val="bg1"/>
              </a:solidFill>
            </a:endParaRPr>
          </a:p>
        </p:txBody>
      </p:sp>
      <p:pic>
        <p:nvPicPr>
          <p:cNvPr id="2" name="Рисунок 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24638" y="582286"/>
            <a:ext cx="7674825" cy="5122112"/>
          </a:xfrm>
          <a:prstGeom prst="rect">
            <a:avLst/>
          </a:prstGeom>
        </p:spPr>
      </p:pic>
    </p:spTree>
    <p:extLst>
      <p:ext uri="{BB962C8B-B14F-4D97-AF65-F5344CB8AC3E}">
        <p14:creationId xmlns:p14="http://schemas.microsoft.com/office/powerpoint/2010/main" val="2939254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ppt_x</p:attrName>
                                        </p:attrNameLst>
                                      </p:cBhvr>
                                      <p:tavLst>
                                        <p:tav tm="0">
                                          <p:val>
                                            <p:strVal val="#ppt_x-.2"/>
                                          </p:val>
                                        </p:tav>
                                        <p:tav tm="100000">
                                          <p:val>
                                            <p:strVal val="#ppt_x"/>
                                          </p:val>
                                        </p:tav>
                                      </p:tavLst>
                                    </p:anim>
                                    <p:anim calcmode="lin" valueType="num">
                                      <p:cBhvr>
                                        <p:cTn id="8" dur="1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slides_for_presentation_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115002" y="523220"/>
            <a:ext cx="5224482" cy="5931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6" name="Text Box 4"/>
          <p:cNvSpPr txBox="1">
            <a:spLocks noChangeArrowheads="1"/>
          </p:cNvSpPr>
          <p:nvPr/>
        </p:nvSpPr>
        <p:spPr bwMode="auto">
          <a:xfrm>
            <a:off x="2115000" y="6043386"/>
            <a:ext cx="444559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altLang="ru-RU" sz="1600" b="1" dirty="0" smtClean="0">
                <a:solidFill>
                  <a:srgbClr val="990099"/>
                </a:solidFill>
              </a:rPr>
              <a:t>Experimental area ~1000 m</a:t>
            </a:r>
            <a:r>
              <a:rPr lang="en-US" altLang="ru-RU" sz="1600" b="1" baseline="30000" dirty="0" smtClean="0">
                <a:solidFill>
                  <a:srgbClr val="990099"/>
                </a:solidFill>
              </a:rPr>
              <a:t>2 </a:t>
            </a:r>
            <a:r>
              <a:rPr lang="en-US" altLang="ru-RU" sz="1600" b="1" dirty="0" smtClean="0">
                <a:solidFill>
                  <a:srgbClr val="990099"/>
                </a:solidFill>
              </a:rPr>
              <a:t>(3 halls)</a:t>
            </a:r>
            <a:endParaRPr lang="en-US" altLang="ru-RU" sz="1600" b="1" dirty="0">
              <a:solidFill>
                <a:srgbClr val="990099"/>
              </a:solidFill>
            </a:endParaRPr>
          </a:p>
        </p:txBody>
      </p:sp>
      <p:sp>
        <p:nvSpPr>
          <p:cNvPr id="5" name="Rectangle 5"/>
          <p:cNvSpPr>
            <a:spLocks noChangeArrowheads="1"/>
          </p:cNvSpPr>
          <p:nvPr/>
        </p:nvSpPr>
        <p:spPr bwMode="auto">
          <a:xfrm>
            <a:off x="2042612" y="0"/>
            <a:ext cx="5369263" cy="523220"/>
          </a:xfrm>
          <a:prstGeom prst="rect">
            <a:avLst/>
          </a:prstGeom>
          <a:noFill/>
          <a:ln>
            <a:noFill/>
          </a:ln>
          <a:effectLst/>
          <a:extLst/>
        </p:spPr>
        <p:txBody>
          <a:bodyPr wrap="square" anchor="ctr">
            <a:spAutoFit/>
          </a:bodyPr>
          <a:lstStyle/>
          <a:p>
            <a:pPr>
              <a:spcBef>
                <a:spcPct val="50000"/>
              </a:spcBef>
              <a:defRPr/>
            </a:pPr>
            <a:r>
              <a:rPr lang="en-US" sz="2800" b="1" dirty="0">
                <a:solidFill>
                  <a:srgbClr val="FFFF00"/>
                </a:solidFill>
                <a:latin typeface="Times New Roman" panose="02020603050405020304" pitchFamily="18" charset="0"/>
                <a:cs typeface="Times New Roman" panose="02020603050405020304" pitchFamily="18" charset="0"/>
              </a:rPr>
              <a:t>Plan of the 1-st floor of the SHEF</a:t>
            </a:r>
          </a:p>
        </p:txBody>
      </p:sp>
      <p:cxnSp>
        <p:nvCxnSpPr>
          <p:cNvPr id="6" name="Прямая со стрелкой 21"/>
          <p:cNvCxnSpPr>
            <a:cxnSpLocks noChangeShapeType="1"/>
            <a:stCxn id="3076" idx="0"/>
          </p:cNvCxnSpPr>
          <p:nvPr/>
        </p:nvCxnSpPr>
        <p:spPr bwMode="auto">
          <a:xfrm flipV="1">
            <a:off x="4337799" y="4456590"/>
            <a:ext cx="660329" cy="1586796"/>
          </a:xfrm>
          <a:prstGeom prst="straightConnector1">
            <a:avLst/>
          </a:prstGeom>
          <a:noFill/>
          <a:ln w="28575" algn="ctr">
            <a:solidFill>
              <a:srgbClr val="990099"/>
            </a:solidFill>
            <a:round/>
            <a:headEnd/>
            <a:tailEnd type="arrow" w="med" len="med"/>
          </a:ln>
        </p:spPr>
      </p:cxnSp>
      <p:pic>
        <p:nvPicPr>
          <p:cNvPr id="9" name="Image 2"/>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474139" y="3528373"/>
            <a:ext cx="3206001" cy="1856433"/>
          </a:xfrm>
          <a:prstGeom prst="rect">
            <a:avLst/>
          </a:prstGeom>
        </p:spPr>
      </p:pic>
      <p:cxnSp>
        <p:nvCxnSpPr>
          <p:cNvPr id="10" name="Прямая со стрелкой 21"/>
          <p:cNvCxnSpPr>
            <a:cxnSpLocks noChangeShapeType="1"/>
          </p:cNvCxnSpPr>
          <p:nvPr/>
        </p:nvCxnSpPr>
        <p:spPr bwMode="auto">
          <a:xfrm>
            <a:off x="5474139" y="3187083"/>
            <a:ext cx="775741" cy="577049"/>
          </a:xfrm>
          <a:prstGeom prst="straightConnector1">
            <a:avLst/>
          </a:prstGeom>
          <a:noFill/>
          <a:ln w="28575" algn="ctr">
            <a:solidFill>
              <a:srgbClr val="990099"/>
            </a:solidFill>
            <a:round/>
            <a:headEnd/>
            <a:tailEnd type="arrow" w="med" len="med"/>
          </a:ln>
        </p:spPr>
      </p:cxnSp>
      <p:sp>
        <p:nvSpPr>
          <p:cNvPr id="11" name="Прямоугольник 10"/>
          <p:cNvSpPr/>
          <p:nvPr/>
        </p:nvSpPr>
        <p:spPr>
          <a:xfrm>
            <a:off x="5862009" y="4719093"/>
            <a:ext cx="1300356" cy="646331"/>
          </a:xfrm>
          <a:prstGeom prst="rect">
            <a:avLst/>
          </a:prstGeom>
        </p:spPr>
        <p:txBody>
          <a:bodyPr wrap="none">
            <a:spAutoFit/>
          </a:bodyPr>
          <a:lstStyle/>
          <a:p>
            <a:pPr algn="ctr"/>
            <a:r>
              <a:rPr lang="en-US" altLang="ru-RU" b="1" dirty="0" smtClean="0">
                <a:solidFill>
                  <a:srgbClr val="990099"/>
                </a:solidFill>
              </a:rPr>
              <a:t>GFS</a:t>
            </a:r>
            <a:r>
              <a:rPr lang="ru-RU" altLang="ru-RU" b="1" dirty="0" smtClean="0">
                <a:solidFill>
                  <a:srgbClr val="990099"/>
                </a:solidFill>
              </a:rPr>
              <a:t>-2</a:t>
            </a:r>
          </a:p>
          <a:p>
            <a:pPr algn="ctr"/>
            <a:r>
              <a:rPr lang="en-US" b="1" dirty="0" smtClean="0">
                <a:solidFill>
                  <a:srgbClr val="990099"/>
                </a:solidFill>
              </a:rPr>
              <a:t>Sigma Phi</a:t>
            </a:r>
            <a:endParaRPr lang="ru-RU" dirty="0"/>
          </a:p>
        </p:txBody>
      </p:sp>
    </p:spTree>
    <p:extLst>
      <p:ext uri="{BB962C8B-B14F-4D97-AF65-F5344CB8AC3E}">
        <p14:creationId xmlns:p14="http://schemas.microsoft.com/office/powerpoint/2010/main" val="249437701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ppt_x</p:attrName>
                                        </p:attrNameLst>
                                      </p:cBhvr>
                                      <p:tavLst>
                                        <p:tav tm="0">
                                          <p:val>
                                            <p:strVal val="#ppt_x-.2"/>
                                          </p:val>
                                        </p:tav>
                                        <p:tav tm="100000">
                                          <p:val>
                                            <p:strVal val="#ppt_x"/>
                                          </p:val>
                                        </p:tav>
                                      </p:tavLst>
                                    </p:anim>
                                    <p:anim calcmode="lin" valueType="num">
                                      <p:cBhvr>
                                        <p:cTn id="8"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9" dur="1000"/>
                                        <p:tgtEl>
                                          <p:spTgt spid="5"/>
                                        </p:tgtEl>
                                      </p:cBhvr>
                                    </p:animEffect>
                                  </p:childTnLst>
                                </p:cTn>
                              </p:par>
                            </p:childTnLst>
                          </p:cTn>
                        </p:par>
                        <p:par>
                          <p:cTn id="10" fill="hold">
                            <p:stCondLst>
                              <p:cond delay="1000"/>
                            </p:stCondLst>
                            <p:childTnLst>
                              <p:par>
                                <p:cTn id="11" presetID="22" presetClass="entr" presetSubtype="4"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par>
                          <p:cTn id="14" fill="hold">
                            <p:stCondLst>
                              <p:cond delay="1500"/>
                            </p:stCondLst>
                            <p:childTnLst>
                              <p:par>
                                <p:cTn id="15" presetID="22" presetClass="entr" presetSubtype="4" fill="hold" grpId="0" nodeType="afterEffect">
                                  <p:stCondLst>
                                    <p:cond delay="0"/>
                                  </p:stCondLst>
                                  <p:childTnLst>
                                    <p:set>
                                      <p:cBhvr>
                                        <p:cTn id="16" dur="1" fill="hold">
                                          <p:stCondLst>
                                            <p:cond delay="0"/>
                                          </p:stCondLst>
                                        </p:cTn>
                                        <p:tgtEl>
                                          <p:spTgt spid="3076"/>
                                        </p:tgtEl>
                                        <p:attrNameLst>
                                          <p:attrName>style.visibility</p:attrName>
                                        </p:attrNameLst>
                                      </p:cBhvr>
                                      <p:to>
                                        <p:strVal val="visible"/>
                                      </p:to>
                                    </p:set>
                                    <p:animEffect transition="in" filter="wipe(down)">
                                      <p:cBhvr>
                                        <p:cTn id="17" dur="500"/>
                                        <p:tgtEl>
                                          <p:spTgt spid="3076"/>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6" grpId="0"/>
      <p:bldP spid="5" grpId="0"/>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5"/>
          <p:cNvSpPr>
            <a:spLocks noChangeArrowheads="1"/>
          </p:cNvSpPr>
          <p:nvPr/>
        </p:nvSpPr>
        <p:spPr bwMode="auto">
          <a:xfrm>
            <a:off x="542469" y="1266429"/>
            <a:ext cx="7943850" cy="523220"/>
          </a:xfrm>
          <a:prstGeom prst="rect">
            <a:avLst/>
          </a:prstGeom>
          <a:noFill/>
          <a:ln>
            <a:noFill/>
          </a:ln>
          <a:effectLst/>
          <a:extLst/>
        </p:spPr>
        <p:txBody>
          <a:bodyPr anchor="ctr">
            <a:spAutoFit/>
          </a:bodyPr>
          <a:lstStyle/>
          <a:p>
            <a:pPr algn="ctr">
              <a:defRPr/>
            </a:pPr>
            <a:r>
              <a:rPr lang="en-US" altLang="ru-RU" sz="2800" b="1" dirty="0" smtClean="0">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sym typeface="Symbol" panose="05050102010706020507" pitchFamily="18" charset="2"/>
              </a:rPr>
              <a:t>Schedule</a:t>
            </a:r>
            <a:endParaRPr lang="en-US" altLang="ru-RU" sz="2800" b="1" dirty="0">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sym typeface="Symbol" panose="05050102010706020507" pitchFamily="18" charset="2"/>
            </a:endParaRPr>
          </a:p>
        </p:txBody>
      </p:sp>
      <p:pic>
        <p:nvPicPr>
          <p:cNvPr id="3" name="Рисунок 2"/>
          <p:cNvPicPr>
            <a:picLocks noChangeAspect="1"/>
          </p:cNvPicPr>
          <p:nvPr/>
        </p:nvPicPr>
        <p:blipFill>
          <a:blip r:embed="rId2"/>
          <a:stretch>
            <a:fillRect/>
          </a:stretch>
        </p:blipFill>
        <p:spPr>
          <a:xfrm>
            <a:off x="217436" y="2077513"/>
            <a:ext cx="8722191" cy="1810906"/>
          </a:xfrm>
          <a:prstGeom prst="rect">
            <a:avLst/>
          </a:prstGeom>
        </p:spPr>
      </p:pic>
    </p:spTree>
    <p:extLst>
      <p:ext uri="{BB962C8B-B14F-4D97-AF65-F5344CB8AC3E}">
        <p14:creationId xmlns:p14="http://schemas.microsoft.com/office/powerpoint/2010/main" val="411499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1000" fill="hold"/>
                                        <p:tgtEl>
                                          <p:spTgt spid="25"/>
                                        </p:tgtEl>
                                        <p:attrNameLst>
                                          <p:attrName>ppt_x</p:attrName>
                                        </p:attrNameLst>
                                      </p:cBhvr>
                                      <p:tavLst>
                                        <p:tav tm="0">
                                          <p:val>
                                            <p:strVal val="#ppt_x-.2"/>
                                          </p:val>
                                        </p:tav>
                                        <p:tav tm="100000">
                                          <p:val>
                                            <p:strVal val="#ppt_x"/>
                                          </p:val>
                                        </p:tav>
                                      </p:tavLst>
                                    </p:anim>
                                    <p:anim calcmode="lin" valueType="num">
                                      <p:cBhvr>
                                        <p:cTn id="8" dur="1000" fill="hold"/>
                                        <p:tgtEl>
                                          <p:spTgt spid="25"/>
                                        </p:tgtEl>
                                        <p:attrNameLst>
                                          <p:attrName>ppt_y</p:attrName>
                                        </p:attrNameLst>
                                      </p:cBhvr>
                                      <p:tavLst>
                                        <p:tav tm="0">
                                          <p:val>
                                            <p:strVal val="#ppt_y"/>
                                          </p:val>
                                        </p:tav>
                                        <p:tav tm="100000">
                                          <p:val>
                                            <p:strVal val="#ppt_y"/>
                                          </p:val>
                                        </p:tav>
                                      </p:tavLst>
                                    </p:anim>
                                    <p:animEffect transition="in" filter="wipe(right)" prLst="gradientSize: 0.1">
                                      <p:cBhvr>
                                        <p:cTn id="9"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rotWithShape="1">
          <a:blip r:embed="rId2" cstate="print">
            <a:extLst>
              <a:ext uri="{28A0092B-C50C-407E-A947-70E740481C1C}">
                <a14:useLocalDpi xmlns:a14="http://schemas.microsoft.com/office/drawing/2010/main"/>
              </a:ext>
            </a:extLst>
          </a:blip>
          <a:srcRect l="7823" r="13639" b="4955"/>
          <a:stretch/>
        </p:blipFill>
        <p:spPr>
          <a:xfrm>
            <a:off x="1089583" y="803777"/>
            <a:ext cx="6798271" cy="4627719"/>
          </a:xfrm>
          <a:prstGeom prst="rect">
            <a:avLst/>
          </a:prstGeom>
        </p:spPr>
      </p:pic>
      <p:sp>
        <p:nvSpPr>
          <p:cNvPr id="3" name="Прямоугольник 2"/>
          <p:cNvSpPr/>
          <p:nvPr/>
        </p:nvSpPr>
        <p:spPr>
          <a:xfrm>
            <a:off x="1196108" y="219002"/>
            <a:ext cx="6780627" cy="584775"/>
          </a:xfrm>
          <a:prstGeom prst="rect">
            <a:avLst/>
          </a:prstGeom>
        </p:spPr>
        <p:txBody>
          <a:bodyPr wrap="square">
            <a:spAutoFit/>
          </a:bodyPr>
          <a:lstStyle/>
          <a:p>
            <a:pPr algn="ctr"/>
            <a:r>
              <a:rPr lang="en-US" altLang="ru-RU" sz="3200" b="1" dirty="0">
                <a:solidFill>
                  <a:schemeClr val="bg1"/>
                </a:solidFill>
                <a:latin typeface="Times New Roman" pitchFamily="18" charset="0"/>
              </a:rPr>
              <a:t>THANKS FOR YOUR ATTENTION!</a:t>
            </a:r>
            <a:endParaRPr lang="ru-RU" sz="3200" b="1" dirty="0">
              <a:solidFill>
                <a:schemeClr val="bg1"/>
              </a:solidFill>
            </a:endParaRPr>
          </a:p>
        </p:txBody>
      </p:sp>
      <p:sp>
        <p:nvSpPr>
          <p:cNvPr id="4" name="Прямоугольник 8"/>
          <p:cNvSpPr>
            <a:spLocks noChangeArrowheads="1"/>
          </p:cNvSpPr>
          <p:nvPr/>
        </p:nvSpPr>
        <p:spPr bwMode="auto">
          <a:xfrm>
            <a:off x="1574988" y="5431496"/>
            <a:ext cx="5464348" cy="861774"/>
          </a:xfrm>
          <a:prstGeom prst="rect">
            <a:avLst/>
          </a:prstGeom>
          <a:noFill/>
          <a:ln w="9525">
            <a:noFill/>
            <a:miter lim="800000"/>
            <a:headEnd/>
            <a:tailEnd/>
          </a:ln>
        </p:spPr>
        <p:txBody>
          <a:bodyPr wrap="square">
            <a:spAutoFit/>
          </a:bodyPr>
          <a:lstStyle/>
          <a:p>
            <a:pPr algn="ctr">
              <a:spcBef>
                <a:spcPct val="50000"/>
              </a:spcBef>
            </a:pPr>
            <a:r>
              <a:rPr lang="en-GB" sz="2000" b="1" dirty="0" smtClean="0">
                <a:solidFill>
                  <a:schemeClr val="bg1"/>
                </a:solidFill>
                <a:latin typeface="Times New Roman" panose="02020603050405020304" pitchFamily="18" charset="0"/>
                <a:cs typeface="Times New Roman" panose="02020603050405020304" pitchFamily="18" charset="0"/>
              </a:rPr>
              <a:t>The building of</a:t>
            </a:r>
            <a:r>
              <a:rPr lang="en-US" altLang="ru-RU" sz="2000" b="1" dirty="0" smtClean="0">
                <a:solidFill>
                  <a:schemeClr val="bg1"/>
                </a:solidFill>
                <a:latin typeface="Times New Roman" panose="02020603050405020304" pitchFamily="18" charset="0"/>
                <a:cs typeface="Times New Roman" panose="02020603050405020304" pitchFamily="18" charset="0"/>
              </a:rPr>
              <a:t> the </a:t>
            </a:r>
            <a:r>
              <a:rPr lang="en-GB" sz="2000" b="1" dirty="0">
                <a:solidFill>
                  <a:schemeClr val="bg1"/>
                </a:solidFill>
                <a:latin typeface="Times New Roman" panose="02020603050405020304" pitchFamily="18" charset="0"/>
                <a:cs typeface="Times New Roman" panose="02020603050405020304" pitchFamily="18" charset="0"/>
              </a:rPr>
              <a:t>SHEF </a:t>
            </a:r>
            <a:endParaRPr lang="en-GB" sz="2000" b="1" dirty="0" smtClean="0">
              <a:solidFill>
                <a:schemeClr val="bg1"/>
              </a:solidFill>
              <a:latin typeface="Times New Roman" panose="02020603050405020304" pitchFamily="18" charset="0"/>
              <a:cs typeface="Times New Roman" panose="02020603050405020304" pitchFamily="18" charset="0"/>
            </a:endParaRPr>
          </a:p>
          <a:p>
            <a:pPr algn="ctr">
              <a:spcBef>
                <a:spcPct val="50000"/>
              </a:spcBef>
            </a:pPr>
            <a:r>
              <a:rPr lang="en-GB" sz="2000" dirty="0" smtClean="0">
                <a:solidFill>
                  <a:schemeClr val="bg1"/>
                </a:solidFill>
                <a:latin typeface="Times New Roman" panose="02020603050405020304" pitchFamily="18" charset="0"/>
                <a:cs typeface="Times New Roman" panose="02020603050405020304" pitchFamily="18" charset="0"/>
              </a:rPr>
              <a:t>August 2017</a:t>
            </a:r>
            <a:endParaRPr lang="en-US" sz="2000" dirty="0">
              <a:solidFill>
                <a:schemeClr val="bg1"/>
              </a:solidFill>
            </a:endParaRPr>
          </a:p>
        </p:txBody>
      </p:sp>
      <p:sp>
        <p:nvSpPr>
          <p:cNvPr id="7" name="Надпись 2"/>
          <p:cNvSpPr txBox="1">
            <a:spLocks noChangeArrowheads="1"/>
          </p:cNvSpPr>
          <p:nvPr/>
        </p:nvSpPr>
        <p:spPr bwMode="auto">
          <a:xfrm>
            <a:off x="6434171" y="5866647"/>
            <a:ext cx="2143304" cy="533155"/>
          </a:xfrm>
          <a:prstGeom prst="rect">
            <a:avLst/>
          </a:prstGeom>
          <a:solidFill>
            <a:srgbClr val="FFFFFF">
              <a:alpha val="0"/>
            </a:srgbClr>
          </a:solidFill>
          <a:ln w="9525">
            <a:noFill/>
            <a:miter lim="800000"/>
            <a:headEnd/>
            <a:tailEnd/>
          </a:ln>
        </p:spPr>
        <p:txBody>
          <a:bodyPr/>
          <a:lstStyle/>
          <a:p>
            <a:pPr algn="ctr">
              <a:spcAft>
                <a:spcPts val="0"/>
              </a:spcAft>
            </a:pPr>
            <a:r>
              <a:rPr lang="en-GB" sz="1600" b="1" dirty="0">
                <a:solidFill>
                  <a:schemeClr val="bg1"/>
                </a:solidFill>
                <a:latin typeface="Times" panose="02020603050405020304" pitchFamily="18" charset="0"/>
                <a:ea typeface="Times New Roman" panose="02020603050405020304" pitchFamily="18" charset="0"/>
                <a:cs typeface="Times New Roman" panose="02020603050405020304" pitchFamily="18" charset="0"/>
              </a:rPr>
              <a:t>The </a:t>
            </a:r>
            <a:r>
              <a:rPr lang="en-GB" sz="1600" b="1" dirty="0" smtClean="0">
                <a:solidFill>
                  <a:schemeClr val="bg1"/>
                </a:solidFill>
                <a:latin typeface="Times" panose="02020603050405020304" pitchFamily="18" charset="0"/>
                <a:ea typeface="Times New Roman" panose="02020603050405020304" pitchFamily="18" charset="0"/>
                <a:cs typeface="Times New Roman" panose="02020603050405020304" pitchFamily="18" charset="0"/>
              </a:rPr>
              <a:t>outline </a:t>
            </a:r>
            <a:r>
              <a:rPr lang="en-US" sz="1600" b="1" dirty="0" smtClean="0">
                <a:solidFill>
                  <a:schemeClr val="bg1"/>
                </a:solidFill>
                <a:latin typeface="Times" panose="02020603050405020304" pitchFamily="18" charset="0"/>
                <a:ea typeface="Times New Roman" panose="02020603050405020304" pitchFamily="18" charset="0"/>
                <a:cs typeface="Times New Roman" panose="02020603050405020304" pitchFamily="18" charset="0"/>
              </a:rPr>
              <a:t>sketch </a:t>
            </a:r>
            <a:r>
              <a:rPr lang="en-GB" sz="1600" b="1" dirty="0" smtClean="0">
                <a:solidFill>
                  <a:schemeClr val="bg1"/>
                </a:solidFill>
                <a:latin typeface="Times" panose="02020603050405020304" pitchFamily="18" charset="0"/>
                <a:ea typeface="Times New Roman" panose="02020603050405020304" pitchFamily="18" charset="0"/>
                <a:cs typeface="Times New Roman" panose="02020603050405020304" pitchFamily="18" charset="0"/>
              </a:rPr>
              <a:t>of the building (2012)</a:t>
            </a:r>
            <a:endParaRPr lang="ru-RU" sz="1600" b="1" dirty="0">
              <a:solidFill>
                <a:schemeClr val="bg1"/>
              </a:solidFill>
              <a:latin typeface="Times" panose="02020603050405020304" pitchFamily="18" charset="0"/>
              <a:ea typeface="Times New Roman" panose="02020603050405020304" pitchFamily="18" charset="0"/>
              <a:cs typeface="Times New Roman" panose="02020603050405020304" pitchFamily="18" charset="0"/>
            </a:endParaRPr>
          </a:p>
        </p:txBody>
      </p:sp>
      <p:pic>
        <p:nvPicPr>
          <p:cNvPr id="8" name="Picture 5" descr="C:\Users\Admin\Documents\My ACAD\0 0 Gulbekian\DC280\2012_01_20 Bondyrev images\ЭК Вар 217 Вид 10.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899735" y="4288065"/>
            <a:ext cx="3127721" cy="1563285"/>
          </a:xfrm>
          <a:prstGeom prst="rect">
            <a:avLst/>
          </a:prstGeom>
          <a:noFill/>
          <a:ln w="9525">
            <a:noFill/>
            <a:miter lim="800000"/>
            <a:headEnd/>
            <a:tailEnd/>
          </a:ln>
        </p:spPr>
      </p:pic>
    </p:spTree>
    <p:extLst>
      <p:ext uri="{BB962C8B-B14F-4D97-AF65-F5344CB8AC3E}">
        <p14:creationId xmlns:p14="http://schemas.microsoft.com/office/powerpoint/2010/main" val="683760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00125" y="657225"/>
            <a:ext cx="7143750" cy="554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46"/>
          <p:cNvSpPr txBox="1">
            <a:spLocks noChangeArrowheads="1"/>
          </p:cNvSpPr>
          <p:nvPr/>
        </p:nvSpPr>
        <p:spPr bwMode="auto">
          <a:xfrm>
            <a:off x="684213" y="8930"/>
            <a:ext cx="797083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defRPr/>
            </a:pPr>
            <a:r>
              <a:rPr lang="en-US" sz="2800" b="1" dirty="0" smtClean="0">
                <a:solidFill>
                  <a:srgbClr val="FFFF00"/>
                </a:solidFill>
                <a:latin typeface="Times New Roman" panose="02020603050405020304" pitchFamily="18" charset="0"/>
                <a:cs typeface="Times New Roman" panose="02020603050405020304" pitchFamily="18" charset="0"/>
              </a:rPr>
              <a:t>Working diagram </a:t>
            </a:r>
            <a:r>
              <a:rPr lang="en-US" sz="2800" b="1" dirty="0">
                <a:solidFill>
                  <a:srgbClr val="FFFF00"/>
                </a:solidFill>
                <a:latin typeface="Times New Roman" panose="02020603050405020304" pitchFamily="18" charset="0"/>
                <a:cs typeface="Times New Roman" panose="02020603050405020304" pitchFamily="18" charset="0"/>
              </a:rPr>
              <a:t>of </a:t>
            </a:r>
            <a:r>
              <a:rPr lang="en-US" sz="2800" b="1" dirty="0" smtClean="0">
                <a:solidFill>
                  <a:srgbClr val="FFFF00"/>
                </a:solidFill>
                <a:latin typeface="Times New Roman" panose="02020603050405020304" pitchFamily="18" charset="0"/>
                <a:cs typeface="Times New Roman" panose="02020603050405020304" pitchFamily="18" charset="0"/>
              </a:rPr>
              <a:t>the DC-280</a:t>
            </a:r>
            <a:endParaRPr lang="ru-RU" sz="2800" b="1" dirty="0" smtClean="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32451119"/>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2"/>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18443" y="649385"/>
            <a:ext cx="8785225" cy="3113087"/>
          </a:xfrm>
          <a:prstGeom prst="rect">
            <a:avLst/>
          </a:prstGeom>
          <a:noFill/>
          <a:ln w="9525">
            <a:noFill/>
            <a:miter lim="800000"/>
            <a:headEnd/>
            <a:tailEnd/>
          </a:ln>
        </p:spPr>
      </p:pic>
      <p:sp>
        <p:nvSpPr>
          <p:cNvPr id="19" name="Rectangle 2"/>
          <p:cNvSpPr txBox="1">
            <a:spLocks noChangeArrowheads="1"/>
          </p:cNvSpPr>
          <p:nvPr/>
        </p:nvSpPr>
        <p:spPr>
          <a:xfrm>
            <a:off x="133846" y="161558"/>
            <a:ext cx="8820443" cy="470132"/>
          </a:xfrm>
          <a:prstGeom prst="rect">
            <a:avLst/>
          </a:prstGeom>
        </p:spPr>
        <p:txBody>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buFontTx/>
              <a:buNone/>
            </a:pPr>
            <a:r>
              <a:rPr lang="en-US" altLang="ru-RU" sz="2000" b="1" dirty="0" smtClean="0">
                <a:solidFill>
                  <a:srgbClr val="FFFF00"/>
                </a:solidFill>
                <a:latin typeface="Times New Roman" panose="02020603050405020304" pitchFamily="18" charset="0"/>
                <a:cs typeface="Times New Roman" panose="02020603050405020304" pitchFamily="18" charset="0"/>
              </a:rPr>
              <a:t>PLAN OF THE FLEROV LABORATORY OF  NUCLEAR REACTIONS</a:t>
            </a:r>
            <a:endParaRPr lang="en-US" altLang="ru-RU" sz="2000" b="1" i="1" dirty="0">
              <a:solidFill>
                <a:srgbClr val="FFFF00"/>
              </a:solidFill>
              <a:latin typeface="Times New Roman" panose="02020603050405020304" pitchFamily="18" charset="0"/>
              <a:cs typeface="Times New Roman" panose="02020603050405020304" pitchFamily="18" charset="0"/>
            </a:endParaRPr>
          </a:p>
        </p:txBody>
      </p:sp>
      <p:sp>
        <p:nvSpPr>
          <p:cNvPr id="5" name="Надпись 2"/>
          <p:cNvSpPr txBox="1">
            <a:spLocks noChangeArrowheads="1"/>
          </p:cNvSpPr>
          <p:nvPr/>
        </p:nvSpPr>
        <p:spPr bwMode="auto">
          <a:xfrm>
            <a:off x="311395" y="5795884"/>
            <a:ext cx="3460653" cy="656987"/>
          </a:xfrm>
          <a:prstGeom prst="rect">
            <a:avLst/>
          </a:prstGeom>
          <a:solidFill>
            <a:srgbClr val="FFFFFF">
              <a:alpha val="0"/>
            </a:srgbClr>
          </a:solidFill>
          <a:ln w="9525">
            <a:noFill/>
            <a:miter lim="800000"/>
            <a:headEnd/>
            <a:tailEnd/>
          </a:ln>
        </p:spPr>
        <p:txBody>
          <a:bodyPr/>
          <a:lstStyle/>
          <a:p>
            <a:pPr algn="ctr">
              <a:spcAft>
                <a:spcPts val="0"/>
              </a:spcAft>
            </a:pPr>
            <a:r>
              <a:rPr lang="en-GB" b="1" dirty="0">
                <a:solidFill>
                  <a:schemeClr val="bg1"/>
                </a:solidFill>
                <a:latin typeface="Times" panose="02020603050405020304" pitchFamily="18" charset="0"/>
                <a:ea typeface="Times New Roman" panose="02020603050405020304" pitchFamily="18" charset="0"/>
                <a:cs typeface="Times New Roman" panose="02020603050405020304" pitchFamily="18" charset="0"/>
              </a:rPr>
              <a:t>The project of the SHEF </a:t>
            </a:r>
            <a:r>
              <a:rPr lang="en-GB" b="1" dirty="0" smtClean="0">
                <a:solidFill>
                  <a:schemeClr val="bg1"/>
                </a:solidFill>
                <a:latin typeface="Times" panose="02020603050405020304" pitchFamily="18" charset="0"/>
                <a:ea typeface="Times New Roman" panose="02020603050405020304" pitchFamily="18" charset="0"/>
                <a:cs typeface="Times New Roman" panose="02020603050405020304" pitchFamily="18" charset="0"/>
              </a:rPr>
              <a:t>experimental building</a:t>
            </a:r>
            <a:endParaRPr lang="ru-RU" b="1" dirty="0">
              <a:solidFill>
                <a:schemeClr val="bg1"/>
              </a:solidFill>
              <a:latin typeface="Times" panose="02020603050405020304" pitchFamily="18" charset="0"/>
              <a:ea typeface="Times New Roman" panose="02020603050405020304" pitchFamily="18" charset="0"/>
              <a:cs typeface="Times New Roman" panose="02020603050405020304" pitchFamily="18" charset="0"/>
            </a:endParaRPr>
          </a:p>
        </p:txBody>
      </p:sp>
      <p:pic>
        <p:nvPicPr>
          <p:cNvPr id="7" name="Picture 5" descr="C:\Users\Admin\Documents\My ACAD\0 0 Gulbekian\DC280\2012_01_20 Bondyrev images\ЭК Вар 217 Вид 10.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77862" y="4232600"/>
            <a:ext cx="3127721" cy="1563285"/>
          </a:xfrm>
          <a:prstGeom prst="rect">
            <a:avLst/>
          </a:prstGeom>
          <a:noFill/>
          <a:ln w="9525">
            <a:noFill/>
            <a:miter lim="800000"/>
            <a:headEnd/>
            <a:tailEnd/>
          </a:ln>
        </p:spPr>
      </p:pic>
      <p:pic>
        <p:nvPicPr>
          <p:cNvPr id="8" name="Picture 1" descr="C:\My Document\50-years of FLNR\50\LNR_photo_c.jpg"/>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4656215" y="3951248"/>
            <a:ext cx="4319509" cy="2125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Надпись 2"/>
          <p:cNvSpPr txBox="1">
            <a:spLocks noChangeArrowheads="1"/>
          </p:cNvSpPr>
          <p:nvPr/>
        </p:nvSpPr>
        <p:spPr bwMode="auto">
          <a:xfrm>
            <a:off x="5085642" y="5997768"/>
            <a:ext cx="3460653" cy="455104"/>
          </a:xfrm>
          <a:prstGeom prst="rect">
            <a:avLst/>
          </a:prstGeom>
          <a:solidFill>
            <a:srgbClr val="FFFFFF">
              <a:alpha val="0"/>
            </a:srgbClr>
          </a:solidFill>
          <a:ln w="9525">
            <a:noFill/>
            <a:miter lim="800000"/>
            <a:headEnd/>
            <a:tailEnd/>
          </a:ln>
        </p:spPr>
        <p:txBody>
          <a:bodyPr/>
          <a:lstStyle/>
          <a:p>
            <a:pPr algn="ctr">
              <a:spcAft>
                <a:spcPts val="0"/>
              </a:spcAft>
            </a:pPr>
            <a:r>
              <a:rPr lang="en-GB" b="1" dirty="0">
                <a:solidFill>
                  <a:schemeClr val="bg1"/>
                </a:solidFill>
                <a:latin typeface="Times" panose="02020603050405020304" pitchFamily="18" charset="0"/>
                <a:ea typeface="Times New Roman" panose="02020603050405020304" pitchFamily="18" charset="0"/>
                <a:cs typeface="Times New Roman" panose="02020603050405020304" pitchFamily="18" charset="0"/>
              </a:rPr>
              <a:t>The </a:t>
            </a:r>
            <a:r>
              <a:rPr lang="en-GB" b="1" dirty="0" smtClean="0">
                <a:solidFill>
                  <a:schemeClr val="bg1"/>
                </a:solidFill>
                <a:latin typeface="Times" panose="02020603050405020304" pitchFamily="18" charset="0"/>
                <a:ea typeface="Times New Roman" panose="02020603050405020304" pitchFamily="18" charset="0"/>
                <a:cs typeface="Times New Roman" panose="02020603050405020304" pitchFamily="18" charset="0"/>
              </a:rPr>
              <a:t>FLNR main building</a:t>
            </a:r>
            <a:endParaRPr lang="ru-RU" b="1" dirty="0">
              <a:solidFill>
                <a:schemeClr val="bg1"/>
              </a:solidFill>
              <a:latin typeface="Times" panose="02020603050405020304" pitchFamily="18" charset="0"/>
              <a:ea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ChangeArrowheads="1"/>
          </p:cNvSpPr>
          <p:nvPr/>
        </p:nvSpPr>
        <p:spPr bwMode="auto">
          <a:xfrm>
            <a:off x="220662" y="1351426"/>
            <a:ext cx="8715375" cy="3379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17088" dir="2436078" algn="ctr" rotWithShape="0">
                    <a:schemeClr val="bg2">
                      <a:alpha val="50000"/>
                    </a:schemeClr>
                  </a:outerShdw>
                </a:effectLst>
              </a14:hiddenEffects>
            </a:ext>
          </a:extLst>
        </p:spPr>
        <p:txBody>
          <a:bodyPr anchor="ctr">
            <a:spAutoFit/>
          </a:bodyPr>
          <a:lstStyle>
            <a:lvl1pPr algn="l" eaLnBrk="0" hangingPunct="0">
              <a:spcBef>
                <a:spcPct val="20000"/>
              </a:spcBef>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just">
              <a:lnSpc>
                <a:spcPct val="130000"/>
              </a:lnSpc>
              <a:spcBef>
                <a:spcPct val="0"/>
              </a:spcBef>
              <a:buFontTx/>
              <a:buNone/>
            </a:pPr>
            <a:r>
              <a:rPr lang="en-US" altLang="ru-RU" sz="2400" b="1" dirty="0" smtClean="0">
                <a:solidFill>
                  <a:schemeClr val="bg1"/>
                </a:solidFill>
                <a:latin typeface="Times New Roman" panose="02020603050405020304" pitchFamily="18" charset="0"/>
                <a:cs typeface="Times New Roman" panose="02020603050405020304" pitchFamily="18" charset="0"/>
              </a:rPr>
              <a:t>To satisfy the </a:t>
            </a:r>
            <a:r>
              <a:rPr lang="en-US" altLang="ru-RU" sz="2400" b="1" dirty="0" smtClean="0">
                <a:solidFill>
                  <a:srgbClr val="FF0000"/>
                </a:solidFill>
                <a:latin typeface="Times New Roman" panose="02020603050405020304" pitchFamily="18" charset="0"/>
                <a:cs typeface="Times New Roman" panose="02020603050405020304" pitchFamily="18" charset="0"/>
              </a:rPr>
              <a:t>Goals</a:t>
            </a:r>
            <a:r>
              <a:rPr lang="en-US" altLang="ru-RU" sz="2400" b="1" dirty="0" smtClean="0">
                <a:solidFill>
                  <a:schemeClr val="bg1"/>
                </a:solidFill>
                <a:latin typeface="Times New Roman" panose="02020603050405020304" pitchFamily="18" charset="0"/>
                <a:cs typeface="Times New Roman" panose="02020603050405020304" pitchFamily="18" charset="0"/>
              </a:rPr>
              <a:t>, the </a:t>
            </a:r>
            <a:r>
              <a:rPr lang="en-US" altLang="ru-RU" sz="2400" b="1" dirty="0">
                <a:solidFill>
                  <a:schemeClr val="bg1"/>
                </a:solidFill>
                <a:latin typeface="Times New Roman" panose="02020603050405020304" pitchFamily="18" charset="0"/>
                <a:cs typeface="Times New Roman" panose="02020603050405020304" pitchFamily="18" charset="0"/>
              </a:rPr>
              <a:t>DC-280</a:t>
            </a:r>
            <a:r>
              <a:rPr lang="en-US" altLang="ru-RU" sz="2400" b="1" dirty="0" smtClean="0">
                <a:solidFill>
                  <a:schemeClr val="bg1"/>
                </a:solidFill>
                <a:latin typeface="Times New Roman" panose="02020603050405020304" pitchFamily="18" charset="0"/>
                <a:cs typeface="Times New Roman" panose="02020603050405020304" pitchFamily="18" charset="0"/>
              </a:rPr>
              <a:t> must have the following parameters of the ion beams</a:t>
            </a:r>
            <a:r>
              <a:rPr lang="ru-RU" altLang="ru-RU" sz="2400" b="1" dirty="0" smtClean="0">
                <a:solidFill>
                  <a:schemeClr val="bg1"/>
                </a:solidFill>
                <a:latin typeface="Times New Roman" panose="02020603050405020304" pitchFamily="18" charset="0"/>
                <a:cs typeface="Times New Roman" panose="02020603050405020304" pitchFamily="18" charset="0"/>
              </a:rPr>
              <a:t>:</a:t>
            </a:r>
          </a:p>
          <a:p>
            <a:pPr>
              <a:lnSpc>
                <a:spcPct val="130000"/>
              </a:lnSpc>
              <a:spcBef>
                <a:spcPct val="0"/>
              </a:spcBef>
              <a:buFontTx/>
              <a:buNone/>
            </a:pPr>
            <a:r>
              <a:rPr lang="en-US" altLang="ru-RU" sz="2400" dirty="0" smtClean="0">
                <a:solidFill>
                  <a:schemeClr val="bg1"/>
                </a:solidFill>
                <a:latin typeface="Times New Roman" pitchFamily="18" charset="0"/>
              </a:rPr>
              <a:t>	Ion energy				4÷8 MeV/n</a:t>
            </a:r>
          </a:p>
          <a:p>
            <a:pPr>
              <a:buNone/>
            </a:pPr>
            <a:r>
              <a:rPr lang="en-US" sz="2400" b="1" dirty="0" smtClean="0"/>
              <a:t>	</a:t>
            </a:r>
            <a:r>
              <a:rPr lang="en-US" altLang="ru-RU" sz="2400" dirty="0" smtClean="0">
                <a:solidFill>
                  <a:schemeClr val="bg1"/>
                </a:solidFill>
                <a:latin typeface="Times New Roman" pitchFamily="18" charset="0"/>
              </a:rPr>
              <a:t>Ion masses</a:t>
            </a:r>
            <a:r>
              <a:rPr lang="en-US" altLang="ru-RU" sz="2400" dirty="0">
                <a:solidFill>
                  <a:schemeClr val="bg1"/>
                </a:solidFill>
                <a:latin typeface="Times New Roman" pitchFamily="18" charset="0"/>
              </a:rPr>
              <a:t>				</a:t>
            </a:r>
            <a:r>
              <a:rPr lang="en-US" altLang="ru-RU" sz="2400" dirty="0" smtClean="0">
                <a:solidFill>
                  <a:schemeClr val="bg1"/>
                </a:solidFill>
                <a:latin typeface="Times New Roman" pitchFamily="18" charset="0"/>
              </a:rPr>
              <a:t>10÷238</a:t>
            </a:r>
            <a:endParaRPr lang="ru-RU" altLang="ru-RU" sz="2400" dirty="0">
              <a:solidFill>
                <a:schemeClr val="bg1"/>
              </a:solidFill>
              <a:latin typeface="Times New Roman" pitchFamily="18" charset="0"/>
            </a:endParaRPr>
          </a:p>
          <a:p>
            <a:pPr>
              <a:lnSpc>
                <a:spcPct val="130000"/>
              </a:lnSpc>
              <a:spcBef>
                <a:spcPct val="0"/>
              </a:spcBef>
              <a:buFontTx/>
              <a:buNone/>
            </a:pPr>
            <a:r>
              <a:rPr lang="en-US" altLang="ru-RU" sz="2400" dirty="0">
                <a:solidFill>
                  <a:schemeClr val="bg1"/>
                </a:solidFill>
                <a:latin typeface="Times New Roman" pitchFamily="18" charset="0"/>
              </a:rPr>
              <a:t>	</a:t>
            </a:r>
            <a:r>
              <a:rPr lang="en-US" altLang="ru-RU" sz="2400" dirty="0" smtClean="0">
                <a:solidFill>
                  <a:schemeClr val="bg1"/>
                </a:solidFill>
                <a:latin typeface="Times New Roman" pitchFamily="18" charset="0"/>
              </a:rPr>
              <a:t>Intensities </a:t>
            </a:r>
            <a:r>
              <a:rPr lang="en-US" altLang="ru-RU" sz="2400" dirty="0">
                <a:solidFill>
                  <a:schemeClr val="bg1"/>
                </a:solidFill>
                <a:latin typeface="Times New Roman" pitchFamily="18" charset="0"/>
              </a:rPr>
              <a:t>(</a:t>
            </a:r>
            <a:r>
              <a:rPr lang="en-US" altLang="ru-RU" sz="2400" dirty="0" smtClean="0">
                <a:solidFill>
                  <a:schemeClr val="bg1"/>
                </a:solidFill>
                <a:latin typeface="Times New Roman" pitchFamily="18" charset="0"/>
              </a:rPr>
              <a:t>A~50)</a:t>
            </a:r>
            <a:r>
              <a:rPr lang="en-US" altLang="ru-RU" sz="2400" dirty="0">
                <a:solidFill>
                  <a:schemeClr val="bg1"/>
                </a:solidFill>
                <a:latin typeface="Times New Roman" pitchFamily="18" charset="0"/>
              </a:rPr>
              <a:t>		</a:t>
            </a:r>
            <a:r>
              <a:rPr lang="en-US" altLang="ru-RU" sz="2400" dirty="0" smtClean="0">
                <a:solidFill>
                  <a:schemeClr val="bg1"/>
                </a:solidFill>
                <a:latin typeface="Times New Roman" pitchFamily="18" charset="0"/>
              </a:rPr>
              <a:t> 	&gt;</a:t>
            </a:r>
            <a:r>
              <a:rPr lang="en-US" altLang="ru-RU" sz="2400" dirty="0">
                <a:solidFill>
                  <a:schemeClr val="bg1"/>
                </a:solidFill>
                <a:latin typeface="Times New Roman" pitchFamily="18" charset="0"/>
              </a:rPr>
              <a:t>10 </a:t>
            </a:r>
            <a:r>
              <a:rPr lang="en-US" altLang="ru-RU" sz="2400" dirty="0" err="1">
                <a:solidFill>
                  <a:schemeClr val="bg1"/>
                </a:solidFill>
                <a:latin typeface="Times New Roman" pitchFamily="18" charset="0"/>
              </a:rPr>
              <a:t>pµA</a:t>
            </a:r>
            <a:endParaRPr lang="ru-RU" altLang="ru-RU" sz="2400" dirty="0">
              <a:solidFill>
                <a:schemeClr val="bg1"/>
              </a:solidFill>
              <a:latin typeface="Times New Roman" pitchFamily="18" charset="0"/>
            </a:endParaRPr>
          </a:p>
          <a:p>
            <a:pPr eaLnBrk="1" fontAlgn="t" hangingPunct="1">
              <a:buNone/>
            </a:pPr>
            <a:r>
              <a:rPr lang="en-US" altLang="ru-RU" sz="2400" dirty="0">
                <a:solidFill>
                  <a:schemeClr val="bg1"/>
                </a:solidFill>
                <a:latin typeface="Times New Roman" pitchFamily="18" charset="0"/>
              </a:rPr>
              <a:t>	</a:t>
            </a:r>
            <a:r>
              <a:rPr lang="en-US" altLang="ru-RU" sz="2400" dirty="0" smtClean="0">
                <a:solidFill>
                  <a:schemeClr val="bg1"/>
                </a:solidFill>
                <a:latin typeface="Times New Roman" pitchFamily="18" charset="0"/>
              </a:rPr>
              <a:t>Beam </a:t>
            </a:r>
            <a:r>
              <a:rPr lang="en-US" altLang="ru-RU" sz="2400" dirty="0">
                <a:solidFill>
                  <a:schemeClr val="bg1"/>
                </a:solidFill>
                <a:latin typeface="Times New Roman" pitchFamily="18" charset="0"/>
              </a:rPr>
              <a:t>emittance </a:t>
            </a:r>
            <a:r>
              <a:rPr lang="en-US" altLang="ru-RU" sz="2400" dirty="0" smtClean="0">
                <a:solidFill>
                  <a:schemeClr val="bg1"/>
                </a:solidFill>
                <a:latin typeface="Times New Roman" pitchFamily="18" charset="0"/>
              </a:rPr>
              <a:t>                                less than 30 π </a:t>
            </a:r>
            <a:r>
              <a:rPr lang="en-US" altLang="ru-RU" sz="2400" dirty="0" err="1">
                <a:solidFill>
                  <a:schemeClr val="bg1"/>
                </a:solidFill>
                <a:latin typeface="Times New Roman" pitchFamily="18" charset="0"/>
              </a:rPr>
              <a:t>mm·mrad</a:t>
            </a:r>
            <a:endParaRPr lang="en-US" altLang="ru-RU" sz="2400" dirty="0">
              <a:solidFill>
                <a:schemeClr val="bg1"/>
              </a:solidFill>
              <a:latin typeface="Times New Roman" pitchFamily="18" charset="0"/>
            </a:endParaRPr>
          </a:p>
          <a:p>
            <a:pPr>
              <a:lnSpc>
                <a:spcPct val="130000"/>
              </a:lnSpc>
              <a:spcBef>
                <a:spcPct val="0"/>
              </a:spcBef>
              <a:buFontTx/>
              <a:buNone/>
            </a:pPr>
            <a:r>
              <a:rPr lang="en-US" altLang="ru-RU" sz="2400" dirty="0">
                <a:solidFill>
                  <a:schemeClr val="bg1"/>
                </a:solidFill>
                <a:latin typeface="Times New Roman" pitchFamily="18" charset="0"/>
              </a:rPr>
              <a:t>	</a:t>
            </a:r>
            <a:r>
              <a:rPr lang="en-US" altLang="ru-RU" sz="2400" dirty="0" smtClean="0">
                <a:solidFill>
                  <a:schemeClr val="bg1"/>
                </a:solidFill>
                <a:latin typeface="Times New Roman" pitchFamily="18" charset="0"/>
              </a:rPr>
              <a:t>Efficiency </a:t>
            </a:r>
            <a:r>
              <a:rPr lang="en-US" altLang="ru-RU" sz="2400" dirty="0">
                <a:solidFill>
                  <a:schemeClr val="bg1"/>
                </a:solidFill>
                <a:latin typeface="Times New Roman" pitchFamily="18" charset="0"/>
              </a:rPr>
              <a:t>of beam transfer  </a:t>
            </a:r>
            <a:r>
              <a:rPr lang="en-US" altLang="ru-RU" sz="2400" dirty="0" smtClean="0">
                <a:solidFill>
                  <a:schemeClr val="bg1"/>
                </a:solidFill>
                <a:latin typeface="Times New Roman" pitchFamily="18" charset="0"/>
              </a:rPr>
              <a:t>              &gt;50</a:t>
            </a:r>
            <a:r>
              <a:rPr lang="en-US" altLang="ru-RU" sz="2400" dirty="0">
                <a:solidFill>
                  <a:schemeClr val="bg1"/>
                </a:solidFill>
                <a:latin typeface="Times New Roman" pitchFamily="18" charset="0"/>
              </a:rPr>
              <a:t>%</a:t>
            </a:r>
            <a:r>
              <a:rPr lang="ru-RU" altLang="ru-RU" sz="2400" dirty="0">
                <a:solidFill>
                  <a:schemeClr val="bg1"/>
                </a:solidFill>
                <a:latin typeface="Times New Roman" pitchFamily="18" charset="0"/>
              </a:rPr>
              <a:t> </a:t>
            </a:r>
            <a:r>
              <a:rPr lang="en-US" sz="2400" dirty="0" smtClean="0">
                <a:solidFill>
                  <a:schemeClr val="bg1"/>
                </a:solidFill>
                <a:latin typeface="Times New Roman" panose="02020603050405020304" pitchFamily="18" charset="0"/>
                <a:cs typeface="Times New Roman" panose="02020603050405020304" pitchFamily="18" charset="0"/>
              </a:rPr>
              <a:t>	</a:t>
            </a:r>
            <a:endParaRPr lang="ru-RU" altLang="ru-RU" sz="2400" dirty="0">
              <a:solidFill>
                <a:schemeClr val="bg1"/>
              </a:solidFill>
              <a:latin typeface="Times New Roman" pitchFamily="18" charset="0"/>
            </a:endParaRPr>
          </a:p>
        </p:txBody>
      </p:sp>
      <p:sp>
        <p:nvSpPr>
          <p:cNvPr id="15363" name="Rectangle 3"/>
          <p:cNvSpPr>
            <a:spLocks noChangeArrowheads="1"/>
          </p:cNvSpPr>
          <p:nvPr/>
        </p:nvSpPr>
        <p:spPr bwMode="auto">
          <a:xfrm>
            <a:off x="220663" y="102883"/>
            <a:ext cx="8715375"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68392" dir="1308085" algn="ctr" rotWithShape="0">
                    <a:schemeClr val="bg1">
                      <a:alpha val="50000"/>
                    </a:schemeClr>
                  </a:outerShdw>
                </a:effectLst>
              </a14:hiddenEffects>
            </a:ext>
          </a:extLst>
        </p:spPr>
        <p:txBody>
          <a:bodyPr wrap="square">
            <a:spAutoFit/>
          </a:bodyPr>
          <a:lstStyle>
            <a:lvl1pPr algn="l" eaLnBrk="0" hangingPunct="0">
              <a:spcBef>
                <a:spcPct val="20000"/>
              </a:spcBef>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None/>
            </a:pPr>
            <a:r>
              <a:rPr lang="en-US" altLang="ru-RU" sz="2800" b="1" dirty="0" smtClean="0">
                <a:solidFill>
                  <a:srgbClr val="FFFF00"/>
                </a:solidFill>
                <a:latin typeface="Times New Roman" pitchFamily="18" charset="0"/>
                <a:cs typeface="Times New Roman" pitchFamily="18" charset="0"/>
              </a:rPr>
              <a:t>THE NEW </a:t>
            </a:r>
            <a:r>
              <a:rPr lang="en-US" altLang="ru-RU" sz="2800" b="1" dirty="0">
                <a:solidFill>
                  <a:srgbClr val="FFFF00"/>
                </a:solidFill>
                <a:latin typeface="Times New Roman" pitchFamily="18" charset="0"/>
                <a:cs typeface="Times New Roman" pitchFamily="18" charset="0"/>
              </a:rPr>
              <a:t>FLNR </a:t>
            </a:r>
            <a:r>
              <a:rPr lang="en-US" altLang="ru-RU" sz="2800" b="1" dirty="0" smtClean="0">
                <a:solidFill>
                  <a:srgbClr val="FFFF00"/>
                </a:solidFill>
                <a:latin typeface="Times New Roman" pitchFamily="18" charset="0"/>
                <a:cs typeface="Times New Roman" pitchFamily="18" charset="0"/>
              </a:rPr>
              <a:t> ACCELERATOR </a:t>
            </a:r>
            <a:r>
              <a:rPr lang="en-US" altLang="ru-RU" sz="2800" b="1" dirty="0">
                <a:solidFill>
                  <a:srgbClr val="FFFF00"/>
                </a:solidFill>
                <a:latin typeface="Times New Roman" pitchFamily="18" charset="0"/>
                <a:cs typeface="Times New Roman" pitchFamily="18" charset="0"/>
              </a:rPr>
              <a:t>– </a:t>
            </a:r>
            <a:endParaRPr lang="en-US" altLang="ru-RU" sz="2800" b="1" dirty="0" smtClean="0">
              <a:solidFill>
                <a:srgbClr val="FFFF00"/>
              </a:solidFill>
              <a:latin typeface="Times New Roman" pitchFamily="18" charset="0"/>
              <a:cs typeface="Times New Roman" pitchFamily="18" charset="0"/>
            </a:endParaRPr>
          </a:p>
          <a:p>
            <a:pPr algn="ctr">
              <a:spcBef>
                <a:spcPct val="0"/>
              </a:spcBef>
              <a:buNone/>
            </a:pPr>
            <a:r>
              <a:rPr lang="en-US" altLang="ru-RU" sz="2800" b="1" dirty="0" smtClean="0">
                <a:solidFill>
                  <a:srgbClr val="FFFF00"/>
                </a:solidFill>
                <a:latin typeface="Times New Roman" pitchFamily="18" charset="0"/>
                <a:cs typeface="Times New Roman" pitchFamily="18" charset="0"/>
              </a:rPr>
              <a:t>THE DC-280 CYCLOTRON</a:t>
            </a:r>
            <a:endParaRPr lang="ru-RU" altLang="ru-RU" sz="2800" b="1" dirty="0">
              <a:solidFill>
                <a:srgbClr val="FFFF00"/>
              </a:solidFill>
              <a:latin typeface="Times New Roman" pitchFamily="18" charset="0"/>
              <a:cs typeface="Times New Roman" pitchFamily="18" charset="0"/>
            </a:endParaRPr>
          </a:p>
        </p:txBody>
      </p:sp>
      <p:sp>
        <p:nvSpPr>
          <p:cNvPr id="2" name="Прямоугольник 1"/>
          <p:cNvSpPr/>
          <p:nvPr/>
        </p:nvSpPr>
        <p:spPr>
          <a:xfrm>
            <a:off x="1151568" y="5171131"/>
            <a:ext cx="6853561" cy="416524"/>
          </a:xfrm>
          <a:prstGeom prst="rect">
            <a:avLst/>
          </a:prstGeom>
        </p:spPr>
        <p:txBody>
          <a:bodyPr wrap="square">
            <a:spAutoFit/>
          </a:bodyPr>
          <a:lstStyle/>
          <a:p>
            <a:pPr algn="ctr">
              <a:lnSpc>
                <a:spcPct val="130000"/>
              </a:lnSpc>
            </a:pPr>
            <a:r>
              <a:rPr lang="en-US" altLang="ru-RU" dirty="0">
                <a:solidFill>
                  <a:srgbClr val="FFCCCC"/>
                </a:solidFill>
                <a:latin typeface="Times New Roman" pitchFamily="18" charset="0"/>
              </a:rPr>
              <a:t>Ion energies correspond to </a:t>
            </a:r>
            <a:r>
              <a:rPr lang="en-US" dirty="0">
                <a:solidFill>
                  <a:srgbClr val="FFCCCC"/>
                </a:solidFill>
                <a:latin typeface="Times New Roman" panose="02020603050405020304" pitchFamily="18" charset="0"/>
                <a:cs typeface="Times New Roman" panose="02020603050405020304" pitchFamily="18" charset="0"/>
              </a:rPr>
              <a:t>total accelerating potential up to </a:t>
            </a:r>
            <a:r>
              <a:rPr lang="en-US" dirty="0" smtClean="0">
                <a:solidFill>
                  <a:srgbClr val="FFCCCC"/>
                </a:solidFill>
                <a:latin typeface="Times New Roman" panose="02020603050405020304" pitchFamily="18" charset="0"/>
                <a:cs typeface="Times New Roman" panose="02020603050405020304" pitchFamily="18" charset="0"/>
              </a:rPr>
              <a:t>40 </a:t>
            </a:r>
            <a:r>
              <a:rPr lang="en-US" dirty="0">
                <a:solidFill>
                  <a:srgbClr val="FFCCCC"/>
                </a:solidFill>
                <a:latin typeface="Times New Roman" panose="02020603050405020304" pitchFamily="18" charset="0"/>
                <a:cs typeface="Times New Roman" panose="02020603050405020304" pitchFamily="18" charset="0"/>
              </a:rPr>
              <a:t>MV</a:t>
            </a:r>
            <a:endParaRPr lang="ru-RU" dirty="0">
              <a:solidFill>
                <a:srgbClr val="FFCC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87283386"/>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6"/>
          <p:cNvSpPr>
            <a:spLocks noGrp="1" noChangeArrowheads="1"/>
          </p:cNvSpPr>
          <p:nvPr>
            <p:ph type="sldNum" sz="quarter" idx="12"/>
          </p:nvPr>
        </p:nvSpPr>
        <p:spPr>
          <a:noFill/>
        </p:spPr>
        <p:txBody>
          <a:bodyPr/>
          <a:lstStyle>
            <a:lvl1pPr algn="l" eaLnBrk="0" hangingPunct="0">
              <a:spcBef>
                <a:spcPct val="20000"/>
              </a:spcBef>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r" eaLnBrk="1" hangingPunct="1">
              <a:spcBef>
                <a:spcPct val="0"/>
              </a:spcBef>
              <a:buFontTx/>
              <a:buNone/>
            </a:pPr>
            <a:fld id="{E49B706C-790D-4A0C-BCBC-1B4554D0F254}" type="slidenum">
              <a:rPr lang="en-US" altLang="ru-RU" sz="1400" smtClean="0"/>
              <a:pPr algn="r" eaLnBrk="1" hangingPunct="1">
                <a:spcBef>
                  <a:spcPct val="0"/>
                </a:spcBef>
                <a:buFontTx/>
                <a:buNone/>
              </a:pPr>
              <a:t>5</a:t>
            </a:fld>
            <a:endParaRPr lang="en-US" altLang="ru-RU" sz="1400" smtClean="0"/>
          </a:p>
        </p:txBody>
      </p:sp>
      <p:graphicFrame>
        <p:nvGraphicFramePr>
          <p:cNvPr id="83970" name="Group 2"/>
          <p:cNvGraphicFramePr>
            <a:graphicFrameLocks noGrp="1"/>
          </p:cNvGraphicFramePr>
          <p:nvPr>
            <p:ph/>
            <p:extLst>
              <p:ext uri="{D42A27DB-BD31-4B8C-83A1-F6EECF244321}">
                <p14:modId xmlns:p14="http://schemas.microsoft.com/office/powerpoint/2010/main" val="1188260478"/>
              </p:ext>
            </p:extLst>
          </p:nvPr>
        </p:nvGraphicFramePr>
        <p:xfrm>
          <a:off x="180000" y="666912"/>
          <a:ext cx="8764173" cy="5251938"/>
        </p:xfrm>
        <a:graphic>
          <a:graphicData uri="http://schemas.openxmlformats.org/drawingml/2006/table">
            <a:tbl>
              <a:tblPr/>
              <a:tblGrid>
                <a:gridCol w="430667"/>
                <a:gridCol w="3736384"/>
                <a:gridCol w="4597122"/>
              </a:tblGrid>
              <a:tr h="433383">
                <a:tc>
                  <a:txBody>
                    <a:bodyPr/>
                    <a:lstStyle>
                      <a:lvl1pPr algn="l" eaLnBrk="0" hangingPunct="0">
                        <a:spcBef>
                          <a:spcPct val="20000"/>
                        </a:spcBef>
                        <a:defRPr sz="2800">
                          <a:solidFill>
                            <a:schemeClr val="tx1"/>
                          </a:solidFill>
                          <a:latin typeface="Arial" charset="0"/>
                        </a:defRPr>
                      </a:lvl1pPr>
                      <a:lvl2pPr algn="l" eaLnBrk="0" hangingPunct="0">
                        <a:spcBef>
                          <a:spcPct val="20000"/>
                        </a:spcBef>
                        <a:defRPr sz="2400">
                          <a:solidFill>
                            <a:schemeClr val="tx1"/>
                          </a:solidFill>
                          <a:latin typeface="Arial" charset="0"/>
                        </a:defRPr>
                      </a:lvl2pPr>
                      <a:lvl3pPr algn="l" eaLnBrk="0" hangingPunct="0">
                        <a:spcBef>
                          <a:spcPct val="20000"/>
                        </a:spcBef>
                        <a:defRPr sz="2000">
                          <a:solidFill>
                            <a:schemeClr val="tx1"/>
                          </a:solidFill>
                          <a:latin typeface="Arial" charset="0"/>
                        </a:defRPr>
                      </a:lvl3pPr>
                      <a:lvl4pPr algn="l" eaLnBrk="0" hangingPunct="0">
                        <a:spcBef>
                          <a:spcPct val="20000"/>
                        </a:spcBef>
                        <a:defRPr>
                          <a:solidFill>
                            <a:schemeClr val="tx1"/>
                          </a:solidFill>
                          <a:latin typeface="Arial" charset="0"/>
                        </a:defRPr>
                      </a:lvl4pPr>
                      <a:lvl5pPr algn="l" eaLnBrk="0" hangingPunct="0">
                        <a:spcBef>
                          <a:spcPct val="20000"/>
                        </a:spcBef>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ru-RU" altLang="ru-RU" sz="2200" b="1" i="0" u="none" strike="noStrike" cap="none" normalizeH="0" baseline="0" dirty="0" smtClean="0">
                        <a:ln>
                          <a:noFill/>
                        </a:ln>
                        <a:solidFill>
                          <a:schemeClr val="tx1"/>
                        </a:solidFill>
                        <a:effectLst/>
                        <a:latin typeface="Arial"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CCECFF"/>
                    </a:solidFill>
                  </a:tcPr>
                </a:tc>
                <a:tc>
                  <a:txBody>
                    <a:bodyPr/>
                    <a:lstStyle>
                      <a:lvl1pPr marL="342900" indent="-342900" algn="l" eaLnBrk="0" hangingPunct="0">
                        <a:spcBef>
                          <a:spcPct val="20000"/>
                        </a:spcBef>
                        <a:defRPr sz="2800">
                          <a:solidFill>
                            <a:schemeClr val="tx1"/>
                          </a:solidFill>
                          <a:latin typeface="Arial" charset="0"/>
                        </a:defRPr>
                      </a:lvl1pPr>
                      <a:lvl2pPr marL="742950" indent="-285750" algn="l" eaLnBrk="0" hangingPunct="0">
                        <a:spcBef>
                          <a:spcPct val="20000"/>
                        </a:spcBef>
                        <a:defRPr sz="2400">
                          <a:solidFill>
                            <a:schemeClr val="tx1"/>
                          </a:solidFill>
                          <a:latin typeface="Arial" charset="0"/>
                        </a:defRPr>
                      </a:lvl2pPr>
                      <a:lvl3pPr marL="1143000" indent="-228600" algn="l" eaLnBrk="0" hangingPunct="0">
                        <a:spcBef>
                          <a:spcPct val="20000"/>
                        </a:spcBef>
                        <a:defRPr sz="2000">
                          <a:solidFill>
                            <a:schemeClr val="tx1"/>
                          </a:solidFill>
                          <a:latin typeface="Arial" charset="0"/>
                        </a:defRPr>
                      </a:lvl3pPr>
                      <a:lvl4pPr marL="1600200" indent="-228600" algn="l" eaLnBrk="0" hangingPunct="0">
                        <a:spcBef>
                          <a:spcPct val="20000"/>
                        </a:spcBef>
                        <a:defRPr>
                          <a:solidFill>
                            <a:schemeClr val="tx1"/>
                          </a:solidFill>
                          <a:latin typeface="Arial" charset="0"/>
                        </a:defRPr>
                      </a:lvl4pPr>
                      <a:lvl5pPr marL="2057400" indent="-228600" algn="l"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342900" marR="0" lvl="0" indent="-342900" algn="ctr" defTabSz="914400" rtl="0" eaLnBrk="0" fontAlgn="base" latinLnBrk="0" hangingPunct="0">
                        <a:lnSpc>
                          <a:spcPct val="100000"/>
                        </a:lnSpc>
                        <a:spcBef>
                          <a:spcPct val="0"/>
                        </a:spcBef>
                        <a:spcAft>
                          <a:spcPct val="0"/>
                        </a:spcAft>
                        <a:buClr>
                          <a:schemeClr val="bg1"/>
                        </a:buClr>
                        <a:buSzTx/>
                        <a:buFontTx/>
                        <a:buNone/>
                        <a:tabLst/>
                      </a:pPr>
                      <a:r>
                        <a:rPr kumimoji="0" lang="en-US" altLang="ru-RU" sz="2400" b="1" i="0" u="none" strike="noStrike" cap="none" normalizeH="0" baseline="0" dirty="0" smtClean="0">
                          <a:ln>
                            <a:noFill/>
                          </a:ln>
                          <a:solidFill>
                            <a:srgbClr val="7030A0"/>
                          </a:solidFill>
                          <a:effectLst/>
                          <a:latin typeface="Arial" charset="0"/>
                          <a:cs typeface="Times New Roman" pitchFamily="18" charset="0"/>
                        </a:rPr>
                        <a:t>Principles</a:t>
                      </a: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CCECFF"/>
                    </a:solidFill>
                  </a:tcPr>
                </a:tc>
                <a:tc>
                  <a:txBody>
                    <a:bodyPr/>
                    <a:lstStyle>
                      <a:lvl1pPr marL="342900" indent="-342900" algn="l" eaLnBrk="0" hangingPunct="0">
                        <a:spcBef>
                          <a:spcPct val="20000"/>
                        </a:spcBef>
                        <a:defRPr sz="2800">
                          <a:solidFill>
                            <a:schemeClr val="tx1"/>
                          </a:solidFill>
                          <a:latin typeface="Arial" charset="0"/>
                        </a:defRPr>
                      </a:lvl1pPr>
                      <a:lvl2pPr marL="742950" indent="-285750" algn="l" eaLnBrk="0" hangingPunct="0">
                        <a:spcBef>
                          <a:spcPct val="20000"/>
                        </a:spcBef>
                        <a:defRPr sz="2400">
                          <a:solidFill>
                            <a:schemeClr val="tx1"/>
                          </a:solidFill>
                          <a:latin typeface="Arial" charset="0"/>
                        </a:defRPr>
                      </a:lvl2pPr>
                      <a:lvl3pPr marL="1143000" indent="-228600" algn="l" eaLnBrk="0" hangingPunct="0">
                        <a:spcBef>
                          <a:spcPct val="20000"/>
                        </a:spcBef>
                        <a:defRPr sz="2000">
                          <a:solidFill>
                            <a:schemeClr val="tx1"/>
                          </a:solidFill>
                          <a:latin typeface="Arial" charset="0"/>
                        </a:defRPr>
                      </a:lvl3pPr>
                      <a:lvl4pPr marL="1600200" indent="-228600" algn="l" eaLnBrk="0" hangingPunct="0">
                        <a:spcBef>
                          <a:spcPct val="20000"/>
                        </a:spcBef>
                        <a:defRPr>
                          <a:solidFill>
                            <a:schemeClr val="tx1"/>
                          </a:solidFill>
                          <a:latin typeface="Arial" charset="0"/>
                        </a:defRPr>
                      </a:lvl4pPr>
                      <a:lvl5pPr marL="2057400" indent="-228600" algn="l"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342900" marR="0" lvl="0" indent="-342900" algn="ctr" defTabSz="914400" rtl="0" eaLnBrk="0" fontAlgn="base" latinLnBrk="0" hangingPunct="0">
                        <a:lnSpc>
                          <a:spcPct val="100000"/>
                        </a:lnSpc>
                        <a:spcBef>
                          <a:spcPct val="0"/>
                        </a:spcBef>
                        <a:spcAft>
                          <a:spcPct val="0"/>
                        </a:spcAft>
                        <a:buClr>
                          <a:schemeClr val="bg1"/>
                        </a:buClr>
                        <a:buSzTx/>
                        <a:buFontTx/>
                        <a:buNone/>
                        <a:tabLst/>
                      </a:pPr>
                      <a:r>
                        <a:rPr kumimoji="0" lang="en-US" altLang="ru-RU" sz="2400" b="1" i="0" u="none" strike="noStrike" cap="none" normalizeH="0" baseline="0" dirty="0" smtClean="0">
                          <a:ln>
                            <a:noFill/>
                          </a:ln>
                          <a:solidFill>
                            <a:srgbClr val="7030A0"/>
                          </a:solidFill>
                          <a:effectLst/>
                          <a:latin typeface="Arial" charset="0"/>
                          <a:cs typeface="Times New Roman" pitchFamily="18" charset="0"/>
                        </a:rPr>
                        <a:t>Expected results</a:t>
                      </a:r>
                      <a:endParaRPr kumimoji="0" lang="en-US" altLang="ru-RU" sz="2400" b="1" i="0" u="none" strike="noStrike" cap="none" normalizeH="0" baseline="0" dirty="0" smtClean="0">
                        <a:ln>
                          <a:noFill/>
                        </a:ln>
                        <a:solidFill>
                          <a:srgbClr val="7030A0"/>
                        </a:solidFill>
                        <a:effectLst/>
                        <a:latin typeface="Arial"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CCECFF"/>
                    </a:solidFill>
                  </a:tcPr>
                </a:tc>
              </a:tr>
              <a:tr h="828675">
                <a:tc>
                  <a:txBody>
                    <a:bodyPr/>
                    <a:lstStyle>
                      <a:lvl1pPr marL="342900" indent="-342900" algn="l" eaLnBrk="0" hangingPunct="0">
                        <a:spcBef>
                          <a:spcPct val="20000"/>
                        </a:spcBef>
                        <a:defRPr sz="2800">
                          <a:solidFill>
                            <a:schemeClr val="tx1"/>
                          </a:solidFill>
                          <a:latin typeface="Arial" charset="0"/>
                        </a:defRPr>
                      </a:lvl1pPr>
                      <a:lvl2pPr marL="742950" indent="-285750" algn="l" eaLnBrk="0" hangingPunct="0">
                        <a:spcBef>
                          <a:spcPct val="20000"/>
                        </a:spcBef>
                        <a:defRPr sz="2400">
                          <a:solidFill>
                            <a:schemeClr val="tx1"/>
                          </a:solidFill>
                          <a:latin typeface="Arial" charset="0"/>
                        </a:defRPr>
                      </a:lvl2pPr>
                      <a:lvl3pPr marL="1143000" indent="-228600" algn="l" eaLnBrk="0" hangingPunct="0">
                        <a:spcBef>
                          <a:spcPct val="20000"/>
                        </a:spcBef>
                        <a:defRPr sz="2000">
                          <a:solidFill>
                            <a:schemeClr val="tx1"/>
                          </a:solidFill>
                          <a:latin typeface="Arial" charset="0"/>
                        </a:defRPr>
                      </a:lvl3pPr>
                      <a:lvl4pPr marL="1600200" indent="-228600" algn="l" eaLnBrk="0" hangingPunct="0">
                        <a:spcBef>
                          <a:spcPct val="20000"/>
                        </a:spcBef>
                        <a:defRPr>
                          <a:solidFill>
                            <a:schemeClr val="tx1"/>
                          </a:solidFill>
                          <a:latin typeface="Arial" charset="0"/>
                        </a:defRPr>
                      </a:lvl4pPr>
                      <a:lvl5pPr marL="2057400" indent="-228600" algn="l"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342900" marR="0" lvl="0" indent="-342900" algn="l" defTabSz="914400" rtl="0" eaLnBrk="0" fontAlgn="base" latinLnBrk="0" hangingPunct="0">
                        <a:lnSpc>
                          <a:spcPct val="100000"/>
                        </a:lnSpc>
                        <a:spcBef>
                          <a:spcPct val="0"/>
                        </a:spcBef>
                        <a:spcAft>
                          <a:spcPct val="0"/>
                        </a:spcAft>
                        <a:buClr>
                          <a:schemeClr val="bg1"/>
                        </a:buClr>
                        <a:buSzTx/>
                        <a:buFontTx/>
                        <a:buNone/>
                        <a:tabLst/>
                      </a:pPr>
                      <a:r>
                        <a:rPr kumimoji="0" lang="en-US" altLang="ru-RU" sz="2200" b="1"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rPr>
                        <a:t>1.</a:t>
                      </a: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tc>
                  <a:txBody>
                    <a:bodyPr/>
                    <a:lstStyle>
                      <a:lvl1pPr marL="342900" indent="-342900" algn="l" eaLnBrk="0" hangingPunct="0">
                        <a:spcBef>
                          <a:spcPct val="20000"/>
                        </a:spcBef>
                        <a:defRPr sz="2800">
                          <a:solidFill>
                            <a:schemeClr val="tx1"/>
                          </a:solidFill>
                          <a:latin typeface="Arial" charset="0"/>
                        </a:defRPr>
                      </a:lvl1pPr>
                      <a:lvl2pPr marL="742950" indent="-285750" algn="l" eaLnBrk="0" hangingPunct="0">
                        <a:spcBef>
                          <a:spcPct val="20000"/>
                        </a:spcBef>
                        <a:defRPr sz="2400">
                          <a:solidFill>
                            <a:schemeClr val="tx1"/>
                          </a:solidFill>
                          <a:latin typeface="Arial" charset="0"/>
                        </a:defRPr>
                      </a:lvl2pPr>
                      <a:lvl3pPr marL="1143000" indent="-228600" algn="l" eaLnBrk="0" hangingPunct="0">
                        <a:spcBef>
                          <a:spcPct val="20000"/>
                        </a:spcBef>
                        <a:defRPr sz="2000">
                          <a:solidFill>
                            <a:schemeClr val="tx1"/>
                          </a:solidFill>
                          <a:latin typeface="Arial" charset="0"/>
                        </a:defRPr>
                      </a:lvl3pPr>
                      <a:lvl4pPr marL="1600200" indent="-228600" algn="l" eaLnBrk="0" hangingPunct="0">
                        <a:spcBef>
                          <a:spcPct val="20000"/>
                        </a:spcBef>
                        <a:defRPr>
                          <a:solidFill>
                            <a:schemeClr val="tx1"/>
                          </a:solidFill>
                          <a:latin typeface="Arial" charset="0"/>
                        </a:defRPr>
                      </a:lvl4pPr>
                      <a:lvl5pPr marL="2057400" indent="-228600" algn="l"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342900" algn="just" defTabSz="914400" rtl="0" eaLnBrk="0" fontAlgn="base" latinLnBrk="0" hangingPunct="0">
                        <a:lnSpc>
                          <a:spcPct val="100000"/>
                        </a:lnSpc>
                        <a:spcBef>
                          <a:spcPct val="0"/>
                        </a:spcBef>
                        <a:spcAft>
                          <a:spcPct val="0"/>
                        </a:spcAft>
                        <a:buClr>
                          <a:schemeClr val="bg1"/>
                        </a:buClr>
                        <a:buSzTx/>
                        <a:buFontTx/>
                        <a:buNone/>
                        <a:tabLst/>
                      </a:pPr>
                      <a:r>
                        <a:rPr kumimoji="0" lang="en-US" altLang="ru-RU" sz="2200" b="1" i="0" u="none" strike="noStrike" cap="none" normalizeH="0" baseline="0" dirty="0" smtClean="0">
                          <a:ln>
                            <a:noFill/>
                          </a:ln>
                          <a:solidFill>
                            <a:srgbClr val="FF0000"/>
                          </a:solidFill>
                          <a:effectLst/>
                          <a:latin typeface="Times New Roman" panose="02020603050405020304" pitchFamily="18" charset="0"/>
                          <a:cs typeface="Times New Roman" panose="02020603050405020304" pitchFamily="18" charset="0"/>
                        </a:rPr>
                        <a:t>High injection energy of ions </a:t>
                      </a:r>
                    </a:p>
                    <a:p>
                      <a:pPr marL="0" marR="0" lvl="0" indent="-342900" algn="just" defTabSz="914400" rtl="0" eaLnBrk="0" fontAlgn="base" latinLnBrk="0" hangingPunct="0">
                        <a:lnSpc>
                          <a:spcPct val="100000"/>
                        </a:lnSpc>
                        <a:spcBef>
                          <a:spcPct val="0"/>
                        </a:spcBef>
                        <a:spcAft>
                          <a:spcPct val="0"/>
                        </a:spcAft>
                        <a:buClr>
                          <a:schemeClr val="bg1"/>
                        </a:buClr>
                        <a:buSzTx/>
                        <a:buFontTx/>
                        <a:buNone/>
                        <a:tabLst/>
                      </a:pPr>
                      <a:r>
                        <a:rPr kumimoji="0" lang="en-US" altLang="ru-RU" sz="2200" b="0" i="0" u="none" strike="noStrike" cap="none" normalizeH="0" baseline="0" dirty="0" smtClean="0">
                          <a:ln>
                            <a:noFill/>
                          </a:ln>
                          <a:solidFill>
                            <a:srgbClr val="FF0000"/>
                          </a:solidFill>
                          <a:effectLst/>
                          <a:latin typeface="Times New Roman" panose="02020603050405020304" pitchFamily="18" charset="0"/>
                          <a:cs typeface="Times New Roman" panose="02020603050405020304" pitchFamily="18" charset="0"/>
                        </a:rPr>
                        <a:t>(&gt;50 </a:t>
                      </a:r>
                      <a:r>
                        <a:rPr kumimoji="0" lang="en-US" altLang="ru-RU" sz="2200" b="0" i="0" u="none" strike="noStrike" cap="none" normalizeH="0" baseline="0" dirty="0" err="1" smtClean="0">
                          <a:ln>
                            <a:noFill/>
                          </a:ln>
                          <a:solidFill>
                            <a:srgbClr val="FF0000"/>
                          </a:solidFill>
                          <a:effectLst/>
                          <a:latin typeface="Times New Roman" panose="02020603050405020304" pitchFamily="18" charset="0"/>
                          <a:cs typeface="Times New Roman" panose="02020603050405020304" pitchFamily="18" charset="0"/>
                        </a:rPr>
                        <a:t>keV</a:t>
                      </a:r>
                      <a:r>
                        <a:rPr kumimoji="0" lang="en-US" altLang="ru-RU" sz="2200" b="0" i="0" u="none" strike="noStrike" cap="none" normalizeH="0" baseline="0" dirty="0" smtClean="0">
                          <a:ln>
                            <a:noFill/>
                          </a:ln>
                          <a:solidFill>
                            <a:srgbClr val="FF0000"/>
                          </a:solidFill>
                          <a:effectLst/>
                          <a:latin typeface="Times New Roman" panose="02020603050405020304" pitchFamily="18" charset="0"/>
                          <a:cs typeface="Times New Roman" panose="02020603050405020304" pitchFamily="18" charset="0"/>
                        </a:rPr>
                        <a:t>/Z)</a:t>
                      </a: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tc>
                  <a:txBody>
                    <a:bodyPr/>
                    <a:lstStyle>
                      <a:lvl1pPr marL="342900" indent="-342900" algn="l" eaLnBrk="0" hangingPunct="0">
                        <a:spcBef>
                          <a:spcPct val="20000"/>
                        </a:spcBef>
                        <a:defRPr sz="2800">
                          <a:solidFill>
                            <a:schemeClr val="tx1"/>
                          </a:solidFill>
                          <a:latin typeface="Arial" charset="0"/>
                        </a:defRPr>
                      </a:lvl1pPr>
                      <a:lvl2pPr marL="742950" indent="-285750" algn="l" eaLnBrk="0" hangingPunct="0">
                        <a:spcBef>
                          <a:spcPct val="20000"/>
                        </a:spcBef>
                        <a:defRPr sz="2400">
                          <a:solidFill>
                            <a:schemeClr val="tx1"/>
                          </a:solidFill>
                          <a:latin typeface="Arial" charset="0"/>
                        </a:defRPr>
                      </a:lvl2pPr>
                      <a:lvl3pPr marL="1143000" indent="-228600" algn="l" eaLnBrk="0" hangingPunct="0">
                        <a:spcBef>
                          <a:spcPct val="20000"/>
                        </a:spcBef>
                        <a:defRPr sz="2000">
                          <a:solidFill>
                            <a:schemeClr val="tx1"/>
                          </a:solidFill>
                          <a:latin typeface="Arial" charset="0"/>
                        </a:defRPr>
                      </a:lvl3pPr>
                      <a:lvl4pPr marL="1600200" indent="-228600" algn="l" eaLnBrk="0" hangingPunct="0">
                        <a:spcBef>
                          <a:spcPct val="20000"/>
                        </a:spcBef>
                        <a:defRPr>
                          <a:solidFill>
                            <a:schemeClr val="tx1"/>
                          </a:solidFill>
                          <a:latin typeface="Arial" charset="0"/>
                        </a:defRPr>
                      </a:lvl4pPr>
                      <a:lvl5pPr marL="2057400" indent="-228600" algn="l"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342900" algn="just" defTabSz="914400" rtl="0" eaLnBrk="0" fontAlgn="base" latinLnBrk="0" hangingPunct="0">
                        <a:lnSpc>
                          <a:spcPct val="100000"/>
                        </a:lnSpc>
                        <a:spcBef>
                          <a:spcPct val="0"/>
                        </a:spcBef>
                        <a:spcAft>
                          <a:spcPct val="0"/>
                        </a:spcAft>
                        <a:buClr>
                          <a:schemeClr val="bg1"/>
                        </a:buClr>
                        <a:buSzTx/>
                        <a:buFontTx/>
                        <a:buNone/>
                        <a:tabLst/>
                      </a:pPr>
                      <a:r>
                        <a:rPr kumimoji="0" lang="en-US" altLang="ru-RU" sz="2200" b="1" i="0" u="none" strike="noStrike" cap="none" normalizeH="0" baseline="0" dirty="0" smtClean="0">
                          <a:ln>
                            <a:noFill/>
                          </a:ln>
                          <a:solidFill>
                            <a:srgbClr val="006600"/>
                          </a:solidFill>
                          <a:effectLst/>
                          <a:latin typeface="Times New Roman" panose="02020603050405020304" pitchFamily="18" charset="0"/>
                          <a:cs typeface="Times New Roman" panose="02020603050405020304" pitchFamily="18" charset="0"/>
                        </a:rPr>
                        <a:t>Decreasing of ion beam emittance </a:t>
                      </a:r>
                      <a:r>
                        <a:rPr kumimoji="0" lang="en-US" altLang="ru-RU" sz="18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(typical injection energy of </a:t>
                      </a:r>
                      <a:r>
                        <a:rPr kumimoji="0" lang="ru-RU" altLang="ru-RU" sz="18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15÷</a:t>
                      </a:r>
                      <a:r>
                        <a:rPr kumimoji="0" lang="en-US" altLang="ru-RU" sz="18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20 </a:t>
                      </a:r>
                      <a:r>
                        <a:rPr kumimoji="0" lang="en-US" altLang="ru-RU" sz="1800" b="1"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keV</a:t>
                      </a:r>
                      <a:r>
                        <a:rPr kumimoji="0" lang="ru-RU" altLang="ru-RU" sz="18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a:t>
                      </a:r>
                      <a:r>
                        <a:rPr kumimoji="0" lang="en-US" altLang="ru-RU" sz="18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Z).</a:t>
                      </a:r>
                      <a:r>
                        <a:rPr kumimoji="0" lang="en-US" altLang="ru-RU" sz="2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altLang="ru-RU" sz="2200" b="1" i="0" u="none" strike="noStrike" kern="1200" cap="none" normalizeH="0" baseline="0" dirty="0" smtClean="0">
                          <a:ln>
                            <a:noFill/>
                          </a:ln>
                          <a:solidFill>
                            <a:srgbClr val="006600"/>
                          </a:solidFill>
                          <a:effectLst/>
                          <a:latin typeface="Times New Roman" panose="02020603050405020304" pitchFamily="18" charset="0"/>
                          <a:ea typeface="+mn-ea"/>
                          <a:cs typeface="Times New Roman" panose="02020603050405020304" pitchFamily="18" charset="0"/>
                        </a:rPr>
                        <a:t>E</a:t>
                      </a:r>
                      <a:r>
                        <a:rPr lang="en-US" sz="2200" b="1" kern="1200" dirty="0" smtClean="0">
                          <a:solidFill>
                            <a:srgbClr val="006600"/>
                          </a:solidFill>
                          <a:effectLst/>
                          <a:latin typeface="Times New Roman" panose="02020603050405020304" pitchFamily="18" charset="0"/>
                          <a:ea typeface="+mn-ea"/>
                          <a:cs typeface="Times New Roman" panose="02020603050405020304" pitchFamily="18" charset="0"/>
                        </a:rPr>
                        <a:t>ffective transportation  of ions </a:t>
                      </a:r>
                      <a:r>
                        <a:rPr lang="en-US" sz="2200" b="1" kern="1200" dirty="0" smtClean="0">
                          <a:solidFill>
                            <a:schemeClr val="tx1"/>
                          </a:solidFill>
                          <a:effectLst/>
                          <a:latin typeface="Times New Roman" panose="02020603050405020304" pitchFamily="18" charset="0"/>
                          <a:ea typeface="+mn-ea"/>
                          <a:cs typeface="Times New Roman" panose="02020603050405020304" pitchFamily="18" charset="0"/>
                        </a:rPr>
                        <a:t>through injection. </a:t>
                      </a:r>
                      <a:r>
                        <a:rPr lang="en-US" sz="2200" b="1" kern="1200" dirty="0" smtClean="0">
                          <a:solidFill>
                            <a:srgbClr val="006600"/>
                          </a:solidFill>
                          <a:effectLst/>
                          <a:latin typeface="Times New Roman" panose="02020603050405020304" pitchFamily="18" charset="0"/>
                          <a:ea typeface="+mn-ea"/>
                          <a:cs typeface="Times New Roman" panose="02020603050405020304" pitchFamily="18" charset="0"/>
                        </a:rPr>
                        <a:t>Better</a:t>
                      </a:r>
                      <a:r>
                        <a:rPr lang="en-US" sz="2200" b="1" kern="1200" baseline="0" dirty="0" smtClean="0">
                          <a:solidFill>
                            <a:srgbClr val="006600"/>
                          </a:solidFill>
                          <a:effectLst/>
                          <a:latin typeface="Times New Roman" panose="02020603050405020304" pitchFamily="18" charset="0"/>
                          <a:ea typeface="+mn-ea"/>
                          <a:cs typeface="Times New Roman" panose="02020603050405020304" pitchFamily="18" charset="0"/>
                        </a:rPr>
                        <a:t> </a:t>
                      </a:r>
                      <a:r>
                        <a:rPr kumimoji="0" lang="en-US" altLang="ru-RU" sz="2200" b="1" i="0" u="none" strike="noStrike" cap="none" normalizeH="0" baseline="0" dirty="0" smtClean="0">
                          <a:ln>
                            <a:noFill/>
                          </a:ln>
                          <a:solidFill>
                            <a:srgbClr val="006600"/>
                          </a:solidFill>
                          <a:effectLst/>
                          <a:latin typeface="Times New Roman" panose="02020603050405020304" pitchFamily="18" charset="0"/>
                          <a:cs typeface="Times New Roman" panose="02020603050405020304" pitchFamily="18" charset="0"/>
                        </a:rPr>
                        <a:t>efficiency of capture into acceleration</a:t>
                      </a:r>
                      <a:r>
                        <a:rPr kumimoji="0" lang="en-US" altLang="ru-RU" sz="2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a:t>
                      </a:r>
                      <a:endParaRPr kumimoji="0" lang="en-US" altLang="ru-RU" sz="22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tr>
              <a:tr h="801858">
                <a:tc>
                  <a:txBody>
                    <a:bodyPr/>
                    <a:lstStyle>
                      <a:lvl1pPr marL="342900" indent="-342900" algn="l" eaLnBrk="0" hangingPunct="0">
                        <a:spcBef>
                          <a:spcPct val="20000"/>
                        </a:spcBef>
                        <a:defRPr sz="2800">
                          <a:solidFill>
                            <a:schemeClr val="tx1"/>
                          </a:solidFill>
                          <a:latin typeface="Arial" charset="0"/>
                        </a:defRPr>
                      </a:lvl1pPr>
                      <a:lvl2pPr marL="742950" indent="-285750" algn="l" eaLnBrk="0" hangingPunct="0">
                        <a:spcBef>
                          <a:spcPct val="20000"/>
                        </a:spcBef>
                        <a:defRPr sz="2400">
                          <a:solidFill>
                            <a:schemeClr val="tx1"/>
                          </a:solidFill>
                          <a:latin typeface="Arial" charset="0"/>
                        </a:defRPr>
                      </a:lvl2pPr>
                      <a:lvl3pPr marL="1143000" indent="-228600" algn="l" eaLnBrk="0" hangingPunct="0">
                        <a:spcBef>
                          <a:spcPct val="20000"/>
                        </a:spcBef>
                        <a:defRPr sz="2000">
                          <a:solidFill>
                            <a:schemeClr val="tx1"/>
                          </a:solidFill>
                          <a:latin typeface="Arial" charset="0"/>
                        </a:defRPr>
                      </a:lvl3pPr>
                      <a:lvl4pPr marL="1600200" indent="-228600" algn="l" eaLnBrk="0" hangingPunct="0">
                        <a:spcBef>
                          <a:spcPct val="20000"/>
                        </a:spcBef>
                        <a:defRPr>
                          <a:solidFill>
                            <a:schemeClr val="tx1"/>
                          </a:solidFill>
                          <a:latin typeface="Arial" charset="0"/>
                        </a:defRPr>
                      </a:lvl4pPr>
                      <a:lvl5pPr marL="2057400" indent="-228600" algn="l"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342900" marR="0" lvl="0" indent="-342900" algn="l" defTabSz="914400" rtl="0" eaLnBrk="0" fontAlgn="base" latinLnBrk="0" hangingPunct="0">
                        <a:lnSpc>
                          <a:spcPct val="100000"/>
                        </a:lnSpc>
                        <a:spcBef>
                          <a:spcPct val="0"/>
                        </a:spcBef>
                        <a:spcAft>
                          <a:spcPct val="0"/>
                        </a:spcAft>
                        <a:buClr>
                          <a:schemeClr val="bg1"/>
                        </a:buClr>
                        <a:buSzTx/>
                        <a:buFontTx/>
                        <a:buNone/>
                        <a:tabLst/>
                      </a:pPr>
                      <a:r>
                        <a:rPr kumimoji="0" lang="en-US" altLang="ru-RU" sz="2200" b="1"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rPr>
                        <a:t>2.</a:t>
                      </a: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tc>
                  <a:txBody>
                    <a:bodyPr/>
                    <a:lstStyle>
                      <a:lvl1pPr marL="342900" indent="-342900" algn="l" eaLnBrk="0" hangingPunct="0">
                        <a:spcBef>
                          <a:spcPct val="20000"/>
                        </a:spcBef>
                        <a:defRPr sz="2800">
                          <a:solidFill>
                            <a:schemeClr val="tx1"/>
                          </a:solidFill>
                          <a:latin typeface="Arial" charset="0"/>
                        </a:defRPr>
                      </a:lvl1pPr>
                      <a:lvl2pPr marL="742950" indent="-285750" algn="l" eaLnBrk="0" hangingPunct="0">
                        <a:spcBef>
                          <a:spcPct val="20000"/>
                        </a:spcBef>
                        <a:defRPr sz="2400">
                          <a:solidFill>
                            <a:schemeClr val="tx1"/>
                          </a:solidFill>
                          <a:latin typeface="Arial" charset="0"/>
                        </a:defRPr>
                      </a:lvl2pPr>
                      <a:lvl3pPr marL="1143000" indent="-228600" algn="l" eaLnBrk="0" hangingPunct="0">
                        <a:spcBef>
                          <a:spcPct val="20000"/>
                        </a:spcBef>
                        <a:defRPr sz="2000">
                          <a:solidFill>
                            <a:schemeClr val="tx1"/>
                          </a:solidFill>
                          <a:latin typeface="Arial" charset="0"/>
                        </a:defRPr>
                      </a:lvl3pPr>
                      <a:lvl4pPr marL="1600200" indent="-228600" algn="l" eaLnBrk="0" hangingPunct="0">
                        <a:spcBef>
                          <a:spcPct val="20000"/>
                        </a:spcBef>
                        <a:defRPr>
                          <a:solidFill>
                            <a:schemeClr val="tx1"/>
                          </a:solidFill>
                          <a:latin typeface="Arial" charset="0"/>
                        </a:defRPr>
                      </a:lvl4pPr>
                      <a:lvl5pPr marL="2057400" indent="-228600" algn="l"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342900" algn="l" defTabSz="914400" rtl="0" eaLnBrk="0" fontAlgn="base" latinLnBrk="0" hangingPunct="0">
                        <a:lnSpc>
                          <a:spcPct val="100000"/>
                        </a:lnSpc>
                        <a:spcBef>
                          <a:spcPct val="0"/>
                        </a:spcBef>
                        <a:spcAft>
                          <a:spcPct val="0"/>
                        </a:spcAft>
                        <a:buClr>
                          <a:schemeClr val="bg1"/>
                        </a:buClr>
                        <a:buSzTx/>
                        <a:buFontTx/>
                        <a:buNone/>
                        <a:tabLst/>
                      </a:pPr>
                      <a:r>
                        <a:rPr kumimoji="0" lang="en-US" altLang="ru-RU" sz="2200" b="1" i="0" u="none" strike="noStrike" cap="none" normalizeH="0" baseline="0" dirty="0" smtClean="0">
                          <a:ln>
                            <a:noFill/>
                          </a:ln>
                          <a:solidFill>
                            <a:srgbClr val="FF0000"/>
                          </a:solidFill>
                          <a:effectLst/>
                          <a:latin typeface="Times New Roman" panose="02020603050405020304" pitchFamily="18" charset="0"/>
                          <a:cs typeface="Times New Roman" panose="02020603050405020304" pitchFamily="18" charset="0"/>
                        </a:rPr>
                        <a:t>Low magnetic field </a:t>
                      </a:r>
                    </a:p>
                    <a:p>
                      <a:pPr marL="0" marR="0" lvl="0" indent="-342900" algn="l" defTabSz="914400" rtl="0" eaLnBrk="0" fontAlgn="base" latinLnBrk="0" hangingPunct="0">
                        <a:lnSpc>
                          <a:spcPct val="100000"/>
                        </a:lnSpc>
                        <a:spcBef>
                          <a:spcPct val="0"/>
                        </a:spcBef>
                        <a:spcAft>
                          <a:spcPct val="0"/>
                        </a:spcAft>
                        <a:buClr>
                          <a:schemeClr val="bg1"/>
                        </a:buClr>
                        <a:buSzTx/>
                        <a:buFontTx/>
                        <a:buNone/>
                        <a:tabLst/>
                      </a:pPr>
                      <a:r>
                        <a:rPr kumimoji="0" lang="en-US" altLang="ru-RU" sz="2200" b="0" i="0" u="none" strike="noStrike" cap="none" normalizeH="0" baseline="0" dirty="0" smtClean="0">
                          <a:ln>
                            <a:noFill/>
                          </a:ln>
                          <a:solidFill>
                            <a:srgbClr val="FF0000"/>
                          </a:solidFill>
                          <a:effectLst/>
                          <a:latin typeface="Times New Roman" panose="02020603050405020304" pitchFamily="18" charset="0"/>
                          <a:cs typeface="Times New Roman" panose="02020603050405020304" pitchFamily="18" charset="0"/>
                        </a:rPr>
                        <a:t>(&lt;1.5</a:t>
                      </a:r>
                      <a:r>
                        <a:rPr kumimoji="0" lang="ru-RU" altLang="ru-RU" sz="2200" b="0" i="0" u="none" strike="noStrike" cap="none" normalizeH="0" baseline="0" dirty="0" smtClean="0">
                          <a:ln>
                            <a:noFill/>
                          </a:ln>
                          <a:solidFill>
                            <a:srgbClr val="FF0000"/>
                          </a:solidFill>
                          <a:effectLst/>
                          <a:latin typeface="Times New Roman" panose="02020603050405020304" pitchFamily="18" charset="0"/>
                          <a:cs typeface="Times New Roman" panose="02020603050405020304" pitchFamily="18" charset="0"/>
                        </a:rPr>
                        <a:t> Т</a:t>
                      </a:r>
                      <a:r>
                        <a:rPr kumimoji="0" lang="en-US" altLang="ru-RU" sz="2200" b="0" i="0" u="none" strike="noStrike" cap="none" normalizeH="0" baseline="0" dirty="0" smtClean="0">
                          <a:ln>
                            <a:noFill/>
                          </a:ln>
                          <a:solidFill>
                            <a:srgbClr val="FF0000"/>
                          </a:solidFill>
                          <a:effectLst/>
                          <a:latin typeface="Times New Roman" panose="02020603050405020304" pitchFamily="18" charset="0"/>
                          <a:cs typeface="Times New Roman" panose="02020603050405020304" pitchFamily="18" charset="0"/>
                        </a:rPr>
                        <a:t>)</a:t>
                      </a: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tc>
                  <a:txBody>
                    <a:bodyPr/>
                    <a:lstStyle>
                      <a:lvl1pPr marL="342900" indent="-342900" algn="l" eaLnBrk="0" hangingPunct="0">
                        <a:spcBef>
                          <a:spcPct val="20000"/>
                        </a:spcBef>
                        <a:defRPr sz="2800">
                          <a:solidFill>
                            <a:schemeClr val="tx1"/>
                          </a:solidFill>
                          <a:latin typeface="Arial" charset="0"/>
                        </a:defRPr>
                      </a:lvl1pPr>
                      <a:lvl2pPr marL="742950" indent="-285750" algn="l" eaLnBrk="0" hangingPunct="0">
                        <a:spcBef>
                          <a:spcPct val="20000"/>
                        </a:spcBef>
                        <a:defRPr sz="2400">
                          <a:solidFill>
                            <a:schemeClr val="tx1"/>
                          </a:solidFill>
                          <a:latin typeface="Arial" charset="0"/>
                        </a:defRPr>
                      </a:lvl2pPr>
                      <a:lvl3pPr marL="1143000" indent="-228600" algn="l" eaLnBrk="0" hangingPunct="0">
                        <a:spcBef>
                          <a:spcPct val="20000"/>
                        </a:spcBef>
                        <a:defRPr sz="2000">
                          <a:solidFill>
                            <a:schemeClr val="tx1"/>
                          </a:solidFill>
                          <a:latin typeface="Arial" charset="0"/>
                        </a:defRPr>
                      </a:lvl3pPr>
                      <a:lvl4pPr marL="1600200" indent="-228600" algn="l" eaLnBrk="0" hangingPunct="0">
                        <a:spcBef>
                          <a:spcPct val="20000"/>
                        </a:spcBef>
                        <a:defRPr>
                          <a:solidFill>
                            <a:schemeClr val="tx1"/>
                          </a:solidFill>
                          <a:latin typeface="Arial" charset="0"/>
                        </a:defRPr>
                      </a:lvl4pPr>
                      <a:lvl5pPr marL="2057400" indent="-228600" algn="l"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342900" algn="l" defTabSz="914400" rtl="0" eaLnBrk="0" fontAlgn="base" latinLnBrk="0" hangingPunct="0">
                        <a:lnSpc>
                          <a:spcPct val="100000"/>
                        </a:lnSpc>
                        <a:spcBef>
                          <a:spcPct val="0"/>
                        </a:spcBef>
                        <a:spcAft>
                          <a:spcPct val="0"/>
                        </a:spcAft>
                        <a:buClr>
                          <a:schemeClr val="bg1"/>
                        </a:buClr>
                        <a:buSzTx/>
                        <a:buFontTx/>
                        <a:buNone/>
                        <a:tabLst/>
                      </a:pPr>
                      <a:r>
                        <a:rPr kumimoji="0" lang="en-US" altLang="ru-RU" sz="2200" b="1" i="0" u="none" strike="noStrike" cap="none" normalizeH="0" baseline="0" dirty="0" smtClean="0">
                          <a:ln>
                            <a:noFill/>
                          </a:ln>
                          <a:solidFill>
                            <a:srgbClr val="006600"/>
                          </a:solidFill>
                          <a:effectLst/>
                          <a:latin typeface="Times New Roman" panose="02020603050405020304" pitchFamily="18" charset="0"/>
                          <a:cs typeface="Times New Roman" panose="02020603050405020304" pitchFamily="18" charset="0"/>
                        </a:rPr>
                        <a:t>Larger beam starting radius. Lower</a:t>
                      </a:r>
                      <a:r>
                        <a:rPr kumimoji="0" lang="ru-RU" altLang="ru-RU" sz="2200" b="1" i="0" u="none" strike="noStrike" cap="none" normalizeH="0" baseline="0" dirty="0" smtClean="0">
                          <a:ln>
                            <a:noFill/>
                          </a:ln>
                          <a:solidFill>
                            <a:srgbClr val="006600"/>
                          </a:solidFill>
                          <a:effectLst/>
                          <a:latin typeface="Times New Roman" panose="02020603050405020304" pitchFamily="18" charset="0"/>
                          <a:cs typeface="Times New Roman" panose="02020603050405020304" pitchFamily="18" charset="0"/>
                        </a:rPr>
                        <a:t> </a:t>
                      </a:r>
                      <a:r>
                        <a:rPr kumimoji="0" lang="en-US" altLang="ru-RU" sz="2200" b="1" i="0" u="none" strike="noStrike" cap="none" normalizeH="0" baseline="0" dirty="0" smtClean="0">
                          <a:ln>
                            <a:noFill/>
                          </a:ln>
                          <a:solidFill>
                            <a:srgbClr val="006600"/>
                          </a:solidFill>
                          <a:effectLst/>
                          <a:latin typeface="Times New Roman" panose="02020603050405020304" pitchFamily="18" charset="0"/>
                          <a:cs typeface="Times New Roman" panose="02020603050405020304" pitchFamily="18" charset="0"/>
                        </a:rPr>
                        <a:t>power of the main magnet.</a:t>
                      </a: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tr>
              <a:tr h="506095">
                <a:tc>
                  <a:txBody>
                    <a:bodyPr/>
                    <a:lstStyle>
                      <a:lvl1pPr marL="342900" indent="-342900" algn="l" eaLnBrk="0" hangingPunct="0">
                        <a:spcBef>
                          <a:spcPct val="20000"/>
                        </a:spcBef>
                        <a:defRPr sz="2800">
                          <a:solidFill>
                            <a:schemeClr val="tx1"/>
                          </a:solidFill>
                          <a:latin typeface="Arial" charset="0"/>
                        </a:defRPr>
                      </a:lvl1pPr>
                      <a:lvl2pPr marL="742950" indent="-285750" algn="l" eaLnBrk="0" hangingPunct="0">
                        <a:spcBef>
                          <a:spcPct val="20000"/>
                        </a:spcBef>
                        <a:defRPr sz="2400">
                          <a:solidFill>
                            <a:schemeClr val="tx1"/>
                          </a:solidFill>
                          <a:latin typeface="Arial" charset="0"/>
                        </a:defRPr>
                      </a:lvl2pPr>
                      <a:lvl3pPr marL="1143000" indent="-228600" algn="l" eaLnBrk="0" hangingPunct="0">
                        <a:spcBef>
                          <a:spcPct val="20000"/>
                        </a:spcBef>
                        <a:defRPr sz="2000">
                          <a:solidFill>
                            <a:schemeClr val="tx1"/>
                          </a:solidFill>
                          <a:latin typeface="Arial" charset="0"/>
                        </a:defRPr>
                      </a:lvl3pPr>
                      <a:lvl4pPr marL="1600200" indent="-228600" algn="l" eaLnBrk="0" hangingPunct="0">
                        <a:spcBef>
                          <a:spcPct val="20000"/>
                        </a:spcBef>
                        <a:defRPr>
                          <a:solidFill>
                            <a:schemeClr val="tx1"/>
                          </a:solidFill>
                          <a:latin typeface="Arial" charset="0"/>
                        </a:defRPr>
                      </a:lvl4pPr>
                      <a:lvl5pPr marL="2057400" indent="-228600" algn="l"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342900" marR="0" lvl="0" indent="-342900" algn="l" defTabSz="914400" rtl="0" eaLnBrk="0" fontAlgn="base" latinLnBrk="0" hangingPunct="0">
                        <a:lnSpc>
                          <a:spcPct val="100000"/>
                        </a:lnSpc>
                        <a:spcBef>
                          <a:spcPct val="0"/>
                        </a:spcBef>
                        <a:spcAft>
                          <a:spcPct val="0"/>
                        </a:spcAft>
                        <a:buClr>
                          <a:schemeClr val="bg1"/>
                        </a:buClr>
                        <a:buSzTx/>
                        <a:buFontTx/>
                        <a:buNone/>
                        <a:tabLst/>
                      </a:pPr>
                      <a:r>
                        <a:rPr kumimoji="0" lang="en-US" altLang="ru-RU" sz="2200" b="1"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rPr>
                        <a:t>3.</a:t>
                      </a: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342900" indent="-342900" algn="l" eaLnBrk="0" hangingPunct="0">
                        <a:spcBef>
                          <a:spcPct val="20000"/>
                        </a:spcBef>
                        <a:defRPr sz="2800">
                          <a:solidFill>
                            <a:schemeClr val="tx1"/>
                          </a:solidFill>
                          <a:latin typeface="Arial" charset="0"/>
                        </a:defRPr>
                      </a:lvl1pPr>
                      <a:lvl2pPr marL="742950" indent="-285750" algn="l" eaLnBrk="0" hangingPunct="0">
                        <a:spcBef>
                          <a:spcPct val="20000"/>
                        </a:spcBef>
                        <a:defRPr sz="2400">
                          <a:solidFill>
                            <a:schemeClr val="tx1"/>
                          </a:solidFill>
                          <a:latin typeface="Arial" charset="0"/>
                        </a:defRPr>
                      </a:lvl2pPr>
                      <a:lvl3pPr marL="1143000" indent="-228600" algn="l" eaLnBrk="0" hangingPunct="0">
                        <a:spcBef>
                          <a:spcPct val="20000"/>
                        </a:spcBef>
                        <a:defRPr sz="2000">
                          <a:solidFill>
                            <a:schemeClr val="tx1"/>
                          </a:solidFill>
                          <a:latin typeface="Arial" charset="0"/>
                        </a:defRPr>
                      </a:lvl3pPr>
                      <a:lvl4pPr marL="1600200" indent="-228600" algn="l" eaLnBrk="0" hangingPunct="0">
                        <a:spcBef>
                          <a:spcPct val="20000"/>
                        </a:spcBef>
                        <a:defRPr>
                          <a:solidFill>
                            <a:schemeClr val="tx1"/>
                          </a:solidFill>
                          <a:latin typeface="Arial" charset="0"/>
                        </a:defRPr>
                      </a:lvl4pPr>
                      <a:lvl5pPr marL="2057400" indent="-228600" algn="l"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342900" algn="l" defTabSz="914400" rtl="0" eaLnBrk="0" fontAlgn="base" latinLnBrk="0" hangingPunct="0">
                        <a:lnSpc>
                          <a:spcPct val="100000"/>
                        </a:lnSpc>
                        <a:spcBef>
                          <a:spcPct val="0"/>
                        </a:spcBef>
                        <a:spcAft>
                          <a:spcPct val="0"/>
                        </a:spcAft>
                        <a:buClr>
                          <a:schemeClr val="bg1"/>
                        </a:buClr>
                        <a:buSzTx/>
                        <a:buFontTx/>
                        <a:buNone/>
                        <a:tabLst/>
                      </a:pPr>
                      <a:r>
                        <a:rPr kumimoji="0" lang="en-US" altLang="ru-RU" sz="2200" b="1" i="0" u="none" strike="noStrike" cap="none" normalizeH="0" baseline="0" dirty="0" smtClean="0">
                          <a:ln>
                            <a:noFill/>
                          </a:ln>
                          <a:solidFill>
                            <a:srgbClr val="FF0000"/>
                          </a:solidFill>
                          <a:effectLst/>
                          <a:latin typeface="Times New Roman" panose="02020603050405020304" pitchFamily="18" charset="0"/>
                          <a:cs typeface="Times New Roman" panose="02020603050405020304" pitchFamily="18" charset="0"/>
                        </a:rPr>
                        <a:t>High accelerating voltage (&gt;</a:t>
                      </a:r>
                      <a:r>
                        <a:rPr kumimoji="0" lang="ru-RU" sz="2400" b="0" i="0" u="none" strike="noStrike" cap="none" normalizeH="0" baseline="0" dirty="0" smtClean="0">
                          <a:ln>
                            <a:noFill/>
                          </a:ln>
                          <a:solidFill>
                            <a:srgbClr val="FF0000"/>
                          </a:solidFill>
                          <a:effectLst/>
                          <a:latin typeface="Times New Roman" pitchFamily="18" charset="0"/>
                          <a:cs typeface="Times New Roman" pitchFamily="18" charset="0"/>
                        </a:rPr>
                        <a:t>1</a:t>
                      </a:r>
                      <a:r>
                        <a:rPr kumimoji="0" lang="en-US" sz="2400" b="0" i="0" u="none" strike="noStrike" cap="none" normalizeH="0" baseline="0" dirty="0" smtClean="0">
                          <a:ln>
                            <a:noFill/>
                          </a:ln>
                          <a:solidFill>
                            <a:srgbClr val="FF0000"/>
                          </a:solidFill>
                          <a:effectLst/>
                          <a:latin typeface="Times New Roman" pitchFamily="18" charset="0"/>
                          <a:cs typeface="Times New Roman" pitchFamily="18" charset="0"/>
                        </a:rPr>
                        <a:t>0</a:t>
                      </a:r>
                      <a:r>
                        <a:rPr kumimoji="0" lang="ru-RU" sz="2400" b="0" i="0" u="none" strike="noStrike" cap="none" normalizeH="0" baseline="0" dirty="0" smtClean="0">
                          <a:ln>
                            <a:noFill/>
                          </a:ln>
                          <a:solidFill>
                            <a:srgbClr val="FF0000"/>
                          </a:solidFill>
                          <a:effectLst/>
                          <a:latin typeface="Times New Roman" pitchFamily="18" charset="0"/>
                          <a:cs typeface="Times New Roman" pitchFamily="18" charset="0"/>
                        </a:rPr>
                        <a:t>0 </a:t>
                      </a:r>
                      <a:r>
                        <a:rPr kumimoji="0" lang="en-US" sz="2400" b="0" i="0" u="none" strike="noStrike" cap="none" normalizeH="0" baseline="0" dirty="0" smtClean="0">
                          <a:ln>
                            <a:noFill/>
                          </a:ln>
                          <a:solidFill>
                            <a:srgbClr val="FF0000"/>
                          </a:solidFill>
                          <a:effectLst/>
                          <a:latin typeface="Times New Roman" pitchFamily="18" charset="0"/>
                          <a:cs typeface="Times New Roman" pitchFamily="18" charset="0"/>
                        </a:rPr>
                        <a:t>kV</a:t>
                      </a:r>
                      <a:r>
                        <a:rPr kumimoji="0" lang="en-US" altLang="ru-RU" sz="2200" b="1" i="0" u="none" strike="noStrike" cap="none" normalizeH="0" baseline="0" dirty="0" smtClean="0">
                          <a:ln>
                            <a:noFill/>
                          </a:ln>
                          <a:solidFill>
                            <a:srgbClr val="FF0000"/>
                          </a:solidFill>
                          <a:effectLst/>
                          <a:latin typeface="Times New Roman" panose="02020603050405020304" pitchFamily="18" charset="0"/>
                          <a:cs typeface="Times New Roman" panose="02020603050405020304" pitchFamily="18" charset="0"/>
                        </a:rPr>
                        <a:t>)</a:t>
                      </a: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342900" indent="-342900" algn="l" eaLnBrk="0" hangingPunct="0">
                        <a:spcBef>
                          <a:spcPct val="20000"/>
                        </a:spcBef>
                        <a:defRPr sz="2800">
                          <a:solidFill>
                            <a:schemeClr val="tx1"/>
                          </a:solidFill>
                          <a:latin typeface="Arial" charset="0"/>
                        </a:defRPr>
                      </a:lvl1pPr>
                      <a:lvl2pPr marL="742950" indent="-285750" algn="l" eaLnBrk="0" hangingPunct="0">
                        <a:spcBef>
                          <a:spcPct val="20000"/>
                        </a:spcBef>
                        <a:defRPr sz="2400">
                          <a:solidFill>
                            <a:schemeClr val="tx1"/>
                          </a:solidFill>
                          <a:latin typeface="Arial" charset="0"/>
                        </a:defRPr>
                      </a:lvl2pPr>
                      <a:lvl3pPr marL="1143000" indent="-228600" algn="l" eaLnBrk="0" hangingPunct="0">
                        <a:spcBef>
                          <a:spcPct val="20000"/>
                        </a:spcBef>
                        <a:defRPr sz="2000">
                          <a:solidFill>
                            <a:schemeClr val="tx1"/>
                          </a:solidFill>
                          <a:latin typeface="Arial" charset="0"/>
                        </a:defRPr>
                      </a:lvl3pPr>
                      <a:lvl4pPr marL="1600200" indent="-228600" algn="l" eaLnBrk="0" hangingPunct="0">
                        <a:spcBef>
                          <a:spcPct val="20000"/>
                        </a:spcBef>
                        <a:defRPr>
                          <a:solidFill>
                            <a:schemeClr val="tx1"/>
                          </a:solidFill>
                          <a:latin typeface="Arial" charset="0"/>
                        </a:defRPr>
                      </a:lvl4pPr>
                      <a:lvl5pPr marL="2057400" indent="-228600" algn="l"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342900" algn="l" defTabSz="914400" rtl="0" eaLnBrk="0" fontAlgn="base" latinLnBrk="0" hangingPunct="0">
                        <a:lnSpc>
                          <a:spcPct val="100000"/>
                        </a:lnSpc>
                        <a:spcBef>
                          <a:spcPct val="0"/>
                        </a:spcBef>
                        <a:spcAft>
                          <a:spcPct val="0"/>
                        </a:spcAft>
                        <a:buClr>
                          <a:schemeClr val="bg1"/>
                        </a:buClr>
                        <a:buSzTx/>
                        <a:buFontTx/>
                        <a:buNone/>
                        <a:tabLst/>
                      </a:pPr>
                      <a:r>
                        <a:rPr kumimoji="0" lang="en-US" altLang="ru-RU" sz="2200" b="1" i="0" u="none" strike="noStrike" cap="none" normalizeH="0" baseline="0" dirty="0" smtClean="0">
                          <a:ln>
                            <a:noFill/>
                          </a:ln>
                          <a:solidFill>
                            <a:srgbClr val="006600"/>
                          </a:solidFill>
                          <a:effectLst/>
                          <a:latin typeface="Times New Roman" panose="02020603050405020304" pitchFamily="18" charset="0"/>
                          <a:cs typeface="Times New Roman" panose="02020603050405020304" pitchFamily="18" charset="0"/>
                        </a:rPr>
                        <a:t>Higher turns separation</a:t>
                      </a:r>
                      <a:r>
                        <a:rPr kumimoji="0" lang="en-US" altLang="ru-RU" sz="2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altLang="ru-RU" sz="2200" b="1" i="0" u="none" strike="noStrike" cap="none" normalizeH="0" baseline="0" dirty="0" smtClean="0">
                          <a:ln>
                            <a:noFill/>
                          </a:ln>
                          <a:solidFill>
                            <a:srgbClr val="006600"/>
                          </a:solidFill>
                          <a:effectLst/>
                          <a:latin typeface="Times New Roman" panose="02020603050405020304" pitchFamily="18" charset="0"/>
                          <a:cs typeface="Times New Roman" panose="02020603050405020304" pitchFamily="18" charset="0"/>
                        </a:rPr>
                        <a:t>Lower vacuum losses of ions.</a:t>
                      </a: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828675">
                <a:tc>
                  <a:txBody>
                    <a:bodyPr/>
                    <a:lstStyle>
                      <a:lvl1pPr marL="342900" indent="-342900" algn="l" eaLnBrk="0" hangingPunct="0">
                        <a:spcBef>
                          <a:spcPct val="20000"/>
                        </a:spcBef>
                        <a:defRPr sz="2800">
                          <a:solidFill>
                            <a:schemeClr val="tx1"/>
                          </a:solidFill>
                          <a:latin typeface="Arial" charset="0"/>
                        </a:defRPr>
                      </a:lvl1pPr>
                      <a:lvl2pPr marL="742950" indent="-285750" algn="l" eaLnBrk="0" hangingPunct="0">
                        <a:spcBef>
                          <a:spcPct val="20000"/>
                        </a:spcBef>
                        <a:defRPr sz="2400">
                          <a:solidFill>
                            <a:schemeClr val="tx1"/>
                          </a:solidFill>
                          <a:latin typeface="Arial" charset="0"/>
                        </a:defRPr>
                      </a:lvl2pPr>
                      <a:lvl3pPr marL="1143000" indent="-228600" algn="l" eaLnBrk="0" hangingPunct="0">
                        <a:spcBef>
                          <a:spcPct val="20000"/>
                        </a:spcBef>
                        <a:defRPr sz="2000">
                          <a:solidFill>
                            <a:schemeClr val="tx1"/>
                          </a:solidFill>
                          <a:latin typeface="Arial" charset="0"/>
                        </a:defRPr>
                      </a:lvl3pPr>
                      <a:lvl4pPr marL="1600200" indent="-228600" algn="l" eaLnBrk="0" hangingPunct="0">
                        <a:spcBef>
                          <a:spcPct val="20000"/>
                        </a:spcBef>
                        <a:defRPr>
                          <a:solidFill>
                            <a:schemeClr val="tx1"/>
                          </a:solidFill>
                          <a:latin typeface="Arial" charset="0"/>
                        </a:defRPr>
                      </a:lvl4pPr>
                      <a:lvl5pPr marL="2057400" indent="-228600" algn="l"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342900" marR="0" lvl="0" indent="-342900" algn="l" defTabSz="914400" rtl="0" eaLnBrk="0" fontAlgn="base" latinLnBrk="0" hangingPunct="0">
                        <a:lnSpc>
                          <a:spcPct val="100000"/>
                        </a:lnSpc>
                        <a:spcBef>
                          <a:spcPct val="0"/>
                        </a:spcBef>
                        <a:spcAft>
                          <a:spcPct val="0"/>
                        </a:spcAft>
                        <a:buClr>
                          <a:schemeClr val="bg1"/>
                        </a:buClr>
                        <a:buSzTx/>
                        <a:buFontTx/>
                        <a:buNone/>
                        <a:tabLst/>
                      </a:pPr>
                      <a:r>
                        <a:rPr kumimoji="0" lang="en-US" altLang="ru-RU" sz="2200" b="1"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rPr>
                        <a:t>4.</a:t>
                      </a: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tc>
                  <a:txBody>
                    <a:bodyPr/>
                    <a:lstStyle>
                      <a:lvl1pPr marL="342900" indent="-342900" algn="l" eaLnBrk="0" hangingPunct="0">
                        <a:spcBef>
                          <a:spcPct val="20000"/>
                        </a:spcBef>
                        <a:defRPr sz="2800">
                          <a:solidFill>
                            <a:schemeClr val="tx1"/>
                          </a:solidFill>
                          <a:latin typeface="Arial" charset="0"/>
                        </a:defRPr>
                      </a:lvl1pPr>
                      <a:lvl2pPr marL="742950" indent="-285750" algn="l" eaLnBrk="0" hangingPunct="0">
                        <a:spcBef>
                          <a:spcPct val="20000"/>
                        </a:spcBef>
                        <a:defRPr sz="2400">
                          <a:solidFill>
                            <a:schemeClr val="tx1"/>
                          </a:solidFill>
                          <a:latin typeface="Arial" charset="0"/>
                        </a:defRPr>
                      </a:lvl2pPr>
                      <a:lvl3pPr marL="1143000" indent="-228600" algn="l" eaLnBrk="0" hangingPunct="0">
                        <a:spcBef>
                          <a:spcPct val="20000"/>
                        </a:spcBef>
                        <a:defRPr sz="2000">
                          <a:solidFill>
                            <a:schemeClr val="tx1"/>
                          </a:solidFill>
                          <a:latin typeface="Arial" charset="0"/>
                        </a:defRPr>
                      </a:lvl3pPr>
                      <a:lvl4pPr marL="1600200" indent="-228600" algn="l" eaLnBrk="0" hangingPunct="0">
                        <a:spcBef>
                          <a:spcPct val="20000"/>
                        </a:spcBef>
                        <a:defRPr>
                          <a:solidFill>
                            <a:schemeClr val="tx1"/>
                          </a:solidFill>
                          <a:latin typeface="Arial" charset="0"/>
                        </a:defRPr>
                      </a:lvl4pPr>
                      <a:lvl5pPr marL="2057400" indent="-228600" algn="l"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342900" algn="l" defTabSz="914400" rtl="0" eaLnBrk="0" fontAlgn="base" latinLnBrk="0" hangingPunct="0">
                        <a:lnSpc>
                          <a:spcPct val="100000"/>
                        </a:lnSpc>
                        <a:spcBef>
                          <a:spcPct val="0"/>
                        </a:spcBef>
                        <a:spcAft>
                          <a:spcPct val="0"/>
                        </a:spcAft>
                        <a:buClr>
                          <a:schemeClr val="bg1"/>
                        </a:buClr>
                        <a:buSzTx/>
                        <a:buFontTx/>
                        <a:buNone/>
                        <a:tabLst/>
                        <a:defRPr/>
                      </a:pPr>
                      <a:r>
                        <a:rPr kumimoji="0" lang="en-US" altLang="ru-RU" sz="2200" b="1" i="0" u="none" strike="noStrike" cap="none" normalizeH="0" baseline="0" dirty="0" smtClean="0">
                          <a:ln>
                            <a:noFill/>
                          </a:ln>
                          <a:solidFill>
                            <a:srgbClr val="FF0000"/>
                          </a:solidFill>
                          <a:effectLst/>
                          <a:latin typeface="Times New Roman" panose="02020603050405020304" pitchFamily="18" charset="0"/>
                          <a:cs typeface="Times New Roman" panose="02020603050405020304" pitchFamily="18" charset="0"/>
                        </a:rPr>
                        <a:t>Beam extraction by the electrostatic deflector together with the flat-top system</a:t>
                      </a: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tc>
                  <a:txBody>
                    <a:bodyPr/>
                    <a:lstStyle>
                      <a:lvl1pPr marL="342900" indent="-342900" algn="l" eaLnBrk="0" hangingPunct="0">
                        <a:spcBef>
                          <a:spcPct val="20000"/>
                        </a:spcBef>
                        <a:defRPr sz="2800">
                          <a:solidFill>
                            <a:schemeClr val="tx1"/>
                          </a:solidFill>
                          <a:latin typeface="Arial" charset="0"/>
                        </a:defRPr>
                      </a:lvl1pPr>
                      <a:lvl2pPr marL="742950" indent="-285750" algn="l" eaLnBrk="0" hangingPunct="0">
                        <a:spcBef>
                          <a:spcPct val="20000"/>
                        </a:spcBef>
                        <a:defRPr sz="2400">
                          <a:solidFill>
                            <a:schemeClr val="tx1"/>
                          </a:solidFill>
                          <a:latin typeface="Arial" charset="0"/>
                        </a:defRPr>
                      </a:lvl2pPr>
                      <a:lvl3pPr marL="1143000" indent="-228600" algn="l" eaLnBrk="0" hangingPunct="0">
                        <a:spcBef>
                          <a:spcPct val="20000"/>
                        </a:spcBef>
                        <a:defRPr sz="2000">
                          <a:solidFill>
                            <a:schemeClr val="tx1"/>
                          </a:solidFill>
                          <a:latin typeface="Arial" charset="0"/>
                        </a:defRPr>
                      </a:lvl3pPr>
                      <a:lvl4pPr marL="1600200" indent="-228600" algn="l" eaLnBrk="0" hangingPunct="0">
                        <a:spcBef>
                          <a:spcPct val="20000"/>
                        </a:spcBef>
                        <a:defRPr>
                          <a:solidFill>
                            <a:schemeClr val="tx1"/>
                          </a:solidFill>
                          <a:latin typeface="Arial" charset="0"/>
                        </a:defRPr>
                      </a:lvl4pPr>
                      <a:lvl5pPr marL="2057400" indent="-228600" algn="l"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342900" algn="l" defTabSz="914400" rtl="0" eaLnBrk="0" fontAlgn="base" latinLnBrk="0" hangingPunct="0">
                        <a:lnSpc>
                          <a:spcPct val="100000"/>
                        </a:lnSpc>
                        <a:spcBef>
                          <a:spcPct val="0"/>
                        </a:spcBef>
                        <a:spcAft>
                          <a:spcPct val="0"/>
                        </a:spcAft>
                        <a:buClr>
                          <a:schemeClr val="bg1"/>
                        </a:buClr>
                        <a:buSzTx/>
                        <a:buFontTx/>
                        <a:buNone/>
                        <a:tabLst/>
                      </a:pPr>
                      <a:r>
                        <a:rPr kumimoji="0" lang="en-US" altLang="ru-RU" sz="2200" b="1" i="0" u="none" strike="noStrike" cap="none" normalizeH="0" baseline="0" dirty="0" smtClean="0">
                          <a:ln>
                            <a:noFill/>
                          </a:ln>
                          <a:solidFill>
                            <a:srgbClr val="006600"/>
                          </a:solidFill>
                          <a:effectLst/>
                          <a:latin typeface="Times New Roman" panose="02020603050405020304" pitchFamily="18" charset="0"/>
                          <a:cs typeface="Times New Roman" panose="02020603050405020304" pitchFamily="18" charset="0"/>
                        </a:rPr>
                        <a:t>Effective ion extraction</a:t>
                      </a:r>
                      <a:r>
                        <a:rPr kumimoji="0" lang="en-US" altLang="ru-RU" sz="2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r>
                        <a:rPr kumimoji="0" lang="en-US" altLang="ru-RU" sz="2200" b="1" i="0" u="none" strike="noStrike" cap="none" normalizeH="0" baseline="0" dirty="0" smtClean="0">
                          <a:ln>
                            <a:noFill/>
                          </a:ln>
                          <a:solidFill>
                            <a:srgbClr val="006600"/>
                          </a:solidFill>
                          <a:effectLst/>
                          <a:latin typeface="Times New Roman" panose="02020603050405020304" pitchFamily="18" charset="0"/>
                          <a:cs typeface="Times New Roman" panose="02020603050405020304" pitchFamily="18" charset="0"/>
                        </a:rPr>
                        <a:t>Better beam quality</a:t>
                      </a:r>
                      <a:r>
                        <a:rPr kumimoji="0" lang="en-US" altLang="ru-RU" sz="2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endParaRPr kumimoji="0" lang="en-US" altLang="ru-RU" sz="22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tr>
            </a:tbl>
          </a:graphicData>
        </a:graphic>
      </p:graphicFrame>
      <p:sp>
        <p:nvSpPr>
          <p:cNvPr id="84000" name="Text Box 32"/>
          <p:cNvSpPr txBox="1">
            <a:spLocks noChangeArrowheads="1"/>
          </p:cNvSpPr>
          <p:nvPr/>
        </p:nvSpPr>
        <p:spPr bwMode="auto">
          <a:xfrm>
            <a:off x="422032" y="0"/>
            <a:ext cx="813618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53882" dir="2700000" algn="ctr" rotWithShape="0">
                    <a:schemeClr val="bg2">
                      <a:alpha val="50000"/>
                    </a:schemeClr>
                  </a:outerShdw>
                </a:effectLst>
              </a14:hiddenEffects>
            </a:ext>
          </a:extLst>
        </p:spPr>
        <p:txBody>
          <a:bodyPr wrap="square">
            <a:spAutoFit/>
          </a:bodyPr>
          <a:lstStyle>
            <a:lvl1pPr algn="l" eaLnBrk="0" hangingPunct="0">
              <a:spcBef>
                <a:spcPct val="20000"/>
              </a:spcBef>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ru-RU" sz="2800" b="1" dirty="0">
                <a:solidFill>
                  <a:srgbClr val="FFFF00"/>
                </a:solidFill>
                <a:latin typeface="Times New Roman" pitchFamily="18" charset="0"/>
                <a:cs typeface="Times New Roman" pitchFamily="18" charset="0"/>
              </a:rPr>
              <a:t>Basic principles of </a:t>
            </a:r>
            <a:r>
              <a:rPr lang="en-US" altLang="ru-RU" sz="2800" b="1" dirty="0" smtClean="0">
                <a:solidFill>
                  <a:srgbClr val="FFFF00"/>
                </a:solidFill>
                <a:latin typeface="Times New Roman" pitchFamily="18" charset="0"/>
                <a:cs typeface="Times New Roman" pitchFamily="18" charset="0"/>
              </a:rPr>
              <a:t>the DC-280 design</a:t>
            </a:r>
            <a:endParaRPr lang="ru-RU" altLang="ru-RU" sz="2800" b="1" dirty="0">
              <a:solidFill>
                <a:srgbClr val="FFFF00"/>
              </a:solidFill>
              <a:latin typeface="Times New Roman" pitchFamily="18" charset="0"/>
              <a:cs typeface="Times New Roman" pitchFamily="18" charset="0"/>
            </a:endParaRPr>
          </a:p>
        </p:txBody>
      </p:sp>
    </p:spTree>
    <p:extLst>
      <p:ext uri="{BB962C8B-B14F-4D97-AF65-F5344CB8AC3E}">
        <p14:creationId xmlns:p14="http://schemas.microsoft.com/office/powerpoint/2010/main" val="88927004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84000"/>
                                        </p:tgtEl>
                                        <p:attrNameLst>
                                          <p:attrName>style.visibility</p:attrName>
                                        </p:attrNameLst>
                                      </p:cBhvr>
                                      <p:to>
                                        <p:strVal val="visible"/>
                                      </p:to>
                                    </p:set>
                                    <p:anim calcmode="lin" valueType="num">
                                      <p:cBhvr>
                                        <p:cTn id="7" dur="1000" fill="hold"/>
                                        <p:tgtEl>
                                          <p:spTgt spid="84000"/>
                                        </p:tgtEl>
                                        <p:attrNameLst>
                                          <p:attrName>ppt_x</p:attrName>
                                        </p:attrNameLst>
                                      </p:cBhvr>
                                      <p:tavLst>
                                        <p:tav tm="0">
                                          <p:val>
                                            <p:strVal val="#ppt_x-.2"/>
                                          </p:val>
                                        </p:tav>
                                        <p:tav tm="100000">
                                          <p:val>
                                            <p:strVal val="#ppt_x"/>
                                          </p:val>
                                        </p:tav>
                                      </p:tavLst>
                                    </p:anim>
                                    <p:anim calcmode="lin" valueType="num">
                                      <p:cBhvr>
                                        <p:cTn id="8" dur="1000" fill="hold"/>
                                        <p:tgtEl>
                                          <p:spTgt spid="84000"/>
                                        </p:tgtEl>
                                        <p:attrNameLst>
                                          <p:attrName>ppt_y</p:attrName>
                                        </p:attrNameLst>
                                      </p:cBhvr>
                                      <p:tavLst>
                                        <p:tav tm="0">
                                          <p:val>
                                            <p:strVal val="#ppt_y"/>
                                          </p:val>
                                        </p:tav>
                                        <p:tav tm="100000">
                                          <p:val>
                                            <p:strVal val="#ppt_y"/>
                                          </p:val>
                                        </p:tav>
                                      </p:tavLst>
                                    </p:anim>
                                    <p:animEffect transition="in" filter="wipe(right)" prLst="gradientSize: 0.1">
                                      <p:cBhvr>
                                        <p:cTn id="9" dur="1000"/>
                                        <p:tgtEl>
                                          <p:spTgt spid="840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00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8" name="Группа 67"/>
          <p:cNvGrpSpPr/>
          <p:nvPr/>
        </p:nvGrpSpPr>
        <p:grpSpPr>
          <a:xfrm>
            <a:off x="-5603" y="514036"/>
            <a:ext cx="9037063" cy="6294841"/>
            <a:chOff x="-5603" y="514036"/>
            <a:chExt cx="9037063" cy="6294841"/>
          </a:xfrm>
        </p:grpSpPr>
        <p:pic>
          <p:nvPicPr>
            <p:cNvPr id="6" name="Рисунок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71544" y="1160367"/>
              <a:ext cx="5902049" cy="4431312"/>
            </a:xfrm>
            <a:prstGeom prst="rect">
              <a:avLst/>
            </a:prstGeom>
          </p:spPr>
        </p:pic>
        <p:cxnSp>
          <p:nvCxnSpPr>
            <p:cNvPr id="7" name="Прямая со стрелкой 25"/>
            <p:cNvCxnSpPr>
              <a:cxnSpLocks noChangeShapeType="1"/>
              <a:stCxn id="8" idx="0"/>
            </p:cNvCxnSpPr>
            <p:nvPr/>
          </p:nvCxnSpPr>
          <p:spPr bwMode="auto">
            <a:xfrm flipH="1" flipV="1">
              <a:off x="7198468" y="5008383"/>
              <a:ext cx="1177598" cy="646331"/>
            </a:xfrm>
            <a:prstGeom prst="straightConnector1">
              <a:avLst/>
            </a:prstGeom>
            <a:noFill/>
            <a:ln w="28575" algn="ctr">
              <a:solidFill>
                <a:srgbClr val="00B0F0"/>
              </a:solidFill>
              <a:round/>
              <a:headEnd/>
              <a:tailEnd type="arrow" w="med" len="med"/>
            </a:ln>
          </p:spPr>
        </p:cxnSp>
        <p:sp>
          <p:nvSpPr>
            <p:cNvPr id="8" name="TextBox 7"/>
            <p:cNvSpPr txBox="1"/>
            <p:nvPr/>
          </p:nvSpPr>
          <p:spPr>
            <a:xfrm>
              <a:off x="7720672" y="5654714"/>
              <a:ext cx="1310788" cy="646331"/>
            </a:xfrm>
            <a:prstGeom prst="rect">
              <a:avLst/>
            </a:prstGeom>
            <a:solidFill>
              <a:schemeClr val="bg1"/>
            </a:solidFill>
            <a:ln>
              <a:noFill/>
            </a:ln>
            <a:effectLst>
              <a:outerShdw blurRad="50800" dist="38100" dir="2700000" algn="tl" rotWithShape="0">
                <a:prstClr val="black">
                  <a:alpha val="40000"/>
                </a:prstClr>
              </a:outerShdw>
            </a:effectLst>
          </p:spPr>
          <p:txBody>
            <a:bodyPr wrap="square">
              <a:spAutoFit/>
            </a:bodyPr>
            <a:lstStyle/>
            <a:p>
              <a:pPr algn="ctr">
                <a:defRPr/>
              </a:pPr>
              <a:r>
                <a:rPr lang="en-US" dirty="0" smtClean="0">
                  <a:latin typeface="Arial" panose="020B0604020202020204" pitchFamily="34" charset="0"/>
                </a:rPr>
                <a:t>Main RF-resonator</a:t>
              </a:r>
              <a:endParaRPr lang="ru-RU" dirty="0">
                <a:latin typeface="Arial" panose="020B0604020202020204" pitchFamily="34" charset="0"/>
              </a:endParaRPr>
            </a:p>
          </p:txBody>
        </p:sp>
        <p:cxnSp>
          <p:nvCxnSpPr>
            <p:cNvPr id="12" name="Прямая со стрелкой 25"/>
            <p:cNvCxnSpPr>
              <a:cxnSpLocks noChangeShapeType="1"/>
              <a:stCxn id="13" idx="2"/>
            </p:cNvCxnSpPr>
            <p:nvPr/>
          </p:nvCxnSpPr>
          <p:spPr bwMode="auto">
            <a:xfrm flipH="1">
              <a:off x="6779773" y="2341758"/>
              <a:ext cx="1123195" cy="697824"/>
            </a:xfrm>
            <a:prstGeom prst="straightConnector1">
              <a:avLst/>
            </a:prstGeom>
            <a:noFill/>
            <a:ln w="28575" algn="ctr">
              <a:solidFill>
                <a:srgbClr val="006600"/>
              </a:solidFill>
              <a:round/>
              <a:headEnd/>
              <a:tailEnd type="arrow" w="med" len="med"/>
            </a:ln>
          </p:spPr>
        </p:cxnSp>
        <p:sp>
          <p:nvSpPr>
            <p:cNvPr id="13" name="TextBox 12"/>
            <p:cNvSpPr txBox="1"/>
            <p:nvPr/>
          </p:nvSpPr>
          <p:spPr>
            <a:xfrm>
              <a:off x="7355077" y="1695427"/>
              <a:ext cx="1095782" cy="646331"/>
            </a:xfrm>
            <a:prstGeom prst="rect">
              <a:avLst/>
            </a:prstGeom>
            <a:solidFill>
              <a:schemeClr val="bg1"/>
            </a:solidFill>
            <a:ln>
              <a:noFill/>
            </a:ln>
            <a:effectLst>
              <a:outerShdw blurRad="50800" dist="38100" dir="2700000" algn="tl" rotWithShape="0">
                <a:prstClr val="black">
                  <a:alpha val="40000"/>
                </a:prstClr>
              </a:outerShdw>
            </a:effectLst>
          </p:spPr>
          <p:txBody>
            <a:bodyPr wrap="square">
              <a:spAutoFit/>
            </a:bodyPr>
            <a:lstStyle/>
            <a:p>
              <a:pPr algn="ctr">
                <a:defRPr/>
              </a:pPr>
              <a:r>
                <a:rPr lang="en-US" dirty="0" smtClean="0">
                  <a:latin typeface="Arial" panose="020B0604020202020204" pitchFamily="34" charset="0"/>
                </a:rPr>
                <a:t>Magnet yoke</a:t>
              </a:r>
              <a:endParaRPr lang="ru-RU" dirty="0">
                <a:latin typeface="Arial" panose="020B0604020202020204" pitchFamily="34" charset="0"/>
              </a:endParaRPr>
            </a:p>
          </p:txBody>
        </p:sp>
        <p:cxnSp>
          <p:nvCxnSpPr>
            <p:cNvPr id="18" name="Прямая со стрелкой 21"/>
            <p:cNvCxnSpPr>
              <a:cxnSpLocks noChangeShapeType="1"/>
              <a:stCxn id="19" idx="3"/>
            </p:cNvCxnSpPr>
            <p:nvPr/>
          </p:nvCxnSpPr>
          <p:spPr bwMode="auto">
            <a:xfrm flipV="1">
              <a:off x="1571544" y="3233019"/>
              <a:ext cx="1184589" cy="1023943"/>
            </a:xfrm>
            <a:prstGeom prst="straightConnector1">
              <a:avLst/>
            </a:prstGeom>
            <a:noFill/>
            <a:ln w="28575" algn="ctr">
              <a:solidFill>
                <a:srgbClr val="FF0000"/>
              </a:solidFill>
              <a:round/>
              <a:headEnd/>
              <a:tailEnd type="arrow" w="med" len="med"/>
            </a:ln>
          </p:spPr>
        </p:cxnSp>
        <p:sp>
          <p:nvSpPr>
            <p:cNvPr id="19" name="TextBox 18"/>
            <p:cNvSpPr txBox="1"/>
            <p:nvPr/>
          </p:nvSpPr>
          <p:spPr>
            <a:xfrm>
              <a:off x="-5603" y="3795297"/>
              <a:ext cx="1577147" cy="923330"/>
            </a:xfrm>
            <a:prstGeom prst="rect">
              <a:avLst/>
            </a:prstGeom>
            <a:solidFill>
              <a:schemeClr val="bg1"/>
            </a:solidFill>
            <a:ln>
              <a:noFill/>
            </a:ln>
            <a:effectLst>
              <a:outerShdw blurRad="50800" dist="38100" dir="2700000" algn="tl" rotWithShape="0">
                <a:prstClr val="black">
                  <a:alpha val="40000"/>
                </a:prstClr>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defRPr/>
              </a:pPr>
              <a:r>
                <a:rPr lang="en-US" altLang="ru-RU" dirty="0" smtClean="0"/>
                <a:t>HV platform </a:t>
              </a:r>
              <a:r>
                <a:rPr lang="en-US" altLang="ru-RU" b="1" dirty="0" smtClean="0"/>
                <a:t>N1</a:t>
              </a:r>
              <a:r>
                <a:rPr lang="en-US" altLang="ru-RU" dirty="0" smtClean="0"/>
                <a:t> </a:t>
              </a:r>
            </a:p>
            <a:p>
              <a:pPr algn="ctr" eaLnBrk="1" hangingPunct="1">
                <a:defRPr/>
              </a:pPr>
              <a:r>
                <a:rPr lang="en-US" altLang="ru-RU" dirty="0" smtClean="0"/>
                <a:t>(</a:t>
              </a:r>
              <a:r>
                <a:rPr lang="en-US" altLang="ru-RU" dirty="0" err="1" smtClean="0"/>
                <a:t>U</a:t>
              </a:r>
              <a:r>
                <a:rPr lang="en-US" altLang="ru-RU" baseline="-25000" dirty="0" err="1" smtClean="0"/>
                <a:t>max</a:t>
              </a:r>
              <a:r>
                <a:rPr lang="en-US" altLang="ru-RU" dirty="0" smtClean="0"/>
                <a:t>=60 kV)</a:t>
              </a:r>
              <a:endParaRPr lang="ru-RU" altLang="ru-RU" dirty="0" smtClean="0"/>
            </a:p>
          </p:txBody>
        </p:sp>
        <p:cxnSp>
          <p:nvCxnSpPr>
            <p:cNvPr id="21" name="Прямая со стрелкой 16"/>
            <p:cNvCxnSpPr>
              <a:cxnSpLocks noChangeShapeType="1"/>
              <a:stCxn id="22" idx="2"/>
            </p:cNvCxnSpPr>
            <p:nvPr/>
          </p:nvCxnSpPr>
          <p:spPr bwMode="auto">
            <a:xfrm flipH="1">
              <a:off x="5350213" y="1626755"/>
              <a:ext cx="1130409" cy="715003"/>
            </a:xfrm>
            <a:prstGeom prst="straightConnector1">
              <a:avLst/>
            </a:prstGeom>
            <a:noFill/>
            <a:ln w="28575" algn="ctr">
              <a:solidFill>
                <a:srgbClr val="FF0000"/>
              </a:solidFill>
              <a:round/>
              <a:headEnd/>
              <a:tailEnd type="arrow" w="med" len="med"/>
            </a:ln>
          </p:spPr>
        </p:cxnSp>
        <p:sp>
          <p:nvSpPr>
            <p:cNvPr id="22" name="TextBox 21"/>
            <p:cNvSpPr txBox="1"/>
            <p:nvPr/>
          </p:nvSpPr>
          <p:spPr>
            <a:xfrm>
              <a:off x="5762776" y="703425"/>
              <a:ext cx="1435692" cy="923330"/>
            </a:xfrm>
            <a:prstGeom prst="rect">
              <a:avLst/>
            </a:prstGeom>
            <a:solidFill>
              <a:schemeClr val="bg1"/>
            </a:solidFill>
            <a:ln>
              <a:noFill/>
            </a:ln>
            <a:effectLst>
              <a:outerShdw blurRad="50800" dist="38100" dir="2700000" algn="tl" rotWithShape="0">
                <a:prstClr val="black">
                  <a:alpha val="40000"/>
                </a:prstClr>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defRPr/>
              </a:pPr>
              <a:r>
                <a:rPr lang="en-US" altLang="ru-RU" dirty="0" smtClean="0"/>
                <a:t>Electrostatic deflector</a:t>
              </a:r>
            </a:p>
            <a:p>
              <a:pPr algn="ctr" eaLnBrk="1" hangingPunct="1">
                <a:defRPr/>
              </a:pPr>
              <a:r>
                <a:rPr lang="en-US" altLang="ru-RU" dirty="0" smtClean="0"/>
                <a:t>(Bender)</a:t>
              </a:r>
              <a:endParaRPr lang="ru-RU" altLang="ru-RU" dirty="0" smtClean="0"/>
            </a:p>
          </p:txBody>
        </p:sp>
        <p:cxnSp>
          <p:nvCxnSpPr>
            <p:cNvPr id="27" name="Прямая со стрелкой 21"/>
            <p:cNvCxnSpPr>
              <a:cxnSpLocks noChangeShapeType="1"/>
              <a:stCxn id="28" idx="2"/>
            </p:cNvCxnSpPr>
            <p:nvPr/>
          </p:nvCxnSpPr>
          <p:spPr bwMode="auto">
            <a:xfrm>
              <a:off x="1741697" y="1160367"/>
              <a:ext cx="1372305" cy="1001670"/>
            </a:xfrm>
            <a:prstGeom prst="straightConnector1">
              <a:avLst/>
            </a:prstGeom>
            <a:noFill/>
            <a:ln w="28575" algn="ctr">
              <a:solidFill>
                <a:srgbClr val="FF0000"/>
              </a:solidFill>
              <a:round/>
              <a:headEnd/>
              <a:tailEnd type="arrow" w="med" len="med"/>
            </a:ln>
          </p:spPr>
        </p:cxnSp>
        <p:sp>
          <p:nvSpPr>
            <p:cNvPr id="28" name="TextBox 27"/>
            <p:cNvSpPr txBox="1"/>
            <p:nvPr/>
          </p:nvSpPr>
          <p:spPr>
            <a:xfrm>
              <a:off x="1044733" y="514036"/>
              <a:ext cx="1393928" cy="646331"/>
            </a:xfrm>
            <a:prstGeom prst="rect">
              <a:avLst/>
            </a:prstGeom>
            <a:solidFill>
              <a:schemeClr val="bg1"/>
            </a:solidFill>
            <a:ln>
              <a:noFill/>
            </a:ln>
            <a:effectLst>
              <a:outerShdw blurRad="50800" dist="38100" dir="2700000" algn="tl" rotWithShape="0">
                <a:prstClr val="black">
                  <a:alpha val="40000"/>
                </a:prstClr>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defRPr/>
              </a:pPr>
              <a:r>
                <a:rPr lang="en-US" altLang="ru-RU" dirty="0" smtClean="0"/>
                <a:t>Separating magnet</a:t>
              </a:r>
              <a:endParaRPr lang="ru-RU" altLang="ru-RU" dirty="0" smtClean="0"/>
            </a:p>
          </p:txBody>
        </p:sp>
        <p:cxnSp>
          <p:nvCxnSpPr>
            <p:cNvPr id="30" name="Прямая со стрелкой 21"/>
            <p:cNvCxnSpPr>
              <a:cxnSpLocks noChangeShapeType="1"/>
              <a:stCxn id="31" idx="3"/>
            </p:cNvCxnSpPr>
            <p:nvPr/>
          </p:nvCxnSpPr>
          <p:spPr bwMode="auto">
            <a:xfrm>
              <a:off x="1571544" y="1947047"/>
              <a:ext cx="1381052" cy="522723"/>
            </a:xfrm>
            <a:prstGeom prst="straightConnector1">
              <a:avLst/>
            </a:prstGeom>
            <a:noFill/>
            <a:ln w="28575" algn="ctr">
              <a:solidFill>
                <a:srgbClr val="FF0000"/>
              </a:solidFill>
              <a:round/>
              <a:headEnd/>
              <a:tailEnd type="arrow" w="med" len="med"/>
            </a:ln>
          </p:spPr>
        </p:cxnSp>
        <p:sp>
          <p:nvSpPr>
            <p:cNvPr id="31" name="TextBox 30"/>
            <p:cNvSpPr txBox="1"/>
            <p:nvPr/>
          </p:nvSpPr>
          <p:spPr>
            <a:xfrm>
              <a:off x="12502" y="1485382"/>
              <a:ext cx="1559042" cy="923330"/>
            </a:xfrm>
            <a:prstGeom prst="rect">
              <a:avLst/>
            </a:prstGeom>
            <a:solidFill>
              <a:schemeClr val="bg1"/>
            </a:solidFill>
            <a:ln>
              <a:noFill/>
            </a:ln>
            <a:effectLst>
              <a:outerShdw blurRad="50800" dist="38100" dir="2700000" algn="tl" rotWithShape="0">
                <a:prstClr val="black">
                  <a:alpha val="40000"/>
                </a:prstClr>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defRPr/>
              </a:pPr>
              <a:r>
                <a:rPr lang="en-US" altLang="ru-RU" b="1" dirty="0" smtClean="0"/>
                <a:t>DECRIS-PM</a:t>
              </a:r>
            </a:p>
            <a:p>
              <a:pPr algn="ctr" eaLnBrk="1" hangingPunct="1">
                <a:defRPr/>
              </a:pPr>
              <a:r>
                <a:rPr lang="en-US" altLang="ru-RU" dirty="0"/>
                <a:t>ECR-source</a:t>
              </a:r>
              <a:endParaRPr lang="en-US" altLang="ru-RU" dirty="0" smtClean="0"/>
            </a:p>
            <a:p>
              <a:pPr algn="ctr" eaLnBrk="1" hangingPunct="1">
                <a:defRPr/>
              </a:pPr>
              <a:r>
                <a:rPr lang="en-US" altLang="ru-RU" dirty="0"/>
                <a:t>(</a:t>
              </a:r>
              <a:r>
                <a:rPr lang="en-US" altLang="ru-RU" dirty="0" err="1"/>
                <a:t>U</a:t>
              </a:r>
              <a:r>
                <a:rPr lang="en-US" altLang="ru-RU" baseline="-25000" dirty="0" err="1"/>
                <a:t>max</a:t>
              </a:r>
              <a:r>
                <a:rPr lang="en-US" altLang="ru-RU" dirty="0"/>
                <a:t>=20 </a:t>
              </a:r>
              <a:r>
                <a:rPr lang="en-US" altLang="ru-RU" dirty="0" smtClean="0"/>
                <a:t>kV)</a:t>
              </a:r>
              <a:endParaRPr lang="ru-RU" altLang="ru-RU" dirty="0" smtClean="0"/>
            </a:p>
          </p:txBody>
        </p:sp>
        <p:sp>
          <p:nvSpPr>
            <p:cNvPr id="45" name="TextBox 44"/>
            <p:cNvSpPr txBox="1"/>
            <p:nvPr/>
          </p:nvSpPr>
          <p:spPr>
            <a:xfrm>
              <a:off x="7359834" y="2716416"/>
              <a:ext cx="1173731" cy="646331"/>
            </a:xfrm>
            <a:prstGeom prst="rect">
              <a:avLst/>
            </a:prstGeom>
            <a:solidFill>
              <a:schemeClr val="bg1"/>
            </a:solidFill>
            <a:ln>
              <a:noFill/>
            </a:ln>
            <a:effectLst>
              <a:outerShdw blurRad="50800" dist="38100" dir="2700000" algn="tl" rotWithShape="0">
                <a:prstClr val="black">
                  <a:alpha val="40000"/>
                </a:prstClr>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defRPr/>
              </a:pPr>
              <a:r>
                <a:rPr lang="en-US" altLang="ru-RU" dirty="0" smtClean="0"/>
                <a:t>Magnet</a:t>
              </a:r>
              <a:r>
                <a:rPr lang="ru-RU" altLang="ru-RU" dirty="0" smtClean="0"/>
                <a:t> </a:t>
              </a:r>
              <a:r>
                <a:rPr lang="en-US" altLang="ru-RU" dirty="0" smtClean="0"/>
                <a:t>coils</a:t>
              </a:r>
              <a:endParaRPr lang="ru-RU" altLang="ru-RU" dirty="0" smtClean="0"/>
            </a:p>
          </p:txBody>
        </p:sp>
        <p:cxnSp>
          <p:nvCxnSpPr>
            <p:cNvPr id="51" name="Прямая со стрелкой 25"/>
            <p:cNvCxnSpPr>
              <a:cxnSpLocks noChangeShapeType="1"/>
              <a:stCxn id="52" idx="0"/>
            </p:cNvCxnSpPr>
            <p:nvPr/>
          </p:nvCxnSpPr>
          <p:spPr bwMode="auto">
            <a:xfrm flipH="1" flipV="1">
              <a:off x="5382166" y="5106572"/>
              <a:ext cx="589472" cy="1055974"/>
            </a:xfrm>
            <a:prstGeom prst="straightConnector1">
              <a:avLst/>
            </a:prstGeom>
            <a:noFill/>
            <a:ln w="28575" algn="ctr">
              <a:solidFill>
                <a:srgbClr val="FF0000"/>
              </a:solidFill>
              <a:round/>
              <a:headEnd/>
              <a:tailEnd type="arrow" w="med" len="med"/>
            </a:ln>
          </p:spPr>
        </p:cxnSp>
        <p:sp>
          <p:nvSpPr>
            <p:cNvPr id="52" name="TextBox 51"/>
            <p:cNvSpPr txBox="1"/>
            <p:nvPr/>
          </p:nvSpPr>
          <p:spPr>
            <a:xfrm>
              <a:off x="5163502" y="6162546"/>
              <a:ext cx="1616271" cy="646331"/>
            </a:xfrm>
            <a:prstGeom prst="rect">
              <a:avLst/>
            </a:prstGeom>
            <a:solidFill>
              <a:schemeClr val="bg1"/>
            </a:solidFill>
            <a:ln>
              <a:noFill/>
            </a:ln>
            <a:effectLst>
              <a:outerShdw blurRad="50800" dist="38100" dir="2700000" algn="tl" rotWithShape="0">
                <a:prstClr val="black">
                  <a:alpha val="40000"/>
                </a:prstClr>
              </a:outerShdw>
            </a:effectLst>
          </p:spPr>
          <p:txBody>
            <a:bodyPr wrap="square">
              <a:spAutoFit/>
            </a:bodyPr>
            <a:lstStyle/>
            <a:p>
              <a:pPr algn="ctr">
                <a:defRPr/>
              </a:pPr>
              <a:r>
                <a:rPr lang="en-US" dirty="0" smtClean="0">
                  <a:latin typeface="Arial" panose="020B0604020202020204" pitchFamily="34" charset="0"/>
                </a:rPr>
                <a:t>Ion beam extraction</a:t>
              </a:r>
              <a:endParaRPr lang="ru-RU" dirty="0">
                <a:latin typeface="Arial" panose="020B0604020202020204" pitchFamily="34" charset="0"/>
              </a:endParaRPr>
            </a:p>
          </p:txBody>
        </p:sp>
        <p:cxnSp>
          <p:nvCxnSpPr>
            <p:cNvPr id="59" name="Прямая со стрелкой 25"/>
            <p:cNvCxnSpPr>
              <a:cxnSpLocks noChangeShapeType="1"/>
              <a:stCxn id="60" idx="0"/>
            </p:cNvCxnSpPr>
            <p:nvPr/>
          </p:nvCxnSpPr>
          <p:spPr bwMode="auto">
            <a:xfrm flipV="1">
              <a:off x="3890439" y="4718627"/>
              <a:ext cx="1062352" cy="1259252"/>
            </a:xfrm>
            <a:prstGeom prst="straightConnector1">
              <a:avLst/>
            </a:prstGeom>
            <a:noFill/>
            <a:ln w="28575" algn="ctr">
              <a:solidFill>
                <a:srgbClr val="00B0F0"/>
              </a:solidFill>
              <a:round/>
              <a:headEnd/>
              <a:tailEnd type="arrow" w="med" len="med"/>
            </a:ln>
          </p:spPr>
        </p:cxnSp>
        <p:sp>
          <p:nvSpPr>
            <p:cNvPr id="60" name="TextBox 59"/>
            <p:cNvSpPr txBox="1"/>
            <p:nvPr/>
          </p:nvSpPr>
          <p:spPr>
            <a:xfrm>
              <a:off x="3264903" y="5977879"/>
              <a:ext cx="1251072" cy="646331"/>
            </a:xfrm>
            <a:prstGeom prst="rect">
              <a:avLst/>
            </a:prstGeom>
            <a:solidFill>
              <a:schemeClr val="bg1"/>
            </a:solidFill>
            <a:ln>
              <a:noFill/>
            </a:ln>
            <a:effectLst>
              <a:outerShdw blurRad="50800" dist="38100" dir="2700000" algn="tl" rotWithShape="0">
                <a:prstClr val="black">
                  <a:alpha val="40000"/>
                </a:prstClr>
              </a:outerShdw>
            </a:effectLst>
          </p:spPr>
          <p:txBody>
            <a:bodyPr wrap="square">
              <a:spAutoFit/>
            </a:bodyPr>
            <a:lstStyle/>
            <a:p>
              <a:pPr algn="ctr">
                <a:defRPr/>
              </a:pPr>
              <a:r>
                <a:rPr lang="en-US" dirty="0" smtClean="0">
                  <a:latin typeface="Arial" panose="020B0604020202020204" pitchFamily="34" charset="0"/>
                </a:rPr>
                <a:t>Flat –top resonator</a:t>
              </a:r>
              <a:endParaRPr lang="ru-RU" dirty="0">
                <a:latin typeface="Arial" panose="020B0604020202020204" pitchFamily="34" charset="0"/>
              </a:endParaRPr>
            </a:p>
          </p:txBody>
        </p:sp>
        <p:cxnSp>
          <p:nvCxnSpPr>
            <p:cNvPr id="73" name="Прямая со стрелкой 7"/>
            <p:cNvCxnSpPr>
              <a:cxnSpLocks noChangeShapeType="1"/>
              <a:stCxn id="74" idx="3"/>
            </p:cNvCxnSpPr>
            <p:nvPr/>
          </p:nvCxnSpPr>
          <p:spPr bwMode="auto">
            <a:xfrm flipV="1">
              <a:off x="3015922" y="4635600"/>
              <a:ext cx="1206392" cy="695949"/>
            </a:xfrm>
            <a:prstGeom prst="straightConnector1">
              <a:avLst/>
            </a:prstGeom>
            <a:noFill/>
            <a:ln w="28575" algn="ctr">
              <a:solidFill>
                <a:srgbClr val="FF33CC"/>
              </a:solidFill>
              <a:round/>
              <a:headEnd/>
              <a:tailEnd type="arrow" w="med" len="med"/>
            </a:ln>
          </p:spPr>
        </p:cxnSp>
        <p:sp>
          <p:nvSpPr>
            <p:cNvPr id="74" name="TextBox 73"/>
            <p:cNvSpPr txBox="1"/>
            <p:nvPr/>
          </p:nvSpPr>
          <p:spPr>
            <a:xfrm>
              <a:off x="1879577" y="5008383"/>
              <a:ext cx="1136345" cy="646331"/>
            </a:xfrm>
            <a:prstGeom prst="rect">
              <a:avLst/>
            </a:prstGeom>
            <a:solidFill>
              <a:schemeClr val="bg1"/>
            </a:solidFill>
            <a:ln>
              <a:noFill/>
            </a:ln>
            <a:effectLst>
              <a:outerShdw blurRad="50800" dist="38100" dir="2700000" algn="tl" rotWithShape="0">
                <a:prstClr val="black">
                  <a:alpha val="40000"/>
                </a:prstClr>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defRPr/>
              </a:pPr>
              <a:r>
                <a:rPr lang="en-US" altLang="ru-RU" dirty="0" smtClean="0"/>
                <a:t>Vacuum pump</a:t>
              </a:r>
              <a:endParaRPr lang="ru-RU" altLang="ru-RU" dirty="0" smtClean="0"/>
            </a:p>
          </p:txBody>
        </p:sp>
        <p:cxnSp>
          <p:nvCxnSpPr>
            <p:cNvPr id="36" name="Прямая со стрелкой 21"/>
            <p:cNvCxnSpPr>
              <a:cxnSpLocks noChangeShapeType="1"/>
              <a:stCxn id="37" idx="2"/>
            </p:cNvCxnSpPr>
            <p:nvPr/>
          </p:nvCxnSpPr>
          <p:spPr bwMode="auto">
            <a:xfrm flipH="1">
              <a:off x="4091268" y="1376106"/>
              <a:ext cx="767485" cy="880939"/>
            </a:xfrm>
            <a:prstGeom prst="straightConnector1">
              <a:avLst/>
            </a:prstGeom>
            <a:noFill/>
            <a:ln w="28575" algn="ctr">
              <a:solidFill>
                <a:srgbClr val="FF0000"/>
              </a:solidFill>
              <a:round/>
              <a:headEnd/>
              <a:tailEnd type="arrow" w="med" len="med"/>
            </a:ln>
          </p:spPr>
        </p:cxnSp>
        <p:sp>
          <p:nvSpPr>
            <p:cNvPr id="37" name="TextBox 36"/>
            <p:cNvSpPr txBox="1"/>
            <p:nvPr/>
          </p:nvSpPr>
          <p:spPr>
            <a:xfrm>
              <a:off x="4116135" y="729775"/>
              <a:ext cx="1485235" cy="646331"/>
            </a:xfrm>
            <a:prstGeom prst="rect">
              <a:avLst/>
            </a:prstGeom>
            <a:solidFill>
              <a:schemeClr val="bg1"/>
            </a:solidFill>
            <a:ln>
              <a:noFill/>
            </a:ln>
            <a:effectLst>
              <a:outerShdw blurRad="50800" dist="38100" dir="2700000" algn="tl" rotWithShape="0">
                <a:prstClr val="black">
                  <a:alpha val="40000"/>
                </a:prstClr>
              </a:outerShdw>
            </a:effec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defRPr/>
              </a:pPr>
              <a:r>
                <a:rPr lang="en-US" altLang="ru-RU" dirty="0" smtClean="0"/>
                <a:t>Accelerating tube</a:t>
              </a:r>
              <a:endParaRPr lang="ru-RU" altLang="ru-RU" dirty="0" smtClean="0"/>
            </a:p>
          </p:txBody>
        </p:sp>
        <p:cxnSp>
          <p:nvCxnSpPr>
            <p:cNvPr id="43" name="Прямая со стрелкой 7"/>
            <p:cNvCxnSpPr>
              <a:cxnSpLocks noChangeShapeType="1"/>
            </p:cNvCxnSpPr>
            <p:nvPr/>
          </p:nvCxnSpPr>
          <p:spPr bwMode="auto">
            <a:xfrm flipH="1">
              <a:off x="5300388" y="3021742"/>
              <a:ext cx="2088078" cy="1790210"/>
            </a:xfrm>
            <a:prstGeom prst="straightConnector1">
              <a:avLst/>
            </a:prstGeom>
            <a:noFill/>
            <a:ln w="28575" algn="ctr">
              <a:solidFill>
                <a:srgbClr val="006600"/>
              </a:solidFill>
              <a:round/>
              <a:headEnd/>
              <a:tailEnd type="arrow" w="med" len="med"/>
            </a:ln>
          </p:spPr>
        </p:cxnSp>
        <p:cxnSp>
          <p:nvCxnSpPr>
            <p:cNvPr id="44" name="Прямая со стрелкой 7"/>
            <p:cNvCxnSpPr>
              <a:cxnSpLocks noChangeShapeType="1"/>
              <a:stCxn id="45" idx="1"/>
            </p:cNvCxnSpPr>
            <p:nvPr/>
          </p:nvCxnSpPr>
          <p:spPr bwMode="auto">
            <a:xfrm flipH="1">
              <a:off x="5486400" y="3039582"/>
              <a:ext cx="1873434" cy="1217380"/>
            </a:xfrm>
            <a:prstGeom prst="straightConnector1">
              <a:avLst/>
            </a:prstGeom>
            <a:noFill/>
            <a:ln w="28575" algn="ctr">
              <a:solidFill>
                <a:srgbClr val="006600"/>
              </a:solidFill>
              <a:round/>
              <a:headEnd/>
              <a:tailEnd type="arrow" w="med" len="med"/>
            </a:ln>
          </p:spPr>
        </p:cxnSp>
      </p:grpSp>
      <p:grpSp>
        <p:nvGrpSpPr>
          <p:cNvPr id="61" name="Группа 60"/>
          <p:cNvGrpSpPr/>
          <p:nvPr/>
        </p:nvGrpSpPr>
        <p:grpSpPr>
          <a:xfrm>
            <a:off x="5913900" y="2652484"/>
            <a:ext cx="2672861" cy="1447077"/>
            <a:chOff x="2011684" y="2469770"/>
            <a:chExt cx="2672861" cy="1447077"/>
          </a:xfrm>
        </p:grpSpPr>
        <p:cxnSp>
          <p:nvCxnSpPr>
            <p:cNvPr id="46" name="Прямая соединительная линия 45"/>
            <p:cNvCxnSpPr/>
            <p:nvPr/>
          </p:nvCxnSpPr>
          <p:spPr bwMode="auto">
            <a:xfrm>
              <a:off x="2321170" y="2469770"/>
              <a:ext cx="2363372" cy="110450"/>
            </a:xfrm>
            <a:prstGeom prst="line">
              <a:avLst/>
            </a:prstGeom>
            <a:solidFill>
              <a:schemeClr val="accent1"/>
            </a:solidFill>
            <a:ln w="31750" cap="flat" cmpd="sng" algn="ctr">
              <a:solidFill>
                <a:srgbClr val="FFC000"/>
              </a:solidFill>
              <a:prstDash val="dash"/>
              <a:round/>
              <a:headEnd type="none" w="med" len="med"/>
              <a:tailEnd type="none" w="med" len="med"/>
            </a:ln>
            <a:effectLst/>
          </p:spPr>
        </p:cxnSp>
        <p:cxnSp>
          <p:nvCxnSpPr>
            <p:cNvPr id="9" name="Прямая соединительная линия 8"/>
            <p:cNvCxnSpPr/>
            <p:nvPr/>
          </p:nvCxnSpPr>
          <p:spPr bwMode="auto">
            <a:xfrm flipH="1">
              <a:off x="2011684" y="2469770"/>
              <a:ext cx="309486" cy="1275220"/>
            </a:xfrm>
            <a:prstGeom prst="line">
              <a:avLst/>
            </a:prstGeom>
            <a:solidFill>
              <a:schemeClr val="accent1"/>
            </a:solidFill>
            <a:ln w="31750" cap="flat" cmpd="sng" algn="ctr">
              <a:solidFill>
                <a:srgbClr val="FFC000"/>
              </a:solidFill>
              <a:prstDash val="dash"/>
              <a:round/>
              <a:headEnd type="none" w="med" len="med"/>
              <a:tailEnd type="none" w="med" len="med"/>
            </a:ln>
            <a:effectLst/>
          </p:spPr>
        </p:cxnSp>
        <p:cxnSp>
          <p:nvCxnSpPr>
            <p:cNvPr id="47" name="Прямая соединительная линия 46"/>
            <p:cNvCxnSpPr/>
            <p:nvPr/>
          </p:nvCxnSpPr>
          <p:spPr bwMode="auto">
            <a:xfrm>
              <a:off x="2011684" y="3744990"/>
              <a:ext cx="2363372" cy="171857"/>
            </a:xfrm>
            <a:prstGeom prst="line">
              <a:avLst/>
            </a:prstGeom>
            <a:solidFill>
              <a:schemeClr val="accent1"/>
            </a:solidFill>
            <a:ln w="31750" cap="flat" cmpd="sng" algn="ctr">
              <a:solidFill>
                <a:srgbClr val="FFC000"/>
              </a:solidFill>
              <a:prstDash val="dash"/>
              <a:round/>
              <a:headEnd type="none" w="med" len="med"/>
              <a:tailEnd type="none" w="med" len="med"/>
            </a:ln>
            <a:effectLst/>
          </p:spPr>
        </p:cxnSp>
        <p:cxnSp>
          <p:nvCxnSpPr>
            <p:cNvPr id="48" name="Прямая соединительная линия 47"/>
            <p:cNvCxnSpPr/>
            <p:nvPr/>
          </p:nvCxnSpPr>
          <p:spPr bwMode="auto">
            <a:xfrm flipH="1">
              <a:off x="4375056" y="2580220"/>
              <a:ext cx="309489" cy="1336627"/>
            </a:xfrm>
            <a:prstGeom prst="line">
              <a:avLst/>
            </a:prstGeom>
            <a:solidFill>
              <a:schemeClr val="accent1"/>
            </a:solidFill>
            <a:ln w="31750" cap="flat" cmpd="sng" algn="ctr">
              <a:solidFill>
                <a:srgbClr val="FFC000"/>
              </a:solidFill>
              <a:prstDash val="dash"/>
              <a:round/>
              <a:headEnd type="none" w="med" len="med"/>
              <a:tailEnd type="none" w="med" len="med"/>
            </a:ln>
            <a:effectLst/>
          </p:spPr>
        </p:cxnSp>
      </p:grpSp>
      <p:sp>
        <p:nvSpPr>
          <p:cNvPr id="149507" name="Rectangle 3"/>
          <p:cNvSpPr>
            <a:spLocks noChangeArrowheads="1"/>
          </p:cNvSpPr>
          <p:nvPr/>
        </p:nvSpPr>
        <p:spPr bwMode="auto">
          <a:xfrm>
            <a:off x="2061352" y="-777"/>
            <a:ext cx="5594801" cy="523220"/>
          </a:xfrm>
          <a:prstGeom prst="rect">
            <a:avLst/>
          </a:prstGeom>
          <a:noFill/>
          <a:ln w="9525">
            <a:noFill/>
            <a:miter lim="800000"/>
            <a:headEnd/>
            <a:tailEnd/>
          </a:ln>
          <a:effectLst/>
        </p:spPr>
        <p:txBody>
          <a:bodyPr wrap="none">
            <a:spAutoFit/>
          </a:bodyPr>
          <a:lstStyle/>
          <a:p>
            <a:pPr eaLnBrk="0" hangingPunct="0">
              <a:defRPr/>
            </a:pPr>
            <a:r>
              <a:rPr lang="en-US" sz="2800" b="1" dirty="0" smtClean="0">
                <a:solidFill>
                  <a:srgbClr val="FFFF00"/>
                </a:solidFill>
                <a:latin typeface="Times New Roman" panose="02020603050405020304" pitchFamily="18" charset="0"/>
                <a:cs typeface="Times New Roman" panose="02020603050405020304" pitchFamily="18" charset="0"/>
              </a:rPr>
              <a:t>Actual configuration of the DC-280</a:t>
            </a:r>
            <a:endParaRPr lang="ru-RU" sz="2800" b="1" dirty="0">
              <a:solidFill>
                <a:srgbClr val="FFFF00"/>
              </a:solidFill>
              <a:effectLst>
                <a:outerShdw blurRad="38100" dist="38100" dir="2700000" algn="tl">
                  <a:srgbClr val="000000"/>
                </a:outerShdw>
              </a:effectLst>
              <a:latin typeface="Times New Roman" panose="02020603050405020304" pitchFamily="18" charset="0"/>
              <a:cs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wipe(down)">
                                      <p:cBhvr>
                                        <p:cTn id="7"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7218" name="Group 2"/>
          <p:cNvGraphicFramePr>
            <a:graphicFrameLocks noGrp="1"/>
          </p:cNvGraphicFramePr>
          <p:nvPr>
            <p:ph/>
            <p:extLst>
              <p:ext uri="{D42A27DB-BD31-4B8C-83A1-F6EECF244321}">
                <p14:modId xmlns:p14="http://schemas.microsoft.com/office/powerpoint/2010/main" val="4265504425"/>
              </p:ext>
            </p:extLst>
          </p:nvPr>
        </p:nvGraphicFramePr>
        <p:xfrm>
          <a:off x="684213" y="523220"/>
          <a:ext cx="8162270" cy="5259181"/>
        </p:xfrm>
        <a:graphic>
          <a:graphicData uri="http://schemas.openxmlformats.org/drawingml/2006/table">
            <a:tbl>
              <a:tblPr/>
              <a:tblGrid>
                <a:gridCol w="4150434"/>
                <a:gridCol w="4011836"/>
              </a:tblGrid>
              <a:tr h="701119">
                <a:tc>
                  <a:txBody>
                    <a:bodyPr/>
                    <a:lstStyle/>
                    <a:p>
                      <a:pPr marL="0" marR="0" lvl="0" indent="0" algn="l" defTabSz="914400" rtl="0" eaLnBrk="0" fontAlgn="base" latinLnBrk="0" hangingPunct="0">
                        <a:lnSpc>
                          <a:spcPct val="100000"/>
                        </a:lnSpc>
                        <a:spcBef>
                          <a:spcPct val="0"/>
                        </a:spcBef>
                        <a:spcAft>
                          <a:spcPct val="0"/>
                        </a:spcAft>
                        <a:buClr>
                          <a:schemeClr val="bg1"/>
                        </a:buClr>
                        <a:buSzTx/>
                        <a:buFontTx/>
                        <a:buNone/>
                        <a:tabLst/>
                      </a:pPr>
                      <a:endParaRPr kumimoji="0" lang="en-US" sz="2000" b="1" i="0" u="none" strike="noStrike" cap="none" normalizeH="0" baseline="0" dirty="0" smtClean="0">
                        <a:ln>
                          <a:noFill/>
                        </a:ln>
                        <a:solidFill>
                          <a:srgbClr val="000099"/>
                        </a:solidFill>
                        <a:effectLst/>
                        <a:latin typeface="Times New Roman" pitchFamily="18" charset="0"/>
                      </a:endParaRPr>
                    </a:p>
                    <a:p>
                      <a:pPr marL="0" marR="0" lvl="0" indent="0" algn="l" defTabSz="914400" rtl="0" eaLnBrk="0" fontAlgn="base" latinLnBrk="0" hangingPunct="0">
                        <a:lnSpc>
                          <a:spcPct val="100000"/>
                        </a:lnSpc>
                        <a:spcBef>
                          <a:spcPct val="0"/>
                        </a:spcBef>
                        <a:spcAft>
                          <a:spcPct val="0"/>
                        </a:spcAft>
                        <a:buClr>
                          <a:schemeClr val="bg1"/>
                        </a:buClr>
                        <a:buSzTx/>
                        <a:buFontTx/>
                        <a:buNone/>
                        <a:tabLst/>
                      </a:pPr>
                      <a:r>
                        <a:rPr kumimoji="0" lang="en-US" sz="2000" b="1" i="0" u="none" strike="noStrike" cap="none" normalizeH="0" baseline="0" dirty="0" smtClean="0">
                          <a:ln>
                            <a:noFill/>
                          </a:ln>
                          <a:solidFill>
                            <a:schemeClr val="tx1"/>
                          </a:solidFill>
                          <a:effectLst/>
                          <a:latin typeface="Times New Roman" pitchFamily="18" charset="0"/>
                        </a:rPr>
                        <a:t>Ion sources </a:t>
                      </a: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DDDDDD"/>
                    </a:solidFill>
                  </a:tcPr>
                </a:tc>
                <a:tc>
                  <a:txBody>
                    <a:bodyPr/>
                    <a:lstStyle/>
                    <a:p>
                      <a:pPr marL="457200" marR="0" lvl="0" indent="-457200" algn="l" defTabSz="914400" rtl="0" eaLnBrk="0" fontAlgn="base" latinLnBrk="0" hangingPunct="0">
                        <a:lnSpc>
                          <a:spcPct val="100000"/>
                        </a:lnSpc>
                        <a:spcBef>
                          <a:spcPct val="0"/>
                        </a:spcBef>
                        <a:spcAft>
                          <a:spcPct val="0"/>
                        </a:spcAft>
                        <a:buClr>
                          <a:srgbClr val="00B050"/>
                        </a:buClr>
                        <a:buSzTx/>
                        <a:buFont typeface="+mj-lt"/>
                        <a:buAutoNum type="arabicPeriod"/>
                        <a:tabLst/>
                      </a:pPr>
                      <a:r>
                        <a:rPr kumimoji="0" lang="ru-RU" altLang="ja-JP" sz="2000" b="1" i="0" u="none" strike="noStrike" cap="none" normalizeH="0" baseline="0" dirty="0" smtClean="0">
                          <a:ln>
                            <a:noFill/>
                          </a:ln>
                          <a:solidFill>
                            <a:schemeClr val="tx1"/>
                          </a:solidFill>
                          <a:effectLst>
                            <a:outerShdw blurRad="38100" dist="38100" dir="2700000" algn="tl">
                              <a:srgbClr val="FFFFFF"/>
                            </a:outerShdw>
                          </a:effectLst>
                          <a:latin typeface="Times New Roman" pitchFamily="18" charset="0"/>
                        </a:rPr>
                        <a:t>DECRIS-</a:t>
                      </a:r>
                      <a:r>
                        <a:rPr kumimoji="0" lang="en-US" altLang="ja-JP" sz="2000" b="1" i="0" u="none" strike="noStrike" cap="none" normalizeH="0" baseline="0" dirty="0" smtClean="0">
                          <a:ln>
                            <a:noFill/>
                          </a:ln>
                          <a:solidFill>
                            <a:schemeClr val="tx1"/>
                          </a:solidFill>
                          <a:effectLst>
                            <a:outerShdw blurRad="38100" dist="38100" dir="2700000" algn="tl">
                              <a:srgbClr val="FFFFFF"/>
                            </a:outerShdw>
                          </a:effectLst>
                          <a:latin typeface="Times New Roman" pitchFamily="18" charset="0"/>
                        </a:rPr>
                        <a:t>PM</a:t>
                      </a:r>
                      <a:r>
                        <a:rPr kumimoji="0" lang="en-US" altLang="ja-JP" sz="2000" b="1" i="0" u="none" strike="noStrike" cap="none" normalizeH="0" baseline="0" dirty="0" smtClean="0">
                          <a:ln>
                            <a:noFill/>
                          </a:ln>
                          <a:solidFill>
                            <a:schemeClr val="tx1"/>
                          </a:solidFill>
                          <a:effectLst>
                            <a:outerShdw blurRad="38100" dist="38100" dir="2700000" algn="tl">
                              <a:srgbClr val="FFFFFF"/>
                            </a:outerShdw>
                          </a:effectLst>
                          <a:latin typeface="Times New Roman" pitchFamily="18" charset="0"/>
                          <a:ea typeface="MS PGothic" pitchFamily="34" charset="-128"/>
                        </a:rPr>
                        <a:t>  - 14 GHz on the 1-st HV platform</a:t>
                      </a:r>
                    </a:p>
                    <a:p>
                      <a:pPr marL="457200" marR="0" lvl="0" indent="-457200" algn="l" defTabSz="914400" rtl="0" eaLnBrk="0" fontAlgn="base" latinLnBrk="0" hangingPunct="0">
                        <a:lnSpc>
                          <a:spcPct val="100000"/>
                        </a:lnSpc>
                        <a:spcBef>
                          <a:spcPct val="0"/>
                        </a:spcBef>
                        <a:spcAft>
                          <a:spcPct val="0"/>
                        </a:spcAft>
                        <a:buClr>
                          <a:srgbClr val="FF0000"/>
                        </a:buClr>
                        <a:buSzTx/>
                        <a:buFont typeface="+mj-lt"/>
                        <a:buAutoNum type="arabicPeriod"/>
                        <a:tabLst/>
                      </a:pPr>
                      <a:r>
                        <a:rPr kumimoji="0" lang="en-US" sz="2000" b="1" i="0" u="none" strike="noStrike" cap="none" normalizeH="0" baseline="0" dirty="0" smtClean="0">
                          <a:ln>
                            <a:noFill/>
                          </a:ln>
                          <a:solidFill>
                            <a:schemeClr val="tx1"/>
                          </a:solidFill>
                          <a:effectLst/>
                          <a:latin typeface="Times New Roman" pitchFamily="18" charset="0"/>
                        </a:rPr>
                        <a:t>Superconducting ECR on </a:t>
                      </a:r>
                      <a:r>
                        <a:rPr kumimoji="0" lang="en-US" altLang="ja-JP" sz="2000" b="1" i="0" u="none" strike="noStrike" cap="none" normalizeH="0" baseline="0" dirty="0" smtClean="0">
                          <a:ln>
                            <a:noFill/>
                          </a:ln>
                          <a:solidFill>
                            <a:schemeClr val="tx1"/>
                          </a:solidFill>
                          <a:effectLst>
                            <a:outerShdw blurRad="38100" dist="38100" dir="2700000" algn="tl">
                              <a:srgbClr val="FFFFFF"/>
                            </a:outerShdw>
                          </a:effectLst>
                          <a:latin typeface="Times New Roman" pitchFamily="18" charset="0"/>
                          <a:ea typeface="MS PGothic" pitchFamily="34" charset="-128"/>
                        </a:rPr>
                        <a:t>the 2-nd HV platform</a:t>
                      </a:r>
                    </a:p>
                    <a:p>
                      <a:pPr marL="0" marR="0" lvl="0" indent="0" algn="ctr" defTabSz="914400" rtl="0" eaLnBrk="0" fontAlgn="base" latinLnBrk="0" hangingPunct="0">
                        <a:lnSpc>
                          <a:spcPct val="100000"/>
                        </a:lnSpc>
                        <a:spcBef>
                          <a:spcPct val="0"/>
                        </a:spcBef>
                        <a:spcAft>
                          <a:spcPct val="0"/>
                        </a:spcAft>
                        <a:buClr>
                          <a:schemeClr val="bg1"/>
                        </a:buClr>
                        <a:buSzTx/>
                        <a:buFont typeface="+mj-lt"/>
                        <a:buNone/>
                        <a:tabLst/>
                      </a:pPr>
                      <a:r>
                        <a:rPr kumimoji="0" lang="en-US" altLang="ja-JP" sz="2000" b="1" i="0" u="none" strike="noStrike" cap="none" normalizeH="0" baseline="0" dirty="0" smtClean="0">
                          <a:ln>
                            <a:noFill/>
                          </a:ln>
                          <a:solidFill>
                            <a:schemeClr val="tx1"/>
                          </a:solidFill>
                          <a:effectLst>
                            <a:outerShdw blurRad="38100" dist="38100" dir="2700000" algn="tl">
                              <a:srgbClr val="FFFFFF"/>
                            </a:outerShdw>
                          </a:effectLst>
                          <a:latin typeface="Times New Roman" pitchFamily="18" charset="0"/>
                          <a:ea typeface="MS PGothic" pitchFamily="34" charset="-128"/>
                        </a:rPr>
                        <a:t>    (</a:t>
                      </a:r>
                      <a:r>
                        <a:rPr kumimoji="0" lang="en-US" altLang="ja-JP" sz="2000" b="1" i="0" u="none" strike="noStrike" cap="none" normalizeH="0" baseline="0" dirty="0" smtClean="0">
                          <a:ln>
                            <a:noFill/>
                          </a:ln>
                          <a:solidFill>
                            <a:srgbClr val="C00000"/>
                          </a:solidFill>
                          <a:effectLst>
                            <a:outerShdw blurRad="38100" dist="38100" dir="2700000" algn="tl">
                              <a:srgbClr val="FFFFFF"/>
                            </a:outerShdw>
                          </a:effectLst>
                          <a:latin typeface="Times New Roman" pitchFamily="18" charset="0"/>
                          <a:ea typeface="MS PGothic" pitchFamily="34" charset="-128"/>
                        </a:rPr>
                        <a:t>developing stage</a:t>
                      </a:r>
                      <a:r>
                        <a:rPr kumimoji="0" lang="en-US" altLang="ja-JP" sz="2000" b="1" i="0" u="none" strike="noStrike" cap="none" normalizeH="0" baseline="0" dirty="0" smtClean="0">
                          <a:ln>
                            <a:noFill/>
                          </a:ln>
                          <a:solidFill>
                            <a:schemeClr val="tx1"/>
                          </a:solidFill>
                          <a:effectLst>
                            <a:outerShdw blurRad="38100" dist="38100" dir="2700000" algn="tl">
                              <a:srgbClr val="FFFFFF"/>
                            </a:outerShdw>
                          </a:effectLst>
                          <a:latin typeface="Times New Roman" pitchFamily="18" charset="0"/>
                          <a:ea typeface="MS PGothic" pitchFamily="34" charset="-128"/>
                        </a:rPr>
                        <a:t>)</a:t>
                      </a:r>
                      <a:endParaRPr kumimoji="0" lang="en-US" sz="2000" b="1" i="0" u="none" strike="noStrike" cap="none" normalizeH="0" baseline="0" dirty="0" smtClean="0">
                        <a:ln>
                          <a:noFill/>
                        </a:ln>
                        <a:solidFill>
                          <a:schemeClr val="tx1"/>
                        </a:solidFill>
                        <a:effectLst>
                          <a:outerShdw blurRad="38100" dist="38100" dir="2700000" algn="tl">
                            <a:srgbClr val="FFFFFF"/>
                          </a:outerShdw>
                        </a:effectLst>
                        <a:latin typeface="Times New Roman" pitchFamily="18" charset="0"/>
                      </a:endParaRP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DDDDDD"/>
                    </a:solidFill>
                  </a:tcPr>
                </a:tc>
              </a:tr>
              <a:tr h="404859">
                <a:tc>
                  <a:txBody>
                    <a:bodyPr/>
                    <a:lstStyle/>
                    <a:p>
                      <a:pPr marL="0" marR="0" lvl="0" indent="0" algn="l" defTabSz="914400" rtl="0" eaLnBrk="0" fontAlgn="base" latinLnBrk="0" hangingPunct="0">
                        <a:lnSpc>
                          <a:spcPct val="100000"/>
                        </a:lnSpc>
                        <a:spcBef>
                          <a:spcPct val="0"/>
                        </a:spcBef>
                        <a:spcAft>
                          <a:spcPct val="0"/>
                        </a:spcAft>
                        <a:buClr>
                          <a:schemeClr val="bg1"/>
                        </a:buClr>
                        <a:buSzTx/>
                        <a:buFontTx/>
                        <a:buNone/>
                        <a:tabLst/>
                      </a:pPr>
                      <a:r>
                        <a:rPr kumimoji="0" lang="en-US" sz="2000" b="1" i="0" u="none" strike="noStrike" cap="none" normalizeH="0" baseline="0" dirty="0" smtClean="0">
                          <a:ln>
                            <a:noFill/>
                          </a:ln>
                          <a:solidFill>
                            <a:srgbClr val="000099"/>
                          </a:solidFill>
                          <a:effectLst/>
                          <a:latin typeface="Times New Roman" pitchFamily="18" charset="0"/>
                          <a:cs typeface="Times New Roman" pitchFamily="18" charset="0"/>
                        </a:rPr>
                        <a:t>Injection energy</a:t>
                      </a:r>
                      <a:endParaRPr kumimoji="0" lang="en-US" sz="2000" b="1" i="0" u="none" strike="noStrike" cap="none" normalizeH="0" baseline="0" dirty="0" smtClean="0">
                        <a:ln>
                          <a:noFill/>
                        </a:ln>
                        <a:solidFill>
                          <a:srgbClr val="000099"/>
                        </a:solidFill>
                        <a:effectLst/>
                        <a:latin typeface="Times New Roman" pitchFamily="18" charset="0"/>
                      </a:endParaRP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0" lang="en-US" sz="2000" b="1" i="0" u="none" strike="noStrike" cap="none" normalizeH="0" baseline="0" dirty="0" smtClean="0">
                          <a:ln>
                            <a:noFill/>
                          </a:ln>
                          <a:solidFill>
                            <a:srgbClr val="000099"/>
                          </a:solidFill>
                          <a:effectLst/>
                          <a:latin typeface="Times New Roman" pitchFamily="18" charset="0"/>
                          <a:cs typeface="Times New Roman" pitchFamily="18" charset="0"/>
                        </a:rPr>
                        <a:t>Up to 80 </a:t>
                      </a:r>
                      <a:r>
                        <a:rPr kumimoji="0" lang="en-US" sz="2000" b="1" i="0" u="none" strike="noStrike" cap="none" normalizeH="0" baseline="0" dirty="0" err="1" smtClean="0">
                          <a:ln>
                            <a:noFill/>
                          </a:ln>
                          <a:solidFill>
                            <a:srgbClr val="000099"/>
                          </a:solidFill>
                          <a:effectLst/>
                          <a:latin typeface="Times New Roman" pitchFamily="18" charset="0"/>
                          <a:cs typeface="Times New Roman" pitchFamily="18" charset="0"/>
                        </a:rPr>
                        <a:t>keV</a:t>
                      </a:r>
                      <a:r>
                        <a:rPr kumimoji="0" lang="en-US" sz="2000" b="1" i="0" u="none" strike="noStrike" cap="none" normalizeH="0" baseline="0" dirty="0" smtClean="0">
                          <a:ln>
                            <a:noFill/>
                          </a:ln>
                          <a:solidFill>
                            <a:srgbClr val="000099"/>
                          </a:solidFill>
                          <a:effectLst/>
                          <a:latin typeface="Times New Roman" pitchFamily="18" charset="0"/>
                          <a:cs typeface="Times New Roman" pitchFamily="18" charset="0"/>
                        </a:rPr>
                        <a:t>/Z</a:t>
                      </a:r>
                      <a:endParaRPr kumimoji="0" lang="en-US" sz="2000" b="1" i="0" u="none" strike="noStrike" cap="none" normalizeH="0" baseline="0" dirty="0" smtClean="0">
                        <a:ln>
                          <a:noFill/>
                        </a:ln>
                        <a:solidFill>
                          <a:srgbClr val="000099"/>
                        </a:solidFill>
                        <a:effectLst/>
                        <a:latin typeface="Times New Roman" pitchFamily="18" charset="0"/>
                      </a:endParaRP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bg1"/>
                    </a:solidFill>
                  </a:tcPr>
                </a:tc>
              </a:tr>
              <a:tr h="404859">
                <a:tc>
                  <a:txBody>
                    <a:bodyPr/>
                    <a:lstStyle/>
                    <a:p>
                      <a:pPr marL="0" marR="0" lvl="0" indent="0" algn="l" defTabSz="914400" rtl="0" eaLnBrk="0" fontAlgn="base" latinLnBrk="0" hangingPunct="0">
                        <a:lnSpc>
                          <a:spcPct val="100000"/>
                        </a:lnSpc>
                        <a:spcBef>
                          <a:spcPct val="0"/>
                        </a:spcBef>
                        <a:spcAft>
                          <a:spcPct val="0"/>
                        </a:spcAft>
                        <a:buClr>
                          <a:schemeClr val="bg1"/>
                        </a:buClr>
                        <a:buSzTx/>
                        <a:buFontTx/>
                        <a:buNone/>
                        <a:tabLst/>
                      </a:pPr>
                      <a:r>
                        <a:rPr kumimoji="0" lang="en-US" sz="2000" b="1" i="0" u="none" strike="noStrike" cap="none" normalizeH="0" baseline="0" dirty="0" smtClean="0">
                          <a:ln>
                            <a:noFill/>
                          </a:ln>
                          <a:solidFill>
                            <a:schemeClr val="tx1"/>
                          </a:solidFill>
                          <a:effectLst/>
                          <a:latin typeface="Times New Roman" pitchFamily="18" charset="0"/>
                          <a:cs typeface="Times New Roman" pitchFamily="18" charset="0"/>
                        </a:rPr>
                        <a:t>A/Z range</a:t>
                      </a:r>
                      <a:endParaRPr kumimoji="0" lang="en-US" sz="2000" b="1" i="0" u="none" strike="noStrike" cap="none" normalizeH="0" baseline="0" dirty="0" smtClean="0">
                        <a:ln>
                          <a:noFill/>
                        </a:ln>
                        <a:solidFill>
                          <a:schemeClr val="tx1"/>
                        </a:solidFill>
                        <a:effectLst/>
                        <a:latin typeface="Times New Roman" pitchFamily="18" charset="0"/>
                      </a:endParaRP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0" lang="en-US" sz="2000" b="1" i="0" u="none" strike="noStrike" cap="none" normalizeH="0" baseline="0" dirty="0" smtClean="0">
                          <a:ln>
                            <a:noFill/>
                          </a:ln>
                          <a:solidFill>
                            <a:schemeClr val="tx1"/>
                          </a:solidFill>
                          <a:effectLst/>
                          <a:latin typeface="Times New Roman" pitchFamily="18" charset="0"/>
                          <a:cs typeface="Times New Roman" pitchFamily="18" charset="0"/>
                        </a:rPr>
                        <a:t>4÷7</a:t>
                      </a:r>
                      <a:r>
                        <a:rPr kumimoji="0" lang="ru-RU" sz="2000" b="1" i="0" u="none" strike="noStrike" cap="none" normalizeH="0" baseline="0" dirty="0" smtClean="0">
                          <a:ln>
                            <a:noFill/>
                          </a:ln>
                          <a:solidFill>
                            <a:schemeClr val="tx1"/>
                          </a:solidFill>
                          <a:effectLst/>
                          <a:latin typeface="Times New Roman" pitchFamily="18" charset="0"/>
                          <a:cs typeface="Times New Roman" pitchFamily="18" charset="0"/>
                        </a:rPr>
                        <a:t>.5</a:t>
                      </a:r>
                      <a:endParaRPr kumimoji="0" lang="en-US" sz="2000" b="1" i="0" u="none" strike="noStrike" cap="none" normalizeH="0" baseline="0" dirty="0" smtClean="0">
                        <a:ln>
                          <a:noFill/>
                        </a:ln>
                        <a:solidFill>
                          <a:schemeClr val="tx1"/>
                        </a:solidFill>
                        <a:effectLst/>
                        <a:latin typeface="Times New Roman" pitchFamily="18" charset="0"/>
                      </a:endParaRP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tr>
              <a:tr h="404859">
                <a:tc>
                  <a:txBody>
                    <a:bodyPr/>
                    <a:lstStyle/>
                    <a:p>
                      <a:pPr marL="0" marR="0" lvl="0" indent="0" algn="l" defTabSz="914400" rtl="0" eaLnBrk="0" fontAlgn="base" latinLnBrk="0" hangingPunct="0">
                        <a:lnSpc>
                          <a:spcPct val="100000"/>
                        </a:lnSpc>
                        <a:spcBef>
                          <a:spcPct val="0"/>
                        </a:spcBef>
                        <a:spcAft>
                          <a:spcPct val="0"/>
                        </a:spcAft>
                        <a:buClr>
                          <a:schemeClr val="bg1"/>
                        </a:buClr>
                        <a:buSzTx/>
                        <a:buFontTx/>
                        <a:buNone/>
                        <a:tabLst/>
                      </a:pPr>
                      <a:r>
                        <a:rPr kumimoji="0" lang="en-US" sz="2000" b="1" i="0" u="none" strike="noStrike" cap="none" normalizeH="0" baseline="0" dirty="0" smtClean="0">
                          <a:ln>
                            <a:noFill/>
                          </a:ln>
                          <a:solidFill>
                            <a:schemeClr val="tx1"/>
                          </a:solidFill>
                          <a:effectLst/>
                          <a:latin typeface="Times New Roman" pitchFamily="18" charset="0"/>
                        </a:rPr>
                        <a:t>Energy</a:t>
                      </a: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0" lang="en-US" sz="2000" b="1" i="0" u="none" strike="noStrike" cap="none" normalizeH="0" baseline="0" dirty="0" smtClean="0">
                          <a:ln>
                            <a:noFill/>
                          </a:ln>
                          <a:solidFill>
                            <a:schemeClr val="tx1"/>
                          </a:solidFill>
                          <a:effectLst/>
                          <a:latin typeface="Times New Roman" pitchFamily="18" charset="0"/>
                        </a:rPr>
                        <a:t>4÷8 MeV/n</a:t>
                      </a: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404859">
                <a:tc>
                  <a:txBody>
                    <a:bodyPr/>
                    <a:lstStyle/>
                    <a:p>
                      <a:pPr marL="0" marR="0" lvl="0" indent="0" algn="l" defTabSz="914400" rtl="0" eaLnBrk="0" fontAlgn="base" latinLnBrk="0" hangingPunct="0">
                        <a:lnSpc>
                          <a:spcPct val="100000"/>
                        </a:lnSpc>
                        <a:spcBef>
                          <a:spcPct val="0"/>
                        </a:spcBef>
                        <a:spcAft>
                          <a:spcPct val="0"/>
                        </a:spcAft>
                        <a:buClr>
                          <a:schemeClr val="bg1"/>
                        </a:buClr>
                        <a:buSzTx/>
                        <a:buFontTx/>
                        <a:buNone/>
                        <a:tabLst/>
                      </a:pPr>
                      <a:r>
                        <a:rPr kumimoji="0" lang="en-US" sz="2000" b="1" i="0" u="none" strike="noStrike" cap="none" normalizeH="0" baseline="0" dirty="0" smtClean="0">
                          <a:ln>
                            <a:noFill/>
                          </a:ln>
                          <a:solidFill>
                            <a:srgbClr val="000099"/>
                          </a:solidFill>
                          <a:effectLst/>
                          <a:latin typeface="Times New Roman" pitchFamily="18" charset="0"/>
                          <a:cs typeface="Times New Roman" pitchFamily="18" charset="0"/>
                        </a:rPr>
                        <a:t>Magnetic field level</a:t>
                      </a:r>
                      <a:endParaRPr kumimoji="0" lang="en-US" sz="2000" b="1" i="0" u="none" strike="noStrike" cap="none" normalizeH="0" baseline="0" dirty="0" smtClean="0">
                        <a:ln>
                          <a:noFill/>
                        </a:ln>
                        <a:solidFill>
                          <a:srgbClr val="000099"/>
                        </a:solidFill>
                        <a:effectLst/>
                        <a:latin typeface="Times New Roman" pitchFamily="18" charset="0"/>
                      </a:endParaRP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0" lang="en-US" sz="2000" b="1" i="0" u="none" strike="noStrike" cap="none" normalizeH="0" baseline="0" dirty="0" smtClean="0">
                          <a:ln>
                            <a:noFill/>
                          </a:ln>
                          <a:solidFill>
                            <a:srgbClr val="000099"/>
                          </a:solidFill>
                          <a:effectLst/>
                          <a:latin typeface="Times New Roman" pitchFamily="18" charset="0"/>
                          <a:cs typeface="Times New Roman" pitchFamily="18" charset="0"/>
                        </a:rPr>
                        <a:t>0.6÷1.3 </a:t>
                      </a:r>
                      <a:r>
                        <a:rPr kumimoji="0" lang="en-US" sz="2000" b="1" i="0" u="none" strike="noStrike" cap="none" normalizeH="0" baseline="0" dirty="0" smtClean="0">
                          <a:ln>
                            <a:noFill/>
                          </a:ln>
                          <a:solidFill>
                            <a:srgbClr val="000099"/>
                          </a:solidFill>
                          <a:effectLst/>
                          <a:latin typeface="Times New Roman" pitchFamily="18" charset="0"/>
                          <a:cs typeface="Times New Roman" pitchFamily="18" charset="0"/>
                        </a:rPr>
                        <a:t>T</a:t>
                      </a:r>
                      <a:endParaRPr kumimoji="0" lang="en-US" sz="2000" b="1" i="0" u="none" strike="noStrike" cap="none" normalizeH="0" baseline="0" dirty="0" smtClean="0">
                        <a:ln>
                          <a:noFill/>
                        </a:ln>
                        <a:solidFill>
                          <a:srgbClr val="000099"/>
                        </a:solidFill>
                        <a:effectLst/>
                        <a:latin typeface="Times New Roman" pitchFamily="18" charset="0"/>
                      </a:endParaRP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404859">
                <a:tc>
                  <a:txBody>
                    <a:bodyPr/>
                    <a:lstStyle/>
                    <a:p>
                      <a:pPr marL="0" marR="0" lvl="0" indent="0" algn="l" defTabSz="914400" rtl="0" eaLnBrk="0" fontAlgn="base" latinLnBrk="0" hangingPunct="0">
                        <a:lnSpc>
                          <a:spcPct val="100000"/>
                        </a:lnSpc>
                        <a:spcBef>
                          <a:spcPct val="0"/>
                        </a:spcBef>
                        <a:spcAft>
                          <a:spcPct val="0"/>
                        </a:spcAft>
                        <a:buClr>
                          <a:schemeClr val="bg1"/>
                        </a:buClr>
                        <a:buSzTx/>
                        <a:buFontTx/>
                        <a:buNone/>
                        <a:tabLst/>
                      </a:pPr>
                      <a:r>
                        <a:rPr kumimoji="0" lang="en-US" sz="2000" b="1" i="0" u="none" strike="noStrike" cap="none" normalizeH="0" baseline="0" dirty="0" smtClean="0">
                          <a:ln>
                            <a:noFill/>
                          </a:ln>
                          <a:solidFill>
                            <a:schemeClr val="tx1"/>
                          </a:solidFill>
                          <a:effectLst/>
                          <a:latin typeface="Times New Roman" pitchFamily="18" charset="0"/>
                          <a:cs typeface="Times New Roman" pitchFamily="18" charset="0"/>
                        </a:rPr>
                        <a:t>K factor</a:t>
                      </a:r>
                      <a:endParaRPr kumimoji="0" lang="en-US" sz="2000" b="1" i="0" u="none" strike="noStrike" cap="none" normalizeH="0" baseline="0" dirty="0" smtClean="0">
                        <a:ln>
                          <a:noFill/>
                        </a:ln>
                        <a:solidFill>
                          <a:schemeClr val="tx1"/>
                        </a:solidFill>
                        <a:effectLst/>
                        <a:latin typeface="Times New Roman" pitchFamily="18" charset="0"/>
                      </a:endParaRP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0" lang="en-US" sz="2000" b="1" i="0" u="none" strike="noStrike" cap="none" normalizeH="0" baseline="0" dirty="0" smtClean="0">
                          <a:ln>
                            <a:noFill/>
                          </a:ln>
                          <a:solidFill>
                            <a:schemeClr val="tx1"/>
                          </a:solidFill>
                          <a:effectLst/>
                          <a:latin typeface="Times New Roman" pitchFamily="18" charset="0"/>
                          <a:cs typeface="Times New Roman" pitchFamily="18" charset="0"/>
                        </a:rPr>
                        <a:t>280</a:t>
                      </a:r>
                      <a:endParaRPr kumimoji="0" lang="en-US" sz="2000" b="1" i="0" u="none" strike="noStrike" cap="none" normalizeH="0" baseline="0" dirty="0" smtClean="0">
                        <a:ln>
                          <a:noFill/>
                        </a:ln>
                        <a:solidFill>
                          <a:schemeClr val="tx1"/>
                        </a:solidFill>
                        <a:effectLst/>
                        <a:latin typeface="Times New Roman" pitchFamily="18" charset="0"/>
                      </a:endParaRP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tr>
              <a:tr h="404859">
                <a:tc>
                  <a:txBody>
                    <a:bodyPr/>
                    <a:lstStyle/>
                    <a:p>
                      <a:pPr marL="0" marR="0" lvl="0" indent="0" algn="l" defTabSz="914400" rtl="0" eaLnBrk="0" fontAlgn="base" latinLnBrk="0" hangingPunct="0">
                        <a:lnSpc>
                          <a:spcPct val="100000"/>
                        </a:lnSpc>
                        <a:spcBef>
                          <a:spcPct val="0"/>
                        </a:spcBef>
                        <a:spcAft>
                          <a:spcPct val="0"/>
                        </a:spcAft>
                        <a:buClr>
                          <a:schemeClr val="bg1"/>
                        </a:buClr>
                        <a:buSzTx/>
                        <a:buFontTx/>
                        <a:buNone/>
                        <a:tabLst/>
                      </a:pPr>
                      <a:r>
                        <a:rPr kumimoji="0" lang="en-US" sz="2000" b="1" i="0" u="none" strike="noStrike" cap="none" normalizeH="0" baseline="0" dirty="0" smtClean="0">
                          <a:ln>
                            <a:noFill/>
                          </a:ln>
                          <a:solidFill>
                            <a:srgbClr val="000099"/>
                          </a:solidFill>
                          <a:effectLst/>
                          <a:latin typeface="Times New Roman" pitchFamily="18" charset="0"/>
                          <a:cs typeface="Times New Roman" pitchFamily="18" charset="0"/>
                        </a:rPr>
                        <a:t>Dee voltage</a:t>
                      </a:r>
                      <a:endParaRPr kumimoji="0" lang="en-US" sz="2000" b="1" i="0" u="none" strike="noStrike" cap="none" normalizeH="0" baseline="0" dirty="0" smtClean="0">
                        <a:ln>
                          <a:noFill/>
                        </a:ln>
                        <a:solidFill>
                          <a:srgbClr val="000099"/>
                        </a:solidFill>
                        <a:effectLst/>
                        <a:latin typeface="Times New Roman" pitchFamily="18" charset="0"/>
                      </a:endParaRP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0" lang="en-US" sz="2000" b="1" i="0" u="none" strike="noStrike" cap="none" normalizeH="0" baseline="0" dirty="0" smtClean="0">
                          <a:ln>
                            <a:noFill/>
                          </a:ln>
                          <a:solidFill>
                            <a:srgbClr val="000099"/>
                          </a:solidFill>
                          <a:effectLst/>
                          <a:latin typeface="Times New Roman" pitchFamily="18" charset="0"/>
                          <a:cs typeface="Times New Roman" pitchFamily="18" charset="0"/>
                        </a:rPr>
                        <a:t>2x130 kV</a:t>
                      </a:r>
                      <a:endParaRPr kumimoji="0" lang="en-US" sz="2000" b="1" i="0" u="none" strike="noStrike" cap="none" normalizeH="0" baseline="0" dirty="0" smtClean="0">
                        <a:ln>
                          <a:noFill/>
                        </a:ln>
                        <a:solidFill>
                          <a:srgbClr val="000099"/>
                        </a:solidFill>
                        <a:effectLst/>
                        <a:latin typeface="Times New Roman" pitchFamily="18" charset="0"/>
                      </a:endParaRP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404859">
                <a:tc>
                  <a:txBody>
                    <a:bodyPr/>
                    <a:lstStyle/>
                    <a:p>
                      <a:pPr marL="0" marR="0" lvl="0" indent="0" algn="l" defTabSz="914400" rtl="0" eaLnBrk="0" fontAlgn="base" latinLnBrk="0" hangingPunct="0">
                        <a:lnSpc>
                          <a:spcPct val="100000"/>
                        </a:lnSpc>
                        <a:spcBef>
                          <a:spcPct val="0"/>
                        </a:spcBef>
                        <a:spcAft>
                          <a:spcPct val="0"/>
                        </a:spcAft>
                        <a:buClr>
                          <a:schemeClr val="bg1"/>
                        </a:buClr>
                        <a:buSzTx/>
                        <a:buFontTx/>
                        <a:buNone/>
                        <a:tabLst/>
                      </a:pPr>
                      <a:r>
                        <a:rPr kumimoji="0" lang="en-US" sz="2000" b="1" i="0" u="none" strike="noStrike" cap="none" normalizeH="0" baseline="0" dirty="0" smtClean="0">
                          <a:ln>
                            <a:noFill/>
                          </a:ln>
                          <a:solidFill>
                            <a:schemeClr val="tx1"/>
                          </a:solidFill>
                          <a:effectLst/>
                          <a:latin typeface="Times New Roman" pitchFamily="18" charset="0"/>
                          <a:cs typeface="Times New Roman" pitchFamily="18" charset="0"/>
                        </a:rPr>
                        <a:t>RF power consumption</a:t>
                      </a:r>
                      <a:endParaRPr kumimoji="0" lang="en-US" sz="2000" b="1" i="0" u="none" strike="noStrike" cap="none" normalizeH="0" baseline="0" dirty="0" smtClean="0">
                        <a:ln>
                          <a:noFill/>
                        </a:ln>
                        <a:solidFill>
                          <a:schemeClr val="tx1"/>
                        </a:solidFill>
                        <a:effectLst/>
                        <a:latin typeface="Times New Roman" pitchFamily="18" charset="0"/>
                      </a:endParaRP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0" lang="en-US" sz="2000" b="1" i="0" u="none" strike="noStrike" cap="none" normalizeH="0" baseline="0" dirty="0" smtClean="0">
                          <a:ln>
                            <a:noFill/>
                          </a:ln>
                          <a:solidFill>
                            <a:schemeClr val="tx1"/>
                          </a:solidFill>
                          <a:effectLst/>
                          <a:latin typeface="Times New Roman" pitchFamily="18" charset="0"/>
                          <a:cs typeface="Times New Roman" pitchFamily="18" charset="0"/>
                        </a:rPr>
                        <a:t>2x30 kW</a:t>
                      </a:r>
                      <a:endParaRPr kumimoji="0" lang="en-US" sz="2000" b="1" i="0" u="none" strike="noStrike" cap="none" normalizeH="0" baseline="0" dirty="0" smtClean="0">
                        <a:ln>
                          <a:noFill/>
                        </a:ln>
                        <a:solidFill>
                          <a:schemeClr val="tx1"/>
                        </a:solidFill>
                        <a:effectLst/>
                        <a:latin typeface="Times New Roman" pitchFamily="18" charset="0"/>
                      </a:endParaRP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tr>
              <a:tr h="404859">
                <a:tc>
                  <a:txBody>
                    <a:bodyPr/>
                    <a:lstStyle/>
                    <a:p>
                      <a:pPr marL="0" marR="0" lvl="0" indent="0" algn="l" defTabSz="914400" rtl="0" eaLnBrk="0" fontAlgn="base" latinLnBrk="0" hangingPunct="0">
                        <a:lnSpc>
                          <a:spcPct val="100000"/>
                        </a:lnSpc>
                        <a:spcBef>
                          <a:spcPct val="0"/>
                        </a:spcBef>
                        <a:spcAft>
                          <a:spcPct val="0"/>
                        </a:spcAft>
                        <a:buClr>
                          <a:schemeClr val="bg1"/>
                        </a:buClr>
                        <a:buSzTx/>
                        <a:buFontTx/>
                        <a:buNone/>
                        <a:tabLst/>
                      </a:pPr>
                      <a:r>
                        <a:rPr kumimoji="0" lang="en-US" sz="2000" b="1" i="0" u="none" strike="noStrike" cap="none" normalizeH="0" baseline="0" dirty="0" smtClean="0">
                          <a:ln>
                            <a:noFill/>
                          </a:ln>
                          <a:solidFill>
                            <a:srgbClr val="000099"/>
                          </a:solidFill>
                          <a:effectLst/>
                          <a:latin typeface="Times New Roman" pitchFamily="18" charset="0"/>
                          <a:cs typeface="Times New Roman" pitchFamily="18" charset="0"/>
                        </a:rPr>
                        <a:t>Flat-top dee voltage</a:t>
                      </a:r>
                      <a:endParaRPr kumimoji="0" lang="en-US" sz="2000" b="1" i="0" u="none" strike="noStrike" cap="none" normalizeH="0" baseline="0" dirty="0" smtClean="0">
                        <a:ln>
                          <a:noFill/>
                        </a:ln>
                        <a:solidFill>
                          <a:srgbClr val="000099"/>
                        </a:solidFill>
                        <a:effectLst/>
                        <a:latin typeface="Times New Roman" pitchFamily="18" charset="0"/>
                      </a:endParaRP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pPr>
                      <a:r>
                        <a:rPr kumimoji="0" lang="en-US" sz="2000" b="1" i="0" u="none" strike="noStrike" cap="none" normalizeH="0" baseline="0" dirty="0" smtClean="0">
                          <a:ln>
                            <a:noFill/>
                          </a:ln>
                          <a:solidFill>
                            <a:srgbClr val="000099"/>
                          </a:solidFill>
                          <a:effectLst/>
                          <a:latin typeface="Times New Roman" pitchFamily="18" charset="0"/>
                          <a:cs typeface="Times New Roman" pitchFamily="18" charset="0"/>
                        </a:rPr>
                        <a:t>2x13 kV</a:t>
                      </a:r>
                      <a:endParaRPr kumimoji="0" lang="en-US" sz="2000" b="1" i="0" u="none" strike="noStrike" cap="none" normalizeH="0" baseline="0" dirty="0" smtClean="0">
                        <a:ln>
                          <a:noFill/>
                        </a:ln>
                        <a:solidFill>
                          <a:srgbClr val="000099"/>
                        </a:solidFill>
                        <a:effectLst/>
                        <a:latin typeface="Times New Roman" pitchFamily="18" charset="0"/>
                      </a:endParaRP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404859">
                <a:tc>
                  <a:txBody>
                    <a:bodyPr/>
                    <a:lstStyle/>
                    <a:p>
                      <a:pPr marL="0" marR="0" lvl="0" indent="0" algn="l" defTabSz="914400" rtl="0" eaLnBrk="0" fontAlgn="base" latinLnBrk="0" hangingPunct="0">
                        <a:lnSpc>
                          <a:spcPct val="100000"/>
                        </a:lnSpc>
                        <a:spcBef>
                          <a:spcPct val="0"/>
                        </a:spcBef>
                        <a:spcAft>
                          <a:spcPct val="0"/>
                        </a:spcAft>
                        <a:buClr>
                          <a:schemeClr val="bg1"/>
                        </a:buClr>
                        <a:buSzTx/>
                        <a:buFontTx/>
                        <a:buNone/>
                        <a:tabLst/>
                      </a:pPr>
                      <a:r>
                        <a:rPr kumimoji="0" lang="en-US" sz="2000" b="1" i="0" u="none" strike="noStrike" cap="none" normalizeH="0" baseline="0" dirty="0" smtClean="0">
                          <a:ln>
                            <a:noFill/>
                          </a:ln>
                          <a:solidFill>
                            <a:schemeClr val="tx1"/>
                          </a:solidFill>
                          <a:effectLst/>
                          <a:latin typeface="Times New Roman" pitchFamily="18" charset="0"/>
                          <a:cs typeface="Times New Roman" pitchFamily="18" charset="0"/>
                        </a:rPr>
                        <a:t>Flat-top power consumption</a:t>
                      </a:r>
                      <a:endParaRPr kumimoji="0" lang="en-US" sz="2000" b="1" i="0" u="none" strike="noStrike" cap="none" normalizeH="0" baseline="0" dirty="0" smtClean="0">
                        <a:ln>
                          <a:noFill/>
                        </a:ln>
                        <a:solidFill>
                          <a:schemeClr val="tx1"/>
                        </a:solidFill>
                        <a:effectLst/>
                        <a:latin typeface="Times New Roman" pitchFamily="18" charset="0"/>
                      </a:endParaRP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accent3">
                        <a:lumMod val="85000"/>
                      </a:schemeClr>
                    </a:solidFill>
                  </a:tcPr>
                </a:tc>
                <a:tc>
                  <a:txBody>
                    <a:bodyPr/>
                    <a:lstStyle/>
                    <a:p>
                      <a:pPr marL="0" marR="0" lvl="0" indent="0" algn="ctr" defTabSz="914400" rtl="0" eaLnBrk="0" fontAlgn="base" latinLnBrk="0" hangingPunct="0">
                        <a:lnSpc>
                          <a:spcPct val="100000"/>
                        </a:lnSpc>
                        <a:spcBef>
                          <a:spcPct val="0"/>
                        </a:spcBef>
                        <a:spcAft>
                          <a:spcPct val="0"/>
                        </a:spcAft>
                        <a:buClr>
                          <a:schemeClr val="bg1"/>
                        </a:buClr>
                        <a:buSzTx/>
                        <a:buFontTx/>
                        <a:buNone/>
                        <a:tabLst/>
                        <a:defRPr/>
                      </a:pPr>
                      <a:r>
                        <a:rPr kumimoji="0" lang="en-US" sz="2000" b="1" i="0" u="none" strike="noStrike" cap="none" normalizeH="0" baseline="0" dirty="0" smtClean="0">
                          <a:ln>
                            <a:noFill/>
                          </a:ln>
                          <a:solidFill>
                            <a:schemeClr val="tx1"/>
                          </a:solidFill>
                          <a:effectLst/>
                          <a:latin typeface="Times New Roman" pitchFamily="18" charset="0"/>
                          <a:cs typeface="Times New Roman" pitchFamily="18" charset="0"/>
                        </a:rPr>
                        <a:t>2x2 kW</a:t>
                      </a:r>
                      <a:endParaRPr kumimoji="0" lang="en-US" sz="2000" b="1" i="0" u="none" strike="noStrike" cap="none" normalizeH="0" baseline="0" dirty="0" smtClean="0">
                        <a:ln>
                          <a:noFill/>
                        </a:ln>
                        <a:solidFill>
                          <a:schemeClr val="tx1"/>
                        </a:solidFill>
                        <a:effectLst/>
                        <a:latin typeface="Times New Roman" pitchFamily="18" charset="0"/>
                      </a:endParaRPr>
                    </a:p>
                  </a:txBody>
                  <a:tcPr marT="45725" marB="45725"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accent3">
                        <a:lumMod val="85000"/>
                      </a:schemeClr>
                    </a:solidFill>
                  </a:tcPr>
                </a:tc>
              </a:tr>
            </a:tbl>
          </a:graphicData>
        </a:graphic>
      </p:graphicFrame>
      <p:sp>
        <p:nvSpPr>
          <p:cNvPr id="11310" name="Text Box 46"/>
          <p:cNvSpPr txBox="1">
            <a:spLocks noChangeArrowheads="1"/>
          </p:cNvSpPr>
          <p:nvPr/>
        </p:nvSpPr>
        <p:spPr bwMode="auto">
          <a:xfrm>
            <a:off x="684213" y="0"/>
            <a:ext cx="797083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defRPr/>
            </a:pPr>
            <a:r>
              <a:rPr lang="en-US" sz="2800" b="1" dirty="0" smtClean="0">
                <a:solidFill>
                  <a:srgbClr val="FFFF00"/>
                </a:solidFill>
                <a:latin typeface="Times New Roman" panose="02020603050405020304" pitchFamily="18" charset="0"/>
                <a:cs typeface="Times New Roman" panose="02020603050405020304" pitchFamily="18" charset="0"/>
              </a:rPr>
              <a:t>Main</a:t>
            </a:r>
            <a:r>
              <a:rPr lang="ru-RU" sz="2800" b="1" dirty="0" smtClean="0">
                <a:solidFill>
                  <a:srgbClr val="FFFF00"/>
                </a:solidFill>
                <a:latin typeface="Times New Roman" panose="02020603050405020304" pitchFamily="18" charset="0"/>
                <a:cs typeface="Times New Roman" panose="02020603050405020304" pitchFamily="18" charset="0"/>
              </a:rPr>
              <a:t> </a:t>
            </a:r>
            <a:r>
              <a:rPr lang="en-US" sz="2800" b="1" dirty="0" smtClean="0">
                <a:solidFill>
                  <a:srgbClr val="FFFF00"/>
                </a:solidFill>
                <a:latin typeface="Times New Roman" panose="02020603050405020304" pitchFamily="18" charset="0"/>
                <a:cs typeface="Times New Roman" panose="02020603050405020304" pitchFamily="18" charset="0"/>
              </a:rPr>
              <a:t>design parameters </a:t>
            </a:r>
            <a:r>
              <a:rPr lang="en-US" sz="2800" b="1" dirty="0">
                <a:solidFill>
                  <a:srgbClr val="FFFF00"/>
                </a:solidFill>
                <a:latin typeface="Times New Roman" panose="02020603050405020304" pitchFamily="18" charset="0"/>
                <a:cs typeface="Times New Roman" panose="02020603050405020304" pitchFamily="18" charset="0"/>
              </a:rPr>
              <a:t>of </a:t>
            </a:r>
            <a:r>
              <a:rPr lang="en-US" sz="2800" b="1" dirty="0" smtClean="0">
                <a:solidFill>
                  <a:srgbClr val="FFFF00"/>
                </a:solidFill>
                <a:latin typeface="Times New Roman" panose="02020603050405020304" pitchFamily="18" charset="0"/>
                <a:cs typeface="Times New Roman" panose="02020603050405020304" pitchFamily="18" charset="0"/>
              </a:rPr>
              <a:t>the DC-280</a:t>
            </a:r>
            <a:endParaRPr lang="ru-RU" sz="2800" b="1" dirty="0" smtClean="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61599501"/>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7810" name="Group 2"/>
          <p:cNvGraphicFramePr>
            <a:graphicFrameLocks noGrp="1"/>
          </p:cNvGraphicFramePr>
          <p:nvPr>
            <p:extLst>
              <p:ext uri="{D42A27DB-BD31-4B8C-83A1-F6EECF244321}">
                <p14:modId xmlns:p14="http://schemas.microsoft.com/office/powerpoint/2010/main" val="3699656771"/>
              </p:ext>
            </p:extLst>
          </p:nvPr>
        </p:nvGraphicFramePr>
        <p:xfrm>
          <a:off x="246062" y="658613"/>
          <a:ext cx="8651875" cy="5689992"/>
        </p:xfrm>
        <a:graphic>
          <a:graphicData uri="http://schemas.openxmlformats.org/drawingml/2006/table">
            <a:tbl>
              <a:tblPr/>
              <a:tblGrid>
                <a:gridCol w="1052345"/>
                <a:gridCol w="813903"/>
                <a:gridCol w="692683"/>
                <a:gridCol w="1157579"/>
                <a:gridCol w="876714"/>
                <a:gridCol w="1322363"/>
                <a:gridCol w="2736288"/>
              </a:tblGrid>
              <a:tr h="771525">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Arial" charset="0"/>
                        </a:rPr>
                        <a:t>ION</a:t>
                      </a:r>
                      <a:endParaRPr kumimoji="0" lang="ru-RU" sz="1600" b="1"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Arial" charset="0"/>
                          <a:cs typeface="Times New Roman" pitchFamily="18" charset="0"/>
                        </a:rPr>
                        <a:t>Z</a:t>
                      </a:r>
                      <a:endParaRPr kumimoji="0" lang="ru-RU" sz="1600" b="1"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gridSpan="2">
                  <a:txBody>
                    <a:bodyPr/>
                    <a:lstStyle/>
                    <a:p>
                      <a:pPr marL="0" marR="0" lvl="0" indent="0" algn="ctr" defTabSz="0" rtl="0" eaLnBrk="0" fontAlgn="base" latinLnBrk="0" hangingPunct="0">
                        <a:lnSpc>
                          <a:spcPct val="100000"/>
                        </a:lnSpc>
                        <a:spcBef>
                          <a:spcPct val="0"/>
                        </a:spcBef>
                        <a:spcAft>
                          <a:spcPct val="0"/>
                        </a:spcAft>
                        <a:buClrTx/>
                        <a:buSzTx/>
                        <a:buFontTx/>
                        <a:buNone/>
                        <a:tabLst/>
                      </a:pPr>
                      <a:r>
                        <a:rPr kumimoji="0" lang="en-US" altLang="ru-RU" sz="16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Beam Intensity from ECR</a:t>
                      </a:r>
                      <a:endParaRPr kumimoji="0" lang="ru-RU" altLang="ru-RU" sz="16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ru-RU"/>
                    </a:p>
                  </a:txBody>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Times New Roman" pitchFamily="18" charset="0"/>
                          <a:cs typeface="Times New Roman" pitchFamily="18" charset="0"/>
                        </a:rPr>
                        <a:t>HV</a:t>
                      </a:r>
                      <a:r>
                        <a:rPr kumimoji="0" lang="en-US" sz="1400" b="1" i="0" u="none" strike="noStrike" cap="none" normalizeH="0" baseline="0" dirty="0" smtClean="0">
                          <a:ln>
                            <a:noFill/>
                          </a:ln>
                          <a:solidFill>
                            <a:schemeClr val="tx1"/>
                          </a:solidFill>
                          <a:effectLst/>
                          <a:latin typeface="Times New Roman" pitchFamily="18" charset="0"/>
                          <a:cs typeface="Times New Roman" pitchFamily="18" charset="0"/>
                        </a:rPr>
                        <a:t> platform</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Times New Roman" pitchFamily="18" charset="0"/>
                          <a:cs typeface="Times New Roman" pitchFamily="18" charset="0"/>
                        </a:rPr>
                        <a:t>N</a:t>
                      </a:r>
                      <a:endParaRPr kumimoji="0" lang="ru-RU" sz="1600" b="1"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rowSpan="2">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altLang="ru-RU" sz="16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Efficiency of </a:t>
                      </a: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altLang="ru-RU" sz="16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acceleration</a:t>
                      </a:r>
                      <a:endParaRPr kumimoji="0" lang="ru-RU" altLang="ru-RU" sz="16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rowSpan="2">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altLang="ru-RU" sz="16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Expected beam intensities of </a:t>
                      </a: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altLang="ru-RU" sz="16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(4÷8) MeV/n ions </a:t>
                      </a: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altLang="ru-RU" sz="16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on targets</a:t>
                      </a:r>
                      <a:endParaRPr kumimoji="0" lang="en-US" altLang="ru-RU" sz="16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altLang="ru-RU" sz="1600" b="1" i="0" u="none" strike="noStrike" cap="none" normalizeH="0" baseline="0" dirty="0" err="1" smtClean="0">
                          <a:ln>
                            <a:noFill/>
                          </a:ln>
                          <a:solidFill>
                            <a:schemeClr val="tx1"/>
                          </a:solidFill>
                          <a:effectLst/>
                          <a:latin typeface="Times New Roman" pitchFamily="18" charset="0"/>
                          <a:cs typeface="Times New Roman" pitchFamily="18" charset="0"/>
                        </a:rPr>
                        <a:t>pps</a:t>
                      </a:r>
                      <a:endParaRPr kumimoji="0" lang="en-US" altLang="ru-RU" sz="1600" b="1"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452438">
                <a:tc vMerge="1">
                  <a:txBody>
                    <a:bodyPr/>
                    <a:lstStyle/>
                    <a:p>
                      <a:endParaRPr lang="ru-RU"/>
                    </a:p>
                  </a:txBody>
                  <a:tcPr/>
                </a:tc>
                <a:tc vMerge="1">
                  <a:txBody>
                    <a:bodyPr/>
                    <a:lstStyle/>
                    <a:p>
                      <a:endParaRPr lang="ru-RU"/>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err="1" smtClean="0">
                          <a:ln>
                            <a:noFill/>
                          </a:ln>
                          <a:solidFill>
                            <a:schemeClr val="tx1"/>
                          </a:solidFill>
                          <a:effectLst/>
                          <a:latin typeface="Times New Roman" pitchFamily="18" charset="0"/>
                          <a:cs typeface="Times New Roman" pitchFamily="18" charset="0"/>
                        </a:rPr>
                        <a:t>e</a:t>
                      </a:r>
                      <a:r>
                        <a:rPr kumimoji="0" lang="en-US" sz="1600" b="1" i="0" u="none" strike="noStrike" cap="none" normalizeH="0" baseline="0" dirty="0" err="1" smtClean="0">
                          <a:ln>
                            <a:noFill/>
                          </a:ln>
                          <a:solidFill>
                            <a:schemeClr val="tx1"/>
                          </a:solidFill>
                          <a:effectLst/>
                          <a:latin typeface="Times New Roman" pitchFamily="18" charset="0"/>
                          <a:cs typeface="Times New Roman" pitchFamily="18" charset="0"/>
                          <a:sym typeface="Symbol" pitchFamily="18" charset="2"/>
                        </a:rPr>
                        <a:t>A</a:t>
                      </a:r>
                      <a:endParaRPr kumimoji="0" lang="en-US" sz="1600" b="0" i="0" u="none" strike="noStrike" cap="none" normalizeH="0" baseline="0" dirty="0" smtClean="0">
                        <a:ln>
                          <a:noFill/>
                        </a:ln>
                        <a:solidFill>
                          <a:schemeClr val="tx1"/>
                        </a:solidFill>
                        <a:effectLst/>
                        <a:latin typeface="Arial" charset="0"/>
                        <a:sym typeface="Symbol" pitchFamily="18" charset="2"/>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err="1" smtClean="0">
                          <a:ln>
                            <a:noFill/>
                          </a:ln>
                          <a:solidFill>
                            <a:schemeClr val="tx1"/>
                          </a:solidFill>
                          <a:effectLst/>
                          <a:latin typeface="Times New Roman" pitchFamily="18" charset="0"/>
                          <a:cs typeface="Times New Roman" pitchFamily="18" charset="0"/>
                        </a:rPr>
                        <a:t>pps</a:t>
                      </a:r>
                      <a:endParaRPr kumimoji="0" lang="en-US" sz="1600" b="0"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vMerge="1">
                  <a:txBody>
                    <a:bodyPr/>
                    <a:lstStyle/>
                    <a:p>
                      <a:endParaRPr lang="ru-RU"/>
                    </a:p>
                  </a:txBody>
                  <a:tcPr/>
                </a:tc>
                <a:tc vMerge="1">
                  <a:txBody>
                    <a:bodyPr/>
                    <a:lstStyle/>
                    <a:p>
                      <a:endParaRPr lang="ru-RU"/>
                    </a:p>
                  </a:txBody>
                  <a:tcPr/>
                </a:tc>
                <a:tc vMerge="1">
                  <a:txBody>
                    <a:bodyPr/>
                    <a:lstStyle/>
                    <a:p>
                      <a:endParaRPr lang="ru-RU"/>
                    </a:p>
                  </a:txBody>
                  <a:tcPr/>
                </a:tc>
              </a:tr>
              <a:tr h="367103">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dirty="0" smtClean="0">
                          <a:ln>
                            <a:noFill/>
                          </a:ln>
                          <a:solidFill>
                            <a:schemeClr val="bg1"/>
                          </a:solidFill>
                          <a:effectLst/>
                          <a:latin typeface="Times New Roman" pitchFamily="18" charset="0"/>
                          <a:cs typeface="Times New Roman" pitchFamily="18" charset="0"/>
                        </a:rPr>
                        <a:t>20</a:t>
                      </a:r>
                      <a:r>
                        <a:rPr kumimoji="0" lang="en-US" sz="1600" b="1" i="0" u="none" strike="noStrike" cap="none" normalizeH="0" baseline="0" dirty="0" smtClean="0">
                          <a:ln>
                            <a:noFill/>
                          </a:ln>
                          <a:solidFill>
                            <a:schemeClr val="bg1"/>
                          </a:solidFill>
                          <a:effectLst/>
                          <a:latin typeface="Times New Roman" pitchFamily="18" charset="0"/>
                          <a:cs typeface="Times New Roman" pitchFamily="18" charset="0"/>
                        </a:rPr>
                        <a:t>Ne</a:t>
                      </a:r>
                      <a:endParaRPr kumimoji="0" lang="en-US" sz="1600" b="1" i="0" u="none" strike="noStrike" cap="none" normalizeH="0" baseline="0" dirty="0" smtClean="0">
                        <a:ln>
                          <a:noFill/>
                        </a:ln>
                        <a:solidFill>
                          <a:schemeClr val="bg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70C0"/>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bg1"/>
                          </a:solidFill>
                          <a:effectLst/>
                          <a:latin typeface="Times New Roman" pitchFamily="18" charset="0"/>
                          <a:cs typeface="Times New Roman" pitchFamily="18" charset="0"/>
                        </a:rPr>
                        <a:t>3</a:t>
                      </a:r>
                      <a:endParaRPr kumimoji="0" lang="en-US" sz="1600" b="1" i="0" u="none" strike="noStrike" cap="none" normalizeH="0" baseline="0" dirty="0" smtClean="0">
                        <a:ln>
                          <a:noFill/>
                        </a:ln>
                        <a:solidFill>
                          <a:schemeClr val="bg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70C0"/>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bg1"/>
                          </a:solidFill>
                          <a:effectLst/>
                          <a:latin typeface="Times New Roman" pitchFamily="18" charset="0"/>
                          <a:cs typeface="Times New Roman" pitchFamily="18" charset="0"/>
                        </a:rPr>
                        <a:t>150</a:t>
                      </a:r>
                      <a:endParaRPr kumimoji="0" lang="en-US" sz="1600" b="1" i="0" u="none" strike="noStrike" cap="none" normalizeH="0" baseline="0" dirty="0" smtClean="0">
                        <a:ln>
                          <a:noFill/>
                        </a:ln>
                        <a:solidFill>
                          <a:schemeClr val="bg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70C0"/>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bg1"/>
                          </a:solidFill>
                          <a:effectLst/>
                          <a:latin typeface="Times New Roman" pitchFamily="18" charset="0"/>
                          <a:cs typeface="Times New Roman" pitchFamily="18" charset="0"/>
                        </a:rPr>
                        <a:t>3</a:t>
                      </a:r>
                      <a:r>
                        <a:rPr kumimoji="0" lang="ru-RU" sz="1600" b="1" i="0" u="none" strike="noStrike" cap="none" normalizeH="0" baseline="0" dirty="0" smtClean="0">
                          <a:ln>
                            <a:noFill/>
                          </a:ln>
                          <a:solidFill>
                            <a:schemeClr val="bg1"/>
                          </a:solidFill>
                          <a:effectLst/>
                          <a:latin typeface="Times New Roman" pitchFamily="18" charset="0"/>
                          <a:cs typeface="Times New Roman" pitchFamily="18" charset="0"/>
                        </a:rPr>
                        <a:t>.10</a:t>
                      </a:r>
                      <a:r>
                        <a:rPr kumimoji="0" lang="ru-RU" sz="1600" b="1" i="0" u="none" strike="noStrike" cap="none" normalizeH="0" baseline="30000" dirty="0" smtClean="0">
                          <a:ln>
                            <a:noFill/>
                          </a:ln>
                          <a:solidFill>
                            <a:schemeClr val="bg1"/>
                          </a:solidFill>
                          <a:effectLst/>
                          <a:latin typeface="Times New Roman" pitchFamily="18" charset="0"/>
                          <a:cs typeface="Times New Roman" pitchFamily="18" charset="0"/>
                        </a:rPr>
                        <a:t>14</a:t>
                      </a:r>
                      <a:endParaRPr kumimoji="0" lang="ru-RU" sz="1600" b="1" i="0" u="none" strike="noStrike" cap="none" normalizeH="0" baseline="0" dirty="0" smtClean="0">
                        <a:ln>
                          <a:noFill/>
                        </a:ln>
                        <a:solidFill>
                          <a:schemeClr val="bg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70C0"/>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00B050"/>
                          </a:solidFill>
                          <a:effectLst/>
                          <a:latin typeface="Arial" charset="0"/>
                        </a:rPr>
                        <a:t>1</a:t>
                      </a:r>
                      <a:endParaRPr kumimoji="0" lang="ru-RU" sz="1800" b="1" i="0" u="none" strike="noStrike" cap="none" normalizeH="0" baseline="0" dirty="0" smtClean="0">
                        <a:ln>
                          <a:noFill/>
                        </a:ln>
                        <a:solidFill>
                          <a:srgbClr val="00B050"/>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70C0"/>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dirty="0" smtClean="0">
                          <a:ln>
                            <a:noFill/>
                          </a:ln>
                          <a:solidFill>
                            <a:schemeClr val="bg1"/>
                          </a:solidFill>
                          <a:effectLst/>
                          <a:latin typeface="Times New Roman" pitchFamily="18" charset="0"/>
                          <a:cs typeface="Times New Roman" pitchFamily="18" charset="0"/>
                        </a:rPr>
                        <a:t>50%</a:t>
                      </a:r>
                      <a:endParaRPr kumimoji="0" lang="ru-RU" sz="1600" b="1" i="0" u="none" strike="noStrike" cap="none" normalizeH="0" baseline="0" dirty="0" smtClean="0">
                        <a:ln>
                          <a:noFill/>
                        </a:ln>
                        <a:solidFill>
                          <a:schemeClr val="bg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70C0"/>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defRPr/>
                      </a:pPr>
                      <a:r>
                        <a:rPr kumimoji="0" lang="ru-RU" sz="1600" b="1" i="0" u="none" strike="noStrike" cap="none" normalizeH="0" baseline="0" dirty="0" smtClean="0">
                          <a:ln>
                            <a:noFill/>
                          </a:ln>
                          <a:solidFill>
                            <a:schemeClr val="bg1"/>
                          </a:solidFill>
                          <a:effectLst/>
                          <a:latin typeface="Times New Roman" pitchFamily="18" charset="0"/>
                          <a:cs typeface="Times New Roman" pitchFamily="18" charset="0"/>
                        </a:rPr>
                        <a:t>1.5·10</a:t>
                      </a:r>
                      <a:r>
                        <a:rPr kumimoji="0" lang="ru-RU" sz="1600" b="1" i="0" u="none" strike="noStrike" cap="none" normalizeH="0" baseline="30000" dirty="0" smtClean="0">
                          <a:ln>
                            <a:noFill/>
                          </a:ln>
                          <a:solidFill>
                            <a:schemeClr val="bg1"/>
                          </a:solidFill>
                          <a:effectLst/>
                          <a:latin typeface="Times New Roman" pitchFamily="18" charset="0"/>
                          <a:cs typeface="Times New Roman" pitchFamily="18" charset="0"/>
                        </a:rPr>
                        <a:t>14</a:t>
                      </a:r>
                      <a:endParaRPr kumimoji="0" lang="ru-RU" sz="1600" b="1" i="0" u="none" strike="noStrike" cap="none" normalizeH="0" baseline="0" dirty="0" smtClean="0">
                        <a:ln>
                          <a:noFill/>
                        </a:ln>
                        <a:solidFill>
                          <a:schemeClr val="bg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70C0"/>
                    </a:solidFill>
                  </a:tcPr>
                </a:tc>
              </a:tr>
              <a:tr h="411163">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dirty="0" smtClean="0">
                          <a:ln>
                            <a:noFill/>
                          </a:ln>
                          <a:solidFill>
                            <a:schemeClr val="tx1"/>
                          </a:solidFill>
                          <a:effectLst/>
                          <a:latin typeface="Times New Roman" pitchFamily="18" charset="0"/>
                          <a:cs typeface="Times New Roman" pitchFamily="18" charset="0"/>
                        </a:rPr>
                        <a:t>40</a:t>
                      </a:r>
                      <a:r>
                        <a:rPr kumimoji="0" lang="en-US" sz="1600" b="1" i="0" u="none" strike="noStrike" cap="none" normalizeH="0" baseline="0" dirty="0" err="1" smtClean="0">
                          <a:ln>
                            <a:noFill/>
                          </a:ln>
                          <a:solidFill>
                            <a:schemeClr val="tx1"/>
                          </a:solidFill>
                          <a:effectLst/>
                          <a:latin typeface="Times New Roman" pitchFamily="18" charset="0"/>
                          <a:cs typeface="Times New Roman" pitchFamily="18" charset="0"/>
                        </a:rPr>
                        <a:t>Ar</a:t>
                      </a:r>
                      <a:endParaRPr kumimoji="0" lang="en-US" sz="1600" b="1"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dirty="0" smtClean="0">
                          <a:ln>
                            <a:noFill/>
                          </a:ln>
                          <a:solidFill>
                            <a:schemeClr val="tx1"/>
                          </a:solidFill>
                          <a:effectLst/>
                          <a:latin typeface="Times New Roman" pitchFamily="18" charset="0"/>
                          <a:cs typeface="Times New Roman" pitchFamily="18" charset="0"/>
                        </a:rPr>
                        <a:t>7</a:t>
                      </a:r>
                      <a:endParaRPr kumimoji="0" lang="ru-RU" sz="1600" b="1"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dirty="0" smtClean="0">
                          <a:ln>
                            <a:noFill/>
                          </a:ln>
                          <a:solidFill>
                            <a:schemeClr val="tx1"/>
                          </a:solidFill>
                          <a:effectLst/>
                          <a:latin typeface="Times New Roman" pitchFamily="18" charset="0"/>
                          <a:cs typeface="Times New Roman" pitchFamily="18" charset="0"/>
                        </a:rPr>
                        <a:t>300</a:t>
                      </a:r>
                      <a:endParaRPr kumimoji="0" lang="ru-RU" sz="1600" b="1"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dirty="0" smtClean="0">
                          <a:ln>
                            <a:noFill/>
                          </a:ln>
                          <a:solidFill>
                            <a:schemeClr val="tx1"/>
                          </a:solidFill>
                          <a:effectLst/>
                          <a:latin typeface="Times New Roman" pitchFamily="18" charset="0"/>
                          <a:cs typeface="Times New Roman" pitchFamily="18" charset="0"/>
                        </a:rPr>
                        <a:t>3.10</a:t>
                      </a:r>
                      <a:r>
                        <a:rPr kumimoji="0" lang="ru-RU" sz="1600" b="1" i="0" u="none" strike="noStrike" cap="none" normalizeH="0" baseline="30000" dirty="0" smtClean="0">
                          <a:ln>
                            <a:noFill/>
                          </a:ln>
                          <a:solidFill>
                            <a:schemeClr val="tx1"/>
                          </a:solidFill>
                          <a:effectLst/>
                          <a:latin typeface="Times New Roman" pitchFamily="18" charset="0"/>
                          <a:cs typeface="Times New Roman" pitchFamily="18" charset="0"/>
                        </a:rPr>
                        <a:t>14</a:t>
                      </a:r>
                      <a:endParaRPr kumimoji="0" lang="ru-RU" sz="1600" b="1"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00B050"/>
                          </a:solidFill>
                          <a:effectLst/>
                          <a:latin typeface="Arial" charset="0"/>
                        </a:rPr>
                        <a:t>1</a:t>
                      </a:r>
                      <a:endParaRPr kumimoji="0" lang="ru-RU" sz="1800" b="1" i="0" u="none" strike="noStrike" cap="none" normalizeH="0" baseline="0" dirty="0" smtClean="0">
                        <a:ln>
                          <a:noFill/>
                        </a:ln>
                        <a:solidFill>
                          <a:srgbClr val="00B050"/>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dirty="0" smtClean="0">
                          <a:ln>
                            <a:noFill/>
                          </a:ln>
                          <a:solidFill>
                            <a:schemeClr val="tx1"/>
                          </a:solidFill>
                          <a:effectLst/>
                          <a:latin typeface="Times New Roman" pitchFamily="18" charset="0"/>
                          <a:cs typeface="Times New Roman" pitchFamily="18" charset="0"/>
                        </a:rPr>
                        <a:t>50%</a:t>
                      </a:r>
                      <a:endParaRPr kumimoji="0" lang="ru-RU" sz="1600" b="1"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dirty="0" smtClean="0">
                          <a:ln>
                            <a:noFill/>
                          </a:ln>
                          <a:solidFill>
                            <a:schemeClr val="tx1"/>
                          </a:solidFill>
                          <a:effectLst/>
                          <a:latin typeface="Times New Roman" pitchFamily="18" charset="0"/>
                          <a:cs typeface="Times New Roman" pitchFamily="18" charset="0"/>
                        </a:rPr>
                        <a:t>1.5·10</a:t>
                      </a:r>
                      <a:r>
                        <a:rPr kumimoji="0" lang="ru-RU" sz="1600" b="1" i="0" u="none" strike="noStrike" cap="none" normalizeH="0" baseline="30000" dirty="0" smtClean="0">
                          <a:ln>
                            <a:noFill/>
                          </a:ln>
                          <a:solidFill>
                            <a:schemeClr val="tx1"/>
                          </a:solidFill>
                          <a:effectLst/>
                          <a:latin typeface="Times New Roman" pitchFamily="18" charset="0"/>
                          <a:cs typeface="Times New Roman" pitchFamily="18" charset="0"/>
                        </a:rPr>
                        <a:t>14</a:t>
                      </a:r>
                      <a:endParaRPr kumimoji="0" lang="ru-RU" sz="1600" b="1"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409575">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dirty="0" smtClean="0">
                          <a:ln>
                            <a:noFill/>
                          </a:ln>
                          <a:solidFill>
                            <a:schemeClr val="bg1"/>
                          </a:solidFill>
                          <a:effectLst/>
                          <a:latin typeface="Times New Roman" pitchFamily="18" charset="0"/>
                          <a:cs typeface="Times New Roman" pitchFamily="18" charset="0"/>
                        </a:rPr>
                        <a:t>48Са</a:t>
                      </a:r>
                      <a:endParaRPr kumimoji="0" lang="ru-RU" sz="1600" b="1" i="0" u="none" strike="noStrike" cap="none" normalizeH="0" baseline="0" dirty="0" smtClean="0">
                        <a:ln>
                          <a:noFill/>
                        </a:ln>
                        <a:solidFill>
                          <a:schemeClr val="bg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70C0"/>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bg1"/>
                          </a:solidFill>
                          <a:effectLst/>
                          <a:latin typeface="Times New Roman" pitchFamily="18" charset="0"/>
                          <a:cs typeface="Times New Roman" pitchFamily="18" charset="0"/>
                        </a:rPr>
                        <a:t>7/8</a:t>
                      </a:r>
                      <a:endParaRPr kumimoji="0" lang="ru-RU" sz="1600" b="1" i="0" u="none" strike="noStrike" cap="none" normalizeH="0" baseline="0" dirty="0" smtClean="0">
                        <a:ln>
                          <a:noFill/>
                        </a:ln>
                        <a:solidFill>
                          <a:schemeClr val="bg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70C0"/>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dirty="0" smtClean="0">
                          <a:ln>
                            <a:noFill/>
                          </a:ln>
                          <a:solidFill>
                            <a:schemeClr val="bg1"/>
                          </a:solidFill>
                          <a:effectLst/>
                          <a:latin typeface="Times New Roman" pitchFamily="18" charset="0"/>
                          <a:cs typeface="Times New Roman" pitchFamily="18" charset="0"/>
                        </a:rPr>
                        <a:t>1</a:t>
                      </a:r>
                      <a:r>
                        <a:rPr kumimoji="0" lang="en-US" sz="1600" b="1" i="0" u="none" strike="noStrike" cap="none" normalizeH="0" baseline="0" dirty="0" smtClean="0">
                          <a:ln>
                            <a:noFill/>
                          </a:ln>
                          <a:solidFill>
                            <a:schemeClr val="bg1"/>
                          </a:solidFill>
                          <a:effectLst/>
                          <a:latin typeface="Times New Roman" pitchFamily="18" charset="0"/>
                          <a:cs typeface="Times New Roman" pitchFamily="18" charset="0"/>
                        </a:rPr>
                        <a:t>6</a:t>
                      </a:r>
                      <a:r>
                        <a:rPr kumimoji="0" lang="ru-RU" sz="1600" b="1" i="0" u="none" strike="noStrike" cap="none" normalizeH="0" baseline="0" dirty="0" smtClean="0">
                          <a:ln>
                            <a:noFill/>
                          </a:ln>
                          <a:solidFill>
                            <a:schemeClr val="bg1"/>
                          </a:solidFill>
                          <a:effectLst/>
                          <a:latin typeface="Times New Roman" pitchFamily="18" charset="0"/>
                          <a:cs typeface="Times New Roman" pitchFamily="18" charset="0"/>
                        </a:rPr>
                        <a:t>0</a:t>
                      </a:r>
                      <a:endParaRPr kumimoji="0" lang="ru-RU" sz="1600" b="1" i="0" u="none" strike="noStrike" cap="none" normalizeH="0" baseline="0" dirty="0" smtClean="0">
                        <a:ln>
                          <a:noFill/>
                        </a:ln>
                        <a:solidFill>
                          <a:schemeClr val="bg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70C0"/>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dirty="0" smtClean="0">
                          <a:ln>
                            <a:noFill/>
                          </a:ln>
                          <a:solidFill>
                            <a:schemeClr val="bg1"/>
                          </a:solidFill>
                          <a:effectLst/>
                          <a:latin typeface="Times New Roman" pitchFamily="18" charset="0"/>
                          <a:cs typeface="Times New Roman" pitchFamily="18" charset="0"/>
                        </a:rPr>
                        <a:t>1</a:t>
                      </a:r>
                      <a:r>
                        <a:rPr kumimoji="0" lang="en-US" sz="1600" b="1" i="0" u="none" strike="noStrike" cap="none" normalizeH="0" baseline="0" dirty="0" smtClean="0">
                          <a:ln>
                            <a:noFill/>
                          </a:ln>
                          <a:solidFill>
                            <a:schemeClr val="bg1"/>
                          </a:solidFill>
                          <a:effectLst/>
                          <a:latin typeface="Times New Roman" pitchFamily="18" charset="0"/>
                          <a:cs typeface="Times New Roman" pitchFamily="18" charset="0"/>
                        </a:rPr>
                        <a:t>.3</a:t>
                      </a:r>
                      <a:r>
                        <a:rPr kumimoji="0" lang="ru-RU" sz="1600" b="1" i="0" u="none" strike="noStrike" cap="none" normalizeH="0" baseline="0" dirty="0" smtClean="0">
                          <a:ln>
                            <a:noFill/>
                          </a:ln>
                          <a:solidFill>
                            <a:schemeClr val="bg1"/>
                          </a:solidFill>
                          <a:effectLst/>
                          <a:latin typeface="Times New Roman" pitchFamily="18" charset="0"/>
                          <a:cs typeface="Times New Roman" pitchFamily="18" charset="0"/>
                        </a:rPr>
                        <a:t>.10</a:t>
                      </a:r>
                      <a:r>
                        <a:rPr kumimoji="0" lang="ru-RU" sz="1600" b="1" i="0" u="none" strike="noStrike" cap="none" normalizeH="0" baseline="30000" dirty="0" smtClean="0">
                          <a:ln>
                            <a:noFill/>
                          </a:ln>
                          <a:solidFill>
                            <a:schemeClr val="bg1"/>
                          </a:solidFill>
                          <a:effectLst/>
                          <a:latin typeface="Times New Roman" pitchFamily="18" charset="0"/>
                          <a:cs typeface="Times New Roman" pitchFamily="18" charset="0"/>
                        </a:rPr>
                        <a:t>14</a:t>
                      </a:r>
                      <a:endParaRPr kumimoji="0" lang="ru-RU" sz="1600" b="1" i="0" u="none" strike="noStrike" cap="none" normalizeH="0" baseline="0" dirty="0" smtClean="0">
                        <a:ln>
                          <a:noFill/>
                        </a:ln>
                        <a:solidFill>
                          <a:schemeClr val="bg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70C0"/>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00B050"/>
                          </a:solidFill>
                          <a:effectLst/>
                          <a:latin typeface="Arial" charset="0"/>
                        </a:rPr>
                        <a:t>1</a:t>
                      </a:r>
                      <a:endParaRPr kumimoji="0" lang="ru-RU" sz="1800" b="1" i="0" u="none" strike="noStrike" cap="none" normalizeH="0" baseline="0" dirty="0" smtClean="0">
                        <a:ln>
                          <a:noFill/>
                        </a:ln>
                        <a:solidFill>
                          <a:srgbClr val="00B050"/>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70C0"/>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dirty="0" smtClean="0">
                          <a:ln>
                            <a:noFill/>
                          </a:ln>
                          <a:solidFill>
                            <a:schemeClr val="bg1"/>
                          </a:solidFill>
                          <a:effectLst/>
                          <a:latin typeface="Times New Roman" pitchFamily="18" charset="0"/>
                          <a:cs typeface="Times New Roman" pitchFamily="18" charset="0"/>
                        </a:rPr>
                        <a:t>50%</a:t>
                      </a:r>
                      <a:endParaRPr kumimoji="0" lang="ru-RU" sz="1600" b="1" i="0" u="none" strike="noStrike" cap="none" normalizeH="0" baseline="0" dirty="0" smtClean="0">
                        <a:ln>
                          <a:noFill/>
                        </a:ln>
                        <a:solidFill>
                          <a:schemeClr val="bg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70C0"/>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bg1"/>
                          </a:solidFill>
                          <a:effectLst/>
                          <a:latin typeface="Times New Roman" pitchFamily="18" charset="0"/>
                          <a:cs typeface="Times New Roman" pitchFamily="18" charset="0"/>
                        </a:rPr>
                        <a:t>6.2</a:t>
                      </a:r>
                      <a:r>
                        <a:rPr kumimoji="0" lang="ru-RU" sz="1600" b="1" i="0" u="none" strike="noStrike" cap="none" normalizeH="0" baseline="0" dirty="0" smtClean="0">
                          <a:ln>
                            <a:noFill/>
                          </a:ln>
                          <a:solidFill>
                            <a:schemeClr val="bg1"/>
                          </a:solidFill>
                          <a:effectLst/>
                          <a:latin typeface="Times New Roman" pitchFamily="18" charset="0"/>
                          <a:cs typeface="Times New Roman" pitchFamily="18" charset="0"/>
                        </a:rPr>
                        <a:t>·10</a:t>
                      </a:r>
                      <a:r>
                        <a:rPr kumimoji="0" lang="ru-RU" sz="1600" b="1" i="0" u="none" strike="noStrike" cap="none" normalizeH="0" baseline="30000" dirty="0" smtClean="0">
                          <a:ln>
                            <a:noFill/>
                          </a:ln>
                          <a:solidFill>
                            <a:schemeClr val="bg1"/>
                          </a:solidFill>
                          <a:effectLst/>
                          <a:latin typeface="Times New Roman" pitchFamily="18" charset="0"/>
                          <a:cs typeface="Times New Roman" pitchFamily="18" charset="0"/>
                        </a:rPr>
                        <a:t>13</a:t>
                      </a:r>
                      <a:endParaRPr kumimoji="0" lang="ru-RU" sz="1600" b="1" i="0" u="none" strike="noStrike" cap="none" normalizeH="0" baseline="0" dirty="0" smtClean="0">
                        <a:ln>
                          <a:noFill/>
                        </a:ln>
                        <a:solidFill>
                          <a:schemeClr val="bg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70C0"/>
                    </a:solidFill>
                  </a:tcPr>
                </a:tc>
              </a:tr>
              <a:tr h="409575">
                <a:tc>
                  <a:txBody>
                    <a:bodyPr/>
                    <a:lstStyle>
                      <a:lvl1pPr marL="342900" indent="-342900" algn="l" eaLnBrk="0" hangingPunct="0">
                        <a:spcBef>
                          <a:spcPct val="20000"/>
                        </a:spcBef>
                        <a:defRPr sz="2800">
                          <a:solidFill>
                            <a:schemeClr val="tx1"/>
                          </a:solidFill>
                          <a:latin typeface="Arial" charset="0"/>
                        </a:defRPr>
                      </a:lvl1pPr>
                      <a:lvl2pPr marL="742950" indent="-285750" algn="l" eaLnBrk="0" hangingPunct="0">
                        <a:spcBef>
                          <a:spcPct val="20000"/>
                        </a:spcBef>
                        <a:defRPr sz="2400">
                          <a:solidFill>
                            <a:schemeClr val="tx1"/>
                          </a:solidFill>
                          <a:latin typeface="Arial" charset="0"/>
                        </a:defRPr>
                      </a:lvl2pPr>
                      <a:lvl3pPr marL="1143000" indent="-228600" algn="l" eaLnBrk="0" hangingPunct="0">
                        <a:spcBef>
                          <a:spcPct val="20000"/>
                        </a:spcBef>
                        <a:defRPr sz="2000">
                          <a:solidFill>
                            <a:schemeClr val="tx1"/>
                          </a:solidFill>
                          <a:latin typeface="Arial" charset="0"/>
                        </a:defRPr>
                      </a:lvl3pPr>
                      <a:lvl4pPr marL="1600200" indent="-228600" algn="l" eaLnBrk="0" hangingPunct="0">
                        <a:spcBef>
                          <a:spcPct val="20000"/>
                        </a:spcBef>
                        <a:defRPr>
                          <a:solidFill>
                            <a:schemeClr val="tx1"/>
                          </a:solidFill>
                          <a:latin typeface="Arial" charset="0"/>
                        </a:defRPr>
                      </a:lvl4pPr>
                      <a:lvl5pPr marL="2057400" indent="-228600" algn="l"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ru-RU" altLang="ru-RU" sz="1600" b="1" i="0" u="none" strike="noStrike" cap="none" normalizeH="0" baseline="30000" dirty="0" smtClean="0">
                          <a:ln>
                            <a:noFill/>
                          </a:ln>
                          <a:solidFill>
                            <a:schemeClr val="tx1"/>
                          </a:solidFill>
                          <a:effectLst/>
                          <a:latin typeface="Times New Roman" pitchFamily="18" charset="0"/>
                          <a:cs typeface="Times New Roman" pitchFamily="18" charset="0"/>
                        </a:rPr>
                        <a:t>50</a:t>
                      </a:r>
                      <a:r>
                        <a:rPr kumimoji="0" lang="en-US" altLang="ru-RU" sz="1600" b="1" i="0" u="none" strike="noStrike" cap="none" normalizeH="0" baseline="0" dirty="0" err="1" smtClean="0">
                          <a:ln>
                            <a:noFill/>
                          </a:ln>
                          <a:solidFill>
                            <a:schemeClr val="tx1"/>
                          </a:solidFill>
                          <a:effectLst/>
                          <a:latin typeface="Times New Roman" pitchFamily="18" charset="0"/>
                          <a:cs typeface="Times New Roman" pitchFamily="18" charset="0"/>
                        </a:rPr>
                        <a:t>Ti</a:t>
                      </a:r>
                      <a:endParaRPr kumimoji="0" lang="en-US" altLang="ru-RU" sz="1600" b="1"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marL="342900" indent="-342900" algn="l" eaLnBrk="0" hangingPunct="0">
                        <a:spcBef>
                          <a:spcPct val="20000"/>
                        </a:spcBef>
                        <a:defRPr sz="2800">
                          <a:solidFill>
                            <a:schemeClr val="tx1"/>
                          </a:solidFill>
                          <a:latin typeface="Arial" charset="0"/>
                        </a:defRPr>
                      </a:lvl1pPr>
                      <a:lvl2pPr marL="742950" indent="-285750" algn="l" eaLnBrk="0" hangingPunct="0">
                        <a:spcBef>
                          <a:spcPct val="20000"/>
                        </a:spcBef>
                        <a:defRPr sz="2400">
                          <a:solidFill>
                            <a:schemeClr val="tx1"/>
                          </a:solidFill>
                          <a:latin typeface="Arial" charset="0"/>
                        </a:defRPr>
                      </a:lvl2pPr>
                      <a:lvl3pPr marL="1143000" indent="-228600" algn="l" eaLnBrk="0" hangingPunct="0">
                        <a:spcBef>
                          <a:spcPct val="20000"/>
                        </a:spcBef>
                        <a:defRPr sz="2000">
                          <a:solidFill>
                            <a:schemeClr val="tx1"/>
                          </a:solidFill>
                          <a:latin typeface="Arial" charset="0"/>
                        </a:defRPr>
                      </a:lvl3pPr>
                      <a:lvl4pPr marL="1600200" indent="-228600" algn="l" eaLnBrk="0" hangingPunct="0">
                        <a:spcBef>
                          <a:spcPct val="20000"/>
                        </a:spcBef>
                        <a:defRPr>
                          <a:solidFill>
                            <a:schemeClr val="tx1"/>
                          </a:solidFill>
                          <a:latin typeface="Arial" charset="0"/>
                        </a:defRPr>
                      </a:lvl4pPr>
                      <a:lvl5pPr marL="2057400" indent="-228600" algn="l"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ru-RU" altLang="ru-RU" sz="1600" b="1" i="0" u="none" strike="noStrike" cap="none" normalizeH="0" baseline="0" dirty="0" smtClean="0">
                          <a:ln>
                            <a:noFill/>
                          </a:ln>
                          <a:solidFill>
                            <a:schemeClr val="tx1"/>
                          </a:solidFill>
                          <a:effectLst/>
                          <a:latin typeface="Times New Roman" pitchFamily="18" charset="0"/>
                          <a:cs typeface="Times New Roman" pitchFamily="18" charset="0"/>
                        </a:rPr>
                        <a:t>8/9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marL="342900" indent="-342900" algn="l" eaLnBrk="0" hangingPunct="0">
                        <a:spcBef>
                          <a:spcPct val="20000"/>
                        </a:spcBef>
                        <a:defRPr sz="2800">
                          <a:solidFill>
                            <a:schemeClr val="tx1"/>
                          </a:solidFill>
                          <a:latin typeface="Arial" charset="0"/>
                        </a:defRPr>
                      </a:lvl1pPr>
                      <a:lvl2pPr marL="742950" indent="-285750" algn="l" eaLnBrk="0" hangingPunct="0">
                        <a:spcBef>
                          <a:spcPct val="20000"/>
                        </a:spcBef>
                        <a:defRPr sz="2400">
                          <a:solidFill>
                            <a:schemeClr val="tx1"/>
                          </a:solidFill>
                          <a:latin typeface="Arial" charset="0"/>
                        </a:defRPr>
                      </a:lvl2pPr>
                      <a:lvl3pPr marL="1143000" indent="-228600" algn="l" eaLnBrk="0" hangingPunct="0">
                        <a:spcBef>
                          <a:spcPct val="20000"/>
                        </a:spcBef>
                        <a:defRPr sz="2000">
                          <a:solidFill>
                            <a:schemeClr val="tx1"/>
                          </a:solidFill>
                          <a:latin typeface="Arial" charset="0"/>
                        </a:defRPr>
                      </a:lvl3pPr>
                      <a:lvl4pPr marL="1600200" indent="-228600" algn="l" eaLnBrk="0" hangingPunct="0">
                        <a:spcBef>
                          <a:spcPct val="20000"/>
                        </a:spcBef>
                        <a:defRPr>
                          <a:solidFill>
                            <a:schemeClr val="tx1"/>
                          </a:solidFill>
                          <a:latin typeface="Arial" charset="0"/>
                        </a:defRPr>
                      </a:lvl4pPr>
                      <a:lvl5pPr marL="2057400" indent="-228600" algn="l"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altLang="ru-RU" sz="1600" b="1" i="0" u="none" strike="noStrike" cap="none" normalizeH="0" baseline="0" smtClean="0">
                          <a:ln>
                            <a:noFill/>
                          </a:ln>
                          <a:solidFill>
                            <a:schemeClr val="tx1"/>
                          </a:solidFill>
                          <a:effectLst/>
                          <a:latin typeface="Times New Roman" pitchFamily="18" charset="0"/>
                          <a:cs typeface="Times New Roman" pitchFamily="18" charset="0"/>
                        </a:rPr>
                        <a:t>80</a:t>
                      </a:r>
                      <a:endParaRPr kumimoji="0" lang="ru-RU" altLang="ru-RU" sz="1600" b="1"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marL="342900" indent="-342900" algn="l" eaLnBrk="0" hangingPunct="0">
                        <a:spcBef>
                          <a:spcPct val="20000"/>
                        </a:spcBef>
                        <a:defRPr sz="2800">
                          <a:solidFill>
                            <a:schemeClr val="tx1"/>
                          </a:solidFill>
                          <a:latin typeface="Arial" charset="0"/>
                        </a:defRPr>
                      </a:lvl1pPr>
                      <a:lvl2pPr marL="742950" indent="-285750" algn="l" eaLnBrk="0" hangingPunct="0">
                        <a:spcBef>
                          <a:spcPct val="20000"/>
                        </a:spcBef>
                        <a:defRPr sz="2400">
                          <a:solidFill>
                            <a:schemeClr val="tx1"/>
                          </a:solidFill>
                          <a:latin typeface="Arial" charset="0"/>
                        </a:defRPr>
                      </a:lvl2pPr>
                      <a:lvl3pPr marL="1143000" indent="-228600" algn="l" eaLnBrk="0" hangingPunct="0">
                        <a:spcBef>
                          <a:spcPct val="20000"/>
                        </a:spcBef>
                        <a:defRPr sz="2000">
                          <a:solidFill>
                            <a:schemeClr val="tx1"/>
                          </a:solidFill>
                          <a:latin typeface="Arial" charset="0"/>
                        </a:defRPr>
                      </a:lvl3pPr>
                      <a:lvl4pPr marL="1600200" indent="-228600" algn="l" eaLnBrk="0" hangingPunct="0">
                        <a:spcBef>
                          <a:spcPct val="20000"/>
                        </a:spcBef>
                        <a:defRPr>
                          <a:solidFill>
                            <a:schemeClr val="tx1"/>
                          </a:solidFill>
                          <a:latin typeface="Arial" charset="0"/>
                        </a:defRPr>
                      </a:lvl4pPr>
                      <a:lvl5pPr marL="2057400" indent="-228600" algn="l"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altLang="ru-RU" sz="1600" b="1" i="0" u="none" strike="noStrike" cap="none" normalizeH="0" baseline="0" dirty="0" smtClean="0">
                          <a:ln>
                            <a:noFill/>
                          </a:ln>
                          <a:solidFill>
                            <a:schemeClr val="tx1"/>
                          </a:solidFill>
                          <a:effectLst/>
                          <a:latin typeface="Times New Roman" pitchFamily="18" charset="0"/>
                          <a:cs typeface="Times New Roman" pitchFamily="18" charset="0"/>
                        </a:rPr>
                        <a:t>6.2</a:t>
                      </a:r>
                      <a:r>
                        <a:rPr kumimoji="0" lang="ru-RU" altLang="ru-RU" sz="1600" b="1" i="0" u="none" strike="noStrike" cap="none" normalizeH="0" baseline="0" dirty="0" smtClean="0">
                          <a:ln>
                            <a:noFill/>
                          </a:ln>
                          <a:solidFill>
                            <a:schemeClr val="tx1"/>
                          </a:solidFill>
                          <a:effectLst/>
                          <a:latin typeface="Times New Roman" pitchFamily="18" charset="0"/>
                          <a:cs typeface="Times New Roman" pitchFamily="18" charset="0"/>
                        </a:rPr>
                        <a:t>.10</a:t>
                      </a:r>
                      <a:r>
                        <a:rPr kumimoji="0" lang="ru-RU" altLang="ru-RU" sz="1600" b="1" i="0" u="none" strike="noStrike" cap="none" normalizeH="0" baseline="30000" dirty="0" smtClean="0">
                          <a:ln>
                            <a:noFill/>
                          </a:ln>
                          <a:solidFill>
                            <a:schemeClr val="tx1"/>
                          </a:solidFill>
                          <a:effectLst/>
                          <a:latin typeface="Times New Roman" pitchFamily="18" charset="0"/>
                          <a:cs typeface="Times New Roman" pitchFamily="18" charset="0"/>
                        </a:rPr>
                        <a:t>13</a:t>
                      </a:r>
                      <a:endParaRPr kumimoji="0" lang="ru-RU" altLang="ru-RU" sz="16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altLang="ru-RU" sz="1800" b="1" i="0" u="none" strike="noStrike" cap="none" normalizeH="0" baseline="0" dirty="0" smtClean="0">
                          <a:ln>
                            <a:noFill/>
                          </a:ln>
                          <a:solidFill>
                            <a:srgbClr val="00B050"/>
                          </a:solidFill>
                          <a:effectLst/>
                          <a:latin typeface="Times New Roman" pitchFamily="18" charset="0"/>
                          <a:cs typeface="Times New Roman" pitchFamily="18" charset="0"/>
                        </a:rPr>
                        <a:t>1</a:t>
                      </a:r>
                      <a:endParaRPr kumimoji="0" lang="ru-RU" altLang="ru-RU" sz="1800" b="1" i="0" u="none" strike="noStrike" cap="none" normalizeH="0" baseline="0" dirty="0" smtClean="0">
                        <a:ln>
                          <a:noFill/>
                        </a:ln>
                        <a:solidFill>
                          <a:srgbClr val="00B050"/>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marL="342900" indent="-342900" algn="l" eaLnBrk="0" hangingPunct="0">
                        <a:spcBef>
                          <a:spcPct val="20000"/>
                        </a:spcBef>
                        <a:defRPr sz="2800">
                          <a:solidFill>
                            <a:schemeClr val="tx1"/>
                          </a:solidFill>
                          <a:latin typeface="Arial" charset="0"/>
                        </a:defRPr>
                      </a:lvl1pPr>
                      <a:lvl2pPr marL="742950" indent="-285750" algn="l" eaLnBrk="0" hangingPunct="0">
                        <a:spcBef>
                          <a:spcPct val="20000"/>
                        </a:spcBef>
                        <a:defRPr sz="2400">
                          <a:solidFill>
                            <a:schemeClr val="tx1"/>
                          </a:solidFill>
                          <a:latin typeface="Arial" charset="0"/>
                        </a:defRPr>
                      </a:lvl2pPr>
                      <a:lvl3pPr marL="1143000" indent="-228600" algn="l" eaLnBrk="0" hangingPunct="0">
                        <a:spcBef>
                          <a:spcPct val="20000"/>
                        </a:spcBef>
                        <a:defRPr sz="2000">
                          <a:solidFill>
                            <a:schemeClr val="tx1"/>
                          </a:solidFill>
                          <a:latin typeface="Arial" charset="0"/>
                        </a:defRPr>
                      </a:lvl3pPr>
                      <a:lvl4pPr marL="1600200" indent="-228600" algn="l" eaLnBrk="0" hangingPunct="0">
                        <a:spcBef>
                          <a:spcPct val="20000"/>
                        </a:spcBef>
                        <a:defRPr>
                          <a:solidFill>
                            <a:schemeClr val="tx1"/>
                          </a:solidFill>
                          <a:latin typeface="Arial" charset="0"/>
                        </a:defRPr>
                      </a:lvl4pPr>
                      <a:lvl5pPr marL="2057400" indent="-228600" algn="l"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ru-RU" altLang="ru-RU" sz="1600" b="1" i="0" u="none" strike="noStrike" cap="none" normalizeH="0" baseline="0" dirty="0" smtClean="0">
                          <a:ln>
                            <a:noFill/>
                          </a:ln>
                          <a:solidFill>
                            <a:schemeClr val="tx1"/>
                          </a:solidFill>
                          <a:effectLst/>
                          <a:latin typeface="Times New Roman" pitchFamily="18" charset="0"/>
                          <a:cs typeface="Times New Roman" pitchFamily="18" charset="0"/>
                        </a:rPr>
                        <a:t>50%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marL="342900" indent="-342900" algn="l" eaLnBrk="0" hangingPunct="0">
                        <a:spcBef>
                          <a:spcPct val="20000"/>
                        </a:spcBef>
                        <a:defRPr sz="2800">
                          <a:solidFill>
                            <a:schemeClr val="tx1"/>
                          </a:solidFill>
                          <a:latin typeface="Arial" charset="0"/>
                        </a:defRPr>
                      </a:lvl1pPr>
                      <a:lvl2pPr marL="742950" indent="-285750" algn="l" eaLnBrk="0" hangingPunct="0">
                        <a:spcBef>
                          <a:spcPct val="20000"/>
                        </a:spcBef>
                        <a:defRPr sz="2400">
                          <a:solidFill>
                            <a:schemeClr val="tx1"/>
                          </a:solidFill>
                          <a:latin typeface="Arial" charset="0"/>
                        </a:defRPr>
                      </a:lvl2pPr>
                      <a:lvl3pPr marL="1143000" indent="-228600" algn="l" eaLnBrk="0" hangingPunct="0">
                        <a:spcBef>
                          <a:spcPct val="20000"/>
                        </a:spcBef>
                        <a:defRPr sz="2000">
                          <a:solidFill>
                            <a:schemeClr val="tx1"/>
                          </a:solidFill>
                          <a:latin typeface="Arial" charset="0"/>
                        </a:defRPr>
                      </a:lvl3pPr>
                      <a:lvl4pPr marL="1600200" indent="-228600" algn="l" eaLnBrk="0" hangingPunct="0">
                        <a:spcBef>
                          <a:spcPct val="20000"/>
                        </a:spcBef>
                        <a:defRPr>
                          <a:solidFill>
                            <a:schemeClr val="tx1"/>
                          </a:solidFill>
                          <a:latin typeface="Arial" charset="0"/>
                        </a:defRPr>
                      </a:lvl4pPr>
                      <a:lvl5pPr marL="2057400" indent="-228600" algn="l"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altLang="ru-RU" sz="1600" b="1" i="0" u="none" strike="noStrike" cap="none" normalizeH="0" baseline="0" dirty="0" smtClean="0">
                          <a:ln>
                            <a:noFill/>
                          </a:ln>
                          <a:solidFill>
                            <a:schemeClr val="tx1"/>
                          </a:solidFill>
                          <a:effectLst/>
                          <a:latin typeface="Times New Roman" pitchFamily="18" charset="0"/>
                          <a:cs typeface="Times New Roman" pitchFamily="18" charset="0"/>
                        </a:rPr>
                        <a:t>3.1</a:t>
                      </a:r>
                      <a:r>
                        <a:rPr kumimoji="0" lang="ru-RU" altLang="ru-RU" sz="1600" b="1" i="0" u="none" strike="noStrike" cap="none" normalizeH="0" baseline="0" dirty="0" smtClean="0">
                          <a:ln>
                            <a:noFill/>
                          </a:ln>
                          <a:solidFill>
                            <a:schemeClr val="tx1"/>
                          </a:solidFill>
                          <a:effectLst/>
                          <a:latin typeface="Times New Roman" pitchFamily="18" charset="0"/>
                          <a:cs typeface="Times New Roman" pitchFamily="18" charset="0"/>
                        </a:rPr>
                        <a:t>.10</a:t>
                      </a:r>
                      <a:r>
                        <a:rPr kumimoji="0" lang="ru-RU" altLang="ru-RU" sz="1600" b="1" i="0" u="none" strike="noStrike" cap="none" normalizeH="0" baseline="30000" dirty="0" smtClean="0">
                          <a:ln>
                            <a:noFill/>
                          </a:ln>
                          <a:solidFill>
                            <a:schemeClr val="tx1"/>
                          </a:solidFill>
                          <a:effectLst/>
                          <a:latin typeface="Times New Roman" pitchFamily="18" charset="0"/>
                          <a:cs typeface="Times New Roman" pitchFamily="18" charset="0"/>
                        </a:rPr>
                        <a:t>13</a:t>
                      </a:r>
                      <a:endParaRPr kumimoji="0" lang="ru-RU" altLang="ru-RU" sz="16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409575">
                <a:tc>
                  <a:txBody>
                    <a:bodyPr/>
                    <a:lstStyle>
                      <a:lvl1pPr marL="342900" indent="-342900" algn="l" eaLnBrk="0" hangingPunct="0">
                        <a:spcBef>
                          <a:spcPct val="20000"/>
                        </a:spcBef>
                        <a:defRPr sz="2800">
                          <a:solidFill>
                            <a:schemeClr val="tx1"/>
                          </a:solidFill>
                          <a:latin typeface="Arial" charset="0"/>
                        </a:defRPr>
                      </a:lvl1pPr>
                      <a:lvl2pPr marL="742950" indent="-285750" algn="l" eaLnBrk="0" hangingPunct="0">
                        <a:spcBef>
                          <a:spcPct val="20000"/>
                        </a:spcBef>
                        <a:defRPr sz="2400">
                          <a:solidFill>
                            <a:schemeClr val="tx1"/>
                          </a:solidFill>
                          <a:latin typeface="Arial" charset="0"/>
                        </a:defRPr>
                      </a:lvl2pPr>
                      <a:lvl3pPr marL="1143000" indent="-228600" algn="l" eaLnBrk="0" hangingPunct="0">
                        <a:spcBef>
                          <a:spcPct val="20000"/>
                        </a:spcBef>
                        <a:defRPr sz="2000">
                          <a:solidFill>
                            <a:schemeClr val="tx1"/>
                          </a:solidFill>
                          <a:latin typeface="Arial" charset="0"/>
                        </a:defRPr>
                      </a:lvl3pPr>
                      <a:lvl4pPr marL="1600200" indent="-228600" algn="l" eaLnBrk="0" hangingPunct="0">
                        <a:spcBef>
                          <a:spcPct val="20000"/>
                        </a:spcBef>
                        <a:defRPr>
                          <a:solidFill>
                            <a:schemeClr val="tx1"/>
                          </a:solidFill>
                          <a:latin typeface="Arial" charset="0"/>
                        </a:defRPr>
                      </a:lvl4pPr>
                      <a:lvl5pPr marL="2057400" indent="-228600" algn="l"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ru-RU" altLang="ru-RU" sz="1600" b="1" i="0" u="none" strike="noStrike" cap="none" normalizeH="0" baseline="30000" dirty="0" smtClean="0">
                          <a:ln>
                            <a:noFill/>
                          </a:ln>
                          <a:solidFill>
                            <a:schemeClr val="bg1"/>
                          </a:solidFill>
                          <a:effectLst/>
                          <a:latin typeface="Times New Roman" pitchFamily="18" charset="0"/>
                          <a:cs typeface="Times New Roman" pitchFamily="18" charset="0"/>
                        </a:rPr>
                        <a:t>54</a:t>
                      </a:r>
                      <a:r>
                        <a:rPr kumimoji="0" lang="en-US" altLang="ru-RU" sz="1600" b="1" i="0" u="none" strike="noStrike" cap="none" normalizeH="0" baseline="0" dirty="0" smtClean="0">
                          <a:ln>
                            <a:noFill/>
                          </a:ln>
                          <a:solidFill>
                            <a:schemeClr val="bg1"/>
                          </a:solidFill>
                          <a:effectLst/>
                          <a:latin typeface="Times New Roman" pitchFamily="18" charset="0"/>
                          <a:cs typeface="Times New Roman" pitchFamily="18" charset="0"/>
                        </a:rPr>
                        <a:t>Cr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70C0"/>
                    </a:solidFill>
                  </a:tcPr>
                </a:tc>
                <a:tc>
                  <a:txBody>
                    <a:bodyPr/>
                    <a:lstStyle>
                      <a:lvl1pPr marL="342900" indent="-342900" algn="l" eaLnBrk="0" hangingPunct="0">
                        <a:spcBef>
                          <a:spcPct val="20000"/>
                        </a:spcBef>
                        <a:defRPr sz="2800">
                          <a:solidFill>
                            <a:schemeClr val="tx1"/>
                          </a:solidFill>
                          <a:latin typeface="Arial" charset="0"/>
                        </a:defRPr>
                      </a:lvl1pPr>
                      <a:lvl2pPr marL="742950" indent="-285750" algn="l" eaLnBrk="0" hangingPunct="0">
                        <a:spcBef>
                          <a:spcPct val="20000"/>
                        </a:spcBef>
                        <a:defRPr sz="2400">
                          <a:solidFill>
                            <a:schemeClr val="tx1"/>
                          </a:solidFill>
                          <a:latin typeface="Arial" charset="0"/>
                        </a:defRPr>
                      </a:lvl2pPr>
                      <a:lvl3pPr marL="1143000" indent="-228600" algn="l" eaLnBrk="0" hangingPunct="0">
                        <a:spcBef>
                          <a:spcPct val="20000"/>
                        </a:spcBef>
                        <a:defRPr sz="2000">
                          <a:solidFill>
                            <a:schemeClr val="tx1"/>
                          </a:solidFill>
                          <a:latin typeface="Arial" charset="0"/>
                        </a:defRPr>
                      </a:lvl3pPr>
                      <a:lvl4pPr marL="1600200" indent="-228600" algn="l" eaLnBrk="0" hangingPunct="0">
                        <a:spcBef>
                          <a:spcPct val="20000"/>
                        </a:spcBef>
                        <a:defRPr>
                          <a:solidFill>
                            <a:schemeClr val="tx1"/>
                          </a:solidFill>
                          <a:latin typeface="Arial" charset="0"/>
                        </a:defRPr>
                      </a:lvl4pPr>
                      <a:lvl5pPr marL="2057400" indent="-228600" algn="l"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ru-RU" altLang="ru-RU" sz="1600" b="1" i="0" u="none" strike="noStrike" cap="none" normalizeH="0" baseline="0" smtClean="0">
                          <a:ln>
                            <a:noFill/>
                          </a:ln>
                          <a:solidFill>
                            <a:schemeClr val="bg1"/>
                          </a:solidFill>
                          <a:effectLst/>
                          <a:latin typeface="Times New Roman" pitchFamily="18" charset="0"/>
                          <a:cs typeface="Times New Roman" pitchFamily="18" charset="0"/>
                        </a:rPr>
                        <a:t>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70C0"/>
                    </a:solidFill>
                  </a:tcPr>
                </a:tc>
                <a:tc>
                  <a:txBody>
                    <a:bodyPr/>
                    <a:lstStyle>
                      <a:lvl1pPr marL="342900" indent="-342900" algn="l" eaLnBrk="0" hangingPunct="0">
                        <a:spcBef>
                          <a:spcPct val="20000"/>
                        </a:spcBef>
                        <a:defRPr sz="2800">
                          <a:solidFill>
                            <a:schemeClr val="tx1"/>
                          </a:solidFill>
                          <a:latin typeface="Arial" charset="0"/>
                        </a:defRPr>
                      </a:lvl1pPr>
                      <a:lvl2pPr marL="742950" indent="-285750" algn="l" eaLnBrk="0" hangingPunct="0">
                        <a:spcBef>
                          <a:spcPct val="20000"/>
                        </a:spcBef>
                        <a:defRPr sz="2400">
                          <a:solidFill>
                            <a:schemeClr val="tx1"/>
                          </a:solidFill>
                          <a:latin typeface="Arial" charset="0"/>
                        </a:defRPr>
                      </a:lvl2pPr>
                      <a:lvl3pPr marL="1143000" indent="-228600" algn="l" eaLnBrk="0" hangingPunct="0">
                        <a:spcBef>
                          <a:spcPct val="20000"/>
                        </a:spcBef>
                        <a:defRPr sz="2000">
                          <a:solidFill>
                            <a:schemeClr val="tx1"/>
                          </a:solidFill>
                          <a:latin typeface="Arial" charset="0"/>
                        </a:defRPr>
                      </a:lvl3pPr>
                      <a:lvl4pPr marL="1600200" indent="-228600" algn="l" eaLnBrk="0" hangingPunct="0">
                        <a:spcBef>
                          <a:spcPct val="20000"/>
                        </a:spcBef>
                        <a:defRPr>
                          <a:solidFill>
                            <a:schemeClr val="tx1"/>
                          </a:solidFill>
                          <a:latin typeface="Arial" charset="0"/>
                        </a:defRPr>
                      </a:lvl4pPr>
                      <a:lvl5pPr marL="2057400" indent="-228600" algn="l"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ru-RU" altLang="ru-RU" sz="1600" b="1" i="0" u="none" strike="noStrike" cap="none" normalizeH="0" baseline="0" dirty="0" smtClean="0">
                          <a:ln>
                            <a:noFill/>
                          </a:ln>
                          <a:solidFill>
                            <a:schemeClr val="bg1"/>
                          </a:solidFill>
                          <a:effectLst/>
                          <a:latin typeface="Times New Roman" pitchFamily="18" charset="0"/>
                          <a:cs typeface="Times New Roman" pitchFamily="18" charset="0"/>
                        </a:rPr>
                        <a:t>125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70C0"/>
                    </a:solidFill>
                  </a:tcPr>
                </a:tc>
                <a:tc>
                  <a:txBody>
                    <a:bodyPr/>
                    <a:lstStyle>
                      <a:lvl1pPr marL="342900" indent="-342900" algn="l" eaLnBrk="0" hangingPunct="0">
                        <a:spcBef>
                          <a:spcPct val="20000"/>
                        </a:spcBef>
                        <a:defRPr sz="2800">
                          <a:solidFill>
                            <a:schemeClr val="tx1"/>
                          </a:solidFill>
                          <a:latin typeface="Arial" charset="0"/>
                        </a:defRPr>
                      </a:lvl1pPr>
                      <a:lvl2pPr marL="742950" indent="-285750" algn="l" eaLnBrk="0" hangingPunct="0">
                        <a:spcBef>
                          <a:spcPct val="20000"/>
                        </a:spcBef>
                        <a:defRPr sz="2400">
                          <a:solidFill>
                            <a:schemeClr val="tx1"/>
                          </a:solidFill>
                          <a:latin typeface="Arial" charset="0"/>
                        </a:defRPr>
                      </a:lvl2pPr>
                      <a:lvl3pPr marL="1143000" indent="-228600" algn="l" eaLnBrk="0" hangingPunct="0">
                        <a:spcBef>
                          <a:spcPct val="20000"/>
                        </a:spcBef>
                        <a:defRPr sz="2000">
                          <a:solidFill>
                            <a:schemeClr val="tx1"/>
                          </a:solidFill>
                          <a:latin typeface="Arial" charset="0"/>
                        </a:defRPr>
                      </a:lvl3pPr>
                      <a:lvl4pPr marL="1600200" indent="-228600" algn="l" eaLnBrk="0" hangingPunct="0">
                        <a:spcBef>
                          <a:spcPct val="20000"/>
                        </a:spcBef>
                        <a:defRPr>
                          <a:solidFill>
                            <a:schemeClr val="tx1"/>
                          </a:solidFill>
                          <a:latin typeface="Arial" charset="0"/>
                        </a:defRPr>
                      </a:lvl4pPr>
                      <a:lvl5pPr marL="2057400" indent="-228600" algn="l"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ru-RU" altLang="ru-RU" sz="1600" b="1" i="0" u="none" strike="noStrike" cap="none" normalizeH="0" baseline="0" dirty="0" smtClean="0">
                          <a:ln>
                            <a:noFill/>
                          </a:ln>
                          <a:solidFill>
                            <a:schemeClr val="bg1"/>
                          </a:solidFill>
                          <a:effectLst/>
                          <a:latin typeface="Times New Roman" pitchFamily="18" charset="0"/>
                          <a:cs typeface="Times New Roman" pitchFamily="18" charset="0"/>
                        </a:rPr>
                        <a:t>8.10</a:t>
                      </a:r>
                      <a:r>
                        <a:rPr kumimoji="0" lang="ru-RU" altLang="ru-RU" sz="1600" b="1" i="0" u="none" strike="noStrike" cap="none" normalizeH="0" baseline="30000" dirty="0" smtClean="0">
                          <a:ln>
                            <a:noFill/>
                          </a:ln>
                          <a:solidFill>
                            <a:schemeClr val="bg1"/>
                          </a:solidFill>
                          <a:effectLst/>
                          <a:latin typeface="Times New Roman" pitchFamily="18" charset="0"/>
                          <a:cs typeface="Times New Roman" pitchFamily="18" charset="0"/>
                        </a:rPr>
                        <a:t>13</a:t>
                      </a:r>
                      <a:endParaRPr kumimoji="0" lang="ru-RU" altLang="ru-RU" sz="1600" b="1" i="0" u="none" strike="noStrike" cap="none" normalizeH="0" baseline="0" dirty="0" smtClean="0">
                        <a:ln>
                          <a:noFill/>
                        </a:ln>
                        <a:solidFill>
                          <a:schemeClr val="bg1"/>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70C0"/>
                    </a:solid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altLang="ru-RU" sz="1800" b="1" i="0" u="none" strike="noStrike" cap="none" normalizeH="0" baseline="0" dirty="0" smtClean="0">
                          <a:ln>
                            <a:noFill/>
                          </a:ln>
                          <a:solidFill>
                            <a:srgbClr val="00B050"/>
                          </a:solidFill>
                          <a:effectLst/>
                          <a:latin typeface="Times New Roman" pitchFamily="18" charset="0"/>
                          <a:cs typeface="Times New Roman" pitchFamily="18" charset="0"/>
                        </a:rPr>
                        <a:t>1</a:t>
                      </a:r>
                      <a:endParaRPr kumimoji="0" lang="ru-RU" altLang="ru-RU" sz="1800" b="1" i="0" u="none" strike="noStrike" cap="none" normalizeH="0" baseline="0" dirty="0" smtClean="0">
                        <a:ln>
                          <a:noFill/>
                        </a:ln>
                        <a:solidFill>
                          <a:srgbClr val="00B050"/>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70C0"/>
                    </a:solidFill>
                  </a:tcPr>
                </a:tc>
                <a:tc>
                  <a:txBody>
                    <a:bodyPr/>
                    <a:lstStyle>
                      <a:lvl1pPr marL="342900" indent="-342900" algn="l" eaLnBrk="0" hangingPunct="0">
                        <a:spcBef>
                          <a:spcPct val="20000"/>
                        </a:spcBef>
                        <a:defRPr sz="2800">
                          <a:solidFill>
                            <a:schemeClr val="tx1"/>
                          </a:solidFill>
                          <a:latin typeface="Arial" charset="0"/>
                        </a:defRPr>
                      </a:lvl1pPr>
                      <a:lvl2pPr marL="742950" indent="-285750" algn="l" eaLnBrk="0" hangingPunct="0">
                        <a:spcBef>
                          <a:spcPct val="20000"/>
                        </a:spcBef>
                        <a:defRPr sz="2400">
                          <a:solidFill>
                            <a:schemeClr val="tx1"/>
                          </a:solidFill>
                          <a:latin typeface="Arial" charset="0"/>
                        </a:defRPr>
                      </a:lvl2pPr>
                      <a:lvl3pPr marL="1143000" indent="-228600" algn="l" eaLnBrk="0" hangingPunct="0">
                        <a:spcBef>
                          <a:spcPct val="20000"/>
                        </a:spcBef>
                        <a:defRPr sz="2000">
                          <a:solidFill>
                            <a:schemeClr val="tx1"/>
                          </a:solidFill>
                          <a:latin typeface="Arial" charset="0"/>
                        </a:defRPr>
                      </a:lvl3pPr>
                      <a:lvl4pPr marL="1600200" indent="-228600" algn="l" eaLnBrk="0" hangingPunct="0">
                        <a:spcBef>
                          <a:spcPct val="20000"/>
                        </a:spcBef>
                        <a:defRPr>
                          <a:solidFill>
                            <a:schemeClr val="tx1"/>
                          </a:solidFill>
                          <a:latin typeface="Arial" charset="0"/>
                        </a:defRPr>
                      </a:lvl4pPr>
                      <a:lvl5pPr marL="2057400" indent="-228600" algn="l"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ru-RU" altLang="ru-RU" sz="1600" b="1" i="0" u="none" strike="noStrike" cap="none" normalizeH="0" baseline="0" dirty="0" smtClean="0">
                          <a:ln>
                            <a:noFill/>
                          </a:ln>
                          <a:solidFill>
                            <a:schemeClr val="bg1"/>
                          </a:solidFill>
                          <a:effectLst/>
                          <a:latin typeface="Times New Roman" pitchFamily="18" charset="0"/>
                          <a:cs typeface="Times New Roman" pitchFamily="18" charset="0"/>
                        </a:rPr>
                        <a:t>50%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70C0"/>
                    </a:solidFill>
                  </a:tcPr>
                </a:tc>
                <a:tc>
                  <a:txBody>
                    <a:bodyPr/>
                    <a:lstStyle>
                      <a:lvl1pPr marL="342900" indent="-342900" algn="l" eaLnBrk="0" hangingPunct="0">
                        <a:spcBef>
                          <a:spcPct val="20000"/>
                        </a:spcBef>
                        <a:defRPr sz="2800">
                          <a:solidFill>
                            <a:schemeClr val="tx1"/>
                          </a:solidFill>
                          <a:latin typeface="Arial" charset="0"/>
                        </a:defRPr>
                      </a:lvl1pPr>
                      <a:lvl2pPr marL="742950" indent="-285750" algn="l" eaLnBrk="0" hangingPunct="0">
                        <a:spcBef>
                          <a:spcPct val="20000"/>
                        </a:spcBef>
                        <a:defRPr sz="2400">
                          <a:solidFill>
                            <a:schemeClr val="tx1"/>
                          </a:solidFill>
                          <a:latin typeface="Arial" charset="0"/>
                        </a:defRPr>
                      </a:lvl2pPr>
                      <a:lvl3pPr marL="1143000" indent="-228600" algn="l" eaLnBrk="0" hangingPunct="0">
                        <a:spcBef>
                          <a:spcPct val="20000"/>
                        </a:spcBef>
                        <a:defRPr sz="2000">
                          <a:solidFill>
                            <a:schemeClr val="tx1"/>
                          </a:solidFill>
                          <a:latin typeface="Arial" charset="0"/>
                        </a:defRPr>
                      </a:lvl3pPr>
                      <a:lvl4pPr marL="1600200" indent="-228600" algn="l" eaLnBrk="0" hangingPunct="0">
                        <a:spcBef>
                          <a:spcPct val="20000"/>
                        </a:spcBef>
                        <a:defRPr>
                          <a:solidFill>
                            <a:schemeClr val="tx1"/>
                          </a:solidFill>
                          <a:latin typeface="Arial" charset="0"/>
                        </a:defRPr>
                      </a:lvl4pPr>
                      <a:lvl5pPr marL="2057400" indent="-228600" algn="l"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ru-RU" altLang="ru-RU" sz="1600" b="1" i="0" u="none" strike="noStrike" cap="none" normalizeH="0" baseline="0" dirty="0" smtClean="0">
                          <a:ln>
                            <a:noFill/>
                          </a:ln>
                          <a:solidFill>
                            <a:schemeClr val="bg1"/>
                          </a:solidFill>
                          <a:effectLst/>
                          <a:latin typeface="Times New Roman" pitchFamily="18" charset="0"/>
                          <a:cs typeface="Times New Roman" pitchFamily="18" charset="0"/>
                        </a:rPr>
                        <a:t>4.10</a:t>
                      </a:r>
                      <a:r>
                        <a:rPr kumimoji="0" lang="ru-RU" altLang="ru-RU" sz="1600" b="1" i="0" u="none" strike="noStrike" cap="none" normalizeH="0" baseline="30000" dirty="0" smtClean="0">
                          <a:ln>
                            <a:noFill/>
                          </a:ln>
                          <a:solidFill>
                            <a:schemeClr val="bg1"/>
                          </a:solidFill>
                          <a:effectLst/>
                          <a:latin typeface="Times New Roman" pitchFamily="18" charset="0"/>
                          <a:cs typeface="Times New Roman" pitchFamily="18" charset="0"/>
                        </a:rPr>
                        <a:t>13</a:t>
                      </a:r>
                      <a:endParaRPr kumimoji="0" lang="ru-RU" altLang="ru-RU" sz="1600" b="1" i="0" u="none" strike="noStrike" cap="none" normalizeH="0" baseline="0" dirty="0" smtClean="0">
                        <a:ln>
                          <a:noFill/>
                        </a:ln>
                        <a:solidFill>
                          <a:schemeClr val="bg1"/>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70C0"/>
                    </a:solidFill>
                  </a:tcPr>
                </a:tc>
              </a:tr>
              <a:tr h="409575">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dirty="0" smtClean="0">
                          <a:ln>
                            <a:noFill/>
                          </a:ln>
                          <a:solidFill>
                            <a:schemeClr val="tx1"/>
                          </a:solidFill>
                          <a:effectLst/>
                          <a:latin typeface="Times New Roman" pitchFamily="18" charset="0"/>
                          <a:cs typeface="Times New Roman" pitchFamily="18" charset="0"/>
                        </a:rPr>
                        <a:t>58</a:t>
                      </a:r>
                      <a:r>
                        <a:rPr kumimoji="0" lang="en-US" sz="1600" b="1" i="0" u="none" strike="noStrike" cap="none" normalizeH="0" baseline="0" dirty="0" smtClean="0">
                          <a:ln>
                            <a:noFill/>
                          </a:ln>
                          <a:solidFill>
                            <a:schemeClr val="tx1"/>
                          </a:solidFill>
                          <a:effectLst/>
                          <a:latin typeface="Times New Roman" pitchFamily="18" charset="0"/>
                          <a:cs typeface="Times New Roman" pitchFamily="18" charset="0"/>
                        </a:rPr>
                        <a:t>Fe</a:t>
                      </a:r>
                      <a:endParaRPr kumimoji="0" lang="en-US" sz="1600" b="1"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dirty="0" smtClean="0">
                          <a:ln>
                            <a:noFill/>
                          </a:ln>
                          <a:solidFill>
                            <a:schemeClr val="tx1"/>
                          </a:solidFill>
                          <a:effectLst/>
                          <a:latin typeface="Times New Roman" pitchFamily="18" charset="0"/>
                          <a:cs typeface="Times New Roman" pitchFamily="18" charset="0"/>
                        </a:rPr>
                        <a:t>9/10</a:t>
                      </a:r>
                      <a:endParaRPr kumimoji="0" lang="ru-RU" sz="1600" b="1"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dirty="0" smtClean="0">
                          <a:ln>
                            <a:noFill/>
                          </a:ln>
                          <a:solidFill>
                            <a:schemeClr val="tx1"/>
                          </a:solidFill>
                          <a:effectLst/>
                          <a:latin typeface="Times New Roman" pitchFamily="18" charset="0"/>
                          <a:cs typeface="Times New Roman" pitchFamily="18" charset="0"/>
                        </a:rPr>
                        <a:t>125</a:t>
                      </a:r>
                      <a:endParaRPr kumimoji="0" lang="ru-RU" sz="1600" b="1"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dirty="0" smtClean="0">
                          <a:ln>
                            <a:noFill/>
                          </a:ln>
                          <a:solidFill>
                            <a:schemeClr val="tx1"/>
                          </a:solidFill>
                          <a:effectLst/>
                          <a:latin typeface="Times New Roman" pitchFamily="18" charset="0"/>
                          <a:cs typeface="Times New Roman" pitchFamily="18" charset="0"/>
                        </a:rPr>
                        <a:t>8.10</a:t>
                      </a:r>
                      <a:r>
                        <a:rPr kumimoji="0" lang="ru-RU" sz="1600" b="1" i="0" u="none" strike="noStrike" cap="none" normalizeH="0" baseline="30000" dirty="0" smtClean="0">
                          <a:ln>
                            <a:noFill/>
                          </a:ln>
                          <a:solidFill>
                            <a:schemeClr val="tx1"/>
                          </a:solidFill>
                          <a:effectLst/>
                          <a:latin typeface="Times New Roman" pitchFamily="18" charset="0"/>
                          <a:cs typeface="Times New Roman" pitchFamily="18" charset="0"/>
                        </a:rPr>
                        <a:t>13</a:t>
                      </a:r>
                      <a:endParaRPr kumimoji="0" lang="ru-RU" sz="1600" b="1"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00B050"/>
                          </a:solidFill>
                          <a:effectLst/>
                          <a:latin typeface="Arial" charset="0"/>
                        </a:rPr>
                        <a:t>1</a:t>
                      </a:r>
                      <a:endParaRPr kumimoji="0" lang="ru-RU" sz="1800" b="1" i="0" u="none" strike="noStrike" cap="none" normalizeH="0" baseline="0" dirty="0" smtClean="0">
                        <a:ln>
                          <a:noFill/>
                        </a:ln>
                        <a:solidFill>
                          <a:srgbClr val="00B050"/>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dirty="0" smtClean="0">
                          <a:ln>
                            <a:noFill/>
                          </a:ln>
                          <a:solidFill>
                            <a:schemeClr val="tx1"/>
                          </a:solidFill>
                          <a:effectLst/>
                          <a:latin typeface="Times New Roman" pitchFamily="18" charset="0"/>
                          <a:cs typeface="Times New Roman" pitchFamily="18" charset="0"/>
                        </a:rPr>
                        <a:t>50%</a:t>
                      </a:r>
                      <a:endParaRPr kumimoji="0" lang="ru-RU" sz="1600" b="1"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dirty="0" smtClean="0">
                          <a:ln>
                            <a:noFill/>
                          </a:ln>
                          <a:solidFill>
                            <a:schemeClr val="tx1"/>
                          </a:solidFill>
                          <a:effectLst/>
                          <a:latin typeface="Times New Roman" pitchFamily="18" charset="0"/>
                          <a:cs typeface="Times New Roman" pitchFamily="18" charset="0"/>
                        </a:rPr>
                        <a:t>4·10</a:t>
                      </a:r>
                      <a:r>
                        <a:rPr kumimoji="0" lang="ru-RU" sz="1600" b="1" i="0" u="none" strike="noStrike" cap="none" normalizeH="0" baseline="30000" dirty="0" smtClean="0">
                          <a:ln>
                            <a:noFill/>
                          </a:ln>
                          <a:solidFill>
                            <a:schemeClr val="tx1"/>
                          </a:solidFill>
                          <a:effectLst/>
                          <a:latin typeface="Times New Roman" pitchFamily="18" charset="0"/>
                          <a:cs typeface="Times New Roman" pitchFamily="18" charset="0"/>
                        </a:rPr>
                        <a:t>13</a:t>
                      </a:r>
                      <a:endParaRPr kumimoji="0" lang="ru-RU" sz="1600" b="1"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411163">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dirty="0" smtClean="0">
                          <a:ln>
                            <a:noFill/>
                          </a:ln>
                          <a:solidFill>
                            <a:schemeClr val="bg1"/>
                          </a:solidFill>
                          <a:effectLst/>
                          <a:latin typeface="Times New Roman" pitchFamily="18" charset="0"/>
                          <a:cs typeface="Times New Roman" pitchFamily="18" charset="0"/>
                        </a:rPr>
                        <a:t>64</a:t>
                      </a:r>
                      <a:r>
                        <a:rPr kumimoji="0" lang="en-US" sz="1600" b="1" i="0" u="none" strike="noStrike" cap="none" normalizeH="0" baseline="0" dirty="0" smtClean="0">
                          <a:ln>
                            <a:noFill/>
                          </a:ln>
                          <a:solidFill>
                            <a:schemeClr val="bg1"/>
                          </a:solidFill>
                          <a:effectLst/>
                          <a:latin typeface="Times New Roman" pitchFamily="18" charset="0"/>
                          <a:cs typeface="Times New Roman" pitchFamily="18" charset="0"/>
                        </a:rPr>
                        <a:t>Ni</a:t>
                      </a:r>
                      <a:endParaRPr kumimoji="0" lang="en-US" sz="1600" b="1" i="0" u="none" strike="noStrike" cap="none" normalizeH="0" baseline="0" dirty="0" smtClean="0">
                        <a:ln>
                          <a:noFill/>
                        </a:ln>
                        <a:solidFill>
                          <a:schemeClr val="bg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70C0"/>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dirty="0" smtClean="0">
                          <a:ln>
                            <a:noFill/>
                          </a:ln>
                          <a:solidFill>
                            <a:schemeClr val="bg1"/>
                          </a:solidFill>
                          <a:effectLst/>
                          <a:latin typeface="Times New Roman" pitchFamily="18" charset="0"/>
                          <a:cs typeface="Times New Roman" pitchFamily="18" charset="0"/>
                        </a:rPr>
                        <a:t>10/11</a:t>
                      </a:r>
                      <a:endParaRPr kumimoji="0" lang="ru-RU" sz="1600" b="1" i="0" u="none" strike="noStrike" cap="none" normalizeH="0" baseline="0" dirty="0" smtClean="0">
                        <a:ln>
                          <a:noFill/>
                        </a:ln>
                        <a:solidFill>
                          <a:schemeClr val="bg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70C0"/>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dirty="0" smtClean="0">
                          <a:ln>
                            <a:noFill/>
                          </a:ln>
                          <a:solidFill>
                            <a:schemeClr val="bg1"/>
                          </a:solidFill>
                          <a:effectLst/>
                          <a:latin typeface="Times New Roman" pitchFamily="18" charset="0"/>
                          <a:cs typeface="Times New Roman" pitchFamily="18" charset="0"/>
                        </a:rPr>
                        <a:t>125</a:t>
                      </a:r>
                      <a:endParaRPr kumimoji="0" lang="ru-RU" sz="1600" b="1" i="0" u="none" strike="noStrike" cap="none" normalizeH="0" baseline="0" dirty="0" smtClean="0">
                        <a:ln>
                          <a:noFill/>
                        </a:ln>
                        <a:solidFill>
                          <a:schemeClr val="bg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70C0"/>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dirty="0" smtClean="0">
                          <a:ln>
                            <a:noFill/>
                          </a:ln>
                          <a:solidFill>
                            <a:schemeClr val="bg1"/>
                          </a:solidFill>
                          <a:effectLst/>
                          <a:latin typeface="Times New Roman" pitchFamily="18" charset="0"/>
                          <a:cs typeface="Times New Roman" pitchFamily="18" charset="0"/>
                        </a:rPr>
                        <a:t>8.10</a:t>
                      </a:r>
                      <a:r>
                        <a:rPr kumimoji="0" lang="ru-RU" sz="1600" b="1" i="0" u="none" strike="noStrike" cap="none" normalizeH="0" baseline="30000" dirty="0" smtClean="0">
                          <a:ln>
                            <a:noFill/>
                          </a:ln>
                          <a:solidFill>
                            <a:schemeClr val="bg1"/>
                          </a:solidFill>
                          <a:effectLst/>
                          <a:latin typeface="Times New Roman" pitchFamily="18" charset="0"/>
                          <a:cs typeface="Times New Roman" pitchFamily="18" charset="0"/>
                        </a:rPr>
                        <a:t>13</a:t>
                      </a:r>
                      <a:endParaRPr kumimoji="0" lang="ru-RU" sz="1600" b="1" i="0" u="none" strike="noStrike" cap="none" normalizeH="0" baseline="0" dirty="0" smtClean="0">
                        <a:ln>
                          <a:noFill/>
                        </a:ln>
                        <a:solidFill>
                          <a:schemeClr val="bg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70C0"/>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00B050"/>
                          </a:solidFill>
                          <a:effectLst/>
                          <a:latin typeface="Arial" charset="0"/>
                        </a:rPr>
                        <a:t>1</a:t>
                      </a:r>
                      <a:endParaRPr kumimoji="0" lang="ru-RU" sz="1800" b="1" i="0" u="none" strike="noStrike" cap="none" normalizeH="0" baseline="0" dirty="0" smtClean="0">
                        <a:ln>
                          <a:noFill/>
                        </a:ln>
                        <a:solidFill>
                          <a:srgbClr val="00B050"/>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70C0"/>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dirty="0" smtClean="0">
                          <a:ln>
                            <a:noFill/>
                          </a:ln>
                          <a:solidFill>
                            <a:schemeClr val="bg1"/>
                          </a:solidFill>
                          <a:effectLst/>
                          <a:latin typeface="Times New Roman" pitchFamily="18" charset="0"/>
                          <a:cs typeface="Times New Roman" pitchFamily="18" charset="0"/>
                        </a:rPr>
                        <a:t>50%</a:t>
                      </a:r>
                      <a:endParaRPr kumimoji="0" lang="ru-RU" sz="1600" b="1" i="0" u="none" strike="noStrike" cap="none" normalizeH="0" baseline="0" dirty="0" smtClean="0">
                        <a:ln>
                          <a:noFill/>
                        </a:ln>
                        <a:solidFill>
                          <a:schemeClr val="bg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70C0"/>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dirty="0" smtClean="0">
                          <a:ln>
                            <a:noFill/>
                          </a:ln>
                          <a:solidFill>
                            <a:schemeClr val="bg1"/>
                          </a:solidFill>
                          <a:effectLst/>
                          <a:latin typeface="Times New Roman" pitchFamily="18" charset="0"/>
                          <a:cs typeface="Times New Roman" pitchFamily="18" charset="0"/>
                        </a:rPr>
                        <a:t>4·10</a:t>
                      </a:r>
                      <a:r>
                        <a:rPr kumimoji="0" lang="ru-RU" sz="1600" b="1" i="0" u="none" strike="noStrike" cap="none" normalizeH="0" baseline="30000" dirty="0" smtClean="0">
                          <a:ln>
                            <a:noFill/>
                          </a:ln>
                          <a:solidFill>
                            <a:schemeClr val="bg1"/>
                          </a:solidFill>
                          <a:effectLst/>
                          <a:latin typeface="Times New Roman" pitchFamily="18" charset="0"/>
                          <a:cs typeface="Times New Roman" pitchFamily="18" charset="0"/>
                        </a:rPr>
                        <a:t>13</a:t>
                      </a:r>
                      <a:endParaRPr kumimoji="0" lang="ru-RU" sz="1600" b="1" i="0" u="none" strike="noStrike" cap="none" normalizeH="0" baseline="0" dirty="0" smtClean="0">
                        <a:ln>
                          <a:noFill/>
                        </a:ln>
                        <a:solidFill>
                          <a:schemeClr val="bg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70C0"/>
                    </a:solidFill>
                  </a:tcPr>
                </a:tc>
              </a:tr>
              <a:tr h="409575">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dirty="0" smtClean="0">
                          <a:ln>
                            <a:noFill/>
                          </a:ln>
                          <a:solidFill>
                            <a:schemeClr val="tx1"/>
                          </a:solidFill>
                          <a:effectLst/>
                          <a:latin typeface="Times New Roman" pitchFamily="18" charset="0"/>
                          <a:cs typeface="Times New Roman" pitchFamily="18" charset="0"/>
                        </a:rPr>
                        <a:t>70</a:t>
                      </a:r>
                      <a:r>
                        <a:rPr kumimoji="0" lang="en-US" sz="1600" b="1" i="0" u="none" strike="noStrike" cap="none" normalizeH="0" baseline="0" dirty="0" smtClean="0">
                          <a:ln>
                            <a:noFill/>
                          </a:ln>
                          <a:solidFill>
                            <a:schemeClr val="tx1"/>
                          </a:solidFill>
                          <a:effectLst/>
                          <a:latin typeface="Times New Roman" pitchFamily="18" charset="0"/>
                          <a:cs typeface="Times New Roman" pitchFamily="18" charset="0"/>
                        </a:rPr>
                        <a:t>Zn</a:t>
                      </a:r>
                      <a:endParaRPr kumimoji="0" lang="en-US" sz="1600" b="1"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smtClean="0">
                          <a:ln>
                            <a:noFill/>
                          </a:ln>
                          <a:solidFill>
                            <a:schemeClr val="tx1"/>
                          </a:solidFill>
                          <a:effectLst/>
                          <a:latin typeface="Times New Roman" pitchFamily="18" charset="0"/>
                          <a:cs typeface="Times New Roman" pitchFamily="18" charset="0"/>
                        </a:rPr>
                        <a:t>11/12</a:t>
                      </a:r>
                      <a:endParaRPr kumimoji="0" lang="ru-RU" sz="1600" b="1"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smtClean="0">
                          <a:ln>
                            <a:noFill/>
                          </a:ln>
                          <a:solidFill>
                            <a:schemeClr val="tx1"/>
                          </a:solidFill>
                          <a:effectLst/>
                          <a:latin typeface="Times New Roman" pitchFamily="18" charset="0"/>
                          <a:cs typeface="Times New Roman" pitchFamily="18" charset="0"/>
                        </a:rPr>
                        <a:t>100</a:t>
                      </a:r>
                      <a:endParaRPr kumimoji="0" lang="ru-RU" sz="1600" b="1"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dirty="0" smtClean="0">
                          <a:ln>
                            <a:noFill/>
                          </a:ln>
                          <a:solidFill>
                            <a:schemeClr val="tx1"/>
                          </a:solidFill>
                          <a:effectLst/>
                          <a:latin typeface="Times New Roman" pitchFamily="18" charset="0"/>
                          <a:cs typeface="Times New Roman" pitchFamily="18" charset="0"/>
                        </a:rPr>
                        <a:t>5.10</a:t>
                      </a:r>
                      <a:r>
                        <a:rPr kumimoji="0" lang="ru-RU" sz="1600" b="1" i="0" u="none" strike="noStrike" cap="none" normalizeH="0" baseline="30000" dirty="0" smtClean="0">
                          <a:ln>
                            <a:noFill/>
                          </a:ln>
                          <a:solidFill>
                            <a:schemeClr val="tx1"/>
                          </a:solidFill>
                          <a:effectLst/>
                          <a:latin typeface="Times New Roman" pitchFamily="18" charset="0"/>
                          <a:cs typeface="Times New Roman" pitchFamily="18" charset="0"/>
                        </a:rPr>
                        <a:t>13</a:t>
                      </a:r>
                      <a:endParaRPr kumimoji="0" lang="ru-RU" sz="1600" b="1"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00B050"/>
                          </a:solidFill>
                          <a:effectLst/>
                          <a:latin typeface="Arial" charset="0"/>
                        </a:rPr>
                        <a:t>1</a:t>
                      </a:r>
                      <a:endParaRPr kumimoji="0" lang="ru-RU" sz="1800" b="1" i="0" u="none" strike="noStrike" cap="none" normalizeH="0" baseline="0" dirty="0" smtClean="0">
                        <a:ln>
                          <a:noFill/>
                        </a:ln>
                        <a:solidFill>
                          <a:srgbClr val="00B050"/>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dirty="0" smtClean="0">
                          <a:ln>
                            <a:noFill/>
                          </a:ln>
                          <a:solidFill>
                            <a:schemeClr val="tx1"/>
                          </a:solidFill>
                          <a:effectLst/>
                          <a:latin typeface="Times New Roman" pitchFamily="18" charset="0"/>
                          <a:cs typeface="Times New Roman" pitchFamily="18" charset="0"/>
                        </a:rPr>
                        <a:t>50%</a:t>
                      </a:r>
                      <a:endParaRPr kumimoji="0" lang="ru-RU" sz="1600" b="1"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dirty="0" smtClean="0">
                          <a:ln>
                            <a:noFill/>
                          </a:ln>
                          <a:solidFill>
                            <a:schemeClr val="tx1"/>
                          </a:solidFill>
                          <a:effectLst/>
                          <a:latin typeface="Times New Roman" pitchFamily="18" charset="0"/>
                          <a:cs typeface="Times New Roman" pitchFamily="18" charset="0"/>
                        </a:rPr>
                        <a:t>2,5.10</a:t>
                      </a:r>
                      <a:r>
                        <a:rPr kumimoji="0" lang="ru-RU" sz="1600" b="1" i="0" u="none" strike="noStrike" cap="none" normalizeH="0" baseline="30000" dirty="0" smtClean="0">
                          <a:ln>
                            <a:noFill/>
                          </a:ln>
                          <a:solidFill>
                            <a:schemeClr val="tx1"/>
                          </a:solidFill>
                          <a:effectLst/>
                          <a:latin typeface="Times New Roman" pitchFamily="18" charset="0"/>
                          <a:cs typeface="Times New Roman" pitchFamily="18" charset="0"/>
                        </a:rPr>
                        <a:t>13</a:t>
                      </a:r>
                      <a:endParaRPr kumimoji="0" lang="ru-RU" sz="1600" b="1"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409575">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dirty="0" smtClean="0">
                          <a:ln>
                            <a:noFill/>
                          </a:ln>
                          <a:solidFill>
                            <a:schemeClr val="bg1"/>
                          </a:solidFill>
                          <a:effectLst/>
                          <a:latin typeface="Times New Roman" pitchFamily="18" charset="0"/>
                          <a:cs typeface="Times New Roman" pitchFamily="18" charset="0"/>
                        </a:rPr>
                        <a:t>136Хе</a:t>
                      </a:r>
                      <a:endParaRPr kumimoji="0" lang="ru-RU" sz="1600" b="1" i="0" u="none" strike="noStrike" cap="none" normalizeH="0" baseline="0" dirty="0" smtClean="0">
                        <a:ln>
                          <a:noFill/>
                        </a:ln>
                        <a:solidFill>
                          <a:schemeClr val="bg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70C0"/>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dirty="0" smtClean="0">
                          <a:ln>
                            <a:noFill/>
                          </a:ln>
                          <a:solidFill>
                            <a:schemeClr val="bg1"/>
                          </a:solidFill>
                          <a:effectLst/>
                          <a:latin typeface="Times New Roman" pitchFamily="18" charset="0"/>
                          <a:cs typeface="Times New Roman" pitchFamily="18" charset="0"/>
                        </a:rPr>
                        <a:t>22/23</a:t>
                      </a:r>
                      <a:endParaRPr kumimoji="0" lang="ru-RU" sz="1600" b="1" i="0" u="none" strike="noStrike" cap="none" normalizeH="0" baseline="0" dirty="0" smtClean="0">
                        <a:ln>
                          <a:noFill/>
                        </a:ln>
                        <a:solidFill>
                          <a:schemeClr val="bg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70C0"/>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dirty="0" smtClean="0">
                          <a:ln>
                            <a:noFill/>
                          </a:ln>
                          <a:solidFill>
                            <a:schemeClr val="bg1"/>
                          </a:solidFill>
                          <a:effectLst/>
                          <a:latin typeface="Times New Roman" pitchFamily="18" charset="0"/>
                          <a:cs typeface="Times New Roman" pitchFamily="18" charset="0"/>
                        </a:rPr>
                        <a:t>150</a:t>
                      </a:r>
                      <a:endParaRPr kumimoji="0" lang="ru-RU" sz="1600" b="1" i="0" u="none" strike="noStrike" cap="none" normalizeH="0" baseline="0" dirty="0" smtClean="0">
                        <a:ln>
                          <a:noFill/>
                        </a:ln>
                        <a:solidFill>
                          <a:schemeClr val="bg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70C0"/>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dirty="0" smtClean="0">
                          <a:ln>
                            <a:noFill/>
                          </a:ln>
                          <a:solidFill>
                            <a:schemeClr val="bg1"/>
                          </a:solidFill>
                          <a:effectLst/>
                          <a:latin typeface="Times New Roman" pitchFamily="18" charset="0"/>
                          <a:cs typeface="Times New Roman" pitchFamily="18" charset="0"/>
                        </a:rPr>
                        <a:t>4.10</a:t>
                      </a:r>
                      <a:r>
                        <a:rPr kumimoji="0" lang="ru-RU" sz="1600" b="1" i="0" u="none" strike="noStrike" cap="none" normalizeH="0" baseline="30000" dirty="0" smtClean="0">
                          <a:ln>
                            <a:noFill/>
                          </a:ln>
                          <a:solidFill>
                            <a:schemeClr val="bg1"/>
                          </a:solidFill>
                          <a:effectLst/>
                          <a:latin typeface="Times New Roman" pitchFamily="18" charset="0"/>
                          <a:cs typeface="Times New Roman" pitchFamily="18" charset="0"/>
                        </a:rPr>
                        <a:t>13</a:t>
                      </a:r>
                      <a:endParaRPr kumimoji="0" lang="ru-RU" sz="1600" b="1" i="0" u="none" strike="noStrike" cap="none" normalizeH="0" baseline="0" dirty="0" smtClean="0">
                        <a:ln>
                          <a:noFill/>
                        </a:ln>
                        <a:solidFill>
                          <a:schemeClr val="bg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70C0"/>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00B050"/>
                          </a:solidFill>
                          <a:effectLst/>
                          <a:latin typeface="Arial" charset="0"/>
                        </a:rPr>
                        <a:t>1</a:t>
                      </a:r>
                      <a:endParaRPr kumimoji="0" lang="ru-RU" sz="1800" b="1" i="0" u="none" strike="noStrike" cap="none" normalizeH="0" baseline="0" dirty="0" smtClean="0">
                        <a:ln>
                          <a:noFill/>
                        </a:ln>
                        <a:solidFill>
                          <a:srgbClr val="00B050"/>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70C0"/>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dirty="0" smtClean="0">
                          <a:ln>
                            <a:noFill/>
                          </a:ln>
                          <a:solidFill>
                            <a:schemeClr val="bg1"/>
                          </a:solidFill>
                          <a:effectLst/>
                          <a:latin typeface="Times New Roman" pitchFamily="18" charset="0"/>
                          <a:cs typeface="Times New Roman" pitchFamily="18" charset="0"/>
                        </a:rPr>
                        <a:t>50%</a:t>
                      </a:r>
                      <a:endParaRPr kumimoji="0" lang="ru-RU" sz="1600" b="1" i="0" u="none" strike="noStrike" cap="none" normalizeH="0" baseline="0" dirty="0" smtClean="0">
                        <a:ln>
                          <a:noFill/>
                        </a:ln>
                        <a:solidFill>
                          <a:schemeClr val="bg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70C0"/>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dirty="0" smtClean="0">
                          <a:ln>
                            <a:noFill/>
                          </a:ln>
                          <a:solidFill>
                            <a:schemeClr val="bg1"/>
                          </a:solidFill>
                          <a:effectLst/>
                          <a:latin typeface="Times New Roman" pitchFamily="18" charset="0"/>
                          <a:cs typeface="Times New Roman" pitchFamily="18" charset="0"/>
                        </a:rPr>
                        <a:t>2·10</a:t>
                      </a:r>
                      <a:r>
                        <a:rPr kumimoji="0" lang="ru-RU" sz="1600" b="1" i="0" u="none" strike="noStrike" cap="none" normalizeH="0" baseline="30000" dirty="0" smtClean="0">
                          <a:ln>
                            <a:noFill/>
                          </a:ln>
                          <a:solidFill>
                            <a:schemeClr val="bg1"/>
                          </a:solidFill>
                          <a:effectLst/>
                          <a:latin typeface="Times New Roman" pitchFamily="18" charset="0"/>
                          <a:cs typeface="Times New Roman" pitchFamily="18" charset="0"/>
                        </a:rPr>
                        <a:t>13</a:t>
                      </a:r>
                      <a:endParaRPr kumimoji="0" lang="ru-RU" sz="1400" b="1" i="0" u="none" strike="noStrike" cap="none" normalizeH="0" baseline="0" dirty="0" smtClean="0">
                        <a:ln>
                          <a:noFill/>
                        </a:ln>
                        <a:solidFill>
                          <a:schemeClr val="bg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70C0"/>
                    </a:solidFill>
                  </a:tcPr>
                </a:tc>
              </a:tr>
              <a:tr h="409575">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dirty="0" smtClean="0">
                          <a:ln>
                            <a:noFill/>
                          </a:ln>
                          <a:solidFill>
                            <a:schemeClr val="tx1"/>
                          </a:solidFill>
                          <a:effectLst/>
                          <a:latin typeface="Times New Roman" pitchFamily="18" charset="0"/>
                          <a:cs typeface="Times New Roman" pitchFamily="18" charset="0"/>
                        </a:rPr>
                        <a:t>209</a:t>
                      </a:r>
                      <a:r>
                        <a:rPr kumimoji="0" lang="en-US" sz="1600" b="1" i="0" u="none" strike="noStrike" cap="none" normalizeH="0" baseline="0" dirty="0" smtClean="0">
                          <a:ln>
                            <a:noFill/>
                          </a:ln>
                          <a:solidFill>
                            <a:schemeClr val="tx1"/>
                          </a:solidFill>
                          <a:effectLst/>
                          <a:latin typeface="Times New Roman" pitchFamily="18" charset="0"/>
                          <a:cs typeface="Times New Roman" pitchFamily="18" charset="0"/>
                        </a:rPr>
                        <a:t>Bi</a:t>
                      </a:r>
                      <a:endParaRPr kumimoji="0" lang="en-US" sz="1600" b="1"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dirty="0" smtClean="0">
                          <a:ln>
                            <a:noFill/>
                          </a:ln>
                          <a:solidFill>
                            <a:schemeClr val="tx1"/>
                          </a:solidFill>
                          <a:effectLst/>
                          <a:latin typeface="Times New Roman" pitchFamily="18" charset="0"/>
                          <a:cs typeface="Times New Roman" pitchFamily="18" charset="0"/>
                        </a:rPr>
                        <a:t>34/35</a:t>
                      </a:r>
                      <a:endParaRPr kumimoji="0" lang="ru-RU" sz="1600" b="1"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dirty="0" smtClean="0">
                          <a:ln>
                            <a:noFill/>
                          </a:ln>
                          <a:solidFill>
                            <a:schemeClr val="tx1"/>
                          </a:solidFill>
                          <a:effectLst/>
                          <a:latin typeface="Times New Roman" pitchFamily="18" charset="0"/>
                          <a:cs typeface="Times New Roman" pitchFamily="18" charset="0"/>
                        </a:rPr>
                        <a:t>15</a:t>
                      </a:r>
                      <a:endParaRPr kumimoji="0" lang="ru-RU" sz="1600" b="1"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dirty="0" smtClean="0">
                          <a:ln>
                            <a:noFill/>
                          </a:ln>
                          <a:solidFill>
                            <a:schemeClr val="tx1"/>
                          </a:solidFill>
                          <a:effectLst/>
                          <a:latin typeface="Times New Roman" pitchFamily="18" charset="0"/>
                          <a:cs typeface="Times New Roman" pitchFamily="18" charset="0"/>
                        </a:rPr>
                        <a:t>2,2.10</a:t>
                      </a:r>
                      <a:r>
                        <a:rPr kumimoji="0" lang="ru-RU" sz="1600" b="1" i="0" u="none" strike="noStrike" cap="none" normalizeH="0" baseline="30000" dirty="0" smtClean="0">
                          <a:ln>
                            <a:noFill/>
                          </a:ln>
                          <a:solidFill>
                            <a:schemeClr val="tx1"/>
                          </a:solidFill>
                          <a:effectLst/>
                          <a:latin typeface="Times New Roman" pitchFamily="18" charset="0"/>
                          <a:cs typeface="Times New Roman" pitchFamily="18" charset="0"/>
                        </a:rPr>
                        <a:t>12</a:t>
                      </a:r>
                      <a:endParaRPr kumimoji="0" lang="ru-RU" sz="1600" b="1"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0000"/>
                          </a:solidFill>
                          <a:effectLst/>
                          <a:latin typeface="Arial" charset="0"/>
                        </a:rPr>
                        <a:t>2</a:t>
                      </a:r>
                      <a:endParaRPr kumimoji="0" lang="ru-RU" sz="1800" b="1" i="0" u="none" strike="noStrike" cap="none" normalizeH="0" baseline="0" dirty="0" smtClean="0">
                        <a:ln>
                          <a:noFill/>
                        </a:ln>
                        <a:solidFill>
                          <a:srgbClr val="FF0000"/>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dirty="0" smtClean="0">
                          <a:ln>
                            <a:noFill/>
                          </a:ln>
                          <a:solidFill>
                            <a:schemeClr val="tx1"/>
                          </a:solidFill>
                          <a:effectLst/>
                          <a:latin typeface="Times New Roman" pitchFamily="18" charset="0"/>
                          <a:cs typeface="Times New Roman" pitchFamily="18" charset="0"/>
                        </a:rPr>
                        <a:t>60%</a:t>
                      </a:r>
                      <a:endParaRPr kumimoji="0" lang="ru-RU" sz="1600" b="1"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dirty="0" smtClean="0">
                          <a:ln>
                            <a:noFill/>
                          </a:ln>
                          <a:solidFill>
                            <a:schemeClr val="tx1"/>
                          </a:solidFill>
                          <a:effectLst/>
                          <a:latin typeface="Times New Roman" pitchFamily="18" charset="0"/>
                          <a:cs typeface="Times New Roman" pitchFamily="18" charset="0"/>
                        </a:rPr>
                        <a:t>1·10</a:t>
                      </a:r>
                      <a:r>
                        <a:rPr kumimoji="0" lang="ru-RU" sz="1600" b="1" i="0" u="none" strike="noStrike" cap="none" normalizeH="0" baseline="30000" dirty="0" smtClean="0">
                          <a:ln>
                            <a:noFill/>
                          </a:ln>
                          <a:solidFill>
                            <a:schemeClr val="tx1"/>
                          </a:solidFill>
                          <a:effectLst/>
                          <a:latin typeface="Times New Roman" pitchFamily="18" charset="0"/>
                          <a:cs typeface="Times New Roman" pitchFamily="18" charset="0"/>
                        </a:rPr>
                        <a:t>12</a:t>
                      </a:r>
                      <a:endParaRPr kumimoji="0" lang="ru-RU" sz="1400" b="1"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409575">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dirty="0" smtClean="0">
                          <a:ln>
                            <a:noFill/>
                          </a:ln>
                          <a:solidFill>
                            <a:schemeClr val="bg1"/>
                          </a:solidFill>
                          <a:effectLst/>
                          <a:latin typeface="Times New Roman" pitchFamily="18" charset="0"/>
                          <a:cs typeface="Times New Roman" pitchFamily="18" charset="0"/>
                        </a:rPr>
                        <a:t>238</a:t>
                      </a:r>
                      <a:r>
                        <a:rPr kumimoji="0" lang="en-US" sz="1600" b="1" i="0" u="none" strike="noStrike" cap="none" normalizeH="0" baseline="0" dirty="0" smtClean="0">
                          <a:ln>
                            <a:noFill/>
                          </a:ln>
                          <a:solidFill>
                            <a:schemeClr val="bg1"/>
                          </a:solidFill>
                          <a:effectLst/>
                          <a:latin typeface="Times New Roman" pitchFamily="18" charset="0"/>
                          <a:cs typeface="Times New Roman" pitchFamily="18" charset="0"/>
                        </a:rPr>
                        <a:t>U</a:t>
                      </a:r>
                      <a:endParaRPr kumimoji="0" lang="en-US" sz="1600" b="1" i="0" u="none" strike="noStrike" cap="none" normalizeH="0" baseline="0" dirty="0" smtClean="0">
                        <a:ln>
                          <a:noFill/>
                        </a:ln>
                        <a:solidFill>
                          <a:schemeClr val="bg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70C0"/>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dirty="0" smtClean="0">
                          <a:ln>
                            <a:noFill/>
                          </a:ln>
                          <a:solidFill>
                            <a:schemeClr val="bg1"/>
                          </a:solidFill>
                          <a:effectLst/>
                          <a:latin typeface="Times New Roman" pitchFamily="18" charset="0"/>
                          <a:cs typeface="Times New Roman" pitchFamily="18" charset="0"/>
                        </a:rPr>
                        <a:t>39/40</a:t>
                      </a:r>
                      <a:endParaRPr kumimoji="0" lang="ru-RU" sz="1600" b="1" i="0" u="none" strike="noStrike" cap="none" normalizeH="0" baseline="0" dirty="0" smtClean="0">
                        <a:ln>
                          <a:noFill/>
                        </a:ln>
                        <a:solidFill>
                          <a:schemeClr val="bg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70C0"/>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dirty="0" smtClean="0">
                          <a:ln>
                            <a:noFill/>
                          </a:ln>
                          <a:solidFill>
                            <a:schemeClr val="bg1"/>
                          </a:solidFill>
                          <a:effectLst/>
                          <a:latin typeface="Times New Roman" pitchFamily="18" charset="0"/>
                          <a:cs typeface="Times New Roman" pitchFamily="18" charset="0"/>
                        </a:rPr>
                        <a:t>1</a:t>
                      </a:r>
                      <a:endParaRPr kumimoji="0" lang="ru-RU" sz="1600" b="1" i="0" u="none" strike="noStrike" cap="none" normalizeH="0" baseline="0" dirty="0" smtClean="0">
                        <a:ln>
                          <a:noFill/>
                        </a:ln>
                        <a:solidFill>
                          <a:schemeClr val="bg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70C0"/>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dirty="0" smtClean="0">
                          <a:ln>
                            <a:noFill/>
                          </a:ln>
                          <a:solidFill>
                            <a:schemeClr val="bg1"/>
                          </a:solidFill>
                          <a:effectLst/>
                          <a:latin typeface="Times New Roman" pitchFamily="18" charset="0"/>
                          <a:cs typeface="Times New Roman" pitchFamily="18" charset="0"/>
                        </a:rPr>
                        <a:t>1,5.10</a:t>
                      </a:r>
                      <a:r>
                        <a:rPr kumimoji="0" lang="ru-RU" sz="1600" b="1" i="0" u="none" strike="noStrike" cap="none" normalizeH="0" baseline="30000" dirty="0" smtClean="0">
                          <a:ln>
                            <a:noFill/>
                          </a:ln>
                          <a:solidFill>
                            <a:schemeClr val="bg1"/>
                          </a:solidFill>
                          <a:effectLst/>
                          <a:latin typeface="Times New Roman" pitchFamily="18" charset="0"/>
                          <a:cs typeface="Times New Roman" pitchFamily="18" charset="0"/>
                        </a:rPr>
                        <a:t>11</a:t>
                      </a:r>
                      <a:endParaRPr kumimoji="0" lang="ru-RU" sz="1600" b="1" i="0" u="none" strike="noStrike" cap="none" normalizeH="0" baseline="0" dirty="0" smtClean="0">
                        <a:ln>
                          <a:noFill/>
                        </a:ln>
                        <a:solidFill>
                          <a:schemeClr val="bg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70C0"/>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FF0000"/>
                          </a:solidFill>
                          <a:effectLst/>
                          <a:latin typeface="Arial" charset="0"/>
                        </a:rPr>
                        <a:t>2</a:t>
                      </a:r>
                      <a:endParaRPr kumimoji="0" lang="ru-RU" sz="1800" b="1" i="0" u="none" strike="noStrike" cap="none" normalizeH="0" baseline="0" dirty="0" smtClean="0">
                        <a:ln>
                          <a:noFill/>
                        </a:ln>
                        <a:solidFill>
                          <a:srgbClr val="FF0000"/>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70C0"/>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dirty="0" smtClean="0">
                          <a:ln>
                            <a:noFill/>
                          </a:ln>
                          <a:solidFill>
                            <a:schemeClr val="bg1"/>
                          </a:solidFill>
                          <a:effectLst/>
                          <a:latin typeface="Times New Roman" pitchFamily="18" charset="0"/>
                          <a:cs typeface="Times New Roman" pitchFamily="18" charset="0"/>
                        </a:rPr>
                        <a:t>60%</a:t>
                      </a:r>
                      <a:endParaRPr kumimoji="0" lang="ru-RU" sz="1600" b="1" i="0" u="none" strike="noStrike" cap="none" normalizeH="0" baseline="0" dirty="0" smtClean="0">
                        <a:ln>
                          <a:noFill/>
                        </a:ln>
                        <a:solidFill>
                          <a:schemeClr val="bg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70C0"/>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dirty="0" smtClean="0">
                          <a:ln>
                            <a:noFill/>
                          </a:ln>
                          <a:solidFill>
                            <a:schemeClr val="bg1"/>
                          </a:solidFill>
                          <a:effectLst/>
                          <a:latin typeface="Times New Roman" pitchFamily="18" charset="0"/>
                          <a:cs typeface="Times New Roman" pitchFamily="18" charset="0"/>
                        </a:rPr>
                        <a:t>1.10</a:t>
                      </a:r>
                      <a:r>
                        <a:rPr kumimoji="0" lang="ru-RU" sz="1600" b="1" i="0" u="none" strike="noStrike" cap="none" normalizeH="0" baseline="30000" dirty="0" smtClean="0">
                          <a:ln>
                            <a:noFill/>
                          </a:ln>
                          <a:solidFill>
                            <a:schemeClr val="bg1"/>
                          </a:solidFill>
                          <a:effectLst/>
                          <a:latin typeface="Times New Roman" pitchFamily="18" charset="0"/>
                          <a:cs typeface="Times New Roman" pitchFamily="18" charset="0"/>
                        </a:rPr>
                        <a:t>11</a:t>
                      </a:r>
                      <a:endParaRPr kumimoji="0" lang="ru-RU" sz="1400" b="1" i="0" u="none" strike="noStrike" cap="none" normalizeH="0" baseline="0" dirty="0" smtClean="0">
                        <a:ln>
                          <a:noFill/>
                        </a:ln>
                        <a:solidFill>
                          <a:schemeClr val="bg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70C0"/>
                    </a:solidFill>
                  </a:tcPr>
                </a:tc>
              </a:tr>
            </a:tbl>
          </a:graphicData>
        </a:graphic>
      </p:graphicFrame>
      <p:sp>
        <p:nvSpPr>
          <p:cNvPr id="4" name="Text Box 46"/>
          <p:cNvSpPr txBox="1">
            <a:spLocks noChangeArrowheads="1"/>
          </p:cNvSpPr>
          <p:nvPr/>
        </p:nvSpPr>
        <p:spPr bwMode="auto">
          <a:xfrm>
            <a:off x="684213" y="8930"/>
            <a:ext cx="797083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defRPr/>
            </a:pPr>
            <a:r>
              <a:rPr lang="en-US" sz="2800" b="1" dirty="0" smtClean="0">
                <a:solidFill>
                  <a:srgbClr val="FFFF00"/>
                </a:solidFill>
                <a:latin typeface="Times New Roman" panose="02020603050405020304" pitchFamily="18" charset="0"/>
                <a:cs typeface="Times New Roman" panose="02020603050405020304" pitchFamily="18" charset="0"/>
              </a:rPr>
              <a:t>Expected beam parameters </a:t>
            </a:r>
            <a:r>
              <a:rPr lang="en-US" sz="2800" b="1" dirty="0">
                <a:solidFill>
                  <a:srgbClr val="FFFF00"/>
                </a:solidFill>
                <a:latin typeface="Times New Roman" panose="02020603050405020304" pitchFamily="18" charset="0"/>
                <a:cs typeface="Times New Roman" panose="02020603050405020304" pitchFamily="18" charset="0"/>
              </a:rPr>
              <a:t>of </a:t>
            </a:r>
            <a:r>
              <a:rPr lang="en-US" sz="2800" b="1" dirty="0" smtClean="0">
                <a:solidFill>
                  <a:srgbClr val="FFFF00"/>
                </a:solidFill>
                <a:latin typeface="Times New Roman" panose="02020603050405020304" pitchFamily="18" charset="0"/>
                <a:cs typeface="Times New Roman" panose="02020603050405020304" pitchFamily="18" charset="0"/>
              </a:rPr>
              <a:t>the DC-280</a:t>
            </a:r>
            <a:endParaRPr lang="ru-RU" sz="2800" b="1" dirty="0" smtClean="0">
              <a:solidFill>
                <a:srgbClr val="FFFF00"/>
              </a:solidFill>
              <a:latin typeface="Times New Roman" panose="02020603050405020304" pitchFamily="18" charset="0"/>
              <a:cs typeface="Times New Roman" panose="02020603050405020304" pitchFamily="18" charset="0"/>
            </a:endParaRPr>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Таблица 2"/>
          <p:cNvGraphicFramePr>
            <a:graphicFrameLocks noGrp="1"/>
          </p:cNvGraphicFramePr>
          <p:nvPr>
            <p:extLst>
              <p:ext uri="{D42A27DB-BD31-4B8C-83A1-F6EECF244321}">
                <p14:modId xmlns:p14="http://schemas.microsoft.com/office/powerpoint/2010/main" val="1503769142"/>
              </p:ext>
            </p:extLst>
          </p:nvPr>
        </p:nvGraphicFramePr>
        <p:xfrm>
          <a:off x="2230513" y="1147864"/>
          <a:ext cx="4653151" cy="4511040"/>
        </p:xfrm>
        <a:graphic>
          <a:graphicData uri="http://schemas.openxmlformats.org/drawingml/2006/table">
            <a:tbl>
              <a:tblPr firstRow="1" bandRow="1">
                <a:tableStyleId>{21E4AEA4-8DFA-4A89-87EB-49C32662AFE0}</a:tableStyleId>
              </a:tblPr>
              <a:tblGrid>
                <a:gridCol w="430260"/>
                <a:gridCol w="4222891"/>
              </a:tblGrid>
              <a:tr h="395876">
                <a:tc>
                  <a:txBody>
                    <a:bodyPr/>
                    <a:lstStyle/>
                    <a:p>
                      <a:pPr algn="ctr"/>
                      <a:r>
                        <a:rPr lang="en-US" sz="2000" dirty="0" smtClean="0"/>
                        <a:t>N</a:t>
                      </a:r>
                      <a:endParaRPr lang="ru-RU" sz="2000" dirty="0"/>
                    </a:p>
                  </a:txBody>
                  <a:tcPr/>
                </a:tc>
                <a:tc>
                  <a:txBody>
                    <a:bodyPr/>
                    <a:lstStyle/>
                    <a:p>
                      <a:pPr algn="ctr"/>
                      <a:r>
                        <a:rPr lang="en-US" sz="2000" dirty="0" smtClean="0"/>
                        <a:t>Item</a:t>
                      </a:r>
                      <a:endParaRPr lang="ru-RU" sz="2000" dirty="0"/>
                    </a:p>
                  </a:txBody>
                  <a:tcPr/>
                </a:tc>
              </a:tr>
              <a:tr h="370840">
                <a:tc>
                  <a:txBody>
                    <a:bodyPr/>
                    <a:lstStyle/>
                    <a:p>
                      <a:pPr algn="ctr"/>
                      <a:r>
                        <a:rPr lang="en-US" sz="2400" dirty="0" smtClean="0">
                          <a:solidFill>
                            <a:srgbClr val="C00000"/>
                          </a:solidFill>
                        </a:rPr>
                        <a:t>1</a:t>
                      </a:r>
                      <a:endParaRPr lang="ru-RU" sz="2400" dirty="0">
                        <a:solidFill>
                          <a:srgbClr val="C00000"/>
                        </a:solidFill>
                      </a:endParaRPr>
                    </a:p>
                  </a:txBody>
                  <a:tcPr/>
                </a:tc>
                <a:tc>
                  <a:txBody>
                    <a:bodyPr/>
                    <a:lstStyle/>
                    <a:p>
                      <a:r>
                        <a:rPr lang="en-US" sz="2400" dirty="0" smtClean="0"/>
                        <a:t>Magnetic system</a:t>
                      </a:r>
                      <a:endParaRPr lang="ru-RU" sz="2400" dirty="0"/>
                    </a:p>
                  </a:txBody>
                  <a:tcPr/>
                </a:tc>
              </a:tr>
              <a:tr h="370840">
                <a:tc>
                  <a:txBody>
                    <a:bodyPr/>
                    <a:lstStyle/>
                    <a:p>
                      <a:pPr algn="ctr"/>
                      <a:r>
                        <a:rPr lang="en-US" sz="2400" dirty="0" smtClean="0">
                          <a:solidFill>
                            <a:srgbClr val="C00000"/>
                          </a:solidFill>
                        </a:rPr>
                        <a:t>2</a:t>
                      </a:r>
                      <a:endParaRPr lang="ru-RU" sz="2400" dirty="0">
                        <a:solidFill>
                          <a:srgbClr val="C00000"/>
                        </a:solidFill>
                      </a:endParaRPr>
                    </a:p>
                  </a:txBody>
                  <a:tcPr/>
                </a:tc>
                <a:tc>
                  <a:txBody>
                    <a:bodyPr/>
                    <a:lstStyle/>
                    <a:p>
                      <a:r>
                        <a:rPr lang="en-US" sz="2400" dirty="0" smtClean="0"/>
                        <a:t>RF system</a:t>
                      </a:r>
                      <a:endParaRPr lang="ru-RU" sz="2400" dirty="0"/>
                    </a:p>
                  </a:txBody>
                  <a:tcPr/>
                </a:tc>
              </a:tr>
              <a:tr h="370840">
                <a:tc>
                  <a:txBody>
                    <a:bodyPr/>
                    <a:lstStyle/>
                    <a:p>
                      <a:pPr algn="ctr"/>
                      <a:r>
                        <a:rPr lang="en-US" sz="2400" dirty="0" smtClean="0">
                          <a:solidFill>
                            <a:srgbClr val="C00000"/>
                          </a:solidFill>
                        </a:rPr>
                        <a:t>3</a:t>
                      </a:r>
                      <a:endParaRPr lang="ru-RU" sz="2400" dirty="0">
                        <a:solidFill>
                          <a:srgbClr val="C00000"/>
                        </a:solidFill>
                      </a:endParaRPr>
                    </a:p>
                  </a:txBody>
                  <a:tcPr/>
                </a:tc>
                <a:tc>
                  <a:txBody>
                    <a:bodyPr/>
                    <a:lstStyle/>
                    <a:p>
                      <a:r>
                        <a:rPr lang="en-US" sz="2400" dirty="0" smtClean="0"/>
                        <a:t>Beam injection</a:t>
                      </a:r>
                      <a:r>
                        <a:rPr lang="en-US" sz="2400" baseline="0" dirty="0" smtClean="0"/>
                        <a:t> system</a:t>
                      </a:r>
                      <a:endParaRPr lang="ru-RU" sz="2400" dirty="0"/>
                    </a:p>
                  </a:txBody>
                  <a:tcPr/>
                </a:tc>
              </a:tr>
              <a:tr h="370840">
                <a:tc>
                  <a:txBody>
                    <a:bodyPr/>
                    <a:lstStyle/>
                    <a:p>
                      <a:pPr algn="ctr"/>
                      <a:r>
                        <a:rPr lang="en-US" sz="2400" dirty="0" smtClean="0">
                          <a:solidFill>
                            <a:srgbClr val="C00000"/>
                          </a:solidFill>
                        </a:rPr>
                        <a:t>4</a:t>
                      </a:r>
                      <a:endParaRPr lang="ru-RU" sz="2400" dirty="0">
                        <a:solidFill>
                          <a:srgbClr val="C00000"/>
                        </a:solidFill>
                      </a:endParaRPr>
                    </a:p>
                  </a:txBody>
                  <a:tcPr/>
                </a:tc>
                <a:tc>
                  <a:txBody>
                    <a:bodyPr/>
                    <a:lstStyle/>
                    <a:p>
                      <a:r>
                        <a:rPr lang="en-US" sz="2400" dirty="0" smtClean="0"/>
                        <a:t>Beam extraction system</a:t>
                      </a:r>
                      <a:endParaRPr lang="ru-RU" sz="2400" dirty="0"/>
                    </a:p>
                  </a:txBody>
                  <a:tcPr/>
                </a:tc>
              </a:tr>
              <a:tr h="370840">
                <a:tc>
                  <a:txBody>
                    <a:bodyPr/>
                    <a:lstStyle/>
                    <a:p>
                      <a:pPr algn="ctr"/>
                      <a:r>
                        <a:rPr lang="en-US" sz="2400" dirty="0" smtClean="0">
                          <a:solidFill>
                            <a:srgbClr val="C00000"/>
                          </a:solidFill>
                        </a:rPr>
                        <a:t>5</a:t>
                      </a:r>
                      <a:endParaRPr lang="ru-RU" sz="2400" dirty="0">
                        <a:solidFill>
                          <a:srgbClr val="C00000"/>
                        </a:solidFill>
                      </a:endParaRPr>
                    </a:p>
                  </a:txBody>
                  <a:tcPr/>
                </a:tc>
                <a:tc>
                  <a:txBody>
                    <a:bodyPr/>
                    <a:lstStyle/>
                    <a:p>
                      <a:r>
                        <a:rPr lang="en-US" sz="2400" dirty="0" smtClean="0"/>
                        <a:t>Beam transport system</a:t>
                      </a:r>
                      <a:endParaRPr lang="ru-RU" sz="2400" dirty="0"/>
                    </a:p>
                  </a:txBody>
                  <a:tcPr/>
                </a:tc>
              </a:tr>
              <a:tr h="370840">
                <a:tc>
                  <a:txBody>
                    <a:bodyPr/>
                    <a:lstStyle/>
                    <a:p>
                      <a:pPr algn="ctr"/>
                      <a:r>
                        <a:rPr lang="en-US" sz="2400" dirty="0" smtClean="0">
                          <a:solidFill>
                            <a:srgbClr val="C00000"/>
                          </a:solidFill>
                        </a:rPr>
                        <a:t>6</a:t>
                      </a:r>
                      <a:endParaRPr lang="ru-RU" sz="2400" dirty="0">
                        <a:solidFill>
                          <a:srgbClr val="C00000"/>
                        </a:solidFill>
                      </a:endParaRPr>
                    </a:p>
                  </a:txBody>
                  <a:tcPr/>
                </a:tc>
                <a:tc>
                  <a:txBody>
                    <a:bodyPr/>
                    <a:lstStyle/>
                    <a:p>
                      <a:r>
                        <a:rPr lang="en-US" sz="2400" dirty="0" smtClean="0"/>
                        <a:t>Diagnostic system</a:t>
                      </a:r>
                      <a:endParaRPr lang="ru-RU" sz="2400" dirty="0"/>
                    </a:p>
                  </a:txBody>
                  <a:tcPr/>
                </a:tc>
              </a:tr>
              <a:tr h="370840">
                <a:tc>
                  <a:txBody>
                    <a:bodyPr/>
                    <a:lstStyle/>
                    <a:p>
                      <a:pPr algn="ctr"/>
                      <a:r>
                        <a:rPr lang="en-US" sz="2400" dirty="0" smtClean="0">
                          <a:solidFill>
                            <a:srgbClr val="C00000"/>
                          </a:solidFill>
                        </a:rPr>
                        <a:t>7</a:t>
                      </a:r>
                      <a:endParaRPr lang="ru-RU" sz="2400" dirty="0">
                        <a:solidFill>
                          <a:srgbClr val="C00000"/>
                        </a:solidFill>
                      </a:endParaRPr>
                    </a:p>
                  </a:txBody>
                  <a:tcPr/>
                </a:tc>
                <a:tc>
                  <a:txBody>
                    <a:bodyPr/>
                    <a:lstStyle/>
                    <a:p>
                      <a:r>
                        <a:rPr lang="en-US" sz="2400" dirty="0" smtClean="0"/>
                        <a:t>Vacuum system</a:t>
                      </a:r>
                      <a:endParaRPr lang="ru-RU" sz="2400" dirty="0"/>
                    </a:p>
                  </a:txBody>
                  <a:tcPr/>
                </a:tc>
              </a:tr>
              <a:tr h="370840">
                <a:tc>
                  <a:txBody>
                    <a:bodyPr/>
                    <a:lstStyle/>
                    <a:p>
                      <a:pPr algn="ctr"/>
                      <a:r>
                        <a:rPr lang="ru-RU" sz="2400" dirty="0" smtClean="0">
                          <a:solidFill>
                            <a:srgbClr val="C00000"/>
                          </a:solidFill>
                        </a:rPr>
                        <a:t>8</a:t>
                      </a:r>
                      <a:endParaRPr lang="ru-RU" sz="2400" dirty="0">
                        <a:solidFill>
                          <a:srgbClr val="C00000"/>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smtClean="0"/>
                        <a:t>Water cooling system</a:t>
                      </a:r>
                      <a:endParaRPr lang="ru-RU" sz="2400" dirty="0"/>
                    </a:p>
                  </a:txBody>
                  <a:tcPr/>
                </a:tc>
              </a:tr>
              <a:tr h="370840">
                <a:tc>
                  <a:txBody>
                    <a:bodyPr/>
                    <a:lstStyle/>
                    <a:p>
                      <a:pPr algn="ctr"/>
                      <a:r>
                        <a:rPr lang="ru-RU" sz="2400" dirty="0" smtClean="0">
                          <a:solidFill>
                            <a:srgbClr val="C00000"/>
                          </a:solidFill>
                        </a:rPr>
                        <a:t>9</a:t>
                      </a:r>
                      <a:endParaRPr lang="ru-RU" sz="2400" dirty="0">
                        <a:solidFill>
                          <a:srgbClr val="C00000"/>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smtClean="0"/>
                        <a:t>Control system</a:t>
                      </a:r>
                      <a:endParaRPr lang="ru-RU" sz="2400" dirty="0"/>
                    </a:p>
                  </a:txBody>
                  <a:tcPr/>
                </a:tc>
              </a:tr>
            </a:tbl>
          </a:graphicData>
        </a:graphic>
      </p:graphicFrame>
      <p:sp>
        <p:nvSpPr>
          <p:cNvPr id="5" name="Text Box 46"/>
          <p:cNvSpPr txBox="1">
            <a:spLocks noChangeArrowheads="1"/>
          </p:cNvSpPr>
          <p:nvPr/>
        </p:nvSpPr>
        <p:spPr bwMode="auto">
          <a:xfrm>
            <a:off x="571671" y="171528"/>
            <a:ext cx="797083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defRPr/>
            </a:pPr>
            <a:r>
              <a:rPr lang="en-US" sz="2800" b="1" dirty="0">
                <a:solidFill>
                  <a:srgbClr val="FFFF00"/>
                </a:solidFill>
                <a:latin typeface="Times New Roman" panose="02020603050405020304" pitchFamily="18" charset="0"/>
                <a:cs typeface="Times New Roman" panose="02020603050405020304" pitchFamily="18" charset="0"/>
              </a:rPr>
              <a:t>Main </a:t>
            </a:r>
            <a:r>
              <a:rPr lang="en-US" sz="2800" b="1" dirty="0" smtClean="0">
                <a:solidFill>
                  <a:srgbClr val="FFFF00"/>
                </a:solidFill>
                <a:latin typeface="Times New Roman" panose="02020603050405020304" pitchFamily="18" charset="0"/>
                <a:cs typeface="Times New Roman" panose="02020603050405020304" pitchFamily="18" charset="0"/>
              </a:rPr>
              <a:t>systems </a:t>
            </a:r>
            <a:r>
              <a:rPr lang="en-US" sz="2800" b="1" dirty="0">
                <a:solidFill>
                  <a:srgbClr val="FFFF00"/>
                </a:solidFill>
                <a:latin typeface="Times New Roman" panose="02020603050405020304" pitchFamily="18" charset="0"/>
                <a:cs typeface="Times New Roman" panose="02020603050405020304" pitchFamily="18" charset="0"/>
              </a:rPr>
              <a:t>of </a:t>
            </a:r>
            <a:r>
              <a:rPr lang="en-US" sz="2800" b="1" dirty="0" smtClean="0">
                <a:solidFill>
                  <a:srgbClr val="FFFF00"/>
                </a:solidFill>
                <a:latin typeface="Times New Roman" panose="02020603050405020304" pitchFamily="18" charset="0"/>
                <a:cs typeface="Times New Roman" panose="02020603050405020304" pitchFamily="18" charset="0"/>
              </a:rPr>
              <a:t>the DC-280</a:t>
            </a:r>
            <a:endParaRPr lang="ru-RU" sz="2800" b="1" dirty="0" smtClean="0">
              <a:solidFill>
                <a:srgbClr val="FFFF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Тема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9753</TotalTime>
  <Words>1495</Words>
  <Application>Microsoft Office PowerPoint</Application>
  <PresentationFormat>Экран (4:3)</PresentationFormat>
  <Paragraphs>355</Paragraphs>
  <Slides>28</Slides>
  <Notes>14</Notes>
  <HiddenSlides>0</HiddenSlides>
  <MMClips>0</MMClips>
  <ScaleCrop>false</ScaleCrop>
  <HeadingPairs>
    <vt:vector size="6" baseType="variant">
      <vt:variant>
        <vt:lpstr>Использованные шрифты</vt:lpstr>
      </vt:variant>
      <vt:variant>
        <vt:i4>8</vt:i4>
      </vt:variant>
      <vt:variant>
        <vt:lpstr>Тема</vt:lpstr>
      </vt:variant>
      <vt:variant>
        <vt:i4>1</vt:i4>
      </vt:variant>
      <vt:variant>
        <vt:lpstr>Заголовки слайдов</vt:lpstr>
      </vt:variant>
      <vt:variant>
        <vt:i4>28</vt:i4>
      </vt:variant>
    </vt:vector>
  </HeadingPairs>
  <TitlesOfParts>
    <vt:vector size="37" baseType="lpstr">
      <vt:lpstr>MS PGothic</vt:lpstr>
      <vt:lpstr>Arial</vt:lpstr>
      <vt:lpstr>Arial Cyr</vt:lpstr>
      <vt:lpstr>Symbol</vt:lpstr>
      <vt:lpstr>Times</vt:lpstr>
      <vt:lpstr>Times New Roman</vt:lpstr>
      <vt:lpstr>TimesNewRoman-Identity-H</vt:lpstr>
      <vt:lpstr>Wingdings</vt:lpstr>
      <vt:lpstr>Default Design</vt:lpstr>
      <vt:lpstr>THE NEW DC-280 CYCLOTRON. STATUS AND ROAD MAP</vt:lpstr>
      <vt:lpstr>Factory of Superheavy Elements – the main  Goals</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Magnetic system of ДЦ-280</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Beam injection system</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FlerovLab</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Valerii Bashevoy</dc:creator>
  <cp:lastModifiedBy>Igor63</cp:lastModifiedBy>
  <cp:revision>1966</cp:revision>
  <cp:lastPrinted>2017-08-17T12:49:46Z</cp:lastPrinted>
  <dcterms:created xsi:type="dcterms:W3CDTF">2009-04-28T05:47:01Z</dcterms:created>
  <dcterms:modified xsi:type="dcterms:W3CDTF">2017-09-01T06:26:18Z</dcterms:modified>
</cp:coreProperties>
</file>