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8" r:id="rId5"/>
    <p:sldId id="281" r:id="rId6"/>
    <p:sldId id="282" r:id="rId7"/>
    <p:sldId id="283" r:id="rId8"/>
    <p:sldId id="28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FF00"/>
    <a:srgbClr val="9BF686"/>
    <a:srgbClr val="CDF9B5"/>
    <a:srgbClr val="A8F4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>
      <p:cViewPr varScale="1">
        <p:scale>
          <a:sx n="100" d="100"/>
          <a:sy n="100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F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02C5-1826-4CDC-AABA-41800EBFC78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A8C7-7C43-4F6D-9BF3-B3584801C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>
            <a:lum bright="4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332656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Статус сооружения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комплекса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NICA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805264"/>
            <a:ext cx="387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А.В.Дударев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ОИЯИ (Дубна)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Основные даты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504" y="548680"/>
          <a:ext cx="892899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632848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2010-2013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Технический проект (стадия П) «Размещение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тяжелоионного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Коллайдера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NICA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 площадке ЛФВЭ ОИЯИ в г. Дубне с частичной реконструкцией здания №1»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25.10.2013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Положительное заключение ФАУ «ГЛАВГОСЭКСПЕРТИЗА РОССИИ»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Проведение международного тендера по выбору генерального подрядчика на строительство комплекса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Рисунок 15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1259632" cy="516414"/>
          </a:xfrm>
          <a:prstGeom prst="rect">
            <a:avLst/>
          </a:prstGeom>
        </p:spPr>
      </p:pic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5652120" y="2348880"/>
            <a:ext cx="3240087" cy="414337"/>
            <a:chOff x="2699792" y="782559"/>
            <a:chExt cx="3240360" cy="41419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4763" y="836712"/>
              <a:ext cx="1062293" cy="330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6017" y="836712"/>
              <a:ext cx="1124135" cy="29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782559"/>
              <a:ext cx="1064971" cy="414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7504" y="2852936"/>
          <a:ext cx="5328592" cy="380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0324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и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юль</a:t>
                      </a: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Договор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 проведение Технического аудита проектной документации и разработку Рабочей документации (ОИЯИ, ЗАО «ШТРАБАГ» и «КОМЕТА»)</a:t>
                      </a: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18.09.2015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Заключение договора генподряда на сооружение комплекса </a:t>
                      </a:r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NICA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между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ОИЯИ и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ЗАО «ШТРАБАГ» </a:t>
                      </a:r>
                      <a:endParaRPr lang="ru-RU" b="1" dirty="0"/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1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2016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январь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Старт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строительно-монтажных работ </a:t>
                      </a: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2016 март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Церемония закладки первого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камня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2016 июнь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Соглашение с РФ по реализации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мега-сайнс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проекта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NICA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" name="Рисунок 22" descr="Закладка камн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3140968"/>
            <a:ext cx="3886200" cy="33809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Этапы строительных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692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1. Вынос инженерных сетей из пятна застройки.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2. Строительный городок, временные дороги, места складирования, электроснабжение стройплощадки, монтаж двух башенных кранов.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3. Свайные работы.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2" b="8072"/>
          <a:stretch>
            <a:fillRect/>
          </a:stretch>
        </p:blipFill>
        <p:spPr>
          <a:xfrm>
            <a:off x="3064577" y="1844824"/>
            <a:ext cx="6079423" cy="4743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44824"/>
            <a:ext cx="3203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4. Земляные работы, включая: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устройство котлована;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шпунтовое ограждение;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водопонижение.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5. Устройство бетонных и железобетонных конструкций.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Ближайшее время: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6. Изготовление и монтаж металлоконструкций.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69160"/>
            <a:ext cx="31455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Всего на </a:t>
            </a:r>
            <a:r>
              <a:rPr lang="ru-RU" sz="2000" b="1" dirty="0" err="1" smtClean="0">
                <a:solidFill>
                  <a:srgbClr val="FF0000"/>
                </a:solidFill>
              </a:rPr>
              <a:t>стройпплощадке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Генподрядчик – 30 чел.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Субподрядчики: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7 компаний, 130-150 чел.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548680"/>
          <a:ext cx="828092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124"/>
                <a:gridCol w="1544572"/>
                <a:gridCol w="2016224"/>
              </a:tblGrid>
              <a:tr h="562667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. Трубопроводы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Введено </a:t>
                      </a:r>
                      <a:r>
                        <a:rPr lang="ru-RU" baseline="0" dirty="0" smtClean="0"/>
                        <a:t>новых </a:t>
                      </a:r>
                    </a:p>
                    <a:p>
                      <a:pPr algn="ctr"/>
                      <a:r>
                        <a:rPr lang="ru-RU" baseline="0" dirty="0" smtClean="0"/>
                        <a:t>сетей, км</a:t>
                      </a:r>
                      <a:endParaRPr lang="ru-RU" dirty="0"/>
                    </a:p>
                  </a:txBody>
                  <a:tcPr/>
                </a:tc>
              </a:tr>
              <a:tr h="348318">
                <a:tc>
                  <a:txBody>
                    <a:bodyPr/>
                    <a:lstStyle/>
                    <a:p>
                      <a:r>
                        <a:rPr lang="ru-RU" dirty="0" smtClean="0"/>
                        <a:t>Хозяйственно-питьевой</a:t>
                      </a:r>
                      <a:r>
                        <a:rPr lang="ru-RU" baseline="0" dirty="0" smtClean="0"/>
                        <a:t> водопровод В1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</a:t>
                      </a:r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100 %</a:t>
                      </a:r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1,0</a:t>
                      </a:r>
                      <a:endParaRPr lang="ru-RU" b="1" dirty="0"/>
                    </a:p>
                  </a:txBody>
                  <a:tcPr/>
                </a:tc>
              </a:tr>
              <a:tr h="34831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Противопожарный водопровод В2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33CC33"/>
                          </a:solidFill>
                        </a:rPr>
                        <a:t>     </a:t>
                      </a:r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0,8</a:t>
                      </a:r>
                      <a:endParaRPr lang="ru-RU" b="1" dirty="0"/>
                    </a:p>
                  </a:txBody>
                  <a:tcPr/>
                </a:tc>
              </a:tr>
              <a:tr h="348318">
                <a:tc>
                  <a:txBody>
                    <a:bodyPr/>
                    <a:lstStyle/>
                    <a:p>
                      <a:r>
                        <a:rPr lang="ru-RU" dirty="0" smtClean="0"/>
                        <a:t>Бытовая канализация К1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    100 %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0,8</a:t>
                      </a:r>
                      <a:endParaRPr lang="ru-RU" b="1" dirty="0"/>
                    </a:p>
                  </a:txBody>
                  <a:tcPr/>
                </a:tc>
              </a:tr>
              <a:tr h="348318">
                <a:tc>
                  <a:txBody>
                    <a:bodyPr/>
                    <a:lstStyle/>
                    <a:p>
                      <a:r>
                        <a:rPr lang="ru-RU" dirty="0" smtClean="0"/>
                        <a:t>Ливневая канализация К2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     95 %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8318"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Демонтаж</a:t>
                      </a:r>
                      <a:r>
                        <a:rPr lang="ru-RU" baseline="0" dirty="0" smtClean="0"/>
                        <a:t> речного водопровода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     70 %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galochka-check_48x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288032" cy="288032"/>
          </a:xfrm>
          <a:prstGeom prst="rect">
            <a:avLst/>
          </a:prstGeom>
        </p:spPr>
      </p:pic>
      <p:pic>
        <p:nvPicPr>
          <p:cNvPr id="9" name="Рисунок 8" descr="galochka-check_48x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88032" cy="288032"/>
          </a:xfrm>
          <a:prstGeom prst="rect">
            <a:avLst/>
          </a:prstGeom>
        </p:spPr>
      </p:pic>
      <p:pic>
        <p:nvPicPr>
          <p:cNvPr id="11" name="Рисунок 10" descr="galochka-check_48x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88032" cy="288032"/>
          </a:xfrm>
          <a:prstGeom prst="rect">
            <a:avLst/>
          </a:prstGeom>
        </p:spPr>
      </p:pic>
      <p:pic>
        <p:nvPicPr>
          <p:cNvPr id="12" name="Рисунок 11" descr="w128h1281338911330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288032" cy="288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Вынос сетей из пятна застройки</a:t>
            </a:r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45360"/>
            <a:ext cx="5119403" cy="361264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148064" y="3284984"/>
          <a:ext cx="385191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201"/>
                <a:gridCol w="1073126"/>
                <a:gridCol w="899592"/>
              </a:tblGrid>
              <a:tr h="139040">
                <a:tc>
                  <a:txBody>
                    <a:bodyPr/>
                    <a:lstStyle/>
                    <a:p>
                      <a:r>
                        <a:rPr lang="en-US" dirty="0" smtClean="0"/>
                        <a:t>II.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Кабели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Кабель ЛЯР 6кВ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     100%</a:t>
                      </a:r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Сети связи, в т.ч.: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     100%</a:t>
                      </a:r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птика: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телефония: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радио: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Кабель ЛФВЭ 6кВ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CC33"/>
                          </a:solidFill>
                        </a:rPr>
                        <a:t>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99%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 descr="galochka-check_48x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717032"/>
            <a:ext cx="288032" cy="288032"/>
          </a:xfrm>
          <a:prstGeom prst="rect">
            <a:avLst/>
          </a:prstGeom>
        </p:spPr>
      </p:pic>
      <p:pic>
        <p:nvPicPr>
          <p:cNvPr id="18" name="Рисунок 17" descr="galochka-check_48x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77072"/>
            <a:ext cx="288032" cy="288032"/>
          </a:xfrm>
          <a:prstGeom prst="rect">
            <a:avLst/>
          </a:prstGeom>
        </p:spPr>
      </p:pic>
      <p:pic>
        <p:nvPicPr>
          <p:cNvPr id="19" name="Рисунок 18" descr="w128h1281338911330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661248"/>
            <a:ext cx="288032" cy="288032"/>
          </a:xfrm>
          <a:prstGeom prst="rect">
            <a:avLst/>
          </a:prstGeom>
        </p:spPr>
      </p:pic>
      <p:pic>
        <p:nvPicPr>
          <p:cNvPr id="20" name="Рисунок 19" descr="w128h1281338911330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88032" cy="288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8943" y="548680"/>
            <a:ext cx="5705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2000" dirty="0" smtClean="0"/>
              <a:t>Новая трасса 5 </a:t>
            </a:r>
            <a:r>
              <a:rPr lang="ru-RU" sz="2000" dirty="0" smtClean="0"/>
              <a:t>кабельных линий × 6кВ × </a:t>
            </a:r>
            <a:r>
              <a:rPr lang="ru-RU" sz="2000" dirty="0" smtClean="0"/>
              <a:t>2км;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 smtClean="0"/>
              <a:t>Реконструкция части </a:t>
            </a:r>
            <a:r>
              <a:rPr lang="ru-RU" sz="2000" dirty="0" smtClean="0"/>
              <a:t>ГПП-1</a:t>
            </a:r>
            <a:r>
              <a:rPr lang="ru-RU" sz="2000" dirty="0" smtClean="0"/>
              <a:t>:</a:t>
            </a:r>
            <a:r>
              <a:rPr lang="ru-RU" sz="2000" dirty="0" smtClean="0"/>
              <a:t> модернизировано</a:t>
            </a:r>
          </a:p>
          <a:p>
            <a:pPr marL="177800" indent="-177800"/>
            <a:r>
              <a:rPr lang="ru-RU" sz="2000" dirty="0" smtClean="0"/>
              <a:t>2 ячейки 6 кВ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 smtClean="0"/>
              <a:t>Полная реконструкция </a:t>
            </a:r>
            <a:r>
              <a:rPr lang="ru-RU" sz="2000" dirty="0" smtClean="0"/>
              <a:t>подстанции </a:t>
            </a:r>
            <a:r>
              <a:rPr lang="ru-RU" sz="2000" dirty="0" smtClean="0"/>
              <a:t>ПС-13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177800" indent="-177800"/>
            <a:r>
              <a:rPr lang="ru-RU" sz="2000" b="1" dirty="0" smtClean="0">
                <a:solidFill>
                  <a:srgbClr val="FF0000"/>
                </a:solidFill>
              </a:rPr>
              <a:t>  Сдача </a:t>
            </a:r>
            <a:r>
              <a:rPr lang="ru-RU" sz="2000" b="1" dirty="0" smtClean="0">
                <a:solidFill>
                  <a:srgbClr val="FF0000"/>
                </a:solidFill>
              </a:rPr>
              <a:t>работ </a:t>
            </a:r>
            <a:r>
              <a:rPr lang="ru-RU" sz="2000" b="1" dirty="0" err="1" smtClean="0">
                <a:solidFill>
                  <a:srgbClr val="FF0000"/>
                </a:solidFill>
              </a:rPr>
              <a:t>РОСТЕХНАДЗОРу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 04.09.2017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</a:rPr>
              <a:t>Комплексное распределительное устройство 6кВ подстанции ПС-13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Вынос 5 КЛ 6 кВ (питание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Нуклотрона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0" name="Рисунок 9" descr="DSC_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717" y="2996952"/>
            <a:ext cx="5372283" cy="3581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31409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DSC_0243.JPG"/>
          <p:cNvPicPr>
            <a:picLocks noChangeAspect="1"/>
          </p:cNvPicPr>
          <p:nvPr/>
        </p:nvPicPr>
        <p:blipFill>
          <a:blip r:embed="rId3" cstate="print"/>
          <a:srcRect l="37251"/>
          <a:stretch>
            <a:fillRect/>
          </a:stretch>
        </p:blipFill>
        <p:spPr>
          <a:xfrm>
            <a:off x="0" y="476672"/>
            <a:ext cx="3503252" cy="3721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31409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1957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</p:spTree>
    <p:extLst>
      <p:ext uri="{BB962C8B-B14F-4D97-AF65-F5344CB8AC3E}">
        <p14:creationId xmlns="" xmlns:p14="http://schemas.microsoft.com/office/powerpoint/2010/main" val="112347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СВАЙНЫЕ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76672"/>
            <a:ext cx="416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Сваи монолитного ростверка 40 × 40 см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Сва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8640"/>
            <a:ext cx="4554786" cy="3024336"/>
          </a:xfrm>
          <a:prstGeom prst="rect">
            <a:avLst/>
          </a:prstGeom>
        </p:spPr>
      </p:pic>
      <p:pic>
        <p:nvPicPr>
          <p:cNvPr id="17" name="Рисунок 16" descr="Валу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862072"/>
            <a:ext cx="2735763" cy="39959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764704"/>
          <a:ext cx="417646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0811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Участок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свай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W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1054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3CC33"/>
                          </a:solidFill>
                        </a:rPr>
                        <a:t>  100%</a:t>
                      </a:r>
                      <a:endParaRPr lang="ru-RU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Павильон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MPD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823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100%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Павильон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SPD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841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33CC33"/>
                          </a:solidFill>
                        </a:rPr>
                        <a:t>   100%</a:t>
                      </a:r>
                      <a:endParaRPr lang="ru-RU" b="1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849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67%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КТП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763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48%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4330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82%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283968" y="3573016"/>
          <a:ext cx="46805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640"/>
                <a:gridCol w="1463712"/>
                <a:gridCol w="15121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Участок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свай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W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397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89%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334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КТП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210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941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18320" y="3284984"/>
            <a:ext cx="482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Сваи стального каркаса 30 × 30 см (обстройка)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alochka-check_48x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84784"/>
            <a:ext cx="288032" cy="288032"/>
          </a:xfrm>
          <a:prstGeom prst="rect">
            <a:avLst/>
          </a:prstGeom>
        </p:spPr>
      </p:pic>
      <p:pic>
        <p:nvPicPr>
          <p:cNvPr id="11" name="Рисунок 10" descr="galochka-check_48x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204864"/>
            <a:ext cx="288032" cy="288032"/>
          </a:xfrm>
          <a:prstGeom prst="rect">
            <a:avLst/>
          </a:prstGeom>
        </p:spPr>
      </p:pic>
      <p:pic>
        <p:nvPicPr>
          <p:cNvPr id="12" name="Рисунок 11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44824"/>
            <a:ext cx="288032" cy="288032"/>
          </a:xfrm>
          <a:prstGeom prst="rect">
            <a:avLst/>
          </a:prstGeom>
        </p:spPr>
      </p:pic>
      <p:pic>
        <p:nvPicPr>
          <p:cNvPr id="13" name="Рисунок 12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564904"/>
            <a:ext cx="288032" cy="288032"/>
          </a:xfrm>
          <a:prstGeom prst="rect">
            <a:avLst/>
          </a:prstGeom>
        </p:spPr>
      </p:pic>
      <p:pic>
        <p:nvPicPr>
          <p:cNvPr id="14" name="Рисунок 13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924944"/>
            <a:ext cx="288032" cy="288032"/>
          </a:xfrm>
          <a:prstGeom prst="rect">
            <a:avLst/>
          </a:prstGeom>
        </p:spPr>
      </p:pic>
      <p:pic>
        <p:nvPicPr>
          <p:cNvPr id="18" name="Рисунок 17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284984"/>
            <a:ext cx="288032" cy="288032"/>
          </a:xfrm>
          <a:prstGeom prst="rect">
            <a:avLst/>
          </a:prstGeom>
        </p:spPr>
      </p:pic>
      <p:pic>
        <p:nvPicPr>
          <p:cNvPr id="21" name="Рисунок 20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005064"/>
            <a:ext cx="279648" cy="288032"/>
          </a:xfrm>
          <a:prstGeom prst="rect">
            <a:avLst/>
          </a:prstGeom>
        </p:spPr>
      </p:pic>
      <p:pic>
        <p:nvPicPr>
          <p:cNvPr id="22" name="Рисунок 21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365104"/>
            <a:ext cx="279648" cy="288032"/>
          </a:xfrm>
          <a:prstGeom prst="rect">
            <a:avLst/>
          </a:prstGeom>
        </p:spPr>
      </p:pic>
      <p:pic>
        <p:nvPicPr>
          <p:cNvPr id="24" name="Рисунок 23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725144"/>
            <a:ext cx="279648" cy="288032"/>
          </a:xfrm>
          <a:prstGeom prst="rect">
            <a:avLst/>
          </a:prstGeom>
        </p:spPr>
      </p:pic>
      <p:pic>
        <p:nvPicPr>
          <p:cNvPr id="25" name="Рисунок 24" descr="w128h1281338911330c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085184"/>
            <a:ext cx="279648" cy="2880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15816" y="5380672"/>
            <a:ext cx="6228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Ведущий специализированный институт в РФ в области оснований и подземных сооружений  - НИИОСП им. </a:t>
            </a:r>
            <a:r>
              <a:rPr lang="ru-RU" b="1" dirty="0" err="1" smtClean="0">
                <a:solidFill>
                  <a:srgbClr val="002060"/>
                </a:solidFill>
              </a:rPr>
              <a:t>Герсеванова</a:t>
            </a:r>
            <a:r>
              <a:rPr lang="ru-RU" b="1" dirty="0" smtClean="0">
                <a:solidFill>
                  <a:srgbClr val="002060"/>
                </a:solidFill>
              </a:rPr>
              <a:t> готовит Заключение о несущей способности свайного поля с учетом фактического количество и глубины погружения свай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10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75000"/>
                  </a:schemeClr>
                </a:solidFill>
              </a:rPr>
              <a:t>Устройство бетонных и железобетонных конструкций</a:t>
            </a:r>
            <a:endParaRPr lang="ru-RU" sz="24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DSC_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8412" y="476672"/>
            <a:ext cx="4845588" cy="323039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548680"/>
          <a:ext cx="410445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396"/>
                <a:gridCol w="990731"/>
                <a:gridCol w="14153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Участок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Бетон, м</a:t>
                      </a:r>
                      <a:r>
                        <a:rPr lang="ru-RU" baseline="30000" dirty="0" smtClean="0"/>
                        <a:t>3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W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14260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Павильон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MPD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5100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Павильон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SPD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5100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Полукольцо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12505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КТП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10800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47765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DSC_4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527182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3717032"/>
            <a:ext cx="385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Выполнены расчеты и получено экспертное заключение НИИЖБ им. </a:t>
            </a:r>
            <a:r>
              <a:rPr lang="ru-RU" dirty="0" smtClean="0"/>
              <a:t>Гвоздева (крупнейший в России специализированный институт строительной </a:t>
            </a:r>
            <a:r>
              <a:rPr lang="ru-RU" dirty="0" smtClean="0"/>
              <a:t>отрасли), позволяющие осуществлять заливку стен и перекрытий в один этап на всю высоту, что существенно сокращает трудовые и временные затраты.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70687" y="6550223"/>
            <a:ext cx="36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ПРОБЛЕМЫ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Строительная площадка: строительство ведется на территории действующего предприятия, сеансы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Нуклотроне</a:t>
            </a:r>
            <a:r>
              <a:rPr lang="ru-RU" sz="2000" b="1" dirty="0" smtClean="0">
                <a:solidFill>
                  <a:srgbClr val="002060"/>
                </a:solidFill>
              </a:rPr>
              <a:t> накладываю определенные ограничения;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Сваи: сложные геологические условия с точки зрения удовлетворения высоким требованиям по допустимых осадкам здания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коллайдера</a:t>
            </a:r>
            <a:r>
              <a:rPr lang="ru-RU" sz="2000" b="1" dirty="0" smtClean="0">
                <a:solidFill>
                  <a:srgbClr val="002060"/>
                </a:solidFill>
              </a:rPr>
              <a:t> и его частей в процессе эксплуатации;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 Субподрядчики: ограниченный выбор специализированных строительных компаний, обладающих разрешительными документами, для выполнения определенных видов работ, оказывающих влияние на безопасность объектов использования атомной энергии – лицензия </a:t>
            </a:r>
            <a:r>
              <a:rPr lang="ru-RU" sz="2000" b="1" dirty="0" err="1" smtClean="0">
                <a:solidFill>
                  <a:srgbClr val="002060"/>
                </a:solidFill>
              </a:rPr>
              <a:t>Ростехнадзора</a:t>
            </a:r>
            <a:r>
              <a:rPr lang="ru-RU" sz="2000" b="1" dirty="0" smtClean="0">
                <a:solidFill>
                  <a:srgbClr val="002060"/>
                </a:solidFill>
              </a:rPr>
              <a:t> и соответствующий допуск СРО;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Проект: с 2013 года, момента получения положительного Заключения ФАУ «ГЛАВГОСЭКСПЕРТИЗА РОССИИ» в проекте произошло множество существенных изменений, требующих повторного прохождения экспертизы;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Основная проблема: параллельная производству строительно-монтажных работ разработка Рабочей документации по строительству, а также разработка уникального технологического оборудования и систем.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83822" y="651944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Семинар памяти В.П.Саранцева, Алушта 201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47864" y="0"/>
            <a:ext cx="564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DJI_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729</Words>
  <Application>Microsoft Office PowerPoint</Application>
  <PresentationFormat>Экран (4:3)</PresentationFormat>
  <Paragraphs>161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148</cp:revision>
  <dcterms:created xsi:type="dcterms:W3CDTF">2015-09-02T07:49:46Z</dcterms:created>
  <dcterms:modified xsi:type="dcterms:W3CDTF">2017-09-01T14:48:32Z</dcterms:modified>
</cp:coreProperties>
</file>