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1" r:id="rId1"/>
    <p:sldMasterId id="2147483669" r:id="rId2"/>
    <p:sldMasterId id="2147483717" r:id="rId3"/>
  </p:sldMasterIdLst>
  <p:notesMasterIdLst>
    <p:notesMasterId r:id="rId27"/>
  </p:notesMasterIdLst>
  <p:sldIdLst>
    <p:sldId id="256" r:id="rId4"/>
    <p:sldId id="462" r:id="rId5"/>
    <p:sldId id="490" r:id="rId6"/>
    <p:sldId id="477" r:id="rId7"/>
    <p:sldId id="491" r:id="rId8"/>
    <p:sldId id="497" r:id="rId9"/>
    <p:sldId id="495" r:id="rId10"/>
    <p:sldId id="496" r:id="rId11"/>
    <p:sldId id="492" r:id="rId12"/>
    <p:sldId id="479" r:id="rId13"/>
    <p:sldId id="482" r:id="rId14"/>
    <p:sldId id="484" r:id="rId15"/>
    <p:sldId id="486" r:id="rId16"/>
    <p:sldId id="498" r:id="rId17"/>
    <p:sldId id="499" r:id="rId18"/>
    <p:sldId id="474" r:id="rId19"/>
    <p:sldId id="485" r:id="rId20"/>
    <p:sldId id="500" r:id="rId21"/>
    <p:sldId id="487" r:id="rId22"/>
    <p:sldId id="501" r:id="rId23"/>
    <p:sldId id="463" r:id="rId24"/>
    <p:sldId id="488" r:id="rId25"/>
    <p:sldId id="429" r:id="rId26"/>
  </p:sldIdLst>
  <p:sldSz cx="9144000" cy="6858000" type="screen4x3"/>
  <p:notesSz cx="6858000" cy="9144000"/>
  <p:embeddedFontLst>
    <p:embeddedFont>
      <p:font typeface="Arial Narrow" panose="020B0606020202030204" pitchFamily="34" charset="0"/>
      <p:regular r:id="rId28"/>
      <p:bold r:id="rId29"/>
      <p:italic r:id="rId30"/>
      <p:boldItalic r:id="rId31"/>
    </p:embeddedFont>
    <p:embeddedFont>
      <p:font typeface="Lucida Calligraphy" panose="03010101010101010101" pitchFamily="66" charset="0"/>
      <p:regular r:id="rId32"/>
    </p:embeddedFont>
    <p:embeddedFont>
      <p:font typeface="Garamond" panose="02020404030301010803" pitchFamily="18" charset="0"/>
      <p:regular r:id="rId33"/>
      <p:bold r:id="rId34"/>
      <p:italic r:id="rId35"/>
    </p:embeddedFont>
    <p:embeddedFont>
      <p:font typeface="Cambria Math" panose="02040503050406030204" pitchFamily="18" charset="0"/>
      <p:regular r:id="rId36"/>
    </p:embeddedFont>
    <p:embeddedFont>
      <p:font typeface="MS PGothic" panose="020B0600070205080204" pitchFamily="34" charset="-128"/>
      <p:regular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CFCA2"/>
    <a:srgbClr val="96FF32"/>
    <a:srgbClr val="6A880A"/>
    <a:srgbClr val="000066"/>
    <a:srgbClr val="800000"/>
    <a:srgbClr val="0000CC"/>
    <a:srgbClr val="FF505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86" autoAdjust="0"/>
    <p:restoredTop sz="94698" autoAdjust="0"/>
  </p:normalViewPr>
  <p:slideViewPr>
    <p:cSldViewPr>
      <p:cViewPr varScale="1">
        <p:scale>
          <a:sx n="100" d="100"/>
          <a:sy n="100" d="100"/>
        </p:scale>
        <p:origin x="82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12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7.fntdata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4.fntdata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5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68014972-CC01-419F-9DF1-698FF657AB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73391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6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95247BB-683B-4DDC-BFA1-9174597FDC6A}" type="slidenum">
              <a:rPr lang="ru-RU" altLang="ru-RU">
                <a:latin typeface="Times New Roman" panose="02020603050405020304" pitchFamily="18" charset="0"/>
              </a:rPr>
              <a:pPr eaLnBrk="1" hangingPunct="1"/>
              <a:t>19</a:t>
            </a:fld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596088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79B3D-454E-4612-A2E5-F91023FEA25D}" type="datetimeFigureOut">
              <a:rPr lang="ru-RU"/>
              <a:pPr>
                <a:defRPr/>
              </a:pPr>
              <a:t>25.08.2017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711584-B186-4785-8557-DCF4733859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6522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BB7E7-F5A8-4BD2-9C22-81A534B37B15}" type="datetimeFigureOut">
              <a:rPr lang="ru-RU"/>
              <a:pPr>
                <a:defRPr/>
              </a:pPr>
              <a:t>25.08.2017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FF1C5E-857E-47FF-99CA-EDE8727A83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4706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6F4FE-10B8-4A17-B105-EBDEBCE252F7}" type="datetimeFigureOut">
              <a:rPr lang="ru-RU"/>
              <a:pPr>
                <a:defRPr/>
              </a:pPr>
              <a:t>25.08.2017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9DFAF-B6FE-43EA-B8CF-FC595BCE61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2548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47E9D-D041-4B0B-91CC-60AB8A3D82B0}" type="datetimeFigureOut">
              <a:rPr lang="ru-RU"/>
              <a:pPr>
                <a:defRPr/>
              </a:pPr>
              <a:t>25.08.2017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3145D4-2FCD-4224-B6A1-34A53B796E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050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3410A-C538-491F-AADE-1BFA67855350}" type="datetimeFigureOut">
              <a:rPr lang="ru-RU"/>
              <a:pPr>
                <a:defRPr/>
              </a:pPr>
              <a:t>25.08.2017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E783EE-F0C3-4C99-BE16-59ED0A0630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7045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E10A1-4D97-4125-BB7E-E208E23F2C0C}" type="datetimeFigureOut">
              <a:rPr lang="ru-RU"/>
              <a:pPr>
                <a:defRPr/>
              </a:pPr>
              <a:t>25.08.2017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91DE52-2851-4C7F-A5A5-9B70F8FE779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3597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B3DDB-CC81-4C97-8B7F-D221C184C0FB}" type="datetimeFigureOut">
              <a:rPr lang="ru-RU"/>
              <a:pPr>
                <a:defRPr/>
              </a:pPr>
              <a:t>25.08.2017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C197F2-AC90-45CE-BA05-7CE5F599C4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0060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FB613-E729-4106-9A58-DA370BA54080}" type="datetimeFigureOut">
              <a:rPr lang="ru-RU"/>
              <a:pPr>
                <a:defRPr/>
              </a:pPr>
              <a:t>25.08.2017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3FD63-7CB3-4A11-9DDE-92435517F3C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9646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7F3EA-0E41-478A-BD53-8B8CF20BD271}" type="datetimeFigureOut">
              <a:rPr lang="ru-RU"/>
              <a:pPr>
                <a:defRPr/>
              </a:pPr>
              <a:t>25.08.2017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158F4B-8BA5-4190-8AB9-3EBF327BB3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6893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B9FB0-D336-405E-AE28-C7016E28E1FB}" type="datetimeFigureOut">
              <a:rPr lang="ru-RU"/>
              <a:pPr>
                <a:defRPr/>
              </a:pPr>
              <a:t>25.08.2017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860442-EBF4-4A5A-9710-76DE16F5D0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23045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86DE6-754D-444C-9867-B805EBEADC4D}" type="datetimeFigureOut">
              <a:rPr lang="ru-RU"/>
              <a:pPr>
                <a:defRPr/>
              </a:pPr>
              <a:t>25.08.2017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8F709-A066-4CAE-B51F-98614B2497C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6595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BB5C1-618E-4D96-A84F-2E86764C2E17}" type="datetimeFigureOut">
              <a:rPr lang="ru-RU"/>
              <a:pPr>
                <a:defRPr/>
              </a:pPr>
              <a:t>25.08.2017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5D96E-F341-4BD9-A802-23B41CC853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28098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E8EED-3141-4129-A34A-C4D37945E2BC}" type="datetimeFigureOut">
              <a:rPr lang="ru-RU"/>
              <a:pPr>
                <a:defRPr/>
              </a:pPr>
              <a:t>25.08.2017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62E87-CD10-4FF2-91FF-9A74250D6C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1715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FF0BF-7A6B-4A00-AC95-B3228104E673}" type="datetimeFigureOut">
              <a:rPr lang="ru-RU"/>
              <a:pPr>
                <a:defRPr/>
              </a:pPr>
              <a:t>25.08.2017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5FF8AD-1D5E-4E6A-B3D2-CFC42509DF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88409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C4845-318E-4A77-BC3F-987C60EE8C86}" type="datetimeFigureOut">
              <a:rPr lang="ru-RU"/>
              <a:pPr>
                <a:defRPr/>
              </a:pPr>
              <a:t>25.08.2017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E10FE-1E9C-47E2-AB2D-0CA2140028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7516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14488"/>
            <a:ext cx="7772400" cy="1470025"/>
          </a:xfrm>
          <a:solidFill>
            <a:srgbClr val="FFFFCC"/>
          </a:solidFill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2EE7D-2176-411C-8FEB-E12BFF4BFA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80361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76"/>
            <a:ext cx="8572560" cy="571480"/>
          </a:xfrm>
          <a:solidFill>
            <a:srgbClr val="FFFFCC"/>
          </a:solidFill>
        </p:spPr>
        <p:txBody>
          <a:bodyPr/>
          <a:lstStyle>
            <a:lvl1pPr>
              <a:defRPr sz="28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>
            <a:lvl1pPr>
              <a:defRPr sz="2400"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58188" y="6429375"/>
            <a:ext cx="642937" cy="292100"/>
          </a:xfrm>
        </p:spPr>
        <p:txBody>
          <a:bodyPr/>
          <a:lstStyle>
            <a:lvl1pPr>
              <a:defRPr/>
            </a:lvl1pPr>
          </a:lstStyle>
          <a:p>
            <a:fld id="{1D44258D-EA0B-4044-BB37-72FCDF6BA8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67771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6FBFD-5DBF-48B4-8435-560D3CD4C0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06359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6719D-A855-4E31-B24C-ED6BFA2C681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58932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824BA-5642-4E2C-88F6-2D914C45CFC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11528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D4B5A-66AD-4629-8BE8-A12A32B874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83703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92A163-878D-4270-AC19-098F7EFB4C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1145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860E7-D8DC-4730-9C06-9EC649E696C1}" type="datetimeFigureOut">
              <a:rPr lang="ru-RU"/>
              <a:pPr>
                <a:defRPr/>
              </a:pPr>
              <a:t>25.08.2017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AC7ED-7AED-4D98-89E8-EBEC626208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30670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07A363-8E2E-4CE6-B868-DBAC33F433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59015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97946-0991-4500-AF00-924AD21C36F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15307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5FC29B-98D3-4C7E-9185-DA284C0D842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69399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5F694-B4C6-4001-B13F-9C95D2408EF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22655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78B319-25D1-4CA7-8EC1-FD2F598D27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7670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2353B-FF8C-4448-B6BF-945FC66C999F}" type="datetimeFigureOut">
              <a:rPr lang="ru-RU"/>
              <a:pPr>
                <a:defRPr/>
              </a:pPr>
              <a:t>25.08.2017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87F37-93BC-4975-ACAA-320101D54B8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1829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B4AC7-58B7-496F-AC48-B0A4A70AF225}" type="datetimeFigureOut">
              <a:rPr lang="ru-RU"/>
              <a:pPr>
                <a:defRPr/>
              </a:pPr>
              <a:t>25.08.2017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8ADC4-8255-4B7F-864E-752BA75B4C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7414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1E881-7B13-4162-A8A2-249783AE1EE9}" type="datetimeFigureOut">
              <a:rPr lang="ru-RU"/>
              <a:pPr>
                <a:defRPr/>
              </a:pPr>
              <a:t>25.08.2017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6EBE5-02E1-4A95-8040-1BAF5C6C0BC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1401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091E-CF1D-417A-BC08-3E65825F097F}" type="datetimeFigureOut">
              <a:rPr lang="ru-RU"/>
              <a:pPr>
                <a:defRPr/>
              </a:pPr>
              <a:t>25.08.2017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CBC55-EA86-483C-A837-CCB45A5325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5058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B0342-B151-46D5-9121-9EBB80777440}" type="datetimeFigureOut">
              <a:rPr lang="ru-RU"/>
              <a:pPr>
                <a:defRPr/>
              </a:pPr>
              <a:t>25.08.2017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B6D16-D4BB-4087-810E-61855C7E8A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4271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10F3B-2B4B-4636-AA18-6C89C679A133}" type="datetimeFigureOut">
              <a:rPr lang="ru-RU"/>
              <a:pPr>
                <a:defRPr/>
              </a:pPr>
              <a:t>25.08.2017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0C60C8-D6FB-4977-AD5B-618D566818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9159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921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A5170701-2F89-4A4A-BA34-189F2CD07AAB}" type="datetimeFigureOut">
              <a:rPr lang="ru-RU"/>
              <a:pPr>
                <a:defRPr/>
              </a:pPr>
              <a:t>25.08.2017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F2EDD94-3F37-49B9-8D45-C76A7ABD611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4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BA6D79D9-C37B-49C1-AFCD-918337EDA2DD}" type="datetimeFigureOut">
              <a:rPr lang="ru-RU"/>
              <a:pPr>
                <a:defRPr/>
              </a:pPr>
              <a:t>25.08.2017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F5FA13A1-D373-4DFD-B972-3738CA638D9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  <p:sldLayoutId id="21474841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126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AE53F57-AC30-4F54-A672-98A753297E9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50" r:id="rId2"/>
    <p:sldLayoutId id="2147484140" r:id="rId3"/>
    <p:sldLayoutId id="2147484141" r:id="rId4"/>
    <p:sldLayoutId id="2147484142" r:id="rId5"/>
    <p:sldLayoutId id="2147484143" r:id="rId6"/>
    <p:sldLayoutId id="2147484144" r:id="rId7"/>
    <p:sldLayoutId id="2147484145" r:id="rId8"/>
    <p:sldLayoutId id="2147484146" r:id="rId9"/>
    <p:sldLayoutId id="2147484147" r:id="rId10"/>
    <p:sldLayoutId id="2147484148" r:id="rId11"/>
    <p:sldLayoutId id="21474841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C00000"/>
          </a:solidFill>
          <a:latin typeface="Courier New" pitchFamily="49" charset="0"/>
          <a:ea typeface="+mj-ea"/>
          <a:cs typeface="Courier New" pitchFamily="49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ourier New" pitchFamily="49" charset="0"/>
          <a:cs typeface="Courier New" pitchFamily="49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ourier New" pitchFamily="49" charset="0"/>
          <a:cs typeface="Courier New" pitchFamily="49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ourier New" pitchFamily="49" charset="0"/>
          <a:cs typeface="Courier New" pitchFamily="49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ourier New" pitchFamily="49" charset="0"/>
          <a:cs typeface="Courier New" pitchFamily="49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ourier New" pitchFamily="49" charset="0"/>
          <a:cs typeface="Courier New" pitchFamily="49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ourier New" pitchFamily="49" charset="0"/>
          <a:cs typeface="Courier New" pitchFamily="49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ourier New" pitchFamily="49" charset="0"/>
          <a:cs typeface="Courier New" pitchFamily="49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ourier New" pitchFamily="49" charset="0"/>
          <a:cs typeface="Courier New" pitchFamily="4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image" Target="../media/image45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2.wmf"/><Relationship Id="rId11" Type="http://schemas.openxmlformats.org/officeDocument/2006/relationships/image" Target="../media/image46.pn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44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0.png"/><Relationship Id="rId11" Type="http://schemas.openxmlformats.org/officeDocument/2006/relationships/image" Target="../media/image49.wmf"/><Relationship Id="rId5" Type="http://schemas.openxmlformats.org/officeDocument/2006/relationships/image" Target="../media/image47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4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60.wmf"/><Relationship Id="rId3" Type="http://schemas.openxmlformats.org/officeDocument/2006/relationships/image" Target="../media/image61.png"/><Relationship Id="rId7" Type="http://schemas.openxmlformats.org/officeDocument/2006/relationships/image" Target="../media/image4.wmf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59.wmf"/><Relationship Id="rId5" Type="http://schemas.openxmlformats.org/officeDocument/2006/relationships/image" Target="../media/image63.png"/><Relationship Id="rId10" Type="http://schemas.openxmlformats.org/officeDocument/2006/relationships/oleObject" Target="../embeddings/oleObject13.bin"/><Relationship Id="rId4" Type="http://schemas.openxmlformats.org/officeDocument/2006/relationships/image" Target="../media/image62.png"/><Relationship Id="rId9" Type="http://schemas.openxmlformats.org/officeDocument/2006/relationships/oleObject" Target="../embeddings/oleObject1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66.emf"/><Relationship Id="rId4" Type="http://schemas.openxmlformats.org/officeDocument/2006/relationships/image" Target="../media/image65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2.xml"/><Relationship Id="rId7" Type="http://schemas.openxmlformats.org/officeDocument/2006/relationships/image" Target="../media/image7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11" Type="http://schemas.openxmlformats.org/officeDocument/2006/relationships/image" Target="../media/image4.wmf"/><Relationship Id="rId5" Type="http://schemas.openxmlformats.org/officeDocument/2006/relationships/image" Target="../media/image5.png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emf"/><Relationship Id="rId7" Type="http://schemas.openxmlformats.org/officeDocument/2006/relationships/image" Target="../media/image13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5" Type="http://schemas.openxmlformats.org/officeDocument/2006/relationships/image" Target="../media/image12.emf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4"/>
          <p:cNvSpPr>
            <a:spLocks noGrp="1"/>
          </p:cNvSpPr>
          <p:nvPr>
            <p:ph type="ctrTitle"/>
          </p:nvPr>
        </p:nvSpPr>
        <p:spPr>
          <a:xfrm>
            <a:off x="0" y="1285875"/>
            <a:ext cx="9144000" cy="1470025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altLang="ru-RU" sz="3600" dirty="0" smtClean="0">
                <a:latin typeface="Lucida Calligraphy" panose="03010101010101010101" pitchFamily="66" charset="0"/>
              </a:rPr>
              <a:t>Status VEPP-2000</a:t>
            </a:r>
            <a:endParaRPr lang="ru-RU" altLang="ru-RU" sz="3600" dirty="0" smtClean="0"/>
          </a:p>
        </p:txBody>
      </p:sp>
      <p:sp>
        <p:nvSpPr>
          <p:cNvPr id="1229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3352800"/>
            <a:ext cx="7561262" cy="29559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Yuri </a:t>
            </a:r>
            <a:r>
              <a:rPr lang="en-US" sz="24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Shatunov</a:t>
            </a:r>
            <a:endParaRPr lang="en-US" sz="2400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BINP, Novosibirsk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defRPr/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 behalf of IC,VEPP-2000 teams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Sept 2017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Alushta</a:t>
            </a:r>
            <a:endParaRPr lang="en-US" sz="1800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4" descr="bep_wi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2962" y="3976033"/>
            <a:ext cx="5423791" cy="2323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BEP reconstruction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836712"/>
            <a:ext cx="53285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pulsed injection septum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RF-system (110 kV, 174.382 MHz, q = 13)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Magnets yokes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reprofiling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(gap reduction, etc.).  Fed in series all magnets has to follow single saturation curve. As well as chromatic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sextupoles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embedded into quads profile.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correction coils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Vacuum chamber local deformation within reduced gaps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pulse “bump” magnets (COD @ extraction)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SR outlet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Picture 3" descr="cav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77072"/>
            <a:ext cx="2238584" cy="236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00192" y="847050"/>
            <a:ext cx="2448272" cy="349702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Dipoles excitation curve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18194" y="6438703"/>
            <a:ext cx="1332148" cy="349702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Booster BEP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5616" y="6452726"/>
            <a:ext cx="936104" cy="349702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RF cavity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329446"/>
            <a:ext cx="3252713" cy="2553531"/>
          </a:xfrm>
          <a:prstGeom prst="rect">
            <a:avLst/>
          </a:prstGeom>
        </p:spPr>
      </p:pic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6084168" y="1316825"/>
            <a:ext cx="1080120" cy="984885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@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 =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26 </a:t>
            </a:r>
            <a:r>
              <a:rPr lang="en-US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kGs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 = 10.2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kA</a:t>
            </a:r>
          </a:p>
          <a:p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 = 2.4 MW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6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582613"/>
          </a:xfrm>
        </p:spPr>
        <p:txBody>
          <a:bodyPr/>
          <a:lstStyle/>
          <a:p>
            <a:r>
              <a:rPr lang="en-US" dirty="0" smtClean="0"/>
              <a:t>BEP vacuum chamber </a:t>
            </a:r>
            <a:endParaRPr lang="ru-RU" dirty="0" smtClean="0"/>
          </a:p>
        </p:txBody>
      </p:sp>
      <p:pic>
        <p:nvPicPr>
          <p:cNvPr id="19459" name="Рисунок 3" descr="dipole_cham_1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133" y="756444"/>
            <a:ext cx="8715375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214312" y="5157192"/>
            <a:ext cx="5365799" cy="369332"/>
          </a:xfrm>
          <a:prstGeom prst="rect">
            <a:avLst/>
          </a:prstGeom>
          <a:solidFill>
            <a:schemeClr val="bg1">
              <a:alpha val="52156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>
              <a:buFont typeface="Arial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Press for dipoles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(40 mm        32 mm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 and quads 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rot="16200000" flipH="1">
            <a:off x="1893094" y="1893094"/>
            <a:ext cx="500062" cy="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  <a:effectLst>
            <a:outerShdw blurRad="63500" dist="20000" dir="5400000" rotWithShape="0">
              <a:schemeClr val="bg1">
                <a:alpha val="50000"/>
              </a:scheme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357563" y="2500313"/>
            <a:ext cx="500062" cy="28575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  <a:effectLst>
            <a:outerShdw blurRad="63500" dist="20000" dir="5400000" rotWithShape="0">
              <a:schemeClr val="bg1">
                <a:alpha val="50000"/>
              </a:scheme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9463" name="Рисунок 6" descr="vacuu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785813"/>
            <a:ext cx="4143375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трелка вправо 1"/>
          <p:cNvSpPr/>
          <p:nvPr/>
        </p:nvSpPr>
        <p:spPr>
          <a:xfrm>
            <a:off x="2897211" y="5341858"/>
            <a:ext cx="216024" cy="7200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63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БЭП: 17</a:t>
            </a:r>
            <a:r>
              <a:rPr lang="en-US" dirty="0" smtClean="0"/>
              <a:t>.</a:t>
            </a:r>
            <a:r>
              <a:rPr lang="ru-RU" dirty="0" smtClean="0"/>
              <a:t>0</a:t>
            </a:r>
            <a:r>
              <a:rPr lang="en-US" dirty="0" smtClean="0"/>
              <a:t>2.201</a:t>
            </a:r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03463B-E9E6-4773-BC70-C0BD8D35CCD3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5" name="Рисунок 4" descr="be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214" y="714356"/>
            <a:ext cx="7774226" cy="583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66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571500"/>
          </a:xfrm>
        </p:spPr>
        <p:txBody>
          <a:bodyPr/>
          <a:lstStyle/>
          <a:p>
            <a:r>
              <a:rPr lang="en-US" dirty="0" smtClean="0"/>
              <a:t>VEPP-2000 </a:t>
            </a:r>
            <a:r>
              <a:rPr lang="en-US" dirty="0"/>
              <a:t>modifications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983DD-D88C-4942-9CF9-B143BD560AD3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25604" name="Рисунок 4" descr="vepp_vacuu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64704"/>
            <a:ext cx="3214681" cy="2740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Рисунок 5" descr="vepp_screper.jpg"/>
          <p:cNvPicPr>
            <a:picLocks noChangeAspect="1"/>
          </p:cNvPicPr>
          <p:nvPr/>
        </p:nvPicPr>
        <p:blipFill>
          <a:blip r:embed="rId3"/>
          <a:srcRect t="6469"/>
          <a:stretch>
            <a:fillRect/>
          </a:stretch>
        </p:blipFill>
        <p:spPr bwMode="auto">
          <a:xfrm>
            <a:off x="7058071" y="785794"/>
            <a:ext cx="1585895" cy="30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Box 6"/>
          <p:cNvSpPr txBox="1">
            <a:spLocks noChangeArrowheads="1"/>
          </p:cNvSpPr>
          <p:nvPr/>
        </p:nvSpPr>
        <p:spPr bwMode="auto">
          <a:xfrm>
            <a:off x="3598695" y="930066"/>
            <a:ext cx="2941498" cy="90370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36000" rIns="0" bIns="3600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New vacuum chambers in two dipoles with additional kicker electrodes (injection @ 1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845" y="3789040"/>
            <a:ext cx="4487540" cy="1944303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>
            <a:off x="4788024" y="3111851"/>
            <a:ext cx="0" cy="806894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724128" y="2928145"/>
            <a:ext cx="0" cy="1347666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497082" y="2472800"/>
            <a:ext cx="180020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Original kicker electrodes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748" y="4546048"/>
            <a:ext cx="1265023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Additional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kicker electrodes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1331640" y="4822928"/>
            <a:ext cx="115207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331640" y="5272091"/>
            <a:ext cx="204408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5607" name="TextBox 7"/>
          <p:cNvSpPr txBox="1">
            <a:spLocks noChangeArrowheads="1"/>
          </p:cNvSpPr>
          <p:nvPr/>
        </p:nvSpPr>
        <p:spPr bwMode="auto">
          <a:xfrm>
            <a:off x="785786" y="3972998"/>
            <a:ext cx="1143008" cy="349702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36000" rIns="0" bIns="36000">
            <a:spAutoFit/>
          </a:bodyPr>
          <a:lstStyle/>
          <a:p>
            <a:r>
              <a:rPr lang="en-US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Scraper</a:t>
            </a:r>
            <a:r>
              <a:rPr lang="ru-RU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ru-RU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7"/>
          <p:cNvSpPr txBox="1">
            <a:spLocks noChangeArrowheads="1"/>
          </p:cNvSpPr>
          <p:nvPr/>
        </p:nvSpPr>
        <p:spPr bwMode="auto">
          <a:xfrm>
            <a:off x="7139768" y="3929066"/>
            <a:ext cx="1289884" cy="349702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36000" rIns="0" bIns="3600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Scraper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rot="10800000" flipV="1">
            <a:off x="6022314" y="4143380"/>
            <a:ext cx="978578" cy="390006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0" name="Рисунок 4" descr="vepp_zerkalo_new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49" y="4653136"/>
            <a:ext cx="2619363" cy="1964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Прямая со стрелкой 18"/>
          <p:cNvCxnSpPr/>
          <p:nvPr/>
        </p:nvCxnSpPr>
        <p:spPr>
          <a:xfrm>
            <a:off x="1880707" y="4196345"/>
            <a:ext cx="472973" cy="349703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2627784" y="6138216"/>
            <a:ext cx="3649608" cy="349702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36000" rIns="0" bIns="3600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New SR mirrors for beam diagnostics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72500" y="6642100"/>
            <a:ext cx="571500" cy="215900"/>
          </a:xfrm>
          <a:prstGeom prst="rect">
            <a:avLst/>
          </a:prstGeom>
          <a:noFill/>
        </p:spPr>
        <p:txBody>
          <a:bodyPr lIns="0" tIns="0" rIns="36000" bIns="0">
            <a:spAutoFit/>
          </a:bodyPr>
          <a:lstStyle/>
          <a:p>
            <a:pPr algn="r">
              <a:defRPr/>
            </a:pP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17/21</a:t>
            </a:r>
            <a:endParaRPr lang="ru-RU" sz="1400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94869" y="3691357"/>
            <a:ext cx="576065" cy="239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KMD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109149" y="5395942"/>
            <a:ext cx="576065" cy="239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SND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9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50056" y="61045"/>
            <a:ext cx="8229600" cy="571500"/>
          </a:xfrm>
        </p:spPr>
        <p:txBody>
          <a:bodyPr/>
          <a:lstStyle/>
          <a:p>
            <a:r>
              <a:rPr lang="ru-RU" sz="2000" dirty="0" smtClean="0"/>
              <a:t>ВЭПП-2000</a:t>
            </a:r>
            <a:r>
              <a:rPr lang="en-US" sz="2000" dirty="0" smtClean="0"/>
              <a:t> with new magnets of transfer canal</a:t>
            </a:r>
            <a:endParaRPr lang="ru-RU" sz="20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6B7BDB-5C54-4000-B4AE-3CDD4E0822B9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5" name="Рисунок 4" descr="vep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267" y="620688"/>
            <a:ext cx="5592854" cy="3960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3" b="6593"/>
          <a:stretch/>
        </p:blipFill>
        <p:spPr>
          <a:xfrm>
            <a:off x="1699579" y="5017822"/>
            <a:ext cx="5726229" cy="19603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83768" y="4648490"/>
            <a:ext cx="4681816" cy="369332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BPMs @ BEP-VEPP transfer channel (510 MeV)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55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5" descr="orbita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9650"/>
            <a:ext cx="9144000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17" descr="3m1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96" y="966787"/>
            <a:ext cx="1928813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6" descr="1m1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1000125"/>
            <a:ext cx="1928812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5" descr="1m2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000125"/>
            <a:ext cx="1928813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4" descr="2m2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1000125"/>
            <a:ext cx="1928812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415" name="Прямая соединительная линия 24"/>
          <p:cNvCxnSpPr>
            <a:cxnSpLocks noChangeShapeType="1"/>
          </p:cNvCxnSpPr>
          <p:nvPr/>
        </p:nvCxnSpPr>
        <p:spPr bwMode="auto">
          <a:xfrm rot="5400000" flipH="1" flipV="1">
            <a:off x="71438" y="3643313"/>
            <a:ext cx="1643062" cy="5000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6" name="Прямая соединительная линия 26"/>
          <p:cNvCxnSpPr>
            <a:cxnSpLocks noChangeShapeType="1"/>
          </p:cNvCxnSpPr>
          <p:nvPr/>
        </p:nvCxnSpPr>
        <p:spPr bwMode="auto">
          <a:xfrm flipV="1">
            <a:off x="1071563" y="3071813"/>
            <a:ext cx="2143125" cy="192881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7" name="Прямая соединительная линия 28"/>
          <p:cNvCxnSpPr>
            <a:cxnSpLocks noChangeShapeType="1"/>
          </p:cNvCxnSpPr>
          <p:nvPr/>
        </p:nvCxnSpPr>
        <p:spPr bwMode="auto">
          <a:xfrm flipV="1">
            <a:off x="1571625" y="3071813"/>
            <a:ext cx="4000500" cy="20716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8" name="Прямая соединительная линия 30"/>
          <p:cNvCxnSpPr>
            <a:cxnSpLocks noChangeShapeType="1"/>
          </p:cNvCxnSpPr>
          <p:nvPr/>
        </p:nvCxnSpPr>
        <p:spPr bwMode="auto">
          <a:xfrm flipV="1">
            <a:off x="2000250" y="3071813"/>
            <a:ext cx="5500688" cy="21431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19" name="Заголовок 11"/>
          <p:cNvSpPr>
            <a:spLocks noGrp="1"/>
          </p:cNvSpPr>
          <p:nvPr>
            <p:ph type="title"/>
          </p:nvPr>
        </p:nvSpPr>
        <p:spPr>
          <a:xfrm>
            <a:off x="285750" y="142875"/>
            <a:ext cx="8572500" cy="571500"/>
          </a:xfrm>
        </p:spPr>
        <p:txBody>
          <a:bodyPr/>
          <a:lstStyle/>
          <a:p>
            <a:pPr eaLnBrk="1" hangingPunct="1"/>
            <a:r>
              <a:rPr lang="en-US" altLang="ru-RU" smtClean="0"/>
              <a:t>Beam size measurement by CCD cameras</a:t>
            </a:r>
            <a:endParaRPr lang="ru-RU" altLang="ru-RU" smtClean="0"/>
          </a:p>
        </p:txBody>
      </p:sp>
      <p:sp>
        <p:nvSpPr>
          <p:cNvPr id="17420" name="TextBox 12"/>
          <p:cNvSpPr txBox="1">
            <a:spLocks noChangeArrowheads="1"/>
          </p:cNvSpPr>
          <p:nvPr/>
        </p:nvSpPr>
        <p:spPr bwMode="auto">
          <a:xfrm>
            <a:off x="8572500" y="6642100"/>
            <a:ext cx="5715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6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ru-RU" sz="1400" dirty="0" smtClean="0">
                <a:solidFill>
                  <a:schemeClr val="bg1"/>
                </a:solidFill>
              </a:rPr>
              <a:t>07/21</a:t>
            </a:r>
            <a:endParaRPr lang="ru-RU" alt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54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Luminosity with new injector (2017)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56" y="142876"/>
            <a:ext cx="8560418" cy="555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00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04" y="1124744"/>
            <a:ext cx="8675215" cy="51927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99792" y="260648"/>
            <a:ext cx="396044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VEPP-2000 luminosity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2123728" y="1340768"/>
            <a:ext cx="1904903" cy="83026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CMD-3 luminosity</a:t>
            </a:r>
            <a:r>
              <a:rPr lang="en-US" altLang="ru-RU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averaged over 10% of best runs</a:t>
            </a:r>
            <a:endParaRPr lang="ru-RU" altLang="ru-RU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4860032" y="4797152"/>
            <a:ext cx="3872084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Achieved peak luminosity 4×10</a:t>
            </a:r>
            <a:r>
              <a:rPr lang="en-US" altLang="ru-RU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 </a:t>
            </a:r>
            <a:r>
              <a:rPr lang="en-US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altLang="ru-RU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en-US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ru-RU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</a:p>
          <a:p>
            <a:pPr eaLnBrk="1" hangingPunct="1"/>
            <a:r>
              <a:rPr lang="en-US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Best day integral 1.2 pb</a:t>
            </a:r>
            <a:r>
              <a:rPr lang="en-US" altLang="ru-RU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346957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84140"/>
            <a:ext cx="8572500" cy="541336"/>
          </a:xfrm>
        </p:spPr>
        <p:txBody>
          <a:bodyPr/>
          <a:lstStyle/>
          <a:p>
            <a:pPr eaLnBrk="1" hangingPunct="1"/>
            <a:r>
              <a:rPr lang="en-US" altLang="ru-RU" sz="2400" dirty="0" smtClean="0"/>
              <a:t>The concept of Round Colliding Beams</a:t>
            </a:r>
          </a:p>
        </p:txBody>
      </p:sp>
      <p:sp>
        <p:nvSpPr>
          <p:cNvPr id="8195" name="Rectangle 12"/>
          <p:cNvSpPr>
            <a:spLocks noGrp="1" noChangeArrowheads="1"/>
          </p:cNvSpPr>
          <p:nvPr>
            <p:ph idx="1"/>
          </p:nvPr>
        </p:nvSpPr>
        <p:spPr>
          <a:xfrm>
            <a:off x="320452" y="2323668"/>
            <a:ext cx="4107532" cy="1482016"/>
          </a:xfrm>
        </p:spPr>
        <p:txBody>
          <a:bodyPr/>
          <a:lstStyle/>
          <a:p>
            <a:pPr eaLnBrk="1" hangingPunct="1"/>
            <a:r>
              <a:rPr lang="en-US" altLang="ru-RU" sz="1600" dirty="0" smtClean="0">
                <a:solidFill>
                  <a:srgbClr val="800000"/>
                </a:solidFill>
              </a:rPr>
              <a:t>Head-on collisions!</a:t>
            </a:r>
          </a:p>
          <a:p>
            <a:pPr eaLnBrk="1" hangingPunct="1"/>
            <a:r>
              <a:rPr lang="en-US" altLang="ru-RU" sz="1600" dirty="0" smtClean="0">
                <a:solidFill>
                  <a:srgbClr val="800000"/>
                </a:solidFill>
              </a:rPr>
              <a:t>Small and equal β-functions at IP: </a:t>
            </a:r>
          </a:p>
          <a:p>
            <a:pPr eaLnBrk="1" hangingPunct="1"/>
            <a:r>
              <a:rPr lang="en-US" altLang="ru-RU" sz="1600" dirty="0" smtClean="0">
                <a:solidFill>
                  <a:srgbClr val="800000"/>
                </a:solidFill>
              </a:rPr>
              <a:t>Equal beam emittances:</a:t>
            </a:r>
          </a:p>
          <a:p>
            <a:pPr eaLnBrk="1" hangingPunct="1"/>
            <a:r>
              <a:rPr lang="en-US" altLang="ru-RU" sz="1600" dirty="0" smtClean="0">
                <a:solidFill>
                  <a:srgbClr val="800000"/>
                </a:solidFill>
              </a:rPr>
              <a:t>Equal fractional parts of </a:t>
            </a:r>
            <a:r>
              <a:rPr lang="en-US" altLang="ru-RU" sz="1600" dirty="0" err="1" smtClean="0">
                <a:solidFill>
                  <a:srgbClr val="800000"/>
                </a:solidFill>
              </a:rPr>
              <a:t>betatron</a:t>
            </a:r>
            <a:r>
              <a:rPr lang="en-US" altLang="ru-RU" sz="1600" dirty="0" smtClean="0">
                <a:solidFill>
                  <a:srgbClr val="800000"/>
                </a:solidFill>
              </a:rPr>
              <a:t> tunes:</a:t>
            </a:r>
          </a:p>
          <a:p>
            <a:pPr eaLnBrk="1" hangingPunct="1"/>
            <a:r>
              <a:rPr lang="en-US" altLang="ru-RU" sz="1600" dirty="0" smtClean="0">
                <a:solidFill>
                  <a:srgbClr val="800000"/>
                </a:solidFill>
              </a:rPr>
              <a:t>Transversal force is 1D</a:t>
            </a:r>
          </a:p>
          <a:p>
            <a:pPr marL="0" indent="0" eaLnBrk="1" hangingPunct="1">
              <a:buNone/>
            </a:pPr>
            <a:endParaRPr lang="en-US" altLang="ru-RU" sz="1600" dirty="0" smtClean="0">
              <a:solidFill>
                <a:srgbClr val="800000"/>
              </a:solidFill>
            </a:endParaRP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533400" y="1752600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8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8200" name="TextBox 8"/>
          <p:cNvSpPr txBox="1">
            <a:spLocks noChangeArrowheads="1"/>
          </p:cNvSpPr>
          <p:nvPr/>
        </p:nvSpPr>
        <p:spPr bwMode="auto">
          <a:xfrm>
            <a:off x="750093" y="658814"/>
            <a:ext cx="72151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Axial symmetry of counter beam force together with x-y symmetry of transfer matrix should provide additional integral of motion (angular momentum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ru-RU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Particle dynamics remains nonlinear, but becomes 1D.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407496" y="2309020"/>
            <a:ext cx="3090864" cy="1423987"/>
            <a:chOff x="5407496" y="2309020"/>
            <a:chExt cx="3090864" cy="1423987"/>
          </a:xfrm>
        </p:grpSpPr>
        <p:graphicFrame>
          <p:nvGraphicFramePr>
            <p:cNvPr id="8197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34425516"/>
                </p:ext>
              </p:extLst>
            </p:nvPr>
          </p:nvGraphicFramePr>
          <p:xfrm>
            <a:off x="5407496" y="2309020"/>
            <a:ext cx="881063" cy="401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48" name="Equation" r:id="rId3" imgW="1167893" imgH="533169" progId="Equation.DSMT4">
                    <p:embed/>
                  </p:oleObj>
                </mc:Choice>
                <mc:Fallback>
                  <p:oleObj name="Equation" r:id="rId3" imgW="1167893" imgH="53316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7496" y="2309020"/>
                          <a:ext cx="881063" cy="4016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98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4268181"/>
                </p:ext>
              </p:extLst>
            </p:nvPr>
          </p:nvGraphicFramePr>
          <p:xfrm>
            <a:off x="5426547" y="2759870"/>
            <a:ext cx="842963" cy="401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49" name="Equation" r:id="rId5" imgW="1117115" imgH="533169" progId="Equation.DSMT4">
                    <p:embed/>
                  </p:oleObj>
                </mc:Choice>
                <mc:Fallback>
                  <p:oleObj name="Equation" r:id="rId5" imgW="1117115" imgH="53316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26547" y="2759870"/>
                          <a:ext cx="842963" cy="4016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99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75375460"/>
                </p:ext>
              </p:extLst>
            </p:nvPr>
          </p:nvGraphicFramePr>
          <p:xfrm>
            <a:off x="5426547" y="3331370"/>
            <a:ext cx="900113" cy="401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50" name="Equation" r:id="rId7" imgW="1193800" imgH="533400" progId="Equation.DSMT4">
                    <p:embed/>
                  </p:oleObj>
                </mc:Choice>
                <mc:Fallback>
                  <p:oleObj name="Equation" r:id="rId7" imgW="1193800" imgH="533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26547" y="3331370"/>
                          <a:ext cx="900113" cy="4016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03" name="TextBox 11"/>
            <p:cNvSpPr txBox="1">
              <a:spLocks noChangeArrowheads="1"/>
            </p:cNvSpPr>
            <p:nvPr/>
          </p:nvSpPr>
          <p:spPr bwMode="auto">
            <a:xfrm>
              <a:off x="7141047" y="3045620"/>
              <a:ext cx="1357313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altLang="ru-RU" sz="1800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ru-RU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M</a:t>
              </a:r>
              <a:r>
                <a:rPr lang="en-US" altLang="ru-RU" sz="1800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ru-RU" altLang="ru-RU" sz="1800" baseline="-25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204" name="Прямая соединительная линия 15"/>
            <p:cNvCxnSpPr>
              <a:cxnSpLocks noChangeShapeType="1"/>
            </p:cNvCxnSpPr>
            <p:nvPr/>
          </p:nvCxnSpPr>
          <p:spPr bwMode="auto">
            <a:xfrm>
              <a:off x="6362056" y="2526111"/>
              <a:ext cx="785812" cy="24447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05" name="Прямая соединительная линия 18"/>
            <p:cNvCxnSpPr>
              <a:cxnSpLocks noChangeShapeType="1"/>
            </p:cNvCxnSpPr>
            <p:nvPr/>
          </p:nvCxnSpPr>
          <p:spPr bwMode="auto">
            <a:xfrm rot="10800000" flipV="1">
              <a:off x="6362056" y="2770586"/>
              <a:ext cx="785812" cy="255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06" name="Прямая соединительная линия 21"/>
            <p:cNvCxnSpPr>
              <a:cxnSpLocks noChangeShapeType="1"/>
              <a:stCxn id="8203" idx="1"/>
            </p:cNvCxnSpPr>
            <p:nvPr/>
          </p:nvCxnSpPr>
          <p:spPr bwMode="auto">
            <a:xfrm rot="10800000">
              <a:off x="6355235" y="2474120"/>
              <a:ext cx="785812" cy="75565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07" name="Прямая соединительная линия 24"/>
            <p:cNvCxnSpPr>
              <a:cxnSpLocks noChangeShapeType="1"/>
              <a:stCxn id="8203" idx="1"/>
            </p:cNvCxnSpPr>
            <p:nvPr/>
          </p:nvCxnSpPr>
          <p:spPr bwMode="auto">
            <a:xfrm rot="10800000" flipV="1">
              <a:off x="6355235" y="3229770"/>
              <a:ext cx="785812" cy="24447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208" name="TextBox 15"/>
          <p:cNvSpPr txBox="1">
            <a:spLocks noChangeArrowheads="1"/>
          </p:cNvSpPr>
          <p:nvPr/>
        </p:nvSpPr>
        <p:spPr bwMode="auto">
          <a:xfrm>
            <a:off x="2429618" y="1889910"/>
            <a:ext cx="3000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Lattice requirements:</a:t>
            </a:r>
            <a:endParaRPr lang="ru-RU" altLang="ru-RU" sz="20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72500" y="6642100"/>
            <a:ext cx="571500" cy="215900"/>
          </a:xfrm>
          <a:prstGeom prst="rect">
            <a:avLst/>
          </a:prstGeom>
          <a:noFill/>
        </p:spPr>
        <p:txBody>
          <a:bodyPr lIns="0" tIns="0" rIns="36000" bIns="0">
            <a:spAutoFit/>
          </a:bodyPr>
          <a:lstStyle/>
          <a:p>
            <a:pPr algn="r" eaLnBrk="1" hangingPunct="1">
              <a:defRPr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03/</a:t>
            </a:r>
            <a:r>
              <a:rPr lang="ru-RU" sz="14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19</a:t>
            </a:r>
          </a:p>
        </p:txBody>
      </p:sp>
      <p:sp>
        <p:nvSpPr>
          <p:cNvPr id="20" name="TextBox 10"/>
          <p:cNvSpPr txBox="1">
            <a:spLocks noChangeArrowheads="1"/>
          </p:cNvSpPr>
          <p:nvPr/>
        </p:nvSpPr>
        <p:spPr bwMode="auto">
          <a:xfrm>
            <a:off x="7155780" y="2557863"/>
            <a:ext cx="1643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Round beam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6970612"/>
              </p:ext>
            </p:extLst>
          </p:nvPr>
        </p:nvGraphicFramePr>
        <p:xfrm>
          <a:off x="4735985" y="4364082"/>
          <a:ext cx="4024312" cy="100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1" name="Equation" r:id="rId9" imgW="2552400" imgH="634680" progId="Equation.DSMT4">
                  <p:embed/>
                </p:oleObj>
              </mc:Choice>
              <mc:Fallback>
                <p:oleObj name="Equation" r:id="rId9" imgW="255240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35985" y="4364082"/>
                        <a:ext cx="4024312" cy="100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" name="Группа 24"/>
          <p:cNvGrpSpPr/>
          <p:nvPr/>
        </p:nvGrpSpPr>
        <p:grpSpPr>
          <a:xfrm>
            <a:off x="1187624" y="3851649"/>
            <a:ext cx="3384376" cy="2368793"/>
            <a:chOff x="1187624" y="3851649"/>
            <a:chExt cx="3384376" cy="2368793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7774" y="3851649"/>
              <a:ext cx="2440059" cy="2368793"/>
            </a:xfrm>
            <a:prstGeom prst="rect">
              <a:avLst/>
            </a:prstGeom>
          </p:spPr>
        </p:pic>
        <p:sp>
          <p:nvSpPr>
            <p:cNvPr id="11" name="Овал 10"/>
            <p:cNvSpPr/>
            <p:nvPr/>
          </p:nvSpPr>
          <p:spPr>
            <a:xfrm>
              <a:off x="3005192" y="4653136"/>
              <a:ext cx="110632" cy="648072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3228679" y="4509120"/>
              <a:ext cx="128710" cy="914338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 flipH="1">
              <a:off x="3146312" y="4757911"/>
              <a:ext cx="62869" cy="8621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40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65280106"/>
                </p:ext>
              </p:extLst>
            </p:nvPr>
          </p:nvGraphicFramePr>
          <p:xfrm>
            <a:off x="2374219" y="5502683"/>
            <a:ext cx="908514" cy="2697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52" name="Equation" r:id="rId12" imgW="1790640" imgH="533160" progId="Equation.DSMT4">
                    <p:embed/>
                  </p:oleObj>
                </mc:Choice>
                <mc:Fallback>
                  <p:oleObj name="Equation" r:id="rId12" imgW="1790640" imgH="5331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74219" y="5502683"/>
                          <a:ext cx="908514" cy="2697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Прямоугольник 17"/>
            <p:cNvSpPr/>
            <p:nvPr/>
          </p:nvSpPr>
          <p:spPr>
            <a:xfrm>
              <a:off x="1631862" y="5927514"/>
              <a:ext cx="2351881" cy="2880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“hour glass effect”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cxnSp>
          <p:nvCxnSpPr>
            <p:cNvPr id="23" name="Прямая со стрелкой 22"/>
            <p:cNvCxnSpPr/>
            <p:nvPr/>
          </p:nvCxnSpPr>
          <p:spPr>
            <a:xfrm flipV="1">
              <a:off x="2915816" y="4221088"/>
              <a:ext cx="0" cy="8201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Прямоугольник 25"/>
            <p:cNvSpPr/>
            <p:nvPr/>
          </p:nvSpPr>
          <p:spPr>
            <a:xfrm>
              <a:off x="2820559" y="3973252"/>
              <a:ext cx="216024" cy="1733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y</a:t>
              </a:r>
              <a:endParaRPr lang="ru-RU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>
              <a:off x="1187624" y="5013176"/>
              <a:ext cx="3240360" cy="72008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3501405" y="5070326"/>
              <a:ext cx="865807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1206674" y="5013176"/>
              <a:ext cx="865807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Прямоугольник 18"/>
            <p:cNvSpPr/>
            <p:nvPr/>
          </p:nvSpPr>
          <p:spPr>
            <a:xfrm>
              <a:off x="4274828" y="4933950"/>
              <a:ext cx="297172" cy="2232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s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cxnSp>
          <p:nvCxnSpPr>
            <p:cNvPr id="24" name="Прямая со стрелкой 23"/>
            <p:cNvCxnSpPr/>
            <p:nvPr/>
          </p:nvCxnSpPr>
          <p:spPr>
            <a:xfrm flipH="1">
              <a:off x="2677944" y="5098891"/>
              <a:ext cx="216024" cy="2404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Прямоугольник 45"/>
            <p:cNvSpPr/>
            <p:nvPr/>
          </p:nvSpPr>
          <p:spPr>
            <a:xfrm>
              <a:off x="2560475" y="5330303"/>
              <a:ext cx="196467" cy="113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x</a:t>
              </a:r>
              <a:endParaRPr lang="ru-RU" sz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82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68"/>
          <p:cNvSpPr txBox="1">
            <a:spLocks noChangeArrowheads="1"/>
          </p:cNvSpPr>
          <p:nvPr/>
        </p:nvSpPr>
        <p:spPr bwMode="auto">
          <a:xfrm>
            <a:off x="285750" y="4653136"/>
            <a:ext cx="27860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defTabSz="407988" eaLnBrk="0" hangingPunct="0">
              <a:tabLst>
                <a:tab pos="407988" algn="l"/>
                <a:tab pos="814388" algn="l"/>
                <a:tab pos="1222375" algn="l"/>
                <a:tab pos="1630363" algn="l"/>
                <a:tab pos="2038350" algn="l"/>
                <a:tab pos="2444750" algn="l"/>
                <a:tab pos="2852738" algn="l"/>
                <a:tab pos="3260725" algn="l"/>
                <a:tab pos="3667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07988" eaLnBrk="0" hangingPunct="0">
              <a:tabLst>
                <a:tab pos="407988" algn="l"/>
                <a:tab pos="814388" algn="l"/>
                <a:tab pos="1222375" algn="l"/>
                <a:tab pos="1630363" algn="l"/>
                <a:tab pos="2038350" algn="l"/>
                <a:tab pos="2444750" algn="l"/>
                <a:tab pos="2852738" algn="l"/>
                <a:tab pos="3260725" algn="l"/>
                <a:tab pos="3667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07988" eaLnBrk="0" hangingPunct="0">
              <a:tabLst>
                <a:tab pos="407988" algn="l"/>
                <a:tab pos="814388" algn="l"/>
                <a:tab pos="1222375" algn="l"/>
                <a:tab pos="1630363" algn="l"/>
                <a:tab pos="2038350" algn="l"/>
                <a:tab pos="2444750" algn="l"/>
                <a:tab pos="2852738" algn="l"/>
                <a:tab pos="3260725" algn="l"/>
                <a:tab pos="3667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07988" eaLnBrk="0" hangingPunct="0">
              <a:tabLst>
                <a:tab pos="407988" algn="l"/>
                <a:tab pos="814388" algn="l"/>
                <a:tab pos="1222375" algn="l"/>
                <a:tab pos="1630363" algn="l"/>
                <a:tab pos="2038350" algn="l"/>
                <a:tab pos="2444750" algn="l"/>
                <a:tab pos="2852738" algn="l"/>
                <a:tab pos="3260725" algn="l"/>
                <a:tab pos="3667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07988" eaLnBrk="0" hangingPunct="0">
              <a:tabLst>
                <a:tab pos="407988" algn="l"/>
                <a:tab pos="814388" algn="l"/>
                <a:tab pos="1222375" algn="l"/>
                <a:tab pos="1630363" algn="l"/>
                <a:tab pos="2038350" algn="l"/>
                <a:tab pos="2444750" algn="l"/>
                <a:tab pos="2852738" algn="l"/>
                <a:tab pos="3260725" algn="l"/>
                <a:tab pos="3667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407988" algn="l"/>
                <a:tab pos="814388" algn="l"/>
                <a:tab pos="1222375" algn="l"/>
                <a:tab pos="1630363" algn="l"/>
                <a:tab pos="2038350" algn="l"/>
                <a:tab pos="2444750" algn="l"/>
                <a:tab pos="2852738" algn="l"/>
                <a:tab pos="3260725" algn="l"/>
                <a:tab pos="3667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407988" algn="l"/>
                <a:tab pos="814388" algn="l"/>
                <a:tab pos="1222375" algn="l"/>
                <a:tab pos="1630363" algn="l"/>
                <a:tab pos="2038350" algn="l"/>
                <a:tab pos="2444750" algn="l"/>
                <a:tab pos="2852738" algn="l"/>
                <a:tab pos="3260725" algn="l"/>
                <a:tab pos="3667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407988" algn="l"/>
                <a:tab pos="814388" algn="l"/>
                <a:tab pos="1222375" algn="l"/>
                <a:tab pos="1630363" algn="l"/>
                <a:tab pos="2038350" algn="l"/>
                <a:tab pos="2444750" algn="l"/>
                <a:tab pos="2852738" algn="l"/>
                <a:tab pos="3260725" algn="l"/>
                <a:tab pos="3667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407988" algn="l"/>
                <a:tab pos="814388" algn="l"/>
                <a:tab pos="1222375" algn="l"/>
                <a:tab pos="1630363" algn="l"/>
                <a:tab pos="2038350" algn="l"/>
                <a:tab pos="2444750" algn="l"/>
                <a:tab pos="2852738" algn="l"/>
                <a:tab pos="3260725" algn="l"/>
                <a:tab pos="3667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>
              <a:lnSpc>
                <a:spcPct val="116000"/>
              </a:lnSpc>
            </a:pPr>
            <a:r>
              <a:rPr lang="ru-RU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392.5 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MeV</a:t>
            </a:r>
          </a:p>
          <a:p>
            <a:pPr eaLnBrk="1">
              <a:lnSpc>
                <a:spcPct val="116000"/>
              </a:lnSpc>
            </a:pPr>
            <a:r>
              <a:rPr lang="en-US" altLang="ja-JP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ja-JP" sz="20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rf</a:t>
            </a:r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= </a:t>
            </a:r>
            <a:r>
              <a:rPr lang="ru-RU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ru-RU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kV</a:t>
            </a:r>
            <a:r>
              <a:rPr lang="ru-RU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purple</a:t>
            </a:r>
            <a:r>
              <a:rPr lang="ru-RU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>
              <a:lnSpc>
                <a:spcPct val="116000"/>
              </a:lnSpc>
            </a:pPr>
            <a:r>
              <a:rPr lang="en-US" altLang="ja-JP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ja-JP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rf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= </a:t>
            </a:r>
            <a:r>
              <a:rPr lang="ru-RU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ru-RU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kV</a:t>
            </a:r>
            <a:r>
              <a:rPr lang="ru-RU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blue</a:t>
            </a:r>
            <a:r>
              <a:rPr lang="ru-RU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GB" altLang="ru-RU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1" name="Rectangle 73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4098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392411"/>
              </p:ext>
            </p:extLst>
          </p:nvPr>
        </p:nvGraphicFramePr>
        <p:xfrm>
          <a:off x="3592412" y="3941265"/>
          <a:ext cx="5265838" cy="468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5" name="Equation" r:id="rId4" imgW="3238200" imgH="241200" progId="Equation.DSMT4">
                  <p:embed/>
                </p:oleObj>
              </mc:Choice>
              <mc:Fallback>
                <p:oleObj name="Equation" r:id="rId4" imgW="32382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2412" y="3941265"/>
                        <a:ext cx="5265838" cy="46822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Text Box 74"/>
          <p:cNvSpPr txBox="1">
            <a:spLocks noChangeArrowheads="1"/>
          </p:cNvSpPr>
          <p:nvPr/>
        </p:nvSpPr>
        <p:spPr bwMode="auto">
          <a:xfrm>
            <a:off x="4427984" y="4744573"/>
            <a:ext cx="3786187" cy="63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defTabSz="407988" eaLnBrk="0" hangingPunct="0">
              <a:tabLst>
                <a:tab pos="407988" algn="l"/>
                <a:tab pos="814388" algn="l"/>
                <a:tab pos="1222375" algn="l"/>
                <a:tab pos="1630363" algn="l"/>
                <a:tab pos="2038350" algn="l"/>
                <a:tab pos="2444750" algn="l"/>
                <a:tab pos="2852738" algn="l"/>
                <a:tab pos="3260725" algn="l"/>
                <a:tab pos="3667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07988" eaLnBrk="0" hangingPunct="0">
              <a:tabLst>
                <a:tab pos="407988" algn="l"/>
                <a:tab pos="814388" algn="l"/>
                <a:tab pos="1222375" algn="l"/>
                <a:tab pos="1630363" algn="l"/>
                <a:tab pos="2038350" algn="l"/>
                <a:tab pos="2444750" algn="l"/>
                <a:tab pos="2852738" algn="l"/>
                <a:tab pos="3260725" algn="l"/>
                <a:tab pos="3667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07988" eaLnBrk="0" hangingPunct="0">
              <a:tabLst>
                <a:tab pos="407988" algn="l"/>
                <a:tab pos="814388" algn="l"/>
                <a:tab pos="1222375" algn="l"/>
                <a:tab pos="1630363" algn="l"/>
                <a:tab pos="2038350" algn="l"/>
                <a:tab pos="2444750" algn="l"/>
                <a:tab pos="2852738" algn="l"/>
                <a:tab pos="3260725" algn="l"/>
                <a:tab pos="3667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07988" eaLnBrk="0" hangingPunct="0">
              <a:tabLst>
                <a:tab pos="407988" algn="l"/>
                <a:tab pos="814388" algn="l"/>
                <a:tab pos="1222375" algn="l"/>
                <a:tab pos="1630363" algn="l"/>
                <a:tab pos="2038350" algn="l"/>
                <a:tab pos="2444750" algn="l"/>
                <a:tab pos="2852738" algn="l"/>
                <a:tab pos="3260725" algn="l"/>
                <a:tab pos="3667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07988" eaLnBrk="0" hangingPunct="0">
              <a:tabLst>
                <a:tab pos="407988" algn="l"/>
                <a:tab pos="814388" algn="l"/>
                <a:tab pos="1222375" algn="l"/>
                <a:tab pos="1630363" algn="l"/>
                <a:tab pos="2038350" algn="l"/>
                <a:tab pos="2444750" algn="l"/>
                <a:tab pos="2852738" algn="l"/>
                <a:tab pos="3260725" algn="l"/>
                <a:tab pos="3667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407988" algn="l"/>
                <a:tab pos="814388" algn="l"/>
                <a:tab pos="1222375" algn="l"/>
                <a:tab pos="1630363" algn="l"/>
                <a:tab pos="2038350" algn="l"/>
                <a:tab pos="2444750" algn="l"/>
                <a:tab pos="2852738" algn="l"/>
                <a:tab pos="3260725" algn="l"/>
                <a:tab pos="3667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407988" algn="l"/>
                <a:tab pos="814388" algn="l"/>
                <a:tab pos="1222375" algn="l"/>
                <a:tab pos="1630363" algn="l"/>
                <a:tab pos="2038350" algn="l"/>
                <a:tab pos="2444750" algn="l"/>
                <a:tab pos="2852738" algn="l"/>
                <a:tab pos="3260725" algn="l"/>
                <a:tab pos="3667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407988" algn="l"/>
                <a:tab pos="814388" algn="l"/>
                <a:tab pos="1222375" algn="l"/>
                <a:tab pos="1630363" algn="l"/>
                <a:tab pos="2038350" algn="l"/>
                <a:tab pos="2444750" algn="l"/>
                <a:tab pos="2852738" algn="l"/>
                <a:tab pos="3260725" algn="l"/>
                <a:tab pos="3667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407988" algn="l"/>
                <a:tab pos="814388" algn="l"/>
                <a:tab pos="1222375" algn="l"/>
                <a:tab pos="1630363" algn="l"/>
                <a:tab pos="2038350" algn="l"/>
                <a:tab pos="2444750" algn="l"/>
                <a:tab pos="2852738" algn="l"/>
                <a:tab pos="3260725" algn="l"/>
                <a:tab pos="3667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>
              <a:lnSpc>
                <a:spcPct val="116000"/>
              </a:lnSpc>
            </a:pPr>
            <a:r>
              <a:rPr lang="el-GR" altLang="ja-JP" sz="2200" dirty="0">
                <a:sym typeface="Symbol" panose="05050102010706020507" pitchFamily="18" charset="2"/>
              </a:rPr>
              <a:t></a:t>
            </a:r>
            <a:r>
              <a:rPr lang="ru-RU" altLang="ja-JP" sz="2200" dirty="0">
                <a:sym typeface="Symbol" panose="05050102010706020507" pitchFamily="18" charset="2"/>
              </a:rPr>
              <a:t> = 0</a:t>
            </a:r>
            <a:r>
              <a:rPr lang="en-US" altLang="ja-JP" sz="2200" dirty="0">
                <a:sym typeface="Symbol" panose="05050102010706020507" pitchFamily="18" charset="2"/>
              </a:rPr>
              <a:t>.175     </a:t>
            </a:r>
            <a:r>
              <a:rPr lang="ru-RU" altLang="ja-JP" sz="2200" dirty="0">
                <a:sym typeface="Symbol" panose="05050102010706020507" pitchFamily="18" charset="2"/>
              </a:rPr>
              <a:t></a:t>
            </a:r>
            <a:r>
              <a:rPr lang="ru-RU" altLang="ja-JP" sz="2200" dirty="0"/>
              <a:t> </a:t>
            </a:r>
            <a:r>
              <a:rPr lang="en-US" altLang="ja-JP" sz="2200" dirty="0"/>
              <a:t>=</a:t>
            </a:r>
            <a:r>
              <a:rPr lang="ru-RU" altLang="ja-JP" sz="2200" dirty="0"/>
              <a:t> </a:t>
            </a:r>
            <a:r>
              <a:rPr lang="ru-RU" altLang="ja-JP" sz="2200" b="1" dirty="0">
                <a:solidFill>
                  <a:srgbClr val="800000"/>
                </a:solidFill>
              </a:rPr>
              <a:t>0.125</a:t>
            </a:r>
            <a:r>
              <a:rPr lang="en-US" altLang="ja-JP" sz="2200" dirty="0"/>
              <a:t>/IP</a:t>
            </a:r>
            <a:endParaRPr lang="ru-RU" altLang="ja-JP" sz="2200" dirty="0"/>
          </a:p>
          <a:p>
            <a:pPr eaLnBrk="1">
              <a:lnSpc>
                <a:spcPct val="116000"/>
              </a:lnSpc>
            </a:pPr>
            <a:r>
              <a:rPr lang="en-US" altLang="ja-JP" sz="2200" dirty="0">
                <a:sym typeface="Symbol" panose="05050102010706020507" pitchFamily="18" charset="2"/>
              </a:rPr>
              <a:t>    </a:t>
            </a:r>
            <a:endParaRPr lang="el-GR" altLang="ru-RU" sz="2200" dirty="0">
              <a:ea typeface="ＭＳ Ｐゴシック" panose="020B0600070205080204" pitchFamily="34" charset="-128"/>
              <a:sym typeface="Symbol" panose="05050102010706020507" pitchFamily="18" charset="2"/>
            </a:endParaRPr>
          </a:p>
        </p:txBody>
      </p:sp>
      <p:sp>
        <p:nvSpPr>
          <p:cNvPr id="4103" name="Заголовок 11"/>
          <p:cNvSpPr>
            <a:spLocks noGrp="1"/>
          </p:cNvSpPr>
          <p:nvPr>
            <p:ph type="title"/>
          </p:nvPr>
        </p:nvSpPr>
        <p:spPr>
          <a:xfrm>
            <a:off x="285750" y="142875"/>
            <a:ext cx="8572500" cy="571500"/>
          </a:xfrm>
        </p:spPr>
        <p:txBody>
          <a:bodyPr/>
          <a:lstStyle/>
          <a:p>
            <a:pPr eaLnBrk="1" hangingPunct="1"/>
            <a:r>
              <a:rPr lang="en-US" altLang="ru-RU" dirty="0" smtClean="0"/>
              <a:t>Beam-beam parameter</a:t>
            </a:r>
            <a:endParaRPr lang="ru-RU" altLang="ru-RU" dirty="0" smtClean="0"/>
          </a:p>
        </p:txBody>
      </p:sp>
      <p:pic>
        <p:nvPicPr>
          <p:cNvPr id="4104" name="Рисунок 9" descr="fig12_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446" y="1250503"/>
            <a:ext cx="5634169" cy="2394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TextBox 10"/>
          <p:cNvSpPr txBox="1">
            <a:spLocks noChangeArrowheads="1"/>
          </p:cNvSpPr>
          <p:nvPr/>
        </p:nvSpPr>
        <p:spPr bwMode="auto">
          <a:xfrm>
            <a:off x="4714875" y="854075"/>
            <a:ext cx="342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Coherent oscillations spectrum</a:t>
            </a:r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8" name="TextBox 12"/>
          <p:cNvSpPr txBox="1">
            <a:spLocks noChangeArrowheads="1"/>
          </p:cNvSpPr>
          <p:nvPr/>
        </p:nvSpPr>
        <p:spPr bwMode="auto">
          <a:xfrm>
            <a:off x="285750" y="3861048"/>
            <a:ext cx="27860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BB-threshold improvement with beam </a:t>
            </a:r>
            <a:r>
              <a:rPr lang="en-US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lengthening: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1" y="1504577"/>
            <a:ext cx="3325465" cy="2068439"/>
          </a:xfrm>
          <a:prstGeom prst="rect">
            <a:avLst/>
          </a:prstGeom>
        </p:spPr>
      </p:pic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285750" y="814962"/>
            <a:ext cx="3429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Beam-beam parameter extracted from luminosity monitor data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710371"/>
              </p:ext>
            </p:extLst>
          </p:nvPr>
        </p:nvGraphicFramePr>
        <p:xfrm>
          <a:off x="422275" y="5878513"/>
          <a:ext cx="194627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6" name="Equation" r:id="rId8" imgW="1054080" imgH="457200" progId="Equation.DSMT4">
                  <p:embed/>
                </p:oleObj>
              </mc:Choice>
              <mc:Fallback>
                <p:oleObj name="Equation" r:id="rId8" imgW="10540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" y="5878513"/>
                        <a:ext cx="1946275" cy="8445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2036427"/>
              </p:ext>
            </p:extLst>
          </p:nvPr>
        </p:nvGraphicFramePr>
        <p:xfrm>
          <a:off x="2802062" y="5942013"/>
          <a:ext cx="1985962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7" name="Equation" r:id="rId10" imgW="1066680" imgH="457200" progId="Equation.DSMT4">
                  <p:embed/>
                </p:oleObj>
              </mc:Choice>
              <mc:Fallback>
                <p:oleObj name="Equation" r:id="rId10" imgW="10666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2062" y="5942013"/>
                        <a:ext cx="1985962" cy="8493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24"/>
          <p:cNvSpPr txBox="1">
            <a:spLocks noChangeArrowheads="1"/>
          </p:cNvSpPr>
          <p:nvPr/>
        </p:nvSpPr>
        <p:spPr bwMode="auto">
          <a:xfrm>
            <a:off x="4142234" y="1547303"/>
            <a:ext cx="285750" cy="380480"/>
          </a:xfrm>
          <a:prstGeom prst="rect">
            <a:avLst/>
          </a:prstGeom>
          <a:noFill/>
          <a:ln>
            <a:noFill/>
          </a:ln>
          <a:extLst/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dirty="0">
                <a:solidFill>
                  <a:srgbClr val="800000"/>
                </a:solidFill>
                <a:effectLst>
                  <a:glow rad="571500">
                    <a:schemeClr val="bg1">
                      <a:alpha val="20000"/>
                    </a:schemeClr>
                  </a:glow>
                </a:effectLst>
                <a:sym typeface="Symbol" panose="05050102010706020507" pitchFamily="18" charset="2"/>
              </a:rPr>
              <a:t></a:t>
            </a:r>
            <a:endParaRPr lang="ru-RU" altLang="ru-RU" sz="2000" b="1" dirty="0">
              <a:solidFill>
                <a:srgbClr val="800000"/>
              </a:solidFill>
              <a:effectLst>
                <a:glow rad="571500">
                  <a:schemeClr val="bg1">
                    <a:alpha val="20000"/>
                  </a:schemeClr>
                </a:glow>
              </a:effectLst>
            </a:endParaRPr>
          </a:p>
        </p:txBody>
      </p:sp>
      <p:sp>
        <p:nvSpPr>
          <p:cNvPr id="18" name="TextBox 25"/>
          <p:cNvSpPr txBox="1">
            <a:spLocks noChangeArrowheads="1"/>
          </p:cNvSpPr>
          <p:nvPr/>
        </p:nvSpPr>
        <p:spPr bwMode="auto">
          <a:xfrm>
            <a:off x="8030666" y="1588790"/>
            <a:ext cx="285750" cy="38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dirty="0">
                <a:solidFill>
                  <a:srgbClr val="800000"/>
                </a:solidFill>
                <a:effectLst>
                  <a:glow rad="508000">
                    <a:schemeClr val="bg1">
                      <a:alpha val="20000"/>
                    </a:schemeClr>
                  </a:glow>
                </a:effectLst>
                <a:sym typeface="Symbol" panose="05050102010706020507" pitchFamily="18" charset="2"/>
              </a:rPr>
              <a:t></a:t>
            </a:r>
            <a:endParaRPr lang="ru-RU" altLang="ru-RU" sz="2000" b="1" dirty="0">
              <a:solidFill>
                <a:srgbClr val="800000"/>
              </a:solidFill>
              <a:effectLst>
                <a:glow rad="508000">
                  <a:schemeClr val="bg1">
                    <a:alpha val="2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87544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428" y="785811"/>
            <a:ext cx="5522222" cy="4141667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121851"/>
              </p:ext>
            </p:extLst>
          </p:nvPr>
        </p:nvGraphicFramePr>
        <p:xfrm>
          <a:off x="142875" y="5000625"/>
          <a:ext cx="8858251" cy="173196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714625"/>
                <a:gridCol w="1604686"/>
                <a:gridCol w="2562304"/>
                <a:gridCol w="1976636"/>
              </a:tblGrid>
              <a:tr h="346393"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VEPP-2000 main design parameters @ 1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GeV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36008" marB="36008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639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Circumference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36008" marB="36008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24.388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36008" marB="36008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 range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36008" marB="36008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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1000 MeV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36008" marB="36008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639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bunches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36008" marB="36008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36008" marB="36008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particles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36008" marB="36008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10</a:t>
                      </a:r>
                      <a:r>
                        <a:rPr lang="en-US" sz="18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11</a:t>
                      </a:r>
                      <a:endParaRPr lang="ru-RU" sz="18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36008" marB="36008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639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Betatron tunes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36008" marB="36008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4.1/2.1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36008" marB="36008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Beta-functions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@ IP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36008" marB="36008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8.5 cm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36008" marB="36008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639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Beam-beam parameter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36008" marB="36008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36008" marB="36008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Luminosity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36008" marB="36008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10</a:t>
                      </a:r>
                      <a:r>
                        <a:rPr lang="en-US" sz="18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32  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cm</a:t>
                      </a:r>
                      <a:r>
                        <a:rPr lang="en-US" sz="18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-2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s</a:t>
                      </a:r>
                      <a:r>
                        <a:rPr lang="en-US" sz="18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-1</a:t>
                      </a:r>
                      <a:endParaRPr lang="ru-RU" sz="1800" baseline="30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36008" marB="36008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454" descr="v2000_complex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776288"/>
            <a:ext cx="8961437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455"/>
          <p:cNvSpPr txBox="1">
            <a:spLocks noChangeArrowheads="1"/>
          </p:cNvSpPr>
          <p:nvPr/>
        </p:nvSpPr>
        <p:spPr bwMode="auto">
          <a:xfrm>
            <a:off x="3491880" y="857250"/>
            <a:ext cx="193737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T final focusing</a:t>
            </a:r>
          </a:p>
          <a:p>
            <a:pPr eaLnBrk="1" hangingPunct="1"/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solenoids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459"/>
          <p:cNvCxnSpPr>
            <a:cxnSpLocks noChangeShapeType="1"/>
          </p:cNvCxnSpPr>
          <p:nvPr/>
        </p:nvCxnSpPr>
        <p:spPr bwMode="auto">
          <a:xfrm flipH="1" flipV="1">
            <a:off x="5429250" y="1180307"/>
            <a:ext cx="642938" cy="534194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Прямая соединительная линия 461"/>
          <p:cNvCxnSpPr>
            <a:cxnSpLocks noChangeShapeType="1"/>
          </p:cNvCxnSpPr>
          <p:nvPr/>
        </p:nvCxnSpPr>
        <p:spPr bwMode="auto">
          <a:xfrm flipH="1" flipV="1">
            <a:off x="5429250" y="1180307"/>
            <a:ext cx="1143000" cy="3413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2771800" y="3573016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max. production rate:</a:t>
            </a:r>
          </a:p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2×10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/s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VEPP-2000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22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2" descr="flip_elect_spect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3000375"/>
            <a:ext cx="3402012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Рисунок 3" descr="flip_elect_tv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2981325"/>
            <a:ext cx="2155825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Рисунок 5" descr="flip_posit_tv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4929188"/>
            <a:ext cx="2170112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Рисунок 6" descr="noflip_spec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071563"/>
            <a:ext cx="65722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Рисунок 7" descr="noflip_tv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009650"/>
            <a:ext cx="2143125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Рисунок 8" descr="flip_posit_spec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4929188"/>
            <a:ext cx="3214688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TextBox 9"/>
          <p:cNvSpPr txBox="1">
            <a:spLocks noChangeArrowheads="1"/>
          </p:cNvSpPr>
          <p:nvPr/>
        </p:nvSpPr>
        <p:spPr bwMode="auto">
          <a:xfrm>
            <a:off x="6786563" y="3071813"/>
            <a:ext cx="19288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E = 240 MeV,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I</a:t>
            </a:r>
            <a:r>
              <a:rPr lang="en-US" altLang="en-US" sz="1800" baseline="-25000">
                <a:latin typeface="Arial" panose="020B0604020202020204" pitchFamily="34" charset="0"/>
              </a:rPr>
              <a:t>beam</a:t>
            </a:r>
            <a:r>
              <a:rPr lang="en-US" altLang="en-US" sz="1800">
                <a:latin typeface="Arial" panose="020B0604020202020204" pitchFamily="34" charset="0"/>
              </a:rPr>
              <a:t> ~ 5</a:t>
            </a:r>
            <a:r>
              <a:rPr lang="en-US" altLang="en-US" sz="1800">
                <a:latin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en-US" altLang="en-US" sz="1800">
                <a:latin typeface="Arial" panose="020B0604020202020204" pitchFamily="34" charset="0"/>
              </a:rPr>
              <a:t>5 mA</a:t>
            </a:r>
            <a:endParaRPr lang="ru-RU" altLang="en-US" sz="1800">
              <a:latin typeface="Arial" panose="020B0604020202020204" pitchFamily="34" charset="0"/>
            </a:endParaRPr>
          </a:p>
        </p:txBody>
      </p:sp>
      <p:sp>
        <p:nvSpPr>
          <p:cNvPr id="18441" name="TextBox 10"/>
          <p:cNvSpPr txBox="1">
            <a:spLocks noChangeArrowheads="1"/>
          </p:cNvSpPr>
          <p:nvPr/>
        </p:nvSpPr>
        <p:spPr bwMode="auto">
          <a:xfrm>
            <a:off x="2928938" y="2357438"/>
            <a:ext cx="642937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0.17</a:t>
            </a:r>
            <a:endParaRPr lang="ru-RU" altLang="en-US" sz="1600">
              <a:latin typeface="Arial" panose="020B0604020202020204" pitchFamily="34" charset="0"/>
            </a:endParaRPr>
          </a:p>
        </p:txBody>
      </p:sp>
      <p:sp>
        <p:nvSpPr>
          <p:cNvPr id="18442" name="TextBox 11"/>
          <p:cNvSpPr txBox="1">
            <a:spLocks noChangeArrowheads="1"/>
          </p:cNvSpPr>
          <p:nvPr/>
        </p:nvSpPr>
        <p:spPr bwMode="auto">
          <a:xfrm>
            <a:off x="4714875" y="2357438"/>
            <a:ext cx="500063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0.2</a:t>
            </a:r>
            <a:endParaRPr lang="ru-RU" altLang="en-US" sz="1600">
              <a:latin typeface="Arial" panose="020B0604020202020204" pitchFamily="34" charset="0"/>
            </a:endParaRPr>
          </a:p>
        </p:txBody>
      </p:sp>
      <p:sp>
        <p:nvSpPr>
          <p:cNvPr id="18443" name="TextBox 12"/>
          <p:cNvSpPr txBox="1">
            <a:spLocks noChangeArrowheads="1"/>
          </p:cNvSpPr>
          <p:nvPr/>
        </p:nvSpPr>
        <p:spPr bwMode="auto">
          <a:xfrm>
            <a:off x="7572375" y="2357438"/>
            <a:ext cx="642938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0.25</a:t>
            </a:r>
            <a:endParaRPr lang="ru-RU" altLang="en-US" sz="1600">
              <a:latin typeface="Arial" panose="020B0604020202020204" pitchFamily="34" charset="0"/>
            </a:endParaRPr>
          </a:p>
        </p:txBody>
      </p:sp>
      <p:sp>
        <p:nvSpPr>
          <p:cNvPr id="18444" name="TextBox 13"/>
          <p:cNvSpPr txBox="1">
            <a:spLocks noChangeArrowheads="1"/>
          </p:cNvSpPr>
          <p:nvPr/>
        </p:nvSpPr>
        <p:spPr bwMode="auto">
          <a:xfrm>
            <a:off x="2879725" y="4464050"/>
            <a:ext cx="642938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0.17</a:t>
            </a:r>
            <a:endParaRPr lang="ru-RU" altLang="en-US" sz="1600">
              <a:latin typeface="Arial" panose="020B0604020202020204" pitchFamily="34" charset="0"/>
            </a:endParaRPr>
          </a:p>
        </p:txBody>
      </p:sp>
      <p:sp>
        <p:nvSpPr>
          <p:cNvPr id="18445" name="TextBox 14"/>
          <p:cNvSpPr txBox="1">
            <a:spLocks noChangeArrowheads="1"/>
          </p:cNvSpPr>
          <p:nvPr/>
        </p:nvSpPr>
        <p:spPr bwMode="auto">
          <a:xfrm>
            <a:off x="4714875" y="4464050"/>
            <a:ext cx="500063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0.2</a:t>
            </a:r>
            <a:endParaRPr lang="ru-RU" altLang="en-US" sz="1600">
              <a:latin typeface="Arial" panose="020B0604020202020204" pitchFamily="34" charset="0"/>
            </a:endParaRPr>
          </a:p>
        </p:txBody>
      </p:sp>
      <p:sp>
        <p:nvSpPr>
          <p:cNvPr id="18446" name="TextBox 15"/>
          <p:cNvSpPr txBox="1">
            <a:spLocks noChangeArrowheads="1"/>
          </p:cNvSpPr>
          <p:nvPr/>
        </p:nvSpPr>
        <p:spPr bwMode="auto">
          <a:xfrm>
            <a:off x="2857500" y="6519863"/>
            <a:ext cx="642938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0.17</a:t>
            </a:r>
            <a:endParaRPr lang="ru-RU" altLang="en-US" sz="1600">
              <a:latin typeface="Arial" panose="020B0604020202020204" pitchFamily="34" charset="0"/>
            </a:endParaRPr>
          </a:p>
        </p:txBody>
      </p:sp>
      <p:sp>
        <p:nvSpPr>
          <p:cNvPr id="18447" name="TextBox 16"/>
          <p:cNvSpPr txBox="1">
            <a:spLocks noChangeArrowheads="1"/>
          </p:cNvSpPr>
          <p:nvPr/>
        </p:nvSpPr>
        <p:spPr bwMode="auto">
          <a:xfrm>
            <a:off x="4692650" y="6519863"/>
            <a:ext cx="500063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0.2</a:t>
            </a:r>
            <a:endParaRPr lang="ru-RU" altLang="en-US" sz="1600">
              <a:latin typeface="Arial" panose="020B0604020202020204" pitchFamily="34" charset="0"/>
            </a:endParaRPr>
          </a:p>
        </p:txBody>
      </p:sp>
      <p:sp>
        <p:nvSpPr>
          <p:cNvPr id="18448" name="TextBox 18"/>
          <p:cNvSpPr txBox="1">
            <a:spLocks noChangeArrowheads="1"/>
          </p:cNvSpPr>
          <p:nvPr/>
        </p:nvSpPr>
        <p:spPr bwMode="auto">
          <a:xfrm>
            <a:off x="4214813" y="1143000"/>
            <a:ext cx="4643437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Pickup spectrum of the coherent oscillations</a:t>
            </a:r>
            <a:endParaRPr lang="ru-RU" altLang="en-US" sz="1800">
              <a:latin typeface="Arial" panose="020B0604020202020204" pitchFamily="34" charset="0"/>
            </a:endParaRPr>
          </a:p>
        </p:txBody>
      </p:sp>
      <p:sp>
        <p:nvSpPr>
          <p:cNvPr id="18449" name="TextBox 19"/>
          <p:cNvSpPr txBox="1">
            <a:spLocks noChangeArrowheads="1"/>
          </p:cNvSpPr>
          <p:nvPr/>
        </p:nvSpPr>
        <p:spPr bwMode="auto">
          <a:xfrm>
            <a:off x="6249988" y="5549900"/>
            <a:ext cx="27146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Coherent beam-beam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-mode interaction with machine nonlinear resonances?</a:t>
            </a:r>
            <a:endParaRPr lang="ru-RU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0" name="Заголовок 19"/>
          <p:cNvSpPr>
            <a:spLocks noGrp="1"/>
          </p:cNvSpPr>
          <p:nvPr>
            <p:ph type="title"/>
          </p:nvPr>
        </p:nvSpPr>
        <p:spPr>
          <a:xfrm>
            <a:off x="285750" y="142875"/>
            <a:ext cx="8572500" cy="571500"/>
          </a:xfrm>
        </p:spPr>
        <p:txBody>
          <a:bodyPr/>
          <a:lstStyle/>
          <a:p>
            <a:pPr eaLnBrk="1" hangingPunct="1"/>
            <a:r>
              <a:rPr lang="en-US" altLang="en-US" smtClean="0"/>
              <a:t>“Flip-flop” effect</a:t>
            </a:r>
            <a:endParaRPr lang="ru-RU" altLang="en-US" smtClean="0"/>
          </a:p>
        </p:txBody>
      </p:sp>
      <p:pic>
        <p:nvPicPr>
          <p:cNvPr id="18451" name="Рисунок 19" descr="islands_distrib_1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3921125"/>
            <a:ext cx="2168525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8572500" y="6642100"/>
            <a:ext cx="571500" cy="215900"/>
          </a:xfrm>
          <a:prstGeom prst="rect">
            <a:avLst/>
          </a:prstGeom>
          <a:noFill/>
        </p:spPr>
        <p:txBody>
          <a:bodyPr lIns="0" tIns="0" rIns="36000" bIns="0">
            <a:spAutoFit/>
          </a:bodyPr>
          <a:lstStyle/>
          <a:p>
            <a:pPr algn="r" eaLnBrk="1" hangingPunct="1">
              <a:defRPr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1</a:t>
            </a:r>
            <a:r>
              <a:rPr lang="ru-RU" sz="14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3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/19</a:t>
            </a:r>
            <a:endParaRPr lang="ru-RU" sz="1400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8453" name="TextBox 21"/>
          <p:cNvSpPr txBox="1">
            <a:spLocks noChangeArrowheads="1"/>
          </p:cNvSpPr>
          <p:nvPr/>
        </p:nvSpPr>
        <p:spPr bwMode="auto">
          <a:xfrm>
            <a:off x="928688" y="642938"/>
            <a:ext cx="571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TV</a:t>
            </a:r>
            <a:endParaRPr lang="ru-RU" altLang="en-US" sz="1800">
              <a:latin typeface="Arial" panose="020B0604020202020204" pitchFamily="34" charset="0"/>
            </a:endParaRPr>
          </a:p>
        </p:txBody>
      </p:sp>
      <p:sp>
        <p:nvSpPr>
          <p:cNvPr id="18454" name="TextBox 22"/>
          <p:cNvSpPr txBox="1">
            <a:spLocks noChangeArrowheads="1"/>
          </p:cNvSpPr>
          <p:nvPr/>
        </p:nvSpPr>
        <p:spPr bwMode="auto">
          <a:xfrm>
            <a:off x="857250" y="1143000"/>
            <a:ext cx="428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en-US" altLang="en-US" sz="2000" baseline="30000">
                <a:solidFill>
                  <a:schemeClr val="bg1"/>
                </a:solidFill>
                <a:latin typeface="Arial" panose="020B0604020202020204" pitchFamily="34" charset="0"/>
              </a:rPr>
              <a:t>+</a:t>
            </a:r>
            <a:endParaRPr lang="ru-RU" altLang="en-US" sz="2000" baseline="30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8455" name="TextBox 23"/>
          <p:cNvSpPr txBox="1">
            <a:spLocks noChangeArrowheads="1"/>
          </p:cNvSpPr>
          <p:nvPr/>
        </p:nvSpPr>
        <p:spPr bwMode="auto">
          <a:xfrm>
            <a:off x="1785938" y="2214563"/>
            <a:ext cx="428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en-US" altLang="en-US" sz="2000" baseline="3000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</a:t>
            </a:r>
            <a:endParaRPr lang="ru-RU" altLang="en-US" sz="2000" baseline="30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8456" name="TextBox 24"/>
          <p:cNvSpPr txBox="1">
            <a:spLocks noChangeArrowheads="1"/>
          </p:cNvSpPr>
          <p:nvPr/>
        </p:nvSpPr>
        <p:spPr bwMode="auto">
          <a:xfrm>
            <a:off x="3000375" y="714375"/>
            <a:ext cx="285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2000" b="1">
                <a:solidFill>
                  <a:srgbClr val="8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</a:t>
            </a:r>
            <a:endParaRPr lang="ru-RU" altLang="en-US" sz="2000" b="1">
              <a:solidFill>
                <a:srgbClr val="800000"/>
              </a:solidFill>
              <a:latin typeface="Arial" panose="020B0604020202020204" pitchFamily="34" charset="0"/>
            </a:endParaRPr>
          </a:p>
        </p:txBody>
      </p:sp>
      <p:sp>
        <p:nvSpPr>
          <p:cNvPr id="18457" name="TextBox 25"/>
          <p:cNvSpPr txBox="1">
            <a:spLocks noChangeArrowheads="1"/>
          </p:cNvSpPr>
          <p:nvPr/>
        </p:nvSpPr>
        <p:spPr bwMode="auto">
          <a:xfrm>
            <a:off x="7929563" y="714375"/>
            <a:ext cx="285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2000" b="1">
                <a:solidFill>
                  <a:srgbClr val="8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</a:t>
            </a:r>
            <a:endParaRPr lang="ru-RU" altLang="en-US" sz="2000" b="1">
              <a:solidFill>
                <a:srgbClr val="800000"/>
              </a:solidFill>
              <a:latin typeface="Arial" panose="020B0604020202020204" pitchFamily="34" charset="0"/>
            </a:endParaRPr>
          </a:p>
        </p:txBody>
      </p:sp>
      <p:sp>
        <p:nvSpPr>
          <p:cNvPr id="18458" name="TextBox 25"/>
          <p:cNvSpPr txBox="1">
            <a:spLocks noChangeArrowheads="1"/>
          </p:cNvSpPr>
          <p:nvPr/>
        </p:nvSpPr>
        <p:spPr bwMode="auto">
          <a:xfrm rot="-5400000">
            <a:off x="-317500" y="1754188"/>
            <a:ext cx="9286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regular</a:t>
            </a:r>
            <a:endParaRPr lang="ru-RU" altLang="en-US" sz="1800">
              <a:latin typeface="Arial" panose="020B0604020202020204" pitchFamily="34" charset="0"/>
            </a:endParaRPr>
          </a:p>
        </p:txBody>
      </p:sp>
      <p:sp>
        <p:nvSpPr>
          <p:cNvPr id="18459" name="TextBox 26"/>
          <p:cNvSpPr txBox="1">
            <a:spLocks noChangeArrowheads="1"/>
          </p:cNvSpPr>
          <p:nvPr/>
        </p:nvSpPr>
        <p:spPr bwMode="auto">
          <a:xfrm rot="-5400000">
            <a:off x="-509587" y="3646488"/>
            <a:ext cx="1304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blown-up e</a:t>
            </a:r>
            <a:r>
              <a:rPr lang="en-US" altLang="en-US" sz="1800">
                <a:latin typeface="Arial" panose="020B0604020202020204" pitchFamily="34" charset="0"/>
                <a:sym typeface="Symbol" panose="05050102010706020507" pitchFamily="18" charset="2"/>
              </a:rPr>
              <a:t></a:t>
            </a:r>
            <a:r>
              <a:rPr lang="en-US" altLang="en-US" sz="1800">
                <a:latin typeface="Arial" panose="020B0604020202020204" pitchFamily="34" charset="0"/>
              </a:rPr>
              <a:t> </a:t>
            </a:r>
            <a:endParaRPr lang="ru-RU" altLang="en-US" sz="1800">
              <a:latin typeface="Arial" panose="020B0604020202020204" pitchFamily="34" charset="0"/>
            </a:endParaRPr>
          </a:p>
        </p:txBody>
      </p:sp>
      <p:sp>
        <p:nvSpPr>
          <p:cNvPr id="18460" name="TextBox 27"/>
          <p:cNvSpPr txBox="1">
            <a:spLocks noChangeArrowheads="1"/>
          </p:cNvSpPr>
          <p:nvPr/>
        </p:nvSpPr>
        <p:spPr bwMode="auto">
          <a:xfrm rot="-5400000">
            <a:off x="-535780" y="5625306"/>
            <a:ext cx="1357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blown-up e+ </a:t>
            </a:r>
            <a:endParaRPr lang="ru-RU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61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0373"/>
            <a:ext cx="8572560" cy="57148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Collected data in 2017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715586"/>
            <a:ext cx="8676456" cy="30280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87824" y="1517302"/>
            <a:ext cx="432048" cy="30777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,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9952" y="1517302"/>
            <a:ext cx="144016" cy="30777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1537047"/>
            <a:ext cx="216024" cy="30777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̍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60432" y="1537047"/>
            <a:ext cx="360040" cy="30777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*0</a:t>
            </a:r>
            <a:endParaRPr lang="en-US" sz="20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75" y="4149080"/>
            <a:ext cx="2833549" cy="1926513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>
            <a:off x="1259632" y="3862922"/>
            <a:ext cx="0" cy="4301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691680" y="3862922"/>
            <a:ext cx="0" cy="4301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123728" y="3862922"/>
            <a:ext cx="0" cy="4301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8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" t="5016" r="4664" b="486"/>
          <a:stretch/>
        </p:blipFill>
        <p:spPr>
          <a:xfrm>
            <a:off x="5293330" y="3601452"/>
            <a:ext cx="3490700" cy="2691624"/>
          </a:xfrm>
        </p:spPr>
      </p:pic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611560" y="6150859"/>
            <a:ext cx="2448272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Lowest energy 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 </a:t>
            </a:r>
            <a:r>
              <a:rPr lang="en-US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obtained 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ru-RU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colliders</a:t>
            </a:r>
            <a:endParaRPr lang="en-US" altLang="ru-RU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8387269"/>
              </p:ext>
            </p:extLst>
          </p:nvPr>
        </p:nvGraphicFramePr>
        <p:xfrm>
          <a:off x="4699000" y="31623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6" name="Equation" r:id="rId6" imgW="914400" imgH="198720" progId="Equation.DSMT4">
                  <p:embed/>
                </p:oleObj>
              </mc:Choice>
              <mc:Fallback>
                <p:oleObj name="Equation" r:id="rId6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99000" y="31623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175802"/>
              </p:ext>
            </p:extLst>
          </p:nvPr>
        </p:nvGraphicFramePr>
        <p:xfrm>
          <a:off x="4699000" y="31623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7" name="Equation" r:id="rId8" imgW="914400" imgH="198720" progId="Equation.DSMT4">
                  <p:embed/>
                </p:oleObj>
              </mc:Choice>
              <mc:Fallback>
                <p:oleObj name="Equation" r:id="rId8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99000" y="31623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2907138"/>
              </p:ext>
            </p:extLst>
          </p:nvPr>
        </p:nvGraphicFramePr>
        <p:xfrm>
          <a:off x="4699000" y="31623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8" name="Equation" r:id="rId9" imgW="914400" imgH="198720" progId="Equation.DSMT4">
                  <p:embed/>
                </p:oleObj>
              </mc:Choice>
              <mc:Fallback>
                <p:oleObj name="Equation" r:id="rId9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99000" y="31623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6720"/>
              </p:ext>
            </p:extLst>
          </p:nvPr>
        </p:nvGraphicFramePr>
        <p:xfrm>
          <a:off x="7259708" y="1375639"/>
          <a:ext cx="1009626" cy="432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9" name="Equation" r:id="rId10" imgW="533160" imgH="228600" progId="Equation.DSMT4">
                  <p:embed/>
                </p:oleObj>
              </mc:Choice>
              <mc:Fallback>
                <p:oleObj name="Equation" r:id="rId10" imgW="5331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259708" y="1375639"/>
                        <a:ext cx="1009626" cy="4326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Объект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4035731"/>
              </p:ext>
            </p:extLst>
          </p:nvPr>
        </p:nvGraphicFramePr>
        <p:xfrm>
          <a:off x="5799251" y="6212145"/>
          <a:ext cx="2588556" cy="431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0" name="Equation" r:id="rId12" imgW="1752480" imgH="291960" progId="Equation.DSMT4">
                  <p:embed/>
                </p:oleObj>
              </mc:Choice>
              <mc:Fallback>
                <p:oleObj name="Equation" r:id="rId12" imgW="175248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799251" y="6212145"/>
                        <a:ext cx="2588556" cy="4314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415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5" y="3717032"/>
            <a:ext cx="4808551" cy="3279182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051720" y="1842942"/>
            <a:ext cx="6838342" cy="50593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C00000"/>
                </a:solidFill>
                <a:latin typeface="Courier New" pitchFamily="49" charset="0"/>
                <a:ea typeface="+mj-ea"/>
                <a:cs typeface="Courier New" pitchFamily="49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defRPr>
            </a:lvl9pPr>
          </a:lstStyle>
          <a:p>
            <a:pPr algn="l"/>
            <a:endParaRPr lang="ru-RU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4149080"/>
            <a:ext cx="17373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92D050"/>
                </a:solidFill>
              </a:rPr>
              <a:t>BaBar</a:t>
            </a:r>
            <a:endParaRPr lang="en-US" sz="1400" dirty="0">
              <a:solidFill>
                <a:srgbClr val="92D050"/>
              </a:solidFill>
            </a:endParaRPr>
          </a:p>
          <a:p>
            <a:r>
              <a:rPr lang="en-US" sz="1400" dirty="0" smtClean="0"/>
              <a:t>CMD-3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CMD-3 (2017)</a:t>
            </a:r>
            <a:endParaRPr lang="en-US" sz="1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75656" y="542940"/>
                <a:ext cx="451971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 smtClean="0"/>
                  <a:t>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 smtClean="0"/>
                  <a:t>systematic precision 1.8%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systematic precision </a:t>
                </a:r>
                <a:r>
                  <a:rPr lang="en-US" dirty="0" smtClean="0"/>
                  <a:t>2.5%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→3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cs typeface="Arial" panose="020B0604020202020204" pitchFamily="34" charset="0"/>
                  </a:rPr>
                  <a:t> 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dirty="0"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cs typeface="Arial" panose="020B0604020202020204" pitchFamily="34" charset="0"/>
                  </a:rPr>
                  <a:t>threshold</a:t>
                </a:r>
                <a:endParaRPr lang="ru-RU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542940"/>
                <a:ext cx="4519711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810" t="-3289" b="-9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1619672" y="44624"/>
            <a:ext cx="4714106" cy="600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C00000"/>
                </a:solidFill>
              </a:rPr>
              <a:t>Recent result from </a:t>
            </a:r>
            <a:r>
              <a:rPr lang="en-US" sz="3200" dirty="0" smtClean="0">
                <a:solidFill>
                  <a:srgbClr val="C00000"/>
                </a:solidFill>
              </a:rPr>
              <a:t>CMD-3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542" y="1556792"/>
            <a:ext cx="3832677" cy="23714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1168" y="1484784"/>
            <a:ext cx="3747085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6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285750" y="142875"/>
            <a:ext cx="8572500" cy="571500"/>
          </a:xfrm>
        </p:spPr>
        <p:txBody>
          <a:bodyPr/>
          <a:lstStyle/>
          <a:p>
            <a:r>
              <a:rPr lang="en-US" altLang="ru-RU" dirty="0" smtClean="0"/>
              <a:t>Summary</a:t>
            </a:r>
            <a:endParaRPr lang="ru-RU" altLang="ru-RU" dirty="0" smtClean="0"/>
          </a:p>
        </p:txBody>
      </p:sp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251520" y="857250"/>
            <a:ext cx="8784976" cy="446276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268288" indent="-268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endParaRPr lang="en-GB" alt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GB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BINP injection complex started to serve both colliders.</a:t>
            </a:r>
          </a:p>
          <a:p>
            <a:pPr eaLnBrk="1" hangingPunct="1">
              <a:lnSpc>
                <a:spcPct val="11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Round </a:t>
            </a:r>
            <a:r>
              <a:rPr lang="en-US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beams concept gives the luminosity enhancement </a:t>
            </a:r>
            <a:r>
              <a:rPr lang="en-US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VEPP-2000.</a:t>
            </a:r>
            <a:endParaRPr lang="en-US" alt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10000"/>
              </a:lnSpc>
              <a:spcBef>
                <a:spcPts val="1800"/>
              </a:spcBef>
            </a:pPr>
            <a:r>
              <a:rPr lang="en-US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achieved beam-beam parameter value at middle energies amounts to </a:t>
            </a:r>
            <a:r>
              <a:rPr lang="en-US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	</a:t>
            </a:r>
            <a:r>
              <a:rPr lang="en-GB" alt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</a:t>
            </a:r>
            <a:r>
              <a:rPr lang="en-US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~ 0.1–0.12 during regular </a:t>
            </a:r>
            <a:r>
              <a:rPr lang="en-US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operation.</a:t>
            </a:r>
            <a:endParaRPr lang="en-US" alt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VEPP-2000 resumed data taking after injection chain upgrade. During first run 100 pb</a:t>
            </a:r>
            <a:r>
              <a:rPr lang="en-US" altLang="ru-RU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 </a:t>
            </a:r>
            <a:r>
              <a:rPr lang="en-US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already collected</a:t>
            </a:r>
            <a:r>
              <a:rPr lang="en-US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eaLnBrk="1" hangingPunct="1">
              <a:lnSpc>
                <a:spcPct val="110000"/>
              </a:lnSpc>
              <a:spcBef>
                <a:spcPts val="1800"/>
              </a:spcBef>
            </a:pPr>
            <a:r>
              <a:rPr lang="en-US" altLang="ru-RU" sz="3600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DData</a:t>
            </a:r>
            <a:r>
              <a:rPr lang="en-US" altLang="ru-RU" sz="3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processing in the progress</a:t>
            </a:r>
            <a:endParaRPr lang="en-US" alt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103983" y="6174159"/>
            <a:ext cx="5150346" cy="31836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C00000"/>
                </a:solidFill>
                <a:latin typeface="Courier New" pitchFamily="49" charset="0"/>
                <a:ea typeface="+mj-ea"/>
                <a:cs typeface="Courier New" pitchFamily="49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defRPr>
            </a:lvl9pPr>
          </a:lstStyle>
          <a:p>
            <a:r>
              <a:rPr lang="en-US" altLang="ru-RU" sz="2000" dirty="0" smtClean="0"/>
              <a:t>Thank you for your attention</a:t>
            </a:r>
            <a:endParaRPr lang="ru-RU" altLang="ru-RU" sz="20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376486" y="2828553"/>
            <a:ext cx="72008" cy="72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40482" y="4689140"/>
            <a:ext cx="21602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6486" y="4833156"/>
            <a:ext cx="72008" cy="72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387" name="Заголовок 1"/>
          <p:cNvSpPr>
            <a:spLocks noGrp="1"/>
          </p:cNvSpPr>
          <p:nvPr>
            <p:ph type="title"/>
          </p:nvPr>
        </p:nvSpPr>
        <p:spPr>
          <a:xfrm>
            <a:off x="357188" y="142875"/>
            <a:ext cx="8429625" cy="571500"/>
          </a:xfrm>
          <a:solidFill>
            <a:srgbClr val="FFFFCC">
              <a:alpha val="79607"/>
            </a:srgbClr>
          </a:solidFill>
        </p:spPr>
        <p:txBody>
          <a:bodyPr/>
          <a:lstStyle/>
          <a:p>
            <a:pPr eaLnBrk="1" hangingPunct="1"/>
            <a:r>
              <a:rPr lang="en-US" altLang="ru-RU" dirty="0" smtClean="0"/>
              <a:t>VEPP-2000 collider</a:t>
            </a:r>
            <a:endParaRPr lang="ru-RU" alt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572500" y="6642100"/>
            <a:ext cx="571500" cy="215900"/>
          </a:xfrm>
          <a:prstGeom prst="rect">
            <a:avLst/>
          </a:prstGeom>
          <a:noFill/>
        </p:spPr>
        <p:txBody>
          <a:bodyPr lIns="0" tIns="0" rIns="36000" bIns="0">
            <a:spAutoFit/>
          </a:bodyPr>
          <a:lstStyle/>
          <a:p>
            <a:pPr algn="r">
              <a:defRPr/>
            </a:pP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06/21</a:t>
            </a:r>
            <a:endParaRPr lang="ru-RU" sz="1400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99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program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1028"/>
              <p:cNvSpPr txBox="1">
                <a:spLocks noGrp="1" noChangeArrowheads="1"/>
              </p:cNvSpPr>
              <p:nvPr/>
            </p:nvSpPr>
            <p:spPr bwMode="auto">
              <a:xfrm>
                <a:off x="282352" y="1052736"/>
                <a:ext cx="8579296" cy="4539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rtlCol="0">
                <a:spAutoFit/>
              </a:bodyPr>
              <a:lstStyle>
                <a:lvl1pPr marL="1828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88720" indent="-1371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5544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71463" indent="-271463" eaLnBrk="1" hangingPunct="1">
                  <a:buClrTx/>
                  <a:buFont typeface="Garamond" pitchFamily="18" charset="0"/>
                  <a:buAutoNum type="arabicPeriod"/>
                </a:pPr>
                <a:r>
                  <a:rPr lang="en-US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Precision measurement 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𝑅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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err="1">
                            <a:solidFill>
                              <a:schemeClr val="tx1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err="1">
                            <a:solidFill>
                              <a:schemeClr val="tx1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→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/>
                      </a:rPr>
                      <m:t>h𝑎𝑑𝑟𝑜𝑛𝑠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/>
                      </a:rPr>
                      <m:t>)/ 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𝜎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err="1">
                            <a:solidFill>
                              <a:schemeClr val="tx1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𝜇</m:t>
                        </m:r>
                      </m:e>
                      <m:sup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𝜇</m:t>
                        </m:r>
                      </m:e>
                      <m:sup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) </m:t>
                    </m:r>
                  </m:oMath>
                </a14:m>
                <a:endParaRPr lang="ru-RU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endParaRPr>
              </a:p>
              <a:p>
                <a:pPr marL="271463" lvl="2" indent="0" eaLnBrk="1" hangingPunct="1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exclusive approach, up to &lt;1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%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for major modes</a:t>
                </a:r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endParaRPr>
              </a:p>
              <a:p>
                <a:pPr marL="271463" indent="-271463" eaLnBrk="1" hangingPunct="1">
                  <a:spcBef>
                    <a:spcPts val="300"/>
                  </a:spcBef>
                  <a:buClrTx/>
                  <a:buFont typeface="Garamond" pitchFamily="18" charset="0"/>
                  <a:buAutoNum type="arabicPeriod"/>
                </a:pP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Study of hadronic final states: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71463" lvl="2" indent="-271463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→2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h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 3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h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 4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h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,…   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h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𝜋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𝐾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𝜂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endParaRPr>
              </a:p>
              <a:p>
                <a:pPr marL="271463" indent="-271463" eaLnBrk="1" hangingPunct="1">
                  <a:spcBef>
                    <a:spcPts val="300"/>
                  </a:spcBef>
                  <a:buClrTx/>
                  <a:buFont typeface="Garamond" pitchFamily="18" charset="0"/>
                  <a:buAutoNum type="arabicPeriod"/>
                </a:pP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Study of vector mesons and theirs excitations:</a:t>
                </a:r>
              </a:p>
              <a:p>
                <a:pPr marL="271463" lvl="1" indent="-271463" eaLnBrk="1" hangingPunct="1">
                  <a:spcBef>
                    <a:spcPts val="3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  <a:sym typeface="Symbol" pitchFamily="18" charset="2"/>
                        </a:rPr>
                        <m:t>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/>
                          <a:sym typeface="Symbol" pitchFamily="18" charset="2"/>
                        </a:rPr>
                        <m:t>’, ’’, ’, ’,…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71463" indent="-271463" eaLnBrk="1" hangingPunct="1">
                  <a:spcBef>
                    <a:spcPts val="300"/>
                  </a:spcBef>
                  <a:buClrTx/>
                  <a:buFont typeface="Garamond" pitchFamily="18" charset="0"/>
                  <a:buAutoNum type="arabicPeriod"/>
                </a:pPr>
                <a:r>
                  <a:rPr lang="en-US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Comparison of cross-sections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err="1">
                            <a:solidFill>
                              <a:schemeClr val="tx1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err="1">
                            <a:solidFill>
                              <a:schemeClr val="tx1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/>
                      </a:rPr>
                      <m:t>→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/>
                      </a:rPr>
                      <m:t>h𝑎𝑑𝑟𝑜𝑛𝑠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 (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𝑇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=1)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spectral functions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𝜏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-decays</a:t>
                </a:r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71463" indent="-271463" eaLnBrk="1" hangingPunct="1">
                  <a:spcBef>
                    <a:spcPts val="300"/>
                  </a:spcBef>
                  <a:buClrTx/>
                  <a:buFont typeface="Garamond" pitchFamily="18" charset="0"/>
                  <a:buAutoNum type="arabicPeriod"/>
                </a:pPr>
                <a:r>
                  <a:rPr lang="en-US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Study of nucleon electromagnetic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formfactor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 threshold</a:t>
                </a:r>
              </a:p>
              <a:p>
                <a:pPr marL="271463" lvl="1" indent="-271463" eaLnBrk="1" hangingPunct="1">
                  <a:spcBef>
                    <a:spcPts val="3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𝑝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𝑛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acc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71463" indent="-271463" eaLnBrk="1" hangingPunct="1">
                  <a:spcBef>
                    <a:spcPts val="300"/>
                  </a:spcBef>
                  <a:buClrTx/>
                  <a:buFont typeface="Garamond" pitchFamily="18" charset="0"/>
                  <a:buAutoNum type="arabicPeriod"/>
                </a:pP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Measurement of the cross-sections using ISR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71463" indent="-271463" eaLnBrk="1" hangingPunct="1">
                  <a:spcBef>
                    <a:spcPts val="300"/>
                  </a:spcBef>
                  <a:buClrTx/>
                  <a:buFont typeface="Garamond" pitchFamily="18" charset="0"/>
                  <a:buAutoNum type="arabicPeriod"/>
                </a:pPr>
                <a:r>
                  <a:rPr lang="en-US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Study of higher order QED processes</a:t>
                </a:r>
                <a:endParaRPr lang="ru-RU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 eaLnBrk="1" hangingPunct="1">
                  <a:spcBef>
                    <a:spcPts val="1200"/>
                  </a:spcBef>
                  <a:buNone/>
                </a:pPr>
                <a:r>
                  <a:rPr lang="en-US" sz="2000" dirty="0" smtClean="0">
                    <a:solidFill>
                      <a:srgbClr val="A5002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Target luminosity integral is 1 fb</a:t>
                </a:r>
                <a:r>
                  <a:rPr lang="en-US" sz="2000" baseline="30000" dirty="0" smtClean="0">
                    <a:solidFill>
                      <a:srgbClr val="A5002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endParaRPr lang="ru-RU" sz="2000" baseline="30000" dirty="0">
                  <a:solidFill>
                    <a:srgbClr val="A5002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 Box 1028"/>
              <p:cNvSpPr txBox="1"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2352" y="1052736"/>
                <a:ext cx="8579296" cy="4539704"/>
              </a:xfrm>
              <a:prstGeom prst="rect">
                <a:avLst/>
              </a:prstGeom>
              <a:blipFill rotWithShape="0">
                <a:blip r:embed="rId2"/>
                <a:stretch>
                  <a:fillRect l="-355" t="-806" b="-161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179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4" name="Text Box 4"/>
          <p:cNvSpPr txBox="1">
            <a:spLocks noChangeArrowheads="1"/>
          </p:cNvSpPr>
          <p:nvPr/>
        </p:nvSpPr>
        <p:spPr bwMode="auto">
          <a:xfrm>
            <a:off x="0" y="528879"/>
            <a:ext cx="50203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ru-RU" sz="1800" b="1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Hadronic contribution to muon g-2</a:t>
            </a:r>
            <a:r>
              <a:rPr lang="en-US" altLang="ru-RU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2768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8" y="1047487"/>
            <a:ext cx="3131840" cy="2749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27687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14003"/>
            <a:ext cx="3294062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688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706" y="1110118"/>
            <a:ext cx="2230438" cy="627063"/>
          </a:xfrm>
          <a:prstGeom prst="rect">
            <a:avLst/>
          </a:prstGeom>
          <a:solidFill>
            <a:srgbClr val="FCFCA2"/>
          </a:solidFill>
          <a:ln>
            <a:noFill/>
          </a:ln>
        </p:spPr>
      </p:pic>
      <p:sp>
        <p:nvSpPr>
          <p:cNvPr id="327696" name="Rectangle 16"/>
          <p:cNvSpPr>
            <a:spLocks noChangeArrowheads="1"/>
          </p:cNvSpPr>
          <p:nvPr/>
        </p:nvSpPr>
        <p:spPr bwMode="auto">
          <a:xfrm>
            <a:off x="4752925" y="537570"/>
            <a:ext cx="4391075" cy="371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ru-RU" sz="1600" dirty="0">
                <a:latin typeface="Times New Roman" panose="02020603050405020304" pitchFamily="18" charset="0"/>
              </a:rPr>
              <a:t>VEPP-2M, </a:t>
            </a:r>
            <a:r>
              <a:rPr lang="en-US" altLang="ru-RU" sz="1600" dirty="0" err="1">
                <a:latin typeface="Times New Roman" panose="02020603050405020304" pitchFamily="18" charset="0"/>
              </a:rPr>
              <a:t>BaBar</a:t>
            </a:r>
            <a:r>
              <a:rPr lang="en-US" altLang="ru-RU" sz="1600" dirty="0">
                <a:latin typeface="Times New Roman" panose="02020603050405020304" pitchFamily="18" charset="0"/>
              </a:rPr>
              <a:t>, KLOE reduced errors </a:t>
            </a:r>
            <a:r>
              <a:rPr lang="el-GR" altLang="ru-RU" sz="1600" i="1" dirty="0">
                <a:cs typeface="Arial" panose="020B0604020202020204" pitchFamily="34" charset="0"/>
              </a:rPr>
              <a:t>Δ</a:t>
            </a:r>
            <a:r>
              <a:rPr lang="en-US" altLang="ru-RU" sz="1600" i="1" dirty="0">
                <a:cs typeface="Arial" panose="020B0604020202020204" pitchFamily="34" charset="0"/>
              </a:rPr>
              <a:t>≈</a:t>
            </a:r>
            <a:r>
              <a:rPr lang="en-US" altLang="ru-RU" sz="1600" i="1" dirty="0"/>
              <a:t>3.6 </a:t>
            </a:r>
            <a:r>
              <a:rPr lang="el-GR" altLang="ru-RU" sz="1600" i="1" dirty="0">
                <a:cs typeface="Arial" panose="020B0604020202020204" pitchFamily="34" charset="0"/>
              </a:rPr>
              <a:t>σ</a:t>
            </a:r>
          </a:p>
        </p:txBody>
      </p:sp>
      <p:grpSp>
        <p:nvGrpSpPr>
          <p:cNvPr id="327699" name="Group 19"/>
          <p:cNvGrpSpPr>
            <a:grpSpLocks/>
          </p:cNvGrpSpPr>
          <p:nvPr/>
        </p:nvGrpSpPr>
        <p:grpSpPr bwMode="auto">
          <a:xfrm>
            <a:off x="179512" y="2132856"/>
            <a:ext cx="7416824" cy="4176464"/>
            <a:chOff x="-18" y="1819"/>
            <a:chExt cx="4468" cy="2379"/>
          </a:xfrm>
        </p:grpSpPr>
        <p:grpSp>
          <p:nvGrpSpPr>
            <p:cNvPr id="327689" name="Group 7"/>
            <p:cNvGrpSpPr>
              <a:grpSpLocks/>
            </p:cNvGrpSpPr>
            <p:nvPr/>
          </p:nvGrpSpPr>
          <p:grpSpPr bwMode="auto">
            <a:xfrm>
              <a:off x="-18" y="1819"/>
              <a:ext cx="3442" cy="1634"/>
              <a:chOff x="48" y="960"/>
              <a:chExt cx="4209" cy="2054"/>
            </a:xfrm>
          </p:grpSpPr>
          <p:sp>
            <p:nvSpPr>
              <p:cNvPr id="327690" name="Rectangle 8"/>
              <p:cNvSpPr>
                <a:spLocks noChangeArrowheads="1"/>
              </p:cNvSpPr>
              <p:nvPr/>
            </p:nvSpPr>
            <p:spPr bwMode="auto">
              <a:xfrm>
                <a:off x="2880" y="2724"/>
                <a:ext cx="144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defTabSz="4572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ru-RU" altLang="ru-RU" sz="1800">
                  <a:latin typeface="Calibri" panose="020F0502020204030204" pitchFamily="34" charset="0"/>
                </a:endParaRPr>
              </a:p>
            </p:txBody>
          </p:sp>
          <p:pic>
            <p:nvPicPr>
              <p:cNvPr id="327691" name="Picture 9" descr="Had-frac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062"/>
              <a:stretch>
                <a:fillRect/>
              </a:stretch>
            </p:blipFill>
            <p:spPr bwMode="auto">
              <a:xfrm>
                <a:off x="48" y="960"/>
                <a:ext cx="4209" cy="1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7692" name="Text Box 10"/>
              <p:cNvSpPr txBox="1">
                <a:spLocks noChangeArrowheads="1"/>
              </p:cNvSpPr>
              <p:nvPr/>
            </p:nvSpPr>
            <p:spPr bwMode="auto">
              <a:xfrm>
                <a:off x="385" y="2736"/>
                <a:ext cx="1054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4572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>
                  <a:spcBef>
                    <a:spcPct val="50000"/>
                  </a:spcBef>
                </a:pPr>
                <a:r>
                  <a:rPr lang="en-US" altLang="ru-RU" sz="1600" b="1">
                    <a:solidFill>
                      <a:srgbClr val="0000FF"/>
                    </a:solidFill>
                    <a:latin typeface="Arial" panose="020B0604020202020204" pitchFamily="34" charset="0"/>
                  </a:rPr>
                  <a:t>contribution</a:t>
                </a:r>
              </a:p>
            </p:txBody>
          </p:sp>
          <p:sp>
            <p:nvSpPr>
              <p:cNvPr id="327693" name="Text Box 11"/>
              <p:cNvSpPr txBox="1">
                <a:spLocks noChangeArrowheads="1"/>
              </p:cNvSpPr>
              <p:nvPr/>
            </p:nvSpPr>
            <p:spPr bwMode="auto">
              <a:xfrm>
                <a:off x="3263" y="2592"/>
                <a:ext cx="673" cy="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4572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>
                  <a:spcBef>
                    <a:spcPct val="50000"/>
                  </a:spcBef>
                </a:pPr>
                <a:r>
                  <a:rPr lang="en-US" altLang="ru-RU" sz="1600" b="1">
                    <a:solidFill>
                      <a:srgbClr val="0000FF"/>
                    </a:solidFill>
                    <a:latin typeface="Arial" panose="020B0604020202020204" pitchFamily="34" charset="0"/>
                  </a:rPr>
                  <a:t>error</a:t>
                </a:r>
                <a:r>
                  <a:rPr lang="en-US" altLang="ru-RU" sz="1600" b="1" baseline="30000">
                    <a:solidFill>
                      <a:srgbClr val="0000FF"/>
                    </a:solidFill>
                    <a:latin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327694" name="Text Box 12"/>
              <p:cNvSpPr txBox="1">
                <a:spLocks noChangeArrowheads="1"/>
              </p:cNvSpPr>
              <p:nvPr/>
            </p:nvSpPr>
            <p:spPr bwMode="auto">
              <a:xfrm>
                <a:off x="1585" y="2640"/>
                <a:ext cx="1584" cy="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4572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>
                  <a:spcBef>
                    <a:spcPct val="50000"/>
                  </a:spcBef>
                </a:pPr>
                <a:endParaRPr lang="en-US" altLang="ru-RU" sz="1600" b="1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27695" name="Rectangle 13"/>
            <p:cNvSpPr>
              <a:spLocks noChangeArrowheads="1"/>
            </p:cNvSpPr>
            <p:nvPr/>
          </p:nvSpPr>
          <p:spPr bwMode="auto">
            <a:xfrm>
              <a:off x="430" y="3825"/>
              <a:ext cx="4020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Blip>
                  <a:blip r:embed="rId9"/>
                </a:buBlip>
                <a:defRPr sz="32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>
                <a:lnSpc>
                  <a:spcPct val="80000"/>
                </a:lnSpc>
                <a:buFontTx/>
                <a:buNone/>
              </a:pPr>
              <a:r>
                <a:rPr lang="en-US" altLang="ru-RU" sz="1800" dirty="0"/>
                <a:t> </a:t>
              </a:r>
              <a:r>
                <a:rPr lang="en-US" altLang="ru-RU" sz="1600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&lt; </a:t>
              </a:r>
              <a:r>
                <a:rPr lang="en-US" altLang="ru-RU" sz="16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1% systematic error for most of the channels is </a:t>
              </a:r>
              <a:r>
                <a:rPr lang="en-US" altLang="ru-RU" sz="1600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needed</a:t>
              </a:r>
            </a:p>
            <a:p>
              <a:pPr>
                <a:lnSpc>
                  <a:spcPct val="80000"/>
                </a:lnSpc>
                <a:buFontTx/>
                <a:buNone/>
              </a:pPr>
              <a:r>
                <a:rPr lang="en-US" altLang="ru-RU" sz="1600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Absolute </a:t>
              </a:r>
              <a:r>
                <a:rPr lang="en-US" altLang="ru-RU" sz="16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energy calibration ≃10</a:t>
              </a:r>
              <a:r>
                <a:rPr lang="en-US" altLang="ru-RU" sz="1600" baseline="300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-4 </a:t>
              </a:r>
              <a:r>
                <a:rPr lang="en-US" altLang="ru-RU" sz="16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must be done in</a:t>
              </a:r>
              <a:r>
                <a:rPr lang="en-US" altLang="ru-RU" sz="1600" dirty="0">
                  <a:solidFill>
                    <a:srgbClr val="FF0000"/>
                  </a:solidFill>
                  <a:latin typeface="Mathcad UniMath" pitchFamily="50" charset="0"/>
                </a:rPr>
                <a:t> </a:t>
              </a:r>
              <a:r>
                <a:rPr lang="en-US" altLang="ru-RU" sz="16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whole energy range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411413" y="116632"/>
            <a:ext cx="2808659" cy="359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3419872" y="76508"/>
            <a:ext cx="2160588" cy="358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altLang="ru-RU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VEPP-2000 task!</a:t>
            </a:r>
            <a:endParaRPr lang="ru-RU" altLang="ru-RU" sz="24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1656704"/>
              </p:ext>
            </p:extLst>
          </p:nvPr>
        </p:nvGraphicFramePr>
        <p:xfrm>
          <a:off x="4762500" y="31623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4" name="Equation" r:id="rId10" imgW="914400" imgH="198720" progId="Equation.DSMT4">
                  <p:embed/>
                </p:oleObj>
              </mc:Choice>
              <mc:Fallback>
                <p:oleObj name="Equation" r:id="rId10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762500" y="31623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502703" y="4293096"/>
            <a:ext cx="2533793" cy="455555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BNL measurements</a:t>
            </a:r>
            <a:endParaRPr lang="ru-RU" dirty="0">
              <a:solidFill>
                <a:schemeClr val="accent1"/>
              </a:solidFill>
            </a:endParaRPr>
          </a:p>
        </p:txBody>
      </p:sp>
      <p:cxnSp>
        <p:nvCxnSpPr>
          <p:cNvPr id="6" name="Прямая со стрелкой 5"/>
          <p:cNvCxnSpPr>
            <a:stCxn id="4" idx="0"/>
          </p:cNvCxnSpPr>
          <p:nvPr/>
        </p:nvCxnSpPr>
        <p:spPr>
          <a:xfrm flipV="1">
            <a:off x="7769600" y="3140968"/>
            <a:ext cx="906856" cy="115212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0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 2010-2013</a:t>
            </a:r>
            <a:endParaRPr lang="ru-RU" dirty="0"/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79858"/>
            <a:ext cx="3992032" cy="2210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6444" y="3110146"/>
            <a:ext cx="4430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Delivered integral luminosity </a:t>
            </a:r>
            <a:r>
              <a:rPr lang="ru-RU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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L = 60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pb</a:t>
            </a:r>
            <a:r>
              <a:rPr lang="ru-RU" sz="1600" baseline="30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-1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/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detector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128" y="4225056"/>
            <a:ext cx="3388360" cy="2316648"/>
          </a:xfrm>
          <a:prstGeom prst="rect">
            <a:avLst/>
          </a:prstGeom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644989" y="5654678"/>
            <a:ext cx="152317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PLB 723 (2013) 82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2"/>
              <p:cNvSpPr/>
              <p:nvPr/>
            </p:nvSpPr>
            <p:spPr>
              <a:xfrm>
                <a:off x="2343481" y="3789040"/>
                <a:ext cx="102765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481" y="3789040"/>
                <a:ext cx="1027654" cy="338554"/>
              </a:xfrm>
              <a:prstGeom prst="rect">
                <a:avLst/>
              </a:prstGeom>
              <a:blipFill rotWithShape="0">
                <a:blip r:embed="rId4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Рисунок 20"/>
          <p:cNvPicPr>
            <a:picLocks noChangeAspect="1"/>
          </p:cNvPicPr>
          <p:nvPr/>
        </p:nvPicPr>
        <p:blipFill rotWithShape="1">
          <a:blip r:embed="rId5"/>
          <a:srcRect l="5602"/>
          <a:stretch/>
        </p:blipFill>
        <p:spPr>
          <a:xfrm>
            <a:off x="6118715" y="4278965"/>
            <a:ext cx="2199247" cy="21972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21"/>
              <p:cNvSpPr txBox="1"/>
              <p:nvPr/>
            </p:nvSpPr>
            <p:spPr>
              <a:xfrm>
                <a:off x="6982949" y="3894430"/>
                <a:ext cx="5228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bar>
                        <m:barPr>
                          <m:pos m:val="top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ba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2949" y="3894430"/>
                <a:ext cx="522835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22"/>
          <p:cNvSpPr txBox="1"/>
          <p:nvPr/>
        </p:nvSpPr>
        <p:spPr>
          <a:xfrm>
            <a:off x="6631282" y="6437518"/>
            <a:ext cx="174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PRD 90 (2014) 112007</a:t>
            </a:r>
            <a:endParaRPr lang="en-US" sz="1200" dirty="0"/>
          </a:p>
        </p:txBody>
      </p:sp>
      <p:pic>
        <p:nvPicPr>
          <p:cNvPr id="15" name="Рисунок 23"/>
          <p:cNvPicPr>
            <a:picLocks noChangeAspect="1"/>
          </p:cNvPicPr>
          <p:nvPr/>
        </p:nvPicPr>
        <p:blipFill rotWithShape="1">
          <a:blip r:embed="rId7"/>
          <a:srcRect l="12238"/>
          <a:stretch/>
        </p:blipFill>
        <p:spPr>
          <a:xfrm>
            <a:off x="6008637" y="1232594"/>
            <a:ext cx="2130636" cy="23593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24"/>
              <p:cNvSpPr txBox="1"/>
              <p:nvPr/>
            </p:nvSpPr>
            <p:spPr>
              <a:xfrm>
                <a:off x="6833818" y="861292"/>
                <a:ext cx="5440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𝜔𝜂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818" y="861292"/>
                <a:ext cx="544059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Прямоугольник 25"/>
          <p:cNvSpPr/>
          <p:nvPr/>
        </p:nvSpPr>
        <p:spPr>
          <a:xfrm>
            <a:off x="6631282" y="3565656"/>
            <a:ext cx="1686680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 </a:t>
            </a:r>
            <a:r>
              <a:rPr lang="en-US" sz="1400" dirty="0" smtClean="0"/>
              <a:t>arXiv:1607.00371 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8572500" y="6642100"/>
            <a:ext cx="571500" cy="215900"/>
          </a:xfrm>
          <a:prstGeom prst="rect">
            <a:avLst/>
          </a:prstGeom>
          <a:noFill/>
        </p:spPr>
        <p:txBody>
          <a:bodyPr lIns="0" tIns="0" rIns="36000" bIns="0">
            <a:spAutoFit/>
          </a:bodyPr>
          <a:lstStyle/>
          <a:p>
            <a:pPr algn="r">
              <a:defRPr/>
            </a:pP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14/21</a:t>
            </a:r>
            <a:endParaRPr lang="ru-RU" sz="1400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64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571500"/>
          </a:xfrm>
        </p:spPr>
        <p:txBody>
          <a:bodyPr/>
          <a:lstStyle/>
          <a:p>
            <a:r>
              <a:rPr lang="ru-RU" dirty="0" smtClean="0"/>
              <a:t>Программа модернизации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D73CA5-4359-40F1-A683-D99342068EBC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27" name="TextBox 2"/>
          <p:cNvSpPr txBox="1">
            <a:spLocks noChangeArrowheads="1"/>
          </p:cNvSpPr>
          <p:nvPr/>
        </p:nvSpPr>
        <p:spPr bwMode="auto">
          <a:xfrm>
            <a:off x="714348" y="1214422"/>
            <a:ext cx="7643835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Tx/>
              <a:buAutoNum type="arabicPeriod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Получение пучков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e+, 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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из ИК: </a:t>
            </a:r>
          </a:p>
          <a:p>
            <a:pPr>
              <a:spcAft>
                <a:spcPts val="120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	высокая интенсивность (20100 мА);</a:t>
            </a:r>
          </a:p>
          <a:p>
            <a:pPr>
              <a:spcAft>
                <a:spcPts val="120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высокая частота повторения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1  100с);</a:t>
            </a:r>
          </a:p>
          <a:p>
            <a:pPr>
              <a:spcAft>
                <a:spcPts val="120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высокая энергия (400 МэВ);</a:t>
            </a:r>
          </a:p>
          <a:p>
            <a:pPr>
              <a:spcAft>
                <a:spcPts val="120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качество пучка (!);</a:t>
            </a:r>
          </a:p>
          <a:p>
            <a:pPr>
              <a:spcAft>
                <a:spcPts val="120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	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надёжность (?)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Aft>
                <a:spcPts val="1200"/>
              </a:spcAft>
              <a:buFont typeface="+mj-lt"/>
              <a:buAutoNum type="arabicPeriod" startAt="2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Модернизация бустера БЭП до 1 ГэВ.</a:t>
            </a:r>
            <a:endParaRPr lang="en-US" sz="24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457200" indent="-457200">
              <a:spcAft>
                <a:spcPts val="1200"/>
              </a:spcAft>
              <a:buFont typeface="+mj-lt"/>
              <a:buAutoNum type="arabicPeriod" startAt="2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Модернизация канала БЭП 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 ВЭПП до 1 ГэВ.</a:t>
            </a:r>
            <a:endParaRPr lang="en-US" sz="24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457200" indent="-457200">
              <a:spcAft>
                <a:spcPts val="1200"/>
              </a:spcAft>
              <a:buFont typeface="+mj-lt"/>
              <a:buAutoNum type="arabicPeriod" startAt="2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Модификация кольца ВЭПП-2000.</a:t>
            </a:r>
          </a:p>
        </p:txBody>
      </p:sp>
      <p:sp>
        <p:nvSpPr>
          <p:cNvPr id="10" name="Полилиния 9"/>
          <p:cNvSpPr/>
          <p:nvPr/>
        </p:nvSpPr>
        <p:spPr>
          <a:xfrm>
            <a:off x="4343400" y="3488742"/>
            <a:ext cx="2956522" cy="1223399"/>
          </a:xfrm>
          <a:custGeom>
            <a:avLst/>
            <a:gdLst>
              <a:gd name="connsiteX0" fmla="*/ 0 w 4017433"/>
              <a:gd name="connsiteY0" fmla="*/ 0 h 1661583"/>
              <a:gd name="connsiteX1" fmla="*/ 3403600 w 4017433"/>
              <a:gd name="connsiteY1" fmla="*/ 50800 h 1661583"/>
              <a:gd name="connsiteX2" fmla="*/ 3683000 w 4017433"/>
              <a:gd name="connsiteY2" fmla="*/ 711200 h 1661583"/>
              <a:gd name="connsiteX3" fmla="*/ 2070100 w 4017433"/>
              <a:gd name="connsiteY3" fmla="*/ 1016000 h 1661583"/>
              <a:gd name="connsiteX0" fmla="*/ 0 w 4017433"/>
              <a:gd name="connsiteY0" fmla="*/ 0 h 1031333"/>
              <a:gd name="connsiteX1" fmla="*/ 3403600 w 4017433"/>
              <a:gd name="connsiteY1" fmla="*/ 50800 h 1031333"/>
              <a:gd name="connsiteX2" fmla="*/ 3683000 w 4017433"/>
              <a:gd name="connsiteY2" fmla="*/ 711200 h 1031333"/>
              <a:gd name="connsiteX3" fmla="*/ 2070100 w 4017433"/>
              <a:gd name="connsiteY3" fmla="*/ 1016000 h 1031333"/>
              <a:gd name="connsiteX0" fmla="*/ 0 w 4017433"/>
              <a:gd name="connsiteY0" fmla="*/ 0 h 1031333"/>
              <a:gd name="connsiteX1" fmla="*/ 3403600 w 4017433"/>
              <a:gd name="connsiteY1" fmla="*/ 50800 h 1031333"/>
              <a:gd name="connsiteX2" fmla="*/ 3254340 w 4017433"/>
              <a:gd name="connsiteY2" fmla="*/ 711200 h 1031333"/>
              <a:gd name="connsiteX3" fmla="*/ 2070100 w 4017433"/>
              <a:gd name="connsiteY3" fmla="*/ 1016000 h 1031333"/>
              <a:gd name="connsiteX0" fmla="*/ 0 w 3321802"/>
              <a:gd name="connsiteY0" fmla="*/ 0 h 1031333"/>
              <a:gd name="connsiteX1" fmla="*/ 2474874 w 3321802"/>
              <a:gd name="connsiteY1" fmla="*/ 50800 h 1031333"/>
              <a:gd name="connsiteX2" fmla="*/ 3254340 w 3321802"/>
              <a:gd name="connsiteY2" fmla="*/ 711200 h 1031333"/>
              <a:gd name="connsiteX3" fmla="*/ 2070100 w 3321802"/>
              <a:gd name="connsiteY3" fmla="*/ 1016000 h 1031333"/>
              <a:gd name="connsiteX0" fmla="*/ 0 w 3141644"/>
              <a:gd name="connsiteY0" fmla="*/ 0 h 1031333"/>
              <a:gd name="connsiteX1" fmla="*/ 2474874 w 3141644"/>
              <a:gd name="connsiteY1" fmla="*/ 50800 h 1031333"/>
              <a:gd name="connsiteX2" fmla="*/ 3039994 w 3141644"/>
              <a:gd name="connsiteY2" fmla="*/ 425424 h 1031333"/>
              <a:gd name="connsiteX3" fmla="*/ 2070100 w 3141644"/>
              <a:gd name="connsiteY3" fmla="*/ 1016000 h 1031333"/>
              <a:gd name="connsiteX0" fmla="*/ 0 w 3141644"/>
              <a:gd name="connsiteY0" fmla="*/ 0 h 1031333"/>
              <a:gd name="connsiteX1" fmla="*/ 2474874 w 3141644"/>
              <a:gd name="connsiteY1" fmla="*/ 50800 h 1031333"/>
              <a:gd name="connsiteX2" fmla="*/ 3039994 w 3141644"/>
              <a:gd name="connsiteY2" fmla="*/ 425424 h 1031333"/>
              <a:gd name="connsiteX3" fmla="*/ 2070100 w 3141644"/>
              <a:gd name="connsiteY3" fmla="*/ 1016000 h 1031333"/>
              <a:gd name="connsiteX0" fmla="*/ 0 w 3141644"/>
              <a:gd name="connsiteY0" fmla="*/ 0 h 1031333"/>
              <a:gd name="connsiteX1" fmla="*/ 2474874 w 3141644"/>
              <a:gd name="connsiteY1" fmla="*/ 50800 h 1031333"/>
              <a:gd name="connsiteX2" fmla="*/ 3039994 w 3141644"/>
              <a:gd name="connsiteY2" fmla="*/ 425424 h 1031333"/>
              <a:gd name="connsiteX3" fmla="*/ 2070100 w 3141644"/>
              <a:gd name="connsiteY3" fmla="*/ 1016000 h 1031333"/>
              <a:gd name="connsiteX0" fmla="*/ 0 w 3141644"/>
              <a:gd name="connsiteY0" fmla="*/ 0 h 1031333"/>
              <a:gd name="connsiteX1" fmla="*/ 2474874 w 3141644"/>
              <a:gd name="connsiteY1" fmla="*/ 50800 h 1031333"/>
              <a:gd name="connsiteX2" fmla="*/ 3039994 w 3141644"/>
              <a:gd name="connsiteY2" fmla="*/ 425424 h 1031333"/>
              <a:gd name="connsiteX3" fmla="*/ 2070100 w 3141644"/>
              <a:gd name="connsiteY3" fmla="*/ 1016000 h 1031333"/>
              <a:gd name="connsiteX0" fmla="*/ 0 w 3141644"/>
              <a:gd name="connsiteY0" fmla="*/ 0 h 1031333"/>
              <a:gd name="connsiteX1" fmla="*/ 2474874 w 3141644"/>
              <a:gd name="connsiteY1" fmla="*/ 50800 h 1031333"/>
              <a:gd name="connsiteX2" fmla="*/ 3039994 w 3141644"/>
              <a:gd name="connsiteY2" fmla="*/ 425424 h 1031333"/>
              <a:gd name="connsiteX3" fmla="*/ 2070100 w 3141644"/>
              <a:gd name="connsiteY3" fmla="*/ 1016000 h 1031333"/>
              <a:gd name="connsiteX0" fmla="*/ 0 w 3141644"/>
              <a:gd name="connsiteY0" fmla="*/ 0 h 1031333"/>
              <a:gd name="connsiteX1" fmla="*/ 2474874 w 3141644"/>
              <a:gd name="connsiteY1" fmla="*/ 50800 h 1031333"/>
              <a:gd name="connsiteX2" fmla="*/ 3039994 w 3141644"/>
              <a:gd name="connsiteY2" fmla="*/ 425424 h 1031333"/>
              <a:gd name="connsiteX3" fmla="*/ 2070100 w 3141644"/>
              <a:gd name="connsiteY3" fmla="*/ 1016000 h 1031333"/>
              <a:gd name="connsiteX0" fmla="*/ 0 w 3108286"/>
              <a:gd name="connsiteY0" fmla="*/ 0 h 1016000"/>
              <a:gd name="connsiteX1" fmla="*/ 2474874 w 3108286"/>
              <a:gd name="connsiteY1" fmla="*/ 50800 h 1016000"/>
              <a:gd name="connsiteX2" fmla="*/ 3039994 w 3108286"/>
              <a:gd name="connsiteY2" fmla="*/ 425424 h 1016000"/>
              <a:gd name="connsiteX3" fmla="*/ 2070100 w 3108286"/>
              <a:gd name="connsiteY3" fmla="*/ 1016000 h 1016000"/>
              <a:gd name="connsiteX0" fmla="*/ 0 w 3265428"/>
              <a:gd name="connsiteY0" fmla="*/ 0 h 1016000"/>
              <a:gd name="connsiteX1" fmla="*/ 2474874 w 3265428"/>
              <a:gd name="connsiteY1" fmla="*/ 50800 h 1016000"/>
              <a:gd name="connsiteX2" fmla="*/ 3039994 w 3265428"/>
              <a:gd name="connsiteY2" fmla="*/ 425424 h 1016000"/>
              <a:gd name="connsiteX3" fmla="*/ 2070100 w 3265428"/>
              <a:gd name="connsiteY3" fmla="*/ 1016000 h 1016000"/>
              <a:gd name="connsiteX0" fmla="*/ 0 w 3089194"/>
              <a:gd name="connsiteY0" fmla="*/ 0 h 1016000"/>
              <a:gd name="connsiteX1" fmla="*/ 2474874 w 3089194"/>
              <a:gd name="connsiteY1" fmla="*/ 50800 h 1016000"/>
              <a:gd name="connsiteX2" fmla="*/ 3039994 w 3089194"/>
              <a:gd name="connsiteY2" fmla="*/ 425424 h 1016000"/>
              <a:gd name="connsiteX3" fmla="*/ 2070100 w 3089194"/>
              <a:gd name="connsiteY3" fmla="*/ 1016000 h 1016000"/>
              <a:gd name="connsiteX0" fmla="*/ 0 w 3231087"/>
              <a:gd name="connsiteY0" fmla="*/ 138637 h 1154637"/>
              <a:gd name="connsiteX1" fmla="*/ 2474874 w 3231087"/>
              <a:gd name="connsiteY1" fmla="*/ 189437 h 1154637"/>
              <a:gd name="connsiteX2" fmla="*/ 3136900 w 3231087"/>
              <a:gd name="connsiteY2" fmla="*/ 62437 h 1154637"/>
              <a:gd name="connsiteX3" fmla="*/ 3039994 w 3231087"/>
              <a:gd name="connsiteY3" fmla="*/ 564061 h 1154637"/>
              <a:gd name="connsiteX4" fmla="*/ 2070100 w 3231087"/>
              <a:gd name="connsiteY4" fmla="*/ 1154637 h 1154637"/>
              <a:gd name="connsiteX0" fmla="*/ 0 w 3107456"/>
              <a:gd name="connsiteY0" fmla="*/ 0 h 1016000"/>
              <a:gd name="connsiteX1" fmla="*/ 2474874 w 3107456"/>
              <a:gd name="connsiteY1" fmla="*/ 50800 h 1016000"/>
              <a:gd name="connsiteX2" fmla="*/ 3039994 w 3107456"/>
              <a:gd name="connsiteY2" fmla="*/ 425424 h 1016000"/>
              <a:gd name="connsiteX3" fmla="*/ 2070100 w 3107456"/>
              <a:gd name="connsiteY3" fmla="*/ 1016000 h 1016000"/>
              <a:gd name="connsiteX0" fmla="*/ 0 w 3107456"/>
              <a:gd name="connsiteY0" fmla="*/ 0 h 1016000"/>
              <a:gd name="connsiteX1" fmla="*/ 2474874 w 3107456"/>
              <a:gd name="connsiteY1" fmla="*/ 50800 h 1016000"/>
              <a:gd name="connsiteX2" fmla="*/ 3039994 w 3107456"/>
              <a:gd name="connsiteY2" fmla="*/ 425424 h 1016000"/>
              <a:gd name="connsiteX3" fmla="*/ 2070100 w 3107456"/>
              <a:gd name="connsiteY3" fmla="*/ 1016000 h 1016000"/>
              <a:gd name="connsiteX0" fmla="*/ 0 w 3810501"/>
              <a:gd name="connsiteY0" fmla="*/ 297413 h 1313413"/>
              <a:gd name="connsiteX1" fmla="*/ 2474874 w 3810501"/>
              <a:gd name="connsiteY1" fmla="*/ 348213 h 1313413"/>
              <a:gd name="connsiteX2" fmla="*/ 3716314 w 3810501"/>
              <a:gd name="connsiteY2" fmla="*/ 62437 h 1313413"/>
              <a:gd name="connsiteX3" fmla="*/ 3039994 w 3810501"/>
              <a:gd name="connsiteY3" fmla="*/ 722837 h 1313413"/>
              <a:gd name="connsiteX4" fmla="*/ 2070100 w 3810501"/>
              <a:gd name="connsiteY4" fmla="*/ 1313413 h 1313413"/>
              <a:gd name="connsiteX0" fmla="*/ 0 w 3107456"/>
              <a:gd name="connsiteY0" fmla="*/ 0 h 1016000"/>
              <a:gd name="connsiteX1" fmla="*/ 2474874 w 3107456"/>
              <a:gd name="connsiteY1" fmla="*/ 50800 h 1016000"/>
              <a:gd name="connsiteX2" fmla="*/ 3039994 w 3107456"/>
              <a:gd name="connsiteY2" fmla="*/ 425424 h 1016000"/>
              <a:gd name="connsiteX3" fmla="*/ 2070100 w 3107456"/>
              <a:gd name="connsiteY3" fmla="*/ 1016000 h 1016000"/>
              <a:gd name="connsiteX0" fmla="*/ 0 w 3499349"/>
              <a:gd name="connsiteY0" fmla="*/ 440289 h 1456289"/>
              <a:gd name="connsiteX1" fmla="*/ 2474874 w 3499349"/>
              <a:gd name="connsiteY1" fmla="*/ 491089 h 1456289"/>
              <a:gd name="connsiteX2" fmla="*/ 3405162 w 3499349"/>
              <a:gd name="connsiteY2" fmla="*/ 62437 h 1456289"/>
              <a:gd name="connsiteX3" fmla="*/ 3039994 w 3499349"/>
              <a:gd name="connsiteY3" fmla="*/ 865713 h 1456289"/>
              <a:gd name="connsiteX4" fmla="*/ 2070100 w 3499349"/>
              <a:gd name="connsiteY4" fmla="*/ 1456289 h 1456289"/>
              <a:gd name="connsiteX0" fmla="*/ 0 w 3107456"/>
              <a:gd name="connsiteY0" fmla="*/ 0 h 1016000"/>
              <a:gd name="connsiteX1" fmla="*/ 2474874 w 3107456"/>
              <a:gd name="connsiteY1" fmla="*/ 50800 h 1016000"/>
              <a:gd name="connsiteX2" fmla="*/ 3039994 w 3107456"/>
              <a:gd name="connsiteY2" fmla="*/ 425424 h 1016000"/>
              <a:gd name="connsiteX3" fmla="*/ 2070100 w 3107456"/>
              <a:gd name="connsiteY3" fmla="*/ 1016000 h 1016000"/>
              <a:gd name="connsiteX0" fmla="*/ 0 w 3369173"/>
              <a:gd name="connsiteY0" fmla="*/ 356151 h 1372151"/>
              <a:gd name="connsiteX1" fmla="*/ 2474874 w 3369173"/>
              <a:gd name="connsiteY1" fmla="*/ 406951 h 1372151"/>
              <a:gd name="connsiteX2" fmla="*/ 3274986 w 3369173"/>
              <a:gd name="connsiteY2" fmla="*/ 62437 h 1372151"/>
              <a:gd name="connsiteX3" fmla="*/ 3039994 w 3369173"/>
              <a:gd name="connsiteY3" fmla="*/ 781575 h 1372151"/>
              <a:gd name="connsiteX4" fmla="*/ 2070100 w 3369173"/>
              <a:gd name="connsiteY4" fmla="*/ 1372151 h 1372151"/>
              <a:gd name="connsiteX0" fmla="*/ 0 w 3107456"/>
              <a:gd name="connsiteY0" fmla="*/ 0 h 1016000"/>
              <a:gd name="connsiteX1" fmla="*/ 2474874 w 3107456"/>
              <a:gd name="connsiteY1" fmla="*/ 50800 h 1016000"/>
              <a:gd name="connsiteX2" fmla="*/ 3039994 w 3107456"/>
              <a:gd name="connsiteY2" fmla="*/ 425424 h 1016000"/>
              <a:gd name="connsiteX3" fmla="*/ 2070100 w 3107456"/>
              <a:gd name="connsiteY3" fmla="*/ 1016000 h 1016000"/>
              <a:gd name="connsiteX0" fmla="*/ 0 w 3107456"/>
              <a:gd name="connsiteY0" fmla="*/ 0 h 1016000"/>
              <a:gd name="connsiteX1" fmla="*/ 1454128 w 3107456"/>
              <a:gd name="connsiteY1" fmla="*/ 357166 h 1016000"/>
              <a:gd name="connsiteX2" fmla="*/ 2474874 w 3107456"/>
              <a:gd name="connsiteY2" fmla="*/ 50800 h 1016000"/>
              <a:gd name="connsiteX3" fmla="*/ 3039994 w 3107456"/>
              <a:gd name="connsiteY3" fmla="*/ 425424 h 1016000"/>
              <a:gd name="connsiteX4" fmla="*/ 2070100 w 3107456"/>
              <a:gd name="connsiteY4" fmla="*/ 1016000 h 1016000"/>
              <a:gd name="connsiteX0" fmla="*/ 0 w 3107456"/>
              <a:gd name="connsiteY0" fmla="*/ 0 h 1016000"/>
              <a:gd name="connsiteX1" fmla="*/ 2474874 w 3107456"/>
              <a:gd name="connsiteY1" fmla="*/ 50800 h 1016000"/>
              <a:gd name="connsiteX2" fmla="*/ 3039994 w 3107456"/>
              <a:gd name="connsiteY2" fmla="*/ 425424 h 1016000"/>
              <a:gd name="connsiteX3" fmla="*/ 2070100 w 3107456"/>
              <a:gd name="connsiteY3" fmla="*/ 1016000 h 1016000"/>
              <a:gd name="connsiteX0" fmla="*/ 0 w 3107727"/>
              <a:gd name="connsiteY0" fmla="*/ 0 h 1016000"/>
              <a:gd name="connsiteX1" fmla="*/ 2474874 w 3107727"/>
              <a:gd name="connsiteY1" fmla="*/ 50800 h 1016000"/>
              <a:gd name="connsiteX2" fmla="*/ 2476500 w 3107727"/>
              <a:gd name="connsiteY2" fmla="*/ 550842 h 1016000"/>
              <a:gd name="connsiteX3" fmla="*/ 3039994 w 3107727"/>
              <a:gd name="connsiteY3" fmla="*/ 425424 h 1016000"/>
              <a:gd name="connsiteX4" fmla="*/ 2070100 w 3107727"/>
              <a:gd name="connsiteY4" fmla="*/ 1016000 h 1016000"/>
              <a:gd name="connsiteX0" fmla="*/ 0 w 3107456"/>
              <a:gd name="connsiteY0" fmla="*/ 0 h 1016000"/>
              <a:gd name="connsiteX1" fmla="*/ 2474874 w 3107456"/>
              <a:gd name="connsiteY1" fmla="*/ 50800 h 1016000"/>
              <a:gd name="connsiteX2" fmla="*/ 3039994 w 3107456"/>
              <a:gd name="connsiteY2" fmla="*/ 425424 h 1016000"/>
              <a:gd name="connsiteX3" fmla="*/ 2070100 w 3107456"/>
              <a:gd name="connsiteY3" fmla="*/ 1016000 h 1016000"/>
              <a:gd name="connsiteX0" fmla="*/ 0 w 3107456"/>
              <a:gd name="connsiteY0" fmla="*/ 0 h 1016000"/>
              <a:gd name="connsiteX1" fmla="*/ 2474874 w 3107456"/>
              <a:gd name="connsiteY1" fmla="*/ 50800 h 1016000"/>
              <a:gd name="connsiteX2" fmla="*/ 3039994 w 3107456"/>
              <a:gd name="connsiteY2" fmla="*/ 425424 h 1016000"/>
              <a:gd name="connsiteX3" fmla="*/ 2070100 w 3107456"/>
              <a:gd name="connsiteY3" fmla="*/ 1016000 h 1016000"/>
              <a:gd name="connsiteX0" fmla="*/ 0 w 3089194"/>
              <a:gd name="connsiteY0" fmla="*/ 0 h 1016000"/>
              <a:gd name="connsiteX1" fmla="*/ 2474874 w 3089194"/>
              <a:gd name="connsiteY1" fmla="*/ 50800 h 1016000"/>
              <a:gd name="connsiteX2" fmla="*/ 3039994 w 3089194"/>
              <a:gd name="connsiteY2" fmla="*/ 425424 h 1016000"/>
              <a:gd name="connsiteX3" fmla="*/ 2070100 w 3089194"/>
              <a:gd name="connsiteY3" fmla="*/ 1016000 h 1016000"/>
              <a:gd name="connsiteX0" fmla="*/ 0 w 3089194"/>
              <a:gd name="connsiteY0" fmla="*/ 0 h 1016000"/>
              <a:gd name="connsiteX1" fmla="*/ 2474874 w 3089194"/>
              <a:gd name="connsiteY1" fmla="*/ 50800 h 1016000"/>
              <a:gd name="connsiteX2" fmla="*/ 3039994 w 3089194"/>
              <a:gd name="connsiteY2" fmla="*/ 425424 h 1016000"/>
              <a:gd name="connsiteX3" fmla="*/ 2070100 w 3089194"/>
              <a:gd name="connsiteY3" fmla="*/ 1016000 h 1016000"/>
              <a:gd name="connsiteX0" fmla="*/ 0 w 3196949"/>
              <a:gd name="connsiteY0" fmla="*/ 0 h 1185847"/>
              <a:gd name="connsiteX1" fmla="*/ 2474874 w 3196949"/>
              <a:gd name="connsiteY1" fmla="*/ 50800 h 1185847"/>
              <a:gd name="connsiteX2" fmla="*/ 3039994 w 3196949"/>
              <a:gd name="connsiteY2" fmla="*/ 425424 h 1185847"/>
              <a:gd name="connsiteX3" fmla="*/ 3035300 w 3196949"/>
              <a:gd name="connsiteY3" fmla="*/ 1087418 h 1185847"/>
              <a:gd name="connsiteX4" fmla="*/ 2070100 w 3196949"/>
              <a:gd name="connsiteY4" fmla="*/ 1016000 h 1185847"/>
              <a:gd name="connsiteX0" fmla="*/ 0 w 3039994"/>
              <a:gd name="connsiteY0" fmla="*/ 0 h 1016000"/>
              <a:gd name="connsiteX1" fmla="*/ 2474874 w 3039994"/>
              <a:gd name="connsiteY1" fmla="*/ 50800 h 1016000"/>
              <a:gd name="connsiteX2" fmla="*/ 3039994 w 3039994"/>
              <a:gd name="connsiteY2" fmla="*/ 425424 h 1016000"/>
              <a:gd name="connsiteX3" fmla="*/ 2070100 w 3039994"/>
              <a:gd name="connsiteY3" fmla="*/ 1016000 h 1016000"/>
              <a:gd name="connsiteX0" fmla="*/ 0 w 3196949"/>
              <a:gd name="connsiteY0" fmla="*/ 0 h 1016000"/>
              <a:gd name="connsiteX1" fmla="*/ 2474874 w 3196949"/>
              <a:gd name="connsiteY1" fmla="*/ 50800 h 1016000"/>
              <a:gd name="connsiteX2" fmla="*/ 3039994 w 3196949"/>
              <a:gd name="connsiteY2" fmla="*/ 425424 h 1016000"/>
              <a:gd name="connsiteX3" fmla="*/ 3035300 w 3196949"/>
              <a:gd name="connsiteY3" fmla="*/ 860404 h 1016000"/>
              <a:gd name="connsiteX4" fmla="*/ 2070100 w 3196949"/>
              <a:gd name="connsiteY4" fmla="*/ 1016000 h 1016000"/>
              <a:gd name="connsiteX0" fmla="*/ 0 w 3039994"/>
              <a:gd name="connsiteY0" fmla="*/ 0 h 1016000"/>
              <a:gd name="connsiteX1" fmla="*/ 2474874 w 3039994"/>
              <a:gd name="connsiteY1" fmla="*/ 50800 h 1016000"/>
              <a:gd name="connsiteX2" fmla="*/ 3039994 w 3039994"/>
              <a:gd name="connsiteY2" fmla="*/ 425424 h 1016000"/>
              <a:gd name="connsiteX3" fmla="*/ 2070100 w 3039994"/>
              <a:gd name="connsiteY3" fmla="*/ 1016000 h 1016000"/>
              <a:gd name="connsiteX0" fmla="*/ 0 w 3171549"/>
              <a:gd name="connsiteY0" fmla="*/ 0 h 1089009"/>
              <a:gd name="connsiteX1" fmla="*/ 2474874 w 3171549"/>
              <a:gd name="connsiteY1" fmla="*/ 50800 h 1089009"/>
              <a:gd name="connsiteX2" fmla="*/ 3039994 w 3171549"/>
              <a:gd name="connsiteY2" fmla="*/ 425424 h 1089009"/>
              <a:gd name="connsiteX3" fmla="*/ 3009900 w 3171549"/>
              <a:gd name="connsiteY3" fmla="*/ 990580 h 1089009"/>
              <a:gd name="connsiteX4" fmla="*/ 2070100 w 3171549"/>
              <a:gd name="connsiteY4" fmla="*/ 1016000 h 1089009"/>
              <a:gd name="connsiteX0" fmla="*/ 0 w 3039994"/>
              <a:gd name="connsiteY0" fmla="*/ 0 h 1016000"/>
              <a:gd name="connsiteX1" fmla="*/ 2474874 w 3039994"/>
              <a:gd name="connsiteY1" fmla="*/ 50800 h 1016000"/>
              <a:gd name="connsiteX2" fmla="*/ 3039994 w 3039994"/>
              <a:gd name="connsiteY2" fmla="*/ 425424 h 1016000"/>
              <a:gd name="connsiteX3" fmla="*/ 2070100 w 3039994"/>
              <a:gd name="connsiteY3" fmla="*/ 1016000 h 1016000"/>
              <a:gd name="connsiteX0" fmla="*/ 0 w 3039994"/>
              <a:gd name="connsiteY0" fmla="*/ 0 h 1016000"/>
              <a:gd name="connsiteX1" fmla="*/ 2474874 w 3039994"/>
              <a:gd name="connsiteY1" fmla="*/ 50800 h 1016000"/>
              <a:gd name="connsiteX2" fmla="*/ 3039994 w 3039994"/>
              <a:gd name="connsiteY2" fmla="*/ 425424 h 1016000"/>
              <a:gd name="connsiteX3" fmla="*/ 2070100 w 3039994"/>
              <a:gd name="connsiteY3" fmla="*/ 1016000 h 1016000"/>
              <a:gd name="connsiteX0" fmla="*/ 0 w 3089988"/>
              <a:gd name="connsiteY0" fmla="*/ 0 h 1243511"/>
              <a:gd name="connsiteX1" fmla="*/ 2474874 w 3089988"/>
              <a:gd name="connsiteY1" fmla="*/ 50800 h 1243511"/>
              <a:gd name="connsiteX2" fmla="*/ 3039994 w 3089988"/>
              <a:gd name="connsiteY2" fmla="*/ 425424 h 1243511"/>
              <a:gd name="connsiteX3" fmla="*/ 2070100 w 3089988"/>
              <a:gd name="connsiteY3" fmla="*/ 1016000 h 1243511"/>
              <a:gd name="connsiteX0" fmla="*/ 0 w 3499349"/>
              <a:gd name="connsiteY0" fmla="*/ 595865 h 1839376"/>
              <a:gd name="connsiteX1" fmla="*/ 2474874 w 3499349"/>
              <a:gd name="connsiteY1" fmla="*/ 646665 h 1839376"/>
              <a:gd name="connsiteX2" fmla="*/ 3405162 w 3499349"/>
              <a:gd name="connsiteY2" fmla="*/ 62437 h 1839376"/>
              <a:gd name="connsiteX3" fmla="*/ 3039994 w 3499349"/>
              <a:gd name="connsiteY3" fmla="*/ 1021289 h 1839376"/>
              <a:gd name="connsiteX4" fmla="*/ 2070100 w 3499349"/>
              <a:gd name="connsiteY4" fmla="*/ 1611865 h 1839376"/>
              <a:gd name="connsiteX0" fmla="*/ 0 w 3107456"/>
              <a:gd name="connsiteY0" fmla="*/ 0 h 1243511"/>
              <a:gd name="connsiteX1" fmla="*/ 2474874 w 3107456"/>
              <a:gd name="connsiteY1" fmla="*/ 50800 h 1243511"/>
              <a:gd name="connsiteX2" fmla="*/ 3039994 w 3107456"/>
              <a:gd name="connsiteY2" fmla="*/ 425424 h 1243511"/>
              <a:gd name="connsiteX3" fmla="*/ 2070100 w 3107456"/>
              <a:gd name="connsiteY3" fmla="*/ 1016000 h 1243511"/>
              <a:gd name="connsiteX0" fmla="*/ 0 w 3107456"/>
              <a:gd name="connsiteY0" fmla="*/ 877918 h 2121429"/>
              <a:gd name="connsiteX1" fmla="*/ 2474874 w 3107456"/>
              <a:gd name="connsiteY1" fmla="*/ 0 h 2121429"/>
              <a:gd name="connsiteX2" fmla="*/ 3039994 w 3107456"/>
              <a:gd name="connsiteY2" fmla="*/ 1303342 h 2121429"/>
              <a:gd name="connsiteX3" fmla="*/ 2070100 w 3107456"/>
              <a:gd name="connsiteY3" fmla="*/ 1893918 h 2121429"/>
              <a:gd name="connsiteX0" fmla="*/ 0 w 3114077"/>
              <a:gd name="connsiteY0" fmla="*/ 1021851 h 2265362"/>
              <a:gd name="connsiteX1" fmla="*/ 2474874 w 3114077"/>
              <a:gd name="connsiteY1" fmla="*/ 143933 h 2265362"/>
              <a:gd name="connsiteX2" fmla="*/ 2514600 w 3114077"/>
              <a:gd name="connsiteY2" fmla="*/ 1015483 h 2265362"/>
              <a:gd name="connsiteX3" fmla="*/ 3039994 w 3114077"/>
              <a:gd name="connsiteY3" fmla="*/ 1447275 h 2265362"/>
              <a:gd name="connsiteX4" fmla="*/ 2070100 w 3114077"/>
              <a:gd name="connsiteY4" fmla="*/ 2037851 h 2265362"/>
              <a:gd name="connsiteX0" fmla="*/ 0 w 3107456"/>
              <a:gd name="connsiteY0" fmla="*/ 877918 h 2121429"/>
              <a:gd name="connsiteX1" fmla="*/ 2474874 w 3107456"/>
              <a:gd name="connsiteY1" fmla="*/ 0 h 2121429"/>
              <a:gd name="connsiteX2" fmla="*/ 3039994 w 3107456"/>
              <a:gd name="connsiteY2" fmla="*/ 1303342 h 2121429"/>
              <a:gd name="connsiteX3" fmla="*/ 2070100 w 3107456"/>
              <a:gd name="connsiteY3" fmla="*/ 1893918 h 2121429"/>
              <a:gd name="connsiteX0" fmla="*/ 0 w 3107456"/>
              <a:gd name="connsiteY0" fmla="*/ 20686 h 1264197"/>
              <a:gd name="connsiteX1" fmla="*/ 2474874 w 3107456"/>
              <a:gd name="connsiteY1" fmla="*/ 0 h 1264197"/>
              <a:gd name="connsiteX2" fmla="*/ 3039994 w 3107456"/>
              <a:gd name="connsiteY2" fmla="*/ 446110 h 1264197"/>
              <a:gd name="connsiteX3" fmla="*/ 2070100 w 3107456"/>
              <a:gd name="connsiteY3" fmla="*/ 1036686 h 1264197"/>
              <a:gd name="connsiteX0" fmla="*/ 0 w 3107456"/>
              <a:gd name="connsiteY0" fmla="*/ 29158 h 1272669"/>
              <a:gd name="connsiteX1" fmla="*/ 2474874 w 3107456"/>
              <a:gd name="connsiteY1" fmla="*/ 8472 h 1272669"/>
              <a:gd name="connsiteX2" fmla="*/ 3039994 w 3107456"/>
              <a:gd name="connsiteY2" fmla="*/ 454582 h 1272669"/>
              <a:gd name="connsiteX3" fmla="*/ 2070100 w 3107456"/>
              <a:gd name="connsiteY3" fmla="*/ 1045158 h 1272669"/>
              <a:gd name="connsiteX0" fmla="*/ 0 w 4464746"/>
              <a:gd name="connsiteY0" fmla="*/ 33129 h 1133740"/>
              <a:gd name="connsiteX1" fmla="*/ 2474874 w 4464746"/>
              <a:gd name="connsiteY1" fmla="*/ 12443 h 1133740"/>
              <a:gd name="connsiteX2" fmla="*/ 4397284 w 4464746"/>
              <a:gd name="connsiteY2" fmla="*/ 315653 h 1133740"/>
              <a:gd name="connsiteX3" fmla="*/ 2070100 w 4464746"/>
              <a:gd name="connsiteY3" fmla="*/ 1049129 h 1133740"/>
              <a:gd name="connsiteX0" fmla="*/ 0 w 2964516"/>
              <a:gd name="connsiteY0" fmla="*/ 29158 h 1415497"/>
              <a:gd name="connsiteX1" fmla="*/ 2474874 w 2964516"/>
              <a:gd name="connsiteY1" fmla="*/ 8472 h 1415497"/>
              <a:gd name="connsiteX2" fmla="*/ 2897054 w 2964516"/>
              <a:gd name="connsiteY2" fmla="*/ 597410 h 1415497"/>
              <a:gd name="connsiteX3" fmla="*/ 2070100 w 2964516"/>
              <a:gd name="connsiteY3" fmla="*/ 1045158 h 1415497"/>
              <a:gd name="connsiteX0" fmla="*/ 0 w 2964516"/>
              <a:gd name="connsiteY0" fmla="*/ 29158 h 1415497"/>
              <a:gd name="connsiteX1" fmla="*/ 2189090 w 2964516"/>
              <a:gd name="connsiteY1" fmla="*/ 8472 h 1415497"/>
              <a:gd name="connsiteX2" fmla="*/ 2897054 w 2964516"/>
              <a:gd name="connsiteY2" fmla="*/ 597410 h 1415497"/>
              <a:gd name="connsiteX3" fmla="*/ 2070100 w 2964516"/>
              <a:gd name="connsiteY3" fmla="*/ 1045158 h 1415497"/>
              <a:gd name="connsiteX0" fmla="*/ 0 w 2947048"/>
              <a:gd name="connsiteY0" fmla="*/ 29158 h 1415497"/>
              <a:gd name="connsiteX1" fmla="*/ 2189090 w 2947048"/>
              <a:gd name="connsiteY1" fmla="*/ 8472 h 1415497"/>
              <a:gd name="connsiteX2" fmla="*/ 2897054 w 2947048"/>
              <a:gd name="connsiteY2" fmla="*/ 597410 h 1415497"/>
              <a:gd name="connsiteX3" fmla="*/ 2070100 w 2947048"/>
              <a:gd name="connsiteY3" fmla="*/ 1045158 h 1415497"/>
              <a:gd name="connsiteX0" fmla="*/ 0 w 2929572"/>
              <a:gd name="connsiteY0" fmla="*/ 29158 h 1223399"/>
              <a:gd name="connsiteX1" fmla="*/ 2189090 w 2929572"/>
              <a:gd name="connsiteY1" fmla="*/ 8472 h 1223399"/>
              <a:gd name="connsiteX2" fmla="*/ 2897054 w 2929572"/>
              <a:gd name="connsiteY2" fmla="*/ 597410 h 1223399"/>
              <a:gd name="connsiteX3" fmla="*/ 2070100 w 2929572"/>
              <a:gd name="connsiteY3" fmla="*/ 1045158 h 1223399"/>
              <a:gd name="connsiteX0" fmla="*/ 0 w 2899404"/>
              <a:gd name="connsiteY0" fmla="*/ 29158 h 1223399"/>
              <a:gd name="connsiteX1" fmla="*/ 2189090 w 2899404"/>
              <a:gd name="connsiteY1" fmla="*/ 8472 h 1223399"/>
              <a:gd name="connsiteX2" fmla="*/ 2897054 w 2899404"/>
              <a:gd name="connsiteY2" fmla="*/ 597410 h 1223399"/>
              <a:gd name="connsiteX3" fmla="*/ 2070100 w 2899404"/>
              <a:gd name="connsiteY3" fmla="*/ 1045158 h 1223399"/>
              <a:gd name="connsiteX0" fmla="*/ 0 w 2956522"/>
              <a:gd name="connsiteY0" fmla="*/ 29158 h 1223399"/>
              <a:gd name="connsiteX1" fmla="*/ 2189090 w 2956522"/>
              <a:gd name="connsiteY1" fmla="*/ 8472 h 1223399"/>
              <a:gd name="connsiteX2" fmla="*/ 2897054 w 2956522"/>
              <a:gd name="connsiteY2" fmla="*/ 597410 h 1223399"/>
              <a:gd name="connsiteX3" fmla="*/ 2070100 w 2956522"/>
              <a:gd name="connsiteY3" fmla="*/ 1045158 h 1223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6522" h="1223399">
                <a:moveTo>
                  <a:pt x="0" y="29158"/>
                </a:moveTo>
                <a:lnTo>
                  <a:pt x="2189090" y="8472"/>
                </a:lnTo>
                <a:cubicBezTo>
                  <a:pt x="2551274" y="0"/>
                  <a:pt x="2956522" y="53153"/>
                  <a:pt x="2897054" y="597410"/>
                </a:cubicBezTo>
                <a:cubicBezTo>
                  <a:pt x="2899404" y="1223399"/>
                  <a:pt x="2272161" y="922121"/>
                  <a:pt x="2070100" y="1045158"/>
                </a:cubicBezTo>
              </a:path>
            </a:pathLst>
          </a:custGeom>
          <a:ln w="76200">
            <a:solidFill>
              <a:schemeClr val="accent6"/>
            </a:solidFill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 flipH="1">
            <a:off x="227933" y="4571154"/>
            <a:ext cx="512162" cy="517334"/>
          </a:xfrm>
          <a:custGeom>
            <a:avLst/>
            <a:gdLst>
              <a:gd name="connsiteX0" fmla="*/ 0 w 4017433"/>
              <a:gd name="connsiteY0" fmla="*/ 0 h 1661583"/>
              <a:gd name="connsiteX1" fmla="*/ 3403600 w 4017433"/>
              <a:gd name="connsiteY1" fmla="*/ 50800 h 1661583"/>
              <a:gd name="connsiteX2" fmla="*/ 3683000 w 4017433"/>
              <a:gd name="connsiteY2" fmla="*/ 711200 h 1661583"/>
              <a:gd name="connsiteX3" fmla="*/ 2070100 w 4017433"/>
              <a:gd name="connsiteY3" fmla="*/ 1016000 h 1661583"/>
              <a:gd name="connsiteX0" fmla="*/ 0 w 4017433"/>
              <a:gd name="connsiteY0" fmla="*/ 0 h 1031333"/>
              <a:gd name="connsiteX1" fmla="*/ 3403600 w 4017433"/>
              <a:gd name="connsiteY1" fmla="*/ 50800 h 1031333"/>
              <a:gd name="connsiteX2" fmla="*/ 3683000 w 4017433"/>
              <a:gd name="connsiteY2" fmla="*/ 711200 h 1031333"/>
              <a:gd name="connsiteX3" fmla="*/ 2070100 w 4017433"/>
              <a:gd name="connsiteY3" fmla="*/ 1016000 h 1031333"/>
              <a:gd name="connsiteX0" fmla="*/ 0 w 4017433"/>
              <a:gd name="connsiteY0" fmla="*/ 0 h 1031333"/>
              <a:gd name="connsiteX1" fmla="*/ 3403600 w 4017433"/>
              <a:gd name="connsiteY1" fmla="*/ 50800 h 1031333"/>
              <a:gd name="connsiteX2" fmla="*/ 3254340 w 4017433"/>
              <a:gd name="connsiteY2" fmla="*/ 711200 h 1031333"/>
              <a:gd name="connsiteX3" fmla="*/ 2070100 w 4017433"/>
              <a:gd name="connsiteY3" fmla="*/ 1016000 h 1031333"/>
              <a:gd name="connsiteX0" fmla="*/ 0 w 3321802"/>
              <a:gd name="connsiteY0" fmla="*/ 0 h 1031333"/>
              <a:gd name="connsiteX1" fmla="*/ 2474874 w 3321802"/>
              <a:gd name="connsiteY1" fmla="*/ 50800 h 1031333"/>
              <a:gd name="connsiteX2" fmla="*/ 3254340 w 3321802"/>
              <a:gd name="connsiteY2" fmla="*/ 711200 h 1031333"/>
              <a:gd name="connsiteX3" fmla="*/ 2070100 w 3321802"/>
              <a:gd name="connsiteY3" fmla="*/ 1016000 h 1031333"/>
              <a:gd name="connsiteX0" fmla="*/ 0 w 3141644"/>
              <a:gd name="connsiteY0" fmla="*/ 0 h 1031333"/>
              <a:gd name="connsiteX1" fmla="*/ 2474874 w 3141644"/>
              <a:gd name="connsiteY1" fmla="*/ 50800 h 1031333"/>
              <a:gd name="connsiteX2" fmla="*/ 3039994 w 3141644"/>
              <a:gd name="connsiteY2" fmla="*/ 425424 h 1031333"/>
              <a:gd name="connsiteX3" fmla="*/ 2070100 w 3141644"/>
              <a:gd name="connsiteY3" fmla="*/ 1016000 h 1031333"/>
              <a:gd name="connsiteX0" fmla="*/ 0 w 3141644"/>
              <a:gd name="connsiteY0" fmla="*/ 0 h 1031333"/>
              <a:gd name="connsiteX1" fmla="*/ 2474874 w 3141644"/>
              <a:gd name="connsiteY1" fmla="*/ 50800 h 1031333"/>
              <a:gd name="connsiteX2" fmla="*/ 3039994 w 3141644"/>
              <a:gd name="connsiteY2" fmla="*/ 425424 h 1031333"/>
              <a:gd name="connsiteX3" fmla="*/ 2070100 w 3141644"/>
              <a:gd name="connsiteY3" fmla="*/ 1016000 h 1031333"/>
              <a:gd name="connsiteX0" fmla="*/ 0 w 3141644"/>
              <a:gd name="connsiteY0" fmla="*/ 0 h 1031333"/>
              <a:gd name="connsiteX1" fmla="*/ 2474874 w 3141644"/>
              <a:gd name="connsiteY1" fmla="*/ 50800 h 1031333"/>
              <a:gd name="connsiteX2" fmla="*/ 3039994 w 3141644"/>
              <a:gd name="connsiteY2" fmla="*/ 425424 h 1031333"/>
              <a:gd name="connsiteX3" fmla="*/ 2070100 w 3141644"/>
              <a:gd name="connsiteY3" fmla="*/ 1016000 h 1031333"/>
              <a:gd name="connsiteX0" fmla="*/ 0 w 3141644"/>
              <a:gd name="connsiteY0" fmla="*/ 0 h 1031333"/>
              <a:gd name="connsiteX1" fmla="*/ 2474874 w 3141644"/>
              <a:gd name="connsiteY1" fmla="*/ 50800 h 1031333"/>
              <a:gd name="connsiteX2" fmla="*/ 3039994 w 3141644"/>
              <a:gd name="connsiteY2" fmla="*/ 425424 h 1031333"/>
              <a:gd name="connsiteX3" fmla="*/ 2070100 w 3141644"/>
              <a:gd name="connsiteY3" fmla="*/ 1016000 h 1031333"/>
              <a:gd name="connsiteX0" fmla="*/ 0 w 3141644"/>
              <a:gd name="connsiteY0" fmla="*/ 0 h 1031333"/>
              <a:gd name="connsiteX1" fmla="*/ 2474874 w 3141644"/>
              <a:gd name="connsiteY1" fmla="*/ 50800 h 1031333"/>
              <a:gd name="connsiteX2" fmla="*/ 3039994 w 3141644"/>
              <a:gd name="connsiteY2" fmla="*/ 425424 h 1031333"/>
              <a:gd name="connsiteX3" fmla="*/ 2070100 w 3141644"/>
              <a:gd name="connsiteY3" fmla="*/ 1016000 h 1031333"/>
              <a:gd name="connsiteX0" fmla="*/ 0 w 3141644"/>
              <a:gd name="connsiteY0" fmla="*/ 0 h 1031333"/>
              <a:gd name="connsiteX1" fmla="*/ 2474874 w 3141644"/>
              <a:gd name="connsiteY1" fmla="*/ 50800 h 1031333"/>
              <a:gd name="connsiteX2" fmla="*/ 3039994 w 3141644"/>
              <a:gd name="connsiteY2" fmla="*/ 425424 h 1031333"/>
              <a:gd name="connsiteX3" fmla="*/ 2070100 w 3141644"/>
              <a:gd name="connsiteY3" fmla="*/ 1016000 h 1031333"/>
              <a:gd name="connsiteX0" fmla="*/ 0 w 3108286"/>
              <a:gd name="connsiteY0" fmla="*/ 0 h 1016000"/>
              <a:gd name="connsiteX1" fmla="*/ 2474874 w 3108286"/>
              <a:gd name="connsiteY1" fmla="*/ 50800 h 1016000"/>
              <a:gd name="connsiteX2" fmla="*/ 3039994 w 3108286"/>
              <a:gd name="connsiteY2" fmla="*/ 425424 h 1016000"/>
              <a:gd name="connsiteX3" fmla="*/ 2070100 w 3108286"/>
              <a:gd name="connsiteY3" fmla="*/ 1016000 h 1016000"/>
              <a:gd name="connsiteX0" fmla="*/ 0 w 3265428"/>
              <a:gd name="connsiteY0" fmla="*/ 0 h 1016000"/>
              <a:gd name="connsiteX1" fmla="*/ 2474874 w 3265428"/>
              <a:gd name="connsiteY1" fmla="*/ 50800 h 1016000"/>
              <a:gd name="connsiteX2" fmla="*/ 3039994 w 3265428"/>
              <a:gd name="connsiteY2" fmla="*/ 425424 h 1016000"/>
              <a:gd name="connsiteX3" fmla="*/ 2070100 w 3265428"/>
              <a:gd name="connsiteY3" fmla="*/ 1016000 h 1016000"/>
              <a:gd name="connsiteX0" fmla="*/ 0 w 3089194"/>
              <a:gd name="connsiteY0" fmla="*/ 0 h 1016000"/>
              <a:gd name="connsiteX1" fmla="*/ 2474874 w 3089194"/>
              <a:gd name="connsiteY1" fmla="*/ 50800 h 1016000"/>
              <a:gd name="connsiteX2" fmla="*/ 3039994 w 3089194"/>
              <a:gd name="connsiteY2" fmla="*/ 425424 h 1016000"/>
              <a:gd name="connsiteX3" fmla="*/ 2070100 w 3089194"/>
              <a:gd name="connsiteY3" fmla="*/ 1016000 h 1016000"/>
              <a:gd name="connsiteX0" fmla="*/ 0 w 3231087"/>
              <a:gd name="connsiteY0" fmla="*/ 138637 h 1154637"/>
              <a:gd name="connsiteX1" fmla="*/ 2474874 w 3231087"/>
              <a:gd name="connsiteY1" fmla="*/ 189437 h 1154637"/>
              <a:gd name="connsiteX2" fmla="*/ 3136900 w 3231087"/>
              <a:gd name="connsiteY2" fmla="*/ 62437 h 1154637"/>
              <a:gd name="connsiteX3" fmla="*/ 3039994 w 3231087"/>
              <a:gd name="connsiteY3" fmla="*/ 564061 h 1154637"/>
              <a:gd name="connsiteX4" fmla="*/ 2070100 w 3231087"/>
              <a:gd name="connsiteY4" fmla="*/ 1154637 h 1154637"/>
              <a:gd name="connsiteX0" fmla="*/ 0 w 3107456"/>
              <a:gd name="connsiteY0" fmla="*/ 0 h 1016000"/>
              <a:gd name="connsiteX1" fmla="*/ 2474874 w 3107456"/>
              <a:gd name="connsiteY1" fmla="*/ 50800 h 1016000"/>
              <a:gd name="connsiteX2" fmla="*/ 3039994 w 3107456"/>
              <a:gd name="connsiteY2" fmla="*/ 425424 h 1016000"/>
              <a:gd name="connsiteX3" fmla="*/ 2070100 w 3107456"/>
              <a:gd name="connsiteY3" fmla="*/ 1016000 h 1016000"/>
              <a:gd name="connsiteX0" fmla="*/ 0 w 3107456"/>
              <a:gd name="connsiteY0" fmla="*/ 0 h 1016000"/>
              <a:gd name="connsiteX1" fmla="*/ 2474874 w 3107456"/>
              <a:gd name="connsiteY1" fmla="*/ 50800 h 1016000"/>
              <a:gd name="connsiteX2" fmla="*/ 3039994 w 3107456"/>
              <a:gd name="connsiteY2" fmla="*/ 425424 h 1016000"/>
              <a:gd name="connsiteX3" fmla="*/ 2070100 w 3107456"/>
              <a:gd name="connsiteY3" fmla="*/ 1016000 h 1016000"/>
              <a:gd name="connsiteX0" fmla="*/ 0 w 3810501"/>
              <a:gd name="connsiteY0" fmla="*/ 297413 h 1313413"/>
              <a:gd name="connsiteX1" fmla="*/ 2474874 w 3810501"/>
              <a:gd name="connsiteY1" fmla="*/ 348213 h 1313413"/>
              <a:gd name="connsiteX2" fmla="*/ 3716314 w 3810501"/>
              <a:gd name="connsiteY2" fmla="*/ 62437 h 1313413"/>
              <a:gd name="connsiteX3" fmla="*/ 3039994 w 3810501"/>
              <a:gd name="connsiteY3" fmla="*/ 722837 h 1313413"/>
              <a:gd name="connsiteX4" fmla="*/ 2070100 w 3810501"/>
              <a:gd name="connsiteY4" fmla="*/ 1313413 h 1313413"/>
              <a:gd name="connsiteX0" fmla="*/ 0 w 3107456"/>
              <a:gd name="connsiteY0" fmla="*/ 0 h 1016000"/>
              <a:gd name="connsiteX1" fmla="*/ 2474874 w 3107456"/>
              <a:gd name="connsiteY1" fmla="*/ 50800 h 1016000"/>
              <a:gd name="connsiteX2" fmla="*/ 3039994 w 3107456"/>
              <a:gd name="connsiteY2" fmla="*/ 425424 h 1016000"/>
              <a:gd name="connsiteX3" fmla="*/ 2070100 w 3107456"/>
              <a:gd name="connsiteY3" fmla="*/ 1016000 h 1016000"/>
              <a:gd name="connsiteX0" fmla="*/ 0 w 3499349"/>
              <a:gd name="connsiteY0" fmla="*/ 440289 h 1456289"/>
              <a:gd name="connsiteX1" fmla="*/ 2474874 w 3499349"/>
              <a:gd name="connsiteY1" fmla="*/ 491089 h 1456289"/>
              <a:gd name="connsiteX2" fmla="*/ 3405162 w 3499349"/>
              <a:gd name="connsiteY2" fmla="*/ 62437 h 1456289"/>
              <a:gd name="connsiteX3" fmla="*/ 3039994 w 3499349"/>
              <a:gd name="connsiteY3" fmla="*/ 865713 h 1456289"/>
              <a:gd name="connsiteX4" fmla="*/ 2070100 w 3499349"/>
              <a:gd name="connsiteY4" fmla="*/ 1456289 h 1456289"/>
              <a:gd name="connsiteX0" fmla="*/ 0 w 3107456"/>
              <a:gd name="connsiteY0" fmla="*/ 0 h 1016000"/>
              <a:gd name="connsiteX1" fmla="*/ 2474874 w 3107456"/>
              <a:gd name="connsiteY1" fmla="*/ 50800 h 1016000"/>
              <a:gd name="connsiteX2" fmla="*/ 3039994 w 3107456"/>
              <a:gd name="connsiteY2" fmla="*/ 425424 h 1016000"/>
              <a:gd name="connsiteX3" fmla="*/ 2070100 w 3107456"/>
              <a:gd name="connsiteY3" fmla="*/ 1016000 h 1016000"/>
              <a:gd name="connsiteX0" fmla="*/ 0 w 3369173"/>
              <a:gd name="connsiteY0" fmla="*/ 356151 h 1372151"/>
              <a:gd name="connsiteX1" fmla="*/ 2474874 w 3369173"/>
              <a:gd name="connsiteY1" fmla="*/ 406951 h 1372151"/>
              <a:gd name="connsiteX2" fmla="*/ 3274986 w 3369173"/>
              <a:gd name="connsiteY2" fmla="*/ 62437 h 1372151"/>
              <a:gd name="connsiteX3" fmla="*/ 3039994 w 3369173"/>
              <a:gd name="connsiteY3" fmla="*/ 781575 h 1372151"/>
              <a:gd name="connsiteX4" fmla="*/ 2070100 w 3369173"/>
              <a:gd name="connsiteY4" fmla="*/ 1372151 h 1372151"/>
              <a:gd name="connsiteX0" fmla="*/ 0 w 3107456"/>
              <a:gd name="connsiteY0" fmla="*/ 0 h 1016000"/>
              <a:gd name="connsiteX1" fmla="*/ 2474874 w 3107456"/>
              <a:gd name="connsiteY1" fmla="*/ 50800 h 1016000"/>
              <a:gd name="connsiteX2" fmla="*/ 3039994 w 3107456"/>
              <a:gd name="connsiteY2" fmla="*/ 425424 h 1016000"/>
              <a:gd name="connsiteX3" fmla="*/ 2070100 w 3107456"/>
              <a:gd name="connsiteY3" fmla="*/ 1016000 h 1016000"/>
              <a:gd name="connsiteX0" fmla="*/ 0 w 3107456"/>
              <a:gd name="connsiteY0" fmla="*/ 0 h 1016000"/>
              <a:gd name="connsiteX1" fmla="*/ 1454128 w 3107456"/>
              <a:gd name="connsiteY1" fmla="*/ 357166 h 1016000"/>
              <a:gd name="connsiteX2" fmla="*/ 2474874 w 3107456"/>
              <a:gd name="connsiteY2" fmla="*/ 50800 h 1016000"/>
              <a:gd name="connsiteX3" fmla="*/ 3039994 w 3107456"/>
              <a:gd name="connsiteY3" fmla="*/ 425424 h 1016000"/>
              <a:gd name="connsiteX4" fmla="*/ 2070100 w 3107456"/>
              <a:gd name="connsiteY4" fmla="*/ 1016000 h 1016000"/>
              <a:gd name="connsiteX0" fmla="*/ 0 w 3107456"/>
              <a:gd name="connsiteY0" fmla="*/ 0 h 1016000"/>
              <a:gd name="connsiteX1" fmla="*/ 2474874 w 3107456"/>
              <a:gd name="connsiteY1" fmla="*/ 50800 h 1016000"/>
              <a:gd name="connsiteX2" fmla="*/ 3039994 w 3107456"/>
              <a:gd name="connsiteY2" fmla="*/ 425424 h 1016000"/>
              <a:gd name="connsiteX3" fmla="*/ 2070100 w 3107456"/>
              <a:gd name="connsiteY3" fmla="*/ 1016000 h 1016000"/>
              <a:gd name="connsiteX0" fmla="*/ 0 w 3107727"/>
              <a:gd name="connsiteY0" fmla="*/ 0 h 1016000"/>
              <a:gd name="connsiteX1" fmla="*/ 2474874 w 3107727"/>
              <a:gd name="connsiteY1" fmla="*/ 50800 h 1016000"/>
              <a:gd name="connsiteX2" fmla="*/ 2476500 w 3107727"/>
              <a:gd name="connsiteY2" fmla="*/ 550842 h 1016000"/>
              <a:gd name="connsiteX3" fmla="*/ 3039994 w 3107727"/>
              <a:gd name="connsiteY3" fmla="*/ 425424 h 1016000"/>
              <a:gd name="connsiteX4" fmla="*/ 2070100 w 3107727"/>
              <a:gd name="connsiteY4" fmla="*/ 1016000 h 1016000"/>
              <a:gd name="connsiteX0" fmla="*/ 0 w 3107456"/>
              <a:gd name="connsiteY0" fmla="*/ 0 h 1016000"/>
              <a:gd name="connsiteX1" fmla="*/ 2474874 w 3107456"/>
              <a:gd name="connsiteY1" fmla="*/ 50800 h 1016000"/>
              <a:gd name="connsiteX2" fmla="*/ 3039994 w 3107456"/>
              <a:gd name="connsiteY2" fmla="*/ 425424 h 1016000"/>
              <a:gd name="connsiteX3" fmla="*/ 2070100 w 3107456"/>
              <a:gd name="connsiteY3" fmla="*/ 1016000 h 1016000"/>
              <a:gd name="connsiteX0" fmla="*/ 0 w 3107456"/>
              <a:gd name="connsiteY0" fmla="*/ 0 h 1016000"/>
              <a:gd name="connsiteX1" fmla="*/ 2474874 w 3107456"/>
              <a:gd name="connsiteY1" fmla="*/ 50800 h 1016000"/>
              <a:gd name="connsiteX2" fmla="*/ 3039994 w 3107456"/>
              <a:gd name="connsiteY2" fmla="*/ 425424 h 1016000"/>
              <a:gd name="connsiteX3" fmla="*/ 2070100 w 3107456"/>
              <a:gd name="connsiteY3" fmla="*/ 1016000 h 1016000"/>
              <a:gd name="connsiteX0" fmla="*/ 0 w 3089194"/>
              <a:gd name="connsiteY0" fmla="*/ 0 h 1016000"/>
              <a:gd name="connsiteX1" fmla="*/ 2474874 w 3089194"/>
              <a:gd name="connsiteY1" fmla="*/ 50800 h 1016000"/>
              <a:gd name="connsiteX2" fmla="*/ 3039994 w 3089194"/>
              <a:gd name="connsiteY2" fmla="*/ 425424 h 1016000"/>
              <a:gd name="connsiteX3" fmla="*/ 2070100 w 3089194"/>
              <a:gd name="connsiteY3" fmla="*/ 1016000 h 1016000"/>
              <a:gd name="connsiteX0" fmla="*/ 0 w 3089194"/>
              <a:gd name="connsiteY0" fmla="*/ 0 h 1016000"/>
              <a:gd name="connsiteX1" fmla="*/ 2474874 w 3089194"/>
              <a:gd name="connsiteY1" fmla="*/ 50800 h 1016000"/>
              <a:gd name="connsiteX2" fmla="*/ 3039994 w 3089194"/>
              <a:gd name="connsiteY2" fmla="*/ 425424 h 1016000"/>
              <a:gd name="connsiteX3" fmla="*/ 2070100 w 3089194"/>
              <a:gd name="connsiteY3" fmla="*/ 1016000 h 1016000"/>
              <a:gd name="connsiteX0" fmla="*/ 0 w 3196949"/>
              <a:gd name="connsiteY0" fmla="*/ 0 h 1185847"/>
              <a:gd name="connsiteX1" fmla="*/ 2474874 w 3196949"/>
              <a:gd name="connsiteY1" fmla="*/ 50800 h 1185847"/>
              <a:gd name="connsiteX2" fmla="*/ 3039994 w 3196949"/>
              <a:gd name="connsiteY2" fmla="*/ 425424 h 1185847"/>
              <a:gd name="connsiteX3" fmla="*/ 3035300 w 3196949"/>
              <a:gd name="connsiteY3" fmla="*/ 1087418 h 1185847"/>
              <a:gd name="connsiteX4" fmla="*/ 2070100 w 3196949"/>
              <a:gd name="connsiteY4" fmla="*/ 1016000 h 1185847"/>
              <a:gd name="connsiteX0" fmla="*/ 0 w 3039994"/>
              <a:gd name="connsiteY0" fmla="*/ 0 h 1016000"/>
              <a:gd name="connsiteX1" fmla="*/ 2474874 w 3039994"/>
              <a:gd name="connsiteY1" fmla="*/ 50800 h 1016000"/>
              <a:gd name="connsiteX2" fmla="*/ 3039994 w 3039994"/>
              <a:gd name="connsiteY2" fmla="*/ 425424 h 1016000"/>
              <a:gd name="connsiteX3" fmla="*/ 2070100 w 3039994"/>
              <a:gd name="connsiteY3" fmla="*/ 1016000 h 1016000"/>
              <a:gd name="connsiteX0" fmla="*/ 0 w 3196949"/>
              <a:gd name="connsiteY0" fmla="*/ 0 h 1016000"/>
              <a:gd name="connsiteX1" fmla="*/ 2474874 w 3196949"/>
              <a:gd name="connsiteY1" fmla="*/ 50800 h 1016000"/>
              <a:gd name="connsiteX2" fmla="*/ 3039994 w 3196949"/>
              <a:gd name="connsiteY2" fmla="*/ 425424 h 1016000"/>
              <a:gd name="connsiteX3" fmla="*/ 3035300 w 3196949"/>
              <a:gd name="connsiteY3" fmla="*/ 860404 h 1016000"/>
              <a:gd name="connsiteX4" fmla="*/ 2070100 w 3196949"/>
              <a:gd name="connsiteY4" fmla="*/ 1016000 h 1016000"/>
              <a:gd name="connsiteX0" fmla="*/ 0 w 3039994"/>
              <a:gd name="connsiteY0" fmla="*/ 0 h 1016000"/>
              <a:gd name="connsiteX1" fmla="*/ 2474874 w 3039994"/>
              <a:gd name="connsiteY1" fmla="*/ 50800 h 1016000"/>
              <a:gd name="connsiteX2" fmla="*/ 3039994 w 3039994"/>
              <a:gd name="connsiteY2" fmla="*/ 425424 h 1016000"/>
              <a:gd name="connsiteX3" fmla="*/ 2070100 w 3039994"/>
              <a:gd name="connsiteY3" fmla="*/ 1016000 h 1016000"/>
              <a:gd name="connsiteX0" fmla="*/ 0 w 3171549"/>
              <a:gd name="connsiteY0" fmla="*/ 0 h 1089009"/>
              <a:gd name="connsiteX1" fmla="*/ 2474874 w 3171549"/>
              <a:gd name="connsiteY1" fmla="*/ 50800 h 1089009"/>
              <a:gd name="connsiteX2" fmla="*/ 3039994 w 3171549"/>
              <a:gd name="connsiteY2" fmla="*/ 425424 h 1089009"/>
              <a:gd name="connsiteX3" fmla="*/ 3009900 w 3171549"/>
              <a:gd name="connsiteY3" fmla="*/ 990580 h 1089009"/>
              <a:gd name="connsiteX4" fmla="*/ 2070100 w 3171549"/>
              <a:gd name="connsiteY4" fmla="*/ 1016000 h 1089009"/>
              <a:gd name="connsiteX0" fmla="*/ 0 w 3039994"/>
              <a:gd name="connsiteY0" fmla="*/ 0 h 1016000"/>
              <a:gd name="connsiteX1" fmla="*/ 2474874 w 3039994"/>
              <a:gd name="connsiteY1" fmla="*/ 50800 h 1016000"/>
              <a:gd name="connsiteX2" fmla="*/ 3039994 w 3039994"/>
              <a:gd name="connsiteY2" fmla="*/ 425424 h 1016000"/>
              <a:gd name="connsiteX3" fmla="*/ 2070100 w 3039994"/>
              <a:gd name="connsiteY3" fmla="*/ 1016000 h 1016000"/>
              <a:gd name="connsiteX0" fmla="*/ 0 w 3039994"/>
              <a:gd name="connsiteY0" fmla="*/ 0 h 1016000"/>
              <a:gd name="connsiteX1" fmla="*/ 2474874 w 3039994"/>
              <a:gd name="connsiteY1" fmla="*/ 50800 h 1016000"/>
              <a:gd name="connsiteX2" fmla="*/ 3039994 w 3039994"/>
              <a:gd name="connsiteY2" fmla="*/ 425424 h 1016000"/>
              <a:gd name="connsiteX3" fmla="*/ 2070100 w 3039994"/>
              <a:gd name="connsiteY3" fmla="*/ 1016000 h 1016000"/>
              <a:gd name="connsiteX0" fmla="*/ 0 w 3089988"/>
              <a:gd name="connsiteY0" fmla="*/ 0 h 1243511"/>
              <a:gd name="connsiteX1" fmla="*/ 2474874 w 3089988"/>
              <a:gd name="connsiteY1" fmla="*/ 50800 h 1243511"/>
              <a:gd name="connsiteX2" fmla="*/ 3039994 w 3089988"/>
              <a:gd name="connsiteY2" fmla="*/ 425424 h 1243511"/>
              <a:gd name="connsiteX3" fmla="*/ 2070100 w 3089988"/>
              <a:gd name="connsiteY3" fmla="*/ 1016000 h 1243511"/>
              <a:gd name="connsiteX0" fmla="*/ 0 w 3499349"/>
              <a:gd name="connsiteY0" fmla="*/ 595865 h 1839376"/>
              <a:gd name="connsiteX1" fmla="*/ 2474874 w 3499349"/>
              <a:gd name="connsiteY1" fmla="*/ 646665 h 1839376"/>
              <a:gd name="connsiteX2" fmla="*/ 3405162 w 3499349"/>
              <a:gd name="connsiteY2" fmla="*/ 62437 h 1839376"/>
              <a:gd name="connsiteX3" fmla="*/ 3039994 w 3499349"/>
              <a:gd name="connsiteY3" fmla="*/ 1021289 h 1839376"/>
              <a:gd name="connsiteX4" fmla="*/ 2070100 w 3499349"/>
              <a:gd name="connsiteY4" fmla="*/ 1611865 h 1839376"/>
              <a:gd name="connsiteX0" fmla="*/ 0 w 3107456"/>
              <a:gd name="connsiteY0" fmla="*/ 0 h 1243511"/>
              <a:gd name="connsiteX1" fmla="*/ 2474874 w 3107456"/>
              <a:gd name="connsiteY1" fmla="*/ 50800 h 1243511"/>
              <a:gd name="connsiteX2" fmla="*/ 3039994 w 3107456"/>
              <a:gd name="connsiteY2" fmla="*/ 425424 h 1243511"/>
              <a:gd name="connsiteX3" fmla="*/ 2070100 w 3107456"/>
              <a:gd name="connsiteY3" fmla="*/ 1016000 h 1243511"/>
              <a:gd name="connsiteX0" fmla="*/ 0 w 3107456"/>
              <a:gd name="connsiteY0" fmla="*/ 877918 h 2121429"/>
              <a:gd name="connsiteX1" fmla="*/ 2474874 w 3107456"/>
              <a:gd name="connsiteY1" fmla="*/ 0 h 2121429"/>
              <a:gd name="connsiteX2" fmla="*/ 3039994 w 3107456"/>
              <a:gd name="connsiteY2" fmla="*/ 1303342 h 2121429"/>
              <a:gd name="connsiteX3" fmla="*/ 2070100 w 3107456"/>
              <a:gd name="connsiteY3" fmla="*/ 1893918 h 2121429"/>
              <a:gd name="connsiteX0" fmla="*/ 0 w 3114077"/>
              <a:gd name="connsiteY0" fmla="*/ 1021851 h 2265362"/>
              <a:gd name="connsiteX1" fmla="*/ 2474874 w 3114077"/>
              <a:gd name="connsiteY1" fmla="*/ 143933 h 2265362"/>
              <a:gd name="connsiteX2" fmla="*/ 2514600 w 3114077"/>
              <a:gd name="connsiteY2" fmla="*/ 1015483 h 2265362"/>
              <a:gd name="connsiteX3" fmla="*/ 3039994 w 3114077"/>
              <a:gd name="connsiteY3" fmla="*/ 1447275 h 2265362"/>
              <a:gd name="connsiteX4" fmla="*/ 2070100 w 3114077"/>
              <a:gd name="connsiteY4" fmla="*/ 2037851 h 2265362"/>
              <a:gd name="connsiteX0" fmla="*/ 0 w 3107456"/>
              <a:gd name="connsiteY0" fmla="*/ 877918 h 2121429"/>
              <a:gd name="connsiteX1" fmla="*/ 2474874 w 3107456"/>
              <a:gd name="connsiteY1" fmla="*/ 0 h 2121429"/>
              <a:gd name="connsiteX2" fmla="*/ 3039994 w 3107456"/>
              <a:gd name="connsiteY2" fmla="*/ 1303342 h 2121429"/>
              <a:gd name="connsiteX3" fmla="*/ 2070100 w 3107456"/>
              <a:gd name="connsiteY3" fmla="*/ 1893918 h 2121429"/>
              <a:gd name="connsiteX0" fmla="*/ 0 w 3107456"/>
              <a:gd name="connsiteY0" fmla="*/ 20686 h 1264197"/>
              <a:gd name="connsiteX1" fmla="*/ 2474874 w 3107456"/>
              <a:gd name="connsiteY1" fmla="*/ 0 h 1264197"/>
              <a:gd name="connsiteX2" fmla="*/ 3039994 w 3107456"/>
              <a:gd name="connsiteY2" fmla="*/ 446110 h 1264197"/>
              <a:gd name="connsiteX3" fmla="*/ 2070100 w 3107456"/>
              <a:gd name="connsiteY3" fmla="*/ 1036686 h 1264197"/>
              <a:gd name="connsiteX0" fmla="*/ 0 w 3107456"/>
              <a:gd name="connsiteY0" fmla="*/ 29158 h 1272669"/>
              <a:gd name="connsiteX1" fmla="*/ 2474874 w 3107456"/>
              <a:gd name="connsiteY1" fmla="*/ 8472 h 1272669"/>
              <a:gd name="connsiteX2" fmla="*/ 3039994 w 3107456"/>
              <a:gd name="connsiteY2" fmla="*/ 454582 h 1272669"/>
              <a:gd name="connsiteX3" fmla="*/ 2070100 w 3107456"/>
              <a:gd name="connsiteY3" fmla="*/ 1045158 h 1272669"/>
              <a:gd name="connsiteX0" fmla="*/ 0 w 4464746"/>
              <a:gd name="connsiteY0" fmla="*/ 33129 h 1133740"/>
              <a:gd name="connsiteX1" fmla="*/ 2474874 w 4464746"/>
              <a:gd name="connsiteY1" fmla="*/ 12443 h 1133740"/>
              <a:gd name="connsiteX2" fmla="*/ 4397284 w 4464746"/>
              <a:gd name="connsiteY2" fmla="*/ 315653 h 1133740"/>
              <a:gd name="connsiteX3" fmla="*/ 2070100 w 4464746"/>
              <a:gd name="connsiteY3" fmla="*/ 1049129 h 1133740"/>
              <a:gd name="connsiteX0" fmla="*/ 0 w 2964516"/>
              <a:gd name="connsiteY0" fmla="*/ 29158 h 1415497"/>
              <a:gd name="connsiteX1" fmla="*/ 2474874 w 2964516"/>
              <a:gd name="connsiteY1" fmla="*/ 8472 h 1415497"/>
              <a:gd name="connsiteX2" fmla="*/ 2897054 w 2964516"/>
              <a:gd name="connsiteY2" fmla="*/ 597410 h 1415497"/>
              <a:gd name="connsiteX3" fmla="*/ 2070100 w 2964516"/>
              <a:gd name="connsiteY3" fmla="*/ 1045158 h 1415497"/>
              <a:gd name="connsiteX0" fmla="*/ 0 w 2964516"/>
              <a:gd name="connsiteY0" fmla="*/ 29158 h 1415497"/>
              <a:gd name="connsiteX1" fmla="*/ 2189090 w 2964516"/>
              <a:gd name="connsiteY1" fmla="*/ 8472 h 1415497"/>
              <a:gd name="connsiteX2" fmla="*/ 2897054 w 2964516"/>
              <a:gd name="connsiteY2" fmla="*/ 597410 h 1415497"/>
              <a:gd name="connsiteX3" fmla="*/ 2070100 w 2964516"/>
              <a:gd name="connsiteY3" fmla="*/ 1045158 h 1415497"/>
              <a:gd name="connsiteX0" fmla="*/ 0 w 2947048"/>
              <a:gd name="connsiteY0" fmla="*/ 29158 h 1415497"/>
              <a:gd name="connsiteX1" fmla="*/ 2189090 w 2947048"/>
              <a:gd name="connsiteY1" fmla="*/ 8472 h 1415497"/>
              <a:gd name="connsiteX2" fmla="*/ 2897054 w 2947048"/>
              <a:gd name="connsiteY2" fmla="*/ 597410 h 1415497"/>
              <a:gd name="connsiteX3" fmla="*/ 2070100 w 2947048"/>
              <a:gd name="connsiteY3" fmla="*/ 1045158 h 1415497"/>
              <a:gd name="connsiteX0" fmla="*/ 0 w 2929572"/>
              <a:gd name="connsiteY0" fmla="*/ 29158 h 1223399"/>
              <a:gd name="connsiteX1" fmla="*/ 2189090 w 2929572"/>
              <a:gd name="connsiteY1" fmla="*/ 8472 h 1223399"/>
              <a:gd name="connsiteX2" fmla="*/ 2897054 w 2929572"/>
              <a:gd name="connsiteY2" fmla="*/ 597410 h 1223399"/>
              <a:gd name="connsiteX3" fmla="*/ 2070100 w 2929572"/>
              <a:gd name="connsiteY3" fmla="*/ 1045158 h 1223399"/>
              <a:gd name="connsiteX0" fmla="*/ 0 w 2899404"/>
              <a:gd name="connsiteY0" fmla="*/ 29158 h 1223399"/>
              <a:gd name="connsiteX1" fmla="*/ 2189090 w 2899404"/>
              <a:gd name="connsiteY1" fmla="*/ 8472 h 1223399"/>
              <a:gd name="connsiteX2" fmla="*/ 2897054 w 2899404"/>
              <a:gd name="connsiteY2" fmla="*/ 597410 h 1223399"/>
              <a:gd name="connsiteX3" fmla="*/ 2070100 w 2899404"/>
              <a:gd name="connsiteY3" fmla="*/ 1045158 h 1223399"/>
              <a:gd name="connsiteX0" fmla="*/ 0 w 2956522"/>
              <a:gd name="connsiteY0" fmla="*/ 29158 h 1223399"/>
              <a:gd name="connsiteX1" fmla="*/ 2189090 w 2956522"/>
              <a:gd name="connsiteY1" fmla="*/ 8472 h 1223399"/>
              <a:gd name="connsiteX2" fmla="*/ 2897054 w 2956522"/>
              <a:gd name="connsiteY2" fmla="*/ 597410 h 1223399"/>
              <a:gd name="connsiteX3" fmla="*/ 2070100 w 2956522"/>
              <a:gd name="connsiteY3" fmla="*/ 1045158 h 1223399"/>
              <a:gd name="connsiteX0" fmla="*/ 0 w 1261478"/>
              <a:gd name="connsiteY0" fmla="*/ 118891 h 1037455"/>
              <a:gd name="connsiteX1" fmla="*/ 547667 w 1261478"/>
              <a:gd name="connsiteY1" fmla="*/ 769 h 1037455"/>
              <a:gd name="connsiteX2" fmla="*/ 1255631 w 1261478"/>
              <a:gd name="connsiteY2" fmla="*/ 589707 h 1037455"/>
              <a:gd name="connsiteX3" fmla="*/ 428677 w 1261478"/>
              <a:gd name="connsiteY3" fmla="*/ 1037455 h 1037455"/>
              <a:gd name="connsiteX0" fmla="*/ 118990 w 832801"/>
              <a:gd name="connsiteY0" fmla="*/ 769 h 1037455"/>
              <a:gd name="connsiteX1" fmla="*/ 826954 w 832801"/>
              <a:gd name="connsiteY1" fmla="*/ 589707 h 1037455"/>
              <a:gd name="connsiteX2" fmla="*/ 0 w 832801"/>
              <a:gd name="connsiteY2" fmla="*/ 1037455 h 1037455"/>
              <a:gd name="connsiteX0" fmla="*/ 118990 w 488990"/>
              <a:gd name="connsiteY0" fmla="*/ 18660 h 1055346"/>
              <a:gd name="connsiteX1" fmla="*/ 467190 w 488990"/>
              <a:gd name="connsiteY1" fmla="*/ 427717 h 1055346"/>
              <a:gd name="connsiteX2" fmla="*/ 0 w 488990"/>
              <a:gd name="connsiteY2" fmla="*/ 1055346 h 1055346"/>
              <a:gd name="connsiteX0" fmla="*/ 118990 w 469117"/>
              <a:gd name="connsiteY0" fmla="*/ 311 h 1036997"/>
              <a:gd name="connsiteX1" fmla="*/ 467190 w 469117"/>
              <a:gd name="connsiteY1" fmla="*/ 409368 h 1036997"/>
              <a:gd name="connsiteX2" fmla="*/ 0 w 469117"/>
              <a:gd name="connsiteY2" fmla="*/ 1036997 h 1036997"/>
              <a:gd name="connsiteX0" fmla="*/ 118990 w 469117"/>
              <a:gd name="connsiteY0" fmla="*/ 311 h 1036997"/>
              <a:gd name="connsiteX1" fmla="*/ 467190 w 469117"/>
              <a:gd name="connsiteY1" fmla="*/ 409368 h 1036997"/>
              <a:gd name="connsiteX2" fmla="*/ 0 w 469117"/>
              <a:gd name="connsiteY2" fmla="*/ 1036997 h 1036997"/>
              <a:gd name="connsiteX0" fmla="*/ 14059 w 364186"/>
              <a:gd name="connsiteY0" fmla="*/ 311 h 512342"/>
              <a:gd name="connsiteX1" fmla="*/ 362259 w 364186"/>
              <a:gd name="connsiteY1" fmla="*/ 409368 h 512342"/>
              <a:gd name="connsiteX2" fmla="*/ 0 w 364186"/>
              <a:gd name="connsiteY2" fmla="*/ 512342 h 512342"/>
              <a:gd name="connsiteX0" fmla="*/ 14059 w 364186"/>
              <a:gd name="connsiteY0" fmla="*/ 311 h 537041"/>
              <a:gd name="connsiteX1" fmla="*/ 362259 w 364186"/>
              <a:gd name="connsiteY1" fmla="*/ 409368 h 537041"/>
              <a:gd name="connsiteX2" fmla="*/ 0 w 364186"/>
              <a:gd name="connsiteY2" fmla="*/ 512342 h 537041"/>
              <a:gd name="connsiteX0" fmla="*/ 14059 w 364186"/>
              <a:gd name="connsiteY0" fmla="*/ 8328 h 520359"/>
              <a:gd name="connsiteX1" fmla="*/ 362259 w 364186"/>
              <a:gd name="connsiteY1" fmla="*/ 207522 h 520359"/>
              <a:gd name="connsiteX2" fmla="*/ 0 w 364186"/>
              <a:gd name="connsiteY2" fmla="*/ 520359 h 520359"/>
              <a:gd name="connsiteX0" fmla="*/ 14059 w 407948"/>
              <a:gd name="connsiteY0" fmla="*/ 932 h 512963"/>
              <a:gd name="connsiteX1" fmla="*/ 407230 w 407948"/>
              <a:gd name="connsiteY1" fmla="*/ 290067 h 512963"/>
              <a:gd name="connsiteX2" fmla="*/ 0 w 407948"/>
              <a:gd name="connsiteY2" fmla="*/ 512963 h 512963"/>
              <a:gd name="connsiteX0" fmla="*/ 14059 w 407230"/>
              <a:gd name="connsiteY0" fmla="*/ 420 h 512451"/>
              <a:gd name="connsiteX1" fmla="*/ 407230 w 407230"/>
              <a:gd name="connsiteY1" fmla="*/ 289555 h 512451"/>
              <a:gd name="connsiteX2" fmla="*/ 0 w 407230"/>
              <a:gd name="connsiteY2" fmla="*/ 512451 h 512451"/>
              <a:gd name="connsiteX0" fmla="*/ 14059 w 407230"/>
              <a:gd name="connsiteY0" fmla="*/ 420 h 512451"/>
              <a:gd name="connsiteX1" fmla="*/ 407230 w 407230"/>
              <a:gd name="connsiteY1" fmla="*/ 289555 h 512451"/>
              <a:gd name="connsiteX2" fmla="*/ 0 w 407230"/>
              <a:gd name="connsiteY2" fmla="*/ 512451 h 512451"/>
              <a:gd name="connsiteX0" fmla="*/ 14059 w 407230"/>
              <a:gd name="connsiteY0" fmla="*/ 420 h 512635"/>
              <a:gd name="connsiteX1" fmla="*/ 407230 w 407230"/>
              <a:gd name="connsiteY1" fmla="*/ 289555 h 512635"/>
              <a:gd name="connsiteX2" fmla="*/ 0 w 407230"/>
              <a:gd name="connsiteY2" fmla="*/ 512451 h 512635"/>
              <a:gd name="connsiteX0" fmla="*/ 14059 w 512162"/>
              <a:gd name="connsiteY0" fmla="*/ 377 h 512635"/>
              <a:gd name="connsiteX1" fmla="*/ 512162 w 512162"/>
              <a:gd name="connsiteY1" fmla="*/ 304502 h 512635"/>
              <a:gd name="connsiteX2" fmla="*/ 0 w 512162"/>
              <a:gd name="connsiteY2" fmla="*/ 512408 h 512635"/>
              <a:gd name="connsiteX0" fmla="*/ 14059 w 512162"/>
              <a:gd name="connsiteY0" fmla="*/ 582 h 512840"/>
              <a:gd name="connsiteX1" fmla="*/ 512162 w 512162"/>
              <a:gd name="connsiteY1" fmla="*/ 304707 h 512840"/>
              <a:gd name="connsiteX2" fmla="*/ 0 w 512162"/>
              <a:gd name="connsiteY2" fmla="*/ 512613 h 512840"/>
              <a:gd name="connsiteX0" fmla="*/ 14059 w 512162"/>
              <a:gd name="connsiteY0" fmla="*/ 582 h 517334"/>
              <a:gd name="connsiteX1" fmla="*/ 512162 w 512162"/>
              <a:gd name="connsiteY1" fmla="*/ 304707 h 517334"/>
              <a:gd name="connsiteX2" fmla="*/ 0 w 512162"/>
              <a:gd name="connsiteY2" fmla="*/ 512613 h 51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2162" h="517334">
                <a:moveTo>
                  <a:pt x="14059" y="582"/>
                </a:moveTo>
                <a:cubicBezTo>
                  <a:pt x="376243" y="-7890"/>
                  <a:pt x="511670" y="75245"/>
                  <a:pt x="512162" y="304707"/>
                </a:cubicBezTo>
                <a:cubicBezTo>
                  <a:pt x="477037" y="555943"/>
                  <a:pt x="284507" y="516993"/>
                  <a:pt x="0" y="512613"/>
                </a:cubicBezTo>
              </a:path>
            </a:pathLst>
          </a:custGeom>
          <a:ln w="76200">
            <a:solidFill>
              <a:schemeClr val="accent6"/>
            </a:solidFill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24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454" descr="v2000_complex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48879"/>
            <a:ext cx="8805196" cy="408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571500"/>
          </a:xfrm>
        </p:spPr>
        <p:txBody>
          <a:bodyPr/>
          <a:lstStyle/>
          <a:p>
            <a:r>
              <a:rPr lang="en-US" dirty="0" smtClean="0"/>
              <a:t>VEPP</a:t>
            </a:r>
            <a:r>
              <a:rPr lang="ru-RU" dirty="0" smtClean="0"/>
              <a:t>-2000</a:t>
            </a:r>
            <a:r>
              <a:rPr lang="en-US" dirty="0" smtClean="0"/>
              <a:t> upgrade</a:t>
            </a:r>
            <a:r>
              <a:rPr lang="ru-RU" dirty="0" smtClean="0"/>
              <a:t>: 2013</a:t>
            </a:r>
            <a:r>
              <a:rPr lang="en-US" dirty="0" smtClean="0"/>
              <a:t> &gt;&gt;</a:t>
            </a:r>
            <a:r>
              <a:rPr lang="ru-RU" dirty="0" smtClean="0"/>
              <a:t> </a:t>
            </a:r>
            <a:r>
              <a:rPr lang="en-US" dirty="0" smtClean="0"/>
              <a:t>2016</a:t>
            </a:r>
            <a:endParaRPr lang="ru-RU" dirty="0" smtClean="0"/>
          </a:p>
        </p:txBody>
      </p:sp>
      <p:pic>
        <p:nvPicPr>
          <p:cNvPr id="7172" name="Рисунок 10" descr="v5_k500_bep_v2k_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57250"/>
            <a:ext cx="9144000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7504" y="1772816"/>
            <a:ext cx="237626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BINP Injection complex</a:t>
            </a:r>
            <a:endParaRPr lang="en-US" b="1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515682">
            <a:off x="3640229" y="1073478"/>
            <a:ext cx="291457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K-500 beam transfer channel</a:t>
            </a:r>
            <a:endParaRPr lang="en-US" b="1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19852" y="860485"/>
            <a:ext cx="147667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 smtClean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VEPP-2000 complex</a:t>
            </a:r>
            <a:endParaRPr lang="en-US" b="1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1014386" y="2671579"/>
            <a:ext cx="7643839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Tx/>
              <a:buAutoNum type="arabicPeriod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e+, 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 beams from new BINP Injection Complex (IC)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: </a:t>
            </a:r>
          </a:p>
          <a:p>
            <a:pPr>
              <a:spcAft>
                <a:spcPts val="120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high intensity</a:t>
            </a:r>
          </a:p>
          <a:p>
            <a:pPr>
              <a:spcAft>
                <a:spcPts val="1200"/>
              </a:spcAft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higher energy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(400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MeV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);</a:t>
            </a:r>
          </a:p>
          <a:p>
            <a:pPr>
              <a:spcAft>
                <a:spcPts val="120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high quality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(!);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Aft>
                <a:spcPts val="1200"/>
              </a:spcAft>
              <a:buFont typeface="+mj-lt"/>
              <a:buAutoNum type="arabicPeriod" startAt="2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Booster BEP upgrade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457200" indent="-457200">
              <a:spcAft>
                <a:spcPts val="1200"/>
              </a:spcAft>
              <a:buFont typeface="+mj-lt"/>
              <a:buAutoNum type="arabicPeriod" startAt="2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Transfer channels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BEP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VEPP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to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GeV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457200" indent="-457200">
              <a:spcAft>
                <a:spcPts val="1200"/>
              </a:spcAft>
              <a:buFont typeface="+mj-lt"/>
              <a:buAutoNum type="arabicPeriod" startAt="2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VEPP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-2000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ring modifications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7" name="Полилиния 9"/>
          <p:cNvSpPr/>
          <p:nvPr/>
        </p:nvSpPr>
        <p:spPr>
          <a:xfrm>
            <a:off x="4223966" y="4452968"/>
            <a:ext cx="1948410" cy="576064"/>
          </a:xfrm>
          <a:custGeom>
            <a:avLst/>
            <a:gdLst>
              <a:gd name="connsiteX0" fmla="*/ 0 w 4017433"/>
              <a:gd name="connsiteY0" fmla="*/ 0 h 1661583"/>
              <a:gd name="connsiteX1" fmla="*/ 3403600 w 4017433"/>
              <a:gd name="connsiteY1" fmla="*/ 50800 h 1661583"/>
              <a:gd name="connsiteX2" fmla="*/ 3683000 w 4017433"/>
              <a:gd name="connsiteY2" fmla="*/ 711200 h 1661583"/>
              <a:gd name="connsiteX3" fmla="*/ 2070100 w 4017433"/>
              <a:gd name="connsiteY3" fmla="*/ 1016000 h 1661583"/>
              <a:gd name="connsiteX0" fmla="*/ 0 w 4017433"/>
              <a:gd name="connsiteY0" fmla="*/ 0 h 1031333"/>
              <a:gd name="connsiteX1" fmla="*/ 3403600 w 4017433"/>
              <a:gd name="connsiteY1" fmla="*/ 50800 h 1031333"/>
              <a:gd name="connsiteX2" fmla="*/ 3683000 w 4017433"/>
              <a:gd name="connsiteY2" fmla="*/ 711200 h 1031333"/>
              <a:gd name="connsiteX3" fmla="*/ 2070100 w 4017433"/>
              <a:gd name="connsiteY3" fmla="*/ 1016000 h 1031333"/>
              <a:gd name="connsiteX0" fmla="*/ 0 w 4017433"/>
              <a:gd name="connsiteY0" fmla="*/ 0 h 1031333"/>
              <a:gd name="connsiteX1" fmla="*/ 3403600 w 4017433"/>
              <a:gd name="connsiteY1" fmla="*/ 50800 h 1031333"/>
              <a:gd name="connsiteX2" fmla="*/ 3254340 w 4017433"/>
              <a:gd name="connsiteY2" fmla="*/ 711200 h 1031333"/>
              <a:gd name="connsiteX3" fmla="*/ 2070100 w 4017433"/>
              <a:gd name="connsiteY3" fmla="*/ 1016000 h 1031333"/>
              <a:gd name="connsiteX0" fmla="*/ 0 w 3321802"/>
              <a:gd name="connsiteY0" fmla="*/ 0 h 1031333"/>
              <a:gd name="connsiteX1" fmla="*/ 2474874 w 3321802"/>
              <a:gd name="connsiteY1" fmla="*/ 50800 h 1031333"/>
              <a:gd name="connsiteX2" fmla="*/ 3254340 w 3321802"/>
              <a:gd name="connsiteY2" fmla="*/ 711200 h 1031333"/>
              <a:gd name="connsiteX3" fmla="*/ 2070100 w 3321802"/>
              <a:gd name="connsiteY3" fmla="*/ 1016000 h 1031333"/>
              <a:gd name="connsiteX0" fmla="*/ 0 w 3141644"/>
              <a:gd name="connsiteY0" fmla="*/ 0 h 1031333"/>
              <a:gd name="connsiteX1" fmla="*/ 2474874 w 3141644"/>
              <a:gd name="connsiteY1" fmla="*/ 50800 h 1031333"/>
              <a:gd name="connsiteX2" fmla="*/ 3039994 w 3141644"/>
              <a:gd name="connsiteY2" fmla="*/ 425424 h 1031333"/>
              <a:gd name="connsiteX3" fmla="*/ 2070100 w 3141644"/>
              <a:gd name="connsiteY3" fmla="*/ 1016000 h 1031333"/>
              <a:gd name="connsiteX0" fmla="*/ 0 w 3141644"/>
              <a:gd name="connsiteY0" fmla="*/ 0 h 1031333"/>
              <a:gd name="connsiteX1" fmla="*/ 2474874 w 3141644"/>
              <a:gd name="connsiteY1" fmla="*/ 50800 h 1031333"/>
              <a:gd name="connsiteX2" fmla="*/ 3039994 w 3141644"/>
              <a:gd name="connsiteY2" fmla="*/ 425424 h 1031333"/>
              <a:gd name="connsiteX3" fmla="*/ 2070100 w 3141644"/>
              <a:gd name="connsiteY3" fmla="*/ 1016000 h 1031333"/>
              <a:gd name="connsiteX0" fmla="*/ 0 w 3141644"/>
              <a:gd name="connsiteY0" fmla="*/ 0 h 1031333"/>
              <a:gd name="connsiteX1" fmla="*/ 2474874 w 3141644"/>
              <a:gd name="connsiteY1" fmla="*/ 50800 h 1031333"/>
              <a:gd name="connsiteX2" fmla="*/ 3039994 w 3141644"/>
              <a:gd name="connsiteY2" fmla="*/ 425424 h 1031333"/>
              <a:gd name="connsiteX3" fmla="*/ 2070100 w 3141644"/>
              <a:gd name="connsiteY3" fmla="*/ 1016000 h 1031333"/>
              <a:gd name="connsiteX0" fmla="*/ 0 w 3141644"/>
              <a:gd name="connsiteY0" fmla="*/ 0 h 1031333"/>
              <a:gd name="connsiteX1" fmla="*/ 2474874 w 3141644"/>
              <a:gd name="connsiteY1" fmla="*/ 50800 h 1031333"/>
              <a:gd name="connsiteX2" fmla="*/ 3039994 w 3141644"/>
              <a:gd name="connsiteY2" fmla="*/ 425424 h 1031333"/>
              <a:gd name="connsiteX3" fmla="*/ 2070100 w 3141644"/>
              <a:gd name="connsiteY3" fmla="*/ 1016000 h 1031333"/>
              <a:gd name="connsiteX0" fmla="*/ 0 w 3141644"/>
              <a:gd name="connsiteY0" fmla="*/ 0 h 1031333"/>
              <a:gd name="connsiteX1" fmla="*/ 2474874 w 3141644"/>
              <a:gd name="connsiteY1" fmla="*/ 50800 h 1031333"/>
              <a:gd name="connsiteX2" fmla="*/ 3039994 w 3141644"/>
              <a:gd name="connsiteY2" fmla="*/ 425424 h 1031333"/>
              <a:gd name="connsiteX3" fmla="*/ 2070100 w 3141644"/>
              <a:gd name="connsiteY3" fmla="*/ 1016000 h 1031333"/>
              <a:gd name="connsiteX0" fmla="*/ 0 w 3141644"/>
              <a:gd name="connsiteY0" fmla="*/ 0 h 1031333"/>
              <a:gd name="connsiteX1" fmla="*/ 2474874 w 3141644"/>
              <a:gd name="connsiteY1" fmla="*/ 50800 h 1031333"/>
              <a:gd name="connsiteX2" fmla="*/ 3039994 w 3141644"/>
              <a:gd name="connsiteY2" fmla="*/ 425424 h 1031333"/>
              <a:gd name="connsiteX3" fmla="*/ 2070100 w 3141644"/>
              <a:gd name="connsiteY3" fmla="*/ 1016000 h 1031333"/>
              <a:gd name="connsiteX0" fmla="*/ 0 w 3108286"/>
              <a:gd name="connsiteY0" fmla="*/ 0 h 1016000"/>
              <a:gd name="connsiteX1" fmla="*/ 2474874 w 3108286"/>
              <a:gd name="connsiteY1" fmla="*/ 50800 h 1016000"/>
              <a:gd name="connsiteX2" fmla="*/ 3039994 w 3108286"/>
              <a:gd name="connsiteY2" fmla="*/ 425424 h 1016000"/>
              <a:gd name="connsiteX3" fmla="*/ 2070100 w 3108286"/>
              <a:gd name="connsiteY3" fmla="*/ 1016000 h 1016000"/>
              <a:gd name="connsiteX0" fmla="*/ 0 w 3265428"/>
              <a:gd name="connsiteY0" fmla="*/ 0 h 1016000"/>
              <a:gd name="connsiteX1" fmla="*/ 2474874 w 3265428"/>
              <a:gd name="connsiteY1" fmla="*/ 50800 h 1016000"/>
              <a:gd name="connsiteX2" fmla="*/ 3039994 w 3265428"/>
              <a:gd name="connsiteY2" fmla="*/ 425424 h 1016000"/>
              <a:gd name="connsiteX3" fmla="*/ 2070100 w 3265428"/>
              <a:gd name="connsiteY3" fmla="*/ 1016000 h 1016000"/>
              <a:gd name="connsiteX0" fmla="*/ 0 w 3089194"/>
              <a:gd name="connsiteY0" fmla="*/ 0 h 1016000"/>
              <a:gd name="connsiteX1" fmla="*/ 2474874 w 3089194"/>
              <a:gd name="connsiteY1" fmla="*/ 50800 h 1016000"/>
              <a:gd name="connsiteX2" fmla="*/ 3039994 w 3089194"/>
              <a:gd name="connsiteY2" fmla="*/ 425424 h 1016000"/>
              <a:gd name="connsiteX3" fmla="*/ 2070100 w 3089194"/>
              <a:gd name="connsiteY3" fmla="*/ 1016000 h 1016000"/>
              <a:gd name="connsiteX0" fmla="*/ 0 w 3231087"/>
              <a:gd name="connsiteY0" fmla="*/ 138637 h 1154637"/>
              <a:gd name="connsiteX1" fmla="*/ 2474874 w 3231087"/>
              <a:gd name="connsiteY1" fmla="*/ 189437 h 1154637"/>
              <a:gd name="connsiteX2" fmla="*/ 3136900 w 3231087"/>
              <a:gd name="connsiteY2" fmla="*/ 62437 h 1154637"/>
              <a:gd name="connsiteX3" fmla="*/ 3039994 w 3231087"/>
              <a:gd name="connsiteY3" fmla="*/ 564061 h 1154637"/>
              <a:gd name="connsiteX4" fmla="*/ 2070100 w 3231087"/>
              <a:gd name="connsiteY4" fmla="*/ 1154637 h 1154637"/>
              <a:gd name="connsiteX0" fmla="*/ 0 w 3107456"/>
              <a:gd name="connsiteY0" fmla="*/ 0 h 1016000"/>
              <a:gd name="connsiteX1" fmla="*/ 2474874 w 3107456"/>
              <a:gd name="connsiteY1" fmla="*/ 50800 h 1016000"/>
              <a:gd name="connsiteX2" fmla="*/ 3039994 w 3107456"/>
              <a:gd name="connsiteY2" fmla="*/ 425424 h 1016000"/>
              <a:gd name="connsiteX3" fmla="*/ 2070100 w 3107456"/>
              <a:gd name="connsiteY3" fmla="*/ 1016000 h 1016000"/>
              <a:gd name="connsiteX0" fmla="*/ 0 w 3107456"/>
              <a:gd name="connsiteY0" fmla="*/ 0 h 1016000"/>
              <a:gd name="connsiteX1" fmla="*/ 2474874 w 3107456"/>
              <a:gd name="connsiteY1" fmla="*/ 50800 h 1016000"/>
              <a:gd name="connsiteX2" fmla="*/ 3039994 w 3107456"/>
              <a:gd name="connsiteY2" fmla="*/ 425424 h 1016000"/>
              <a:gd name="connsiteX3" fmla="*/ 2070100 w 3107456"/>
              <a:gd name="connsiteY3" fmla="*/ 1016000 h 1016000"/>
              <a:gd name="connsiteX0" fmla="*/ 0 w 3810501"/>
              <a:gd name="connsiteY0" fmla="*/ 297413 h 1313413"/>
              <a:gd name="connsiteX1" fmla="*/ 2474874 w 3810501"/>
              <a:gd name="connsiteY1" fmla="*/ 348213 h 1313413"/>
              <a:gd name="connsiteX2" fmla="*/ 3716314 w 3810501"/>
              <a:gd name="connsiteY2" fmla="*/ 62437 h 1313413"/>
              <a:gd name="connsiteX3" fmla="*/ 3039994 w 3810501"/>
              <a:gd name="connsiteY3" fmla="*/ 722837 h 1313413"/>
              <a:gd name="connsiteX4" fmla="*/ 2070100 w 3810501"/>
              <a:gd name="connsiteY4" fmla="*/ 1313413 h 1313413"/>
              <a:gd name="connsiteX0" fmla="*/ 0 w 3107456"/>
              <a:gd name="connsiteY0" fmla="*/ 0 h 1016000"/>
              <a:gd name="connsiteX1" fmla="*/ 2474874 w 3107456"/>
              <a:gd name="connsiteY1" fmla="*/ 50800 h 1016000"/>
              <a:gd name="connsiteX2" fmla="*/ 3039994 w 3107456"/>
              <a:gd name="connsiteY2" fmla="*/ 425424 h 1016000"/>
              <a:gd name="connsiteX3" fmla="*/ 2070100 w 3107456"/>
              <a:gd name="connsiteY3" fmla="*/ 1016000 h 1016000"/>
              <a:gd name="connsiteX0" fmla="*/ 0 w 3499349"/>
              <a:gd name="connsiteY0" fmla="*/ 440289 h 1456289"/>
              <a:gd name="connsiteX1" fmla="*/ 2474874 w 3499349"/>
              <a:gd name="connsiteY1" fmla="*/ 491089 h 1456289"/>
              <a:gd name="connsiteX2" fmla="*/ 3405162 w 3499349"/>
              <a:gd name="connsiteY2" fmla="*/ 62437 h 1456289"/>
              <a:gd name="connsiteX3" fmla="*/ 3039994 w 3499349"/>
              <a:gd name="connsiteY3" fmla="*/ 865713 h 1456289"/>
              <a:gd name="connsiteX4" fmla="*/ 2070100 w 3499349"/>
              <a:gd name="connsiteY4" fmla="*/ 1456289 h 1456289"/>
              <a:gd name="connsiteX0" fmla="*/ 0 w 3107456"/>
              <a:gd name="connsiteY0" fmla="*/ 0 h 1016000"/>
              <a:gd name="connsiteX1" fmla="*/ 2474874 w 3107456"/>
              <a:gd name="connsiteY1" fmla="*/ 50800 h 1016000"/>
              <a:gd name="connsiteX2" fmla="*/ 3039994 w 3107456"/>
              <a:gd name="connsiteY2" fmla="*/ 425424 h 1016000"/>
              <a:gd name="connsiteX3" fmla="*/ 2070100 w 3107456"/>
              <a:gd name="connsiteY3" fmla="*/ 1016000 h 1016000"/>
              <a:gd name="connsiteX0" fmla="*/ 0 w 3369173"/>
              <a:gd name="connsiteY0" fmla="*/ 356151 h 1372151"/>
              <a:gd name="connsiteX1" fmla="*/ 2474874 w 3369173"/>
              <a:gd name="connsiteY1" fmla="*/ 406951 h 1372151"/>
              <a:gd name="connsiteX2" fmla="*/ 3274986 w 3369173"/>
              <a:gd name="connsiteY2" fmla="*/ 62437 h 1372151"/>
              <a:gd name="connsiteX3" fmla="*/ 3039994 w 3369173"/>
              <a:gd name="connsiteY3" fmla="*/ 781575 h 1372151"/>
              <a:gd name="connsiteX4" fmla="*/ 2070100 w 3369173"/>
              <a:gd name="connsiteY4" fmla="*/ 1372151 h 1372151"/>
              <a:gd name="connsiteX0" fmla="*/ 0 w 3107456"/>
              <a:gd name="connsiteY0" fmla="*/ 0 h 1016000"/>
              <a:gd name="connsiteX1" fmla="*/ 2474874 w 3107456"/>
              <a:gd name="connsiteY1" fmla="*/ 50800 h 1016000"/>
              <a:gd name="connsiteX2" fmla="*/ 3039994 w 3107456"/>
              <a:gd name="connsiteY2" fmla="*/ 425424 h 1016000"/>
              <a:gd name="connsiteX3" fmla="*/ 2070100 w 3107456"/>
              <a:gd name="connsiteY3" fmla="*/ 1016000 h 1016000"/>
              <a:gd name="connsiteX0" fmla="*/ 0 w 3107456"/>
              <a:gd name="connsiteY0" fmla="*/ 0 h 1016000"/>
              <a:gd name="connsiteX1" fmla="*/ 1454128 w 3107456"/>
              <a:gd name="connsiteY1" fmla="*/ 357166 h 1016000"/>
              <a:gd name="connsiteX2" fmla="*/ 2474874 w 3107456"/>
              <a:gd name="connsiteY2" fmla="*/ 50800 h 1016000"/>
              <a:gd name="connsiteX3" fmla="*/ 3039994 w 3107456"/>
              <a:gd name="connsiteY3" fmla="*/ 425424 h 1016000"/>
              <a:gd name="connsiteX4" fmla="*/ 2070100 w 3107456"/>
              <a:gd name="connsiteY4" fmla="*/ 1016000 h 1016000"/>
              <a:gd name="connsiteX0" fmla="*/ 0 w 3107456"/>
              <a:gd name="connsiteY0" fmla="*/ 0 h 1016000"/>
              <a:gd name="connsiteX1" fmla="*/ 2474874 w 3107456"/>
              <a:gd name="connsiteY1" fmla="*/ 50800 h 1016000"/>
              <a:gd name="connsiteX2" fmla="*/ 3039994 w 3107456"/>
              <a:gd name="connsiteY2" fmla="*/ 425424 h 1016000"/>
              <a:gd name="connsiteX3" fmla="*/ 2070100 w 3107456"/>
              <a:gd name="connsiteY3" fmla="*/ 1016000 h 1016000"/>
              <a:gd name="connsiteX0" fmla="*/ 0 w 3107727"/>
              <a:gd name="connsiteY0" fmla="*/ 0 h 1016000"/>
              <a:gd name="connsiteX1" fmla="*/ 2474874 w 3107727"/>
              <a:gd name="connsiteY1" fmla="*/ 50800 h 1016000"/>
              <a:gd name="connsiteX2" fmla="*/ 2476500 w 3107727"/>
              <a:gd name="connsiteY2" fmla="*/ 550842 h 1016000"/>
              <a:gd name="connsiteX3" fmla="*/ 3039994 w 3107727"/>
              <a:gd name="connsiteY3" fmla="*/ 425424 h 1016000"/>
              <a:gd name="connsiteX4" fmla="*/ 2070100 w 3107727"/>
              <a:gd name="connsiteY4" fmla="*/ 1016000 h 1016000"/>
              <a:gd name="connsiteX0" fmla="*/ 0 w 3107456"/>
              <a:gd name="connsiteY0" fmla="*/ 0 h 1016000"/>
              <a:gd name="connsiteX1" fmla="*/ 2474874 w 3107456"/>
              <a:gd name="connsiteY1" fmla="*/ 50800 h 1016000"/>
              <a:gd name="connsiteX2" fmla="*/ 3039994 w 3107456"/>
              <a:gd name="connsiteY2" fmla="*/ 425424 h 1016000"/>
              <a:gd name="connsiteX3" fmla="*/ 2070100 w 3107456"/>
              <a:gd name="connsiteY3" fmla="*/ 1016000 h 1016000"/>
              <a:gd name="connsiteX0" fmla="*/ 0 w 3107456"/>
              <a:gd name="connsiteY0" fmla="*/ 0 h 1016000"/>
              <a:gd name="connsiteX1" fmla="*/ 2474874 w 3107456"/>
              <a:gd name="connsiteY1" fmla="*/ 50800 h 1016000"/>
              <a:gd name="connsiteX2" fmla="*/ 3039994 w 3107456"/>
              <a:gd name="connsiteY2" fmla="*/ 425424 h 1016000"/>
              <a:gd name="connsiteX3" fmla="*/ 2070100 w 3107456"/>
              <a:gd name="connsiteY3" fmla="*/ 1016000 h 1016000"/>
              <a:gd name="connsiteX0" fmla="*/ 0 w 3089194"/>
              <a:gd name="connsiteY0" fmla="*/ 0 h 1016000"/>
              <a:gd name="connsiteX1" fmla="*/ 2474874 w 3089194"/>
              <a:gd name="connsiteY1" fmla="*/ 50800 h 1016000"/>
              <a:gd name="connsiteX2" fmla="*/ 3039994 w 3089194"/>
              <a:gd name="connsiteY2" fmla="*/ 425424 h 1016000"/>
              <a:gd name="connsiteX3" fmla="*/ 2070100 w 3089194"/>
              <a:gd name="connsiteY3" fmla="*/ 1016000 h 1016000"/>
              <a:gd name="connsiteX0" fmla="*/ 0 w 3089194"/>
              <a:gd name="connsiteY0" fmla="*/ 0 h 1016000"/>
              <a:gd name="connsiteX1" fmla="*/ 2474874 w 3089194"/>
              <a:gd name="connsiteY1" fmla="*/ 50800 h 1016000"/>
              <a:gd name="connsiteX2" fmla="*/ 3039994 w 3089194"/>
              <a:gd name="connsiteY2" fmla="*/ 425424 h 1016000"/>
              <a:gd name="connsiteX3" fmla="*/ 2070100 w 3089194"/>
              <a:gd name="connsiteY3" fmla="*/ 1016000 h 1016000"/>
              <a:gd name="connsiteX0" fmla="*/ 0 w 3196949"/>
              <a:gd name="connsiteY0" fmla="*/ 0 h 1185847"/>
              <a:gd name="connsiteX1" fmla="*/ 2474874 w 3196949"/>
              <a:gd name="connsiteY1" fmla="*/ 50800 h 1185847"/>
              <a:gd name="connsiteX2" fmla="*/ 3039994 w 3196949"/>
              <a:gd name="connsiteY2" fmla="*/ 425424 h 1185847"/>
              <a:gd name="connsiteX3" fmla="*/ 3035300 w 3196949"/>
              <a:gd name="connsiteY3" fmla="*/ 1087418 h 1185847"/>
              <a:gd name="connsiteX4" fmla="*/ 2070100 w 3196949"/>
              <a:gd name="connsiteY4" fmla="*/ 1016000 h 1185847"/>
              <a:gd name="connsiteX0" fmla="*/ 0 w 3039994"/>
              <a:gd name="connsiteY0" fmla="*/ 0 h 1016000"/>
              <a:gd name="connsiteX1" fmla="*/ 2474874 w 3039994"/>
              <a:gd name="connsiteY1" fmla="*/ 50800 h 1016000"/>
              <a:gd name="connsiteX2" fmla="*/ 3039994 w 3039994"/>
              <a:gd name="connsiteY2" fmla="*/ 425424 h 1016000"/>
              <a:gd name="connsiteX3" fmla="*/ 2070100 w 3039994"/>
              <a:gd name="connsiteY3" fmla="*/ 1016000 h 1016000"/>
              <a:gd name="connsiteX0" fmla="*/ 0 w 3196949"/>
              <a:gd name="connsiteY0" fmla="*/ 0 h 1016000"/>
              <a:gd name="connsiteX1" fmla="*/ 2474874 w 3196949"/>
              <a:gd name="connsiteY1" fmla="*/ 50800 h 1016000"/>
              <a:gd name="connsiteX2" fmla="*/ 3039994 w 3196949"/>
              <a:gd name="connsiteY2" fmla="*/ 425424 h 1016000"/>
              <a:gd name="connsiteX3" fmla="*/ 3035300 w 3196949"/>
              <a:gd name="connsiteY3" fmla="*/ 860404 h 1016000"/>
              <a:gd name="connsiteX4" fmla="*/ 2070100 w 3196949"/>
              <a:gd name="connsiteY4" fmla="*/ 1016000 h 1016000"/>
              <a:gd name="connsiteX0" fmla="*/ 0 w 3039994"/>
              <a:gd name="connsiteY0" fmla="*/ 0 h 1016000"/>
              <a:gd name="connsiteX1" fmla="*/ 2474874 w 3039994"/>
              <a:gd name="connsiteY1" fmla="*/ 50800 h 1016000"/>
              <a:gd name="connsiteX2" fmla="*/ 3039994 w 3039994"/>
              <a:gd name="connsiteY2" fmla="*/ 425424 h 1016000"/>
              <a:gd name="connsiteX3" fmla="*/ 2070100 w 3039994"/>
              <a:gd name="connsiteY3" fmla="*/ 1016000 h 1016000"/>
              <a:gd name="connsiteX0" fmla="*/ 0 w 3171549"/>
              <a:gd name="connsiteY0" fmla="*/ 0 h 1089009"/>
              <a:gd name="connsiteX1" fmla="*/ 2474874 w 3171549"/>
              <a:gd name="connsiteY1" fmla="*/ 50800 h 1089009"/>
              <a:gd name="connsiteX2" fmla="*/ 3039994 w 3171549"/>
              <a:gd name="connsiteY2" fmla="*/ 425424 h 1089009"/>
              <a:gd name="connsiteX3" fmla="*/ 3009900 w 3171549"/>
              <a:gd name="connsiteY3" fmla="*/ 990580 h 1089009"/>
              <a:gd name="connsiteX4" fmla="*/ 2070100 w 3171549"/>
              <a:gd name="connsiteY4" fmla="*/ 1016000 h 1089009"/>
              <a:gd name="connsiteX0" fmla="*/ 0 w 3039994"/>
              <a:gd name="connsiteY0" fmla="*/ 0 h 1016000"/>
              <a:gd name="connsiteX1" fmla="*/ 2474874 w 3039994"/>
              <a:gd name="connsiteY1" fmla="*/ 50800 h 1016000"/>
              <a:gd name="connsiteX2" fmla="*/ 3039994 w 3039994"/>
              <a:gd name="connsiteY2" fmla="*/ 425424 h 1016000"/>
              <a:gd name="connsiteX3" fmla="*/ 2070100 w 3039994"/>
              <a:gd name="connsiteY3" fmla="*/ 1016000 h 1016000"/>
              <a:gd name="connsiteX0" fmla="*/ 0 w 3039994"/>
              <a:gd name="connsiteY0" fmla="*/ 0 h 1016000"/>
              <a:gd name="connsiteX1" fmla="*/ 2474874 w 3039994"/>
              <a:gd name="connsiteY1" fmla="*/ 50800 h 1016000"/>
              <a:gd name="connsiteX2" fmla="*/ 3039994 w 3039994"/>
              <a:gd name="connsiteY2" fmla="*/ 425424 h 1016000"/>
              <a:gd name="connsiteX3" fmla="*/ 2070100 w 3039994"/>
              <a:gd name="connsiteY3" fmla="*/ 1016000 h 1016000"/>
              <a:gd name="connsiteX0" fmla="*/ 0 w 3089988"/>
              <a:gd name="connsiteY0" fmla="*/ 0 h 1243511"/>
              <a:gd name="connsiteX1" fmla="*/ 2474874 w 3089988"/>
              <a:gd name="connsiteY1" fmla="*/ 50800 h 1243511"/>
              <a:gd name="connsiteX2" fmla="*/ 3039994 w 3089988"/>
              <a:gd name="connsiteY2" fmla="*/ 425424 h 1243511"/>
              <a:gd name="connsiteX3" fmla="*/ 2070100 w 3089988"/>
              <a:gd name="connsiteY3" fmla="*/ 1016000 h 1243511"/>
              <a:gd name="connsiteX0" fmla="*/ 0 w 3499349"/>
              <a:gd name="connsiteY0" fmla="*/ 595865 h 1839376"/>
              <a:gd name="connsiteX1" fmla="*/ 2474874 w 3499349"/>
              <a:gd name="connsiteY1" fmla="*/ 646665 h 1839376"/>
              <a:gd name="connsiteX2" fmla="*/ 3405162 w 3499349"/>
              <a:gd name="connsiteY2" fmla="*/ 62437 h 1839376"/>
              <a:gd name="connsiteX3" fmla="*/ 3039994 w 3499349"/>
              <a:gd name="connsiteY3" fmla="*/ 1021289 h 1839376"/>
              <a:gd name="connsiteX4" fmla="*/ 2070100 w 3499349"/>
              <a:gd name="connsiteY4" fmla="*/ 1611865 h 1839376"/>
              <a:gd name="connsiteX0" fmla="*/ 0 w 3107456"/>
              <a:gd name="connsiteY0" fmla="*/ 0 h 1243511"/>
              <a:gd name="connsiteX1" fmla="*/ 2474874 w 3107456"/>
              <a:gd name="connsiteY1" fmla="*/ 50800 h 1243511"/>
              <a:gd name="connsiteX2" fmla="*/ 3039994 w 3107456"/>
              <a:gd name="connsiteY2" fmla="*/ 425424 h 1243511"/>
              <a:gd name="connsiteX3" fmla="*/ 2070100 w 3107456"/>
              <a:gd name="connsiteY3" fmla="*/ 1016000 h 1243511"/>
              <a:gd name="connsiteX0" fmla="*/ 0 w 3107456"/>
              <a:gd name="connsiteY0" fmla="*/ 877918 h 2121429"/>
              <a:gd name="connsiteX1" fmla="*/ 2474874 w 3107456"/>
              <a:gd name="connsiteY1" fmla="*/ 0 h 2121429"/>
              <a:gd name="connsiteX2" fmla="*/ 3039994 w 3107456"/>
              <a:gd name="connsiteY2" fmla="*/ 1303342 h 2121429"/>
              <a:gd name="connsiteX3" fmla="*/ 2070100 w 3107456"/>
              <a:gd name="connsiteY3" fmla="*/ 1893918 h 2121429"/>
              <a:gd name="connsiteX0" fmla="*/ 0 w 3114077"/>
              <a:gd name="connsiteY0" fmla="*/ 1021851 h 2265362"/>
              <a:gd name="connsiteX1" fmla="*/ 2474874 w 3114077"/>
              <a:gd name="connsiteY1" fmla="*/ 143933 h 2265362"/>
              <a:gd name="connsiteX2" fmla="*/ 2514600 w 3114077"/>
              <a:gd name="connsiteY2" fmla="*/ 1015483 h 2265362"/>
              <a:gd name="connsiteX3" fmla="*/ 3039994 w 3114077"/>
              <a:gd name="connsiteY3" fmla="*/ 1447275 h 2265362"/>
              <a:gd name="connsiteX4" fmla="*/ 2070100 w 3114077"/>
              <a:gd name="connsiteY4" fmla="*/ 2037851 h 2265362"/>
              <a:gd name="connsiteX0" fmla="*/ 0 w 3107456"/>
              <a:gd name="connsiteY0" fmla="*/ 877918 h 2121429"/>
              <a:gd name="connsiteX1" fmla="*/ 2474874 w 3107456"/>
              <a:gd name="connsiteY1" fmla="*/ 0 h 2121429"/>
              <a:gd name="connsiteX2" fmla="*/ 3039994 w 3107456"/>
              <a:gd name="connsiteY2" fmla="*/ 1303342 h 2121429"/>
              <a:gd name="connsiteX3" fmla="*/ 2070100 w 3107456"/>
              <a:gd name="connsiteY3" fmla="*/ 1893918 h 2121429"/>
              <a:gd name="connsiteX0" fmla="*/ 0 w 3107456"/>
              <a:gd name="connsiteY0" fmla="*/ 20686 h 1264197"/>
              <a:gd name="connsiteX1" fmla="*/ 2474874 w 3107456"/>
              <a:gd name="connsiteY1" fmla="*/ 0 h 1264197"/>
              <a:gd name="connsiteX2" fmla="*/ 3039994 w 3107456"/>
              <a:gd name="connsiteY2" fmla="*/ 446110 h 1264197"/>
              <a:gd name="connsiteX3" fmla="*/ 2070100 w 3107456"/>
              <a:gd name="connsiteY3" fmla="*/ 1036686 h 1264197"/>
              <a:gd name="connsiteX0" fmla="*/ 0 w 3107456"/>
              <a:gd name="connsiteY0" fmla="*/ 29158 h 1272669"/>
              <a:gd name="connsiteX1" fmla="*/ 2474874 w 3107456"/>
              <a:gd name="connsiteY1" fmla="*/ 8472 h 1272669"/>
              <a:gd name="connsiteX2" fmla="*/ 3039994 w 3107456"/>
              <a:gd name="connsiteY2" fmla="*/ 454582 h 1272669"/>
              <a:gd name="connsiteX3" fmla="*/ 2070100 w 3107456"/>
              <a:gd name="connsiteY3" fmla="*/ 1045158 h 1272669"/>
              <a:gd name="connsiteX0" fmla="*/ 0 w 4464746"/>
              <a:gd name="connsiteY0" fmla="*/ 33129 h 1133740"/>
              <a:gd name="connsiteX1" fmla="*/ 2474874 w 4464746"/>
              <a:gd name="connsiteY1" fmla="*/ 12443 h 1133740"/>
              <a:gd name="connsiteX2" fmla="*/ 4397284 w 4464746"/>
              <a:gd name="connsiteY2" fmla="*/ 315653 h 1133740"/>
              <a:gd name="connsiteX3" fmla="*/ 2070100 w 4464746"/>
              <a:gd name="connsiteY3" fmla="*/ 1049129 h 1133740"/>
              <a:gd name="connsiteX0" fmla="*/ 0 w 2964516"/>
              <a:gd name="connsiteY0" fmla="*/ 29158 h 1415497"/>
              <a:gd name="connsiteX1" fmla="*/ 2474874 w 2964516"/>
              <a:gd name="connsiteY1" fmla="*/ 8472 h 1415497"/>
              <a:gd name="connsiteX2" fmla="*/ 2897054 w 2964516"/>
              <a:gd name="connsiteY2" fmla="*/ 597410 h 1415497"/>
              <a:gd name="connsiteX3" fmla="*/ 2070100 w 2964516"/>
              <a:gd name="connsiteY3" fmla="*/ 1045158 h 1415497"/>
              <a:gd name="connsiteX0" fmla="*/ 0 w 2964516"/>
              <a:gd name="connsiteY0" fmla="*/ 29158 h 1415497"/>
              <a:gd name="connsiteX1" fmla="*/ 2189090 w 2964516"/>
              <a:gd name="connsiteY1" fmla="*/ 8472 h 1415497"/>
              <a:gd name="connsiteX2" fmla="*/ 2897054 w 2964516"/>
              <a:gd name="connsiteY2" fmla="*/ 597410 h 1415497"/>
              <a:gd name="connsiteX3" fmla="*/ 2070100 w 2964516"/>
              <a:gd name="connsiteY3" fmla="*/ 1045158 h 1415497"/>
              <a:gd name="connsiteX0" fmla="*/ 0 w 2947048"/>
              <a:gd name="connsiteY0" fmla="*/ 29158 h 1415497"/>
              <a:gd name="connsiteX1" fmla="*/ 2189090 w 2947048"/>
              <a:gd name="connsiteY1" fmla="*/ 8472 h 1415497"/>
              <a:gd name="connsiteX2" fmla="*/ 2897054 w 2947048"/>
              <a:gd name="connsiteY2" fmla="*/ 597410 h 1415497"/>
              <a:gd name="connsiteX3" fmla="*/ 2070100 w 2947048"/>
              <a:gd name="connsiteY3" fmla="*/ 1045158 h 1415497"/>
              <a:gd name="connsiteX0" fmla="*/ 0 w 2929572"/>
              <a:gd name="connsiteY0" fmla="*/ 29158 h 1223399"/>
              <a:gd name="connsiteX1" fmla="*/ 2189090 w 2929572"/>
              <a:gd name="connsiteY1" fmla="*/ 8472 h 1223399"/>
              <a:gd name="connsiteX2" fmla="*/ 2897054 w 2929572"/>
              <a:gd name="connsiteY2" fmla="*/ 597410 h 1223399"/>
              <a:gd name="connsiteX3" fmla="*/ 2070100 w 2929572"/>
              <a:gd name="connsiteY3" fmla="*/ 1045158 h 1223399"/>
              <a:gd name="connsiteX0" fmla="*/ 0 w 2899404"/>
              <a:gd name="connsiteY0" fmla="*/ 29158 h 1223399"/>
              <a:gd name="connsiteX1" fmla="*/ 2189090 w 2899404"/>
              <a:gd name="connsiteY1" fmla="*/ 8472 h 1223399"/>
              <a:gd name="connsiteX2" fmla="*/ 2897054 w 2899404"/>
              <a:gd name="connsiteY2" fmla="*/ 597410 h 1223399"/>
              <a:gd name="connsiteX3" fmla="*/ 2070100 w 2899404"/>
              <a:gd name="connsiteY3" fmla="*/ 1045158 h 1223399"/>
              <a:gd name="connsiteX0" fmla="*/ 0 w 2956522"/>
              <a:gd name="connsiteY0" fmla="*/ 29158 h 1223399"/>
              <a:gd name="connsiteX1" fmla="*/ 2189090 w 2956522"/>
              <a:gd name="connsiteY1" fmla="*/ 8472 h 1223399"/>
              <a:gd name="connsiteX2" fmla="*/ 2897054 w 2956522"/>
              <a:gd name="connsiteY2" fmla="*/ 597410 h 1223399"/>
              <a:gd name="connsiteX3" fmla="*/ 2070100 w 2956522"/>
              <a:gd name="connsiteY3" fmla="*/ 1045158 h 1223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6522" h="1223399">
                <a:moveTo>
                  <a:pt x="0" y="29158"/>
                </a:moveTo>
                <a:lnTo>
                  <a:pt x="2189090" y="8472"/>
                </a:lnTo>
                <a:cubicBezTo>
                  <a:pt x="2551274" y="0"/>
                  <a:pt x="2956522" y="53153"/>
                  <a:pt x="2897054" y="597410"/>
                </a:cubicBezTo>
                <a:cubicBezTo>
                  <a:pt x="2899404" y="1223399"/>
                  <a:pt x="2272161" y="922121"/>
                  <a:pt x="2070100" y="1045158"/>
                </a:cubicBezTo>
              </a:path>
            </a:pathLst>
          </a:custGeom>
          <a:ln w="76200">
            <a:solidFill>
              <a:schemeClr val="accent6"/>
            </a:solidFill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5"/>
          <p:cNvSpPr/>
          <p:nvPr/>
        </p:nvSpPr>
        <p:spPr>
          <a:xfrm flipH="1">
            <a:off x="472582" y="4958165"/>
            <a:ext cx="512162" cy="517334"/>
          </a:xfrm>
          <a:custGeom>
            <a:avLst/>
            <a:gdLst>
              <a:gd name="connsiteX0" fmla="*/ 0 w 4017433"/>
              <a:gd name="connsiteY0" fmla="*/ 0 h 1661583"/>
              <a:gd name="connsiteX1" fmla="*/ 3403600 w 4017433"/>
              <a:gd name="connsiteY1" fmla="*/ 50800 h 1661583"/>
              <a:gd name="connsiteX2" fmla="*/ 3683000 w 4017433"/>
              <a:gd name="connsiteY2" fmla="*/ 711200 h 1661583"/>
              <a:gd name="connsiteX3" fmla="*/ 2070100 w 4017433"/>
              <a:gd name="connsiteY3" fmla="*/ 1016000 h 1661583"/>
              <a:gd name="connsiteX0" fmla="*/ 0 w 4017433"/>
              <a:gd name="connsiteY0" fmla="*/ 0 h 1031333"/>
              <a:gd name="connsiteX1" fmla="*/ 3403600 w 4017433"/>
              <a:gd name="connsiteY1" fmla="*/ 50800 h 1031333"/>
              <a:gd name="connsiteX2" fmla="*/ 3683000 w 4017433"/>
              <a:gd name="connsiteY2" fmla="*/ 711200 h 1031333"/>
              <a:gd name="connsiteX3" fmla="*/ 2070100 w 4017433"/>
              <a:gd name="connsiteY3" fmla="*/ 1016000 h 1031333"/>
              <a:gd name="connsiteX0" fmla="*/ 0 w 4017433"/>
              <a:gd name="connsiteY0" fmla="*/ 0 h 1031333"/>
              <a:gd name="connsiteX1" fmla="*/ 3403600 w 4017433"/>
              <a:gd name="connsiteY1" fmla="*/ 50800 h 1031333"/>
              <a:gd name="connsiteX2" fmla="*/ 3254340 w 4017433"/>
              <a:gd name="connsiteY2" fmla="*/ 711200 h 1031333"/>
              <a:gd name="connsiteX3" fmla="*/ 2070100 w 4017433"/>
              <a:gd name="connsiteY3" fmla="*/ 1016000 h 1031333"/>
              <a:gd name="connsiteX0" fmla="*/ 0 w 3321802"/>
              <a:gd name="connsiteY0" fmla="*/ 0 h 1031333"/>
              <a:gd name="connsiteX1" fmla="*/ 2474874 w 3321802"/>
              <a:gd name="connsiteY1" fmla="*/ 50800 h 1031333"/>
              <a:gd name="connsiteX2" fmla="*/ 3254340 w 3321802"/>
              <a:gd name="connsiteY2" fmla="*/ 711200 h 1031333"/>
              <a:gd name="connsiteX3" fmla="*/ 2070100 w 3321802"/>
              <a:gd name="connsiteY3" fmla="*/ 1016000 h 1031333"/>
              <a:gd name="connsiteX0" fmla="*/ 0 w 3141644"/>
              <a:gd name="connsiteY0" fmla="*/ 0 h 1031333"/>
              <a:gd name="connsiteX1" fmla="*/ 2474874 w 3141644"/>
              <a:gd name="connsiteY1" fmla="*/ 50800 h 1031333"/>
              <a:gd name="connsiteX2" fmla="*/ 3039994 w 3141644"/>
              <a:gd name="connsiteY2" fmla="*/ 425424 h 1031333"/>
              <a:gd name="connsiteX3" fmla="*/ 2070100 w 3141644"/>
              <a:gd name="connsiteY3" fmla="*/ 1016000 h 1031333"/>
              <a:gd name="connsiteX0" fmla="*/ 0 w 3141644"/>
              <a:gd name="connsiteY0" fmla="*/ 0 h 1031333"/>
              <a:gd name="connsiteX1" fmla="*/ 2474874 w 3141644"/>
              <a:gd name="connsiteY1" fmla="*/ 50800 h 1031333"/>
              <a:gd name="connsiteX2" fmla="*/ 3039994 w 3141644"/>
              <a:gd name="connsiteY2" fmla="*/ 425424 h 1031333"/>
              <a:gd name="connsiteX3" fmla="*/ 2070100 w 3141644"/>
              <a:gd name="connsiteY3" fmla="*/ 1016000 h 1031333"/>
              <a:gd name="connsiteX0" fmla="*/ 0 w 3141644"/>
              <a:gd name="connsiteY0" fmla="*/ 0 h 1031333"/>
              <a:gd name="connsiteX1" fmla="*/ 2474874 w 3141644"/>
              <a:gd name="connsiteY1" fmla="*/ 50800 h 1031333"/>
              <a:gd name="connsiteX2" fmla="*/ 3039994 w 3141644"/>
              <a:gd name="connsiteY2" fmla="*/ 425424 h 1031333"/>
              <a:gd name="connsiteX3" fmla="*/ 2070100 w 3141644"/>
              <a:gd name="connsiteY3" fmla="*/ 1016000 h 1031333"/>
              <a:gd name="connsiteX0" fmla="*/ 0 w 3141644"/>
              <a:gd name="connsiteY0" fmla="*/ 0 h 1031333"/>
              <a:gd name="connsiteX1" fmla="*/ 2474874 w 3141644"/>
              <a:gd name="connsiteY1" fmla="*/ 50800 h 1031333"/>
              <a:gd name="connsiteX2" fmla="*/ 3039994 w 3141644"/>
              <a:gd name="connsiteY2" fmla="*/ 425424 h 1031333"/>
              <a:gd name="connsiteX3" fmla="*/ 2070100 w 3141644"/>
              <a:gd name="connsiteY3" fmla="*/ 1016000 h 1031333"/>
              <a:gd name="connsiteX0" fmla="*/ 0 w 3141644"/>
              <a:gd name="connsiteY0" fmla="*/ 0 h 1031333"/>
              <a:gd name="connsiteX1" fmla="*/ 2474874 w 3141644"/>
              <a:gd name="connsiteY1" fmla="*/ 50800 h 1031333"/>
              <a:gd name="connsiteX2" fmla="*/ 3039994 w 3141644"/>
              <a:gd name="connsiteY2" fmla="*/ 425424 h 1031333"/>
              <a:gd name="connsiteX3" fmla="*/ 2070100 w 3141644"/>
              <a:gd name="connsiteY3" fmla="*/ 1016000 h 1031333"/>
              <a:gd name="connsiteX0" fmla="*/ 0 w 3141644"/>
              <a:gd name="connsiteY0" fmla="*/ 0 h 1031333"/>
              <a:gd name="connsiteX1" fmla="*/ 2474874 w 3141644"/>
              <a:gd name="connsiteY1" fmla="*/ 50800 h 1031333"/>
              <a:gd name="connsiteX2" fmla="*/ 3039994 w 3141644"/>
              <a:gd name="connsiteY2" fmla="*/ 425424 h 1031333"/>
              <a:gd name="connsiteX3" fmla="*/ 2070100 w 3141644"/>
              <a:gd name="connsiteY3" fmla="*/ 1016000 h 1031333"/>
              <a:gd name="connsiteX0" fmla="*/ 0 w 3108286"/>
              <a:gd name="connsiteY0" fmla="*/ 0 h 1016000"/>
              <a:gd name="connsiteX1" fmla="*/ 2474874 w 3108286"/>
              <a:gd name="connsiteY1" fmla="*/ 50800 h 1016000"/>
              <a:gd name="connsiteX2" fmla="*/ 3039994 w 3108286"/>
              <a:gd name="connsiteY2" fmla="*/ 425424 h 1016000"/>
              <a:gd name="connsiteX3" fmla="*/ 2070100 w 3108286"/>
              <a:gd name="connsiteY3" fmla="*/ 1016000 h 1016000"/>
              <a:gd name="connsiteX0" fmla="*/ 0 w 3265428"/>
              <a:gd name="connsiteY0" fmla="*/ 0 h 1016000"/>
              <a:gd name="connsiteX1" fmla="*/ 2474874 w 3265428"/>
              <a:gd name="connsiteY1" fmla="*/ 50800 h 1016000"/>
              <a:gd name="connsiteX2" fmla="*/ 3039994 w 3265428"/>
              <a:gd name="connsiteY2" fmla="*/ 425424 h 1016000"/>
              <a:gd name="connsiteX3" fmla="*/ 2070100 w 3265428"/>
              <a:gd name="connsiteY3" fmla="*/ 1016000 h 1016000"/>
              <a:gd name="connsiteX0" fmla="*/ 0 w 3089194"/>
              <a:gd name="connsiteY0" fmla="*/ 0 h 1016000"/>
              <a:gd name="connsiteX1" fmla="*/ 2474874 w 3089194"/>
              <a:gd name="connsiteY1" fmla="*/ 50800 h 1016000"/>
              <a:gd name="connsiteX2" fmla="*/ 3039994 w 3089194"/>
              <a:gd name="connsiteY2" fmla="*/ 425424 h 1016000"/>
              <a:gd name="connsiteX3" fmla="*/ 2070100 w 3089194"/>
              <a:gd name="connsiteY3" fmla="*/ 1016000 h 1016000"/>
              <a:gd name="connsiteX0" fmla="*/ 0 w 3231087"/>
              <a:gd name="connsiteY0" fmla="*/ 138637 h 1154637"/>
              <a:gd name="connsiteX1" fmla="*/ 2474874 w 3231087"/>
              <a:gd name="connsiteY1" fmla="*/ 189437 h 1154637"/>
              <a:gd name="connsiteX2" fmla="*/ 3136900 w 3231087"/>
              <a:gd name="connsiteY2" fmla="*/ 62437 h 1154637"/>
              <a:gd name="connsiteX3" fmla="*/ 3039994 w 3231087"/>
              <a:gd name="connsiteY3" fmla="*/ 564061 h 1154637"/>
              <a:gd name="connsiteX4" fmla="*/ 2070100 w 3231087"/>
              <a:gd name="connsiteY4" fmla="*/ 1154637 h 1154637"/>
              <a:gd name="connsiteX0" fmla="*/ 0 w 3107456"/>
              <a:gd name="connsiteY0" fmla="*/ 0 h 1016000"/>
              <a:gd name="connsiteX1" fmla="*/ 2474874 w 3107456"/>
              <a:gd name="connsiteY1" fmla="*/ 50800 h 1016000"/>
              <a:gd name="connsiteX2" fmla="*/ 3039994 w 3107456"/>
              <a:gd name="connsiteY2" fmla="*/ 425424 h 1016000"/>
              <a:gd name="connsiteX3" fmla="*/ 2070100 w 3107456"/>
              <a:gd name="connsiteY3" fmla="*/ 1016000 h 1016000"/>
              <a:gd name="connsiteX0" fmla="*/ 0 w 3107456"/>
              <a:gd name="connsiteY0" fmla="*/ 0 h 1016000"/>
              <a:gd name="connsiteX1" fmla="*/ 2474874 w 3107456"/>
              <a:gd name="connsiteY1" fmla="*/ 50800 h 1016000"/>
              <a:gd name="connsiteX2" fmla="*/ 3039994 w 3107456"/>
              <a:gd name="connsiteY2" fmla="*/ 425424 h 1016000"/>
              <a:gd name="connsiteX3" fmla="*/ 2070100 w 3107456"/>
              <a:gd name="connsiteY3" fmla="*/ 1016000 h 1016000"/>
              <a:gd name="connsiteX0" fmla="*/ 0 w 3810501"/>
              <a:gd name="connsiteY0" fmla="*/ 297413 h 1313413"/>
              <a:gd name="connsiteX1" fmla="*/ 2474874 w 3810501"/>
              <a:gd name="connsiteY1" fmla="*/ 348213 h 1313413"/>
              <a:gd name="connsiteX2" fmla="*/ 3716314 w 3810501"/>
              <a:gd name="connsiteY2" fmla="*/ 62437 h 1313413"/>
              <a:gd name="connsiteX3" fmla="*/ 3039994 w 3810501"/>
              <a:gd name="connsiteY3" fmla="*/ 722837 h 1313413"/>
              <a:gd name="connsiteX4" fmla="*/ 2070100 w 3810501"/>
              <a:gd name="connsiteY4" fmla="*/ 1313413 h 1313413"/>
              <a:gd name="connsiteX0" fmla="*/ 0 w 3107456"/>
              <a:gd name="connsiteY0" fmla="*/ 0 h 1016000"/>
              <a:gd name="connsiteX1" fmla="*/ 2474874 w 3107456"/>
              <a:gd name="connsiteY1" fmla="*/ 50800 h 1016000"/>
              <a:gd name="connsiteX2" fmla="*/ 3039994 w 3107456"/>
              <a:gd name="connsiteY2" fmla="*/ 425424 h 1016000"/>
              <a:gd name="connsiteX3" fmla="*/ 2070100 w 3107456"/>
              <a:gd name="connsiteY3" fmla="*/ 1016000 h 1016000"/>
              <a:gd name="connsiteX0" fmla="*/ 0 w 3499349"/>
              <a:gd name="connsiteY0" fmla="*/ 440289 h 1456289"/>
              <a:gd name="connsiteX1" fmla="*/ 2474874 w 3499349"/>
              <a:gd name="connsiteY1" fmla="*/ 491089 h 1456289"/>
              <a:gd name="connsiteX2" fmla="*/ 3405162 w 3499349"/>
              <a:gd name="connsiteY2" fmla="*/ 62437 h 1456289"/>
              <a:gd name="connsiteX3" fmla="*/ 3039994 w 3499349"/>
              <a:gd name="connsiteY3" fmla="*/ 865713 h 1456289"/>
              <a:gd name="connsiteX4" fmla="*/ 2070100 w 3499349"/>
              <a:gd name="connsiteY4" fmla="*/ 1456289 h 1456289"/>
              <a:gd name="connsiteX0" fmla="*/ 0 w 3107456"/>
              <a:gd name="connsiteY0" fmla="*/ 0 h 1016000"/>
              <a:gd name="connsiteX1" fmla="*/ 2474874 w 3107456"/>
              <a:gd name="connsiteY1" fmla="*/ 50800 h 1016000"/>
              <a:gd name="connsiteX2" fmla="*/ 3039994 w 3107456"/>
              <a:gd name="connsiteY2" fmla="*/ 425424 h 1016000"/>
              <a:gd name="connsiteX3" fmla="*/ 2070100 w 3107456"/>
              <a:gd name="connsiteY3" fmla="*/ 1016000 h 1016000"/>
              <a:gd name="connsiteX0" fmla="*/ 0 w 3369173"/>
              <a:gd name="connsiteY0" fmla="*/ 356151 h 1372151"/>
              <a:gd name="connsiteX1" fmla="*/ 2474874 w 3369173"/>
              <a:gd name="connsiteY1" fmla="*/ 406951 h 1372151"/>
              <a:gd name="connsiteX2" fmla="*/ 3274986 w 3369173"/>
              <a:gd name="connsiteY2" fmla="*/ 62437 h 1372151"/>
              <a:gd name="connsiteX3" fmla="*/ 3039994 w 3369173"/>
              <a:gd name="connsiteY3" fmla="*/ 781575 h 1372151"/>
              <a:gd name="connsiteX4" fmla="*/ 2070100 w 3369173"/>
              <a:gd name="connsiteY4" fmla="*/ 1372151 h 1372151"/>
              <a:gd name="connsiteX0" fmla="*/ 0 w 3107456"/>
              <a:gd name="connsiteY0" fmla="*/ 0 h 1016000"/>
              <a:gd name="connsiteX1" fmla="*/ 2474874 w 3107456"/>
              <a:gd name="connsiteY1" fmla="*/ 50800 h 1016000"/>
              <a:gd name="connsiteX2" fmla="*/ 3039994 w 3107456"/>
              <a:gd name="connsiteY2" fmla="*/ 425424 h 1016000"/>
              <a:gd name="connsiteX3" fmla="*/ 2070100 w 3107456"/>
              <a:gd name="connsiteY3" fmla="*/ 1016000 h 1016000"/>
              <a:gd name="connsiteX0" fmla="*/ 0 w 3107456"/>
              <a:gd name="connsiteY0" fmla="*/ 0 h 1016000"/>
              <a:gd name="connsiteX1" fmla="*/ 1454128 w 3107456"/>
              <a:gd name="connsiteY1" fmla="*/ 357166 h 1016000"/>
              <a:gd name="connsiteX2" fmla="*/ 2474874 w 3107456"/>
              <a:gd name="connsiteY2" fmla="*/ 50800 h 1016000"/>
              <a:gd name="connsiteX3" fmla="*/ 3039994 w 3107456"/>
              <a:gd name="connsiteY3" fmla="*/ 425424 h 1016000"/>
              <a:gd name="connsiteX4" fmla="*/ 2070100 w 3107456"/>
              <a:gd name="connsiteY4" fmla="*/ 1016000 h 1016000"/>
              <a:gd name="connsiteX0" fmla="*/ 0 w 3107456"/>
              <a:gd name="connsiteY0" fmla="*/ 0 h 1016000"/>
              <a:gd name="connsiteX1" fmla="*/ 2474874 w 3107456"/>
              <a:gd name="connsiteY1" fmla="*/ 50800 h 1016000"/>
              <a:gd name="connsiteX2" fmla="*/ 3039994 w 3107456"/>
              <a:gd name="connsiteY2" fmla="*/ 425424 h 1016000"/>
              <a:gd name="connsiteX3" fmla="*/ 2070100 w 3107456"/>
              <a:gd name="connsiteY3" fmla="*/ 1016000 h 1016000"/>
              <a:gd name="connsiteX0" fmla="*/ 0 w 3107727"/>
              <a:gd name="connsiteY0" fmla="*/ 0 h 1016000"/>
              <a:gd name="connsiteX1" fmla="*/ 2474874 w 3107727"/>
              <a:gd name="connsiteY1" fmla="*/ 50800 h 1016000"/>
              <a:gd name="connsiteX2" fmla="*/ 2476500 w 3107727"/>
              <a:gd name="connsiteY2" fmla="*/ 550842 h 1016000"/>
              <a:gd name="connsiteX3" fmla="*/ 3039994 w 3107727"/>
              <a:gd name="connsiteY3" fmla="*/ 425424 h 1016000"/>
              <a:gd name="connsiteX4" fmla="*/ 2070100 w 3107727"/>
              <a:gd name="connsiteY4" fmla="*/ 1016000 h 1016000"/>
              <a:gd name="connsiteX0" fmla="*/ 0 w 3107456"/>
              <a:gd name="connsiteY0" fmla="*/ 0 h 1016000"/>
              <a:gd name="connsiteX1" fmla="*/ 2474874 w 3107456"/>
              <a:gd name="connsiteY1" fmla="*/ 50800 h 1016000"/>
              <a:gd name="connsiteX2" fmla="*/ 3039994 w 3107456"/>
              <a:gd name="connsiteY2" fmla="*/ 425424 h 1016000"/>
              <a:gd name="connsiteX3" fmla="*/ 2070100 w 3107456"/>
              <a:gd name="connsiteY3" fmla="*/ 1016000 h 1016000"/>
              <a:gd name="connsiteX0" fmla="*/ 0 w 3107456"/>
              <a:gd name="connsiteY0" fmla="*/ 0 h 1016000"/>
              <a:gd name="connsiteX1" fmla="*/ 2474874 w 3107456"/>
              <a:gd name="connsiteY1" fmla="*/ 50800 h 1016000"/>
              <a:gd name="connsiteX2" fmla="*/ 3039994 w 3107456"/>
              <a:gd name="connsiteY2" fmla="*/ 425424 h 1016000"/>
              <a:gd name="connsiteX3" fmla="*/ 2070100 w 3107456"/>
              <a:gd name="connsiteY3" fmla="*/ 1016000 h 1016000"/>
              <a:gd name="connsiteX0" fmla="*/ 0 w 3089194"/>
              <a:gd name="connsiteY0" fmla="*/ 0 h 1016000"/>
              <a:gd name="connsiteX1" fmla="*/ 2474874 w 3089194"/>
              <a:gd name="connsiteY1" fmla="*/ 50800 h 1016000"/>
              <a:gd name="connsiteX2" fmla="*/ 3039994 w 3089194"/>
              <a:gd name="connsiteY2" fmla="*/ 425424 h 1016000"/>
              <a:gd name="connsiteX3" fmla="*/ 2070100 w 3089194"/>
              <a:gd name="connsiteY3" fmla="*/ 1016000 h 1016000"/>
              <a:gd name="connsiteX0" fmla="*/ 0 w 3089194"/>
              <a:gd name="connsiteY0" fmla="*/ 0 h 1016000"/>
              <a:gd name="connsiteX1" fmla="*/ 2474874 w 3089194"/>
              <a:gd name="connsiteY1" fmla="*/ 50800 h 1016000"/>
              <a:gd name="connsiteX2" fmla="*/ 3039994 w 3089194"/>
              <a:gd name="connsiteY2" fmla="*/ 425424 h 1016000"/>
              <a:gd name="connsiteX3" fmla="*/ 2070100 w 3089194"/>
              <a:gd name="connsiteY3" fmla="*/ 1016000 h 1016000"/>
              <a:gd name="connsiteX0" fmla="*/ 0 w 3196949"/>
              <a:gd name="connsiteY0" fmla="*/ 0 h 1185847"/>
              <a:gd name="connsiteX1" fmla="*/ 2474874 w 3196949"/>
              <a:gd name="connsiteY1" fmla="*/ 50800 h 1185847"/>
              <a:gd name="connsiteX2" fmla="*/ 3039994 w 3196949"/>
              <a:gd name="connsiteY2" fmla="*/ 425424 h 1185847"/>
              <a:gd name="connsiteX3" fmla="*/ 3035300 w 3196949"/>
              <a:gd name="connsiteY3" fmla="*/ 1087418 h 1185847"/>
              <a:gd name="connsiteX4" fmla="*/ 2070100 w 3196949"/>
              <a:gd name="connsiteY4" fmla="*/ 1016000 h 1185847"/>
              <a:gd name="connsiteX0" fmla="*/ 0 w 3039994"/>
              <a:gd name="connsiteY0" fmla="*/ 0 h 1016000"/>
              <a:gd name="connsiteX1" fmla="*/ 2474874 w 3039994"/>
              <a:gd name="connsiteY1" fmla="*/ 50800 h 1016000"/>
              <a:gd name="connsiteX2" fmla="*/ 3039994 w 3039994"/>
              <a:gd name="connsiteY2" fmla="*/ 425424 h 1016000"/>
              <a:gd name="connsiteX3" fmla="*/ 2070100 w 3039994"/>
              <a:gd name="connsiteY3" fmla="*/ 1016000 h 1016000"/>
              <a:gd name="connsiteX0" fmla="*/ 0 w 3196949"/>
              <a:gd name="connsiteY0" fmla="*/ 0 h 1016000"/>
              <a:gd name="connsiteX1" fmla="*/ 2474874 w 3196949"/>
              <a:gd name="connsiteY1" fmla="*/ 50800 h 1016000"/>
              <a:gd name="connsiteX2" fmla="*/ 3039994 w 3196949"/>
              <a:gd name="connsiteY2" fmla="*/ 425424 h 1016000"/>
              <a:gd name="connsiteX3" fmla="*/ 3035300 w 3196949"/>
              <a:gd name="connsiteY3" fmla="*/ 860404 h 1016000"/>
              <a:gd name="connsiteX4" fmla="*/ 2070100 w 3196949"/>
              <a:gd name="connsiteY4" fmla="*/ 1016000 h 1016000"/>
              <a:gd name="connsiteX0" fmla="*/ 0 w 3039994"/>
              <a:gd name="connsiteY0" fmla="*/ 0 h 1016000"/>
              <a:gd name="connsiteX1" fmla="*/ 2474874 w 3039994"/>
              <a:gd name="connsiteY1" fmla="*/ 50800 h 1016000"/>
              <a:gd name="connsiteX2" fmla="*/ 3039994 w 3039994"/>
              <a:gd name="connsiteY2" fmla="*/ 425424 h 1016000"/>
              <a:gd name="connsiteX3" fmla="*/ 2070100 w 3039994"/>
              <a:gd name="connsiteY3" fmla="*/ 1016000 h 1016000"/>
              <a:gd name="connsiteX0" fmla="*/ 0 w 3171549"/>
              <a:gd name="connsiteY0" fmla="*/ 0 h 1089009"/>
              <a:gd name="connsiteX1" fmla="*/ 2474874 w 3171549"/>
              <a:gd name="connsiteY1" fmla="*/ 50800 h 1089009"/>
              <a:gd name="connsiteX2" fmla="*/ 3039994 w 3171549"/>
              <a:gd name="connsiteY2" fmla="*/ 425424 h 1089009"/>
              <a:gd name="connsiteX3" fmla="*/ 3009900 w 3171549"/>
              <a:gd name="connsiteY3" fmla="*/ 990580 h 1089009"/>
              <a:gd name="connsiteX4" fmla="*/ 2070100 w 3171549"/>
              <a:gd name="connsiteY4" fmla="*/ 1016000 h 1089009"/>
              <a:gd name="connsiteX0" fmla="*/ 0 w 3039994"/>
              <a:gd name="connsiteY0" fmla="*/ 0 h 1016000"/>
              <a:gd name="connsiteX1" fmla="*/ 2474874 w 3039994"/>
              <a:gd name="connsiteY1" fmla="*/ 50800 h 1016000"/>
              <a:gd name="connsiteX2" fmla="*/ 3039994 w 3039994"/>
              <a:gd name="connsiteY2" fmla="*/ 425424 h 1016000"/>
              <a:gd name="connsiteX3" fmla="*/ 2070100 w 3039994"/>
              <a:gd name="connsiteY3" fmla="*/ 1016000 h 1016000"/>
              <a:gd name="connsiteX0" fmla="*/ 0 w 3039994"/>
              <a:gd name="connsiteY0" fmla="*/ 0 h 1016000"/>
              <a:gd name="connsiteX1" fmla="*/ 2474874 w 3039994"/>
              <a:gd name="connsiteY1" fmla="*/ 50800 h 1016000"/>
              <a:gd name="connsiteX2" fmla="*/ 3039994 w 3039994"/>
              <a:gd name="connsiteY2" fmla="*/ 425424 h 1016000"/>
              <a:gd name="connsiteX3" fmla="*/ 2070100 w 3039994"/>
              <a:gd name="connsiteY3" fmla="*/ 1016000 h 1016000"/>
              <a:gd name="connsiteX0" fmla="*/ 0 w 3089988"/>
              <a:gd name="connsiteY0" fmla="*/ 0 h 1243511"/>
              <a:gd name="connsiteX1" fmla="*/ 2474874 w 3089988"/>
              <a:gd name="connsiteY1" fmla="*/ 50800 h 1243511"/>
              <a:gd name="connsiteX2" fmla="*/ 3039994 w 3089988"/>
              <a:gd name="connsiteY2" fmla="*/ 425424 h 1243511"/>
              <a:gd name="connsiteX3" fmla="*/ 2070100 w 3089988"/>
              <a:gd name="connsiteY3" fmla="*/ 1016000 h 1243511"/>
              <a:gd name="connsiteX0" fmla="*/ 0 w 3499349"/>
              <a:gd name="connsiteY0" fmla="*/ 595865 h 1839376"/>
              <a:gd name="connsiteX1" fmla="*/ 2474874 w 3499349"/>
              <a:gd name="connsiteY1" fmla="*/ 646665 h 1839376"/>
              <a:gd name="connsiteX2" fmla="*/ 3405162 w 3499349"/>
              <a:gd name="connsiteY2" fmla="*/ 62437 h 1839376"/>
              <a:gd name="connsiteX3" fmla="*/ 3039994 w 3499349"/>
              <a:gd name="connsiteY3" fmla="*/ 1021289 h 1839376"/>
              <a:gd name="connsiteX4" fmla="*/ 2070100 w 3499349"/>
              <a:gd name="connsiteY4" fmla="*/ 1611865 h 1839376"/>
              <a:gd name="connsiteX0" fmla="*/ 0 w 3107456"/>
              <a:gd name="connsiteY0" fmla="*/ 0 h 1243511"/>
              <a:gd name="connsiteX1" fmla="*/ 2474874 w 3107456"/>
              <a:gd name="connsiteY1" fmla="*/ 50800 h 1243511"/>
              <a:gd name="connsiteX2" fmla="*/ 3039994 w 3107456"/>
              <a:gd name="connsiteY2" fmla="*/ 425424 h 1243511"/>
              <a:gd name="connsiteX3" fmla="*/ 2070100 w 3107456"/>
              <a:gd name="connsiteY3" fmla="*/ 1016000 h 1243511"/>
              <a:gd name="connsiteX0" fmla="*/ 0 w 3107456"/>
              <a:gd name="connsiteY0" fmla="*/ 877918 h 2121429"/>
              <a:gd name="connsiteX1" fmla="*/ 2474874 w 3107456"/>
              <a:gd name="connsiteY1" fmla="*/ 0 h 2121429"/>
              <a:gd name="connsiteX2" fmla="*/ 3039994 w 3107456"/>
              <a:gd name="connsiteY2" fmla="*/ 1303342 h 2121429"/>
              <a:gd name="connsiteX3" fmla="*/ 2070100 w 3107456"/>
              <a:gd name="connsiteY3" fmla="*/ 1893918 h 2121429"/>
              <a:gd name="connsiteX0" fmla="*/ 0 w 3114077"/>
              <a:gd name="connsiteY0" fmla="*/ 1021851 h 2265362"/>
              <a:gd name="connsiteX1" fmla="*/ 2474874 w 3114077"/>
              <a:gd name="connsiteY1" fmla="*/ 143933 h 2265362"/>
              <a:gd name="connsiteX2" fmla="*/ 2514600 w 3114077"/>
              <a:gd name="connsiteY2" fmla="*/ 1015483 h 2265362"/>
              <a:gd name="connsiteX3" fmla="*/ 3039994 w 3114077"/>
              <a:gd name="connsiteY3" fmla="*/ 1447275 h 2265362"/>
              <a:gd name="connsiteX4" fmla="*/ 2070100 w 3114077"/>
              <a:gd name="connsiteY4" fmla="*/ 2037851 h 2265362"/>
              <a:gd name="connsiteX0" fmla="*/ 0 w 3107456"/>
              <a:gd name="connsiteY0" fmla="*/ 877918 h 2121429"/>
              <a:gd name="connsiteX1" fmla="*/ 2474874 w 3107456"/>
              <a:gd name="connsiteY1" fmla="*/ 0 h 2121429"/>
              <a:gd name="connsiteX2" fmla="*/ 3039994 w 3107456"/>
              <a:gd name="connsiteY2" fmla="*/ 1303342 h 2121429"/>
              <a:gd name="connsiteX3" fmla="*/ 2070100 w 3107456"/>
              <a:gd name="connsiteY3" fmla="*/ 1893918 h 2121429"/>
              <a:gd name="connsiteX0" fmla="*/ 0 w 3107456"/>
              <a:gd name="connsiteY0" fmla="*/ 20686 h 1264197"/>
              <a:gd name="connsiteX1" fmla="*/ 2474874 w 3107456"/>
              <a:gd name="connsiteY1" fmla="*/ 0 h 1264197"/>
              <a:gd name="connsiteX2" fmla="*/ 3039994 w 3107456"/>
              <a:gd name="connsiteY2" fmla="*/ 446110 h 1264197"/>
              <a:gd name="connsiteX3" fmla="*/ 2070100 w 3107456"/>
              <a:gd name="connsiteY3" fmla="*/ 1036686 h 1264197"/>
              <a:gd name="connsiteX0" fmla="*/ 0 w 3107456"/>
              <a:gd name="connsiteY0" fmla="*/ 29158 h 1272669"/>
              <a:gd name="connsiteX1" fmla="*/ 2474874 w 3107456"/>
              <a:gd name="connsiteY1" fmla="*/ 8472 h 1272669"/>
              <a:gd name="connsiteX2" fmla="*/ 3039994 w 3107456"/>
              <a:gd name="connsiteY2" fmla="*/ 454582 h 1272669"/>
              <a:gd name="connsiteX3" fmla="*/ 2070100 w 3107456"/>
              <a:gd name="connsiteY3" fmla="*/ 1045158 h 1272669"/>
              <a:gd name="connsiteX0" fmla="*/ 0 w 4464746"/>
              <a:gd name="connsiteY0" fmla="*/ 33129 h 1133740"/>
              <a:gd name="connsiteX1" fmla="*/ 2474874 w 4464746"/>
              <a:gd name="connsiteY1" fmla="*/ 12443 h 1133740"/>
              <a:gd name="connsiteX2" fmla="*/ 4397284 w 4464746"/>
              <a:gd name="connsiteY2" fmla="*/ 315653 h 1133740"/>
              <a:gd name="connsiteX3" fmla="*/ 2070100 w 4464746"/>
              <a:gd name="connsiteY3" fmla="*/ 1049129 h 1133740"/>
              <a:gd name="connsiteX0" fmla="*/ 0 w 2964516"/>
              <a:gd name="connsiteY0" fmla="*/ 29158 h 1415497"/>
              <a:gd name="connsiteX1" fmla="*/ 2474874 w 2964516"/>
              <a:gd name="connsiteY1" fmla="*/ 8472 h 1415497"/>
              <a:gd name="connsiteX2" fmla="*/ 2897054 w 2964516"/>
              <a:gd name="connsiteY2" fmla="*/ 597410 h 1415497"/>
              <a:gd name="connsiteX3" fmla="*/ 2070100 w 2964516"/>
              <a:gd name="connsiteY3" fmla="*/ 1045158 h 1415497"/>
              <a:gd name="connsiteX0" fmla="*/ 0 w 2964516"/>
              <a:gd name="connsiteY0" fmla="*/ 29158 h 1415497"/>
              <a:gd name="connsiteX1" fmla="*/ 2189090 w 2964516"/>
              <a:gd name="connsiteY1" fmla="*/ 8472 h 1415497"/>
              <a:gd name="connsiteX2" fmla="*/ 2897054 w 2964516"/>
              <a:gd name="connsiteY2" fmla="*/ 597410 h 1415497"/>
              <a:gd name="connsiteX3" fmla="*/ 2070100 w 2964516"/>
              <a:gd name="connsiteY3" fmla="*/ 1045158 h 1415497"/>
              <a:gd name="connsiteX0" fmla="*/ 0 w 2947048"/>
              <a:gd name="connsiteY0" fmla="*/ 29158 h 1415497"/>
              <a:gd name="connsiteX1" fmla="*/ 2189090 w 2947048"/>
              <a:gd name="connsiteY1" fmla="*/ 8472 h 1415497"/>
              <a:gd name="connsiteX2" fmla="*/ 2897054 w 2947048"/>
              <a:gd name="connsiteY2" fmla="*/ 597410 h 1415497"/>
              <a:gd name="connsiteX3" fmla="*/ 2070100 w 2947048"/>
              <a:gd name="connsiteY3" fmla="*/ 1045158 h 1415497"/>
              <a:gd name="connsiteX0" fmla="*/ 0 w 2929572"/>
              <a:gd name="connsiteY0" fmla="*/ 29158 h 1223399"/>
              <a:gd name="connsiteX1" fmla="*/ 2189090 w 2929572"/>
              <a:gd name="connsiteY1" fmla="*/ 8472 h 1223399"/>
              <a:gd name="connsiteX2" fmla="*/ 2897054 w 2929572"/>
              <a:gd name="connsiteY2" fmla="*/ 597410 h 1223399"/>
              <a:gd name="connsiteX3" fmla="*/ 2070100 w 2929572"/>
              <a:gd name="connsiteY3" fmla="*/ 1045158 h 1223399"/>
              <a:gd name="connsiteX0" fmla="*/ 0 w 2899404"/>
              <a:gd name="connsiteY0" fmla="*/ 29158 h 1223399"/>
              <a:gd name="connsiteX1" fmla="*/ 2189090 w 2899404"/>
              <a:gd name="connsiteY1" fmla="*/ 8472 h 1223399"/>
              <a:gd name="connsiteX2" fmla="*/ 2897054 w 2899404"/>
              <a:gd name="connsiteY2" fmla="*/ 597410 h 1223399"/>
              <a:gd name="connsiteX3" fmla="*/ 2070100 w 2899404"/>
              <a:gd name="connsiteY3" fmla="*/ 1045158 h 1223399"/>
              <a:gd name="connsiteX0" fmla="*/ 0 w 2956522"/>
              <a:gd name="connsiteY0" fmla="*/ 29158 h 1223399"/>
              <a:gd name="connsiteX1" fmla="*/ 2189090 w 2956522"/>
              <a:gd name="connsiteY1" fmla="*/ 8472 h 1223399"/>
              <a:gd name="connsiteX2" fmla="*/ 2897054 w 2956522"/>
              <a:gd name="connsiteY2" fmla="*/ 597410 h 1223399"/>
              <a:gd name="connsiteX3" fmla="*/ 2070100 w 2956522"/>
              <a:gd name="connsiteY3" fmla="*/ 1045158 h 1223399"/>
              <a:gd name="connsiteX0" fmla="*/ 0 w 1261478"/>
              <a:gd name="connsiteY0" fmla="*/ 118891 h 1037455"/>
              <a:gd name="connsiteX1" fmla="*/ 547667 w 1261478"/>
              <a:gd name="connsiteY1" fmla="*/ 769 h 1037455"/>
              <a:gd name="connsiteX2" fmla="*/ 1255631 w 1261478"/>
              <a:gd name="connsiteY2" fmla="*/ 589707 h 1037455"/>
              <a:gd name="connsiteX3" fmla="*/ 428677 w 1261478"/>
              <a:gd name="connsiteY3" fmla="*/ 1037455 h 1037455"/>
              <a:gd name="connsiteX0" fmla="*/ 118990 w 832801"/>
              <a:gd name="connsiteY0" fmla="*/ 769 h 1037455"/>
              <a:gd name="connsiteX1" fmla="*/ 826954 w 832801"/>
              <a:gd name="connsiteY1" fmla="*/ 589707 h 1037455"/>
              <a:gd name="connsiteX2" fmla="*/ 0 w 832801"/>
              <a:gd name="connsiteY2" fmla="*/ 1037455 h 1037455"/>
              <a:gd name="connsiteX0" fmla="*/ 118990 w 488990"/>
              <a:gd name="connsiteY0" fmla="*/ 18660 h 1055346"/>
              <a:gd name="connsiteX1" fmla="*/ 467190 w 488990"/>
              <a:gd name="connsiteY1" fmla="*/ 427717 h 1055346"/>
              <a:gd name="connsiteX2" fmla="*/ 0 w 488990"/>
              <a:gd name="connsiteY2" fmla="*/ 1055346 h 1055346"/>
              <a:gd name="connsiteX0" fmla="*/ 118990 w 469117"/>
              <a:gd name="connsiteY0" fmla="*/ 311 h 1036997"/>
              <a:gd name="connsiteX1" fmla="*/ 467190 w 469117"/>
              <a:gd name="connsiteY1" fmla="*/ 409368 h 1036997"/>
              <a:gd name="connsiteX2" fmla="*/ 0 w 469117"/>
              <a:gd name="connsiteY2" fmla="*/ 1036997 h 1036997"/>
              <a:gd name="connsiteX0" fmla="*/ 118990 w 469117"/>
              <a:gd name="connsiteY0" fmla="*/ 311 h 1036997"/>
              <a:gd name="connsiteX1" fmla="*/ 467190 w 469117"/>
              <a:gd name="connsiteY1" fmla="*/ 409368 h 1036997"/>
              <a:gd name="connsiteX2" fmla="*/ 0 w 469117"/>
              <a:gd name="connsiteY2" fmla="*/ 1036997 h 1036997"/>
              <a:gd name="connsiteX0" fmla="*/ 14059 w 364186"/>
              <a:gd name="connsiteY0" fmla="*/ 311 h 512342"/>
              <a:gd name="connsiteX1" fmla="*/ 362259 w 364186"/>
              <a:gd name="connsiteY1" fmla="*/ 409368 h 512342"/>
              <a:gd name="connsiteX2" fmla="*/ 0 w 364186"/>
              <a:gd name="connsiteY2" fmla="*/ 512342 h 512342"/>
              <a:gd name="connsiteX0" fmla="*/ 14059 w 364186"/>
              <a:gd name="connsiteY0" fmla="*/ 311 h 537041"/>
              <a:gd name="connsiteX1" fmla="*/ 362259 w 364186"/>
              <a:gd name="connsiteY1" fmla="*/ 409368 h 537041"/>
              <a:gd name="connsiteX2" fmla="*/ 0 w 364186"/>
              <a:gd name="connsiteY2" fmla="*/ 512342 h 537041"/>
              <a:gd name="connsiteX0" fmla="*/ 14059 w 364186"/>
              <a:gd name="connsiteY0" fmla="*/ 8328 h 520359"/>
              <a:gd name="connsiteX1" fmla="*/ 362259 w 364186"/>
              <a:gd name="connsiteY1" fmla="*/ 207522 h 520359"/>
              <a:gd name="connsiteX2" fmla="*/ 0 w 364186"/>
              <a:gd name="connsiteY2" fmla="*/ 520359 h 520359"/>
              <a:gd name="connsiteX0" fmla="*/ 14059 w 407948"/>
              <a:gd name="connsiteY0" fmla="*/ 932 h 512963"/>
              <a:gd name="connsiteX1" fmla="*/ 407230 w 407948"/>
              <a:gd name="connsiteY1" fmla="*/ 290067 h 512963"/>
              <a:gd name="connsiteX2" fmla="*/ 0 w 407948"/>
              <a:gd name="connsiteY2" fmla="*/ 512963 h 512963"/>
              <a:gd name="connsiteX0" fmla="*/ 14059 w 407230"/>
              <a:gd name="connsiteY0" fmla="*/ 420 h 512451"/>
              <a:gd name="connsiteX1" fmla="*/ 407230 w 407230"/>
              <a:gd name="connsiteY1" fmla="*/ 289555 h 512451"/>
              <a:gd name="connsiteX2" fmla="*/ 0 w 407230"/>
              <a:gd name="connsiteY2" fmla="*/ 512451 h 512451"/>
              <a:gd name="connsiteX0" fmla="*/ 14059 w 407230"/>
              <a:gd name="connsiteY0" fmla="*/ 420 h 512451"/>
              <a:gd name="connsiteX1" fmla="*/ 407230 w 407230"/>
              <a:gd name="connsiteY1" fmla="*/ 289555 h 512451"/>
              <a:gd name="connsiteX2" fmla="*/ 0 w 407230"/>
              <a:gd name="connsiteY2" fmla="*/ 512451 h 512451"/>
              <a:gd name="connsiteX0" fmla="*/ 14059 w 407230"/>
              <a:gd name="connsiteY0" fmla="*/ 420 h 512635"/>
              <a:gd name="connsiteX1" fmla="*/ 407230 w 407230"/>
              <a:gd name="connsiteY1" fmla="*/ 289555 h 512635"/>
              <a:gd name="connsiteX2" fmla="*/ 0 w 407230"/>
              <a:gd name="connsiteY2" fmla="*/ 512451 h 512635"/>
              <a:gd name="connsiteX0" fmla="*/ 14059 w 512162"/>
              <a:gd name="connsiteY0" fmla="*/ 377 h 512635"/>
              <a:gd name="connsiteX1" fmla="*/ 512162 w 512162"/>
              <a:gd name="connsiteY1" fmla="*/ 304502 h 512635"/>
              <a:gd name="connsiteX2" fmla="*/ 0 w 512162"/>
              <a:gd name="connsiteY2" fmla="*/ 512408 h 512635"/>
              <a:gd name="connsiteX0" fmla="*/ 14059 w 512162"/>
              <a:gd name="connsiteY0" fmla="*/ 582 h 512840"/>
              <a:gd name="connsiteX1" fmla="*/ 512162 w 512162"/>
              <a:gd name="connsiteY1" fmla="*/ 304707 h 512840"/>
              <a:gd name="connsiteX2" fmla="*/ 0 w 512162"/>
              <a:gd name="connsiteY2" fmla="*/ 512613 h 512840"/>
              <a:gd name="connsiteX0" fmla="*/ 14059 w 512162"/>
              <a:gd name="connsiteY0" fmla="*/ 582 h 517334"/>
              <a:gd name="connsiteX1" fmla="*/ 512162 w 512162"/>
              <a:gd name="connsiteY1" fmla="*/ 304707 h 517334"/>
              <a:gd name="connsiteX2" fmla="*/ 0 w 512162"/>
              <a:gd name="connsiteY2" fmla="*/ 512613 h 51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2162" h="517334">
                <a:moveTo>
                  <a:pt x="14059" y="582"/>
                </a:moveTo>
                <a:cubicBezTo>
                  <a:pt x="376243" y="-7890"/>
                  <a:pt x="511670" y="75245"/>
                  <a:pt x="512162" y="304707"/>
                </a:cubicBezTo>
                <a:cubicBezTo>
                  <a:pt x="477037" y="555943"/>
                  <a:pt x="284507" y="516993"/>
                  <a:pt x="0" y="512613"/>
                </a:cubicBezTo>
              </a:path>
            </a:pathLst>
          </a:custGeom>
          <a:ln w="76200">
            <a:solidFill>
              <a:schemeClr val="accent6"/>
            </a:solidFill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56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8500" y="85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66667E-6 3.7037E-6 L 0.44184 -0.3625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83" y="-1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1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6" grpId="0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556" y="4333661"/>
            <a:ext cx="4182933" cy="211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</a:t>
            </a:r>
            <a:r>
              <a:rPr lang="en-US" dirty="0" err="1" smtClean="0"/>
              <a:t>injecton</a:t>
            </a:r>
            <a:r>
              <a:rPr lang="en-US" dirty="0" smtClean="0"/>
              <a:t> beam commissioning (2016)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2955537"/>
            <a:ext cx="65527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tacking rate of 2×10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/sec @ 390 MeV is obtained (gain factor of 10 in comparison to old production system)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BEP operates stable up to E = 1 GeV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1800" y="4159418"/>
            <a:ext cx="694878" cy="349702"/>
          </a:xfrm>
          <a:prstGeom prst="rect">
            <a:avLst/>
          </a:prstGeom>
          <a:solidFill>
            <a:schemeClr val="bg1"/>
          </a:solidFill>
        </p:spPr>
        <p:txBody>
          <a:bodyPr wrap="square" lIns="0" tIns="36000" rIns="0" bIns="36000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,mA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5" descr="pic_2016-02-04_18-19-5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4673749"/>
            <a:ext cx="1974589" cy="16219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5720" y="6319990"/>
            <a:ext cx="1771170" cy="288147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beam SR @ BEP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23" y="1172330"/>
            <a:ext cx="6676625" cy="15909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504" y="864553"/>
            <a:ext cx="4646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Image current BPMs @ K-500 transfer channel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843" y="1536666"/>
            <a:ext cx="2001941" cy="122657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963843" y="816586"/>
            <a:ext cx="2001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K-500 tunnel and beam @ scintillator screen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59687" y="6464063"/>
            <a:ext cx="2661371" cy="288147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Positrons stacking @ BEP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16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textcolor{red}{&#10;$$&#10;a_{\mu}({\rm had})=\left({\alpha m_{\mu}\over 3\pi}\right)^2&#10;\int^{\infty} _{4m_{\pi}^2} {ds \over s^2}K(s)&#10;$$&#10;}&#10;&#10;\end{document}&#10;"/>
  <p:tag name="EXTERNALNAME" val="txp_fig"/>
  <p:tag name="BLEND" val="0"/>
  <p:tag name="TRANSPARENT" val="1"/>
  <p:tag name="KEEPFILES" val="0"/>
  <p:tag name="DEBUGPAUSE" val="0"/>
  <p:tag name="RESOLUTION" val="1200"/>
  <p:tag name="WORKAROUNDTRANSPARENCYBUG" val="0"/>
  <p:tag name="ALLOWFONTSUBSTITUTION" val="0"/>
  <p:tag name="BITMAPFORMAT" val="png256"/>
  <p:tag name="ORIGWIDTH" val="312"/>
  <p:tag name="PICTUREFILESIZE" val="4058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textcolor{black}{&#10;$$&#10; \left( &#10;{ &#10;  {\sigma (e^+ e^- \rightarrow {\rm hadrons}) }&#10;    \over  &#10;  {\sigma (e^+ e^- \rightarrow \mu^+ \mu^-)}&#10;} &#10;\right)&#10;$$&#10;}&#10;&#10;\end{document}&#10;"/>
  <p:tag name="EXTERNALNAME" val="txp_fig"/>
  <p:tag name="BLEND" val="0"/>
  <p:tag name="TRANSPARENT" val="1"/>
  <p:tag name="KEEPFILES" val="0"/>
  <p:tag name="DEBUGPAUSE" val="0"/>
  <p:tag name="RESOLUTION" val="1200"/>
  <p:tag name="WORKAROUNDTRANSPARENCYBUG" val="0"/>
  <p:tag name="ALLOWFONTSUBSTITUTION" val="0"/>
  <p:tag name="BITMAPFORMAT" val="png256"/>
  <p:tag name="ORIGWIDTH" val="216"/>
  <p:tag name="PICTUREFILESIZE" val="29178"/>
</p:tagLst>
</file>

<file path=ppt/theme/theme1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15467</TotalTime>
  <Words>735</Words>
  <Application>Microsoft Office PowerPoint</Application>
  <PresentationFormat>Экран (4:3)</PresentationFormat>
  <Paragraphs>203</Paragraphs>
  <Slides>23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40" baseType="lpstr">
      <vt:lpstr>Times New Roman</vt:lpstr>
      <vt:lpstr>Arial</vt:lpstr>
      <vt:lpstr>Courier New</vt:lpstr>
      <vt:lpstr>Mathcad UniMath</vt:lpstr>
      <vt:lpstr>Arial Narrow</vt:lpstr>
      <vt:lpstr>Lucida Calligraphy</vt:lpstr>
      <vt:lpstr>Garamond</vt:lpstr>
      <vt:lpstr>Wingdings</vt:lpstr>
      <vt:lpstr>Symbol</vt:lpstr>
      <vt:lpstr>Cambria Math</vt:lpstr>
      <vt:lpstr>MS PGothic</vt:lpstr>
      <vt:lpstr>Calibri</vt:lpstr>
      <vt:lpstr>1_Специальное оформление</vt:lpstr>
      <vt:lpstr>Специальное оформление</vt:lpstr>
      <vt:lpstr>Тема2</vt:lpstr>
      <vt:lpstr>Equation</vt:lpstr>
      <vt:lpstr>MathType 6.0 Equation</vt:lpstr>
      <vt:lpstr>Status VEPP-2000</vt:lpstr>
      <vt:lpstr>VEPP-2000</vt:lpstr>
      <vt:lpstr>VEPP-2000 collider</vt:lpstr>
      <vt:lpstr>Experimental program</vt:lpstr>
      <vt:lpstr>Презентация PowerPoint</vt:lpstr>
      <vt:lpstr>Data collection 2010-2013</vt:lpstr>
      <vt:lpstr>Программа модернизации</vt:lpstr>
      <vt:lpstr>VEPP-2000 upgrade: 2013 &gt;&gt; 2016</vt:lpstr>
      <vt:lpstr>New injecton beam commissioning (2016)</vt:lpstr>
      <vt:lpstr>BEP reconstruction</vt:lpstr>
      <vt:lpstr>BEP vacuum chamber </vt:lpstr>
      <vt:lpstr>БЭП: 17.02.2016</vt:lpstr>
      <vt:lpstr>VEPP-2000 modifications</vt:lpstr>
      <vt:lpstr>ВЭПП-2000 with new magnets of transfer canal</vt:lpstr>
      <vt:lpstr>Beam size measurement by CCD cameras</vt:lpstr>
      <vt:lpstr>Luminosity with new injector (2017)</vt:lpstr>
      <vt:lpstr>Презентация PowerPoint</vt:lpstr>
      <vt:lpstr>The concept of Round Colliding Beams</vt:lpstr>
      <vt:lpstr>Beam-beam parameter</vt:lpstr>
      <vt:lpstr>“Flip-flop” effect</vt:lpstr>
      <vt:lpstr>Collected data in 2017</vt:lpstr>
      <vt:lpstr>Презентация PowerPoint</vt:lpstr>
      <vt:lpstr>Summary</vt:lpstr>
    </vt:vector>
  </TitlesOfParts>
  <Company>BINP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Round Colliding Beams  at VEPP-2000</dc:title>
  <dc:creator>Perevedentsev</dc:creator>
  <cp:lastModifiedBy>BINP User</cp:lastModifiedBy>
  <cp:revision>506</cp:revision>
  <cp:lastPrinted>1601-01-01T00:00:00Z</cp:lastPrinted>
  <dcterms:created xsi:type="dcterms:W3CDTF">2008-04-13T10:16:58Z</dcterms:created>
  <dcterms:modified xsi:type="dcterms:W3CDTF">2017-08-25T10:03:03Z</dcterms:modified>
</cp:coreProperties>
</file>