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6" autoAdjust="0"/>
    <p:restoredTop sz="94660"/>
  </p:normalViewPr>
  <p:slideViewPr>
    <p:cSldViewPr snapToGrid="0">
      <p:cViewPr>
        <p:scale>
          <a:sx n="75" d="100"/>
          <a:sy n="75" d="100"/>
        </p:scale>
        <p:origin x="902" y="269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D35E-4C0D-4DD5-A6F3-C19003FC9AB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E32D-4048-4348-9F93-44A9770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9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E32D-4048-4348-9F93-44A9770659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2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E32D-4048-4348-9F93-44A97706596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9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5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1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9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8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7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5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0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B157-C3A1-49AA-B7E6-4849139FE8BE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8495-09E5-4C18-9706-40B086112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4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976" y="1167187"/>
            <a:ext cx="10004612" cy="23876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NICA Stochastic Cooling System: </a:t>
            </a:r>
            <a:r>
              <a:rPr lang="en-US" dirty="0" smtClean="0"/>
              <a:t>Start-up and Project modes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50792"/>
            <a:ext cx="9144000" cy="476903"/>
          </a:xfrm>
        </p:spPr>
        <p:txBody>
          <a:bodyPr/>
          <a:lstStyle/>
          <a:p>
            <a:r>
              <a:rPr lang="en-US" dirty="0" smtClean="0"/>
              <a:t>XII </a:t>
            </a:r>
            <a:r>
              <a:rPr lang="en-US" dirty="0" err="1" smtClean="0"/>
              <a:t>Sarantsev</a:t>
            </a:r>
            <a:r>
              <a:rPr lang="en-US" dirty="0" smtClean="0"/>
              <a:t> International Particle Accelerator Workshop, </a:t>
            </a:r>
            <a:r>
              <a:rPr lang="en-US" dirty="0" err="1" smtClean="0"/>
              <a:t>Alushta</a:t>
            </a:r>
            <a:r>
              <a:rPr lang="en-US" dirty="0" smtClean="0"/>
              <a:t> 2017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453707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I.Gorelyshev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A.Sidorin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55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0098"/>
            <a:ext cx="10515600" cy="1325563"/>
          </a:xfrm>
        </p:spPr>
        <p:txBody>
          <a:bodyPr/>
          <a:lstStyle/>
          <a:p>
            <a:r>
              <a:rPr lang="en-US" dirty="0" smtClean="0"/>
              <a:t>Cooling times(at optimal gain)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00" y="1360057"/>
            <a:ext cx="636362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82240" y="2383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4328" y="5035062"/>
            <a:ext cx="108421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ea typeface="Calibri" panose="020F0502020204030204" pitchFamily="34" charset="0"/>
              </a:rPr>
              <a:t>Time-of-Flight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method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does not provide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faster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co</a:t>
            </a:r>
            <a:r>
              <a:rPr lang="en-US" sz="2000" dirty="0">
                <a:ea typeface="Calibri" panose="020F0502020204030204" pitchFamily="34" charset="0"/>
              </a:rPr>
              <a:t>o</a:t>
            </a:r>
            <a:r>
              <a:rPr lang="en-US" sz="2000" dirty="0" smtClean="0">
                <a:ea typeface="Calibri" panose="020F0502020204030204" pitchFamily="34" charset="0"/>
              </a:rPr>
              <a:t>ling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tempo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than tempo of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IBS heating</a:t>
            </a:r>
            <a:r>
              <a:rPr lang="ru-RU" sz="2000" dirty="0" smtClean="0">
                <a:ea typeface="Calibri" panose="020F0502020204030204" pitchFamily="34" charset="0"/>
              </a:rPr>
              <a:t>.</a:t>
            </a:r>
            <a:endParaRPr lang="en-US" sz="2000" dirty="0" smtClean="0"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Only Palmer method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satisfied the </a:t>
            </a: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requirements and it is chosen for the project mode.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10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92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93" y="3454186"/>
            <a:ext cx="5940425" cy="306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4783" y="2938817"/>
            <a:ext cx="23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Drift force is not linear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71" y="274817"/>
            <a:ext cx="4125288" cy="2664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99" y="274817"/>
            <a:ext cx="4269230" cy="266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99730" y="2938817"/>
            <a:ext cx="365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The core is cooled faster than the tail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11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15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2" y="950129"/>
            <a:ext cx="5759998" cy="2894999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31" y="953879"/>
            <a:ext cx="5760000" cy="28875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74758"/>
              </p:ext>
            </p:extLst>
          </p:nvPr>
        </p:nvGraphicFramePr>
        <p:xfrm>
          <a:off x="2813197" y="4134487"/>
          <a:ext cx="6786495" cy="879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442">
                  <a:extLst>
                    <a:ext uri="{9D8B030D-6E8A-4147-A177-3AD203B41FA5}">
                      <a16:colId xmlns:a16="http://schemas.microsoft.com/office/drawing/2014/main" val="2872608475"/>
                    </a:ext>
                  </a:extLst>
                </a:gridCol>
                <a:gridCol w="1696442">
                  <a:extLst>
                    <a:ext uri="{9D8B030D-6E8A-4147-A177-3AD203B41FA5}">
                      <a16:colId xmlns:a16="http://schemas.microsoft.com/office/drawing/2014/main" val="3203797113"/>
                    </a:ext>
                  </a:extLst>
                </a:gridCol>
                <a:gridCol w="1696442">
                  <a:extLst>
                    <a:ext uri="{9D8B030D-6E8A-4147-A177-3AD203B41FA5}">
                      <a16:colId xmlns:a16="http://schemas.microsoft.com/office/drawing/2014/main" val="407121499"/>
                    </a:ext>
                  </a:extLst>
                </a:gridCol>
                <a:gridCol w="1697169">
                  <a:extLst>
                    <a:ext uri="{9D8B030D-6E8A-4147-A177-3AD203B41FA5}">
                      <a16:colId xmlns:a16="http://schemas.microsoft.com/office/drawing/2014/main" val="697827267"/>
                    </a:ext>
                  </a:extLst>
                </a:gridCol>
              </a:tblGrid>
              <a:tr h="293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</a:t>
                      </a:r>
                      <a:r>
                        <a:rPr lang="ru-RU" sz="1600" dirty="0">
                          <a:effectLst/>
                        </a:rPr>
                        <a:t>=3</a:t>
                      </a:r>
                      <a:r>
                        <a:rPr lang="en-US" sz="1600" dirty="0" err="1">
                          <a:effectLst/>
                        </a:rPr>
                        <a:t>Gev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en-US" sz="1600" dirty="0">
                          <a:effectLst/>
                        </a:rPr>
                        <a:t>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β</a:t>
                      </a:r>
                      <a:r>
                        <a:rPr lang="ru-RU" sz="1600" dirty="0">
                          <a:effectLst/>
                        </a:rPr>
                        <a:t>*=35</a:t>
                      </a:r>
                      <a:r>
                        <a:rPr lang="en-US" sz="1600" dirty="0">
                          <a:effectLst/>
                        </a:rPr>
                        <a:t>cm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β</a:t>
                      </a:r>
                      <a:r>
                        <a:rPr lang="ru-RU" sz="1600" dirty="0" smtClean="0">
                          <a:effectLst/>
                        </a:rPr>
                        <a:t>*=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r>
                        <a:rPr lang="ru-RU" sz="1600" dirty="0" smtClean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cm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β</a:t>
                      </a:r>
                      <a:r>
                        <a:rPr lang="ru-RU" sz="1600">
                          <a:effectLst/>
                        </a:rPr>
                        <a:t>*=100</a:t>
                      </a:r>
                      <a:r>
                        <a:rPr lang="en-US" sz="1600">
                          <a:effectLst/>
                        </a:rPr>
                        <a:t>cm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791719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IBS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CoolRMS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2,464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490294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IBS/CoolFWHM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5,584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5,30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68024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99107" y="5331100"/>
            <a:ext cx="7614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For the project mode the Palmer cooling rates </a:t>
            </a:r>
            <a:r>
              <a:rPr lang="ru-RU" sz="2000" dirty="0" smtClean="0"/>
              <a:t>2-5 </a:t>
            </a:r>
            <a:r>
              <a:rPr lang="en-US" sz="2000" dirty="0"/>
              <a:t>times </a:t>
            </a:r>
            <a:r>
              <a:rPr lang="en-US" sz="2000" dirty="0" smtClean="0"/>
              <a:t>exceed</a:t>
            </a:r>
            <a:r>
              <a:rPr lang="ru-RU" sz="2000" dirty="0"/>
              <a:t> </a:t>
            </a:r>
            <a:r>
              <a:rPr lang="en-US" sz="2000" dirty="0" smtClean="0"/>
              <a:t>the IBS rates</a:t>
            </a:r>
            <a:r>
              <a:rPr lang="ru-RU" sz="2000" dirty="0" smtClean="0"/>
              <a:t> </a:t>
            </a:r>
            <a:r>
              <a:rPr lang="en-US" sz="2000" dirty="0" smtClean="0"/>
              <a:t>at any discussing choice of </a:t>
            </a:r>
            <a:r>
              <a:rPr lang="ru-RU" sz="2000" dirty="0" smtClean="0"/>
              <a:t>β–</a:t>
            </a:r>
            <a:r>
              <a:rPr lang="en-US" sz="2000" dirty="0" smtClean="0"/>
              <a:t>function</a:t>
            </a:r>
            <a:r>
              <a:rPr lang="ru-RU" sz="2000" dirty="0" smtClean="0"/>
              <a:t> </a:t>
            </a:r>
            <a:r>
              <a:rPr lang="en-US" sz="2000" dirty="0" smtClean="0"/>
              <a:t>in the interaction point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5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211" y="2210601"/>
            <a:ext cx="5450417" cy="29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56" y="2210601"/>
            <a:ext cx="5369270" cy="295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0171"/>
              </p:ext>
            </p:extLst>
          </p:nvPr>
        </p:nvGraphicFramePr>
        <p:xfrm>
          <a:off x="1366132" y="3940362"/>
          <a:ext cx="2806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Уравнение" r:id="rId5" imgW="1549080" imgH="241200" progId="Equation.3">
                  <p:embed/>
                </p:oleObj>
              </mc:Choice>
              <mc:Fallback>
                <p:oleObj name="Уравнение" r:id="rId5" imgW="1549080" imgH="241200" progId="Equation.3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6132" y="3940362"/>
                        <a:ext cx="2806700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5192713" y="1773987"/>
          <a:ext cx="1730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Уравнение" r:id="rId7" imgW="965160" imgH="241200" progId="Equation.3">
                  <p:embed/>
                </p:oleObj>
              </mc:Choice>
              <mc:Fallback>
                <p:oleObj name="Уравнение" r:id="rId7" imgW="965160" imgH="241200" progId="Equation.3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2713" y="1773987"/>
                        <a:ext cx="173037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25547" y="55332"/>
            <a:ext cx="3464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Start-up mode</a:t>
            </a:r>
            <a:endParaRPr lang="ru-RU" sz="2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21269" y="3636094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≤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120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cm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7789700" y="3294062"/>
          <a:ext cx="17256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Уравнение" r:id="rId9" imgW="1231560" imgH="215640" progId="Equation.3">
                  <p:embed/>
                </p:oleObj>
              </mc:Choice>
              <mc:Fallback>
                <p:oleObj name="Уравнение" r:id="rId9" imgW="1231560" imgH="21564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89700" y="3294062"/>
                        <a:ext cx="1725613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0027" y="1098482"/>
            <a:ext cx="257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Longitudinal cooling </a:t>
            </a:r>
            <a:r>
              <a:rPr lang="en-US" b="1" dirty="0" smtClean="0"/>
              <a:t>only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IBS simulation condition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3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26" y="2034004"/>
            <a:ext cx="5529602" cy="30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21" y="2037583"/>
            <a:ext cx="5409205" cy="3032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6988" y="1338898"/>
            <a:ext cx="5905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Required</a:t>
            </a:r>
            <a:r>
              <a:rPr lang="ru-RU" sz="2000" dirty="0" smtClean="0"/>
              <a:t> </a:t>
            </a:r>
            <a:r>
              <a:rPr lang="en-US" sz="2000" dirty="0" smtClean="0"/>
              <a:t>luminosity for start-up mode</a:t>
            </a:r>
            <a:r>
              <a:rPr lang="ru-RU" sz="2000" dirty="0" smtClean="0"/>
              <a:t> </a:t>
            </a:r>
            <a:r>
              <a:rPr lang="en-US" sz="2000" i="1" dirty="0" smtClean="0"/>
              <a:t>L </a:t>
            </a:r>
            <a:r>
              <a:rPr lang="en-US" sz="2000" dirty="0" smtClean="0"/>
              <a:t>= 5∙10</a:t>
            </a:r>
            <a:r>
              <a:rPr lang="en-US" sz="2000" baseline="30000" dirty="0" smtClean="0"/>
              <a:t>25</a:t>
            </a:r>
            <a:r>
              <a:rPr lang="en-US" sz="2000" dirty="0" smtClean="0"/>
              <a:t>cm</a:t>
            </a:r>
            <a:r>
              <a:rPr lang="ru-RU" sz="2000" baseline="30000" dirty="0" smtClean="0"/>
              <a:t>-2</a:t>
            </a:r>
            <a:r>
              <a:rPr lang="en-US" sz="2000" dirty="0" smtClean="0"/>
              <a:t>s</a:t>
            </a:r>
            <a:r>
              <a:rPr lang="ru-RU" sz="2000" baseline="30000" dirty="0" smtClean="0"/>
              <a:t>-1</a:t>
            </a:r>
            <a:endParaRPr lang="ru-RU" sz="2000" baseline="30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89363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Intrabeam</a:t>
            </a:r>
            <a:r>
              <a:rPr lang="en-US" dirty="0" smtClean="0"/>
              <a:t> scattering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9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15" y="1319886"/>
            <a:ext cx="3956586" cy="291996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603" y="1281977"/>
            <a:ext cx="5139112" cy="29590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716451" y="4297119"/>
            <a:ext cx="2048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Separatrix</a:t>
            </a:r>
            <a:r>
              <a:rPr lang="en-US" dirty="0" smtClean="0"/>
              <a:t> covered</a:t>
            </a:r>
            <a:r>
              <a:rPr lang="ru-RU" dirty="0" smtClean="0"/>
              <a:t>: </a:t>
            </a:r>
          </a:p>
          <a:p>
            <a:pPr algn="ctr"/>
            <a:r>
              <a:rPr lang="en-US" dirty="0" smtClean="0"/>
              <a:t>Palmer: &gt;</a:t>
            </a:r>
            <a:r>
              <a:rPr lang="ru-RU" dirty="0" smtClean="0"/>
              <a:t>1,7 </a:t>
            </a:r>
            <a:r>
              <a:rPr lang="en-US" dirty="0" smtClean="0"/>
              <a:t>GeV/u</a:t>
            </a:r>
            <a:endParaRPr lang="ru-RU" dirty="0" smtClean="0"/>
          </a:p>
          <a:p>
            <a:pPr algn="ctr"/>
            <a:r>
              <a:rPr lang="en-US" dirty="0" smtClean="0"/>
              <a:t>Filter: &gt;</a:t>
            </a:r>
            <a:r>
              <a:rPr lang="ru-RU" dirty="0" smtClean="0"/>
              <a:t>2,5 </a:t>
            </a:r>
            <a:r>
              <a:rPr lang="en-US" dirty="0" smtClean="0"/>
              <a:t>GeV</a:t>
            </a:r>
            <a:r>
              <a:rPr lang="ru-RU" dirty="0" smtClean="0"/>
              <a:t>/</a:t>
            </a:r>
            <a:r>
              <a:rPr lang="en-US" dirty="0" smtClean="0"/>
              <a:t>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4764" y="4574118"/>
            <a:ext cx="355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Absence of band overlapping &gt; 6</a:t>
            </a:r>
            <a:r>
              <a:rPr lang="el-GR" dirty="0" smtClean="0"/>
              <a:t>σ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2112" y="5247124"/>
            <a:ext cx="10241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Palmer and Filter methods are allowed to be implemented by acceptance criterion.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Filter method provides faster </a:t>
            </a:r>
            <a:r>
              <a:rPr lang="en-US" sz="2200" dirty="0">
                <a:solidFill>
                  <a:srgbClr val="FF0000"/>
                </a:solidFill>
              </a:rPr>
              <a:t>cooling </a:t>
            </a:r>
            <a:r>
              <a:rPr lang="en-US" sz="2200" dirty="0" smtClean="0">
                <a:solidFill>
                  <a:srgbClr val="FF0000"/>
                </a:solidFill>
              </a:rPr>
              <a:t>rates therefore it is chosen for the start-up mode.</a:t>
            </a: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56077"/>
            <a:ext cx="10515600" cy="1325563"/>
          </a:xfrm>
        </p:spPr>
        <p:txBody>
          <a:bodyPr/>
          <a:lstStyle/>
          <a:p>
            <a:r>
              <a:rPr lang="en-US" dirty="0" smtClean="0"/>
              <a:t>Bandwidth &amp; Cooling Acceptance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003" y="2156931"/>
            <a:ext cx="5305521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0581" y="2523348"/>
            <a:ext cx="5696304" cy="30456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6078916" y="1637788"/>
          <a:ext cx="1800000" cy="74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Уравнение" r:id="rId5" imgW="1041120" imgH="431640" progId="Equation.3">
                  <p:embed/>
                </p:oleObj>
              </mc:Choice>
              <mc:Fallback>
                <p:oleObj name="Уравнение" r:id="rId5" imgW="1041120" imgH="431640" progId="Equation.3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8916" y="1637788"/>
                        <a:ext cx="1800000" cy="74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6101603" y="286154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Уравнение" r:id="rId7" imgW="114120" imgH="215640" progId="Equation.3">
                  <p:embed/>
                </p:oleObj>
              </mc:Choice>
              <mc:Fallback>
                <p:oleObj name="Уравнение" r:id="rId7" imgW="114120" imgH="215640" progId="Equation.3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1603" y="2861541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8113700" y="1588305"/>
          <a:ext cx="1800000" cy="79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Уравнение" r:id="rId9" imgW="977760" imgH="431640" progId="Equation.3">
                  <p:embed/>
                </p:oleObj>
              </mc:Choice>
              <mc:Fallback>
                <p:oleObj name="Уравнение" r:id="rId9" imgW="977760" imgH="431640" progId="Equation.3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13700" y="1588305"/>
                        <a:ext cx="1800000" cy="79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10148484" y="1543280"/>
          <a:ext cx="1468166" cy="88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Уравнение" r:id="rId11" imgW="799920" imgH="482400" progId="Equation.3">
                  <p:embed/>
                </p:oleObj>
              </mc:Choice>
              <mc:Fallback>
                <p:oleObj name="Уравнение" r:id="rId11" imgW="799920" imgH="482400" progId="Equation.3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48484" y="1543280"/>
                        <a:ext cx="1468166" cy="88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2564"/>
            <a:ext cx="10515600" cy="1325563"/>
          </a:xfrm>
        </p:spPr>
        <p:txBody>
          <a:bodyPr/>
          <a:lstStyle/>
          <a:p>
            <a:r>
              <a:rPr lang="en-US" dirty="0" smtClean="0"/>
              <a:t>Luminosity (at equal IBS/Cooling rates)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48906" y="2348880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project luminosity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7617" y="5694344"/>
            <a:ext cx="10439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 </a:t>
            </a:r>
            <a:r>
              <a:rPr lang="en-US" sz="2000" dirty="0">
                <a:solidFill>
                  <a:srgbClr val="FF0000"/>
                </a:solidFill>
              </a:rPr>
              <a:t>the core of the </a:t>
            </a:r>
            <a:r>
              <a:rPr lang="en-US" sz="2000" dirty="0" smtClean="0">
                <a:solidFill>
                  <a:srgbClr val="FF0000"/>
                </a:solidFill>
              </a:rPr>
              <a:t>distribution the stochastic cooling system provides </a:t>
            </a:r>
            <a:r>
              <a:rPr lang="en-US" sz="2000" dirty="0">
                <a:solidFill>
                  <a:srgbClr val="FF0000"/>
                </a:solidFill>
              </a:rPr>
              <a:t>the required cooling </a:t>
            </a:r>
            <a:r>
              <a:rPr lang="en-US" sz="2000" dirty="0" smtClean="0">
                <a:solidFill>
                  <a:srgbClr val="FF0000"/>
                </a:solidFill>
              </a:rPr>
              <a:t>rates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946" y="143829"/>
            <a:ext cx="5386858" cy="309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718" y="217228"/>
            <a:ext cx="5507463" cy="294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8" y="3337065"/>
            <a:ext cx="5394779" cy="30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81" y="3337065"/>
            <a:ext cx="5521200" cy="295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17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976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8" y="732386"/>
            <a:ext cx="7347080" cy="3728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4868" y="56683"/>
            <a:ext cx="4914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Placement &amp; Delay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096668" y="1739332"/>
          <a:ext cx="36655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Уравнение" r:id="rId5" imgW="2514600" imgH="241200" progId="Equation.3">
                  <p:embed/>
                </p:oleObj>
              </mc:Choice>
              <mc:Fallback>
                <p:oleObj name="Уравнение" r:id="rId5" imgW="2514600" imgH="241200" progId="Equation.3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668" y="1739332"/>
                        <a:ext cx="3665537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025230" y="2992452"/>
          <a:ext cx="37369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Уравнение" r:id="rId7" imgW="2565360" imgH="241200" progId="Equation.3">
                  <p:embed/>
                </p:oleObj>
              </mc:Choice>
              <mc:Fallback>
                <p:oleObj name="Уравнение" r:id="rId7" imgW="2565360" imgH="241200" progId="Equation.3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5230" y="2992452"/>
                        <a:ext cx="373697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59936" y="4218844"/>
            <a:ext cx="171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Variable delay:</a:t>
            </a:r>
          </a:p>
          <a:p>
            <a:pPr algn="ctr"/>
            <a:r>
              <a:rPr lang="en-US" sz="2000" dirty="0" smtClean="0"/>
              <a:t> Range </a:t>
            </a:r>
            <a:r>
              <a:rPr lang="ru-RU" sz="2000" dirty="0" smtClean="0"/>
              <a:t>32 </a:t>
            </a:r>
            <a:r>
              <a:rPr lang="en-US" sz="2000" dirty="0" smtClean="0"/>
              <a:t>ns</a:t>
            </a:r>
          </a:p>
          <a:p>
            <a:pPr algn="ctr"/>
            <a:r>
              <a:rPr lang="en-US" sz="2000" dirty="0" smtClean="0"/>
              <a:t>Precision 1 </a:t>
            </a:r>
            <a:r>
              <a:rPr lang="en-US" sz="2000" dirty="0" err="1" smtClean="0"/>
              <a:t>ps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07953" y="4218844"/>
            <a:ext cx="2303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Min. constant delay:</a:t>
            </a:r>
          </a:p>
          <a:p>
            <a:pPr algn="ctr"/>
            <a:r>
              <a:rPr lang="en-US" sz="2000" dirty="0" smtClean="0"/>
              <a:t>Channel 1 – 595 ns</a:t>
            </a:r>
          </a:p>
          <a:p>
            <a:pPr algn="ctr"/>
            <a:r>
              <a:rPr lang="en-US" sz="2000" dirty="0" smtClean="0"/>
              <a:t>Channel 2 – 490ns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84901" y="241204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486694">
            <a:off x="4805503" y="2366959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1’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7508800">
            <a:off x="5432634" y="241204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30037" y="1365239"/>
            <a:ext cx="50619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Start-up mode: </a:t>
            </a:r>
          </a:p>
          <a:p>
            <a:pPr algn="ctr"/>
            <a:r>
              <a:rPr lang="en-US" sz="2000" dirty="0"/>
              <a:t>L</a:t>
            </a:r>
            <a:r>
              <a:rPr lang="en-US" sz="2000" dirty="0" smtClean="0"/>
              <a:t>ongitudinal channel 1</a:t>
            </a:r>
          </a:p>
          <a:p>
            <a:pPr algn="ctr"/>
            <a:r>
              <a:rPr lang="en-US" sz="2000" dirty="0" smtClean="0"/>
              <a:t>(Equipment own delay 452 ns)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b="1" dirty="0" smtClean="0"/>
              <a:t>Project mode:</a:t>
            </a:r>
          </a:p>
          <a:p>
            <a:pPr algn="ctr"/>
            <a:r>
              <a:rPr lang="en-US" sz="2000" dirty="0"/>
              <a:t>Longitudinal channel </a:t>
            </a:r>
            <a:r>
              <a:rPr lang="en-US" sz="2000" dirty="0" smtClean="0"/>
              <a:t>2 (473 ns)</a:t>
            </a:r>
            <a:endParaRPr lang="ru-RU" sz="2000" dirty="0"/>
          </a:p>
          <a:p>
            <a:pPr algn="ctr"/>
            <a:r>
              <a:rPr lang="en-US" sz="2000" dirty="0" smtClean="0"/>
              <a:t>Transverse channels 1, 1’ with combined kicker</a:t>
            </a:r>
          </a:p>
          <a:p>
            <a:pPr algn="ctr"/>
            <a:r>
              <a:rPr lang="en-US" sz="2000" dirty="0" smtClean="0"/>
              <a:t>(405 ns, 418 ns)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18</a:t>
            </a:fld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29882" y="5566082"/>
            <a:ext cx="73840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There is a reserve in delay for all channels and modes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5326" y="42472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9" y="1691850"/>
            <a:ext cx="4996457" cy="3198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4911" y="183776"/>
            <a:ext cx="3615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Power &amp; Gain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6367" y="4917645"/>
            <a:ext cx="595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Output peak power is chosen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500 Watt/channel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778927" y="2281157"/>
          <a:ext cx="478554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67">
                  <a:extLst>
                    <a:ext uri="{9D8B030D-6E8A-4147-A177-3AD203B41FA5}">
                      <a16:colId xmlns:a16="http://schemas.microsoft.com/office/drawing/2014/main" val="363511391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269777642"/>
                    </a:ext>
                  </a:extLst>
                </a:gridCol>
                <a:gridCol w="1005279">
                  <a:extLst>
                    <a:ext uri="{9D8B030D-6E8A-4147-A177-3AD203B41FA5}">
                      <a16:colId xmlns:a16="http://schemas.microsoft.com/office/drawing/2014/main" val="535487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Start-up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Project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91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Long. cool. method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Filter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Palmer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53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Optimal gain, dB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69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91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9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Equipment losses, dB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43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gain, dB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128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716929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37641" y="4917645"/>
            <a:ext cx="595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Gain is chosen 1</a:t>
            </a:r>
            <a:r>
              <a:rPr lang="ru-RU" sz="24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0 dB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5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14" y="900742"/>
            <a:ext cx="6697671" cy="360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013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/>
              <a:t>uclotron</a:t>
            </a:r>
            <a:r>
              <a:rPr lang="en-US" dirty="0" smtClean="0"/>
              <a:t>-based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ollider </a:t>
            </a:r>
            <a:r>
              <a:rPr lang="en-US" dirty="0" err="1" smtClean="0"/>
              <a:t>f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cility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77168" y="4807024"/>
            <a:ext cx="104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Tasks: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96" y="4797593"/>
            <a:ext cx="83971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Beam accumulation</a:t>
            </a:r>
            <a:r>
              <a:rPr lang="ru-RU" sz="2800" dirty="0" smtClean="0"/>
              <a:t>(</a:t>
            </a:r>
            <a:r>
              <a:rPr lang="en-US" sz="2800" dirty="0" smtClean="0"/>
              <a:t>at</a:t>
            </a:r>
            <a:r>
              <a:rPr lang="ru-RU" sz="2800" dirty="0" smtClean="0"/>
              <a:t> </a:t>
            </a:r>
            <a:r>
              <a:rPr lang="en-US" sz="2800" dirty="0" smtClean="0"/>
              <a:t>low intensities</a:t>
            </a:r>
            <a:r>
              <a:rPr lang="ru-RU" sz="2800" dirty="0" smtClean="0"/>
              <a:t>)</a:t>
            </a:r>
            <a:endParaRPr lang="en-US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Longitudinal emittance reduction during the bunching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Luminosity preservation(IBS </a:t>
            </a:r>
            <a:r>
              <a:rPr lang="en-US" sz="2800" dirty="0" err="1" smtClean="0"/>
              <a:t>counteration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7376" y="4274373"/>
            <a:ext cx="10497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Stochastic cooling system </a:t>
            </a:r>
            <a:r>
              <a:rPr lang="ru-RU" sz="2800" dirty="0" smtClean="0"/>
              <a:t>– </a:t>
            </a:r>
            <a:r>
              <a:rPr lang="en-US" sz="2800" dirty="0" smtClean="0"/>
              <a:t>one of the crucial elements of NICA project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7847" y="6225721"/>
            <a:ext cx="2743200" cy="365125"/>
          </a:xfrm>
        </p:spPr>
        <p:txBody>
          <a:bodyPr/>
          <a:lstStyle/>
          <a:p>
            <a:fld id="{50D18296-4DD8-47C9-AF91-7E9BB786A998}" type="slidenum">
              <a:rPr lang="ru-RU" sz="1400" smtClean="0"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6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5795" y="335153"/>
            <a:ext cx="8744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Pickups, Kickers &amp; Main Amplifiers</a:t>
            </a:r>
            <a:endParaRPr lang="ru-RU" sz="4800" dirty="0"/>
          </a:p>
        </p:txBody>
      </p:sp>
      <p:pic>
        <p:nvPicPr>
          <p:cNvPr id="7" name="Рисунок 90" descr="Сним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83" y="2099508"/>
            <a:ext cx="2665060" cy="23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0772" y="1837389"/>
            <a:ext cx="611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FZJ Ring-slot couplers </a:t>
            </a:r>
            <a:r>
              <a:rPr lang="en-US" sz="2000" dirty="0" smtClean="0"/>
              <a:t>are chosen as Pickups </a:t>
            </a:r>
            <a:r>
              <a:rPr lang="en-US" sz="2000" dirty="0"/>
              <a:t>&amp; Kickers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7378" y="4501458"/>
            <a:ext cx="34873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Basic structure – 16 rings</a:t>
            </a:r>
          </a:p>
          <a:p>
            <a:pPr>
              <a:lnSpc>
                <a:spcPct val="150000"/>
              </a:lnSpc>
            </a:pPr>
            <a:r>
              <a:rPr lang="en-US" dirty="0"/>
              <a:t>High </a:t>
            </a:r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20</a:t>
            </a:fld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251530" y="2447017"/>
            <a:ext cx="3138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/>
              <a:t>P</a:t>
            </a:r>
            <a:r>
              <a:rPr lang="en-US" sz="2000" b="1" dirty="0" smtClean="0"/>
              <a:t>urchase list: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Pickup – 2 basic structures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Kicker – 4 basic structures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6 pickups &amp; 4 kickers in total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16 amplifiers per kicker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100 amplifiers in total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567" y="2122821"/>
            <a:ext cx="3070455" cy="299452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9055485" y="4604983"/>
            <a:ext cx="838615" cy="1179820"/>
            <a:chOff x="9288570" y="3708505"/>
            <a:chExt cx="838615" cy="1179820"/>
          </a:xfrm>
        </p:grpSpPr>
        <p:sp>
          <p:nvSpPr>
            <p:cNvPr id="5" name="Равнобедренный треугольник 4"/>
            <p:cNvSpPr>
              <a:spLocks noChangeAspect="1"/>
            </p:cNvSpPr>
            <p:nvPr/>
          </p:nvSpPr>
          <p:spPr>
            <a:xfrm>
              <a:off x="9494017" y="4260630"/>
              <a:ext cx="417600" cy="360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авая фигурная скобка 5"/>
            <p:cNvSpPr/>
            <p:nvPr/>
          </p:nvSpPr>
          <p:spPr>
            <a:xfrm rot="5400000">
              <a:off x="9473775" y="3523300"/>
              <a:ext cx="468206" cy="83861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>
              <a:stCxn id="5" idx="3"/>
            </p:cNvCxnSpPr>
            <p:nvPr/>
          </p:nvCxnSpPr>
          <p:spPr>
            <a:xfrm>
              <a:off x="9702817" y="4620630"/>
              <a:ext cx="1087" cy="267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0001024" y="4943239"/>
            <a:ext cx="1774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30W amplifier</a:t>
            </a:r>
          </a:p>
          <a:p>
            <a:pPr algn="ctr"/>
            <a:r>
              <a:rPr lang="en-US" dirty="0" smtClean="0"/>
              <a:t>per each pair of</a:t>
            </a:r>
          </a:p>
          <a:p>
            <a:pPr algn="ctr"/>
            <a:r>
              <a:rPr lang="en-US" dirty="0" smtClean="0"/>
              <a:t>combiner boards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 rot="10800000">
            <a:off x="9055486" y="1513029"/>
            <a:ext cx="838615" cy="1179820"/>
            <a:chOff x="5827800" y="3654112"/>
            <a:chExt cx="838615" cy="1179820"/>
          </a:xfrm>
        </p:grpSpPr>
        <p:sp>
          <p:nvSpPr>
            <p:cNvPr id="28" name="Равнобедренный треугольник 27"/>
            <p:cNvSpPr>
              <a:spLocks noChangeAspect="1"/>
            </p:cNvSpPr>
            <p:nvPr/>
          </p:nvSpPr>
          <p:spPr>
            <a:xfrm>
              <a:off x="6033247" y="4206237"/>
              <a:ext cx="417600" cy="360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авая фигурная скобка 28"/>
            <p:cNvSpPr/>
            <p:nvPr/>
          </p:nvSpPr>
          <p:spPr>
            <a:xfrm rot="5400000">
              <a:off x="6013005" y="3468907"/>
              <a:ext cx="468206" cy="83861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8" idx="3"/>
            </p:cNvCxnSpPr>
            <p:nvPr/>
          </p:nvCxnSpPr>
          <p:spPr>
            <a:xfrm>
              <a:off x="6242047" y="4566237"/>
              <a:ext cx="1087" cy="267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 rot="16200000">
            <a:off x="10590715" y="3053693"/>
            <a:ext cx="838615" cy="1179820"/>
            <a:chOff x="5827800" y="3654112"/>
            <a:chExt cx="838615" cy="1179820"/>
          </a:xfrm>
        </p:grpSpPr>
        <p:sp>
          <p:nvSpPr>
            <p:cNvPr id="37" name="Равнобедренный треугольник 36"/>
            <p:cNvSpPr>
              <a:spLocks noChangeAspect="1"/>
            </p:cNvSpPr>
            <p:nvPr/>
          </p:nvSpPr>
          <p:spPr>
            <a:xfrm>
              <a:off x="6033247" y="4206237"/>
              <a:ext cx="417600" cy="360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авая фигурная скобка 37"/>
            <p:cNvSpPr/>
            <p:nvPr/>
          </p:nvSpPr>
          <p:spPr>
            <a:xfrm rot="5400000">
              <a:off x="6013005" y="3468907"/>
              <a:ext cx="468206" cy="83861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>
              <a:stCxn id="37" idx="3"/>
            </p:cNvCxnSpPr>
            <p:nvPr/>
          </p:nvCxnSpPr>
          <p:spPr>
            <a:xfrm>
              <a:off x="6242047" y="4566237"/>
              <a:ext cx="1087" cy="267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 rot="5400000">
            <a:off x="7485098" y="3053692"/>
            <a:ext cx="838615" cy="1179820"/>
            <a:chOff x="5827800" y="3654112"/>
            <a:chExt cx="838615" cy="1179820"/>
          </a:xfrm>
        </p:grpSpPr>
        <p:sp>
          <p:nvSpPr>
            <p:cNvPr id="41" name="Равнобедренный треугольник 40"/>
            <p:cNvSpPr>
              <a:spLocks noChangeAspect="1"/>
            </p:cNvSpPr>
            <p:nvPr/>
          </p:nvSpPr>
          <p:spPr>
            <a:xfrm>
              <a:off x="6033247" y="4206237"/>
              <a:ext cx="417600" cy="360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авая фигурная скобка 41"/>
            <p:cNvSpPr/>
            <p:nvPr/>
          </p:nvSpPr>
          <p:spPr>
            <a:xfrm rot="5400000">
              <a:off x="6013005" y="3468907"/>
              <a:ext cx="468206" cy="83861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1" idx="3"/>
            </p:cNvCxnSpPr>
            <p:nvPr/>
          </p:nvCxnSpPr>
          <p:spPr>
            <a:xfrm>
              <a:off x="6242047" y="4566237"/>
              <a:ext cx="1087" cy="267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6421304" y="5164384"/>
            <a:ext cx="278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Kicker </a:t>
            </a:r>
            <a:r>
              <a:rPr lang="en-US" dirty="0"/>
              <a:t>dissipates ~ </a:t>
            </a:r>
            <a:r>
              <a:rPr lang="en-US" dirty="0" smtClean="0"/>
              <a:t>120 Watt</a:t>
            </a:r>
            <a:endParaRPr lang="ru-RU" dirty="0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836663"/>
              </p:ext>
            </p:extLst>
          </p:nvPr>
        </p:nvGraphicFramePr>
        <p:xfrm>
          <a:off x="2807532" y="5004854"/>
          <a:ext cx="13065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Уравнение" r:id="rId5" imgW="787320" imgH="241200" progId="Equation.3">
                  <p:embed/>
                </p:oleObj>
              </mc:Choice>
              <mc:Fallback>
                <p:oleObj name="Уравнение" r:id="rId5" imgW="787320" imgH="241200" progId="Equation.3">
                  <p:embed/>
                  <p:pic>
                    <p:nvPicPr>
                      <p:cNvPr id="45" name="Объект 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7532" y="5004854"/>
                        <a:ext cx="13065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1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560" y="2333149"/>
            <a:ext cx="4471596" cy="34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3085" y="1132820"/>
            <a:ext cx="3216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Beam Transfer Function:</a:t>
            </a:r>
          </a:p>
          <a:p>
            <a:pPr algn="ctr"/>
            <a:r>
              <a:rPr lang="en-US" sz="2400" dirty="0" err="1" smtClean="0"/>
              <a:t>Nyquist</a:t>
            </a:r>
            <a:r>
              <a:rPr lang="en-US" sz="2400" dirty="0" smtClean="0"/>
              <a:t> diagrams of</a:t>
            </a:r>
          </a:p>
          <a:p>
            <a:pPr algn="ctr"/>
            <a:r>
              <a:rPr lang="en-US" sz="2400" dirty="0" smtClean="0"/>
              <a:t>41 harmonics measured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52579" y="117157"/>
            <a:ext cx="3710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Recent results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9" y="1547120"/>
            <a:ext cx="5657138" cy="3960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46" y="277906"/>
            <a:ext cx="3158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Conclusion</a:t>
            </a:r>
            <a:r>
              <a:rPr lang="en-US" sz="4800" dirty="0"/>
              <a:t>s</a:t>
            </a:r>
            <a:endParaRPr lang="en-US" sz="4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9858" y="1867542"/>
            <a:ext cx="111730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Stochastic cooling system can provide the required luminosity at any discussing beta-function in the interaction point for both</a:t>
            </a:r>
            <a:r>
              <a:rPr lang="ru-RU" sz="2400" dirty="0" smtClean="0"/>
              <a:t> </a:t>
            </a:r>
            <a:r>
              <a:rPr lang="en-US" sz="2400" dirty="0" smtClean="0"/>
              <a:t>Start-up and Project modes.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longitudinal cooling in the </a:t>
            </a:r>
            <a:r>
              <a:rPr lang="en-US" sz="2400" dirty="0"/>
              <a:t>Start-up </a:t>
            </a:r>
            <a:r>
              <a:rPr lang="en-US" sz="2400" dirty="0" smtClean="0"/>
              <a:t>mode the Filter method is chosen, </a:t>
            </a:r>
            <a:r>
              <a:rPr lang="en-US" sz="2400" dirty="0"/>
              <a:t>Palmer method </a:t>
            </a:r>
            <a:r>
              <a:rPr lang="en-US" sz="2400" dirty="0" smtClean="0"/>
              <a:t>is chosen in the Project mode. Also main parameters are defined.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the </a:t>
            </a:r>
            <a:r>
              <a:rPr lang="en-US" sz="2400" dirty="0"/>
              <a:t>Start-up </a:t>
            </a:r>
            <a:r>
              <a:rPr lang="en-US" sz="2400" dirty="0" smtClean="0"/>
              <a:t>mode the stochastic cooling system provides the required cooling rates for the core of the distribution. Evolution of the distribution function tails has to be investigated numerically.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7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spect="1"/>
          </p:cNvSpPr>
          <p:nvPr/>
        </p:nvSpPr>
        <p:spPr>
          <a:xfrm>
            <a:off x="2569765" y="2629305"/>
            <a:ext cx="7071479" cy="93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/>
                </a:solidFill>
              </a:rPr>
              <a:t>Thank you for attention</a:t>
            </a:r>
            <a:endParaRPr lang="ru-RU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1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248063" y="504512"/>
          <a:ext cx="9900000" cy="555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000">
                  <a:extLst>
                    <a:ext uri="{9D8B030D-6E8A-4147-A177-3AD203B41FA5}">
                      <a16:colId xmlns:a16="http://schemas.microsoft.com/office/drawing/2014/main" val="941967537"/>
                    </a:ext>
                  </a:extLst>
                </a:gridCol>
                <a:gridCol w="4950000">
                  <a:extLst>
                    <a:ext uri="{9D8B030D-6E8A-4147-A177-3AD203B41FA5}">
                      <a16:colId xmlns:a16="http://schemas.microsoft.com/office/drawing/2014/main" val="2046391620"/>
                    </a:ext>
                  </a:extLst>
                </a:gridCol>
              </a:tblGrid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Start-up mode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mode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1423039645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 1,2 m</a:t>
                      </a: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 0,6 m</a:t>
                      </a: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2270552370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50 kV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1000 kV</a:t>
                      </a:r>
                      <a:endPara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1803738727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= 22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= 66</a:t>
                      </a:r>
                      <a:endPara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1457925907"/>
                  </a:ext>
                </a:extLst>
              </a:tr>
              <a:tr h="6171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Ions 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97+</a:t>
                      </a:r>
                      <a:endParaRPr lang="ru-RU" sz="24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468293"/>
                  </a:ext>
                </a:extLst>
              </a:tr>
              <a:tr h="617143">
                <a:tc gridSpan="2"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⫠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 </a:t>
                      </a:r>
                      <a:r>
                        <a:rPr lang="el-G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045650"/>
                  </a:ext>
                </a:extLst>
              </a:tr>
              <a:tr h="6171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range 3-4,5 GeV/u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935365"/>
                  </a:ext>
                </a:extLst>
              </a:tr>
              <a:tr h="6171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2-4 GHz</a:t>
                      </a:r>
                    </a:p>
                  </a:txBody>
                  <a:tcPr marL="111375" marR="111375" marT="55663" marB="5566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7978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longitudinal cooling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3-D cooling</a:t>
                      </a: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61558509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2" y="1624698"/>
            <a:ext cx="4320000" cy="3948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95" y="1907276"/>
            <a:ext cx="6120000" cy="327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9867" y="236669"/>
            <a:ext cx="5755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Phase Space Parameters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392142" y="1110408"/>
            <a:ext cx="117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61082" y="143877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</a:t>
            </a:r>
            <a:endParaRPr lang="ru-RU" dirty="0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sz="1400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4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47" y="2380184"/>
            <a:ext cx="5438748" cy="2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400" y="2358990"/>
            <a:ext cx="5508833" cy="29159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1699270" y="3594270"/>
          <a:ext cx="22780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Уравнение" r:id="rId5" imgW="1257120" imgH="228600" progId="Equation.3">
                  <p:embed/>
                </p:oleObj>
              </mc:Choice>
              <mc:Fallback>
                <p:oleObj name="Уравнение" r:id="rId5" imgW="1257120" imgH="228600" progId="Equation.3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9270" y="3594270"/>
                        <a:ext cx="227806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25547" y="55332"/>
            <a:ext cx="3220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Project mode</a:t>
            </a:r>
            <a:endParaRPr lang="ru-RU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340" y="897750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IBS calculations</a:t>
            </a:r>
            <a:r>
              <a:rPr lang="en-US" sz="2400" dirty="0"/>
              <a:t>: BETACOOL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179087"/>
              </p:ext>
            </p:extLst>
          </p:nvPr>
        </p:nvGraphicFramePr>
        <p:xfrm>
          <a:off x="9627204" y="938877"/>
          <a:ext cx="20447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Уравнение" r:id="rId7" imgW="1231560" imgH="228600" progId="Equation.3">
                  <p:embed/>
                </p:oleObj>
              </mc:Choice>
              <mc:Fallback>
                <p:oleObj name="Уравнение" r:id="rId7" imgW="1231560" imgH="228600" progId="Equation.3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27204" y="938877"/>
                        <a:ext cx="2044700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4765031" y="1835262"/>
          <a:ext cx="21986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Уравнение" r:id="rId9" imgW="1002960" imgH="241200" progId="Equation.3">
                  <p:embed/>
                </p:oleObj>
              </mc:Choice>
              <mc:Fallback>
                <p:oleObj name="Уравнение" r:id="rId9" imgW="1002960" imgH="241200" progId="Equation.3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5031" y="1835262"/>
                        <a:ext cx="2198687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026664" y="3594270"/>
            <a:ext cx="1486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60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cm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904570" y="889151"/>
            <a:ext cx="288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Structures compared: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12300" y="1323555"/>
            <a:ext cx="250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3-</a:t>
            </a:r>
            <a:r>
              <a:rPr lang="en-US" b="1" dirty="0" smtClean="0"/>
              <a:t>D cooling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IBS simulation condition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5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90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4" y="-116539"/>
            <a:ext cx="10515600" cy="1325563"/>
          </a:xfrm>
        </p:spPr>
        <p:txBody>
          <a:bodyPr/>
          <a:lstStyle/>
          <a:p>
            <a:r>
              <a:rPr lang="en-US" dirty="0" smtClean="0"/>
              <a:t>Luminosity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0515" y="1013146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0,05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61147" y="988292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max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i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19" y="1506430"/>
            <a:ext cx="5421294" cy="29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8" y="1519785"/>
            <a:ext cx="5580000" cy="296128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83172"/>
              </p:ext>
            </p:extLst>
          </p:nvPr>
        </p:nvGraphicFramePr>
        <p:xfrm>
          <a:off x="1944914" y="491733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384730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0945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560543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56951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b="1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4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25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US" b="1" baseline="30000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b="1" baseline="30000" dirty="0">
                        <a:ln>
                          <a:solidFill>
                            <a:schemeClr val="bg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4202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11079" y="4493961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luminosity attainment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6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618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363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Intrabeam</a:t>
            </a:r>
            <a:r>
              <a:rPr lang="en-US" dirty="0" smtClean="0"/>
              <a:t> scattering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47" y="1850526"/>
            <a:ext cx="5997272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40526" y="5236483"/>
            <a:ext cx="10413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a typeface="Calibri" panose="020F0502020204030204" pitchFamily="34" charset="0"/>
              </a:rPr>
              <a:t>In the range from </a:t>
            </a:r>
            <a:r>
              <a:rPr lang="ru-RU" sz="2000" dirty="0" smtClean="0">
                <a:ea typeface="Calibri" panose="020F0502020204030204" pitchFamily="34" charset="0"/>
              </a:rPr>
              <a:t>3,3 </a:t>
            </a:r>
            <a:r>
              <a:rPr lang="en-US" sz="2000" dirty="0" smtClean="0">
                <a:ea typeface="Calibri" panose="020F0502020204030204" pitchFamily="34" charset="0"/>
              </a:rPr>
              <a:t>to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</a:rPr>
              <a:t>4,5 </a:t>
            </a:r>
            <a:r>
              <a:rPr lang="en-US" sz="2000" dirty="0" smtClean="0">
                <a:ea typeface="Calibri" panose="020F0502020204030204" pitchFamily="34" charset="0"/>
              </a:rPr>
              <a:t>GeV</a:t>
            </a:r>
            <a:r>
              <a:rPr lang="ru-RU" sz="2000" dirty="0" smtClean="0">
                <a:ea typeface="Calibri" panose="020F0502020204030204" pitchFamily="34" charset="0"/>
              </a:rPr>
              <a:t>/</a:t>
            </a:r>
            <a:r>
              <a:rPr lang="en-US" sz="2000" dirty="0" smtClean="0">
                <a:ea typeface="Calibri" panose="020F0502020204030204" pitchFamily="34" charset="0"/>
              </a:rPr>
              <a:t>u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IBS times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for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compared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structures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does not significantly depend on </a:t>
            </a:r>
            <a:r>
              <a:rPr lang="el-GR" sz="2000" b="1" dirty="0">
                <a:ln>
                  <a:solidFill>
                    <a:schemeClr val="bg1"/>
                  </a:solidFill>
                </a:ln>
              </a:rPr>
              <a:t>β</a:t>
            </a:r>
            <a:r>
              <a:rPr lang="en-US" sz="2000" b="1" baseline="30000" dirty="0">
                <a:ln>
                  <a:solidFill>
                    <a:schemeClr val="bg1"/>
                  </a:solidFill>
                </a:ln>
              </a:rPr>
              <a:t>IP</a:t>
            </a:r>
            <a:r>
              <a:rPr lang="en-US" sz="2000" b="1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and are</a:t>
            </a:r>
            <a:r>
              <a:rPr lang="en-US" sz="2000" b="1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about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(700-1800 </a:t>
            </a:r>
            <a:r>
              <a:rPr lang="en-US" sz="2000" dirty="0">
                <a:ea typeface="Calibri" panose="020F0502020204030204" pitchFamily="34" charset="0"/>
              </a:rPr>
              <a:t>s</a:t>
            </a:r>
            <a:r>
              <a:rPr lang="ru-RU" sz="2000" dirty="0" smtClean="0">
                <a:ea typeface="Calibri" panose="020F0502020204030204" pitchFamily="34" charset="0"/>
              </a:rPr>
              <a:t>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46419" y="1317437"/>
            <a:ext cx="660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Requirement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en-US" sz="2400" dirty="0" smtClean="0"/>
              <a:t>cooling rates</a:t>
            </a:r>
            <a:r>
              <a:rPr lang="ru-RU" sz="2400" dirty="0" smtClean="0"/>
              <a:t> </a:t>
            </a:r>
            <a:r>
              <a:rPr lang="en-US" sz="2400" dirty="0" smtClean="0"/>
              <a:t>has to exceed</a:t>
            </a:r>
            <a:r>
              <a:rPr lang="ru-RU" sz="2400" dirty="0" smtClean="0"/>
              <a:t> </a:t>
            </a:r>
            <a:r>
              <a:rPr lang="en-US" sz="2400" dirty="0" smtClean="0"/>
              <a:t>IBS rates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077"/>
            <a:ext cx="10515600" cy="1325563"/>
          </a:xfrm>
        </p:spPr>
        <p:txBody>
          <a:bodyPr/>
          <a:lstStyle/>
          <a:p>
            <a:r>
              <a:rPr lang="en-US" dirty="0" smtClean="0"/>
              <a:t>Bandwidth &amp; Working Point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66524" y="1118195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Bandwidth </a:t>
            </a:r>
            <a:r>
              <a:rPr lang="ru-RU" sz="2800" dirty="0" smtClean="0"/>
              <a:t>2-4 </a:t>
            </a:r>
            <a:r>
              <a:rPr lang="en-US" sz="2800" dirty="0" smtClean="0"/>
              <a:t>GHz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829176" y="5610996"/>
            <a:ext cx="434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bandwidth 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4 </a:t>
            </a:r>
            <a:r>
              <a:rPr lang="en-US" dirty="0" smtClean="0"/>
              <a:t>GHz we have the absence of overlapping  </a:t>
            </a:r>
            <a:r>
              <a:rPr lang="ru-RU" dirty="0" smtClean="0"/>
              <a:t>1.5</a:t>
            </a:r>
            <a:r>
              <a:rPr lang="en-US" dirty="0" smtClean="0"/>
              <a:t> – 4.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l-GR" dirty="0" smtClean="0"/>
              <a:t>σ</a:t>
            </a:r>
            <a:r>
              <a:rPr lang="en-US" baseline="-25000" dirty="0" smtClean="0"/>
              <a:t>p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5683" y="2703533"/>
            <a:ext cx="3945205" cy="28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36" y="1826503"/>
            <a:ext cx="4879514" cy="3239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8388" y="5241664"/>
            <a:ext cx="270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Preferable working point is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4217988" y="5172075"/>
          <a:ext cx="21494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Уравнение" r:id="rId5" imgW="1536480" imgH="393480" progId="Equation.3">
                  <p:embed/>
                </p:oleObj>
              </mc:Choice>
              <mc:Fallback>
                <p:oleObj name="Уравнение" r:id="rId5" imgW="1536480" imgH="393480" progId="Equation.3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7988" y="5172075"/>
                        <a:ext cx="21494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76" y="141799"/>
            <a:ext cx="3638220" cy="247601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8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56077"/>
            <a:ext cx="10515600" cy="1325563"/>
          </a:xfrm>
        </p:spPr>
        <p:txBody>
          <a:bodyPr/>
          <a:lstStyle/>
          <a:p>
            <a:r>
              <a:rPr lang="en-US" dirty="0" smtClean="0"/>
              <a:t>Cooling Acceptance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051" y="1619885"/>
            <a:ext cx="5759996" cy="3109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88297" y="4967916"/>
            <a:ext cx="10065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a typeface="Calibri" panose="020F0502020204030204" pitchFamily="34" charset="0"/>
              </a:rPr>
              <a:t>At energies below</a:t>
            </a:r>
            <a:r>
              <a:rPr lang="ru-RU" sz="2000" dirty="0" smtClean="0">
                <a:ea typeface="Calibri" panose="020F0502020204030204" pitchFamily="34" charset="0"/>
              </a:rPr>
              <a:t> 3</a:t>
            </a:r>
            <a:r>
              <a:rPr lang="en-US" sz="2000" dirty="0" smtClean="0">
                <a:ea typeface="Calibri" panose="020F0502020204030204" pitchFamily="34" charset="0"/>
              </a:rPr>
              <a:t>.</a:t>
            </a:r>
            <a:r>
              <a:rPr lang="ru-RU" sz="2000" dirty="0" smtClean="0">
                <a:ea typeface="Calibri" panose="020F0502020204030204" pitchFamily="34" charset="0"/>
              </a:rPr>
              <a:t>9 </a:t>
            </a:r>
            <a:r>
              <a:rPr lang="en-US" sz="2000" dirty="0" smtClean="0">
                <a:ea typeface="Calibri" panose="020F0502020204030204" pitchFamily="34" charset="0"/>
              </a:rPr>
              <a:t>GeV</a:t>
            </a:r>
            <a:r>
              <a:rPr lang="ru-RU" sz="2000" dirty="0" smtClean="0">
                <a:ea typeface="Calibri" panose="020F0502020204030204" pitchFamily="34" charset="0"/>
              </a:rPr>
              <a:t>/</a:t>
            </a:r>
            <a:r>
              <a:rPr lang="en-US" sz="2000" dirty="0" smtClean="0">
                <a:ea typeface="Calibri" panose="020F0502020204030204" pitchFamily="34" charset="0"/>
              </a:rPr>
              <a:t>u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cooling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by the filter method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does not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cover the whole </a:t>
            </a:r>
            <a:r>
              <a:rPr lang="en-US" sz="2000" dirty="0" err="1" smtClean="0">
                <a:ea typeface="Calibri" panose="020F0502020204030204" pitchFamily="34" charset="0"/>
              </a:rPr>
              <a:t>separatrix</a:t>
            </a:r>
            <a:r>
              <a:rPr lang="ru-RU" sz="2000" dirty="0" smtClean="0">
                <a:ea typeface="Calibri" panose="020F0502020204030204" pitchFamily="34" charset="0"/>
              </a:rPr>
              <a:t>, </a:t>
            </a:r>
            <a:r>
              <a:rPr lang="en-US" sz="2000" dirty="0" smtClean="0">
                <a:ea typeface="Calibri" panose="020F0502020204030204" pitchFamily="34" charset="0"/>
              </a:rPr>
              <a:t>which leads to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additional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beam loss</a:t>
            </a:r>
            <a:r>
              <a:rPr lang="ru-RU" sz="2000" dirty="0" smtClean="0"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62" y="1619885"/>
            <a:ext cx="4615382" cy="2880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9451" y="5683215"/>
            <a:ext cx="980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he Filter method </a:t>
            </a:r>
            <a:r>
              <a:rPr lang="en-US" sz="2400" dirty="0">
                <a:solidFill>
                  <a:srgbClr val="FF0000"/>
                </a:solidFill>
              </a:rPr>
              <a:t>is rejected</a:t>
            </a:r>
            <a:r>
              <a:rPr lang="en-US" sz="2400" dirty="0" smtClean="0">
                <a:solidFill>
                  <a:srgbClr val="FF0000"/>
                </a:solidFill>
              </a:rPr>
              <a:t> for the project mode due to the low acceptance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809</Words>
  <Application>Microsoft Office PowerPoint</Application>
  <PresentationFormat>Широкоэкранный</PresentationFormat>
  <Paragraphs>181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Уравнение</vt:lpstr>
      <vt:lpstr>NICA Stochastic Cooling System: Start-up and Project modes</vt:lpstr>
      <vt:lpstr>Nuclotron-based Ion Collider fAcility</vt:lpstr>
      <vt:lpstr>Презентация PowerPoint</vt:lpstr>
      <vt:lpstr>Презентация PowerPoint</vt:lpstr>
      <vt:lpstr>Презентация PowerPoint</vt:lpstr>
      <vt:lpstr>Luminosity</vt:lpstr>
      <vt:lpstr>Intrabeam scattering</vt:lpstr>
      <vt:lpstr>Bandwidth &amp; Working Point</vt:lpstr>
      <vt:lpstr>Cooling Acceptance</vt:lpstr>
      <vt:lpstr>Cooling times(at optimal gain)</vt:lpstr>
      <vt:lpstr>Презентация PowerPoint</vt:lpstr>
      <vt:lpstr>Презентация PowerPoint</vt:lpstr>
      <vt:lpstr>Презентация PowerPoint</vt:lpstr>
      <vt:lpstr>Intrabeam scattering</vt:lpstr>
      <vt:lpstr>Bandwidth &amp; Cooling Acceptance</vt:lpstr>
      <vt:lpstr>Luminosity (at equal IBS/Cooling rates)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cooling system: Start-up and project modes</dc:title>
  <dc:creator>Ivan Gorelyshev</dc:creator>
  <cp:lastModifiedBy>Ivan Gorelyshev</cp:lastModifiedBy>
  <cp:revision>17</cp:revision>
  <dcterms:created xsi:type="dcterms:W3CDTF">2017-06-22T06:25:54Z</dcterms:created>
  <dcterms:modified xsi:type="dcterms:W3CDTF">2017-09-04T21:06:56Z</dcterms:modified>
</cp:coreProperties>
</file>