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9" r:id="rId3"/>
    <p:sldId id="257" r:id="rId4"/>
    <p:sldId id="256" r:id="rId5"/>
    <p:sldId id="267" r:id="rId6"/>
    <p:sldId id="261" r:id="rId7"/>
    <p:sldId id="268" r:id="rId8"/>
    <p:sldId id="260" r:id="rId9"/>
    <p:sldId id="265" r:id="rId10"/>
    <p:sldId id="266" r:id="rId11"/>
    <p:sldId id="259" r:id="rId12"/>
    <p:sldId id="27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ь Николаевич Мешков" initials="ИНМ" lastIdx="0" clrIdx="0">
    <p:extLst>
      <p:ext uri="{19B8F6BF-5375-455C-9EA6-DF929625EA0E}">
        <p15:presenceInfo xmlns:p15="http://schemas.microsoft.com/office/powerpoint/2012/main" userId="72cb1014665de76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3333FF"/>
    <a:srgbClr val="00FFFF"/>
    <a:srgbClr val="008000"/>
    <a:srgbClr val="333399"/>
    <a:srgbClr val="FFFF00"/>
    <a:srgbClr val="FF99FF"/>
    <a:srgbClr val="00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eshkov\SECTOR_5_LEPTA\LEPTA_LogBook\2016_e+_Spectrum\e+%20Spectrum%20(&#1086;&#1090;%20&#1051;&#1105;&#1096;&#1080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25239635014272"/>
          <c:y val="5.140381345700426E-2"/>
          <c:w val="0.75325648557253222"/>
          <c:h val="0.7116362545303244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00CC"/>
                </a:solidFill>
              </a:ln>
              <a:effectLst/>
            </c:spPr>
          </c:marker>
          <c:xVal>
            <c:numRef>
              <c:f>(Лист1!$C$2:$J$2,Лист1!$B$5:$J$5,Лист1!$B$8:$E$8)</c:f>
              <c:numCache>
                <c:formatCode>General</c:formatCode>
                <c:ptCount val="21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  <c:pt idx="5">
                  <c:v>41</c:v>
                </c:pt>
                <c:pt idx="6">
                  <c:v>42</c:v>
                </c:pt>
                <c:pt idx="7">
                  <c:v>43</c:v>
                </c:pt>
                <c:pt idx="8">
                  <c:v>44</c:v>
                </c:pt>
                <c:pt idx="9">
                  <c:v>45</c:v>
                </c:pt>
                <c:pt idx="10">
                  <c:v>46</c:v>
                </c:pt>
                <c:pt idx="11">
                  <c:v>47</c:v>
                </c:pt>
                <c:pt idx="12">
                  <c:v>48</c:v>
                </c:pt>
                <c:pt idx="13">
                  <c:v>49</c:v>
                </c:pt>
                <c:pt idx="14">
                  <c:v>50</c:v>
                </c:pt>
                <c:pt idx="15">
                  <c:v>51</c:v>
                </c:pt>
                <c:pt idx="16">
                  <c:v>52</c:v>
                </c:pt>
                <c:pt idx="17">
                  <c:v>53</c:v>
                </c:pt>
                <c:pt idx="18">
                  <c:v>54</c:v>
                </c:pt>
                <c:pt idx="19">
                  <c:v>55</c:v>
                </c:pt>
                <c:pt idx="20">
                  <c:v>60</c:v>
                </c:pt>
              </c:numCache>
            </c:numRef>
          </c:xVal>
          <c:yVal>
            <c:numRef>
              <c:f>(Лист1!$C$4:$J$4,Лист1!$B$7:$J$7,Лист1!$B$10:$E$10)</c:f>
              <c:numCache>
                <c:formatCode>General</c:formatCode>
                <c:ptCount val="21"/>
                <c:pt idx="0">
                  <c:v>120</c:v>
                </c:pt>
                <c:pt idx="1">
                  <c:v>205</c:v>
                </c:pt>
                <c:pt idx="2">
                  <c:v>400</c:v>
                </c:pt>
                <c:pt idx="3">
                  <c:v>690</c:v>
                </c:pt>
                <c:pt idx="4">
                  <c:v>1100</c:v>
                </c:pt>
                <c:pt idx="5">
                  <c:v>1200</c:v>
                </c:pt>
                <c:pt idx="6">
                  <c:v>1800</c:v>
                </c:pt>
                <c:pt idx="7">
                  <c:v>2000</c:v>
                </c:pt>
                <c:pt idx="8">
                  <c:v>1800</c:v>
                </c:pt>
                <c:pt idx="9">
                  <c:v>2300</c:v>
                </c:pt>
                <c:pt idx="10">
                  <c:v>2700</c:v>
                </c:pt>
                <c:pt idx="11">
                  <c:v>3000</c:v>
                </c:pt>
                <c:pt idx="12">
                  <c:v>3350</c:v>
                </c:pt>
                <c:pt idx="13">
                  <c:v>4650</c:v>
                </c:pt>
                <c:pt idx="14">
                  <c:v>7500</c:v>
                </c:pt>
                <c:pt idx="15">
                  <c:v>3550</c:v>
                </c:pt>
                <c:pt idx="16">
                  <c:v>950</c:v>
                </c:pt>
                <c:pt idx="17">
                  <c:v>450</c:v>
                </c:pt>
                <c:pt idx="18">
                  <c:v>200</c:v>
                </c:pt>
                <c:pt idx="19">
                  <c:v>150</c:v>
                </c:pt>
                <c:pt idx="20">
                  <c:v>50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5E5-4144-B1F5-24A09B856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6439856"/>
        <c:axId val="346437112"/>
      </c:scatterChart>
      <c:valAx>
        <c:axId val="346439856"/>
        <c:scaling>
          <c:orientation val="minMax"/>
          <c:max val="60"/>
          <c:min val="4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437112"/>
        <c:crosses val="autoZero"/>
        <c:crossBetween val="midCat"/>
      </c:valAx>
      <c:valAx>
        <c:axId val="34643711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439856"/>
        <c:crosses val="autoZero"/>
        <c:crossBetween val="midCat"/>
      </c:valAx>
      <c:spPr>
        <a:noFill/>
        <a:ln w="952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70C5D-5964-456C-B47C-154645FED3A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229E8-8EE5-4626-BA72-27AEAABEE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09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6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1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0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1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2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846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2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1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0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834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063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29E8-8EE5-4626-BA72-27AEAABEE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75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081A-93B6-4D32-8F94-24CFD39AE41D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4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28C7-095F-4F98-B79C-E238AD2F6BE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5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FDE3-66B4-4B50-9C92-4ECCBAC5953B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3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CC85-4954-4198-A4DA-79A06D1EFD11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7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3CFE-C042-4637-BB6D-830A7701FBE4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9DE2-2EBC-40A0-AF3F-703DFD1C2534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04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B377F-3403-4503-BAB6-503FE1B68A89}" type="datetime1">
              <a:rPr lang="ru-RU" smtClean="0"/>
              <a:t>05.09.2017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10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490B5-78E4-49AF-9841-C40D9C7624A9}" type="datetime1">
              <a:rPr lang="ru-RU" smtClean="0"/>
              <a:t>05.09.2017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1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EF7B-587A-4BD9-B29E-6BF7CDC7E037}" type="datetime1">
              <a:rPr lang="ru-RU" smtClean="0"/>
              <a:t>05.09.2017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0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C8B-7AB0-49C4-A85B-B8D9EEF4A409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33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F3628-28E9-43AA-8087-CEFF0221211D}" type="datetime1">
              <a:rPr lang="ru-RU" smtClean="0"/>
              <a:t>05.09.2017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873-1D6A-4E9B-8E6F-C60514886094}" type="datetime1">
              <a:rPr lang="ru-RU" smtClean="0"/>
              <a:t>05.09.2017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8F012-B7B3-4311-8DDE-71BD1B65B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9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27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</a:rPr>
              <a:t>12th International Scientific Workshop 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0000CC"/>
                </a:solidFill>
              </a:rPr>
              <a:t>in </a:t>
            </a:r>
            <a:r>
              <a:rPr lang="en-US" sz="2800" b="1" i="1" dirty="0">
                <a:solidFill>
                  <a:srgbClr val="0000CC"/>
                </a:solidFill>
              </a:rPr>
              <a:t>Memory of Professor </a:t>
            </a:r>
            <a:r>
              <a:rPr lang="en-US" sz="2800" b="1" i="1" dirty="0" err="1">
                <a:solidFill>
                  <a:srgbClr val="0000CC"/>
                </a:solidFill>
              </a:rPr>
              <a:t>V.P.Sarantsev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0000CC"/>
                </a:solidFill>
              </a:rPr>
              <a:t>«</a:t>
            </a:r>
            <a:r>
              <a:rPr lang="en-US" sz="2800" b="1" i="1" dirty="0">
                <a:solidFill>
                  <a:srgbClr val="0000CC"/>
                </a:solidFill>
              </a:rPr>
              <a:t>Problems of Colliders and Charged Particle Accelerators</a:t>
            </a:r>
            <a:r>
              <a:rPr lang="en-US" sz="2800" b="1" i="1" dirty="0" smtClean="0">
                <a:solidFill>
                  <a:srgbClr val="0000CC"/>
                </a:solidFill>
              </a:rPr>
              <a:t>»</a:t>
            </a:r>
          </a:p>
        </p:txBody>
      </p:sp>
      <p:sp>
        <p:nvSpPr>
          <p:cNvPr id="7" name="Rectangle 81"/>
          <p:cNvSpPr>
            <a:spLocks noChangeArrowheads="1"/>
          </p:cNvSpPr>
          <p:nvPr/>
        </p:nvSpPr>
        <p:spPr bwMode="auto">
          <a:xfrm>
            <a:off x="0" y="2091043"/>
            <a:ext cx="9144000" cy="175432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Forming of An Ordered Positron Flux</a:t>
            </a:r>
          </a:p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Формирование </a:t>
            </a:r>
            <a:r>
              <a:rPr lang="ru-RU" sz="2400" b="1" dirty="0">
                <a:solidFill>
                  <a:srgbClr val="0000CC"/>
                </a:solidFill>
              </a:rPr>
              <a:t>упорядоченного потока </a:t>
            </a:r>
            <a:r>
              <a:rPr lang="ru-RU" sz="2400" b="1" dirty="0" smtClean="0">
                <a:solidFill>
                  <a:srgbClr val="0000CC"/>
                </a:solidFill>
              </a:rPr>
              <a:t>позитронов</a:t>
            </a:r>
            <a:endParaRPr lang="en-US" sz="2400" b="1" dirty="0" smtClean="0">
              <a:solidFill>
                <a:srgbClr val="0000CC"/>
              </a:solidFill>
            </a:endParaRPr>
          </a:p>
          <a:p>
            <a:pPr algn="ctr"/>
            <a:endParaRPr lang="en-US" sz="2400" b="1" dirty="0" smtClean="0">
              <a:solidFill>
                <a:srgbClr val="0000CC"/>
              </a:solidFill>
            </a:endParaRPr>
          </a:p>
          <a:p>
            <a:pPr algn="ctr"/>
            <a:r>
              <a:rPr lang="en-US" sz="2800" dirty="0"/>
              <a:t> </a:t>
            </a:r>
            <a:r>
              <a:rPr lang="en-US" sz="2400" b="1" dirty="0" smtClean="0">
                <a:solidFill>
                  <a:srgbClr val="0000CC"/>
                </a:solidFill>
              </a:rPr>
              <a:t>I.N. </a:t>
            </a:r>
            <a:r>
              <a:rPr lang="en-US" sz="2400" b="1" dirty="0" err="1" smtClean="0">
                <a:solidFill>
                  <a:srgbClr val="0000CC"/>
                </a:solidFill>
              </a:rPr>
              <a:t>Meshkov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" name="Rectangle 11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5" name="TextBox 124"/>
          <p:cNvSpPr txBox="1"/>
          <p:nvPr/>
        </p:nvSpPr>
        <p:spPr>
          <a:xfrm>
            <a:off x="232912" y="5699185"/>
            <a:ext cx="866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 smtClean="0">
                <a:solidFill>
                  <a:srgbClr val="0000CC"/>
                </a:solidFill>
              </a:rPr>
              <a:t>3-8 </a:t>
            </a:r>
            <a:r>
              <a:rPr lang="en-GB" sz="2400" b="1" i="1" dirty="0">
                <a:solidFill>
                  <a:srgbClr val="0000CC"/>
                </a:solidFill>
              </a:rPr>
              <a:t>September </a:t>
            </a:r>
            <a:r>
              <a:rPr lang="en-GB" sz="2400" b="1" i="1" dirty="0" smtClean="0">
                <a:solidFill>
                  <a:srgbClr val="0000CC"/>
                </a:solidFill>
              </a:rPr>
              <a:t>2017</a:t>
            </a:r>
          </a:p>
          <a:p>
            <a:pPr algn="ctr"/>
            <a:r>
              <a:rPr lang="en-GB" sz="2400" b="1" i="1" dirty="0" err="1" smtClean="0">
                <a:solidFill>
                  <a:srgbClr val="0000CC"/>
                </a:solidFill>
              </a:rPr>
              <a:t>Alushta</a:t>
            </a:r>
            <a:r>
              <a:rPr lang="en-GB" sz="2400" b="1" i="1" dirty="0">
                <a:solidFill>
                  <a:srgbClr val="0000CC"/>
                </a:solidFill>
              </a:rPr>
              <a:t>, </a:t>
            </a:r>
            <a:r>
              <a:rPr lang="en-GB" sz="2400" b="1" i="1" dirty="0" smtClean="0">
                <a:solidFill>
                  <a:srgbClr val="0000CC"/>
                </a:solidFill>
              </a:rPr>
              <a:t>Crimea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4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17639" r="46771" b="54737"/>
          <a:stretch/>
        </p:blipFill>
        <p:spPr bwMode="auto">
          <a:xfrm>
            <a:off x="5682559" y="3911995"/>
            <a:ext cx="3461441" cy="272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16"/>
          <p:cNvSpPr>
            <a:spLocks noChangeAspect="1" noChangeArrowheads="1"/>
          </p:cNvSpPr>
          <p:nvPr/>
        </p:nvSpPr>
        <p:spPr bwMode="auto">
          <a:xfrm>
            <a:off x="678569" y="347742"/>
            <a:ext cx="8117457" cy="352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16112" y="0"/>
            <a:ext cx="9143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3399"/>
                </a:solidFill>
              </a:rPr>
              <a:t>Forming </a:t>
            </a:r>
            <a:r>
              <a:rPr lang="en-US" sz="2000" b="1" dirty="0">
                <a:solidFill>
                  <a:srgbClr val="333399"/>
                </a:solidFill>
              </a:rPr>
              <a:t>of The Ordered Positron Flux</a:t>
            </a:r>
            <a:endParaRPr lang="en-GB" sz="2000" b="1" dirty="0">
              <a:solidFill>
                <a:srgbClr val="333399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8872" y="4492426"/>
            <a:ext cx="526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Here </a:t>
            </a:r>
            <a:r>
              <a:rPr lang="en-US" b="1" i="1" dirty="0" smtClean="0">
                <a:solidFill>
                  <a:srgbClr val="333399"/>
                </a:solidFill>
              </a:rPr>
              <a:t>E</a:t>
            </a:r>
            <a:r>
              <a:rPr lang="en-US" b="1" baseline="-25000" dirty="0" smtClean="0">
                <a:solidFill>
                  <a:srgbClr val="333399"/>
                </a:solidFill>
              </a:rPr>
              <a:t>0</a:t>
            </a:r>
            <a:r>
              <a:rPr lang="en-US" b="1" dirty="0" smtClean="0">
                <a:solidFill>
                  <a:srgbClr val="333399"/>
                </a:solidFill>
              </a:rPr>
              <a:t> = </a:t>
            </a:r>
            <a:r>
              <a:rPr lang="en-US" b="1" i="1" dirty="0" smtClean="0">
                <a:solidFill>
                  <a:srgbClr val="333399"/>
                </a:solidFill>
              </a:rPr>
              <a:t>eU</a:t>
            </a:r>
            <a:r>
              <a:rPr lang="en-US" b="1" baseline="-25000" dirty="0" smtClean="0">
                <a:solidFill>
                  <a:srgbClr val="333399"/>
                </a:solidFill>
              </a:rPr>
              <a:t>0</a:t>
            </a:r>
            <a:r>
              <a:rPr lang="en-US" b="1" dirty="0" smtClean="0">
                <a:solidFill>
                  <a:srgbClr val="333399"/>
                </a:solidFill>
              </a:rPr>
              <a:t> ,</a:t>
            </a:r>
            <a:r>
              <a:rPr lang="en-US" b="1" baseline="-25000" dirty="0" smtClean="0">
                <a:solidFill>
                  <a:srgbClr val="333399"/>
                </a:solidFill>
              </a:rPr>
              <a:t> </a:t>
            </a:r>
            <a:r>
              <a:rPr lang="en-US" b="1" dirty="0" smtClean="0">
                <a:solidFill>
                  <a:srgbClr val="333399"/>
                </a:solidFill>
              </a:rPr>
              <a:t> </a:t>
            </a:r>
            <a:r>
              <a:rPr lang="en-US" b="1" i="1" dirty="0" smtClean="0">
                <a:solidFill>
                  <a:srgbClr val="333399"/>
                </a:solidFill>
              </a:rPr>
              <a:t>e</a:t>
            </a:r>
            <a:r>
              <a:rPr lang="en-US" b="1" dirty="0" smtClean="0">
                <a:solidFill>
                  <a:srgbClr val="333399"/>
                </a:solidFill>
              </a:rPr>
              <a:t>, </a:t>
            </a:r>
            <a:r>
              <a:rPr lang="en-US" b="1" i="1" dirty="0" smtClean="0">
                <a:solidFill>
                  <a:srgbClr val="333399"/>
                </a:solidFill>
              </a:rPr>
              <a:t>m</a:t>
            </a:r>
            <a:r>
              <a:rPr lang="en-US" b="1" dirty="0" smtClean="0">
                <a:solidFill>
                  <a:srgbClr val="333399"/>
                </a:solidFill>
              </a:rPr>
              <a:t> – positron charge and mass, </a:t>
            </a:r>
          </a:p>
          <a:p>
            <a:r>
              <a:rPr lang="en-US" b="1" i="1" dirty="0" smtClean="0">
                <a:solidFill>
                  <a:srgbClr val="333399"/>
                </a:solidFill>
              </a:rPr>
              <a:t>L</a:t>
            </a:r>
            <a:r>
              <a:rPr lang="en-US" b="1" baseline="-25000" dirty="0" smtClean="0">
                <a:solidFill>
                  <a:srgbClr val="333399"/>
                </a:solidFill>
              </a:rPr>
              <a:t>A</a:t>
            </a:r>
            <a:r>
              <a:rPr lang="en-US" b="1" dirty="0" smtClean="0">
                <a:solidFill>
                  <a:srgbClr val="333399"/>
                </a:solidFill>
              </a:rPr>
              <a:t> – see Fig.1, </a:t>
            </a:r>
            <a:r>
              <a:rPr lang="en-US" b="1" dirty="0" smtClean="0">
                <a:solidFill>
                  <a:srgbClr val="333399"/>
                </a:solidFill>
                <a:sym typeface="Symbol" panose="05050102010706020507" pitchFamily="18" charset="2"/>
              </a:rPr>
              <a:t></a:t>
            </a:r>
            <a:r>
              <a:rPr lang="en-US" b="1" i="1" dirty="0" smtClean="0">
                <a:solidFill>
                  <a:srgbClr val="333399"/>
                </a:solidFill>
                <a:sym typeface="Symbol" panose="05050102010706020507" pitchFamily="18" charset="2"/>
              </a:rPr>
              <a:t>t</a:t>
            </a:r>
            <a:r>
              <a:rPr lang="en-US" b="1" baseline="-25000" dirty="0" smtClean="0">
                <a:solidFill>
                  <a:srgbClr val="333399"/>
                </a:solidFill>
                <a:sym typeface="Symbol" panose="05050102010706020507" pitchFamily="18" charset="2"/>
              </a:rPr>
              <a:t>2</a:t>
            </a:r>
            <a:r>
              <a:rPr lang="en-US" b="1" dirty="0" smtClean="0">
                <a:solidFill>
                  <a:srgbClr val="333399"/>
                </a:solidFill>
                <a:sym typeface="Symbol" panose="05050102010706020507" pitchFamily="18" charset="2"/>
              </a:rPr>
              <a:t> – </a:t>
            </a:r>
            <a:r>
              <a:rPr lang="en-US" b="1" u="sng" dirty="0" smtClean="0">
                <a:solidFill>
                  <a:srgbClr val="333399"/>
                </a:solidFill>
                <a:sym typeface="Symbol" panose="05050102010706020507" pitchFamily="18" charset="2"/>
              </a:rPr>
              <a:t>see details in Ref. 1</a:t>
            </a:r>
            <a:r>
              <a:rPr lang="en-US" b="1" dirty="0" smtClean="0">
                <a:solidFill>
                  <a:srgbClr val="333399"/>
                </a:solidFill>
                <a:sym typeface="Symbol" panose="05050102010706020507" pitchFamily="18" charset="2"/>
              </a:rPr>
              <a:t>.</a:t>
            </a:r>
            <a:endParaRPr lang="ru-RU" b="1" i="1" dirty="0">
              <a:solidFill>
                <a:srgbClr val="333399"/>
              </a:solidFill>
            </a:endParaRPr>
          </a:p>
        </p:txBody>
      </p:sp>
      <p:sp>
        <p:nvSpPr>
          <p:cNvPr id="16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92" y="502074"/>
            <a:ext cx="9143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24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Influence of positron energy spread</a:t>
            </a:r>
          </a:p>
          <a:p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Positron energy spread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leads to a spread of </a:t>
            </a:r>
            <a:r>
              <a:rPr lang="en-US" altLang="ru-RU" sz="2000" b="1" i="1" dirty="0">
                <a:solidFill>
                  <a:srgbClr val="333399"/>
                </a:solidFill>
                <a:cs typeface="Times New Roman" panose="02020603050405020304" pitchFamily="18" charset="0"/>
              </a:rPr>
              <a:t>time of positron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flight </a:t>
            </a:r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</a:rPr>
              <a:t>from RF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gap</a:t>
            </a:r>
          </a:p>
          <a:p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</a:t>
            </a:r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</a:rPr>
              <a:t>exit to the target </a:t>
            </a:r>
            <a:endParaRPr lang="en-US" altLang="ru-RU" sz="2000" b="1" i="1" dirty="0" smtClean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018807" y="4138758"/>
            <a:ext cx="129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  <a:sym typeface="Symbol" panose="05050102010706020507" pitchFamily="18" charset="2"/>
              </a:rPr>
              <a:t></a:t>
            </a:r>
            <a:r>
              <a:rPr lang="en-US" altLang="ru-RU" b="1" i="1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b="1" i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target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b="1" i="1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b="1" i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inj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),</a:t>
            </a:r>
          </a:p>
          <a:p>
            <a:r>
              <a:rPr lang="en-US" alt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ns 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5002" y="1407179"/>
            <a:ext cx="53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(4)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38557" y="6538913"/>
            <a:ext cx="912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altLang="ru-RU" sz="1600" b="1" i="1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sz="1600" b="1" i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inj</a:t>
            </a:r>
            <a:r>
              <a:rPr lang="en-US" altLang="ru-RU" sz="1600" b="1" i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600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/ T</a:t>
            </a:r>
            <a:r>
              <a:rPr lang="en-US" altLang="ru-RU" sz="16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0</a:t>
            </a:r>
            <a:endParaRPr lang="ru-RU" sz="1600" b="1" dirty="0">
              <a:solidFill>
                <a:srgbClr val="33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7420" y="5275234"/>
            <a:ext cx="395765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Fig.3. Functions </a:t>
            </a:r>
            <a:r>
              <a:rPr lang="en-US" b="1" dirty="0">
                <a:solidFill>
                  <a:srgbClr val="333399"/>
                </a:solidFill>
                <a:sym typeface="Symbol" panose="05050102010706020507" pitchFamily="18" charset="2"/>
              </a:rPr>
              <a:t></a:t>
            </a:r>
            <a:r>
              <a:rPr lang="en-US" altLang="ru-RU" b="1" i="1" dirty="0" err="1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b="1" i="1" baseline="-25000" dirty="0" err="1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target</a:t>
            </a:r>
            <a:r>
              <a:rPr lang="en-US" alt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b="1" i="1" dirty="0" err="1">
                <a:solidFill>
                  <a:srgbClr val="333399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b="1" i="1" baseline="-25000" dirty="0" err="1">
                <a:solidFill>
                  <a:srgbClr val="333399"/>
                </a:solidFill>
                <a:cs typeface="Times New Roman" panose="02020603050405020304" pitchFamily="18" charset="0"/>
              </a:rPr>
              <a:t>inj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) at </a:t>
            </a:r>
            <a:r>
              <a:rPr lang="en-US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E</a:t>
            </a:r>
            <a:r>
              <a:rPr lang="en-US" b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= 150 V, </a:t>
            </a:r>
          </a:p>
          <a:p>
            <a:r>
              <a:rPr lang="en-US" b="1" i="1" dirty="0">
                <a:solidFill>
                  <a:srgbClr val="333399"/>
                </a:solidFill>
                <a:cs typeface="Times New Roman" panose="02020603050405020304" pitchFamily="18" charset="0"/>
              </a:rPr>
              <a:t>	</a:t>
            </a:r>
            <a:r>
              <a:rPr lang="en-US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= </a:t>
            </a:r>
            <a:r>
              <a:rPr lang="en-US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20 (1), </a:t>
            </a:r>
            <a:r>
              <a:rPr lang="en-US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15 (2)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12 (3)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333399"/>
                </a:solidFill>
                <a:cs typeface="Times New Roman" panose="02020603050405020304" pitchFamily="18" charset="0"/>
              </a:rPr>
              <a:t>cm</a:t>
            </a:r>
            <a:endParaRPr lang="ru-RU" b="1" i="1" dirty="0">
              <a:solidFill>
                <a:srgbClr val="3333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1403" y="4815591"/>
            <a:ext cx="509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8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2 </a:t>
            </a:r>
          </a:p>
          <a:p>
            <a:r>
              <a:rPr lang="en-US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22995" y="1394035"/>
                <a:ext cx="4425955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𝜹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𝒕𝒂𝒓𝒈𝒆𝒕</m:t>
                          </m:r>
                        </m:sub>
                      </m:sSub>
                      <m:r>
                        <a:rPr lang="ru-RU" b="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𝒕𝒂𝒓𝒈𝒆𝒕</m:t>
                          </m:r>
                        </m:sub>
                      </m:sSub>
                      <m:d>
                        <m:d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𝒕𝒂𝒓𝒈𝒆𝒕</m:t>
                          </m:r>
                        </m:sub>
                      </m:sSub>
                      <m:d>
                        <m:dPr>
                          <m:ctrlPr>
                            <a:rPr lang="ru-RU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ru-RU" b="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b="0" i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ru-RU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995" y="1394035"/>
                <a:ext cx="4425955" cy="395621"/>
              </a:xfrm>
              <a:prstGeom prst="rect">
                <a:avLst/>
              </a:prstGeom>
              <a:blipFill rotWithShape="0">
                <a:blip r:embed="rId4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0492" y="1678465"/>
            <a:ext cx="91439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</a:t>
            </a:r>
            <a:r>
              <a:rPr lang="en-US" alt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It is the main characteristics of the positron flux ordering!</a:t>
            </a:r>
            <a:endParaRPr lang="en-US" alt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altLang="ru-RU" sz="8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</a:t>
            </a:r>
          </a:p>
          <a:p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For the LEPTA </a:t>
            </a:r>
            <a:r>
              <a:rPr lang="en-GB" altLang="ru-RU" sz="2000" b="1" dirty="0" smtClean="0">
                <a:solidFill>
                  <a:srgbClr val="333399"/>
                </a:solidFill>
                <a:latin typeface="Calibri" panose="020F0502020204030204" pitchFamily="34" charset="0"/>
              </a:rPr>
              <a:t>CSSMP p</a:t>
            </a:r>
            <a:r>
              <a:rPr lang="en-US" altLang="ru-RU" sz="2000" b="1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ositron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energy spread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 1 eV (see slide 5). </a:t>
            </a:r>
          </a:p>
          <a:p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Calculating </a:t>
            </a:r>
            <a:r>
              <a:rPr lang="en-US" altLang="ru-RU" sz="2000" b="1" i="1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sz="2000" b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target</a:t>
            </a:r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(4) allows one to optimize the set up parameters, i.e. </a:t>
            </a:r>
          </a:p>
          <a:p>
            <a:pPr algn="ctr"/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ru-RU" sz="2000" b="1" i="1" baseline="-25000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U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RF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(t) amplitude, </a:t>
            </a:r>
            <a:r>
              <a:rPr lang="en-US" altLang="ru-RU" sz="2000" b="1" i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ru-RU" sz="2000" b="1" baseline="-25000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ru-RU" sz="2000" b="1" i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As calculation shows,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 choice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of values of these parameters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is very critical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The gap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RF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should be as short as possible, optimization of the gap </a:t>
            </a:r>
            <a:r>
              <a:rPr lang="en-US" altLang="ru-RU" sz="2000" b="1" i="1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en-US" altLang="ru-RU" sz="2000" b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is “included”</a:t>
            </a:r>
          </a:p>
          <a:p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in optimization of the gap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as well as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is included in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sz="20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endParaRPr lang="en-US" altLang="ru-RU" sz="800" b="1" dirty="0">
              <a:solidFill>
                <a:srgbClr val="333399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Results of optimization (Fig.3) show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55079" y="3973000"/>
            <a:ext cx="4052649" cy="288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Группа 125"/>
          <p:cNvGrpSpPr/>
          <p:nvPr/>
        </p:nvGrpSpPr>
        <p:grpSpPr>
          <a:xfrm>
            <a:off x="-2" y="6278250"/>
            <a:ext cx="9127513" cy="577401"/>
            <a:chOff x="-11393" y="6273950"/>
            <a:chExt cx="8422144" cy="577401"/>
          </a:xfrm>
        </p:grpSpPr>
        <p:pic>
          <p:nvPicPr>
            <p:cNvPr id="127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6102" y="6545923"/>
              <a:ext cx="504649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Rectangle 81"/>
            <p:cNvSpPr>
              <a:spLocks noChangeArrowheads="1"/>
            </p:cNvSpPr>
            <p:nvPr/>
          </p:nvSpPr>
          <p:spPr bwMode="auto">
            <a:xfrm>
              <a:off x="897884" y="6435369"/>
              <a:ext cx="66604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ru-RU" sz="1400" b="1" dirty="0" err="1" smtClean="0">
                  <a:solidFill>
                    <a:srgbClr val="0000CC"/>
                  </a:solidFill>
                </a:rPr>
                <a:t>I.Meshkov</a:t>
              </a:r>
              <a:r>
                <a:rPr lang="en-GB" altLang="ru-RU" sz="1400" b="1" dirty="0" smtClean="0">
                  <a:solidFill>
                    <a:srgbClr val="0000CC"/>
                  </a:solidFill>
                </a:rPr>
                <a:t>  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Forming of an OPF               </a:t>
              </a:r>
              <a:r>
                <a:rPr lang="en-US" sz="1400" b="1" dirty="0" err="1" smtClean="0">
                  <a:solidFill>
                    <a:srgbClr val="0000CC"/>
                  </a:solidFill>
                </a:rPr>
                <a:t>Sarantsev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 Seminar                                    September 4, 2015 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pic>
          <p:nvPicPr>
            <p:cNvPr id="129" name="Picture 4" descr="JIN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93" y="6273950"/>
              <a:ext cx="622954" cy="57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3197" y="6366954"/>
            <a:ext cx="2057400" cy="365125"/>
          </a:xfrm>
        </p:spPr>
        <p:txBody>
          <a:bodyPr/>
          <a:lstStyle/>
          <a:p>
            <a:fld id="{0228F012-B7B3-4311-8DDE-71BD1B65BB10}" type="slidenum">
              <a:rPr lang="ru-RU" smtClean="0"/>
              <a:t>11</a:t>
            </a:fld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0"/>
            <a:ext cx="9296400" cy="6455211"/>
            <a:chOff x="0" y="0"/>
            <a:chExt cx="9296400" cy="6455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Прямоугольник 19"/>
                <p:cNvSpPr/>
                <p:nvPr/>
              </p:nvSpPr>
              <p:spPr>
                <a:xfrm>
                  <a:off x="152400" y="4264925"/>
                  <a:ext cx="3069012" cy="93378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ru-RU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limLoc m:val="undOvr"/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  <m:r>
                          <a:rPr lang="ru-RU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𝒔𝒊𝒏𝒎𝒙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m:rPr>
                            <m:nor/>
                          </m:rPr>
                          <a:rPr lang="ru-RU"/>
                          <m:t>.	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0" name="Прямоугольник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4264925"/>
                  <a:ext cx="3069012" cy="9337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117"/>
            <p:cNvSpPr>
              <a:spLocks noChangeArrowheads="1"/>
            </p:cNvSpPr>
            <p:nvPr/>
          </p:nvSpPr>
          <p:spPr bwMode="auto">
            <a:xfrm>
              <a:off x="152400" y="1524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0" name="Rectangle 81"/>
            <p:cNvSpPr>
              <a:spLocks noChangeArrowheads="1"/>
            </p:cNvSpPr>
            <p:nvPr/>
          </p:nvSpPr>
          <p:spPr bwMode="auto">
            <a:xfrm>
              <a:off x="8006009" y="1388730"/>
              <a:ext cx="1018681" cy="4616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3333FF"/>
                  </a:solidFill>
                </a:rPr>
                <a:t> </a:t>
              </a:r>
              <a:r>
                <a:rPr lang="en-US" b="1" dirty="0" smtClean="0">
                  <a:solidFill>
                    <a:srgbClr val="333399"/>
                  </a:solidFill>
                </a:rPr>
                <a:t>(5)</a:t>
              </a:r>
              <a:endParaRPr lang="ru-RU" b="1" dirty="0">
                <a:solidFill>
                  <a:srgbClr val="333399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0"/>
              <a:ext cx="9127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3399"/>
                  </a:solidFill>
                </a:rPr>
                <a:t>Synthesis of </a:t>
              </a:r>
              <a:r>
                <a:rPr lang="en-US" altLang="ru-RU" sz="2400" b="1" i="1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U</a:t>
              </a:r>
              <a:r>
                <a:rPr lang="en-US" altLang="ru-RU" sz="2400" b="1" baseline="-25000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RF</a:t>
              </a:r>
              <a:r>
                <a:rPr lang="en-US" altLang="ru-RU" sz="2400" b="1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(t)</a:t>
              </a:r>
              <a:r>
                <a:rPr lang="en-US" sz="2400" b="1" dirty="0" smtClean="0">
                  <a:solidFill>
                    <a:srgbClr val="333399"/>
                  </a:solidFill>
                </a:rPr>
                <a:t> pulses with harmonic voltage</a:t>
              </a:r>
              <a:endParaRPr lang="en-US" sz="2400" b="1" dirty="0">
                <a:solidFill>
                  <a:srgbClr val="33339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89" y="409397"/>
              <a:ext cx="91275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33399"/>
                  </a:solidFill>
                </a:rPr>
                <a:t> 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       To </a:t>
              </a:r>
              <a:r>
                <a:rPr lang="en-US" sz="2000" b="1" dirty="0">
                  <a:solidFill>
                    <a:srgbClr val="333399"/>
                  </a:solidFill>
                </a:rPr>
                <a:t>p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erform the Fourier analysis of </a:t>
              </a:r>
              <a:r>
                <a:rPr lang="en-US" altLang="ru-RU" sz="2000" b="1" i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U</a:t>
              </a:r>
              <a:r>
                <a:rPr lang="en-US" altLang="ru-RU" sz="2000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RF</a:t>
              </a:r>
              <a:r>
                <a:rPr lang="en-US" altLang="ru-RU" sz="2000" b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(t) periodic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 pulses we add </a:t>
              </a:r>
            </a:p>
            <a:p>
              <a:r>
                <a:rPr lang="en-US" sz="2000" b="1" dirty="0">
                  <a:solidFill>
                    <a:srgbClr val="333399"/>
                  </a:solidFill>
                </a:rPr>
                <a:t> 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        to the </a:t>
              </a:r>
              <a:r>
                <a:rPr lang="en-US" altLang="ru-RU" sz="2000" b="1" i="1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U</a:t>
              </a:r>
              <a:r>
                <a:rPr lang="en-US" altLang="ru-RU" sz="2000" b="1" baseline="-25000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RF</a:t>
              </a:r>
              <a:r>
                <a:rPr lang="en-US" altLang="ru-RU" sz="2000" b="1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(t</a:t>
              </a:r>
              <a:r>
                <a:rPr lang="en-US" altLang="ru-RU" sz="2000" b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 p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ulse (Formula 3) a smooth (linear) rear front </a:t>
              </a:r>
            </a:p>
            <a:p>
              <a:pPr algn="ctr"/>
              <a:r>
                <a:rPr lang="en-US" sz="2000" b="1" dirty="0" smtClean="0">
                  <a:solidFill>
                    <a:srgbClr val="333399"/>
                  </a:solidFill>
                </a:rPr>
                <a:t>(Formula 5 and Fig.4):</a:t>
              </a:r>
              <a:endParaRPr lang="en-US" sz="2000" b="1" dirty="0">
                <a:solidFill>
                  <a:srgbClr val="3333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Прямоугольник 12"/>
                <p:cNvSpPr/>
                <p:nvPr/>
              </p:nvSpPr>
              <p:spPr>
                <a:xfrm>
                  <a:off x="1049463" y="1198331"/>
                  <a:ext cx="4442563" cy="1117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sub>
                        </m:sSub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𝑹𝑭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0≤</m:t>
                                  </m:r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≤1,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𝑼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𝑹𝑭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b="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ru-RU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1.1−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ru-RU" b="0" i="0">
                                          <a:latin typeface="Cambria Math" panose="02040503050406030204" pitchFamily="18" charset="0"/>
                                        </a:rPr>
                                        <m:t>0.1</m:t>
                                      </m:r>
                                    </m:den>
                                  </m:f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1&lt;</m:t>
                                  </m:r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ru-RU" b="0" i="0">
                                      <a:latin typeface="Cambria Math" panose="02040503050406030204" pitchFamily="18" charset="0"/>
                                    </a:rPr>
                                    <m:t>≤1.1,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Прямоугольник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463" y="1198331"/>
                  <a:ext cx="4442563" cy="1117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Прямоугольник 13"/>
                <p:cNvSpPr/>
                <p:nvPr/>
              </p:nvSpPr>
              <p:spPr>
                <a:xfrm>
                  <a:off x="5528651" y="1505896"/>
                  <a:ext cx="1480918" cy="3956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𝒊𝒏𝒋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b="0" i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4" name="Прямоугольник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8651" y="1505896"/>
                  <a:ext cx="1480918" cy="3956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7692" r="-18107" b="-16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Рисунок 14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4" t="18167" r="49513" b="53182"/>
            <a:stretch/>
          </p:blipFill>
          <p:spPr bwMode="auto">
            <a:xfrm>
              <a:off x="5607769" y="3731610"/>
              <a:ext cx="3519742" cy="2546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650110" y="5191461"/>
              <a:ext cx="3957659" cy="9233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Fig.4. Functions </a:t>
              </a:r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ru-RU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U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(x) (red solid line) and sum of its </a:t>
              </a:r>
              <a:r>
                <a:rPr lang="en-US" altLang="ru-RU" b="1" i="1" u="sng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three Fourier harmonics 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(blue dot-and-dash curve)</a:t>
              </a:r>
              <a:endParaRPr lang="ru-RU" b="1" i="1" dirty="0">
                <a:solidFill>
                  <a:srgbClr val="333399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0600" y="3771640"/>
              <a:ext cx="923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ru-RU" b="1" i="1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ru-RU" b="1" baseline="-25000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U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(x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), V</a:t>
              </a:r>
            </a:p>
            <a:p>
              <a:endParaRPr lang="en-US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ru-RU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(x), V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2226572"/>
              <a:ext cx="9127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99"/>
                  </a:solidFill>
                </a:rPr>
                <a:t>        Fourier transformation of the periodic function </a:t>
              </a:r>
              <a:r>
                <a:rPr lang="en-US" altLang="ru-RU" sz="2000" b="1" i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US" altLang="ru-RU" sz="2000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UF</a:t>
              </a:r>
              <a:r>
                <a:rPr lang="en-US" altLang="ru-RU" sz="2000" b="1" dirty="0" smtClean="0">
                  <a:solidFill>
                    <a:srgbClr val="333399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(x) gives us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  </a:t>
              </a:r>
              <a:endParaRPr lang="en-US" sz="2000" b="1" dirty="0">
                <a:solidFill>
                  <a:srgbClr val="3333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648028" y="2470960"/>
                  <a:ext cx="4076372" cy="8459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ru-RU" b="0" i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d>
                              <m:d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𝒎𝒙</m:t>
                                </m:r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  <m:t>𝝋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  <m:r>
                          <a:rPr lang="ru-RU" b="0" i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28" y="2470960"/>
                  <a:ext cx="4076372" cy="84593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4749062" y="2788101"/>
                  <a:ext cx="4187172" cy="68852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ru-RU" b="0" i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𝝋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𝒂𝒓𝒄𝒕𝒈</m:t>
                        </m:r>
                        <m:f>
                          <m:f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den>
                        </m:f>
                        <m:r>
                          <a:rPr lang="ru-RU" b="0" i="0">
                            <a:latin typeface="Cambria Math" panose="02040503050406030204" pitchFamily="18" charset="0"/>
                          </a:rPr>
                          <m:t> ,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062" y="2788101"/>
                  <a:ext cx="4187172" cy="68852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152400" y="3438073"/>
                  <a:ext cx="3129940" cy="9265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limLoc m:val="undOvr"/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sup>
                            </m:sSubSup>
                          </m:e>
                        </m:nary>
                        <m:r>
                          <a:rPr lang="ru-RU" b="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𝒄𝒐𝒔𝒎𝒙</m:t>
                        </m:r>
                        <m:r>
                          <a:rPr lang="ru-RU" b="0" i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ru-RU" b="0" i="0">
                            <a:latin typeface="Cambria Math" panose="02040503050406030204" pitchFamily="18" charset="0"/>
                          </a:rPr>
                          <m:t>, 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" y="3438073"/>
                  <a:ext cx="3129940" cy="92653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угольник 21"/>
                <p:cNvSpPr/>
                <p:nvPr/>
              </p:nvSpPr>
              <p:spPr>
                <a:xfrm>
                  <a:off x="1888856" y="2990266"/>
                  <a:ext cx="2535566" cy="9265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ru-RU" b="0" i="0">
                            <a:latin typeface="Cambria Math" panose="02040503050406030204" pitchFamily="18" charset="0"/>
                          </a:rPr>
                          <m:t>⋅</m:t>
                        </m:r>
                        <m:nary>
                          <m:naryPr>
                            <m:limLoc m:val="undOvr"/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b>
                              <m:sSub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nary>
                        <m:r>
                          <a:rPr lang="ru-RU" b="0" i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𝒅𝒙</m:t>
                        </m:r>
                        <m:r>
                          <a:rPr lang="ru-RU" b="0" i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2" name="Прямоугольник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856" y="2990266"/>
                  <a:ext cx="2535566" cy="92653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81"/>
            <p:cNvSpPr>
              <a:spLocks noChangeArrowheads="1"/>
            </p:cNvSpPr>
            <p:nvPr/>
          </p:nvSpPr>
          <p:spPr bwMode="auto">
            <a:xfrm>
              <a:off x="7213393" y="6116657"/>
              <a:ext cx="338504" cy="33855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3333FF"/>
                  </a:solidFill>
                </a:rPr>
                <a:t> </a:t>
              </a:r>
              <a:r>
                <a:rPr lang="en-US" sz="1600" b="1" dirty="0" smtClean="0">
                  <a:solidFill>
                    <a:srgbClr val="333399"/>
                  </a:solidFill>
                </a:rPr>
                <a:t>x</a:t>
              </a:r>
              <a:endParaRPr lang="ru-RU" sz="1600" b="1" dirty="0">
                <a:solidFill>
                  <a:srgbClr val="333399"/>
                </a:solidFill>
              </a:endParaRP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42633"/>
              </p:ext>
            </p:extLst>
          </p:nvPr>
        </p:nvGraphicFramePr>
        <p:xfrm>
          <a:off x="6594945" y="1587"/>
          <a:ext cx="2528217" cy="290606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1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6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18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m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A</a:t>
                      </a:r>
                      <a:r>
                        <a:rPr lang="en-US" sz="1800" b="1" baseline="-25000" dirty="0" smtClean="0">
                          <a:effectLst/>
                        </a:rPr>
                        <a:t>m</a:t>
                      </a:r>
                      <a:r>
                        <a:rPr lang="en-US" sz="1800" b="1" dirty="0" smtClean="0">
                          <a:effectLst/>
                        </a:rPr>
                        <a:t>, [V]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φ</a:t>
                      </a:r>
                      <a:r>
                        <a:rPr lang="en-US" sz="1800" b="1" baseline="-25000" dirty="0" smtClean="0">
                          <a:effectLst/>
                        </a:rPr>
                        <a:t>m </a:t>
                      </a:r>
                      <a:r>
                        <a:rPr lang="en-US" sz="1800" b="1" dirty="0" smtClean="0">
                          <a:effectLst/>
                        </a:rPr>
                        <a:t>, </a:t>
                      </a:r>
                      <a:r>
                        <a:rPr lang="en-US" sz="1800" b="1" dirty="0">
                          <a:effectLst/>
                        </a:rPr>
                        <a:t>[rad]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213.76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71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1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</a:rPr>
                        <a:t>85.44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π</a:t>
                      </a:r>
                      <a:r>
                        <a:rPr lang="en-US" sz="1800" b="1" dirty="0" smtClean="0">
                          <a:effectLst/>
                        </a:rPr>
                        <a:t> + 0.265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36.54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π</a:t>
                      </a:r>
                      <a:r>
                        <a:rPr lang="en-US" sz="1800" b="1" dirty="0">
                          <a:effectLst/>
                        </a:rPr>
                        <a:t> + 0.667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21.43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π</a:t>
                      </a:r>
                      <a:r>
                        <a:rPr lang="en-US" sz="1800" b="1" dirty="0">
                          <a:effectLst/>
                        </a:rPr>
                        <a:t> + 0.978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13.93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π</a:t>
                      </a:r>
                      <a:r>
                        <a:rPr lang="en-US" sz="1800" b="1" dirty="0">
                          <a:effectLst/>
                        </a:rPr>
                        <a:t> + 1.281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9.23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π</a:t>
                      </a:r>
                      <a:r>
                        <a:rPr lang="en-US" sz="1800" b="1" dirty="0">
                          <a:effectLst/>
                        </a:rPr>
                        <a:t> + 1.556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5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Группа 125"/>
          <p:cNvGrpSpPr/>
          <p:nvPr/>
        </p:nvGrpSpPr>
        <p:grpSpPr>
          <a:xfrm>
            <a:off x="-2" y="6278250"/>
            <a:ext cx="9127513" cy="577401"/>
            <a:chOff x="-11393" y="6273950"/>
            <a:chExt cx="8422144" cy="577401"/>
          </a:xfrm>
        </p:grpSpPr>
        <p:pic>
          <p:nvPicPr>
            <p:cNvPr id="127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6102" y="6545923"/>
              <a:ext cx="504649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Rectangle 81"/>
            <p:cNvSpPr>
              <a:spLocks noChangeArrowheads="1"/>
            </p:cNvSpPr>
            <p:nvPr/>
          </p:nvSpPr>
          <p:spPr bwMode="auto">
            <a:xfrm>
              <a:off x="897884" y="6435369"/>
              <a:ext cx="66604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ru-RU" sz="1400" b="1" dirty="0" err="1" smtClean="0">
                  <a:solidFill>
                    <a:srgbClr val="0000CC"/>
                  </a:solidFill>
                </a:rPr>
                <a:t>I.Meshkov</a:t>
              </a:r>
              <a:r>
                <a:rPr lang="en-GB" altLang="ru-RU" sz="1400" b="1" dirty="0" smtClean="0">
                  <a:solidFill>
                    <a:srgbClr val="0000CC"/>
                  </a:solidFill>
                </a:rPr>
                <a:t>  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Forming of an OPF               </a:t>
              </a:r>
              <a:r>
                <a:rPr lang="en-US" sz="1400" b="1" dirty="0" err="1" smtClean="0">
                  <a:solidFill>
                    <a:srgbClr val="0000CC"/>
                  </a:solidFill>
                </a:rPr>
                <a:t>Sarantsev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 Seminar                                    September 4, 2015 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pic>
          <p:nvPicPr>
            <p:cNvPr id="129" name="Picture 4" descr="JIN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93" y="6273950"/>
              <a:ext cx="622954" cy="57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23197" y="6366954"/>
            <a:ext cx="2057400" cy="365125"/>
          </a:xfrm>
        </p:spPr>
        <p:txBody>
          <a:bodyPr/>
          <a:lstStyle/>
          <a:p>
            <a:fld id="{0228F012-B7B3-4311-8DDE-71BD1B65BB10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Rectangle 11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3399"/>
                </a:solidFill>
              </a:rPr>
              <a:t>Synthesis of </a:t>
            </a:r>
            <a:r>
              <a:rPr lang="en-US" altLang="ru-RU" sz="2400" b="1" i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ru-RU" sz="2400" b="1" baseline="-25000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RF</a:t>
            </a:r>
            <a:r>
              <a:rPr lang="en-US" altLang="ru-RU" sz="2400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(t)</a:t>
            </a:r>
            <a:r>
              <a:rPr lang="en-US" sz="2400" b="1" dirty="0" smtClean="0">
                <a:solidFill>
                  <a:srgbClr val="333399"/>
                </a:solidFill>
              </a:rPr>
              <a:t> pulses with harmonic voltage</a:t>
            </a:r>
            <a:endParaRPr lang="en-US" sz="2400" b="1" dirty="0">
              <a:solidFill>
                <a:srgbClr val="3333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89" y="505655"/>
            <a:ext cx="912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3399"/>
                </a:solidFill>
              </a:rPr>
              <a:t>Comparison of application of the calculated </a:t>
            </a:r>
            <a:r>
              <a:rPr lang="en-US" altLang="ru-RU" sz="2000" b="1" i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ru-RU" sz="20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RF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(t) </a:t>
            </a:r>
            <a:r>
              <a:rPr lang="en-US" sz="2000" b="1" dirty="0">
                <a:solidFill>
                  <a:srgbClr val="333399"/>
                </a:solidFill>
              </a:rPr>
              <a:t>(Formula </a:t>
            </a:r>
            <a:r>
              <a:rPr lang="en-US" sz="2000" b="1" dirty="0" smtClean="0">
                <a:solidFill>
                  <a:srgbClr val="333399"/>
                </a:solidFill>
              </a:rPr>
              <a:t>3) </a:t>
            </a:r>
          </a:p>
          <a:p>
            <a:pPr algn="ctr"/>
            <a:r>
              <a:rPr lang="en-US" sz="2000" b="1" dirty="0" smtClean="0">
                <a:solidFill>
                  <a:srgbClr val="333399"/>
                </a:solidFill>
              </a:rPr>
              <a:t>and its Fourier </a:t>
            </a:r>
            <a:r>
              <a:rPr lang="en-US" altLang="ru-RU" sz="2000" b="1" dirty="0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synthesis</a:t>
            </a:r>
            <a:endParaRPr lang="en-US" sz="2000" b="1" dirty="0" smtClean="0">
              <a:solidFill>
                <a:srgbClr val="333399"/>
              </a:solidFill>
            </a:endParaRPr>
          </a:p>
        </p:txBody>
      </p:sp>
      <p:sp>
        <p:nvSpPr>
          <p:cNvPr id="17" name="Rectangle 81"/>
          <p:cNvSpPr>
            <a:spLocks noChangeArrowheads="1"/>
          </p:cNvSpPr>
          <p:nvPr/>
        </p:nvSpPr>
        <p:spPr bwMode="auto">
          <a:xfrm>
            <a:off x="7213393" y="6116657"/>
            <a:ext cx="33850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33FF"/>
                </a:solidFill>
              </a:rPr>
              <a:t> </a:t>
            </a:r>
            <a:r>
              <a:rPr lang="en-US" sz="1600" b="1" dirty="0" smtClean="0">
                <a:solidFill>
                  <a:srgbClr val="333399"/>
                </a:solidFill>
              </a:rPr>
              <a:t>x</a:t>
            </a:r>
            <a:endParaRPr lang="ru-RU" sz="1600" b="1" dirty="0">
              <a:solidFill>
                <a:srgbClr val="333399"/>
              </a:solidFill>
            </a:endParaRPr>
          </a:p>
        </p:txBody>
      </p:sp>
      <p:pic>
        <p:nvPicPr>
          <p:cNvPr id="25" name="Рисунок 5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7" t="14592" r="45375" b="52151"/>
          <a:stretch/>
        </p:blipFill>
        <p:spPr bwMode="auto">
          <a:xfrm>
            <a:off x="2508068" y="1209174"/>
            <a:ext cx="3633356" cy="34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27539" y="4970767"/>
            <a:ext cx="71625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Fig.6. Functions </a:t>
            </a:r>
            <a:r>
              <a:rPr lang="en-US" b="1" dirty="0">
                <a:solidFill>
                  <a:srgbClr val="333399"/>
                </a:solidFill>
                <a:sym typeface="Symbol" panose="05050102010706020507" pitchFamily="18" charset="2"/>
              </a:rPr>
              <a:t></a:t>
            </a:r>
            <a:r>
              <a:rPr lang="en-US" altLang="ru-RU" b="1" i="1" dirty="0" err="1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b="1" i="1" baseline="-25000" dirty="0" err="1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target</a:t>
            </a:r>
            <a:r>
              <a:rPr lang="en-US" alt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b="1" i="1" dirty="0" err="1">
                <a:solidFill>
                  <a:srgbClr val="333399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b="1" i="1" baseline="-25000" dirty="0" err="1">
                <a:solidFill>
                  <a:srgbClr val="333399"/>
                </a:solidFill>
                <a:cs typeface="Times New Roman" panose="02020603050405020304" pitchFamily="18" charset="0"/>
              </a:rPr>
              <a:t>inj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) 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calculated for </a:t>
            </a:r>
            <a:r>
              <a:rPr lang="en-US" altLang="ru-RU" b="1" i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</a:t>
            </a:r>
            <a:r>
              <a:rPr lang="en-US" altLang="ru-RU" b="1" baseline="-25000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RF</a:t>
            </a:r>
            <a:r>
              <a:rPr lang="en-US" altLang="ru-RU" b="1" dirty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(t) </a:t>
            </a:r>
            <a:r>
              <a:rPr lang="en-US" b="1" dirty="0">
                <a:solidFill>
                  <a:srgbClr val="333399"/>
                </a:solidFill>
              </a:rPr>
              <a:t>(Formula 3</a:t>
            </a:r>
            <a:r>
              <a:rPr lang="en-US" b="1" dirty="0" smtClean="0">
                <a:solidFill>
                  <a:srgbClr val="333399"/>
                </a:solidFill>
              </a:rPr>
              <a:t>) – solid curves</a:t>
            </a:r>
          </a:p>
          <a:p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and for “Fourier synthesized” (dashed curves) </a:t>
            </a:r>
          </a:p>
          <a:p>
            <a:pPr algn="ctr"/>
            <a:r>
              <a:rPr lang="en-US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E</a:t>
            </a:r>
            <a:r>
              <a:rPr lang="en-US" b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0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333399"/>
                </a:solidFill>
                <a:cs typeface="Times New Roman" panose="02020603050405020304" pitchFamily="18" charset="0"/>
              </a:rPr>
              <a:t>= 150 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V, </a:t>
            </a:r>
            <a:r>
              <a:rPr lang="en-US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L</a:t>
            </a:r>
            <a:r>
              <a:rPr lang="en-US" b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A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= </a:t>
            </a:r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15 (1)</a:t>
            </a:r>
            <a:r>
              <a:rPr lang="en-US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and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12 (2)</a:t>
            </a:r>
            <a:r>
              <a:rPr lang="en-US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333399"/>
                </a:solidFill>
                <a:cs typeface="Times New Roman" panose="02020603050405020304" pitchFamily="18" charset="0"/>
              </a:rPr>
              <a:t>cm</a:t>
            </a:r>
            <a:endParaRPr lang="ru-RU" b="1" i="1" dirty="0">
              <a:solidFill>
                <a:srgbClr val="3333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08834" y="2558442"/>
            <a:ext cx="509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US" sz="800" b="1" dirty="0" smtClean="0">
              <a:solidFill>
                <a:srgbClr val="3333FF"/>
              </a:solidFill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3333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48590" y="1593894"/>
            <a:ext cx="129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  <a:sym typeface="Symbol" panose="05050102010706020507" pitchFamily="18" charset="2"/>
              </a:rPr>
              <a:t></a:t>
            </a:r>
            <a:r>
              <a:rPr lang="en-US" altLang="ru-RU" b="1" i="1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ru-RU" b="1" i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target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b="1" i="1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b="1" i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inj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),</a:t>
            </a:r>
          </a:p>
          <a:p>
            <a:r>
              <a:rPr lang="en-US" altLang="ru-RU" b="1" dirty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    ns </a:t>
            </a: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306" y="4430864"/>
            <a:ext cx="912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altLang="ru-RU" sz="1600" b="1" i="1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sz="1600" b="1" i="1" baseline="-25000" dirty="0" err="1" smtClean="0">
                <a:solidFill>
                  <a:srgbClr val="333399"/>
                </a:solidFill>
                <a:cs typeface="Times New Roman" panose="02020603050405020304" pitchFamily="18" charset="0"/>
              </a:rPr>
              <a:t>inj</a:t>
            </a:r>
            <a:r>
              <a:rPr lang="en-US" altLang="ru-RU" sz="1600" b="1" i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</a:t>
            </a:r>
            <a:r>
              <a:rPr lang="en-US" altLang="ru-RU" sz="1600" b="1" i="1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 / T</a:t>
            </a:r>
            <a:r>
              <a:rPr lang="en-US" altLang="ru-RU" sz="1600" b="1" baseline="-25000" dirty="0" smtClean="0">
                <a:solidFill>
                  <a:srgbClr val="333399"/>
                </a:solidFill>
                <a:cs typeface="Times New Roman" panose="02020603050405020304" pitchFamily="18" charset="0"/>
              </a:rPr>
              <a:t>0</a:t>
            </a:r>
            <a:endParaRPr lang="ru-RU" sz="16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13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790907"/>
            <a:ext cx="9127511" cy="1015663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Thank you for your attention!</a:t>
            </a:r>
          </a:p>
          <a:p>
            <a:pPr algn="ctr"/>
            <a:r>
              <a:rPr lang="ru-RU" sz="2800" b="1" dirty="0" smtClean="0">
                <a:solidFill>
                  <a:srgbClr val="00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Спасибо за Ваше внимательное внимание</a:t>
            </a:r>
            <a:r>
              <a:rPr lang="en-US" sz="3200" b="1" dirty="0" smtClean="0">
                <a:solidFill>
                  <a:srgbClr val="00FF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" y="4867577"/>
            <a:ext cx="9160489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33399"/>
                </a:solidFill>
              </a:rPr>
              <a:t>Author takes the opportunity to thank the colleagues</a:t>
            </a:r>
            <a:r>
              <a:rPr lang="ru-RU" b="1" i="1" dirty="0" smtClean="0">
                <a:solidFill>
                  <a:srgbClr val="333399"/>
                </a:solidFill>
              </a:rPr>
              <a:t> </a:t>
            </a:r>
            <a:r>
              <a:rPr lang="en-GB" b="1" i="1" dirty="0">
                <a:solidFill>
                  <a:srgbClr val="333399"/>
                </a:solidFill>
              </a:rPr>
              <a:t>and friends </a:t>
            </a:r>
            <a:endParaRPr lang="en-GB" b="1" i="1" dirty="0" smtClean="0">
              <a:solidFill>
                <a:srgbClr val="333399"/>
              </a:solidFill>
            </a:endParaRP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Valery </a:t>
            </a:r>
            <a:r>
              <a:rPr lang="en-US" b="1" i="1" dirty="0" err="1" smtClean="0">
                <a:solidFill>
                  <a:srgbClr val="FF0000"/>
                </a:solidFill>
              </a:rPr>
              <a:t>Kobets</a:t>
            </a:r>
            <a:r>
              <a:rPr lang="en-US" b="1" i="1" dirty="0" smtClean="0">
                <a:solidFill>
                  <a:srgbClr val="FF0000"/>
                </a:solidFill>
              </a:rPr>
              <a:t>, Andrey </a:t>
            </a:r>
            <a:r>
              <a:rPr lang="en-US" b="1" i="1" dirty="0" err="1">
                <a:solidFill>
                  <a:srgbClr val="FF0000"/>
                </a:solidFill>
              </a:rPr>
              <a:t>Kobets</a:t>
            </a:r>
            <a:r>
              <a:rPr lang="en-US" b="1" i="1" dirty="0" smtClean="0">
                <a:solidFill>
                  <a:srgbClr val="FF0000"/>
                </a:solidFill>
              </a:rPr>
              <a:t>, Pawel </a:t>
            </a:r>
            <a:r>
              <a:rPr lang="en-US" b="1" i="1" dirty="0" err="1" smtClean="0">
                <a:solidFill>
                  <a:srgbClr val="FF0000"/>
                </a:solidFill>
              </a:rPr>
              <a:t>Horodek</a:t>
            </a:r>
            <a:r>
              <a:rPr lang="en-US" b="1" i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err="1" smtClean="0">
                <a:solidFill>
                  <a:srgbClr val="FF0000"/>
                </a:solidFill>
              </a:rPr>
              <a:t>Krzistof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Siemek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i="1" dirty="0" smtClean="0">
                <a:solidFill>
                  <a:srgbClr val="333399"/>
                </a:solidFill>
              </a:rPr>
              <a:t>for many fruitful discussions  and proposals of technical solution of the system. </a:t>
            </a:r>
            <a:endParaRPr lang="en-US" b="1" i="1" dirty="0">
              <a:solidFill>
                <a:srgbClr val="333399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242" y="64128"/>
            <a:ext cx="9174045" cy="4775244"/>
            <a:chOff x="-74233" y="245"/>
            <a:chExt cx="9174045" cy="4775244"/>
          </a:xfrm>
        </p:grpSpPr>
        <p:sp>
          <p:nvSpPr>
            <p:cNvPr id="12" name="TextBox 11"/>
            <p:cNvSpPr txBox="1"/>
            <p:nvPr/>
          </p:nvSpPr>
          <p:spPr>
            <a:xfrm>
              <a:off x="-27699" y="18808"/>
              <a:ext cx="9127511" cy="201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333399"/>
                  </a:solidFill>
                </a:rPr>
                <a:t>Problems to be solved</a:t>
              </a:r>
            </a:p>
            <a:p>
              <a:pPr>
                <a:lnSpc>
                  <a:spcPct val="80000"/>
                </a:lnSpc>
              </a:pPr>
              <a:r>
                <a:rPr lang="en-US" sz="2400" b="1" dirty="0">
                  <a:solidFill>
                    <a:srgbClr val="333399"/>
                  </a:solidFill>
                </a:rPr>
                <a:t>	</a:t>
              </a:r>
              <a:r>
                <a:rPr lang="en-US" b="1" dirty="0" smtClean="0">
                  <a:solidFill>
                    <a:srgbClr val="333399"/>
                  </a:solidFill>
                </a:rPr>
                <a:t>1. Design and construction of 3-cavities RF system</a:t>
              </a:r>
            </a:p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333399"/>
                  </a:solidFill>
                </a:rPr>
                <a:t>	</a:t>
              </a:r>
              <a:r>
                <a:rPr lang="en-US" b="1" dirty="0" smtClean="0">
                  <a:solidFill>
                    <a:srgbClr val="333399"/>
                  </a:solidFill>
                </a:rPr>
                <a:t>2. Construction of synchronization (</a:t>
              </a:r>
              <a:r>
                <a:rPr lang="en-US" b="1" i="1" dirty="0" smtClean="0">
                  <a:solidFill>
                    <a:srgbClr val="333399"/>
                  </a:solidFill>
                </a:rPr>
                <a:t>start-stop</a:t>
              </a:r>
              <a:r>
                <a:rPr lang="en-US" b="1" dirty="0" smtClean="0">
                  <a:solidFill>
                    <a:srgbClr val="333399"/>
                  </a:solidFill>
                </a:rPr>
                <a:t>)  system</a:t>
              </a:r>
              <a:endParaRPr lang="en-US" b="1" dirty="0">
                <a:solidFill>
                  <a:srgbClr val="333399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rgbClr val="333399"/>
                  </a:solidFill>
                </a:rPr>
                <a:t>	3. Construction of detection system</a:t>
              </a:r>
            </a:p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333399"/>
                  </a:solidFill>
                </a:rPr>
                <a:t> </a:t>
              </a:r>
              <a:r>
                <a:rPr lang="en-US" b="1" dirty="0" smtClean="0">
                  <a:solidFill>
                    <a:srgbClr val="333399"/>
                  </a:solidFill>
                </a:rPr>
                <a:t>  All these problems are under development presently –</a:t>
              </a:r>
              <a:r>
                <a:rPr lang="ru-RU" b="1" dirty="0" smtClean="0">
                  <a:solidFill>
                    <a:srgbClr val="333399"/>
                  </a:solidFill>
                </a:rPr>
                <a:t> </a:t>
              </a:r>
              <a:r>
                <a:rPr lang="en-US" b="1" dirty="0" smtClean="0">
                  <a:solidFill>
                    <a:srgbClr val="333399"/>
                  </a:solidFill>
                </a:rPr>
                <a:t>see </a:t>
              </a:r>
            </a:p>
            <a:p>
              <a:pPr>
                <a:lnSpc>
                  <a:spcPct val="80000"/>
                </a:lnSpc>
              </a:pPr>
              <a:endParaRPr lang="en-US" sz="800" b="1" dirty="0" smtClean="0">
                <a:solidFill>
                  <a:srgbClr val="333399"/>
                </a:solidFill>
              </a:endParaRPr>
            </a:p>
            <a:p>
              <a:r>
                <a:rPr lang="en-US" sz="2000" b="1" dirty="0">
                  <a:solidFill>
                    <a:srgbClr val="333399"/>
                  </a:solidFill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Ref. 2. Poster report 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#79, </a:t>
              </a:r>
              <a:r>
                <a:rPr lang="en-US" sz="2000" b="1" i="1" dirty="0" err="1" smtClean="0">
                  <a:solidFill>
                    <a:srgbClr val="FF0000"/>
                  </a:solidFill>
                </a:rPr>
                <a:t>Orlov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 et al., Development of Positron Annihilation</a:t>
              </a:r>
            </a:p>
            <a:p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smtClean="0">
                  <a:solidFill>
                    <a:srgbClr val="FF0000"/>
                  </a:solidFill>
                </a:rPr>
                <a:t>    Spectroscopy at JINR.</a:t>
              </a:r>
              <a:endParaRPr lang="en-US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5113" y="2050475"/>
              <a:ext cx="8765309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333399"/>
                  </a:solidFill>
                </a:rPr>
                <a:t>Conclusion</a:t>
              </a:r>
            </a:p>
            <a:p>
              <a:r>
                <a:rPr lang="en-US" sz="2000" b="1" dirty="0" smtClean="0">
                  <a:solidFill>
                    <a:srgbClr val="333399"/>
                  </a:solidFill>
                </a:rPr>
                <a:t>    1. The proposed method forming of the ordered positron flux is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an advanced version of well known method bunching continuous particle flux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 with a </a:t>
              </a:r>
              <a:r>
                <a:rPr lang="en-US" sz="2000" b="1" dirty="0" smtClean="0">
                  <a:solidFill>
                    <a:srgbClr val="006600"/>
                  </a:solidFill>
                </a:rPr>
                <a:t>system of harmonic RF voltage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. Nevertheless, the method promises significant increase of ordering efficiency and higher precision of positron life time measurement – below 30 ps.  </a:t>
              </a:r>
            </a:p>
            <a:p>
              <a:r>
                <a:rPr lang="en-US" sz="2000" b="1" dirty="0" smtClean="0">
                  <a:solidFill>
                    <a:srgbClr val="333399"/>
                  </a:solidFill>
                </a:rPr>
                <a:t>    2. Design and construction of the </a:t>
              </a:r>
              <a:r>
                <a:rPr lang="en-US" sz="2000" b="1" dirty="0" err="1" smtClean="0">
                  <a:solidFill>
                    <a:srgbClr val="333399"/>
                  </a:solidFill>
                </a:rPr>
                <a:t>PaLS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-OPF system is in progress at LEPTA facility at JINR – see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Ref. 2 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above.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-74233" y="245"/>
              <a:ext cx="9144000" cy="477524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243" y="1401429"/>
            <a:ext cx="9152245" cy="6941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t="13304" r="14484" b="8733"/>
          <a:stretch/>
        </p:blipFill>
        <p:spPr>
          <a:xfrm rot="5400000">
            <a:off x="5227088" y="-370618"/>
            <a:ext cx="2959779" cy="4626109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164067" y="11452"/>
            <a:ext cx="9144000" cy="3464909"/>
            <a:chOff x="152400" y="2834"/>
            <a:chExt cx="9144000" cy="3464909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2834"/>
              <a:ext cx="9143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00CC"/>
                  </a:solidFill>
                </a:rPr>
                <a:t>Introduction: What is Positron Annihilation Spectroscopy (PAS)</a:t>
              </a:r>
              <a:endParaRPr lang="en-GB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8" name="Rectangle 117"/>
            <p:cNvSpPr>
              <a:spLocks noChangeArrowheads="1"/>
            </p:cNvSpPr>
            <p:nvPr/>
          </p:nvSpPr>
          <p:spPr bwMode="auto">
            <a:xfrm>
              <a:off x="152400" y="1524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93713" y="519729"/>
              <a:ext cx="2998177" cy="266703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ru-RU" sz="1800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949" y="584543"/>
              <a:ext cx="2901706" cy="256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994056" y="3180405"/>
              <a:ext cx="2998179" cy="28733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200" b="1" dirty="0" smtClean="0">
                  <a:solidFill>
                    <a:srgbClr val="FFFF00"/>
                  </a:solidFill>
                  <a:cs typeface="Arial" panose="020B0604020202020204" pitchFamily="34" charset="0"/>
                </a:rPr>
                <a:t>Examples of defect structure</a:t>
              </a:r>
              <a:endParaRPr lang="en-US" altLang="ru-RU" sz="1200" b="1" dirty="0">
                <a:solidFill>
                  <a:srgbClr val="FFFF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-2" y="4822190"/>
            <a:ext cx="9127513" cy="2033461"/>
            <a:chOff x="-2" y="4822190"/>
            <a:chExt cx="9127513" cy="2033461"/>
          </a:xfrm>
        </p:grpSpPr>
        <p:grpSp>
          <p:nvGrpSpPr>
            <p:cNvPr id="126" name="Группа 125"/>
            <p:cNvGrpSpPr/>
            <p:nvPr/>
          </p:nvGrpSpPr>
          <p:grpSpPr>
            <a:xfrm>
              <a:off x="-2" y="6278250"/>
              <a:ext cx="9127513" cy="577401"/>
              <a:chOff x="-11393" y="6273950"/>
              <a:chExt cx="8422144" cy="577401"/>
            </a:xfrm>
          </p:grpSpPr>
          <p:pic>
            <p:nvPicPr>
              <p:cNvPr id="127" name="Picture 7" descr="NICA-Logo_4c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6102" y="6545923"/>
                <a:ext cx="504649" cy="249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Rectangle 81"/>
              <p:cNvSpPr>
                <a:spLocks noChangeArrowheads="1"/>
              </p:cNvSpPr>
              <p:nvPr/>
            </p:nvSpPr>
            <p:spPr bwMode="auto">
              <a:xfrm>
                <a:off x="897884" y="6435369"/>
                <a:ext cx="66604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GB" altLang="ru-RU" sz="1400" b="1" dirty="0" err="1" smtClean="0">
                    <a:solidFill>
                      <a:srgbClr val="0000CC"/>
                    </a:solidFill>
                  </a:rPr>
                  <a:t>I.Meshkov</a:t>
                </a:r>
                <a:r>
                  <a:rPr lang="en-GB" altLang="ru-RU" sz="1400" b="1" dirty="0" smtClean="0">
                    <a:solidFill>
                      <a:srgbClr val="0000CC"/>
                    </a:solidFill>
                  </a:rPr>
                  <a:t>  </a:t>
                </a:r>
                <a:r>
                  <a:rPr lang="en-US" sz="1400" b="1" dirty="0" smtClean="0">
                    <a:solidFill>
                      <a:srgbClr val="0000CC"/>
                    </a:solidFill>
                  </a:rPr>
                  <a:t>Forming of an OPF               </a:t>
                </a:r>
                <a:r>
                  <a:rPr lang="en-US" sz="1400" b="1" dirty="0" err="1" smtClean="0">
                    <a:solidFill>
                      <a:srgbClr val="0000CC"/>
                    </a:solidFill>
                  </a:rPr>
                  <a:t>Sarantsev</a:t>
                </a:r>
                <a:r>
                  <a:rPr lang="en-US" sz="1400" b="1" dirty="0" smtClean="0">
                    <a:solidFill>
                      <a:srgbClr val="0000CC"/>
                    </a:solidFill>
                  </a:rPr>
                  <a:t> Seminar                                    September 4, 2015 </a:t>
                </a:r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  <p:pic>
            <p:nvPicPr>
              <p:cNvPr id="129" name="Picture 4" descr="JIN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93" y="6273950"/>
                <a:ext cx="622954" cy="577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726" y="4904790"/>
              <a:ext cx="9115785" cy="19389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99"/>
                  </a:solidFill>
                </a:rPr>
                <a:t>			Three kinds of PAS</a:t>
              </a:r>
            </a:p>
            <a:p>
              <a:r>
                <a:rPr lang="en-US" sz="2000" b="1" dirty="0" smtClean="0">
                  <a:solidFill>
                    <a:srgbClr val="333399"/>
                  </a:solidFill>
                </a:rPr>
                <a:t> </a:t>
              </a:r>
              <a:r>
                <a:rPr lang="en-US" sz="2000" b="1" dirty="0" smtClean="0"/>
                <a:t>1. Angular correlation of annihilation gamma-quanta (ACAG)</a:t>
              </a:r>
              <a:endParaRPr lang="en-US" sz="800" b="1" dirty="0"/>
            </a:p>
            <a:p>
              <a:r>
                <a:rPr lang="en-US" sz="2000" b="1" dirty="0" smtClean="0">
                  <a:solidFill>
                    <a:srgbClr val="333399"/>
                  </a:solidFill>
                </a:rPr>
                <a:t> 2. </a:t>
              </a:r>
              <a:r>
                <a:rPr lang="en-US" sz="2000" b="1" dirty="0">
                  <a:solidFill>
                    <a:srgbClr val="333399"/>
                  </a:solidFill>
                </a:rPr>
                <a:t>Doppler Broadening Annihilation Line (DBAL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) Spectroscopy </a:t>
              </a:r>
              <a:r>
                <a:rPr lang="en-US" sz="2000" b="1" dirty="0">
                  <a:solidFill>
                    <a:srgbClr val="333399"/>
                  </a:solidFill>
                </a:rPr>
                <a:t>=&gt; “Yes” or “No” </a:t>
              </a:r>
              <a:endParaRPr lang="en-US" sz="2000" b="1" dirty="0" smtClean="0">
                <a:solidFill>
                  <a:srgbClr val="333399"/>
                </a:solidFill>
              </a:endParaRPr>
            </a:p>
            <a:p>
              <a:r>
                <a:rPr lang="en-US" sz="2000" b="1" dirty="0">
                  <a:solidFill>
                    <a:srgbClr val="333399"/>
                  </a:solidFill>
                </a:rPr>
                <a:t> 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     method </a:t>
              </a:r>
              <a:r>
                <a:rPr lang="en-US" sz="2000" b="1" i="1" dirty="0" smtClean="0">
                  <a:solidFill>
                    <a:srgbClr val="333399"/>
                  </a:solidFill>
                </a:rPr>
                <a:t>regularly used for PAS studies at the LEPTA facility (JINR) since 2015</a:t>
              </a:r>
              <a:endParaRPr lang="en-US" sz="1200" b="1" i="1" dirty="0">
                <a:solidFill>
                  <a:srgbClr val="333399"/>
                </a:solidFill>
              </a:endParaRPr>
            </a:p>
            <a:p>
              <a:r>
                <a:rPr lang="en-US" sz="2000" b="1" dirty="0" smtClean="0">
                  <a:solidFill>
                    <a:srgbClr val="333399"/>
                  </a:solidFill>
                </a:rPr>
                <a:t> </a:t>
              </a:r>
              <a:r>
                <a:rPr lang="en-US" sz="2000" b="1" dirty="0" smtClean="0">
                  <a:solidFill>
                    <a:srgbClr val="006600"/>
                  </a:solidFill>
                </a:rPr>
                <a:t>3. </a:t>
              </a:r>
              <a:r>
                <a:rPr lang="en-US" sz="2000" b="1" dirty="0">
                  <a:solidFill>
                    <a:srgbClr val="006600"/>
                  </a:solidFill>
                </a:rPr>
                <a:t>Positron Annihilation Lifetime </a:t>
              </a:r>
              <a:r>
                <a:rPr lang="en-US" sz="2000" b="1" dirty="0" smtClean="0">
                  <a:solidFill>
                    <a:srgbClr val="006600"/>
                  </a:solidFill>
                </a:rPr>
                <a:t>Spectroscopy (PALS) =&gt; detection of defect kinds</a:t>
              </a:r>
            </a:p>
            <a:p>
              <a:r>
                <a:rPr lang="en-US" sz="2000" b="1" dirty="0">
                  <a:solidFill>
                    <a:srgbClr val="006600"/>
                  </a:solidFill>
                </a:rPr>
                <a:t> </a:t>
              </a:r>
              <a:r>
                <a:rPr lang="en-US" sz="2000" b="1" dirty="0" smtClean="0">
                  <a:solidFill>
                    <a:srgbClr val="006600"/>
                  </a:solidFill>
                </a:rPr>
                <a:t>   by measurement of positron lifetime in the sample </a:t>
              </a: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6448189" y="4822190"/>
              <a:ext cx="2595660" cy="850040"/>
              <a:chOff x="6313715" y="4138972"/>
              <a:chExt cx="2493034" cy="850040"/>
            </a:xfrm>
          </p:grpSpPr>
          <p:cxnSp>
            <p:nvCxnSpPr>
              <p:cNvPr id="55" name="Прямая со стрелкой 54"/>
              <p:cNvCxnSpPr/>
              <p:nvPr/>
            </p:nvCxnSpPr>
            <p:spPr>
              <a:xfrm>
                <a:off x="7606300" y="4468285"/>
                <a:ext cx="1177574" cy="14703"/>
              </a:xfrm>
              <a:prstGeom prst="straightConnector1">
                <a:avLst/>
              </a:prstGeom>
              <a:ln w="9525">
                <a:solidFill>
                  <a:srgbClr val="33339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 flipV="1">
                <a:off x="6377814" y="4457357"/>
                <a:ext cx="1260535" cy="321995"/>
              </a:xfrm>
              <a:prstGeom prst="straightConnector1">
                <a:avLst/>
              </a:prstGeom>
              <a:ln w="9525">
                <a:solidFill>
                  <a:srgbClr val="33339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 стрелкой 46"/>
              <p:cNvCxnSpPr/>
              <p:nvPr/>
            </p:nvCxnSpPr>
            <p:spPr>
              <a:xfrm flipV="1">
                <a:off x="7546214" y="4448247"/>
                <a:ext cx="81807" cy="3629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7486650" y="4814188"/>
                <a:ext cx="1260186" cy="0"/>
              </a:xfrm>
              <a:prstGeom prst="straightConnector1">
                <a:avLst/>
              </a:prstGeom>
              <a:ln w="9525">
                <a:solidFill>
                  <a:srgbClr val="333399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Дуга 21"/>
              <p:cNvSpPr/>
              <p:nvPr/>
            </p:nvSpPr>
            <p:spPr>
              <a:xfrm>
                <a:off x="8114144" y="4639363"/>
                <a:ext cx="89578" cy="349649"/>
              </a:xfrm>
              <a:prstGeom prst="arc">
                <a:avLst/>
              </a:prstGeom>
              <a:ln w="12700">
                <a:solidFill>
                  <a:srgbClr val="33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1" name="Прямая со стрелкой 40"/>
              <p:cNvCxnSpPr/>
              <p:nvPr/>
            </p:nvCxnSpPr>
            <p:spPr>
              <a:xfrm flipV="1">
                <a:off x="7546214" y="4485785"/>
                <a:ext cx="1260535" cy="321995"/>
              </a:xfrm>
              <a:prstGeom prst="straightConnector1">
                <a:avLst/>
              </a:prstGeom>
              <a:ln w="38100">
                <a:solidFill>
                  <a:srgbClr val="3333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8172313" y="4550964"/>
                <a:ext cx="2169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i="1" dirty="0" smtClean="0">
                    <a:solidFill>
                      <a:srgbClr val="333399"/>
                    </a:solidFill>
                    <a:sym typeface="Symbol" panose="05050102010706020507" pitchFamily="18" charset="2"/>
                  </a:rPr>
                  <a:t></a:t>
                </a:r>
                <a:endParaRPr lang="ru-RU" sz="1600" i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430450" y="4138972"/>
                <a:ext cx="6836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i="1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US" b="1" i="1" baseline="-25000" dirty="0" err="1" smtClean="0">
                    <a:solidFill>
                      <a:srgbClr val="FF0000"/>
                    </a:solidFill>
                  </a:rPr>
                  <a:t>pPs</a:t>
                </a:r>
                <a:endParaRPr lang="ru-RU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8" name="Прямая со стрелкой 57"/>
              <p:cNvCxnSpPr/>
              <p:nvPr/>
            </p:nvCxnSpPr>
            <p:spPr>
              <a:xfrm>
                <a:off x="7521464" y="4260411"/>
                <a:ext cx="169671" cy="367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6313715" y="4795956"/>
                <a:ext cx="1232499" cy="9027"/>
              </a:xfrm>
              <a:prstGeom prst="straightConnector1">
                <a:avLst/>
              </a:prstGeom>
              <a:ln w="38100">
                <a:solidFill>
                  <a:srgbClr val="333399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92509" y="4841920"/>
                  <a:ext cx="1905820" cy="508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𝒑𝑷𝒔</m:t>
                          </m:r>
                        </m:sub>
                      </m:sSub>
                    </m:oMath>
                  </a14:m>
                  <a:r>
                    <a:rPr lang="en-US" b="1" i="1" dirty="0" smtClean="0"/>
                    <a:t> =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2509" y="4841920"/>
                  <a:ext cx="1905820" cy="5085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0" y="3408858"/>
            <a:ext cx="911578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ru-RU" b="1" dirty="0" smtClean="0"/>
              <a:t>T</a:t>
            </a:r>
            <a:r>
              <a:rPr lang="pl-PL" altLang="ru-RU" b="1" dirty="0" smtClean="0"/>
              <a:t>he </a:t>
            </a:r>
            <a:r>
              <a:rPr lang="pl-PL" altLang="ru-RU" b="1" dirty="0"/>
              <a:t>annihilation gamma line is naturally broadened, but </a:t>
            </a:r>
            <a:r>
              <a:rPr lang="en-US" altLang="ru-RU" b="1" u="sng" dirty="0" smtClean="0"/>
              <a:t>in defect free structure positron </a:t>
            </a:r>
            <a:r>
              <a:rPr lang="en-US" altLang="ru-RU" b="1" u="sng" dirty="0"/>
              <a:t>annihilates mainly</a:t>
            </a:r>
            <a:r>
              <a:rPr lang="ru-RU" altLang="ru-RU" b="1" u="sng" dirty="0" smtClean="0"/>
              <a:t> </a:t>
            </a:r>
            <a:r>
              <a:rPr lang="en-US" altLang="ru-RU" b="1" u="sng" dirty="0" smtClean="0"/>
              <a:t>with valence </a:t>
            </a:r>
            <a:r>
              <a:rPr lang="pl-PL" altLang="ru-RU" b="1" u="sng" dirty="0" smtClean="0"/>
              <a:t>electrons</a:t>
            </a:r>
            <a:r>
              <a:rPr lang="en-US" altLang="ru-RU" b="1" u="sng" dirty="0" smtClean="0"/>
              <a:t>,</a:t>
            </a:r>
            <a:r>
              <a:rPr lang="pl-PL" altLang="ru-RU" b="1" u="sng" dirty="0" smtClean="0"/>
              <a:t> </a:t>
            </a:r>
            <a:r>
              <a:rPr lang="en-US" altLang="ru-RU" b="1" u="sng" dirty="0" smtClean="0"/>
              <a:t>which </a:t>
            </a:r>
            <a:r>
              <a:rPr lang="pl-PL" altLang="ru-RU" b="1" u="sng" dirty="0" smtClean="0"/>
              <a:t>have </a:t>
            </a:r>
            <a:r>
              <a:rPr lang="en-US" altLang="ru-RU" b="1" u="sng" dirty="0" smtClean="0"/>
              <a:t>large</a:t>
            </a:r>
            <a:r>
              <a:rPr lang="pl-PL" altLang="ru-RU" b="1" u="sng" dirty="0" smtClean="0"/>
              <a:t>r momenta</a:t>
            </a:r>
            <a:r>
              <a:rPr lang="en-US" altLang="ru-RU" b="1" dirty="0" smtClean="0"/>
              <a:t>. T</a:t>
            </a:r>
            <a:r>
              <a:rPr lang="pl-PL" altLang="ru-RU" b="1" dirty="0" smtClean="0"/>
              <a:t>he</a:t>
            </a:r>
            <a:r>
              <a:rPr lang="en-US" altLang="ru-RU" b="1" dirty="0" err="1" smtClean="0"/>
              <a:t>refore</a:t>
            </a:r>
            <a:r>
              <a:rPr lang="en-US" altLang="ru-RU" b="1" dirty="0" smtClean="0"/>
              <a:t> </a:t>
            </a:r>
            <a:r>
              <a:rPr lang="pl-PL" altLang="ru-RU" b="1" dirty="0" smtClean="0"/>
              <a:t>broadening </a:t>
            </a:r>
            <a:r>
              <a:rPr lang="pl-PL" altLang="ru-RU" b="1" dirty="0"/>
              <a:t>from </a:t>
            </a:r>
            <a:r>
              <a:rPr lang="en-US" altLang="ru-RU" b="1" dirty="0" smtClean="0"/>
              <a:t>non-</a:t>
            </a:r>
            <a:r>
              <a:rPr lang="pl-PL" altLang="ru-RU" b="1" dirty="0" smtClean="0"/>
              <a:t>defected </a:t>
            </a:r>
            <a:r>
              <a:rPr lang="pl-PL" altLang="ru-RU" b="1" dirty="0"/>
              <a:t>area </a:t>
            </a:r>
            <a:r>
              <a:rPr lang="en-US" altLang="ru-RU" b="1" dirty="0" smtClean="0"/>
              <a:t>is </a:t>
            </a:r>
            <a:r>
              <a:rPr lang="pl-PL" altLang="ru-RU" b="1" dirty="0" smtClean="0"/>
              <a:t>l</a:t>
            </a:r>
            <a:r>
              <a:rPr lang="en-US" altLang="ru-RU" b="1" dirty="0" err="1" smtClean="0"/>
              <a:t>arger</a:t>
            </a:r>
            <a:r>
              <a:rPr lang="pl-PL" altLang="ru-RU" b="1" dirty="0" smtClean="0"/>
              <a:t>.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40934" y="6340227"/>
            <a:ext cx="2057400" cy="365125"/>
          </a:xfrm>
        </p:spPr>
        <p:txBody>
          <a:bodyPr/>
          <a:lstStyle/>
          <a:p>
            <a:fld id="{0228F012-B7B3-4311-8DDE-71BD1B65BB10}" type="slidenum">
              <a:rPr lang="ru-RU" smtClean="0"/>
              <a:t>2</a:t>
            </a:fld>
            <a:endParaRPr lang="ru-RU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230953" y="1156998"/>
            <a:ext cx="1807886" cy="523220"/>
            <a:chOff x="238084" y="1294306"/>
            <a:chExt cx="1807886" cy="523220"/>
          </a:xfrm>
        </p:grpSpPr>
        <p:sp>
          <p:nvSpPr>
            <p:cNvPr id="63" name="TextBox 62"/>
            <p:cNvSpPr txBox="1"/>
            <p:nvPr/>
          </p:nvSpPr>
          <p:spPr>
            <a:xfrm>
              <a:off x="238084" y="1294306"/>
              <a:ext cx="1318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Single vacancy</a:t>
              </a:r>
            </a:p>
            <a:p>
              <a:r>
                <a:rPr lang="en-US" sz="1400" b="1" dirty="0" smtClean="0">
                  <a:sym typeface="Symbol" panose="05050102010706020507" pitchFamily="18" charset="2"/>
                </a:rPr>
                <a:t>   175 </a:t>
              </a:r>
              <a:r>
                <a:rPr lang="en-US" sz="1400" b="1" dirty="0" err="1" smtClean="0">
                  <a:sym typeface="Symbol" panose="05050102010706020507" pitchFamily="18" charset="2"/>
                </a:rPr>
                <a:t>ps</a:t>
              </a:r>
              <a:endParaRPr lang="en-US" sz="1400" b="1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1556930" y="1539609"/>
              <a:ext cx="489040" cy="1232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230953" y="1663005"/>
            <a:ext cx="1807886" cy="523220"/>
            <a:chOff x="238084" y="1294306"/>
            <a:chExt cx="1807886" cy="523220"/>
          </a:xfrm>
        </p:grpSpPr>
        <p:sp>
          <p:nvSpPr>
            <p:cNvPr id="90" name="TextBox 89"/>
            <p:cNvSpPr txBox="1"/>
            <p:nvPr/>
          </p:nvSpPr>
          <p:spPr>
            <a:xfrm>
              <a:off x="238084" y="1294306"/>
              <a:ext cx="1318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/>
                <a:t>Divacancy</a:t>
              </a:r>
              <a:endParaRPr lang="en-US" sz="1400" b="1" dirty="0" smtClean="0"/>
            </a:p>
            <a:p>
              <a:r>
                <a:rPr lang="en-US" sz="1400" b="1" dirty="0" smtClean="0">
                  <a:sym typeface="Symbol" panose="05050102010706020507" pitchFamily="18" charset="2"/>
                </a:rPr>
                <a:t>   183 </a:t>
              </a:r>
              <a:r>
                <a:rPr lang="en-US" sz="1400" b="1" dirty="0" err="1" smtClean="0">
                  <a:sym typeface="Symbol" panose="05050102010706020507" pitchFamily="18" charset="2"/>
                </a:rPr>
                <a:t>ps</a:t>
              </a:r>
              <a:endParaRPr lang="en-US" sz="1400" b="1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>
              <a:off x="1556930" y="1506979"/>
              <a:ext cx="489040" cy="12328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/>
        </p:nvGrpSpPr>
        <p:grpSpPr>
          <a:xfrm>
            <a:off x="230953" y="2149408"/>
            <a:ext cx="1734554" cy="523220"/>
            <a:chOff x="-1724650" y="1793916"/>
            <a:chExt cx="1734554" cy="523220"/>
          </a:xfrm>
        </p:grpSpPr>
        <p:sp>
          <p:nvSpPr>
            <p:cNvPr id="93" name="TextBox 92"/>
            <p:cNvSpPr txBox="1"/>
            <p:nvPr/>
          </p:nvSpPr>
          <p:spPr>
            <a:xfrm>
              <a:off x="-1724650" y="1793916"/>
              <a:ext cx="1318846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Three vacancy</a:t>
              </a:r>
            </a:p>
            <a:p>
              <a:r>
                <a:rPr lang="en-US" sz="1400" b="1" dirty="0" smtClean="0">
                  <a:sym typeface="Symbol" panose="05050102010706020507" pitchFamily="18" charset="2"/>
                </a:rPr>
                <a:t>   195 </a:t>
              </a:r>
              <a:r>
                <a:rPr lang="en-US" sz="1400" b="1" dirty="0" err="1" smtClean="0">
                  <a:sym typeface="Symbol" panose="05050102010706020507" pitchFamily="18" charset="2"/>
                </a:rPr>
                <a:t>ps</a:t>
              </a:r>
              <a:endParaRPr lang="en-US" sz="1400" b="1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>
              <a:off x="-405804" y="1951848"/>
              <a:ext cx="415708" cy="840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243035" y="2609885"/>
            <a:ext cx="2188234" cy="556584"/>
            <a:chOff x="250166" y="1189904"/>
            <a:chExt cx="2188234" cy="556584"/>
          </a:xfrm>
        </p:grpSpPr>
        <p:sp>
          <p:nvSpPr>
            <p:cNvPr id="96" name="TextBox 95"/>
            <p:cNvSpPr txBox="1"/>
            <p:nvPr/>
          </p:nvSpPr>
          <p:spPr>
            <a:xfrm>
              <a:off x="250166" y="1223268"/>
              <a:ext cx="1460340" cy="52322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Interstitial atom</a:t>
              </a:r>
            </a:p>
            <a:p>
              <a:r>
                <a:rPr lang="en-US" sz="1400" b="1" dirty="0" smtClean="0">
                  <a:sym typeface="Symbol" panose="05050102010706020507" pitchFamily="18" charset="2"/>
                </a:rPr>
                <a:t>   110 </a:t>
              </a:r>
              <a:r>
                <a:rPr lang="en-US" sz="1400" b="1" dirty="0" err="1" smtClean="0">
                  <a:sym typeface="Symbol" panose="05050102010706020507" pitchFamily="18" charset="2"/>
                </a:rPr>
                <a:t>ps</a:t>
              </a:r>
              <a:endParaRPr lang="en-US" sz="1400" b="1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97" name="Прямая со стрелкой 96"/>
            <p:cNvCxnSpPr>
              <a:stCxn id="96" idx="3"/>
            </p:cNvCxnSpPr>
            <p:nvPr/>
          </p:nvCxnSpPr>
          <p:spPr>
            <a:xfrm flipV="1">
              <a:off x="1710506" y="1189904"/>
              <a:ext cx="727894" cy="29497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Группа 97"/>
          <p:cNvGrpSpPr/>
          <p:nvPr/>
        </p:nvGrpSpPr>
        <p:grpSpPr>
          <a:xfrm>
            <a:off x="3046620" y="2535924"/>
            <a:ext cx="1453121" cy="780322"/>
            <a:chOff x="-202582" y="1181610"/>
            <a:chExt cx="1453121" cy="780322"/>
          </a:xfrm>
        </p:grpSpPr>
        <p:sp>
          <p:nvSpPr>
            <p:cNvPr id="99" name="TextBox 98"/>
            <p:cNvSpPr txBox="1"/>
            <p:nvPr/>
          </p:nvSpPr>
          <p:spPr>
            <a:xfrm>
              <a:off x="238084" y="1223268"/>
              <a:ext cx="1012455" cy="738664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Defect </a:t>
              </a:r>
              <a:r>
                <a:rPr lang="en-US" sz="1400" b="1" dirty="0" smtClean="0"/>
                <a:t>free structure</a:t>
              </a:r>
              <a:endParaRPr lang="en-US" sz="1400" b="1" dirty="0"/>
            </a:p>
            <a:p>
              <a:r>
                <a:rPr lang="en-US" sz="1400" b="1" dirty="0" smtClean="0">
                  <a:sym typeface="Symbol" panose="05050102010706020507" pitchFamily="18" charset="2"/>
                </a:rPr>
                <a:t>   110 </a:t>
              </a:r>
              <a:r>
                <a:rPr lang="en-US" sz="1400" b="1" dirty="0" err="1" smtClean="0">
                  <a:sym typeface="Symbol" panose="05050102010706020507" pitchFamily="18" charset="2"/>
                </a:rPr>
                <a:t>ps</a:t>
              </a:r>
              <a:endParaRPr lang="en-US" sz="1400" b="1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 flipH="1" flipV="1">
              <a:off x="-202582" y="1181610"/>
              <a:ext cx="440666" cy="3032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3201680" y="1652205"/>
            <a:ext cx="1453121" cy="780322"/>
            <a:chOff x="-202582" y="1181610"/>
            <a:chExt cx="1453121" cy="780322"/>
          </a:xfrm>
        </p:grpSpPr>
        <p:sp>
          <p:nvSpPr>
            <p:cNvPr id="102" name="TextBox 101"/>
            <p:cNvSpPr txBox="1"/>
            <p:nvPr/>
          </p:nvSpPr>
          <p:spPr>
            <a:xfrm>
              <a:off x="238084" y="1223268"/>
              <a:ext cx="1012455" cy="738664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Edge dislocation</a:t>
              </a:r>
              <a:endParaRPr lang="en-US" sz="1400" b="1" dirty="0"/>
            </a:p>
            <a:p>
              <a:r>
                <a:rPr lang="en-US" sz="1400" b="1" dirty="0" smtClean="0">
                  <a:sym typeface="Symbol" panose="05050102010706020507" pitchFamily="18" charset="2"/>
                </a:rPr>
                <a:t>   113 </a:t>
              </a:r>
              <a:r>
                <a:rPr lang="en-US" sz="1400" b="1" dirty="0" err="1" smtClean="0">
                  <a:sym typeface="Symbol" panose="05050102010706020507" pitchFamily="18" charset="2"/>
                </a:rPr>
                <a:t>ps</a:t>
              </a:r>
              <a:endParaRPr lang="en-US" sz="1400" b="1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103" name="Прямая со стрелкой 102"/>
            <p:cNvCxnSpPr/>
            <p:nvPr/>
          </p:nvCxnSpPr>
          <p:spPr>
            <a:xfrm flipH="1" flipV="1">
              <a:off x="-202582" y="1181610"/>
              <a:ext cx="440666" cy="30326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Группа 103"/>
          <p:cNvGrpSpPr/>
          <p:nvPr/>
        </p:nvGrpSpPr>
        <p:grpSpPr>
          <a:xfrm>
            <a:off x="3070704" y="620178"/>
            <a:ext cx="1961460" cy="738664"/>
            <a:chOff x="-135396" y="1223268"/>
            <a:chExt cx="1961460" cy="738664"/>
          </a:xfrm>
        </p:grpSpPr>
        <p:sp>
          <p:nvSpPr>
            <p:cNvPr id="105" name="TextBox 104"/>
            <p:cNvSpPr txBox="1"/>
            <p:nvPr/>
          </p:nvSpPr>
          <p:spPr>
            <a:xfrm>
              <a:off x="238084" y="1223268"/>
              <a:ext cx="1587980" cy="738664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Vacancy near dislocation line</a:t>
              </a:r>
            </a:p>
            <a:p>
              <a:r>
                <a:rPr lang="en-US" sz="1400" b="1" dirty="0" smtClean="0"/>
                <a:t>110 </a:t>
              </a:r>
              <a:r>
                <a:rPr lang="en-US" sz="1400" b="1" dirty="0" err="1" smtClean="0"/>
                <a:t>ps</a:t>
              </a:r>
              <a:r>
                <a:rPr lang="en-US" sz="1400" b="1" dirty="0" smtClean="0"/>
                <a:t> </a:t>
              </a:r>
              <a:r>
                <a:rPr lang="en-US" sz="1400" b="1" dirty="0" smtClean="0">
                  <a:sym typeface="Symbol" panose="05050102010706020507" pitchFamily="18" charset="2"/>
                </a:rPr>
                <a:t>   175 </a:t>
              </a:r>
              <a:r>
                <a:rPr lang="en-US" sz="1400" b="1" dirty="0" err="1" smtClean="0">
                  <a:sym typeface="Symbol" panose="05050102010706020507" pitchFamily="18" charset="2"/>
                </a:rPr>
                <a:t>ps</a:t>
              </a:r>
              <a:endParaRPr lang="en-US" sz="1400" b="1" dirty="0" smtClean="0">
                <a:sym typeface="Symbol" panose="05050102010706020507" pitchFamily="18" charset="2"/>
              </a:endParaRPr>
            </a:p>
          </p:txBody>
        </p:sp>
        <p:cxnSp>
          <p:nvCxnSpPr>
            <p:cNvPr id="106" name="Прямая со стрелкой 105"/>
            <p:cNvCxnSpPr/>
            <p:nvPr/>
          </p:nvCxnSpPr>
          <p:spPr>
            <a:xfrm flipH="1">
              <a:off x="-135396" y="1623316"/>
              <a:ext cx="373480" cy="1754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Овал 106"/>
          <p:cNvSpPr/>
          <p:nvPr/>
        </p:nvSpPr>
        <p:spPr>
          <a:xfrm>
            <a:off x="3266953" y="692953"/>
            <a:ext cx="131855" cy="1024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8" name="Прямая со стрелкой 107"/>
          <p:cNvCxnSpPr/>
          <p:nvPr/>
        </p:nvCxnSpPr>
        <p:spPr>
          <a:xfrm>
            <a:off x="1365079" y="1790483"/>
            <a:ext cx="598292" cy="579855"/>
          </a:xfrm>
          <a:prstGeom prst="straightConnector1">
            <a:avLst/>
          </a:prstGeom>
          <a:ln w="28575">
            <a:solidFill>
              <a:srgbClr val="0000CC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1916133" y="2334723"/>
            <a:ext cx="598292" cy="579855"/>
          </a:xfrm>
          <a:prstGeom prst="straightConnector1">
            <a:avLst/>
          </a:prstGeom>
          <a:ln w="28575">
            <a:solidFill>
              <a:srgbClr val="00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3" y="4251678"/>
            <a:ext cx="9155726" cy="646331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ru-RU" b="1" dirty="0" smtClean="0"/>
              <a:t> T</a:t>
            </a:r>
            <a:r>
              <a:rPr lang="pl-PL" altLang="ru-RU" b="1" dirty="0" smtClean="0"/>
              <a:t>he </a:t>
            </a:r>
            <a:r>
              <a:rPr lang="en-US" altLang="ru-RU" b="1" dirty="0" smtClean="0"/>
              <a:t>ACAG method brings the same information as DBAL spectroscopy, however it requires</a:t>
            </a:r>
          </a:p>
          <a:p>
            <a:pPr algn="just"/>
            <a:r>
              <a:rPr lang="en-US" altLang="ru-RU" b="1" dirty="0" smtClean="0"/>
              <a:t> much longer time for data acquisition. Therefore its application is very rare presently .</a:t>
            </a:r>
            <a:endParaRPr lang="ru-RU" b="1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flipV="1">
            <a:off x="2022624" y="2515353"/>
            <a:ext cx="5766990" cy="31238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9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1597 L -0.00486 -0.01574 C -0.00642 -0.01412 -0.00764 -0.0118 -0.00885 -0.00972 C -0.01024 -0.0081 -0.01181 -0.00648 -0.01285 -0.00416 C -0.01458 -0.00069 -0.01354 -0.00208 -0.01615 -0.00069 C -0.01858 0.00417 -0.01615 -4.81481E-6 -0.01944 0.00371 C -0.02274 0.00764 -0.01997 0.00579 -0.02344 0.00764 C -0.02378 0.00834 -0.02413 0.0095 -0.02465 0.01042 C -0.03003 0.01644 -0.03958 0.01505 -0.04497 0.01551 C -0.04653 0.01713 -0.04774 0.01875 -0.04896 0.02014 C -0.04983 0.02084 -0.05052 0.02107 -0.05104 0.02223 C -0.05208 0.02362 -0.05382 0.02732 -0.05382 0.02755 C -0.05399 0.02894 -0.05417 0.03056 -0.05434 0.03195 C -0.05451 0.03288 -0.05503 0.03403 -0.05503 0.03473 C -0.05503 0.03936 -0.05451 0.04399 -0.05434 0.04862 C -0.05451 0.05186 -0.05434 0.05533 -0.05503 0.05857 C -0.05521 0.05926 -0.05625 0.0588 -0.05694 0.05926 C -0.06163 0.0625 -0.0559 0.06042 -0.06233 0.06204 C -0.06319 0.06343 -0.06458 0.06598 -0.06615 0.06667 C -0.06788 0.0676 -0.06979 0.06783 -0.07135 0.06829 C -0.07205 0.06852 -0.07257 0.06945 -0.07344 0.06945 C -0.08038 0.07014 -0.0875 0.07061 -0.09444 0.07107 C -0.10156 0.07431 -0.09688 0.07269 -0.10816 0.0757 C -0.10868 0.07778 -0.1099 0.0794 -0.10972 0.08125 C -0.1092 0.08403 -0.10868 0.08982 -0.10764 0.09237 L -0.10625 0.09468 C -0.10625 0.09584 -0.10556 0.10024 -0.10486 0.10139 C -0.10417 0.10301 -0.10243 0.10695 -0.10243 0.10718 C -0.10122 0.11135 -0.10069 0.11181 -0.10243 0.11875 C -0.1026 0.11991 -0.10556 0.12246 -0.10625 0.12315 C -0.10799 0.12987 -0.10573 0.1213 -0.10816 0.12848 C -0.10851 0.1294 -0.10868 0.13056 -0.10885 0.13125 C -0.10903 0.13357 -0.10972 0.13542 -0.10972 0.13774 C -0.10972 0.13982 -0.1092 0.14584 -0.10816 0.14862 C -0.10712 0.15209 -0.10677 0.15116 -0.10486 0.15417 C -0.10434 0.15487 -0.10399 0.15579 -0.10365 0.15695 C -0.10347 0.15811 -0.10313 0.15903 -0.10295 0.16042 C -0.10278 0.16181 -0.1026 0.16343 -0.10243 0.16482 C -0.10226 0.16598 -0.10191 0.1669 -0.10174 0.1676 C -0.10156 0.16899 -0.10122 0.17014 -0.10087 0.17153 C -0.10122 0.17732 -0.10122 0.18311 -0.10174 0.18889 C -0.10174 0.18959 -0.10208 0.19051 -0.10243 0.19121 C -0.1059 0.20255 -0.10174 0.18843 -0.10486 0.19792 C -0.10747 0.20463 -0.10278 0.19538 -0.10764 0.20417 C -0.10885 0.20996 -0.10694 0.20417 -0.11094 0.20788 C -0.11684 0.2132 -0.10764 0.20834 -0.11424 0.21135 C -0.11545 0.21413 -0.11563 0.21459 -0.11753 0.2169 C -0.11806 0.2176 -0.11892 0.21783 -0.11944 0.21875 C -0.12083 0.22038 -0.1217 0.22292 -0.12344 0.22431 C -0.12413 0.22477 -0.125 0.22547 -0.12604 0.22593 C -0.12691 0.22639 -0.12778 0.22663 -0.12865 0.22709 C -0.1342 0.22871 -0.13368 0.22801 -0.14184 0.22871 C -0.14375 0.2294 -0.14479 0.22917 -0.14635 0.23149 C -0.14688 0.23218 -0.14722 0.23334 -0.14774 0.23426 C -0.14792 0.23658 -0.14809 0.24075 -0.14896 0.24329 C -0.14913 0.24352 -0.14931 0.24375 -0.14948 0.24445 " pathEditMode="relative" rAng="0" ptsTypes="AAAAAAAAAAAAA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3263 L -0.08733 -0.116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-42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6337 0.077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7" grpId="0" animBg="1"/>
      <p:bldP spid="107" grpId="1" animBg="1"/>
      <p:bldP spid="107" grpId="2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Группа 61"/>
          <p:cNvGrpSpPr/>
          <p:nvPr/>
        </p:nvGrpSpPr>
        <p:grpSpPr>
          <a:xfrm>
            <a:off x="1584659" y="949911"/>
            <a:ext cx="3697556" cy="5328339"/>
            <a:chOff x="1584659" y="949911"/>
            <a:chExt cx="3697556" cy="5328339"/>
          </a:xfrm>
        </p:grpSpPr>
        <p:sp>
          <p:nvSpPr>
            <p:cNvPr id="63" name="Правая фигурная скобка 62"/>
            <p:cNvSpPr/>
            <p:nvPr/>
          </p:nvSpPr>
          <p:spPr>
            <a:xfrm>
              <a:off x="1584659" y="949911"/>
              <a:ext cx="1535837" cy="5328339"/>
            </a:xfrm>
            <a:prstGeom prst="rightBrac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938510" y="3265288"/>
              <a:ext cx="234370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99"/>
                  </a:solidFill>
                </a:rPr>
                <a:t>DBAL Spectroscopy:</a:t>
              </a:r>
            </a:p>
            <a:p>
              <a:r>
                <a:rPr lang="en-US" b="1" dirty="0" smtClean="0">
                  <a:solidFill>
                    <a:srgbClr val="333399"/>
                  </a:solidFill>
                </a:rPr>
                <a:t>“Yes” or “No” method</a:t>
              </a:r>
              <a:endParaRPr lang="ru-RU" dirty="0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-2" y="6278250"/>
            <a:ext cx="9127513" cy="577401"/>
            <a:chOff x="-11393" y="6273950"/>
            <a:chExt cx="8422144" cy="577401"/>
          </a:xfrm>
        </p:grpSpPr>
        <p:pic>
          <p:nvPicPr>
            <p:cNvPr id="127" name="Picture 7" descr="NICA-Logo_4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6102" y="6545923"/>
              <a:ext cx="504649" cy="249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Rectangle 81"/>
            <p:cNvSpPr>
              <a:spLocks noChangeArrowheads="1"/>
            </p:cNvSpPr>
            <p:nvPr/>
          </p:nvSpPr>
          <p:spPr bwMode="auto">
            <a:xfrm>
              <a:off x="897884" y="6435369"/>
              <a:ext cx="66604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altLang="ru-RU" sz="1400" b="1" dirty="0" err="1" smtClean="0">
                  <a:solidFill>
                    <a:srgbClr val="0000CC"/>
                  </a:solidFill>
                </a:rPr>
                <a:t>I.Meshkov</a:t>
              </a:r>
              <a:r>
                <a:rPr lang="en-GB" altLang="ru-RU" sz="1400" b="1" dirty="0" smtClean="0">
                  <a:solidFill>
                    <a:srgbClr val="0000CC"/>
                  </a:solidFill>
                </a:rPr>
                <a:t>  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Forming of an OPF               </a:t>
              </a:r>
              <a:r>
                <a:rPr lang="en-US" sz="1400" b="1" dirty="0" err="1" smtClean="0">
                  <a:solidFill>
                    <a:srgbClr val="0000CC"/>
                  </a:solidFill>
                </a:rPr>
                <a:t>Sarantsev</a:t>
              </a:r>
              <a:r>
                <a:rPr lang="en-US" sz="1400" b="1" dirty="0" smtClean="0">
                  <a:solidFill>
                    <a:srgbClr val="0000CC"/>
                  </a:solidFill>
                </a:rPr>
                <a:t> Seminar                                    September 4, 2015 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  <p:pic>
          <p:nvPicPr>
            <p:cNvPr id="129" name="Picture 4" descr="JIN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93" y="6273950"/>
              <a:ext cx="622954" cy="577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3</a:t>
            </a:fld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-16430" y="-62485"/>
            <a:ext cx="9143941" cy="6265443"/>
            <a:chOff x="-16430" y="-62485"/>
            <a:chExt cx="9143941" cy="6265443"/>
          </a:xfrm>
        </p:grpSpPr>
        <p:sp>
          <p:nvSpPr>
            <p:cNvPr id="6" name="TextBox 5"/>
            <p:cNvSpPr txBox="1"/>
            <p:nvPr/>
          </p:nvSpPr>
          <p:spPr>
            <a:xfrm>
              <a:off x="-16430" y="-62485"/>
              <a:ext cx="9143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CC"/>
                  </a:solidFill>
                </a:rPr>
                <a:t>Introduction: What is Positron Annihilation Spectroscopy (PAS)</a:t>
              </a:r>
              <a:endParaRPr lang="en-GB" b="1" dirty="0">
                <a:solidFill>
                  <a:srgbClr val="0000CC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151" y="977999"/>
              <a:ext cx="1865915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Single vacancy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   175 </a:t>
              </a:r>
              <a:r>
                <a:rPr lang="en-US" b="1" dirty="0" err="1" smtClean="0">
                  <a:sym typeface="Symbol" panose="05050102010706020507" pitchFamily="18" charset="2"/>
                </a:rPr>
                <a:t>ps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2604" y="1609641"/>
              <a:ext cx="1859462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Divacancy</a:t>
              </a:r>
              <a:endParaRPr lang="en-US" b="1" dirty="0" smtClean="0"/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   183 </a:t>
              </a:r>
              <a:r>
                <a:rPr lang="en-US" b="1" dirty="0" err="1" smtClean="0">
                  <a:sym typeface="Symbol" panose="05050102010706020507" pitchFamily="18" charset="2"/>
                </a:rPr>
                <a:t>ps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-5542" y="2241421"/>
              <a:ext cx="1887608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Three vacancy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   195 </a:t>
              </a:r>
              <a:r>
                <a:rPr lang="en-US" b="1" dirty="0" err="1" smtClean="0">
                  <a:sym typeface="Symbol" panose="05050102010706020507" pitchFamily="18" charset="2"/>
                </a:rPr>
                <a:t>ps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151" y="4321409"/>
              <a:ext cx="1857046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Intertitial</a:t>
              </a:r>
              <a:r>
                <a:rPr lang="en-US" b="1" dirty="0" smtClean="0"/>
                <a:t> atom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   110 </a:t>
              </a:r>
              <a:r>
                <a:rPr lang="en-US" b="1" dirty="0" err="1" smtClean="0">
                  <a:sym typeface="Symbol" panose="05050102010706020507" pitchFamily="18" charset="2"/>
                </a:rPr>
                <a:t>ps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789" y="5556627"/>
              <a:ext cx="2162995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Defect </a:t>
              </a:r>
              <a:r>
                <a:rPr lang="en-US" b="1" dirty="0" smtClean="0"/>
                <a:t>free structure</a:t>
              </a:r>
              <a:endParaRPr lang="en-US" b="1" dirty="0"/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   110 </a:t>
              </a:r>
              <a:r>
                <a:rPr lang="en-US" b="1" dirty="0" err="1" smtClean="0">
                  <a:sym typeface="Symbol" panose="05050102010706020507" pitchFamily="18" charset="2"/>
                </a:rPr>
                <a:t>ps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789" y="4967740"/>
              <a:ext cx="1843408" cy="646331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Edge dislocation</a:t>
              </a:r>
              <a:endParaRPr lang="en-US" b="1" dirty="0"/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   113 </a:t>
              </a:r>
              <a:r>
                <a:rPr lang="en-US" b="1" dirty="0" err="1" smtClean="0">
                  <a:sym typeface="Symbol" panose="05050102010706020507" pitchFamily="18" charset="2"/>
                </a:rPr>
                <a:t>ps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-5543" y="3096259"/>
              <a:ext cx="2260471" cy="92333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Vacancy near dislocation line</a:t>
              </a:r>
            </a:p>
            <a:p>
              <a:r>
                <a:rPr lang="en-US" b="1" dirty="0" smtClean="0"/>
                <a:t>110 </a:t>
              </a:r>
              <a:r>
                <a:rPr lang="en-US" b="1" dirty="0" err="1" smtClean="0"/>
                <a:t>ps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 panose="05050102010706020507" pitchFamily="18" charset="2"/>
                </a:rPr>
                <a:t>   175 </a:t>
              </a:r>
              <a:r>
                <a:rPr lang="en-US" b="1" dirty="0" err="1" smtClean="0">
                  <a:sym typeface="Symbol" panose="05050102010706020507" pitchFamily="18" charset="2"/>
                </a:rPr>
                <a:t>ps</a:t>
              </a:r>
              <a:endParaRPr lang="en-US" b="1" dirty="0" smtClean="0">
                <a:sym typeface="Symbol" panose="05050102010706020507" pitchFamily="18" charset="2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16430" y="210562"/>
              <a:ext cx="9007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0000CC"/>
                  </a:solidFill>
                </a:rPr>
                <a:t>Why do we need PALS:</a:t>
              </a:r>
              <a:endParaRPr lang="en-GB" sz="2400" b="1" dirty="0">
                <a:solidFill>
                  <a:srgbClr val="00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5543" y="316979"/>
              <a:ext cx="21927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CC"/>
                  </a:solidFill>
                </a:rPr>
                <a:t>Two groups and one lonely “rebellious”  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891711" y="4321409"/>
            <a:ext cx="4775419" cy="1924442"/>
            <a:chOff x="1891711" y="4321409"/>
            <a:chExt cx="4775419" cy="1924442"/>
          </a:xfrm>
        </p:grpSpPr>
        <p:sp>
          <p:nvSpPr>
            <p:cNvPr id="19" name="Правая фигурная скобка 18"/>
            <p:cNvSpPr/>
            <p:nvPr/>
          </p:nvSpPr>
          <p:spPr>
            <a:xfrm>
              <a:off x="1891711" y="4321409"/>
              <a:ext cx="701327" cy="1924442"/>
            </a:xfrm>
            <a:prstGeom prst="rightBrac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711710" y="4975464"/>
              <a:ext cx="395542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… </a:t>
              </a:r>
              <a:r>
                <a:rPr lang="en-US" b="1" dirty="0" smtClean="0">
                  <a:solidFill>
                    <a:srgbClr val="008000"/>
                  </a:solidFill>
                </a:rPr>
                <a:t>and </a:t>
              </a:r>
              <a:r>
                <a:rPr lang="en-US" b="1" dirty="0">
                  <a:solidFill>
                    <a:srgbClr val="008000"/>
                  </a:solidFill>
                </a:rPr>
                <a:t>three </a:t>
              </a:r>
              <a:r>
                <a:rPr lang="en-US" b="1" dirty="0" smtClean="0">
                  <a:solidFill>
                    <a:srgbClr val="008000"/>
                  </a:solidFill>
                </a:rPr>
                <a:t>kinds of short lived states.</a:t>
              </a:r>
              <a:endParaRPr lang="ru-RU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836577" y="973442"/>
            <a:ext cx="5498181" cy="1924442"/>
            <a:chOff x="1836577" y="973442"/>
            <a:chExt cx="5498181" cy="1924442"/>
          </a:xfrm>
        </p:grpSpPr>
        <p:sp>
          <p:nvSpPr>
            <p:cNvPr id="20" name="TextBox 19"/>
            <p:cNvSpPr txBox="1"/>
            <p:nvPr/>
          </p:nvSpPr>
          <p:spPr>
            <a:xfrm>
              <a:off x="2673982" y="1597697"/>
              <a:ext cx="4660776" cy="954107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8000"/>
                  </a:solidFill>
                </a:rPr>
                <a:t>PALS application:</a:t>
              </a: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Possibility to distinguish between long-lived state </a:t>
              </a:r>
              <a:r>
                <a:rPr lang="en-US" b="1" dirty="0">
                  <a:solidFill>
                    <a:srgbClr val="008000"/>
                  </a:solidFill>
                </a:rPr>
                <a:t>of positron inside a defect </a:t>
              </a:r>
              <a:r>
                <a:rPr lang="en-US" b="1" dirty="0" smtClean="0">
                  <a:solidFill>
                    <a:srgbClr val="008000"/>
                  </a:solidFill>
                </a:rPr>
                <a:t>(vacancy)…</a:t>
              </a:r>
              <a:endParaRPr lang="ru-RU" b="1" dirty="0">
                <a:solidFill>
                  <a:srgbClr val="008000"/>
                </a:solidFill>
              </a:endParaRPr>
            </a:p>
          </p:txBody>
        </p:sp>
        <p:sp>
          <p:nvSpPr>
            <p:cNvPr id="90" name="Правая фигурная скобка 89"/>
            <p:cNvSpPr/>
            <p:nvPr/>
          </p:nvSpPr>
          <p:spPr>
            <a:xfrm>
              <a:off x="1836577" y="973442"/>
              <a:ext cx="701327" cy="1924442"/>
            </a:xfrm>
            <a:prstGeom prst="rightBrac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66656" y="2617682"/>
            <a:ext cx="5621575" cy="746955"/>
            <a:chOff x="1766656" y="2617682"/>
            <a:chExt cx="5621575" cy="746955"/>
          </a:xfrm>
        </p:grpSpPr>
        <p:sp>
          <p:nvSpPr>
            <p:cNvPr id="91" name="TextBox 90"/>
            <p:cNvSpPr txBox="1"/>
            <p:nvPr/>
          </p:nvSpPr>
          <p:spPr>
            <a:xfrm>
              <a:off x="2916103" y="2617682"/>
              <a:ext cx="447212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Only exclusion: wide range of probable lifetime values!</a:t>
              </a:r>
              <a:endParaRPr lang="ru-RU" b="1" dirty="0"/>
            </a:p>
          </p:txBody>
        </p:sp>
        <p:cxnSp>
          <p:nvCxnSpPr>
            <p:cNvPr id="27" name="Прямая со стрелкой 26"/>
            <p:cNvCxnSpPr>
              <a:stCxn id="91" idx="1"/>
            </p:cNvCxnSpPr>
            <p:nvPr/>
          </p:nvCxnSpPr>
          <p:spPr>
            <a:xfrm flipH="1">
              <a:off x="1766656" y="2940848"/>
              <a:ext cx="1149447" cy="4237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673982" y="616920"/>
            <a:ext cx="6193838" cy="954107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Conclusions from the introduction: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FF00"/>
                </a:solidFill>
              </a:rPr>
              <a:t>DBAL and PALS are complimentary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FFFF00"/>
                </a:solidFill>
              </a:rPr>
              <a:t>Resolution</a:t>
            </a:r>
            <a:r>
              <a:rPr lang="en-US" b="1" dirty="0" smtClean="0">
                <a:solidFill>
                  <a:srgbClr val="FFFF00"/>
                </a:solidFill>
              </a:rPr>
              <a:t> of </a:t>
            </a:r>
            <a:r>
              <a:rPr lang="en-US" b="1" dirty="0" err="1" smtClean="0">
                <a:solidFill>
                  <a:srgbClr val="FFFF00"/>
                </a:solidFill>
              </a:rPr>
              <a:t>PaLS</a:t>
            </a:r>
            <a:r>
              <a:rPr lang="en-US" b="1" dirty="0" smtClean="0">
                <a:solidFill>
                  <a:srgbClr val="FFFF00"/>
                </a:solidFill>
              </a:rPr>
              <a:t> method should be </a:t>
            </a:r>
            <a:r>
              <a:rPr lang="en-US" sz="2000" b="1" dirty="0" smtClean="0">
                <a:solidFill>
                  <a:srgbClr val="FFFF00"/>
                </a:solidFill>
              </a:rPr>
              <a:t>better than 30 </a:t>
            </a:r>
            <a:r>
              <a:rPr lang="en-US" sz="2000" b="1" dirty="0" err="1" smtClean="0">
                <a:solidFill>
                  <a:srgbClr val="FFFF00"/>
                </a:solidFill>
              </a:rPr>
              <a:t>ps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59" y="59231"/>
            <a:ext cx="9263683" cy="6798769"/>
            <a:chOff x="59" y="59231"/>
            <a:chExt cx="9263683" cy="6798769"/>
          </a:xfrm>
        </p:grpSpPr>
        <p:sp>
          <p:nvSpPr>
            <p:cNvPr id="10" name="AutoShape 116"/>
            <p:cNvSpPr>
              <a:spLocks noChangeAspect="1" noChangeArrowheads="1"/>
            </p:cNvSpPr>
            <p:nvPr/>
          </p:nvSpPr>
          <p:spPr bwMode="auto">
            <a:xfrm>
              <a:off x="678569" y="347742"/>
              <a:ext cx="8117457" cy="352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17"/>
            <p:cNvSpPr>
              <a:spLocks noChangeArrowheads="1"/>
            </p:cNvSpPr>
            <p:nvPr/>
          </p:nvSpPr>
          <p:spPr bwMode="auto">
            <a:xfrm>
              <a:off x="119742" y="18228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149" name="Прямоугольник 148"/>
            <p:cNvSpPr/>
            <p:nvPr/>
          </p:nvSpPr>
          <p:spPr bwMode="auto">
            <a:xfrm>
              <a:off x="1831620" y="3415322"/>
              <a:ext cx="7312380" cy="3442678"/>
            </a:xfrm>
            <a:prstGeom prst="rect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" y="428563"/>
              <a:ext cx="9144000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33399"/>
                  </a:solidFill>
                </a:rPr>
                <a:t>3. </a:t>
              </a:r>
              <a:r>
                <a:rPr lang="en-US" sz="2000" b="1" dirty="0">
                  <a:solidFill>
                    <a:srgbClr val="333399"/>
                  </a:solidFill>
                </a:rPr>
                <a:t>Positron Annihilation Lifetime 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Spectroscopy (Ordinary </a:t>
              </a:r>
              <a:r>
                <a:rPr lang="en-US" sz="2000" b="1" dirty="0">
                  <a:solidFill>
                    <a:srgbClr val="333399"/>
                  </a:solidFill>
                </a:rPr>
                <a:t>V</a:t>
              </a:r>
              <a:r>
                <a:rPr lang="en-US" sz="2000" b="1" dirty="0" smtClean="0">
                  <a:solidFill>
                    <a:srgbClr val="333399"/>
                  </a:solidFill>
                </a:rPr>
                <a:t>ersion)</a:t>
              </a:r>
            </a:p>
          </p:txBody>
        </p:sp>
        <p:pic>
          <p:nvPicPr>
            <p:cNvPr id="18" name="Picture 2" descr="C:\Users\Krzysztof\Desktop\qnximnq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818110"/>
              <a:ext cx="3959466" cy="2584072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9" y="59231"/>
              <a:ext cx="9143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CC"/>
                  </a:solidFill>
                </a:rPr>
                <a:t>Introduction: What is Positron Annihilation Spectroscopy (PAS)</a:t>
              </a:r>
              <a:endParaRPr lang="en-GB" b="1" dirty="0">
                <a:solidFill>
                  <a:srgbClr val="0000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55274" y="994129"/>
              <a:ext cx="233524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/>
                <a:t>22</a:t>
              </a:r>
              <a:r>
                <a:rPr lang="en-US" sz="2000" b="1" dirty="0" smtClean="0"/>
                <a:t>Na  T</a:t>
              </a:r>
              <a:r>
                <a:rPr lang="en-US" sz="2000" b="1" baseline="-25000" dirty="0" smtClean="0"/>
                <a:t>1/2</a:t>
              </a:r>
              <a:r>
                <a:rPr lang="en-US" sz="2000" b="1" baseline="30000" dirty="0" smtClean="0"/>
                <a:t> </a:t>
              </a:r>
              <a:r>
                <a:rPr lang="en-US" sz="2000" b="1" dirty="0" smtClean="0"/>
                <a:t>= 2.6 years</a:t>
              </a:r>
              <a:endParaRPr lang="ru-RU" sz="2000" dirty="0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850" y="3419475"/>
              <a:ext cx="7296150" cy="3438525"/>
            </a:xfrm>
            <a:prstGeom prst="rect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867680" y="2987010"/>
              <a:ext cx="7418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baseline="30000" dirty="0" smtClean="0"/>
                <a:t>22</a:t>
              </a:r>
              <a:r>
                <a:rPr lang="en-US" sz="2000" b="1" dirty="0" smtClean="0"/>
                <a:t>Ne</a:t>
              </a:r>
              <a:endParaRPr lang="ru-RU" sz="2000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95467" y="6362930"/>
            <a:ext cx="2057400" cy="365125"/>
          </a:xfrm>
        </p:spPr>
        <p:txBody>
          <a:bodyPr/>
          <a:lstStyle/>
          <a:p>
            <a:fld id="{0228F012-B7B3-4311-8DDE-71BD1B65BB10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847850" y="3413259"/>
            <a:ext cx="2744157" cy="1511284"/>
            <a:chOff x="1819217" y="3052090"/>
            <a:chExt cx="2744157" cy="1511284"/>
          </a:xfrm>
        </p:grpSpPr>
        <p:sp>
          <p:nvSpPr>
            <p:cNvPr id="29" name="TextBox 28"/>
            <p:cNvSpPr txBox="1"/>
            <p:nvPr/>
          </p:nvSpPr>
          <p:spPr>
            <a:xfrm>
              <a:off x="1819217" y="3052090"/>
              <a:ext cx="2744157" cy="646331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Nuclear transition </a:t>
              </a:r>
              <a:r>
                <a:rPr lang="en-US" b="1" dirty="0" smtClean="0">
                  <a:sym typeface="Symbol" panose="05050102010706020507" pitchFamily="18" charset="2"/>
                </a:rPr>
                <a:t>-quant 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1.274 MeV   </a:t>
              </a:r>
              <a:r>
                <a:rPr lang="en-US" b="1" dirty="0" smtClean="0">
                  <a:solidFill>
                    <a:srgbClr val="008000"/>
                  </a:solidFill>
                  <a:sym typeface="Symbol" panose="05050102010706020507" pitchFamily="18" charset="2"/>
                </a:rPr>
                <a:t>Start signal</a:t>
              </a:r>
              <a:r>
                <a:rPr lang="en-US" b="1" dirty="0" smtClean="0">
                  <a:solidFill>
                    <a:srgbClr val="008000"/>
                  </a:solidFill>
                </a:rPr>
                <a:t>   </a:t>
              </a:r>
              <a:endParaRPr lang="ru-RU" dirty="0">
                <a:solidFill>
                  <a:srgbClr val="008000"/>
                </a:solidFill>
              </a:endParaRPr>
            </a:p>
          </p:txBody>
        </p:sp>
        <p:cxnSp>
          <p:nvCxnSpPr>
            <p:cNvPr id="30" name="Прямая со стрелкой 29"/>
            <p:cNvCxnSpPr>
              <a:stCxn id="29" idx="2"/>
            </p:cNvCxnSpPr>
            <p:nvPr/>
          </p:nvCxnSpPr>
          <p:spPr>
            <a:xfrm>
              <a:off x="3191296" y="3698421"/>
              <a:ext cx="1156417" cy="864953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4584462" y="3413258"/>
            <a:ext cx="2744157" cy="1290938"/>
            <a:chOff x="4555829" y="3052089"/>
            <a:chExt cx="2744157" cy="1290938"/>
          </a:xfrm>
        </p:grpSpPr>
        <p:sp>
          <p:nvSpPr>
            <p:cNvPr id="32" name="TextBox 31"/>
            <p:cNvSpPr txBox="1"/>
            <p:nvPr/>
          </p:nvSpPr>
          <p:spPr>
            <a:xfrm>
              <a:off x="4555829" y="3052089"/>
              <a:ext cx="2744157" cy="646331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Annihilitation</a:t>
              </a:r>
              <a:r>
                <a:rPr lang="en-US" b="1" dirty="0" smtClean="0"/>
                <a:t> </a:t>
              </a:r>
              <a:r>
                <a:rPr lang="en-US" b="1" dirty="0" smtClean="0">
                  <a:sym typeface="Symbol" panose="05050102010706020507" pitchFamily="18" charset="2"/>
                </a:rPr>
                <a:t>-quant </a:t>
              </a:r>
            </a:p>
            <a:p>
              <a:pPr algn="ctr"/>
              <a:r>
                <a:rPr lang="en-US" b="1" dirty="0" smtClean="0">
                  <a:sym typeface="Symbol" panose="05050102010706020507" pitchFamily="18" charset="2"/>
                </a:rPr>
                <a:t>511 </a:t>
              </a:r>
              <a:r>
                <a:rPr lang="en-US" b="1" dirty="0" err="1" smtClean="0">
                  <a:sym typeface="Symbol" panose="05050102010706020507" pitchFamily="18" charset="2"/>
                </a:rPr>
                <a:t>keV</a:t>
              </a:r>
              <a:r>
                <a:rPr lang="en-US" b="1" dirty="0" smtClean="0">
                  <a:sym typeface="Symbol" panose="05050102010706020507" pitchFamily="18" charset="2"/>
                </a:rPr>
                <a:t>   </a:t>
              </a:r>
              <a:r>
                <a:rPr lang="en-US" b="1" dirty="0" smtClean="0">
                  <a:solidFill>
                    <a:srgbClr val="FF0000"/>
                  </a:solidFill>
                  <a:sym typeface="Symbol" panose="05050102010706020507" pitchFamily="18" charset="2"/>
                </a:rPr>
                <a:t>Stop signal</a:t>
              </a:r>
              <a:r>
                <a:rPr lang="en-US" b="1" dirty="0" smtClean="0">
                  <a:solidFill>
                    <a:srgbClr val="FF0000"/>
                  </a:solidFill>
                </a:rPr>
                <a:t>   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H="1">
              <a:off x="5925080" y="3698421"/>
              <a:ext cx="68581" cy="6446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3959525" y="829748"/>
            <a:ext cx="4571284" cy="2572434"/>
            <a:chOff x="3959525" y="829748"/>
            <a:chExt cx="4571284" cy="2572434"/>
          </a:xfrm>
        </p:grpSpPr>
        <p:pic>
          <p:nvPicPr>
            <p:cNvPr id="34" name="Obraz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9525" y="829748"/>
              <a:ext cx="4571284" cy="257243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028536" y="2982122"/>
              <a:ext cx="1932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FF"/>
                  </a:solidFill>
                </a:rPr>
                <a:t>Table-top set up</a:t>
              </a:r>
              <a:endParaRPr lang="ru-RU" sz="2000" b="1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43485" y="828673"/>
            <a:ext cx="2800515" cy="2573509"/>
            <a:chOff x="6343485" y="828673"/>
            <a:chExt cx="2800515" cy="2573509"/>
          </a:xfrm>
        </p:grpSpPr>
        <p:pic>
          <p:nvPicPr>
            <p:cNvPr id="35" name="Obraz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88" t="26869" r="15240" b="12092"/>
            <a:stretch/>
          </p:blipFill>
          <p:spPr>
            <a:xfrm>
              <a:off x="6908325" y="828673"/>
              <a:ext cx="2235675" cy="2573509"/>
            </a:xfrm>
            <a:prstGeom prst="rect">
              <a:avLst/>
            </a:prstGeom>
          </p:spPr>
        </p:pic>
        <p:cxnSp>
          <p:nvCxnSpPr>
            <p:cNvPr id="36" name="Прямая со стрелкой 35"/>
            <p:cNvCxnSpPr/>
            <p:nvPr/>
          </p:nvCxnSpPr>
          <p:spPr>
            <a:xfrm flipH="1">
              <a:off x="6343485" y="2024689"/>
              <a:ext cx="1470229" cy="5373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0" y="3397055"/>
            <a:ext cx="1958195" cy="3479764"/>
            <a:chOff x="0" y="3397055"/>
            <a:chExt cx="1958195" cy="3479764"/>
          </a:xfrm>
        </p:grpSpPr>
        <p:pic>
          <p:nvPicPr>
            <p:cNvPr id="42" name="Obraz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760784" y="4157839"/>
              <a:ext cx="3479764" cy="1958195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6342" y="5632386"/>
              <a:ext cx="18258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Dr. Pawel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Horodek</a:t>
              </a:r>
              <a:r>
                <a:rPr lang="en-US" b="1" dirty="0" smtClean="0">
                  <a:solidFill>
                    <a:schemeClr val="bg1"/>
                  </a:solidFill>
                </a:rPr>
                <a:t> – leader of this activity at LEPTA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1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64737" y="6373568"/>
            <a:ext cx="2057400" cy="365125"/>
          </a:xfrm>
        </p:spPr>
        <p:txBody>
          <a:bodyPr/>
          <a:lstStyle/>
          <a:p>
            <a:fld id="{0228F012-B7B3-4311-8DDE-71BD1B65BB10}" type="slidenum">
              <a:rPr lang="ru-RU" smtClean="0"/>
              <a:t>5</a:t>
            </a:fld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-16171" y="56912"/>
            <a:ext cx="9279913" cy="6640536"/>
            <a:chOff x="-16171" y="56912"/>
            <a:chExt cx="9279913" cy="6640536"/>
          </a:xfrm>
        </p:grpSpPr>
        <p:sp>
          <p:nvSpPr>
            <p:cNvPr id="10" name="AutoShape 116"/>
            <p:cNvSpPr>
              <a:spLocks noChangeAspect="1" noChangeArrowheads="1"/>
            </p:cNvSpPr>
            <p:nvPr/>
          </p:nvSpPr>
          <p:spPr bwMode="auto">
            <a:xfrm>
              <a:off x="678569" y="347742"/>
              <a:ext cx="8117457" cy="352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17"/>
            <p:cNvSpPr>
              <a:spLocks noChangeArrowheads="1"/>
            </p:cNvSpPr>
            <p:nvPr/>
          </p:nvSpPr>
          <p:spPr bwMode="auto">
            <a:xfrm>
              <a:off x="119742" y="18228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610" y="819730"/>
              <a:ext cx="6860437" cy="4744283"/>
            </a:xfrm>
            <a:prstGeom prst="rect">
              <a:avLst/>
            </a:prstGeom>
            <a:ln>
              <a:solidFill>
                <a:srgbClr val="333399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061109" y="6112673"/>
              <a:ext cx="33048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STM – Scanning Tunnel Microscopy</a:t>
              </a:r>
            </a:p>
            <a:p>
              <a:r>
                <a:rPr lang="en-US" sz="1600" b="1" dirty="0" smtClean="0"/>
                <a:t>AFM – Atomic Force Spectroscopy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30467" y="6145275"/>
              <a:ext cx="3787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TEM – Transmission Electron Microscopy</a:t>
              </a:r>
              <a:endParaRPr lang="ru-RU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6171" y="399624"/>
              <a:ext cx="9160172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33399"/>
                  </a:solidFill>
                </a:rPr>
                <a:t>The place of PAS in The Methods of Solid State Physics and Materials Science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" y="56912"/>
              <a:ext cx="9143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CC"/>
                  </a:solidFill>
                </a:rPr>
                <a:t>Introduction: What is Positron Annihilation Spectroscopy (PAS)</a:t>
              </a:r>
              <a:endParaRPr lang="en-GB" b="1" dirty="0">
                <a:solidFill>
                  <a:srgbClr val="0000CC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25609" y="5564910"/>
              <a:ext cx="6860437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333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 Positron       0.5         2.0        7.8       30.6       119      465       1.81    7.1        </a:t>
              </a:r>
              <a:r>
                <a:rPr lang="en-US" sz="1600" b="1" dirty="0"/>
                <a:t> </a:t>
              </a:r>
              <a:r>
                <a:rPr lang="en-US" sz="1600" b="1" dirty="0" smtClean="0"/>
                <a:t>27.6          </a:t>
              </a:r>
            </a:p>
            <a:p>
              <a:r>
                <a:rPr lang="en-US" sz="1600" b="1" dirty="0"/>
                <a:t> </a:t>
              </a:r>
              <a:r>
                <a:rPr lang="en-US" sz="1600" b="1" dirty="0" smtClean="0"/>
                <a:t>energy (</a:t>
              </a:r>
              <a:r>
                <a:rPr lang="en-US" sz="1600" b="1" dirty="0" smtClean="0">
                  <a:solidFill>
                    <a:srgbClr val="0000CC"/>
                  </a:solidFill>
                </a:rPr>
                <a:t>Fe</a:t>
              </a:r>
              <a:r>
                <a:rPr lang="en-US" sz="1600" b="1" dirty="0" smtClean="0"/>
                <a:t>)                                </a:t>
              </a:r>
              <a:r>
                <a:rPr lang="en-US" sz="1600" b="1" dirty="0" err="1" smtClean="0"/>
                <a:t>keV</a:t>
              </a:r>
              <a:r>
                <a:rPr lang="en-US" sz="1600" b="1" dirty="0" smtClean="0"/>
                <a:t>                                                         MeV  </a:t>
              </a:r>
              <a:endParaRPr lang="ru-RU" sz="1600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73856" y="1418340"/>
              <a:ext cx="55122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333399"/>
                  </a:solidFill>
                </a:rPr>
                <a:t>Defect size and positron penetration depth vs energy</a:t>
              </a:r>
              <a:endParaRPr lang="en-US" b="1" dirty="0">
                <a:solidFill>
                  <a:srgbClr val="3333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929996" y="1727374"/>
                  <a:ext cx="1406539" cy="5672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𝝆</m:t>
                            </m:r>
                          </m:den>
                        </m:f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9996" y="1727374"/>
                  <a:ext cx="1406539" cy="56727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8" name="Группа 127"/>
          <p:cNvGrpSpPr/>
          <p:nvPr/>
        </p:nvGrpSpPr>
        <p:grpSpPr>
          <a:xfrm>
            <a:off x="186446" y="1008598"/>
            <a:ext cx="4725879" cy="5135780"/>
            <a:chOff x="-118035" y="1023032"/>
            <a:chExt cx="4725879" cy="5135780"/>
          </a:xfrm>
        </p:grpSpPr>
        <p:cxnSp>
          <p:nvCxnSpPr>
            <p:cNvPr id="27" name="Прямая соединительная линия 26"/>
            <p:cNvCxnSpPr/>
            <p:nvPr/>
          </p:nvCxnSpPr>
          <p:spPr>
            <a:xfrm>
              <a:off x="4580627" y="1207698"/>
              <a:ext cx="4013" cy="4951114"/>
            </a:xfrm>
            <a:prstGeom prst="line">
              <a:avLst/>
            </a:prstGeom>
            <a:ln w="57150">
              <a:solidFill>
                <a:srgbClr val="0000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312430" y="1207698"/>
              <a:ext cx="295414" cy="0"/>
            </a:xfrm>
            <a:prstGeom prst="line">
              <a:avLst/>
            </a:prstGeom>
            <a:ln w="5715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-118035" y="1023032"/>
              <a:ext cx="443046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CC"/>
                  </a:solidFill>
                </a:rPr>
                <a:t>PAS at LEPTA =&gt; 0.1 – 100 </a:t>
              </a:r>
              <a:r>
                <a:rPr lang="en-US" b="1" dirty="0" err="1" smtClean="0">
                  <a:solidFill>
                    <a:srgbClr val="0000CC"/>
                  </a:solidFill>
                </a:rPr>
                <a:t>keV</a:t>
              </a:r>
              <a:r>
                <a:rPr lang="en-US" b="1" dirty="0" smtClean="0">
                  <a:solidFill>
                    <a:srgbClr val="0000CC"/>
                  </a:solidFill>
                </a:rPr>
                <a:t> (0.1 – 700 nm)</a:t>
              </a:r>
              <a:endParaRPr lang="ru-RU" b="1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6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7350" y="6335970"/>
            <a:ext cx="2057400" cy="365125"/>
          </a:xfrm>
        </p:spPr>
        <p:txBody>
          <a:bodyPr/>
          <a:lstStyle/>
          <a:p>
            <a:fld id="{0228F012-B7B3-4311-8DDE-71BD1B65BB10}" type="slidenum">
              <a:rPr lang="ru-RU" smtClean="0"/>
              <a:t>6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-49211" y="0"/>
            <a:ext cx="9193211" cy="5583837"/>
            <a:chOff x="-49211" y="0"/>
            <a:chExt cx="9193211" cy="5583837"/>
          </a:xfrm>
        </p:grpSpPr>
        <p:sp>
          <p:nvSpPr>
            <p:cNvPr id="6" name="TextBox 5"/>
            <p:cNvSpPr txBox="1"/>
            <p:nvPr/>
          </p:nvSpPr>
          <p:spPr>
            <a:xfrm>
              <a:off x="-16112" y="0"/>
              <a:ext cx="9143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99"/>
                  </a:solidFill>
                </a:rPr>
                <a:t>Generation of Positron Flux of Wide Spectrum</a:t>
              </a:r>
              <a:endParaRPr lang="en-GB" sz="2800" b="1" dirty="0">
                <a:solidFill>
                  <a:srgbClr val="333399"/>
                </a:solidFill>
              </a:endParaRPr>
            </a:p>
          </p:txBody>
        </p:sp>
        <p:sp>
          <p:nvSpPr>
            <p:cNvPr id="133" name="Text Box 38"/>
            <p:cNvSpPr txBox="1">
              <a:spLocks noChangeArrowheads="1"/>
            </p:cNvSpPr>
            <p:nvPr/>
          </p:nvSpPr>
          <p:spPr bwMode="auto">
            <a:xfrm>
              <a:off x="119742" y="539246"/>
              <a:ext cx="9024258" cy="395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</a:pPr>
              <a:r>
                <a:rPr lang="ru-RU" altLang="ru-RU" sz="24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Na</a:t>
              </a:r>
              <a:r>
                <a:rPr lang="ru-RU" altLang="ru-RU" sz="2400" b="1" baseline="30000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22</a:t>
              </a:r>
              <a:r>
                <a:rPr lang="en-US" altLang="ru-RU" sz="24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-based </a:t>
              </a:r>
              <a:r>
                <a:rPr lang="en-GB" altLang="ru-RU" sz="24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Positron Source </a:t>
              </a:r>
              <a:endParaRPr lang="en-US" altLang="ru-RU" sz="2400" b="1" dirty="0">
                <a:solidFill>
                  <a:srgbClr val="333399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0" name="Picture 8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8" t="17739" r="28007" b="27292"/>
            <a:stretch/>
          </p:blipFill>
          <p:spPr bwMode="auto">
            <a:xfrm>
              <a:off x="20035" y="1660552"/>
              <a:ext cx="3621967" cy="336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1468" y="1770434"/>
              <a:ext cx="29919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A gift from </a:t>
              </a:r>
              <a:r>
                <a:rPr lang="en-US" sz="2000" b="1" dirty="0" err="1" smtClean="0"/>
                <a:t>iThemba</a:t>
              </a:r>
              <a:r>
                <a:rPr lang="en-US" sz="2000" b="1" dirty="0" smtClean="0"/>
                <a:t> LABS (Cape Town, RSA)</a:t>
              </a:r>
              <a:endParaRPr lang="ru-RU" sz="20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49211" y="4311747"/>
              <a:ext cx="3711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/>
                <a:t> 2008 =&gt; 25 </a:t>
              </a:r>
              <a:r>
                <a:rPr lang="en-US" sz="2000" b="1" dirty="0" err="1" smtClean="0"/>
                <a:t>mCi</a:t>
              </a:r>
              <a:endParaRPr lang="en-US" sz="2000" b="1" dirty="0" smtClean="0"/>
            </a:p>
            <a:p>
              <a:pPr algn="r"/>
              <a:r>
                <a:rPr lang="en-US" sz="2000" b="1" dirty="0" smtClean="0"/>
                <a:t>2015 =&gt; 30 </a:t>
              </a:r>
              <a:r>
                <a:rPr lang="en-US" sz="2000" b="1" dirty="0" err="1" smtClean="0"/>
                <a:t>mCi</a:t>
              </a:r>
              <a:endParaRPr lang="ru-RU" sz="2000" b="1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662311" y="1053639"/>
              <a:ext cx="5037552" cy="4530198"/>
              <a:chOff x="3662311" y="1053639"/>
              <a:chExt cx="5037552" cy="4530198"/>
            </a:xfrm>
          </p:grpSpPr>
          <p:pic>
            <p:nvPicPr>
              <p:cNvPr id="132" name="Picture 4"/>
              <p:cNvPicPr preferRelativeResize="0"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2311" y="1053639"/>
                <a:ext cx="5037552" cy="4530198"/>
              </a:xfrm>
              <a:prstGeom prst="rect">
                <a:avLst/>
              </a:prstGeom>
              <a:noFill/>
              <a:ln w="9525">
                <a:solidFill>
                  <a:srgbClr val="333399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4813540" y="1362974"/>
                <a:ext cx="2812211" cy="10179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813541" y="2277374"/>
                <a:ext cx="293298" cy="192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810666" y="4459857"/>
                <a:ext cx="293298" cy="3766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 rot="20096628">
                <a:off x="4817764" y="4137823"/>
                <a:ext cx="293298" cy="181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rot="20137507">
                <a:off x="4883461" y="4322511"/>
                <a:ext cx="293298" cy="181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65074" y="4003230"/>
                <a:ext cx="1611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max</a:t>
                </a:r>
                <a:r>
                  <a:rPr lang="en-US" b="1" dirty="0" smtClean="0"/>
                  <a:t> = 545 </a:t>
                </a:r>
                <a:r>
                  <a:rPr lang="en-US" b="1" dirty="0" err="1" smtClean="0"/>
                  <a:t>keV</a:t>
                </a:r>
                <a:endParaRPr lang="ru-RU" b="1" dirty="0"/>
              </a:p>
            </p:txBody>
          </p:sp>
          <p:cxnSp>
            <p:nvCxnSpPr>
              <p:cNvPr id="14" name="Прямая со стрелкой 13"/>
              <p:cNvCxnSpPr/>
              <p:nvPr/>
            </p:nvCxnSpPr>
            <p:spPr>
              <a:xfrm>
                <a:off x="6779070" y="4270061"/>
                <a:ext cx="1161095" cy="5664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275207" y="5868140"/>
            <a:ext cx="8519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Traditionally PAS studies are performed using of a </a:t>
            </a:r>
            <a:r>
              <a:rPr lang="en-US" sz="2000" b="1" dirty="0"/>
              <a:t>p</a:t>
            </a:r>
            <a:r>
              <a:rPr lang="en-US" sz="2000" b="1" dirty="0" smtClean="0"/>
              <a:t>ositron source of the wide spectrum that gives great problems for analysis of experiment results!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600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98503" y="6337103"/>
            <a:ext cx="2057400" cy="365125"/>
          </a:xfrm>
        </p:spPr>
        <p:txBody>
          <a:bodyPr/>
          <a:lstStyle/>
          <a:p>
            <a:fld id="{0228F012-B7B3-4311-8DDE-71BD1B65BB10}" type="slidenum">
              <a:rPr lang="ru-RU" smtClean="0"/>
              <a:t>7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0838" y="1009513"/>
            <a:ext cx="4297321" cy="5848486"/>
            <a:chOff x="30838" y="1009513"/>
            <a:chExt cx="4297321" cy="5848486"/>
          </a:xfrm>
        </p:grpSpPr>
        <p:pic>
          <p:nvPicPr>
            <p:cNvPr id="132" name="Picture 4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560" y="3445982"/>
              <a:ext cx="3666599" cy="3412017"/>
            </a:xfrm>
            <a:prstGeom prst="rect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48" t="17739" r="28007" b="27292"/>
            <a:stretch/>
          </p:blipFill>
          <p:spPr bwMode="auto">
            <a:xfrm>
              <a:off x="30838" y="1009513"/>
              <a:ext cx="2579197" cy="2399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370311" y="3049688"/>
              <a:ext cx="1787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 smtClean="0"/>
                <a:t>2015 =&gt; 30 </a:t>
              </a:r>
              <a:r>
                <a:rPr lang="en-US" sz="2000" b="1" dirty="0" err="1" smtClean="0"/>
                <a:t>mCi</a:t>
              </a:r>
              <a:endParaRPr lang="ru-RU" sz="2000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582160" y="3431013"/>
            <a:ext cx="4467537" cy="3426987"/>
            <a:chOff x="4582160" y="3431013"/>
            <a:chExt cx="4467537" cy="3426987"/>
          </a:xfrm>
        </p:grpSpPr>
        <p:graphicFrame>
          <p:nvGraphicFramePr>
            <p:cNvPr id="31" name="Диаграмма 3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65056262"/>
                </p:ext>
              </p:extLst>
            </p:nvPr>
          </p:nvGraphicFramePr>
          <p:xfrm>
            <a:off x="4582160" y="3431013"/>
            <a:ext cx="4467537" cy="3426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5431658" y="3675485"/>
              <a:ext cx="1549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e+ spectrum of the source</a:t>
              </a:r>
              <a:endParaRPr lang="ru-RU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29583" y="4632423"/>
              <a:ext cx="13543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FWHM 2.5 eV</a:t>
              </a:r>
              <a:endParaRPr lang="ru-RU" sz="1600" b="1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7306333" y="4910138"/>
              <a:ext cx="1147105" cy="64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6840566" y="4917395"/>
              <a:ext cx="457937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1742536" y="4088922"/>
            <a:ext cx="5080958" cy="885337"/>
            <a:chOff x="1742536" y="4088922"/>
            <a:chExt cx="5080958" cy="885337"/>
          </a:xfrm>
        </p:grpSpPr>
        <p:cxnSp>
          <p:nvCxnSpPr>
            <p:cNvPr id="37" name="Прямая со стрелкой 36"/>
            <p:cNvCxnSpPr/>
            <p:nvPr/>
          </p:nvCxnSpPr>
          <p:spPr>
            <a:xfrm flipH="1" flipV="1">
              <a:off x="1742536" y="4088922"/>
              <a:ext cx="5080958" cy="82813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431658" y="4604927"/>
              <a:ext cx="108128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ym typeface="Symbol" panose="05050102010706020507" pitchFamily="18" charset="2"/>
                </a:rPr>
                <a:t></a:t>
              </a:r>
              <a:r>
                <a:rPr lang="en-US" b="1" dirty="0" smtClean="0">
                  <a:sym typeface="Symbol" panose="05050102010706020507" pitchFamily="18" charset="2"/>
                </a:rPr>
                <a:t>N</a:t>
              </a:r>
              <a:r>
                <a:rPr lang="en-US" b="1" baseline="-25000" dirty="0" smtClean="0">
                  <a:sym typeface="Symbol" panose="05050102010706020507" pitchFamily="18" charset="2"/>
                </a:rPr>
                <a:t>e</a:t>
              </a:r>
              <a:r>
                <a:rPr lang="en-US" b="1" dirty="0" smtClean="0">
                  <a:sym typeface="Symbol" panose="05050102010706020507" pitchFamily="18" charset="2"/>
                </a:rPr>
                <a:t>  1%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-73383" y="0"/>
            <a:ext cx="9229847" cy="3421197"/>
            <a:chOff x="-73383" y="0"/>
            <a:chExt cx="9229847" cy="3421197"/>
          </a:xfrm>
        </p:grpSpPr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21"/>
            <a:stretch>
              <a:fillRect/>
            </a:stretch>
          </p:blipFill>
          <p:spPr bwMode="auto">
            <a:xfrm>
              <a:off x="2200368" y="1079892"/>
              <a:ext cx="4597400" cy="232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16112" y="0"/>
              <a:ext cx="9143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99"/>
                  </a:solidFill>
                </a:rPr>
                <a:t>Generation of Slow Monochromatic Positron Flux</a:t>
              </a:r>
              <a:endParaRPr lang="en-GB" sz="2800" b="1" dirty="0">
                <a:solidFill>
                  <a:srgbClr val="333399"/>
                </a:solidFill>
              </a:endParaRPr>
            </a:p>
          </p:txBody>
        </p:sp>
        <p:sp>
          <p:nvSpPr>
            <p:cNvPr id="133" name="Text Box 38"/>
            <p:cNvSpPr txBox="1">
              <a:spLocks noChangeArrowheads="1"/>
            </p:cNvSpPr>
            <p:nvPr/>
          </p:nvSpPr>
          <p:spPr bwMode="auto">
            <a:xfrm>
              <a:off x="-73383" y="711522"/>
              <a:ext cx="9201212" cy="590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algn="ctr">
                <a:lnSpc>
                  <a:spcPct val="80000"/>
                </a:lnSpc>
                <a:spcBef>
                  <a:spcPts val="0"/>
                </a:spcBef>
              </a:pPr>
              <a:r>
                <a:rPr lang="ru-RU" altLang="ru-RU" sz="20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Na</a:t>
              </a:r>
              <a:r>
                <a:rPr lang="ru-RU" altLang="ru-RU" sz="2000" b="1" baseline="30000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22</a:t>
              </a:r>
              <a:r>
                <a:rPr lang="en-US" altLang="ru-RU" sz="20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-based </a:t>
              </a:r>
              <a:r>
                <a:rPr lang="en-GB" altLang="ru-RU" sz="20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Cryogenic Source of Slow Monochromatic Positrons (CSSMP)</a:t>
              </a:r>
            </a:p>
            <a:p>
              <a:pPr marL="0" indent="0" algn="ctr">
                <a:lnSpc>
                  <a:spcPct val="80000"/>
                </a:lnSpc>
                <a:spcBef>
                  <a:spcPts val="0"/>
                </a:spcBef>
              </a:pPr>
              <a:r>
                <a:rPr lang="en-GB" altLang="ru-RU" sz="20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 and its creator Valentin </a:t>
              </a:r>
              <a:r>
                <a:rPr lang="en-GB" altLang="ru-RU" sz="2000" b="1" dirty="0" err="1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N.Pavlov</a:t>
              </a:r>
              <a:r>
                <a:rPr lang="ru-RU" altLang="ru-RU" sz="2000" b="1" dirty="0" smtClean="0">
                  <a:solidFill>
                    <a:srgbClr val="333399"/>
                  </a:solidFill>
                  <a:latin typeface="Calibri" panose="020F0502020204030204" pitchFamily="34" charset="0"/>
                </a:rPr>
                <a:t>  </a:t>
              </a:r>
              <a:endParaRPr lang="en-US" altLang="ru-RU" sz="2000" b="1" dirty="0">
                <a:solidFill>
                  <a:srgbClr val="333399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100" y="1334025"/>
              <a:ext cx="2755900" cy="1837268"/>
            </a:xfrm>
            <a:prstGeom prst="rect">
              <a:avLst/>
            </a:prstGeom>
          </p:spPr>
        </p:pic>
        <p:sp>
          <p:nvSpPr>
            <p:cNvPr id="149" name="Прямоугольник 148"/>
            <p:cNvSpPr/>
            <p:nvPr/>
          </p:nvSpPr>
          <p:spPr bwMode="auto">
            <a:xfrm>
              <a:off x="12464" y="609561"/>
              <a:ext cx="9144000" cy="2811636"/>
            </a:xfrm>
            <a:prstGeom prst="rect">
              <a:avLst/>
            </a:pr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  <a:ea typeface="SimSun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46998" y="1652557"/>
              <a:ext cx="589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FF"/>
                  </a:solidFill>
                </a:rPr>
                <a:t>7 K</a:t>
              </a:r>
              <a:endParaRPr lang="ru-RU" b="1" dirty="0">
                <a:solidFill>
                  <a:srgbClr val="3333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32877" y="1516934"/>
              <a:ext cx="11214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3333FF"/>
                  </a:solidFill>
                </a:rPr>
                <a:t>Frozen Ne</a:t>
              </a:r>
              <a:endParaRPr lang="ru-RU" sz="1400" b="1" dirty="0">
                <a:solidFill>
                  <a:srgbClr val="3333FF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751514" y="1755872"/>
              <a:ext cx="426346" cy="162702"/>
            </a:xfrm>
            <a:custGeom>
              <a:avLst/>
              <a:gdLst>
                <a:gd name="connsiteX0" fmla="*/ 0 w 426346"/>
                <a:gd name="connsiteY0" fmla="*/ 157075 h 162702"/>
                <a:gd name="connsiteX1" fmla="*/ 117806 w 426346"/>
                <a:gd name="connsiteY1" fmla="*/ 140246 h 162702"/>
                <a:gd name="connsiteX2" fmla="*/ 123416 w 426346"/>
                <a:gd name="connsiteY2" fmla="*/ 123416 h 162702"/>
                <a:gd name="connsiteX3" fmla="*/ 213173 w 426346"/>
                <a:gd name="connsiteY3" fmla="*/ 100977 h 162702"/>
                <a:gd name="connsiteX4" fmla="*/ 246832 w 426346"/>
                <a:gd name="connsiteY4" fmla="*/ 84148 h 162702"/>
                <a:gd name="connsiteX5" fmla="*/ 263661 w 426346"/>
                <a:gd name="connsiteY5" fmla="*/ 78538 h 162702"/>
                <a:gd name="connsiteX6" fmla="*/ 286101 w 426346"/>
                <a:gd name="connsiteY6" fmla="*/ 67318 h 162702"/>
                <a:gd name="connsiteX7" fmla="*/ 308540 w 426346"/>
                <a:gd name="connsiteY7" fmla="*/ 61708 h 162702"/>
                <a:gd name="connsiteX8" fmla="*/ 325369 w 426346"/>
                <a:gd name="connsiteY8" fmla="*/ 56099 h 162702"/>
                <a:gd name="connsiteX9" fmla="*/ 342199 w 426346"/>
                <a:gd name="connsiteY9" fmla="*/ 44879 h 162702"/>
                <a:gd name="connsiteX10" fmla="*/ 353419 w 426346"/>
                <a:gd name="connsiteY10" fmla="*/ 28049 h 162702"/>
                <a:gd name="connsiteX11" fmla="*/ 370248 w 426346"/>
                <a:gd name="connsiteY11" fmla="*/ 22440 h 162702"/>
                <a:gd name="connsiteX12" fmla="*/ 392687 w 426346"/>
                <a:gd name="connsiteY12" fmla="*/ 11220 h 162702"/>
                <a:gd name="connsiteX13" fmla="*/ 426346 w 426346"/>
                <a:gd name="connsiteY13" fmla="*/ 0 h 16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346" h="162702">
                  <a:moveTo>
                    <a:pt x="0" y="157075"/>
                  </a:moveTo>
                  <a:cubicBezTo>
                    <a:pt x="55966" y="162672"/>
                    <a:pt x="63955" y="171659"/>
                    <a:pt x="117806" y="140246"/>
                  </a:cubicBezTo>
                  <a:cubicBezTo>
                    <a:pt x="122914" y="137266"/>
                    <a:pt x="118604" y="126853"/>
                    <a:pt x="123416" y="123416"/>
                  </a:cubicBezTo>
                  <a:cubicBezTo>
                    <a:pt x="138107" y="112923"/>
                    <a:pt x="205235" y="103623"/>
                    <a:pt x="213173" y="100977"/>
                  </a:cubicBezTo>
                  <a:cubicBezTo>
                    <a:pt x="255473" y="86877"/>
                    <a:pt x="203336" y="105896"/>
                    <a:pt x="246832" y="84148"/>
                  </a:cubicBezTo>
                  <a:cubicBezTo>
                    <a:pt x="252121" y="81504"/>
                    <a:pt x="258226" y="80867"/>
                    <a:pt x="263661" y="78538"/>
                  </a:cubicBezTo>
                  <a:cubicBezTo>
                    <a:pt x="271348" y="75244"/>
                    <a:pt x="278271" y="70254"/>
                    <a:pt x="286101" y="67318"/>
                  </a:cubicBezTo>
                  <a:cubicBezTo>
                    <a:pt x="293320" y="64611"/>
                    <a:pt x="301127" y="63826"/>
                    <a:pt x="308540" y="61708"/>
                  </a:cubicBezTo>
                  <a:cubicBezTo>
                    <a:pt x="314226" y="60084"/>
                    <a:pt x="319759" y="57969"/>
                    <a:pt x="325369" y="56099"/>
                  </a:cubicBezTo>
                  <a:cubicBezTo>
                    <a:pt x="330979" y="52359"/>
                    <a:pt x="337431" y="49647"/>
                    <a:pt x="342199" y="44879"/>
                  </a:cubicBezTo>
                  <a:cubicBezTo>
                    <a:pt x="346967" y="40111"/>
                    <a:pt x="348154" y="32261"/>
                    <a:pt x="353419" y="28049"/>
                  </a:cubicBezTo>
                  <a:cubicBezTo>
                    <a:pt x="358036" y="24355"/>
                    <a:pt x="364813" y="24769"/>
                    <a:pt x="370248" y="22440"/>
                  </a:cubicBezTo>
                  <a:cubicBezTo>
                    <a:pt x="377934" y="19146"/>
                    <a:pt x="384857" y="14156"/>
                    <a:pt x="392687" y="11220"/>
                  </a:cubicBezTo>
                  <a:cubicBezTo>
                    <a:pt x="445683" y="-8654"/>
                    <a:pt x="393858" y="16244"/>
                    <a:pt x="426346" y="0"/>
                  </a:cubicBezTo>
                </a:path>
              </a:pathLst>
            </a:custGeom>
            <a:noFill/>
            <a:ln w="38100">
              <a:solidFill>
                <a:srgbClr val="3333FF"/>
              </a:solidFill>
              <a:prstDash val="dash"/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314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F012-B7B3-4311-8DDE-71BD1B65BB10}" type="slidenum">
              <a:rPr lang="ru-RU" smtClean="0"/>
              <a:t>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-4762"/>
            <a:ext cx="9207153" cy="6476144"/>
            <a:chOff x="0" y="-4762"/>
            <a:chExt cx="9207153" cy="6476144"/>
          </a:xfrm>
        </p:grpSpPr>
        <p:sp>
          <p:nvSpPr>
            <p:cNvPr id="10" name="AutoShape 116"/>
            <p:cNvSpPr>
              <a:spLocks noChangeAspect="1" noChangeArrowheads="1"/>
            </p:cNvSpPr>
            <p:nvPr/>
          </p:nvSpPr>
          <p:spPr bwMode="auto">
            <a:xfrm>
              <a:off x="694681" y="342891"/>
              <a:ext cx="8117457" cy="352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99664" y="3411270"/>
              <a:ext cx="8907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333399"/>
                  </a:solidFill>
                </a:rPr>
                <a:t>Scheme of forming of Ordered Positron Flux (OPF)</a:t>
              </a:r>
              <a:endParaRPr lang="ru-RU" sz="2000" b="1" dirty="0">
                <a:solidFill>
                  <a:srgbClr val="333399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50" y="-4762"/>
              <a:ext cx="9143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99"/>
                  </a:solidFill>
                </a:rPr>
                <a:t>Forming of The Ordered Positron Flux</a:t>
              </a:r>
              <a:endParaRPr lang="en-GB" sz="2800" b="1" dirty="0">
                <a:solidFill>
                  <a:srgbClr val="333399"/>
                </a:solidFill>
              </a:endParaRPr>
            </a:p>
          </p:txBody>
        </p:sp>
        <p:sp>
          <p:nvSpPr>
            <p:cNvPr id="13" name="Прямоугольник 3"/>
            <p:cNvSpPr>
              <a:spLocks noChangeArrowheads="1"/>
            </p:cNvSpPr>
            <p:nvPr/>
          </p:nvSpPr>
          <p:spPr bwMode="auto">
            <a:xfrm>
              <a:off x="2115863" y="898940"/>
              <a:ext cx="1426371" cy="100158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Прямая соединительная линия 4"/>
            <p:cNvSpPr>
              <a:spLocks noChangeShapeType="1"/>
            </p:cNvSpPr>
            <p:nvPr/>
          </p:nvSpPr>
          <p:spPr bwMode="auto">
            <a:xfrm>
              <a:off x="2115863" y="1147049"/>
              <a:ext cx="0" cy="57268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Прямая соединительная линия 6"/>
            <p:cNvSpPr>
              <a:spLocks noChangeShapeType="1"/>
            </p:cNvSpPr>
            <p:nvPr/>
          </p:nvSpPr>
          <p:spPr bwMode="auto">
            <a:xfrm flipH="1">
              <a:off x="1464006" y="1433393"/>
              <a:ext cx="326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Прямая соединительная линия 7"/>
            <p:cNvSpPr>
              <a:spLocks noChangeShapeType="1"/>
            </p:cNvSpPr>
            <p:nvPr/>
          </p:nvSpPr>
          <p:spPr bwMode="auto">
            <a:xfrm>
              <a:off x="1473909" y="1433393"/>
              <a:ext cx="0" cy="402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" name="Группа 12"/>
            <p:cNvGrpSpPr>
              <a:grpSpLocks/>
            </p:cNvGrpSpPr>
            <p:nvPr/>
          </p:nvGrpSpPr>
          <p:grpSpPr bwMode="auto">
            <a:xfrm>
              <a:off x="1283147" y="1835895"/>
              <a:ext cx="387083" cy="130704"/>
              <a:chOff x="5347" y="11398"/>
              <a:chExt cx="2230" cy="626"/>
            </a:xfrm>
          </p:grpSpPr>
          <p:sp>
            <p:nvSpPr>
              <p:cNvPr id="123" name="Прямая соединительная линия 8"/>
              <p:cNvSpPr>
                <a:spLocks noChangeShapeType="1"/>
              </p:cNvSpPr>
              <p:nvPr/>
            </p:nvSpPr>
            <p:spPr bwMode="auto">
              <a:xfrm flipH="1">
                <a:off x="5347" y="11398"/>
                <a:ext cx="223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Прямая соединительная линия 9"/>
              <p:cNvSpPr>
                <a:spLocks noChangeShapeType="1"/>
              </p:cNvSpPr>
              <p:nvPr/>
            </p:nvSpPr>
            <p:spPr bwMode="auto">
              <a:xfrm>
                <a:off x="5699" y="12024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" name="Прямая соединительная линия 10"/>
            <p:cNvSpPr>
              <a:spLocks noChangeShapeType="1"/>
            </p:cNvSpPr>
            <p:nvPr/>
          </p:nvSpPr>
          <p:spPr bwMode="auto">
            <a:xfrm>
              <a:off x="1473909" y="1966599"/>
              <a:ext cx="0" cy="246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Прямая соединительная линия 11"/>
            <p:cNvSpPr>
              <a:spLocks noChangeShapeType="1"/>
            </p:cNvSpPr>
            <p:nvPr/>
          </p:nvSpPr>
          <p:spPr bwMode="auto">
            <a:xfrm>
              <a:off x="2540647" y="1900520"/>
              <a:ext cx="0" cy="547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" name="Группа 13"/>
            <p:cNvGrpSpPr>
              <a:grpSpLocks/>
            </p:cNvGrpSpPr>
            <p:nvPr/>
          </p:nvGrpSpPr>
          <p:grpSpPr bwMode="auto">
            <a:xfrm>
              <a:off x="2364131" y="2448272"/>
              <a:ext cx="387083" cy="129249"/>
              <a:chOff x="0" y="0"/>
              <a:chExt cx="223060" cy="62630"/>
            </a:xfrm>
          </p:grpSpPr>
          <p:sp>
            <p:nvSpPr>
              <p:cNvPr id="121" name="Прямая соединительная линия 1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230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Прямая соединительная линия 15"/>
              <p:cNvSpPr>
                <a:spLocks noChangeShapeType="1"/>
              </p:cNvSpPr>
              <p:nvPr/>
            </p:nvSpPr>
            <p:spPr bwMode="auto">
              <a:xfrm>
                <a:off x="35169" y="62630"/>
                <a:ext cx="14404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" name="Прямая соединительная линия 16"/>
            <p:cNvSpPr>
              <a:spLocks noChangeShapeType="1"/>
            </p:cNvSpPr>
            <p:nvPr/>
          </p:nvSpPr>
          <p:spPr bwMode="auto">
            <a:xfrm>
              <a:off x="1464006" y="2213254"/>
              <a:ext cx="10655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Прямая соединительная линия 17"/>
            <p:cNvSpPr>
              <a:spLocks noChangeShapeType="1"/>
            </p:cNvSpPr>
            <p:nvPr/>
          </p:nvSpPr>
          <p:spPr bwMode="auto">
            <a:xfrm>
              <a:off x="2540647" y="2577521"/>
              <a:ext cx="0" cy="3391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Прямая соединительная линия 18"/>
            <p:cNvSpPr>
              <a:spLocks noChangeShapeType="1"/>
            </p:cNvSpPr>
            <p:nvPr/>
          </p:nvSpPr>
          <p:spPr bwMode="auto">
            <a:xfrm>
              <a:off x="2364131" y="2916645"/>
              <a:ext cx="3870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Прямоугольник 19"/>
            <p:cNvSpPr>
              <a:spLocks noChangeArrowheads="1"/>
            </p:cNvSpPr>
            <p:nvPr/>
          </p:nvSpPr>
          <p:spPr bwMode="auto">
            <a:xfrm>
              <a:off x="2326604" y="2923295"/>
              <a:ext cx="424610" cy="94963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Прямоугольник 20"/>
            <p:cNvSpPr>
              <a:spLocks noChangeArrowheads="1"/>
            </p:cNvSpPr>
            <p:nvPr/>
          </p:nvSpPr>
          <p:spPr bwMode="auto">
            <a:xfrm>
              <a:off x="3759403" y="652078"/>
              <a:ext cx="293440" cy="149655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Прямая соединительная линия 21"/>
            <p:cNvSpPr>
              <a:spLocks noChangeShapeType="1"/>
            </p:cNvSpPr>
            <p:nvPr/>
          </p:nvSpPr>
          <p:spPr bwMode="auto">
            <a:xfrm>
              <a:off x="3759403" y="1400353"/>
              <a:ext cx="0" cy="0"/>
            </a:xfrm>
            <a:prstGeom prst="line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Прямая соединительная линия 22"/>
            <p:cNvSpPr>
              <a:spLocks noChangeShapeType="1"/>
            </p:cNvSpPr>
            <p:nvPr/>
          </p:nvSpPr>
          <p:spPr bwMode="auto">
            <a:xfrm>
              <a:off x="3759403" y="1256558"/>
              <a:ext cx="0" cy="28634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Группа 86"/>
            <p:cNvGrpSpPr>
              <a:grpSpLocks/>
            </p:cNvGrpSpPr>
            <p:nvPr/>
          </p:nvGrpSpPr>
          <p:grpSpPr bwMode="auto">
            <a:xfrm>
              <a:off x="4956269" y="1042735"/>
              <a:ext cx="842792" cy="778614"/>
              <a:chOff x="26317" y="7275"/>
              <a:chExt cx="4759" cy="3748"/>
            </a:xfrm>
          </p:grpSpPr>
          <p:grpSp>
            <p:nvGrpSpPr>
              <p:cNvPr id="82" name="Группа 70"/>
              <p:cNvGrpSpPr>
                <a:grpSpLocks/>
              </p:cNvGrpSpPr>
              <p:nvPr/>
            </p:nvGrpSpPr>
            <p:grpSpPr bwMode="auto">
              <a:xfrm>
                <a:off x="26317" y="7275"/>
                <a:ext cx="4760" cy="3748"/>
                <a:chOff x="27273" y="6856"/>
                <a:chExt cx="5902" cy="4542"/>
              </a:xfrm>
            </p:grpSpPr>
            <p:sp>
              <p:nvSpPr>
                <p:cNvPr id="91" name="Прямая соединительная линия 27"/>
                <p:cNvSpPr>
                  <a:spLocks noChangeShapeType="1"/>
                </p:cNvSpPr>
                <p:nvPr/>
              </p:nvSpPr>
              <p:spPr bwMode="auto">
                <a:xfrm flipV="1">
                  <a:off x="27460" y="6856"/>
                  <a:ext cx="0" cy="175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2" name="Прямая соединительная линия 28"/>
                <p:cNvSpPr>
                  <a:spLocks noChangeShapeType="1"/>
                </p:cNvSpPr>
                <p:nvPr/>
              </p:nvSpPr>
              <p:spPr bwMode="auto">
                <a:xfrm>
                  <a:off x="27460" y="9989"/>
                  <a:ext cx="0" cy="1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93" name="Группа 41"/>
                <p:cNvGrpSpPr>
                  <a:grpSpLocks/>
                </p:cNvGrpSpPr>
                <p:nvPr/>
              </p:nvGrpSpPr>
              <p:grpSpPr bwMode="auto">
                <a:xfrm rot="696446" flipH="1">
                  <a:off x="27436" y="7306"/>
                  <a:ext cx="3880" cy="457"/>
                  <a:chOff x="30889" y="9300"/>
                  <a:chExt cx="6007" cy="688"/>
                </a:xfrm>
              </p:grpSpPr>
              <p:grpSp>
                <p:nvGrpSpPr>
                  <p:cNvPr id="109" name="Группа 34"/>
                  <p:cNvGrpSpPr>
                    <a:grpSpLocks/>
                  </p:cNvGrpSpPr>
                  <p:nvPr/>
                </p:nvGrpSpPr>
                <p:grpSpPr bwMode="auto">
                  <a:xfrm>
                    <a:off x="30889" y="9300"/>
                    <a:ext cx="3004" cy="689"/>
                    <a:chOff x="30889" y="9249"/>
                    <a:chExt cx="5715" cy="739"/>
                  </a:xfrm>
                </p:grpSpPr>
                <p:sp>
                  <p:nvSpPr>
                    <p:cNvPr id="116" name="Скругленная соединительная линия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9" y="9300"/>
                      <a:ext cx="1143" cy="689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" name="Скругленная соединительная линия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75" y="9300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Скругленная соединительная линия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032" y="9300"/>
                      <a:ext cx="1143" cy="686"/>
                    </a:xfrm>
                    <a:prstGeom prst="curvedConnector3">
                      <a:avLst>
                        <a:gd name="adj1" fmla="val 6644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9" name="Скругленная соединительная линия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61" y="9300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Скругленная соединительная линия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379" y="9249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0" name="Группа 35"/>
                  <p:cNvGrpSpPr>
                    <a:grpSpLocks/>
                  </p:cNvGrpSpPr>
                  <p:nvPr/>
                </p:nvGrpSpPr>
                <p:grpSpPr bwMode="auto">
                  <a:xfrm flipV="1">
                    <a:off x="33893" y="9303"/>
                    <a:ext cx="3004" cy="686"/>
                    <a:chOff x="0" y="0"/>
                    <a:chExt cx="5715" cy="739"/>
                  </a:xfrm>
                </p:grpSpPr>
                <p:sp>
                  <p:nvSpPr>
                    <p:cNvPr id="111" name="Скругленная соединительная линия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50"/>
                      <a:ext cx="1143" cy="689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Скругленная соединительная линия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6" y="50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" name="Скругленная соединительная линия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43" y="50"/>
                      <a:ext cx="1143" cy="686"/>
                    </a:xfrm>
                    <a:prstGeom prst="curvedConnector3">
                      <a:avLst>
                        <a:gd name="adj1" fmla="val 6644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Скругленная соединительная линия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72" y="50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5" name="Скругленная соединительная линия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89" y="0"/>
                      <a:ext cx="1143" cy="685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94" name="Группа 55"/>
                <p:cNvGrpSpPr>
                  <a:grpSpLocks/>
                </p:cNvGrpSpPr>
                <p:nvPr/>
              </p:nvGrpSpPr>
              <p:grpSpPr bwMode="auto">
                <a:xfrm rot="-696446" flipH="1" flipV="1">
                  <a:off x="27273" y="10522"/>
                  <a:ext cx="4081" cy="457"/>
                  <a:chOff x="0" y="0"/>
                  <a:chExt cx="6007" cy="688"/>
                </a:xfrm>
              </p:grpSpPr>
              <p:grpSp>
                <p:nvGrpSpPr>
                  <p:cNvPr id="97" name="Группа 5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003" cy="688"/>
                    <a:chOff x="0" y="0"/>
                    <a:chExt cx="5715" cy="739"/>
                  </a:xfrm>
                </p:grpSpPr>
                <p:sp>
                  <p:nvSpPr>
                    <p:cNvPr id="104" name="Скругленная соединительная линия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0" y="50"/>
                      <a:ext cx="1143" cy="689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5" name="Скругленная соединительная линия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6" y="50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Скругленная соединительная линия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143" y="50"/>
                      <a:ext cx="1143" cy="686"/>
                    </a:xfrm>
                    <a:prstGeom prst="curvedConnector3">
                      <a:avLst>
                        <a:gd name="adj1" fmla="val 6644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7" name="Скругленная соединительная линия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72" y="50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Скругленная соединительная линия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89" y="0"/>
                      <a:ext cx="1143" cy="685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8" name="Группа 57"/>
                  <p:cNvGrpSpPr>
                    <a:grpSpLocks/>
                  </p:cNvGrpSpPr>
                  <p:nvPr/>
                </p:nvGrpSpPr>
                <p:grpSpPr bwMode="auto">
                  <a:xfrm flipV="1">
                    <a:off x="3003" y="3"/>
                    <a:ext cx="3004" cy="685"/>
                    <a:chOff x="3003" y="3"/>
                    <a:chExt cx="5715" cy="739"/>
                  </a:xfrm>
                </p:grpSpPr>
                <p:sp>
                  <p:nvSpPr>
                    <p:cNvPr id="99" name="Скругленная соединительная линия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03" y="53"/>
                      <a:ext cx="1143" cy="689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Скругленная соединительная линия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9" y="53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" name="Скругленная соединительная линия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46" y="53"/>
                      <a:ext cx="1143" cy="686"/>
                    </a:xfrm>
                    <a:prstGeom prst="curvedConnector3">
                      <a:avLst>
                        <a:gd name="adj1" fmla="val 6644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Скругленная соединительная линия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75" y="53"/>
                      <a:ext cx="1143" cy="686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" name="Скругленная соединительная линия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493" y="3"/>
                      <a:ext cx="1143" cy="685"/>
                    </a:xfrm>
                    <a:prstGeom prst="curvedConnector3">
                      <a:avLst>
                        <a:gd name="adj1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95" name="Прямая соединительная линия 68"/>
                <p:cNvSpPr>
                  <a:spLocks noChangeShapeType="1"/>
                </p:cNvSpPr>
                <p:nvPr/>
              </p:nvSpPr>
              <p:spPr bwMode="auto">
                <a:xfrm>
                  <a:off x="31316" y="7728"/>
                  <a:ext cx="185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6" name="Прямая соединительная линия 69"/>
                <p:cNvSpPr>
                  <a:spLocks noChangeShapeType="1"/>
                </p:cNvSpPr>
                <p:nvPr/>
              </p:nvSpPr>
              <p:spPr bwMode="auto">
                <a:xfrm>
                  <a:off x="31316" y="10557"/>
                  <a:ext cx="18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3" name="Группа 76"/>
              <p:cNvGrpSpPr>
                <a:grpSpLocks/>
              </p:cNvGrpSpPr>
              <p:nvPr/>
            </p:nvGrpSpPr>
            <p:grpSpPr bwMode="auto">
              <a:xfrm>
                <a:off x="26963" y="7995"/>
                <a:ext cx="2783" cy="728"/>
                <a:chOff x="26963" y="7995"/>
                <a:chExt cx="2783" cy="728"/>
              </a:xfrm>
            </p:grpSpPr>
            <p:sp>
              <p:nvSpPr>
                <p:cNvPr id="88" name="Прямая соединительная линия 72"/>
                <p:cNvSpPr>
                  <a:spLocks noChangeShapeType="1"/>
                </p:cNvSpPr>
                <p:nvPr/>
              </p:nvSpPr>
              <p:spPr bwMode="auto">
                <a:xfrm flipV="1">
                  <a:off x="26963" y="8611"/>
                  <a:ext cx="2783" cy="1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9" name="Прямая соединительная линия 73"/>
                <p:cNvSpPr>
                  <a:spLocks noChangeShapeType="1"/>
                </p:cNvSpPr>
                <p:nvPr/>
              </p:nvSpPr>
              <p:spPr bwMode="auto">
                <a:xfrm flipV="1">
                  <a:off x="29746" y="7995"/>
                  <a:ext cx="0" cy="6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0" name="Прямая соединительная линия 75"/>
                <p:cNvSpPr>
                  <a:spLocks noChangeShapeType="1"/>
                </p:cNvSpPr>
                <p:nvPr/>
              </p:nvSpPr>
              <p:spPr bwMode="auto">
                <a:xfrm flipV="1">
                  <a:off x="27061" y="8270"/>
                  <a:ext cx="0" cy="45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4" name="Группа 77"/>
              <p:cNvGrpSpPr>
                <a:grpSpLocks/>
              </p:cNvGrpSpPr>
              <p:nvPr/>
            </p:nvGrpSpPr>
            <p:grpSpPr bwMode="auto">
              <a:xfrm flipV="1">
                <a:off x="26965" y="9515"/>
                <a:ext cx="2781" cy="724"/>
                <a:chOff x="0" y="0"/>
                <a:chExt cx="278348" cy="72859"/>
              </a:xfrm>
            </p:grpSpPr>
            <p:sp>
              <p:nvSpPr>
                <p:cNvPr id="85" name="Прямая соединительная линия 78"/>
                <p:cNvSpPr>
                  <a:spLocks noChangeShapeType="1"/>
                </p:cNvSpPr>
                <p:nvPr/>
              </p:nvSpPr>
              <p:spPr bwMode="auto">
                <a:xfrm flipV="1">
                  <a:off x="0" y="61642"/>
                  <a:ext cx="278348" cy="112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Прямая соединительная линия 79"/>
                <p:cNvSpPr>
                  <a:spLocks noChangeShapeType="1"/>
                </p:cNvSpPr>
                <p:nvPr/>
              </p:nvSpPr>
              <p:spPr bwMode="auto">
                <a:xfrm flipV="1">
                  <a:off x="278348" y="0"/>
                  <a:ext cx="0" cy="6164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7" name="Прямая соединительная линия 80"/>
                <p:cNvSpPr>
                  <a:spLocks noChangeShapeType="1"/>
                </p:cNvSpPr>
                <p:nvPr/>
              </p:nvSpPr>
              <p:spPr bwMode="auto">
                <a:xfrm flipV="1">
                  <a:off x="9806" y="27543"/>
                  <a:ext cx="0" cy="453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29" name="Прямая соединительная линия 81"/>
            <p:cNvSpPr>
              <a:spLocks noChangeShapeType="1"/>
            </p:cNvSpPr>
            <p:nvPr/>
          </p:nvSpPr>
          <p:spPr bwMode="auto">
            <a:xfrm>
              <a:off x="4055101" y="1284195"/>
              <a:ext cx="0" cy="25870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Прямая соединительная линия 83"/>
            <p:cNvSpPr>
              <a:spLocks noChangeShapeType="1"/>
            </p:cNvSpPr>
            <p:nvPr/>
          </p:nvSpPr>
          <p:spPr bwMode="auto">
            <a:xfrm flipH="1" flipV="1">
              <a:off x="4043982" y="1256558"/>
              <a:ext cx="934177" cy="500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Прямая соединительная линия 85"/>
            <p:cNvSpPr>
              <a:spLocks noChangeShapeType="1"/>
            </p:cNvSpPr>
            <p:nvPr/>
          </p:nvSpPr>
          <p:spPr bwMode="auto">
            <a:xfrm flipH="1">
              <a:off x="4049542" y="1531057"/>
              <a:ext cx="928792" cy="330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Прямоугольник 87"/>
            <p:cNvSpPr>
              <a:spLocks noChangeArrowheads="1"/>
            </p:cNvSpPr>
            <p:nvPr/>
          </p:nvSpPr>
          <p:spPr bwMode="auto">
            <a:xfrm>
              <a:off x="5781340" y="898940"/>
              <a:ext cx="2321979" cy="100158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Прямая соединительная линия 88"/>
            <p:cNvSpPr>
              <a:spLocks noChangeShapeType="1"/>
            </p:cNvSpPr>
            <p:nvPr/>
          </p:nvSpPr>
          <p:spPr bwMode="auto">
            <a:xfrm>
              <a:off x="5781340" y="1190479"/>
              <a:ext cx="0" cy="498920"/>
            </a:xfrm>
            <a:prstGeom prst="line">
              <a:avLst/>
            </a:prstGeom>
            <a:noFill/>
            <a:ln w="317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Прямая соединительная линия 89"/>
            <p:cNvSpPr>
              <a:spLocks noChangeShapeType="1"/>
            </p:cNvSpPr>
            <p:nvPr/>
          </p:nvSpPr>
          <p:spPr bwMode="auto">
            <a:xfrm>
              <a:off x="6942938" y="898940"/>
              <a:ext cx="0" cy="10015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Прямая соединительная линия 90"/>
            <p:cNvSpPr>
              <a:spLocks noChangeShapeType="1"/>
            </p:cNvSpPr>
            <p:nvPr/>
          </p:nvSpPr>
          <p:spPr bwMode="auto">
            <a:xfrm>
              <a:off x="6948324" y="1236817"/>
              <a:ext cx="174" cy="29029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Прямая соединительная линия 91"/>
            <p:cNvSpPr>
              <a:spLocks noChangeShapeType="1"/>
            </p:cNvSpPr>
            <p:nvPr/>
          </p:nvSpPr>
          <p:spPr bwMode="auto">
            <a:xfrm>
              <a:off x="7613558" y="1900520"/>
              <a:ext cx="198580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Прямая соединительная линия 94"/>
            <p:cNvSpPr>
              <a:spLocks noChangeShapeType="1"/>
            </p:cNvSpPr>
            <p:nvPr/>
          </p:nvSpPr>
          <p:spPr bwMode="auto">
            <a:xfrm>
              <a:off x="6154177" y="2353101"/>
              <a:ext cx="3872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Прямоугольник 95"/>
            <p:cNvSpPr>
              <a:spLocks noChangeArrowheads="1"/>
            </p:cNvSpPr>
            <p:nvPr/>
          </p:nvSpPr>
          <p:spPr bwMode="auto">
            <a:xfrm>
              <a:off x="6098061" y="2374296"/>
              <a:ext cx="423568" cy="94963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Прямая соединительная линия 97"/>
            <p:cNvSpPr>
              <a:spLocks noChangeShapeType="1"/>
            </p:cNvSpPr>
            <p:nvPr/>
          </p:nvSpPr>
          <p:spPr bwMode="auto">
            <a:xfrm>
              <a:off x="6316446" y="1900520"/>
              <a:ext cx="0" cy="4525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Прямоугольник 98"/>
            <p:cNvSpPr>
              <a:spLocks noChangeArrowheads="1"/>
            </p:cNvSpPr>
            <p:nvPr/>
          </p:nvSpPr>
          <p:spPr bwMode="auto">
            <a:xfrm>
              <a:off x="7309173" y="1190479"/>
              <a:ext cx="198580" cy="4592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19050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Прямая соединительная линия 99"/>
            <p:cNvSpPr>
              <a:spLocks noChangeShapeType="1"/>
            </p:cNvSpPr>
            <p:nvPr/>
          </p:nvSpPr>
          <p:spPr bwMode="auto">
            <a:xfrm>
              <a:off x="7507753" y="1420094"/>
              <a:ext cx="1985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Прямая соединительная линия 100"/>
            <p:cNvSpPr>
              <a:spLocks noChangeShapeType="1"/>
            </p:cNvSpPr>
            <p:nvPr/>
          </p:nvSpPr>
          <p:spPr bwMode="auto">
            <a:xfrm>
              <a:off x="7706333" y="1420094"/>
              <a:ext cx="0" cy="9330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Прямая соединительная линия 101"/>
            <p:cNvSpPr>
              <a:spLocks noChangeShapeType="1"/>
            </p:cNvSpPr>
            <p:nvPr/>
          </p:nvSpPr>
          <p:spPr bwMode="auto">
            <a:xfrm flipH="1">
              <a:off x="6957358" y="1835895"/>
              <a:ext cx="0" cy="8906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Прямая соединительная линия 103"/>
            <p:cNvSpPr>
              <a:spLocks noChangeShapeType="1"/>
            </p:cNvSpPr>
            <p:nvPr/>
          </p:nvSpPr>
          <p:spPr bwMode="auto">
            <a:xfrm>
              <a:off x="7308130" y="1649709"/>
              <a:ext cx="0" cy="10768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Прямая соединительная линия 104"/>
            <p:cNvSpPr>
              <a:spLocks noChangeShapeType="1"/>
            </p:cNvSpPr>
            <p:nvPr/>
          </p:nvSpPr>
          <p:spPr bwMode="auto">
            <a:xfrm flipH="1">
              <a:off x="5057731" y="1701243"/>
              <a:ext cx="17721" cy="11929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Прямая соединительная линия 106"/>
            <p:cNvSpPr>
              <a:spLocks noChangeShapeType="1"/>
            </p:cNvSpPr>
            <p:nvPr/>
          </p:nvSpPr>
          <p:spPr bwMode="auto">
            <a:xfrm flipH="1" flipV="1">
              <a:off x="4052843" y="2213254"/>
              <a:ext cx="2259" cy="3642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Прямая соединительная линия 107"/>
            <p:cNvSpPr>
              <a:spLocks noChangeShapeType="1"/>
            </p:cNvSpPr>
            <p:nvPr/>
          </p:nvSpPr>
          <p:spPr bwMode="auto">
            <a:xfrm flipH="1">
              <a:off x="4978333" y="1900520"/>
              <a:ext cx="0" cy="9936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Поле 108"/>
            <p:cNvSpPr txBox="1">
              <a:spLocks noChangeArrowheads="1"/>
            </p:cNvSpPr>
            <p:nvPr/>
          </p:nvSpPr>
          <p:spPr bwMode="auto">
            <a:xfrm>
              <a:off x="624499" y="1737600"/>
              <a:ext cx="718598" cy="392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kumimoji="0" lang="en-US" altLang="ru-RU" sz="1600" b="1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 </a:t>
              </a:r>
              <a:r>
                <a:rPr kumimoji="0" lang="en-US" altLang="ru-RU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 0</a:t>
              </a:r>
              <a:endParaRPr kumimoji="0" lang="en-US" alt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Поле 112"/>
            <p:cNvSpPr txBox="1">
              <a:spLocks noChangeArrowheads="1"/>
            </p:cNvSpPr>
            <p:nvPr/>
          </p:nvSpPr>
          <p:spPr bwMode="auto">
            <a:xfrm>
              <a:off x="1670589" y="2343127"/>
              <a:ext cx="83206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kumimoji="0" lang="en-US" altLang="ru-RU" sz="1600" b="1" i="1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 0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Прямая со стрелкой 114"/>
            <p:cNvSpPr>
              <a:spLocks noChangeShapeType="1"/>
            </p:cNvSpPr>
            <p:nvPr/>
          </p:nvSpPr>
          <p:spPr bwMode="auto">
            <a:xfrm>
              <a:off x="4060661" y="2457415"/>
              <a:ext cx="917672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Прямая со стрелкой 116"/>
            <p:cNvSpPr>
              <a:spLocks noChangeShapeType="1"/>
            </p:cNvSpPr>
            <p:nvPr/>
          </p:nvSpPr>
          <p:spPr bwMode="auto">
            <a:xfrm>
              <a:off x="5069892" y="2597262"/>
              <a:ext cx="188955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Прямая со стрелкой 118"/>
            <p:cNvSpPr>
              <a:spLocks noChangeShapeType="1"/>
            </p:cNvSpPr>
            <p:nvPr/>
          </p:nvSpPr>
          <p:spPr bwMode="auto">
            <a:xfrm>
              <a:off x="6959443" y="2597262"/>
              <a:ext cx="349730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Прямая соединительная линия 102"/>
            <p:cNvSpPr>
              <a:spLocks noChangeShapeType="1"/>
            </p:cNvSpPr>
            <p:nvPr/>
          </p:nvSpPr>
          <p:spPr bwMode="auto">
            <a:xfrm flipH="1" flipV="1">
              <a:off x="3770522" y="2197461"/>
              <a:ext cx="2259" cy="3642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Прямая со стрелкой 24"/>
            <p:cNvSpPr>
              <a:spLocks noChangeShapeType="1"/>
            </p:cNvSpPr>
            <p:nvPr/>
          </p:nvSpPr>
          <p:spPr bwMode="auto">
            <a:xfrm>
              <a:off x="3769480" y="2457415"/>
              <a:ext cx="289965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stealth" w="sm" len="med"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Прямая со стрелкой 43"/>
            <p:cNvSpPr>
              <a:spLocks noChangeShapeType="1"/>
            </p:cNvSpPr>
            <p:nvPr/>
          </p:nvSpPr>
          <p:spPr bwMode="auto">
            <a:xfrm>
              <a:off x="4701572" y="2800487"/>
              <a:ext cx="276761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Прямая со стрелкой 105"/>
            <p:cNvSpPr>
              <a:spLocks noChangeShapeType="1"/>
            </p:cNvSpPr>
            <p:nvPr/>
          </p:nvSpPr>
          <p:spPr bwMode="auto">
            <a:xfrm flipH="1">
              <a:off x="5075452" y="2805890"/>
              <a:ext cx="275719" cy="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Поле 45"/>
            <p:cNvSpPr txBox="1">
              <a:spLocks noChangeArrowheads="1"/>
            </p:cNvSpPr>
            <p:nvPr/>
          </p:nvSpPr>
          <p:spPr bwMode="auto">
            <a:xfrm>
              <a:off x="5184732" y="1602332"/>
              <a:ext cx="446675" cy="568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8" name="Группа 120"/>
            <p:cNvGrpSpPr>
              <a:grpSpLocks/>
            </p:cNvGrpSpPr>
            <p:nvPr/>
          </p:nvGrpSpPr>
          <p:grpSpPr bwMode="auto">
            <a:xfrm flipV="1">
              <a:off x="7519914" y="2360997"/>
              <a:ext cx="387083" cy="130704"/>
              <a:chOff x="0" y="0"/>
              <a:chExt cx="223060" cy="62630"/>
            </a:xfrm>
          </p:grpSpPr>
          <p:sp>
            <p:nvSpPr>
              <p:cNvPr id="80" name="Прямая соединительная линия 12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22306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Прямая соединительная линия 122"/>
              <p:cNvSpPr>
                <a:spLocks noChangeShapeType="1"/>
              </p:cNvSpPr>
              <p:nvPr/>
            </p:nvSpPr>
            <p:spPr bwMode="auto">
              <a:xfrm>
                <a:off x="35169" y="62630"/>
                <a:ext cx="14404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9" name="Прямая соединительная линия 123"/>
            <p:cNvSpPr>
              <a:spLocks noChangeShapeType="1"/>
            </p:cNvSpPr>
            <p:nvPr/>
          </p:nvSpPr>
          <p:spPr bwMode="auto">
            <a:xfrm>
              <a:off x="7705117" y="2491701"/>
              <a:ext cx="0" cy="3378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Прямоугольник 124"/>
            <p:cNvSpPr>
              <a:spLocks noChangeArrowheads="1"/>
            </p:cNvSpPr>
            <p:nvPr/>
          </p:nvSpPr>
          <p:spPr bwMode="auto">
            <a:xfrm>
              <a:off x="7507753" y="2829578"/>
              <a:ext cx="422525" cy="93716"/>
            </a:xfrm>
            <a:prstGeom prst="rect">
              <a:avLst/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Прямая соединительная линия 125"/>
            <p:cNvSpPr>
              <a:spLocks noChangeShapeType="1"/>
            </p:cNvSpPr>
            <p:nvPr/>
          </p:nvSpPr>
          <p:spPr bwMode="auto">
            <a:xfrm>
              <a:off x="7520957" y="2829578"/>
              <a:ext cx="38604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Поле 46"/>
            <p:cNvSpPr txBox="1">
              <a:spLocks noChangeArrowheads="1"/>
            </p:cNvSpPr>
            <p:nvPr/>
          </p:nvSpPr>
          <p:spPr bwMode="auto">
            <a:xfrm>
              <a:off x="5786726" y="1164920"/>
              <a:ext cx="1104091" cy="285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Channel-2</a:t>
              </a:r>
            </a:p>
          </p:txBody>
        </p:sp>
        <p:sp>
          <p:nvSpPr>
            <p:cNvPr id="73" name="Line 9"/>
            <p:cNvSpPr>
              <a:spLocks noChangeShapeType="1"/>
            </p:cNvSpPr>
            <p:nvPr/>
          </p:nvSpPr>
          <p:spPr bwMode="auto">
            <a:xfrm flipH="1">
              <a:off x="3547619" y="1255311"/>
              <a:ext cx="174" cy="29029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7907745" y="873580"/>
              <a:ext cx="1125113" cy="325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altLang="ru-RU" sz="1600" b="1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Target</a:t>
              </a: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 flipV="1">
              <a:off x="7511027" y="1081400"/>
              <a:ext cx="707800" cy="30113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Text Box 5"/>
            <p:cNvSpPr txBox="1">
              <a:spLocks noChangeArrowheads="1"/>
            </p:cNvSpPr>
            <p:nvPr/>
          </p:nvSpPr>
          <p:spPr bwMode="auto">
            <a:xfrm>
              <a:off x="6691666" y="626207"/>
              <a:ext cx="1679032" cy="310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dirty="0" smtClean="0">
                  <a:solidFill>
                    <a:srgbClr val="0000CC"/>
                  </a:solidFill>
                  <a:cs typeface="Times New Roman" panose="02020603050405020304" pitchFamily="18" charset="0"/>
                </a:rPr>
                <a:t>Target chamber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</a:endParaRPr>
            </a:p>
          </p:txBody>
        </p:sp>
        <p:sp>
          <p:nvSpPr>
            <p:cNvPr id="78" name="Прямая соединительная линия 26"/>
            <p:cNvSpPr>
              <a:spLocks noChangeShapeType="1"/>
            </p:cNvSpPr>
            <p:nvPr/>
          </p:nvSpPr>
          <p:spPr bwMode="auto">
            <a:xfrm>
              <a:off x="3526597" y="1256558"/>
              <a:ext cx="232806" cy="2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Прямая соединительная линия 25"/>
            <p:cNvSpPr>
              <a:spLocks noChangeShapeType="1"/>
            </p:cNvSpPr>
            <p:nvPr/>
          </p:nvSpPr>
          <p:spPr bwMode="auto">
            <a:xfrm flipV="1">
              <a:off x="3519995" y="1542902"/>
              <a:ext cx="250353" cy="2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Поле 46"/>
            <p:cNvSpPr txBox="1">
              <a:spLocks noChangeArrowheads="1"/>
            </p:cNvSpPr>
            <p:nvPr/>
          </p:nvSpPr>
          <p:spPr bwMode="auto">
            <a:xfrm>
              <a:off x="1137749" y="869958"/>
              <a:ext cx="1104091" cy="26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dirty="0">
                  <a:solidFill>
                    <a:srgbClr val="333399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+ source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</a:endParaRPr>
            </a:p>
          </p:txBody>
        </p:sp>
        <p:sp>
          <p:nvSpPr>
            <p:cNvPr id="130" name="Поле 46"/>
            <p:cNvSpPr txBox="1">
              <a:spLocks noChangeArrowheads="1"/>
            </p:cNvSpPr>
            <p:nvPr/>
          </p:nvSpPr>
          <p:spPr bwMode="auto">
            <a:xfrm>
              <a:off x="2306030" y="1110559"/>
              <a:ext cx="1104091" cy="30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Channel-1</a:t>
              </a:r>
            </a:p>
          </p:txBody>
        </p:sp>
        <p:sp>
          <p:nvSpPr>
            <p:cNvPr id="131" name="Блок-схема: магнитный диск 130"/>
            <p:cNvSpPr/>
            <p:nvPr/>
          </p:nvSpPr>
          <p:spPr>
            <a:xfrm rot="5400000">
              <a:off x="475097" y="1144066"/>
              <a:ext cx="278600" cy="391815"/>
            </a:xfrm>
            <a:prstGeom prst="flowChartMagneticDisk">
              <a:avLst/>
            </a:prstGeom>
            <a:solidFill>
              <a:srgbClr val="00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4" name="Прямая соединительная линия 133"/>
            <p:cNvCxnSpPr/>
            <p:nvPr/>
          </p:nvCxnSpPr>
          <p:spPr>
            <a:xfrm flipV="1">
              <a:off x="757337" y="1268612"/>
              <a:ext cx="1129509" cy="10977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754922" y="1360906"/>
              <a:ext cx="1129509" cy="10977"/>
            </a:xfrm>
            <a:prstGeom prst="line">
              <a:avLst/>
            </a:prstGeom>
            <a:ln w="57150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Поле 46"/>
            <p:cNvSpPr txBox="1">
              <a:spLocks noChangeArrowheads="1"/>
            </p:cNvSpPr>
            <p:nvPr/>
          </p:nvSpPr>
          <p:spPr bwMode="auto">
            <a:xfrm>
              <a:off x="16112" y="1405951"/>
              <a:ext cx="1227926" cy="27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dirty="0" err="1" smtClean="0">
                  <a:solidFill>
                    <a:srgbClr val="333399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Cryo</a:t>
              </a:r>
              <a:r>
                <a:rPr lang="en-US" altLang="ru-RU" sz="1600" b="1" dirty="0" smtClean="0">
                  <a:solidFill>
                    <a:srgbClr val="333399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-cooler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</a:endParaRPr>
            </a:p>
          </p:txBody>
        </p:sp>
        <p:sp>
          <p:nvSpPr>
            <p:cNvPr id="138" name="Поле 46"/>
            <p:cNvSpPr txBox="1">
              <a:spLocks noChangeArrowheads="1"/>
            </p:cNvSpPr>
            <p:nvPr/>
          </p:nvSpPr>
          <p:spPr bwMode="auto">
            <a:xfrm>
              <a:off x="844532" y="1148463"/>
              <a:ext cx="579844" cy="240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dirty="0" err="1" smtClean="0">
                  <a:solidFill>
                    <a:srgbClr val="333399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LHe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</a:endParaRPr>
            </a:p>
          </p:txBody>
        </p:sp>
        <p:sp>
          <p:nvSpPr>
            <p:cNvPr id="12" name="Прямоугольник 2"/>
            <p:cNvSpPr>
              <a:spLocks noChangeArrowheads="1"/>
            </p:cNvSpPr>
            <p:nvPr/>
          </p:nvSpPr>
          <p:spPr bwMode="auto">
            <a:xfrm>
              <a:off x="1790455" y="1147049"/>
              <a:ext cx="152193" cy="572687"/>
            </a:xfrm>
            <a:prstGeom prst="rect">
              <a:avLst/>
            </a:prstGeom>
            <a:solidFill>
              <a:srgbClr val="272727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Поле 112"/>
            <p:cNvSpPr txBox="1">
              <a:spLocks noChangeArrowheads="1"/>
            </p:cNvSpPr>
            <p:nvPr/>
          </p:nvSpPr>
          <p:spPr bwMode="auto">
            <a:xfrm>
              <a:off x="3604754" y="1201691"/>
              <a:ext cx="56161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altLang="ru-RU" sz="1600" b="1" i="1" baseline="-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RF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Поле 112"/>
            <p:cNvSpPr txBox="1">
              <a:spLocks noChangeArrowheads="1"/>
            </p:cNvSpPr>
            <p:nvPr/>
          </p:nvSpPr>
          <p:spPr bwMode="auto">
            <a:xfrm>
              <a:off x="3679433" y="2513368"/>
              <a:ext cx="56161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ru-RU" sz="1600" b="1" i="1" baseline="-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RF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Поле 112"/>
            <p:cNvSpPr txBox="1">
              <a:spLocks noChangeArrowheads="1"/>
            </p:cNvSpPr>
            <p:nvPr/>
          </p:nvSpPr>
          <p:spPr bwMode="auto">
            <a:xfrm>
              <a:off x="4280697" y="2104900"/>
              <a:ext cx="56161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ru-RU" sz="1600" b="1" i="1" baseline="-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Поле 112"/>
            <p:cNvSpPr txBox="1">
              <a:spLocks noChangeArrowheads="1"/>
            </p:cNvSpPr>
            <p:nvPr/>
          </p:nvSpPr>
          <p:spPr bwMode="auto">
            <a:xfrm>
              <a:off x="4835905" y="2749219"/>
              <a:ext cx="56161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i="1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r>
                <a:rPr lang="en-US" altLang="ru-RU" sz="1600" b="1" i="1" baseline="-30000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Поле 112"/>
            <p:cNvSpPr txBox="1">
              <a:spLocks noChangeArrowheads="1"/>
            </p:cNvSpPr>
            <p:nvPr/>
          </p:nvSpPr>
          <p:spPr bwMode="auto">
            <a:xfrm>
              <a:off x="5745388" y="2283594"/>
              <a:ext cx="56161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ru-RU" sz="1600" b="1" i="1" baseline="-30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Поле 112"/>
            <p:cNvSpPr txBox="1">
              <a:spLocks noChangeArrowheads="1"/>
            </p:cNvSpPr>
            <p:nvPr/>
          </p:nvSpPr>
          <p:spPr bwMode="auto">
            <a:xfrm>
              <a:off x="6920036" y="2279397"/>
              <a:ext cx="56161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1600" b="1" i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altLang="ru-RU" sz="1600" b="1" i="1" baseline="-30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Поле 112"/>
            <p:cNvSpPr txBox="1">
              <a:spLocks noChangeArrowheads="1"/>
            </p:cNvSpPr>
            <p:nvPr/>
          </p:nvSpPr>
          <p:spPr bwMode="auto">
            <a:xfrm>
              <a:off x="7868446" y="2213254"/>
              <a:ext cx="1058968" cy="37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</a:t>
              </a:r>
              <a:r>
                <a:rPr lang="en-US" altLang="ru-RU" sz="1600" b="1" i="1" baseline="-30000" dirty="0" err="1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target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ru-RU" sz="1600" b="1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  0</a:t>
              </a:r>
              <a:endParaRPr kumimoji="0" lang="en-US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Поле 46"/>
            <p:cNvSpPr txBox="1">
              <a:spLocks noChangeArrowheads="1"/>
            </p:cNvSpPr>
            <p:nvPr/>
          </p:nvSpPr>
          <p:spPr bwMode="auto">
            <a:xfrm>
              <a:off x="2727190" y="2987874"/>
              <a:ext cx="3964476" cy="32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Solenoidal magnetic field 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1594202" y="3290089"/>
              <a:ext cx="6509117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Цилиндр 54"/>
            <p:cNvSpPr/>
            <p:nvPr/>
          </p:nvSpPr>
          <p:spPr>
            <a:xfrm rot="16200000">
              <a:off x="8186038" y="1200645"/>
              <a:ext cx="327547" cy="409433"/>
            </a:xfrm>
            <a:prstGeom prst="can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оле 46"/>
            <p:cNvSpPr txBox="1">
              <a:spLocks noChangeArrowheads="1"/>
            </p:cNvSpPr>
            <p:nvPr/>
          </p:nvSpPr>
          <p:spPr bwMode="auto">
            <a:xfrm>
              <a:off x="8069600" y="1516142"/>
              <a:ext cx="1104091" cy="357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333399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-detector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0" y="579923"/>
              <a:ext cx="9173691" cy="589145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Rectangle 18"/>
            <p:cNvSpPr>
              <a:spLocks noChangeArrowheads="1"/>
            </p:cNvSpPr>
            <p:nvPr/>
          </p:nvSpPr>
          <p:spPr bwMode="auto">
            <a:xfrm>
              <a:off x="16112" y="3775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9664" y="3848720"/>
              <a:ext cx="8803376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e</a:t>
              </a:r>
              <a:r>
                <a:rPr lang="en-US" altLang="ru-RU" b="1" baseline="30000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+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 - cryogenic source of slow positrons based on the </a:t>
              </a:r>
              <a:r>
                <a:rPr lang="en-US" altLang="ru-RU" b="1" baseline="30000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22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Na isotope, </a:t>
              </a:r>
              <a:endPara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  <a:p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Channels 1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, 2 — the positron transfer channels, </a:t>
              </a:r>
              <a:endPara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  <a:p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ru-RU" b="1" i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&gt; 0 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-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the potential between the source and the Channel-1, </a:t>
              </a:r>
              <a:endPara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  <a:p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ru-RU" b="1" i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&gt; 0 — potential difference between Channels 1 and 2, </a:t>
              </a:r>
              <a:endPara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  <a:p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ru-RU" b="1" i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RF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— RF 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system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with </a:t>
              </a:r>
              <a:r>
                <a:rPr lang="en-US" altLang="ru-RU" b="1" i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ru-RU" b="1" i="1" baseline="-25000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RF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voltage of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special form, </a:t>
              </a:r>
              <a:r>
                <a:rPr lang="en-US" altLang="ru-RU" b="1" i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ru-RU" b="1" i="1" baseline="-25000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 — 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1st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drift section of the PAS channel, </a:t>
              </a:r>
              <a:r>
                <a:rPr lang="en-US" altLang="ru-RU" b="1" i="1" dirty="0" err="1">
                  <a:solidFill>
                    <a:srgbClr val="333399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ru-RU" b="1" i="1" baseline="-25000" dirty="0" err="1">
                  <a:solidFill>
                    <a:srgbClr val="333399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 — accelerating gap with the static electric field U</a:t>
              </a:r>
              <a:r>
                <a:rPr lang="en-US" altLang="ru-RU" b="1" baseline="-25000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,  </a:t>
              </a:r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I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— vacuum insulator, </a:t>
              </a:r>
              <a:endPara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  <a:p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ru-RU" b="1" i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— 2nd drift section of the PAS channel, </a:t>
              </a:r>
              <a:r>
                <a:rPr lang="en-US" altLang="ru-RU" b="1" i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altLang="ru-RU" b="1" i="1" baseline="-25000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 — the gap between the entrance </a:t>
              </a:r>
              <a:endPara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  <a:p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        to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the 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target chamber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and the target with the sample to be studied, </a:t>
              </a:r>
              <a:endParaRPr lang="en-US" altLang="ru-RU" b="1" dirty="0" smtClean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  <a:p>
              <a:r>
                <a:rPr lang="en-US" altLang="ru-RU" b="1" i="1" dirty="0" err="1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ru-RU" b="1" i="1" baseline="-25000" dirty="0" err="1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target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— negative potential of the target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.</a:t>
              </a:r>
              <a:endParaRPr lang="ru-RU" altLang="ru-RU" b="1" dirty="0">
                <a:solidFill>
                  <a:srgbClr val="333399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8776" y="2753865"/>
              <a:ext cx="809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b="1" dirty="0" smtClean="0"/>
                <a:t>Fig.1</a:t>
              </a:r>
              <a:endParaRPr lang="ru-RU" b="1" dirty="0"/>
            </a:p>
          </p:txBody>
        </p:sp>
      </p:grpSp>
      <p:sp>
        <p:nvSpPr>
          <p:cNvPr id="135" name="Овал 134"/>
          <p:cNvSpPr/>
          <p:nvPr/>
        </p:nvSpPr>
        <p:spPr>
          <a:xfrm>
            <a:off x="1829018" y="1374734"/>
            <a:ext cx="94666" cy="9489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 стрелкой 150"/>
          <p:cNvCxnSpPr/>
          <p:nvPr/>
        </p:nvCxnSpPr>
        <p:spPr>
          <a:xfrm flipV="1">
            <a:off x="7346030" y="1336431"/>
            <a:ext cx="1129755" cy="93907"/>
          </a:xfrm>
          <a:prstGeom prst="straightConnector1">
            <a:avLst/>
          </a:prstGeom>
          <a:ln w="38100"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V="1">
            <a:off x="6172998" y="1444355"/>
            <a:ext cx="1129755" cy="93907"/>
          </a:xfrm>
          <a:prstGeom prst="straightConnector1">
            <a:avLst/>
          </a:prstGeom>
          <a:ln w="38100">
            <a:solidFill>
              <a:srgbClr val="3333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278 L 0.59948 0.00139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5" grpId="1" animBg="1"/>
      <p:bldP spid="13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-16112" y="0"/>
            <a:ext cx="9160112" cy="6886176"/>
            <a:chOff x="-16112" y="0"/>
            <a:chExt cx="9160112" cy="6886176"/>
          </a:xfrm>
        </p:grpSpPr>
        <p:sp>
          <p:nvSpPr>
            <p:cNvPr id="10" name="AutoShape 116"/>
            <p:cNvSpPr>
              <a:spLocks noChangeAspect="1" noChangeArrowheads="1"/>
            </p:cNvSpPr>
            <p:nvPr/>
          </p:nvSpPr>
          <p:spPr bwMode="auto">
            <a:xfrm>
              <a:off x="678569" y="347742"/>
              <a:ext cx="8117457" cy="3528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6112" y="0"/>
              <a:ext cx="9143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3399"/>
                  </a:solidFill>
                </a:rPr>
                <a:t>Forming </a:t>
              </a:r>
              <a:r>
                <a:rPr lang="en-US" sz="2800" b="1" dirty="0">
                  <a:solidFill>
                    <a:srgbClr val="333399"/>
                  </a:solidFill>
                </a:rPr>
                <a:t>of The Ordered Positron Flux</a:t>
              </a:r>
              <a:endParaRPr lang="en-GB" sz="2800" b="1" dirty="0">
                <a:solidFill>
                  <a:srgbClr val="333399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67290" y="4539110"/>
              <a:ext cx="52609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33399"/>
                  </a:solidFill>
                </a:rPr>
                <a:t>Here </a:t>
              </a:r>
              <a:r>
                <a:rPr lang="en-US" b="1" i="1" dirty="0" smtClean="0">
                  <a:solidFill>
                    <a:srgbClr val="333399"/>
                  </a:solidFill>
                </a:rPr>
                <a:t>E</a:t>
              </a:r>
              <a:r>
                <a:rPr lang="en-US" b="1" baseline="-25000" dirty="0" smtClean="0">
                  <a:solidFill>
                    <a:srgbClr val="333399"/>
                  </a:solidFill>
                </a:rPr>
                <a:t>0</a:t>
              </a:r>
              <a:r>
                <a:rPr lang="en-US" b="1" dirty="0" smtClean="0">
                  <a:solidFill>
                    <a:srgbClr val="333399"/>
                  </a:solidFill>
                </a:rPr>
                <a:t> = </a:t>
              </a:r>
              <a:r>
                <a:rPr lang="en-US" b="1" i="1" dirty="0" smtClean="0">
                  <a:solidFill>
                    <a:srgbClr val="333399"/>
                  </a:solidFill>
                </a:rPr>
                <a:t>eU</a:t>
              </a:r>
              <a:r>
                <a:rPr lang="en-US" b="1" baseline="-25000" dirty="0" smtClean="0">
                  <a:solidFill>
                    <a:srgbClr val="333399"/>
                  </a:solidFill>
                </a:rPr>
                <a:t>0</a:t>
              </a:r>
              <a:r>
                <a:rPr lang="en-US" b="1" dirty="0" smtClean="0">
                  <a:solidFill>
                    <a:srgbClr val="333399"/>
                  </a:solidFill>
                </a:rPr>
                <a:t> ,</a:t>
              </a:r>
              <a:r>
                <a:rPr lang="en-US" b="1" baseline="-25000" dirty="0" smtClean="0">
                  <a:solidFill>
                    <a:srgbClr val="333399"/>
                  </a:solidFill>
                </a:rPr>
                <a:t> </a:t>
              </a:r>
              <a:r>
                <a:rPr lang="en-US" b="1" dirty="0" smtClean="0">
                  <a:solidFill>
                    <a:srgbClr val="333399"/>
                  </a:solidFill>
                </a:rPr>
                <a:t> </a:t>
              </a:r>
              <a:r>
                <a:rPr lang="en-US" b="1" i="1" dirty="0" smtClean="0">
                  <a:solidFill>
                    <a:srgbClr val="333399"/>
                  </a:solidFill>
                </a:rPr>
                <a:t>e</a:t>
              </a:r>
              <a:r>
                <a:rPr lang="en-US" b="1" dirty="0" smtClean="0">
                  <a:solidFill>
                    <a:srgbClr val="333399"/>
                  </a:solidFill>
                </a:rPr>
                <a:t>, </a:t>
              </a:r>
              <a:r>
                <a:rPr lang="en-US" b="1" i="1" dirty="0" smtClean="0">
                  <a:solidFill>
                    <a:srgbClr val="333399"/>
                  </a:solidFill>
                </a:rPr>
                <a:t>m</a:t>
              </a:r>
              <a:r>
                <a:rPr lang="en-US" b="1" dirty="0" smtClean="0">
                  <a:solidFill>
                    <a:srgbClr val="333399"/>
                  </a:solidFill>
                </a:rPr>
                <a:t> – positron charge and mass, </a:t>
              </a:r>
            </a:p>
            <a:p>
              <a:r>
                <a:rPr lang="en-US" b="1" i="1" dirty="0" smtClean="0">
                  <a:solidFill>
                    <a:srgbClr val="333399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333399"/>
                  </a:solidFill>
                </a:rPr>
                <a:t>A</a:t>
              </a:r>
              <a:r>
                <a:rPr lang="en-US" b="1" dirty="0" smtClean="0">
                  <a:solidFill>
                    <a:srgbClr val="333399"/>
                  </a:solidFill>
                </a:rPr>
                <a:t> – see Fig.1, </a:t>
              </a:r>
              <a:r>
                <a:rPr lang="en-US" b="1" dirty="0" smtClean="0">
                  <a:solidFill>
                    <a:srgbClr val="333399"/>
                  </a:solidFill>
                  <a:sym typeface="Symbol" panose="05050102010706020507" pitchFamily="18" charset="2"/>
                </a:rPr>
                <a:t></a:t>
              </a:r>
              <a:r>
                <a:rPr lang="en-US" b="1" i="1" dirty="0" smtClean="0">
                  <a:solidFill>
                    <a:srgbClr val="333399"/>
                  </a:solidFill>
                  <a:sym typeface="Symbol" panose="05050102010706020507" pitchFamily="18" charset="2"/>
                </a:rPr>
                <a:t>t</a:t>
              </a:r>
              <a:r>
                <a:rPr lang="en-US" b="1" baseline="-25000" dirty="0" smtClean="0">
                  <a:solidFill>
                    <a:srgbClr val="333399"/>
                  </a:solidFill>
                  <a:sym typeface="Symbol" panose="05050102010706020507" pitchFamily="18" charset="2"/>
                </a:rPr>
                <a:t>2</a:t>
              </a:r>
              <a:r>
                <a:rPr lang="en-US" b="1" dirty="0" smtClean="0">
                  <a:solidFill>
                    <a:srgbClr val="333399"/>
                  </a:solidFill>
                  <a:sym typeface="Symbol" panose="05050102010706020507" pitchFamily="18" charset="2"/>
                </a:rPr>
                <a:t> – </a:t>
              </a:r>
              <a:r>
                <a:rPr lang="en-US" sz="2000" b="1" i="1" u="sng" dirty="0" smtClean="0">
                  <a:solidFill>
                    <a:srgbClr val="333399"/>
                  </a:solidFill>
                  <a:sym typeface="Symbol" panose="05050102010706020507" pitchFamily="18" charset="2"/>
                </a:rPr>
                <a:t>see details in Ref. 1</a:t>
              </a:r>
              <a:r>
                <a:rPr lang="en-US" sz="2000" b="1" i="1" dirty="0" smtClean="0">
                  <a:solidFill>
                    <a:srgbClr val="333399"/>
                  </a:solidFill>
                  <a:sym typeface="Symbol" panose="05050102010706020507" pitchFamily="18" charset="2"/>
                </a:rPr>
                <a:t>.</a:t>
              </a:r>
              <a:endParaRPr lang="ru-RU" sz="2000" b="1" i="1" dirty="0">
                <a:solidFill>
                  <a:srgbClr val="333399"/>
                </a:solidFill>
              </a:endParaRPr>
            </a:p>
          </p:txBody>
        </p:sp>
        <p:sp>
          <p:nvSpPr>
            <p:cNvPr id="163" name="Rectangle 18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78569" y="603191"/>
                  <a:ext cx="8284276" cy="30622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Generation of an OPF from </a:t>
                  </a:r>
                  <a:r>
                    <a:rPr lang="en-US" altLang="ru-RU" sz="2000" b="1" i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continuous flux of monochromatic positrons 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is 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performed by using </a:t>
                  </a:r>
                  <a:r>
                    <a:rPr lang="en-US" altLang="ru-RU" b="1" i="1" u="sng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the periodic pulsed voltage</a:t>
                  </a:r>
                  <a:r>
                    <a:rPr lang="en-US" altLang="ru-RU" b="1" i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altLang="ru-RU" b="1" i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U</a:t>
                  </a:r>
                  <a:r>
                    <a:rPr lang="en-US" altLang="ru-RU" b="1" i="1" baseline="-25000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RF</a:t>
                  </a:r>
                  <a:r>
                    <a:rPr lang="en-US" altLang="ru-RU" b="1" i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(t)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of the special form (Fig. 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2). 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Positrons from CSSMP come to the entrance of the RF gap from channel 1 </a:t>
                  </a:r>
                  <a:r>
                    <a:rPr lang="en-US" altLang="ru-RU" b="1" i="1" u="sng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at some random time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altLang="ru-RU" b="1" dirty="0" err="1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</a:t>
                  </a:r>
                  <a:r>
                    <a:rPr lang="en-US" altLang="ru-RU" b="1" baseline="-25000" dirty="0" err="1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inj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(</a:t>
                  </a:r>
                  <a:r>
                    <a:rPr lang="en-US" altLang="ru-RU" b="1" i="1" u="sng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injection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): </a:t>
                  </a:r>
                </a:p>
                <a:p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								(1)</a:t>
                  </a:r>
                  <a:endParaRPr lang="en-US" altLang="ru-RU" b="1" dirty="0">
                    <a:solidFill>
                      <a:srgbClr val="333399"/>
                    </a:solidFill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altLang="ru-RU" b="1" i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</a:t>
                  </a:r>
                  <a:r>
                    <a:rPr lang="en-US" altLang="ru-RU" b="1" baseline="-25000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0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is pulse period, n = 0, 1… - integer number.</a:t>
                  </a:r>
                </a:p>
                <a:p>
                  <a:pPr algn="just"/>
                  <a:endParaRPr lang="en-US" altLang="ru-RU" sz="800" b="1" i="1" dirty="0">
                    <a:solidFill>
                      <a:srgbClr val="333399"/>
                    </a:solidFill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The criterion of 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the 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choice of the 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pulse 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form </a:t>
                  </a:r>
                  <a:r>
                    <a:rPr lang="en-US" altLang="ru-RU" b="1" i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U</a:t>
                  </a:r>
                  <a:r>
                    <a:rPr lang="en-US" altLang="ru-RU" b="1" i="1" baseline="-25000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RF</a:t>
                  </a:r>
                  <a:r>
                    <a:rPr lang="en-US" altLang="ru-RU" b="1" i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(t</a:t>
                  </a:r>
                  <a:r>
                    <a:rPr lang="en-US" altLang="ru-RU" b="1" i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)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is independence of </a:t>
                  </a:r>
                  <a:r>
                    <a:rPr lang="en-US" altLang="ru-RU" b="1" i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time of positron flight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from RF gap exit to the target on injection time </a:t>
                  </a:r>
                  <a:r>
                    <a:rPr lang="en-US" altLang="ru-RU" b="1" i="1" dirty="0" err="1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</a:t>
                  </a:r>
                  <a:r>
                    <a:rPr lang="en-US" altLang="ru-RU" b="1" baseline="-25000" dirty="0" err="1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inj</a:t>
                  </a:r>
                  <a:r>
                    <a:rPr lang="en-US" altLang="ru-RU" b="1" dirty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:</a:t>
                  </a:r>
                </a:p>
                <a:p>
                  <a:pPr algn="just"/>
                  <a:r>
                    <a:rPr lang="en-US" b="1" dirty="0" smtClean="0"/>
                    <a:t>			</a:t>
                  </a:r>
                  <a14:m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𝒕𝒂𝒓𝒈𝒆𝒕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ru-RU" b="1" i="1">
                          <a:latin typeface="Cambria Math" panose="020405030504060302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𝒕𝒂𝒓𝒈𝒆𝒕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𝒊𝒏𝒋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,		(2)</a:t>
                  </a:r>
                </a:p>
                <a:p>
                  <a:pPr algn="just"/>
                  <a:r>
                    <a:rPr lang="en-US" altLang="ru-RU" b="1" i="1" dirty="0" err="1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t</a:t>
                  </a:r>
                  <a:r>
                    <a:rPr lang="en-US" altLang="ru-RU" b="1" baseline="-25000" dirty="0" err="1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inj</a:t>
                  </a:r>
                  <a:r>
                    <a:rPr lang="en-US" altLang="ru-RU" b="1" dirty="0" smtClean="0">
                      <a:solidFill>
                        <a:srgbClr val="333399"/>
                      </a:solidFill>
                      <a:cs typeface="Times New Roman" panose="02020603050405020304" pitchFamily="18" charset="0"/>
                    </a:rPr>
                    <a:t> is defined in (1). The calculation gives us the following Formula: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569" y="603191"/>
                  <a:ext cx="8284276" cy="30622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89" t="-1195" r="-662" b="-23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TextBox 134"/>
            <p:cNvSpPr txBox="1"/>
            <p:nvPr/>
          </p:nvSpPr>
          <p:spPr>
            <a:xfrm>
              <a:off x="5078822" y="5120032"/>
              <a:ext cx="1179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ru-RU" b="1" i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RF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altLang="ru-RU" b="1" i="1" dirty="0" err="1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ru-RU" b="1" i="1" baseline="-25000" dirty="0" err="1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inj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), V</a:t>
              </a:r>
              <a:endParaRPr lang="ru-RU" b="1" dirty="0">
                <a:solidFill>
                  <a:srgbClr val="3333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угольник 10"/>
                <p:cNvSpPr/>
                <p:nvPr/>
              </p:nvSpPr>
              <p:spPr>
                <a:xfrm>
                  <a:off x="3054643" y="1635712"/>
                  <a:ext cx="3158273" cy="429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𝒏</m:t>
                        </m:r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sz="20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000" b="1" i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ru-RU" sz="2000" b="1" i="1">
                                <a:latin typeface="Cambria Math" panose="02040503050406030204" pitchFamily="18" charset="0"/>
                              </a:rPr>
                              <m:t>𝒊𝒏𝒋</m:t>
                            </m:r>
                          </m:sub>
                        </m:sSub>
                        <m:r>
                          <a:rPr lang="ru-RU" sz="2000" b="1" i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ru-RU" sz="2000" b="1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b="1" i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ru-RU" sz="20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ru-RU" sz="20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ru-RU" sz="2000" b="1" i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11" name="Прямоугольник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4643" y="1635712"/>
                  <a:ext cx="3158273" cy="429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985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Рисунок 2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2" t="6537" r="54382" b="66926"/>
            <a:stretch/>
          </p:blipFill>
          <p:spPr bwMode="auto">
            <a:xfrm>
              <a:off x="6258184" y="4526553"/>
              <a:ext cx="2750877" cy="219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Прямоугольник 4"/>
                <p:cNvSpPr/>
                <p:nvPr/>
              </p:nvSpPr>
              <p:spPr>
                <a:xfrm>
                  <a:off x="1766134" y="3528704"/>
                  <a:ext cx="5942325" cy="11128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𝑹𝑭</m:t>
                            </m:r>
                          </m:sub>
                        </m:sSub>
                        <m:d>
                          <m:dPr>
                            <m:ctrlPr>
                              <a:rPr lang="ru-RU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𝒊𝒏𝒋</m:t>
                                </m:r>
                              </m:sub>
                            </m:sSub>
                          </m:e>
                        </m:d>
                        <m:r>
                          <a:rPr lang="ru-RU" b="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ru-RU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b="0" i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ru-RU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ru-R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b="1" i="1">
                                                    <a:latin typeface="Cambria Math" panose="02040503050406030204" pitchFamily="18" charset="0"/>
                                                  </a:rPr>
                                                  <m:t>𝑬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b="0" i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</m:den>
                                        </m:f>
                                      </m:e>
                                    </m:rad>
                                    <m:r>
                                      <a:rPr lang="ru-RU" b="0" i="0">
                                        <a:latin typeface="Cambria Math" panose="02040503050406030204" pitchFamily="18" charset="0"/>
                                      </a:rPr>
                                      <m:t>∙</m:t>
                                    </m:r>
                                    <m:f>
                                      <m:fPr>
                                        <m:ctrlPr>
                                          <a:rPr lang="ru-RU" b="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ru-RU" b="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𝒊𝒏𝒋</m:t>
                                            </m:r>
                                          </m:sub>
                                        </m:sSub>
                                        <m:r>
                                          <a:rPr lang="ru-RU" b="0" i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ru-RU" b="1" i="1">
                                            <a:latin typeface="Cambria Math" panose="02040503050406030204" pitchFamily="18" charset="0"/>
                                          </a:rPr>
                                          <m:t>𝜹</m:t>
                                        </m:r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b>
                                            <m:r>
                                              <a:rPr lang="ru-RU" b="0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𝑳</m:t>
                                            </m:r>
                                          </m:e>
                                          <m:sub>
                                            <m:r>
                                              <a:rPr lang="ru-RU" b="1" i="1">
                                                <a:latin typeface="Cambria Math" panose="02040503050406030204" pitchFamily="18" charset="0"/>
                                              </a:rPr>
                                              <m:t>𝑨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ru-RU" b="0" i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ru-RU" b="0" i="0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ru-RU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b="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b="1" i="1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ru-RU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ru-RU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den>
                        </m:f>
                        <m:r>
                          <a:rPr lang="ru-RU" b="0" i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" name="Прямоугольник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6134" y="3528704"/>
                  <a:ext cx="5942325" cy="11128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/>
            <p:cNvSpPr txBox="1"/>
            <p:nvPr/>
          </p:nvSpPr>
          <p:spPr>
            <a:xfrm>
              <a:off x="8027096" y="3900440"/>
              <a:ext cx="5312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(3)</a:t>
              </a:r>
              <a:endParaRPr lang="ru-RU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6112" y="6538913"/>
              <a:ext cx="5180295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   1. </a:t>
              </a:r>
              <a:r>
                <a:rPr lang="en-US" sz="1600" b="1" i="1" dirty="0" smtClean="0"/>
                <a:t>I. </a:t>
              </a:r>
              <a:r>
                <a:rPr lang="en-US" sz="1600" b="1" i="1" dirty="0" err="1" smtClean="0"/>
                <a:t>Meshkov</a:t>
              </a:r>
              <a:r>
                <a:rPr lang="en-US" sz="1600" b="1" i="1" dirty="0" smtClean="0"/>
                <a:t>, Forming of OPF, Preprint JINR P13-2017-49</a:t>
              </a:r>
              <a:endParaRPr lang="ru-RU" sz="1600" b="1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94586" y="6547622"/>
              <a:ext cx="9120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</a:t>
              </a:r>
              <a:r>
                <a:rPr lang="en-US" altLang="ru-RU" sz="1600" b="1" i="1" dirty="0" err="1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ru-RU" sz="1600" b="1" i="1" baseline="-25000" dirty="0" err="1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inj</a:t>
              </a:r>
              <a:r>
                <a:rPr lang="en-US" altLang="ru-RU" sz="1600" b="1" i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ru-RU" sz="1600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/ T</a:t>
              </a:r>
              <a:r>
                <a:rPr lang="en-US" altLang="ru-RU" sz="1600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0</a:t>
              </a:r>
              <a:endParaRPr lang="ru-RU" sz="1600" b="1" dirty="0">
                <a:solidFill>
                  <a:srgbClr val="333399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7290" y="5434491"/>
              <a:ext cx="469689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Fig.2. Functions </a:t>
              </a:r>
              <a:r>
                <a:rPr lang="en-US" altLang="ru-RU" b="1" i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U</a:t>
              </a:r>
              <a:r>
                <a:rPr lang="en-US" altLang="ru-RU" b="1" i="1" baseline="-25000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RF</a:t>
              </a:r>
              <a:r>
                <a:rPr lang="en-US" altLang="ru-RU" b="1" dirty="0">
                  <a:solidFill>
                    <a:srgbClr val="333399"/>
                  </a:solidFill>
                  <a:cs typeface="Times New Roman" panose="02020603050405020304" pitchFamily="18" charset="0"/>
                </a:rPr>
                <a:t>(</a:t>
              </a:r>
              <a:r>
                <a:rPr lang="en-US" altLang="ru-RU" b="1" i="1" dirty="0" err="1">
                  <a:solidFill>
                    <a:srgbClr val="333399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ru-RU" b="1" i="1" baseline="-25000" dirty="0" err="1">
                  <a:solidFill>
                    <a:srgbClr val="333399"/>
                  </a:solidFill>
                  <a:cs typeface="Times New Roman" panose="02020603050405020304" pitchFamily="18" charset="0"/>
                </a:rPr>
                <a:t>inj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) at </a:t>
              </a:r>
              <a:r>
                <a:rPr lang="en-US" altLang="ru-RU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T</a:t>
              </a:r>
              <a:r>
                <a:rPr lang="en-US" altLang="ru-RU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altLang="ru-RU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= 10 ns (100 MHz), </a:t>
              </a:r>
            </a:p>
            <a:p>
              <a:r>
                <a:rPr lang="en-US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            E</a:t>
              </a:r>
              <a:r>
                <a:rPr lang="en-US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0</a:t>
              </a:r>
              <a:r>
                <a:rPr lang="en-US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= 150 V, </a:t>
              </a:r>
              <a:r>
                <a:rPr lang="en-US" b="1" i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L</a:t>
              </a:r>
              <a:r>
                <a:rPr lang="en-US" b="1" baseline="-25000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A</a:t>
              </a:r>
              <a:r>
                <a:rPr lang="en-US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= </a:t>
              </a:r>
              <a:r>
                <a:rPr lang="en-US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20 (1)</a:t>
              </a:r>
              <a:r>
                <a:rPr lang="en-US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b="1" dirty="0" smtClean="0">
                  <a:solidFill>
                    <a:srgbClr val="3333FF"/>
                  </a:solidFill>
                  <a:cs typeface="Times New Roman" panose="02020603050405020304" pitchFamily="18" charset="0"/>
                </a:rPr>
                <a:t>15 (2)</a:t>
              </a:r>
              <a:r>
                <a:rPr lang="en-US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b="1" dirty="0" smtClean="0">
                  <a:solidFill>
                    <a:srgbClr val="008000"/>
                  </a:solidFill>
                  <a:cs typeface="Times New Roman" panose="02020603050405020304" pitchFamily="18" charset="0"/>
                </a:rPr>
                <a:t>12 (3)</a:t>
              </a:r>
              <a:r>
                <a:rPr lang="en-US" b="1" dirty="0" smtClean="0">
                  <a:solidFill>
                    <a:srgbClr val="333399"/>
                  </a:solidFill>
                  <a:cs typeface="Times New Roman" panose="02020603050405020304" pitchFamily="18" charset="0"/>
                </a:rPr>
                <a:t> cm</a:t>
              </a:r>
              <a:endParaRPr lang="ru-RU" b="1" i="1" dirty="0">
                <a:solidFill>
                  <a:srgbClr val="333399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164183" y="4539110"/>
              <a:ext cx="3979817" cy="23383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22145" y="4935366"/>
              <a:ext cx="12543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rgbClr val="3333FF"/>
                  </a:solidFill>
                  <a:cs typeface="Times New Roman" panose="02020603050405020304" pitchFamily="18" charset="0"/>
                </a:rPr>
                <a:t>          2  </a:t>
              </a:r>
            </a:p>
            <a:p>
              <a:r>
                <a:rPr lang="en-US" b="1" dirty="0">
                  <a:solidFill>
                    <a:srgbClr val="3333FF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3333FF"/>
                  </a:solidFill>
                  <a:cs typeface="Times New Roman" panose="02020603050405020304" pitchFamily="18" charset="0"/>
                </a:rPr>
                <a:t>        </a:t>
              </a:r>
              <a:r>
                <a:rPr lang="en-US" b="1" dirty="0" smtClean="0">
                  <a:solidFill>
                    <a:srgbClr val="008000"/>
                  </a:solidFill>
                  <a:cs typeface="Times New Roman" panose="02020603050405020304" pitchFamily="18" charset="0"/>
                </a:rPr>
                <a:t>3 </a:t>
              </a:r>
              <a:endParaRPr lang="ru-RU" b="1" i="1" dirty="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1505</Words>
  <Application>Microsoft Office PowerPoint</Application>
  <PresentationFormat>Экран (4:3)</PresentationFormat>
  <Paragraphs>273</Paragraphs>
  <Slides>13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Николаевич Мешков</dc:creator>
  <cp:lastModifiedBy>Игорь Николаевич Мешков</cp:lastModifiedBy>
  <cp:revision>157</cp:revision>
  <cp:lastPrinted>2017-08-21T07:00:41Z</cp:lastPrinted>
  <dcterms:created xsi:type="dcterms:W3CDTF">2017-08-17T10:44:21Z</dcterms:created>
  <dcterms:modified xsi:type="dcterms:W3CDTF">2017-09-05T07:08:13Z</dcterms:modified>
</cp:coreProperties>
</file>