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handoutMasterIdLst>
    <p:handoutMasterId r:id="rId30"/>
  </p:handoutMasterIdLst>
  <p:sldIdLst>
    <p:sldId id="256" r:id="rId2"/>
    <p:sldId id="361" r:id="rId3"/>
    <p:sldId id="288" r:id="rId4"/>
    <p:sldId id="315" r:id="rId5"/>
    <p:sldId id="289" r:id="rId6"/>
    <p:sldId id="339" r:id="rId7"/>
    <p:sldId id="350" r:id="rId8"/>
    <p:sldId id="356" r:id="rId9"/>
    <p:sldId id="340" r:id="rId10"/>
    <p:sldId id="341" r:id="rId11"/>
    <p:sldId id="291" r:id="rId12"/>
    <p:sldId id="348" r:id="rId13"/>
    <p:sldId id="360" r:id="rId14"/>
    <p:sldId id="297" r:id="rId15"/>
    <p:sldId id="342" r:id="rId16"/>
    <p:sldId id="298" r:id="rId17"/>
    <p:sldId id="311" r:id="rId18"/>
    <p:sldId id="343" r:id="rId19"/>
    <p:sldId id="363" r:id="rId20"/>
    <p:sldId id="331" r:id="rId21"/>
    <p:sldId id="352" r:id="rId22"/>
    <p:sldId id="353" r:id="rId23"/>
    <p:sldId id="347" r:id="rId24"/>
    <p:sldId id="355" r:id="rId25"/>
    <p:sldId id="364" r:id="rId26"/>
    <p:sldId id="366" r:id="rId27"/>
    <p:sldId id="354" r:id="rId28"/>
    <p:sldId id="337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Comic Sans MS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Comic Sans MS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Comic Sans MS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Comic Sans MS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Comic Sans MS" charset="0"/>
        <a:ea typeface="Arial" charset="0"/>
        <a:cs typeface="Arial" charset="0"/>
      </a:defRPr>
    </a:lvl5pPr>
    <a:lvl6pPr marL="2286000" algn="l" defTabSz="457200" rtl="0" eaLnBrk="1" latinLnBrk="0" hangingPunct="1">
      <a:defRPr sz="3400" kern="1200">
        <a:solidFill>
          <a:schemeClr val="tx1"/>
        </a:solidFill>
        <a:latin typeface="Comic Sans MS" charset="0"/>
        <a:ea typeface="Arial" charset="0"/>
        <a:cs typeface="Arial" charset="0"/>
      </a:defRPr>
    </a:lvl6pPr>
    <a:lvl7pPr marL="2743200" algn="l" defTabSz="457200" rtl="0" eaLnBrk="1" latinLnBrk="0" hangingPunct="1">
      <a:defRPr sz="3400" kern="1200">
        <a:solidFill>
          <a:schemeClr val="tx1"/>
        </a:solidFill>
        <a:latin typeface="Comic Sans MS" charset="0"/>
        <a:ea typeface="Arial" charset="0"/>
        <a:cs typeface="Arial" charset="0"/>
      </a:defRPr>
    </a:lvl7pPr>
    <a:lvl8pPr marL="3200400" algn="l" defTabSz="457200" rtl="0" eaLnBrk="1" latinLnBrk="0" hangingPunct="1">
      <a:defRPr sz="3400" kern="1200">
        <a:solidFill>
          <a:schemeClr val="tx1"/>
        </a:solidFill>
        <a:latin typeface="Comic Sans MS" charset="0"/>
        <a:ea typeface="Arial" charset="0"/>
        <a:cs typeface="Arial" charset="0"/>
      </a:defRPr>
    </a:lvl8pPr>
    <a:lvl9pPr marL="3657600" algn="l" defTabSz="457200" rtl="0" eaLnBrk="1" latinLnBrk="0" hangingPunct="1">
      <a:defRPr sz="3400" kern="1200">
        <a:solidFill>
          <a:schemeClr val="tx1"/>
        </a:solidFill>
        <a:latin typeface="Comic Sans MS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46">
          <p15:clr>
            <a:srgbClr val="A4A3A4"/>
          </p15:clr>
        </p15:guide>
        <p15:guide id="2" pos="19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CC9900"/>
    <a:srgbClr val="008000"/>
    <a:srgbClr val="00CC00"/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220" autoAdjust="0"/>
  </p:normalViewPr>
  <p:slideViewPr>
    <p:cSldViewPr snapToGrid="0" showGuides="1">
      <p:cViewPr varScale="1">
        <p:scale>
          <a:sx n="48" d="100"/>
          <a:sy n="48" d="100"/>
        </p:scale>
        <p:origin x="-942" y="-102"/>
      </p:cViewPr>
      <p:guideLst>
        <p:guide orient="horz" pos="3111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68" d="100"/>
          <a:sy n="68" d="100"/>
        </p:scale>
        <p:origin x="-1914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584B657-69D8-CD43-BC3B-9CD0ACC42E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441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3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58096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47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9100" y="296863"/>
            <a:ext cx="2195513" cy="59404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88" y="296863"/>
            <a:ext cx="6437312" cy="59404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819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sz="quarter"/>
          </p:nvPr>
        </p:nvSpPr>
        <p:spPr>
          <a:xfrm>
            <a:off x="179388" y="296863"/>
            <a:ext cx="8785225" cy="53975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388" y="1196975"/>
            <a:ext cx="4279900" cy="2443163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11688" y="1196975"/>
            <a:ext cx="4281487" cy="2443163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79388" y="3792538"/>
            <a:ext cx="4279900" cy="244475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11688" y="3792538"/>
            <a:ext cx="4281487" cy="2444750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331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79388" y="296863"/>
            <a:ext cx="8785225" cy="5940425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79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977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732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388" y="1196975"/>
            <a:ext cx="4279900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1688" y="1196975"/>
            <a:ext cx="4281487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731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40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160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36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1726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34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96863"/>
            <a:ext cx="878522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13787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179388" y="942975"/>
            <a:ext cx="8785225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 flipV="1">
            <a:off x="179388" y="6381750"/>
            <a:ext cx="8713787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 dirty="0">
              <a:cs typeface="+mn-cs"/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250825" y="6381750"/>
            <a:ext cx="8713788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 defTabSz="957263">
              <a:tabLst>
                <a:tab pos="0" algn="l"/>
              </a:tabLst>
              <a:defRPr/>
            </a:pPr>
            <a:r>
              <a:rPr lang="en-US" sz="1600" b="1" dirty="0">
                <a:cs typeface="+mn-cs"/>
              </a:rPr>
              <a:t>“</a:t>
            </a:r>
            <a:r>
              <a:rPr lang="en-US" sz="1600" b="1" dirty="0" smtClean="0">
                <a:cs typeface="+mn-cs"/>
              </a:rPr>
              <a:t>Super </a:t>
            </a:r>
            <a:r>
              <a:rPr lang="en-US" sz="1600" b="1" dirty="0">
                <a:cs typeface="+mn-cs"/>
              </a:rPr>
              <a:t>Charm Tau Factory in BINP” by </a:t>
            </a:r>
            <a:r>
              <a:rPr lang="en-US" sz="1600" b="1" dirty="0" err="1">
                <a:cs typeface="+mn-cs"/>
              </a:rPr>
              <a:t>P.Piminov</a:t>
            </a:r>
            <a:endParaRPr lang="ru-RU" sz="1600" b="1" dirty="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Arial" charset="0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omic Sans MS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omic Sans MS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omic Sans MS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omic Sans MS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omic Sans MS" charset="0"/>
          <a:ea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omic Sans MS" charset="0"/>
          <a:ea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omic Sans MS" charset="0"/>
          <a:ea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omic Sans MS" charset="0"/>
          <a:ea typeface="Arial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kumimoji="1" sz="3000">
          <a:solidFill>
            <a:schemeClr val="tx1"/>
          </a:solidFill>
          <a:latin typeface="+mn-lt"/>
          <a:ea typeface="+mn-ea"/>
          <a:cs typeface="Arial" charset="0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kumimoji="1" sz="2600">
          <a:solidFill>
            <a:schemeClr val="tx1"/>
          </a:solidFill>
          <a:latin typeface="+mn-lt"/>
          <a:ea typeface="+mn-ea"/>
        </a:defRPr>
      </a:lvl2pPr>
      <a:lvl3pPr marL="1304925" indent="-395288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kumimoji="1" sz="2300">
          <a:solidFill>
            <a:schemeClr val="tx1"/>
          </a:solidFill>
          <a:latin typeface="+mn-lt"/>
          <a:ea typeface="+mn-ea"/>
        </a:defRPr>
      </a:lvl3pPr>
      <a:lvl4pPr marL="1693863" indent="-3873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939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80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.wmf"/><Relationship Id="rId3" Type="http://schemas.openxmlformats.org/officeDocument/2006/relationships/image" Target="../media/image8.jpeg"/><Relationship Id="rId7" Type="http://schemas.openxmlformats.org/officeDocument/2006/relationships/image" Target="../media/image2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5" Type="http://schemas.openxmlformats.org/officeDocument/2006/relationships/image" Target="../media/image6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wmf"/><Relationship Id="rId14" Type="http://schemas.openxmlformats.org/officeDocument/2006/relationships/oleObject" Target="../embeddings/oleObject6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250810" y="4717926"/>
            <a:ext cx="87137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000" dirty="0" err="1">
                <a:solidFill>
                  <a:srgbClr val="0000CC"/>
                </a:solidFill>
                <a:cs typeface="+mn-cs"/>
              </a:rPr>
              <a:t>P.Piminov</a:t>
            </a:r>
            <a:r>
              <a:rPr lang="ru-RU" sz="3000" dirty="0">
                <a:solidFill>
                  <a:srgbClr val="0000CC"/>
                </a:solidFill>
                <a:cs typeface="+mn-cs"/>
              </a:rPr>
              <a:t> </a:t>
            </a:r>
            <a:r>
              <a:rPr lang="en-US" sz="3000" dirty="0">
                <a:solidFill>
                  <a:srgbClr val="0000CC"/>
                </a:solidFill>
                <a:cs typeface="+mn-cs"/>
              </a:rPr>
              <a:t>on behalf the Super-</a:t>
            </a:r>
            <a:r>
              <a:rPr lang="en-US" sz="3000" dirty="0" err="1">
                <a:solidFill>
                  <a:srgbClr val="0000CC"/>
                </a:solidFill>
                <a:cs typeface="+mn-cs"/>
              </a:rPr>
              <a:t>ct</a:t>
            </a:r>
            <a:r>
              <a:rPr lang="en-US" sz="3000" dirty="0">
                <a:solidFill>
                  <a:srgbClr val="0000CC"/>
                </a:solidFill>
                <a:cs typeface="+mn-cs"/>
              </a:rPr>
              <a:t>-factory team, </a:t>
            </a:r>
          </a:p>
          <a:p>
            <a:pPr algn="r">
              <a:defRPr/>
            </a:pPr>
            <a:r>
              <a:rPr lang="en-US" sz="3000" dirty="0">
                <a:solidFill>
                  <a:srgbClr val="0000CC"/>
                </a:solidFill>
                <a:cs typeface="+mn-cs"/>
              </a:rPr>
              <a:t>BINP SB RAS</a:t>
            </a:r>
            <a:r>
              <a:rPr lang="en-US" sz="3000" dirty="0" smtClean="0">
                <a:solidFill>
                  <a:srgbClr val="0000CC"/>
                </a:solidFill>
                <a:cs typeface="+mn-cs"/>
              </a:rPr>
              <a:t>, Novosibirsk, Russia</a:t>
            </a:r>
            <a:endParaRPr lang="ru-RU" sz="3000" dirty="0">
              <a:solidFill>
                <a:srgbClr val="0000CC"/>
              </a:solidFill>
              <a:cs typeface="+mn-cs"/>
            </a:endParaRPr>
          </a:p>
        </p:txBody>
      </p:sp>
      <p:sp>
        <p:nvSpPr>
          <p:cNvPr id="5168" name="Text Box 48"/>
          <p:cNvSpPr txBox="1">
            <a:spLocks noChangeArrowheads="1"/>
          </p:cNvSpPr>
          <p:nvPr/>
        </p:nvSpPr>
        <p:spPr bwMode="auto">
          <a:xfrm>
            <a:off x="1974479" y="2632075"/>
            <a:ext cx="695997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4200" b="1" dirty="0">
                <a:solidFill>
                  <a:schemeClr val="tx2"/>
                </a:solidFill>
                <a:cs typeface="+mn-cs"/>
                <a:sym typeface="Symbol" charset="0"/>
              </a:rPr>
              <a:t>Update of </a:t>
            </a:r>
            <a:endParaRPr lang="en-US" sz="4200" b="1" dirty="0" smtClean="0">
              <a:solidFill>
                <a:schemeClr val="tx2"/>
              </a:solidFill>
              <a:cs typeface="+mn-cs"/>
              <a:sym typeface="Symbol" charset="0"/>
            </a:endParaRPr>
          </a:p>
          <a:p>
            <a:pPr algn="r">
              <a:defRPr/>
            </a:pPr>
            <a:r>
              <a:rPr lang="en-US" sz="4200" b="1" dirty="0" smtClean="0">
                <a:solidFill>
                  <a:schemeClr val="tx2"/>
                </a:solidFill>
                <a:cs typeface="+mn-cs"/>
                <a:sym typeface="Symbol" charset="0"/>
              </a:rPr>
              <a:t>Super </a:t>
            </a:r>
            <a:r>
              <a:rPr lang="en-US" sz="4200" b="1" dirty="0">
                <a:solidFill>
                  <a:schemeClr val="tx2"/>
                </a:solidFill>
                <a:cs typeface="+mn-cs"/>
                <a:sym typeface="Symbol" charset="0"/>
              </a:rPr>
              <a:t>Charm Tau Factory </a:t>
            </a:r>
          </a:p>
          <a:p>
            <a:pPr algn="r">
              <a:defRPr/>
            </a:pPr>
            <a:r>
              <a:rPr lang="en-US" sz="4200" b="1" dirty="0">
                <a:solidFill>
                  <a:schemeClr val="tx2"/>
                </a:solidFill>
                <a:cs typeface="+mn-cs"/>
                <a:sym typeface="Symbol" charset="0"/>
              </a:rPr>
              <a:t>Project </a:t>
            </a:r>
            <a:r>
              <a:rPr lang="en-US" sz="4200" b="1" dirty="0" smtClean="0">
                <a:solidFill>
                  <a:schemeClr val="tx2"/>
                </a:solidFill>
                <a:cs typeface="+mn-cs"/>
                <a:sym typeface="Symbol" charset="0"/>
              </a:rPr>
              <a:t>at </a:t>
            </a:r>
            <a:r>
              <a:rPr lang="en-US" sz="4200" b="1" dirty="0" err="1">
                <a:solidFill>
                  <a:schemeClr val="tx2"/>
                </a:solidFill>
                <a:cs typeface="+mn-cs"/>
                <a:sym typeface="Symbol" charset="0"/>
              </a:rPr>
              <a:t>Budker</a:t>
            </a:r>
            <a:r>
              <a:rPr lang="en-US" sz="4200" b="1" dirty="0">
                <a:solidFill>
                  <a:schemeClr val="tx2"/>
                </a:solidFill>
                <a:cs typeface="+mn-cs"/>
                <a:sym typeface="Symbol" charset="0"/>
              </a:rPr>
              <a:t> INP</a:t>
            </a:r>
            <a:endParaRPr lang="ru-RU" sz="4200" b="1" dirty="0">
              <a:solidFill>
                <a:schemeClr val="tx2"/>
              </a:solidFill>
              <a:cs typeface="+mn-cs"/>
              <a:sym typeface="Symbol" charset="0"/>
            </a:endParaRPr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>
            <a:off x="685156" y="493336"/>
            <a:ext cx="7776864" cy="17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XII International workshop </a:t>
            </a:r>
            <a:endParaRPr lang="en-US" sz="24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“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Problems of Charge Particle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Accelerators”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to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the memory of Prof. V.P. </a:t>
            </a:r>
            <a:r>
              <a:rPr lang="en-US" sz="2400" b="1" dirty="0" err="1">
                <a:solidFill>
                  <a:srgbClr val="FF0000"/>
                </a:solidFill>
                <a:latin typeface="Comic Sans MS"/>
                <a:cs typeface="Comic Sans MS"/>
              </a:rPr>
              <a:t>Sarantsev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endParaRPr lang="en-US" sz="24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September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3-8, 2017, </a:t>
            </a:r>
            <a:r>
              <a:rPr lang="en-US" sz="2400" b="1" dirty="0" err="1">
                <a:solidFill>
                  <a:srgbClr val="FF0000"/>
                </a:solidFill>
                <a:latin typeface="Comic Sans MS"/>
                <a:cs typeface="Comic Sans MS"/>
              </a:rPr>
              <a:t>Alushta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Russia</a:t>
            </a:r>
            <a:endParaRPr lang="ru-RU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Main ring</a:t>
            </a:r>
            <a:endParaRPr lang="ru-RU" dirty="0" smtClean="0">
              <a:cs typeface="+mj-cs"/>
            </a:endParaRPr>
          </a:p>
        </p:txBody>
      </p:sp>
      <p:pic>
        <p:nvPicPr>
          <p:cNvPr id="11266" name="Изображение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5" r="39870"/>
          <a:stretch>
            <a:fillRect/>
          </a:stretch>
        </p:blipFill>
        <p:spPr bwMode="auto">
          <a:xfrm rot="-5400000">
            <a:off x="1866107" y="-129381"/>
            <a:ext cx="5295900" cy="765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14"/>
          <p:cNvSpPr txBox="1">
            <a:spLocks noChangeArrowheads="1"/>
          </p:cNvSpPr>
          <p:nvPr/>
        </p:nvSpPr>
        <p:spPr bwMode="auto">
          <a:xfrm>
            <a:off x="4500563" y="1341438"/>
            <a:ext cx="3619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2400" b="1"/>
              <a:t>IP</a:t>
            </a:r>
            <a:endParaRPr kumimoji="0" lang="ru-RU" sz="2400" b="1"/>
          </a:p>
        </p:txBody>
      </p:sp>
      <p:sp>
        <p:nvSpPr>
          <p:cNvPr id="11268" name="TextBox 15"/>
          <p:cNvSpPr txBox="1">
            <a:spLocks noChangeArrowheads="1"/>
          </p:cNvSpPr>
          <p:nvPr/>
        </p:nvSpPr>
        <p:spPr bwMode="auto">
          <a:xfrm>
            <a:off x="1090613" y="4292600"/>
            <a:ext cx="889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kumimoji="0" lang="en-US" sz="2000" b="1">
                <a:solidFill>
                  <a:srgbClr val="008000"/>
                </a:solidFill>
              </a:rPr>
              <a:t>Siberian </a:t>
            </a:r>
          </a:p>
          <a:p>
            <a:pPr algn="r">
              <a:lnSpc>
                <a:spcPct val="80000"/>
              </a:lnSpc>
            </a:pPr>
            <a:r>
              <a:rPr kumimoji="0" lang="en-US" sz="2000" b="1">
                <a:solidFill>
                  <a:srgbClr val="008000"/>
                </a:solidFill>
              </a:rPr>
              <a:t>Snake</a:t>
            </a:r>
          </a:p>
        </p:txBody>
      </p:sp>
      <p:sp>
        <p:nvSpPr>
          <p:cNvPr id="11269" name="TextBox 16"/>
          <p:cNvSpPr txBox="1">
            <a:spLocks noChangeArrowheads="1"/>
          </p:cNvSpPr>
          <p:nvPr/>
        </p:nvSpPr>
        <p:spPr bwMode="auto">
          <a:xfrm>
            <a:off x="949325" y="1557338"/>
            <a:ext cx="8858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sz="2000" b="1">
                <a:solidFill>
                  <a:srgbClr val="008000"/>
                </a:solidFill>
              </a:rPr>
              <a:t>Siberian </a:t>
            </a:r>
          </a:p>
          <a:p>
            <a:pPr>
              <a:lnSpc>
                <a:spcPct val="80000"/>
              </a:lnSpc>
            </a:pPr>
            <a:r>
              <a:rPr kumimoji="0" lang="en-US" sz="2000" b="1">
                <a:solidFill>
                  <a:srgbClr val="008000"/>
                </a:solidFill>
              </a:rPr>
              <a:t>Snake</a:t>
            </a:r>
          </a:p>
        </p:txBody>
      </p:sp>
      <p:sp>
        <p:nvSpPr>
          <p:cNvPr id="11270" name="TextBox 17"/>
          <p:cNvSpPr txBox="1">
            <a:spLocks noChangeArrowheads="1"/>
          </p:cNvSpPr>
          <p:nvPr/>
        </p:nvSpPr>
        <p:spPr bwMode="auto">
          <a:xfrm>
            <a:off x="2916238" y="5589588"/>
            <a:ext cx="88582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kumimoji="0" lang="en-US" sz="2000" b="1">
                <a:solidFill>
                  <a:srgbClr val="008000"/>
                </a:solidFill>
              </a:rPr>
              <a:t>Siberian </a:t>
            </a:r>
          </a:p>
          <a:p>
            <a:pPr algn="ctr">
              <a:lnSpc>
                <a:spcPct val="80000"/>
              </a:lnSpc>
            </a:pPr>
            <a:r>
              <a:rPr kumimoji="0" lang="en-US" sz="2000" b="1">
                <a:solidFill>
                  <a:srgbClr val="008000"/>
                </a:solidFill>
              </a:rPr>
              <a:t>Snake</a:t>
            </a:r>
          </a:p>
        </p:txBody>
      </p:sp>
      <p:sp>
        <p:nvSpPr>
          <p:cNvPr id="11271" name="TextBox 18"/>
          <p:cNvSpPr txBox="1">
            <a:spLocks noChangeArrowheads="1"/>
          </p:cNvSpPr>
          <p:nvPr/>
        </p:nvSpPr>
        <p:spPr bwMode="auto">
          <a:xfrm>
            <a:off x="971550" y="3141663"/>
            <a:ext cx="960438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sz="2000" b="1">
                <a:solidFill>
                  <a:srgbClr val="0000FF"/>
                </a:solidFill>
              </a:rPr>
              <a:t>Damping</a:t>
            </a:r>
          </a:p>
          <a:p>
            <a:pPr>
              <a:lnSpc>
                <a:spcPct val="80000"/>
              </a:lnSpc>
            </a:pPr>
            <a:r>
              <a:rPr kumimoji="0" lang="en-US" sz="2000" b="1">
                <a:solidFill>
                  <a:srgbClr val="0000FF"/>
                </a:solidFill>
              </a:rPr>
              <a:t>Wiggler</a:t>
            </a:r>
          </a:p>
        </p:txBody>
      </p:sp>
      <p:sp>
        <p:nvSpPr>
          <p:cNvPr id="11272" name="TextBox 19"/>
          <p:cNvSpPr txBox="1">
            <a:spLocks noChangeArrowheads="1"/>
          </p:cNvSpPr>
          <p:nvPr/>
        </p:nvSpPr>
        <p:spPr bwMode="auto">
          <a:xfrm>
            <a:off x="1835150" y="5233988"/>
            <a:ext cx="9652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kumimoji="0" lang="en-US" sz="2000" b="1">
                <a:solidFill>
                  <a:srgbClr val="0000FF"/>
                </a:solidFill>
              </a:rPr>
              <a:t>Damping</a:t>
            </a:r>
          </a:p>
          <a:p>
            <a:pPr algn="r">
              <a:lnSpc>
                <a:spcPct val="80000"/>
              </a:lnSpc>
            </a:pPr>
            <a:r>
              <a:rPr kumimoji="0" lang="en-US" sz="2000" b="1">
                <a:solidFill>
                  <a:srgbClr val="0000FF"/>
                </a:solidFill>
              </a:rPr>
              <a:t>Wiggler</a:t>
            </a:r>
          </a:p>
        </p:txBody>
      </p:sp>
      <p:sp>
        <p:nvSpPr>
          <p:cNvPr id="11273" name="TextBox 20"/>
          <p:cNvSpPr txBox="1">
            <a:spLocks noChangeArrowheads="1"/>
          </p:cNvSpPr>
          <p:nvPr/>
        </p:nvSpPr>
        <p:spPr bwMode="auto">
          <a:xfrm>
            <a:off x="5210175" y="5732463"/>
            <a:ext cx="3762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kumimoji="0" lang="en-US" sz="2000" b="1">
                <a:solidFill>
                  <a:srgbClr val="FF0000"/>
                </a:solidFill>
              </a:rPr>
              <a:t>RF</a:t>
            </a:r>
          </a:p>
        </p:txBody>
      </p:sp>
      <p:sp>
        <p:nvSpPr>
          <p:cNvPr id="11274" name="TextBox 21"/>
          <p:cNvSpPr txBox="1">
            <a:spLocks noChangeArrowheads="1"/>
          </p:cNvSpPr>
          <p:nvPr/>
        </p:nvSpPr>
        <p:spPr bwMode="auto">
          <a:xfrm>
            <a:off x="6996113" y="4300538"/>
            <a:ext cx="8890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sz="2000" b="1">
                <a:solidFill>
                  <a:srgbClr val="008000"/>
                </a:solidFill>
              </a:rPr>
              <a:t>Siberian </a:t>
            </a:r>
          </a:p>
          <a:p>
            <a:pPr>
              <a:lnSpc>
                <a:spcPct val="80000"/>
              </a:lnSpc>
            </a:pPr>
            <a:r>
              <a:rPr kumimoji="0" lang="en-US" sz="2000" b="1">
                <a:solidFill>
                  <a:srgbClr val="008000"/>
                </a:solidFill>
              </a:rPr>
              <a:t>Snake</a:t>
            </a:r>
          </a:p>
        </p:txBody>
      </p:sp>
      <p:sp>
        <p:nvSpPr>
          <p:cNvPr id="11275" name="TextBox 22"/>
          <p:cNvSpPr txBox="1">
            <a:spLocks noChangeArrowheads="1"/>
          </p:cNvSpPr>
          <p:nvPr/>
        </p:nvSpPr>
        <p:spPr bwMode="auto">
          <a:xfrm>
            <a:off x="7235825" y="1631950"/>
            <a:ext cx="88741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sz="2000" b="1">
                <a:solidFill>
                  <a:srgbClr val="008000"/>
                </a:solidFill>
              </a:rPr>
              <a:t>Siberian </a:t>
            </a:r>
          </a:p>
          <a:p>
            <a:pPr>
              <a:lnSpc>
                <a:spcPct val="80000"/>
              </a:lnSpc>
            </a:pPr>
            <a:r>
              <a:rPr kumimoji="0" lang="en-US" sz="2000" b="1">
                <a:solidFill>
                  <a:srgbClr val="008000"/>
                </a:solidFill>
              </a:rPr>
              <a:t>Snake</a:t>
            </a:r>
          </a:p>
        </p:txBody>
      </p:sp>
      <p:sp>
        <p:nvSpPr>
          <p:cNvPr id="11276" name="TextBox 23"/>
          <p:cNvSpPr txBox="1">
            <a:spLocks noChangeArrowheads="1"/>
          </p:cNvSpPr>
          <p:nvPr/>
        </p:nvSpPr>
        <p:spPr bwMode="auto">
          <a:xfrm>
            <a:off x="6991350" y="3144838"/>
            <a:ext cx="960438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kumimoji="0" lang="en-US" sz="2000" b="1">
                <a:solidFill>
                  <a:srgbClr val="0000FF"/>
                </a:solidFill>
              </a:rPr>
              <a:t>Damping</a:t>
            </a:r>
          </a:p>
          <a:p>
            <a:pPr>
              <a:lnSpc>
                <a:spcPct val="80000"/>
              </a:lnSpc>
            </a:pPr>
            <a:r>
              <a:rPr kumimoji="0" lang="en-US" sz="2000" b="1">
                <a:solidFill>
                  <a:srgbClr val="0000FF"/>
                </a:solidFill>
              </a:rPr>
              <a:t>Wiggler</a:t>
            </a:r>
          </a:p>
        </p:txBody>
      </p:sp>
      <p:sp>
        <p:nvSpPr>
          <p:cNvPr id="11277" name="TextBox 24"/>
          <p:cNvSpPr txBox="1">
            <a:spLocks noChangeArrowheads="1"/>
          </p:cNvSpPr>
          <p:nvPr/>
        </p:nvSpPr>
        <p:spPr bwMode="auto">
          <a:xfrm>
            <a:off x="6343650" y="5300663"/>
            <a:ext cx="9652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pPr algn="r">
              <a:lnSpc>
                <a:spcPct val="80000"/>
              </a:lnSpc>
            </a:pPr>
            <a:r>
              <a:rPr kumimoji="0" lang="en-US" sz="2000" b="1">
                <a:solidFill>
                  <a:srgbClr val="0000FF"/>
                </a:solidFill>
              </a:rPr>
              <a:t>Damping</a:t>
            </a:r>
          </a:p>
          <a:p>
            <a:pPr algn="r">
              <a:lnSpc>
                <a:spcPct val="80000"/>
              </a:lnSpc>
            </a:pPr>
            <a:r>
              <a:rPr kumimoji="0" lang="en-US" sz="2000" b="1">
                <a:solidFill>
                  <a:srgbClr val="0000FF"/>
                </a:solidFill>
              </a:rPr>
              <a:t>Wiggler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Main parameters</a:t>
            </a:r>
            <a:endParaRPr lang="ru-RU" dirty="0" smtClean="0">
              <a:cs typeface="+mj-cs"/>
            </a:endParaRPr>
          </a:p>
        </p:txBody>
      </p:sp>
      <p:graphicFrame>
        <p:nvGraphicFramePr>
          <p:cNvPr id="181343" name="Group 95"/>
          <p:cNvGraphicFramePr>
            <a:graphicFrameLocks noGrp="1"/>
          </p:cNvGraphicFramePr>
          <p:nvPr/>
        </p:nvGraphicFramePr>
        <p:xfrm>
          <a:off x="323850" y="1268413"/>
          <a:ext cx="8497888" cy="4876800"/>
        </p:xfrm>
        <a:graphic>
          <a:graphicData uri="http://schemas.openxmlformats.org/drawingml/2006/table">
            <a:tbl>
              <a:tblPr/>
              <a:tblGrid>
                <a:gridCol w="2660650"/>
                <a:gridCol w="1323975"/>
                <a:gridCol w="1504950"/>
                <a:gridCol w="1503363"/>
                <a:gridCol w="150495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1.0 GeV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1.5 GeV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2.0 GeV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2.5 GeV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Circumference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Arial" charset="0"/>
                          <a:cs typeface="Arial" charset="0"/>
                        </a:rPr>
                        <a:t>813.1 </a:t>
                      </a: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m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pt-B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Emittance hor/ver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pt-B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8 nm/0.04 nm @ 0.5% coupling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Damping time hor/ver/long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30/30/15 </a:t>
                      </a:r>
                      <a:r>
                        <a:rPr kumimoji="0" lang="en-US" altLang="ja-JP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ms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Bunch length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18 </a:t>
                      </a:r>
                      <a:r>
                        <a:rPr kumimoji="0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mm</a:t>
                      </a:r>
                      <a:endParaRPr kumimoji="0" lang="fr-FR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12 </a:t>
                      </a:r>
                      <a:r>
                        <a:rPr kumimoji="0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10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10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Energy spread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11</a:t>
                      </a:r>
                      <a:r>
                        <a:rPr kumimoji="0" lang="fr-FR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Mincho" charset="0"/>
                          <a:cs typeface="Arial" charset="0"/>
                        </a:rPr>
                        <a:t>·</a:t>
                      </a:r>
                      <a:r>
                        <a:rPr kumimoji="0" lang="fr-F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Mincho" charset="0"/>
                          <a:cs typeface="Arial" charset="0"/>
                        </a:rPr>
                        <a:t>10</a:t>
                      </a:r>
                      <a:r>
                        <a:rPr kumimoji="0" lang="fr-FR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-4</a:t>
                      </a:r>
                      <a:endParaRPr kumimoji="0" lang="fr-FR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11·</a:t>
                      </a:r>
                      <a:r>
                        <a:rPr kumimoji="0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10</a:t>
                      </a:r>
                      <a:r>
                        <a:rPr kumimoji="0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-4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9.3·</a:t>
                      </a:r>
                      <a:r>
                        <a:rPr kumimoji="0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10</a:t>
                      </a:r>
                      <a:r>
                        <a:rPr kumimoji="0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-4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7.2·</a:t>
                      </a:r>
                      <a:r>
                        <a:rPr kumimoji="0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10</a:t>
                      </a:r>
                      <a:r>
                        <a:rPr kumimoji="0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-4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Momentum compaction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8.5·</a:t>
                      </a:r>
                      <a:r>
                        <a:rPr kumimoji="0" lang="fr-F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10</a:t>
                      </a:r>
                      <a:r>
                        <a:rPr kumimoji="0" lang="fr-FR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-4</a:t>
                      </a:r>
                      <a:endParaRPr kumimoji="0" lang="fr-FR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8.8·</a:t>
                      </a:r>
                      <a:r>
                        <a:rPr kumimoji="0" lang="fr-F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10</a:t>
                      </a:r>
                      <a:r>
                        <a:rPr kumimoji="0" lang="fr-FR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-4</a:t>
                      </a:r>
                      <a:endParaRPr kumimoji="0" lang="fr-FR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8.8·</a:t>
                      </a:r>
                      <a:r>
                        <a:rPr kumimoji="0" lang="fr-F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10</a:t>
                      </a:r>
                      <a:r>
                        <a:rPr kumimoji="0" lang="fr-FR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-4</a:t>
                      </a:r>
                      <a:endParaRPr kumimoji="0" lang="fr-FR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8.8·</a:t>
                      </a:r>
                      <a:r>
                        <a:rPr kumimoji="0" lang="fr-F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10</a:t>
                      </a:r>
                      <a:r>
                        <a:rPr kumimoji="0" lang="fr-FR" altLang="ja-JP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-4</a:t>
                      </a:r>
                      <a:endParaRPr kumimoji="0" lang="fr-FR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Synchrotron tune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0.007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0.010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0.009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fr-FR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0.008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RF frequency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hr-HR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499.95</a:t>
                      </a: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 MHz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Harmonic number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1356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Particles in bunch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7·10</a:t>
                      </a:r>
                      <a:r>
                        <a:rPr kumimoji="0" lang="en-US" altLang="ja-JP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10</a:t>
                      </a:r>
                      <a:endParaRPr kumimoji="0" lang="en-US" altLang="ja-JP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Number of bunches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406(</a:t>
                      </a:r>
                      <a:r>
                        <a:rPr kumimoji="0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10% gap)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Bunch current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4.2 </a:t>
                      </a:r>
                      <a:r>
                        <a:rPr kumimoji="0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Total beam current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1.7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Beam-beam parameter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0.135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0.135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0.121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0.097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Luminosity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0.6</a:t>
                      </a:r>
                      <a:r>
                        <a:rPr kumimoji="0" lang="fr-FR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Mincho" charset="0"/>
                          <a:cs typeface="Arial" charset="0"/>
                        </a:rPr>
                        <a:t>·</a:t>
                      </a:r>
                      <a:r>
                        <a:rPr kumimoji="0" lang="fr-F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Mincho" charset="0"/>
                          <a:cs typeface="Arial" charset="0"/>
                        </a:rPr>
                        <a:t>10</a:t>
                      </a:r>
                      <a:r>
                        <a:rPr kumimoji="0" lang="fr-FR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35</a:t>
                      </a:r>
                      <a:endParaRPr kumimoji="0" lang="fr-FR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0.9·</a:t>
                      </a:r>
                      <a:r>
                        <a:rPr kumimoji="0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10</a:t>
                      </a:r>
                      <a:r>
                        <a:rPr kumimoji="0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35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1.0·</a:t>
                      </a:r>
                      <a:r>
                        <a:rPr kumimoji="0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10</a:t>
                      </a:r>
                      <a:r>
                        <a:rPr kumimoji="0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35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1.0</a:t>
                      </a:r>
                      <a:r>
                        <a:rPr kumimoji="0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·10</a:t>
                      </a:r>
                      <a:r>
                        <a:rPr kumimoji="0" lang="en-US" altLang="ja-JP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MS Mincho" charset="0"/>
                          <a:cs typeface="Arial" charset="0"/>
                        </a:rPr>
                        <a:t>35</a:t>
                      </a:r>
                      <a:endParaRPr kumimoji="0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MS Mincho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Detector</a:t>
            </a:r>
            <a:endParaRPr lang="ru-RU" dirty="0"/>
          </a:p>
        </p:txBody>
      </p:sp>
      <p:pic>
        <p:nvPicPr>
          <p:cNvPr id="6" name="Содержимое 5" descr="view_radiationSafet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9" b="3319"/>
          <a:stretch>
            <a:fillRect/>
          </a:stretch>
        </p:blipFill>
        <p:spPr>
          <a:xfrm>
            <a:off x="179511" y="3429000"/>
            <a:ext cx="5034405" cy="2912367"/>
          </a:xfrm>
        </p:spPr>
      </p:pic>
      <p:pic>
        <p:nvPicPr>
          <p:cNvPr id="7" name="Содержимое 7" descr="CTauDetectorModel_number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" r="-846"/>
          <a:stretch/>
        </p:blipFill>
        <p:spPr bwMode="auto">
          <a:xfrm>
            <a:off x="5847949" y="1002547"/>
            <a:ext cx="3119917" cy="385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052736"/>
            <a:ext cx="5600816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8000"/>
                </a:solidFill>
              </a:rPr>
              <a:t>Universal magnetic detector with 1T longitudinal field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200" dirty="0"/>
              <a:t>an excellent momentum resolution for charged particles and a good energy resolution for photons; 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200" dirty="0"/>
              <a:t>a particle identification system with nearly record parameters among existing detectors or those under </a:t>
            </a:r>
            <a:r>
              <a:rPr lang="en-US" sz="1200" dirty="0" smtClean="0"/>
              <a:t>construction;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a </a:t>
            </a:r>
            <a:r>
              <a:rPr lang="en-US" sz="1200" dirty="0"/>
              <a:t>digitizing hardware and data acquisition system, which is able to read events at a rate of 300–400 kHz with an average event length of </a:t>
            </a:r>
            <a:r>
              <a:rPr lang="en-US" sz="1200" dirty="0" smtClean="0"/>
              <a:t>about</a:t>
            </a:r>
            <a:r>
              <a:rPr lang="ru-RU" sz="1200" dirty="0" smtClean="0"/>
              <a:t> </a:t>
            </a:r>
            <a:r>
              <a:rPr lang="en-US" sz="1200" dirty="0" smtClean="0"/>
              <a:t>30 </a:t>
            </a:r>
            <a:r>
              <a:rPr lang="en-US" sz="1200" dirty="0" err="1"/>
              <a:t>kB</a:t>
            </a:r>
            <a:r>
              <a:rPr lang="en-US" sz="1200" dirty="0"/>
              <a:t>; 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200" dirty="0"/>
              <a:t>a unique trigger, which is able to select physics events and suppress background under a very high detector load. 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292080" y="4781470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1 – vertex </a:t>
            </a:r>
          </a:p>
          <a:p>
            <a:r>
              <a:rPr lang="ru-RU" sz="1600" dirty="0" smtClean="0">
                <a:solidFill>
                  <a:srgbClr val="0000FF"/>
                </a:solidFill>
              </a:rPr>
              <a:t>2 </a:t>
            </a:r>
            <a:r>
              <a:rPr lang="ru-RU" sz="1600" dirty="0">
                <a:solidFill>
                  <a:srgbClr val="0000FF"/>
                </a:solidFill>
              </a:rPr>
              <a:t>– </a:t>
            </a:r>
            <a:r>
              <a:rPr lang="en-US" sz="1600" dirty="0" smtClean="0">
                <a:solidFill>
                  <a:srgbClr val="0000FF"/>
                </a:solidFill>
              </a:rPr>
              <a:t>drift chamber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ru-RU" sz="1600" dirty="0" smtClean="0">
                <a:solidFill>
                  <a:srgbClr val="0000FF"/>
                </a:solidFill>
              </a:rPr>
              <a:t>3 –</a:t>
            </a:r>
            <a:r>
              <a:rPr lang="en-US" sz="1600" dirty="0" smtClean="0">
                <a:solidFill>
                  <a:srgbClr val="0000FF"/>
                </a:solidFill>
              </a:rPr>
              <a:t> FARICH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ru-RU" sz="1600" dirty="0" smtClean="0">
                <a:solidFill>
                  <a:srgbClr val="0000FF"/>
                </a:solidFill>
              </a:rPr>
              <a:t>4 </a:t>
            </a:r>
            <a:r>
              <a:rPr lang="ru-RU" sz="1600" dirty="0">
                <a:solidFill>
                  <a:srgbClr val="0000FF"/>
                </a:solidFill>
              </a:rPr>
              <a:t>– </a:t>
            </a:r>
            <a:r>
              <a:rPr lang="en-US" sz="1600" dirty="0" smtClean="0">
                <a:solidFill>
                  <a:srgbClr val="0000FF"/>
                </a:solidFill>
              </a:rPr>
              <a:t>calorimeter</a:t>
            </a:r>
          </a:p>
          <a:p>
            <a:r>
              <a:rPr lang="ru-RU" sz="1600" dirty="0" smtClean="0">
                <a:solidFill>
                  <a:srgbClr val="0000FF"/>
                </a:solidFill>
              </a:rPr>
              <a:t>5 </a:t>
            </a:r>
            <a:r>
              <a:rPr lang="ru-RU" sz="1600" dirty="0">
                <a:solidFill>
                  <a:srgbClr val="0000FF"/>
                </a:solidFill>
              </a:rPr>
              <a:t>– </a:t>
            </a:r>
            <a:r>
              <a:rPr lang="en-US" sz="1600" dirty="0" smtClean="0">
                <a:solidFill>
                  <a:srgbClr val="0000FF"/>
                </a:solidFill>
              </a:rPr>
              <a:t>superconducting coil</a:t>
            </a:r>
          </a:p>
          <a:p>
            <a:r>
              <a:rPr lang="ru-RU" sz="1600" dirty="0" smtClean="0">
                <a:solidFill>
                  <a:srgbClr val="0000FF"/>
                </a:solidFill>
              </a:rPr>
              <a:t>6 </a:t>
            </a:r>
            <a:r>
              <a:rPr lang="ru-RU" sz="1600" dirty="0">
                <a:solidFill>
                  <a:srgbClr val="0000FF"/>
                </a:solidFill>
              </a:rPr>
              <a:t>– </a:t>
            </a:r>
            <a:r>
              <a:rPr lang="en-US" sz="1600" dirty="0">
                <a:solidFill>
                  <a:srgbClr val="0000FF"/>
                </a:solidFill>
              </a:rPr>
              <a:t>yoke with a </a:t>
            </a:r>
            <a:r>
              <a:rPr lang="en-US" sz="1600" dirty="0" err="1">
                <a:solidFill>
                  <a:srgbClr val="0000FF"/>
                </a:solidFill>
              </a:rPr>
              <a:t>muon</a:t>
            </a:r>
            <a:r>
              <a:rPr lang="en-US" sz="1600" dirty="0">
                <a:solidFill>
                  <a:srgbClr val="0000FF"/>
                </a:solidFill>
              </a:rPr>
              <a:t> system </a:t>
            </a:r>
            <a:endParaRPr lang="ru-RU" sz="1600" dirty="0">
              <a:solidFill>
                <a:srgbClr val="0000FF"/>
              </a:solidFill>
            </a:endParaRPr>
          </a:p>
          <a:p>
            <a:endParaRPr lang="ru-RU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 bwMode="auto">
          <a:xfrm>
            <a:off x="103670" y="1114385"/>
            <a:ext cx="8889685" cy="51702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Arial" charset="0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Detector technologies today</a:t>
            </a:r>
            <a:endParaRPr lang="ru-RU" dirty="0"/>
          </a:p>
        </p:txBody>
      </p:sp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" r="81"/>
          <a:stretch/>
        </p:blipFill>
        <p:spPr>
          <a:xfrm>
            <a:off x="6518238" y="4050683"/>
            <a:ext cx="2411449" cy="2258042"/>
          </a:xfrm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2293965" y="1249296"/>
            <a:ext cx="238749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800" dirty="0">
                <a:solidFill>
                  <a:srgbClr val="FF0000"/>
                </a:solidFill>
                <a:latin typeface="Comic Sans MS"/>
                <a:cs typeface="Comic Sans MS"/>
              </a:rPr>
              <a:t>Crystal calorimeters</a:t>
            </a:r>
          </a:p>
          <a:p>
            <a:pPr marL="171450" indent="-171450">
              <a:buFont typeface="Arial"/>
              <a:buChar char="•"/>
            </a:pPr>
            <a:r>
              <a:rPr kumimoji="0" lang="mr-IN" sz="1600" dirty="0" smtClean="0">
                <a:latin typeface="Comic Sans MS"/>
                <a:cs typeface="Comic Sans MS"/>
              </a:rPr>
              <a:t>NaI</a:t>
            </a:r>
            <a:r>
              <a:rPr kumimoji="0" lang="mr-IN" sz="1600" dirty="0">
                <a:latin typeface="Comic Sans MS"/>
                <a:cs typeface="Comic Sans MS"/>
              </a:rPr>
              <a:t>(Tl) –</a:t>
            </a:r>
            <a:r>
              <a:rPr kumimoji="0" lang="ru-RU" sz="1600" dirty="0">
                <a:latin typeface="Comic Sans MS"/>
                <a:cs typeface="Comic Sans MS"/>
              </a:rPr>
              <a:t> </a:t>
            </a:r>
            <a:r>
              <a:rPr kumimoji="0" lang="en-US" sz="1600" dirty="0" smtClean="0">
                <a:latin typeface="Comic Sans MS"/>
                <a:cs typeface="Comic Sans MS"/>
              </a:rPr>
              <a:t>SND</a:t>
            </a:r>
            <a:endParaRPr kumimoji="0" lang="mr-IN" sz="1600" dirty="0" smtClean="0">
              <a:latin typeface="Comic Sans MS"/>
              <a:cs typeface="Comic Sans MS"/>
            </a:endParaRPr>
          </a:p>
          <a:p>
            <a:pPr marL="171450" indent="-171450">
              <a:buFont typeface="Arial"/>
              <a:buChar char="•"/>
            </a:pPr>
            <a:r>
              <a:rPr kumimoji="0" lang="mr-IN" sz="1600" dirty="0" smtClean="0">
                <a:latin typeface="Comic Sans MS"/>
                <a:cs typeface="Comic Sans MS"/>
              </a:rPr>
              <a:t>CsI(Tl) – </a:t>
            </a:r>
            <a:r>
              <a:rPr kumimoji="0" lang="en-US" sz="1600" dirty="0" smtClean="0">
                <a:latin typeface="Comic Sans MS"/>
                <a:cs typeface="Comic Sans MS"/>
              </a:rPr>
              <a:t>KEDR</a:t>
            </a:r>
            <a:endParaRPr kumimoji="0" lang="mr-IN" sz="1600" dirty="0" smtClean="0">
              <a:latin typeface="Comic Sans MS"/>
              <a:cs typeface="Comic Sans MS"/>
            </a:endParaRPr>
          </a:p>
          <a:p>
            <a:pPr marL="171450" indent="-171450">
              <a:buFont typeface="Arial"/>
              <a:buChar char="•"/>
            </a:pPr>
            <a:r>
              <a:rPr kumimoji="0" lang="mr-IN" sz="1600" dirty="0" smtClean="0">
                <a:latin typeface="Comic Sans MS"/>
                <a:cs typeface="Comic Sans MS"/>
              </a:rPr>
              <a:t>CsI</a:t>
            </a:r>
            <a:r>
              <a:rPr kumimoji="0" lang="mr-IN" sz="1600" dirty="0">
                <a:latin typeface="Comic Sans MS"/>
                <a:cs typeface="Comic Sans MS"/>
              </a:rPr>
              <a:t>(Tl) – </a:t>
            </a:r>
            <a:r>
              <a:rPr kumimoji="0" lang="en-US" sz="1600" dirty="0">
                <a:latin typeface="Comic Sans MS"/>
                <a:cs typeface="Comic Sans MS"/>
              </a:rPr>
              <a:t>KMD-II</a:t>
            </a:r>
            <a:endParaRPr kumimoji="0" lang="mr-IN" sz="1600" dirty="0">
              <a:latin typeface="Comic Sans MS"/>
              <a:cs typeface="Comic Sans MS"/>
            </a:endParaRPr>
          </a:p>
          <a:p>
            <a:pPr marL="171450" indent="-171450">
              <a:buFont typeface="Arial"/>
              <a:buChar char="•"/>
            </a:pPr>
            <a:r>
              <a:rPr kumimoji="0" lang="mr-IN" sz="1600" dirty="0" smtClean="0">
                <a:latin typeface="Comic Sans MS"/>
                <a:cs typeface="Comic Sans MS"/>
              </a:rPr>
              <a:t>CsI</a:t>
            </a:r>
            <a:r>
              <a:rPr kumimoji="0" lang="mr-IN" sz="1600" dirty="0">
                <a:latin typeface="Comic Sans MS"/>
                <a:cs typeface="Comic Sans MS"/>
              </a:rPr>
              <a:t>(Tl) – </a:t>
            </a:r>
            <a:r>
              <a:rPr kumimoji="0" lang="en-US" sz="1600" dirty="0">
                <a:latin typeface="Comic Sans MS"/>
                <a:cs typeface="Comic Sans MS"/>
              </a:rPr>
              <a:t>Belle-II</a:t>
            </a:r>
            <a:endParaRPr kumimoji="0" lang="mr-IN" sz="1600" dirty="0">
              <a:latin typeface="Comic Sans MS"/>
              <a:cs typeface="Comic Sans MS"/>
            </a:endParaRPr>
          </a:p>
          <a:p>
            <a:pPr marL="171450" indent="-171450">
              <a:buFont typeface="Arial"/>
              <a:buChar char="•"/>
            </a:pPr>
            <a:r>
              <a:rPr kumimoji="0" lang="mr-IN" sz="1600" dirty="0" smtClean="0">
                <a:latin typeface="Comic Sans MS"/>
                <a:cs typeface="Comic Sans MS"/>
              </a:rPr>
              <a:t>BGO </a:t>
            </a:r>
            <a:r>
              <a:rPr kumimoji="0" lang="mr-IN" sz="1600" dirty="0">
                <a:latin typeface="Comic Sans MS"/>
                <a:cs typeface="Comic Sans MS"/>
              </a:rPr>
              <a:t>– </a:t>
            </a:r>
            <a:r>
              <a:rPr kumimoji="0" lang="en-US" sz="1600" dirty="0">
                <a:latin typeface="Comic Sans MS"/>
                <a:cs typeface="Comic Sans MS"/>
              </a:rPr>
              <a:t>KMD-3</a:t>
            </a:r>
            <a:r>
              <a:rPr kumimoji="0" lang="mr-IN" sz="1600" dirty="0">
                <a:latin typeface="Comic Sans MS"/>
                <a:cs typeface="Comic Sans MS"/>
              </a:rPr>
              <a:t> </a:t>
            </a:r>
          </a:p>
          <a:p>
            <a:pPr marL="171450" indent="-171450">
              <a:buFont typeface="Arial"/>
              <a:buChar char="•"/>
            </a:pPr>
            <a:r>
              <a:rPr kumimoji="0" lang="mr-IN" sz="1600" dirty="0" smtClean="0">
                <a:latin typeface="Comic Sans MS"/>
                <a:cs typeface="Comic Sans MS"/>
              </a:rPr>
              <a:t>LSO </a:t>
            </a:r>
            <a:r>
              <a:rPr kumimoji="0" lang="en-US" sz="1600" dirty="0">
                <a:latin typeface="Comic Sans MS"/>
                <a:cs typeface="Comic Sans MS"/>
              </a:rPr>
              <a:t>&amp; </a:t>
            </a:r>
            <a:r>
              <a:rPr kumimoji="0" lang="mr-IN" sz="1600" dirty="0" smtClean="0">
                <a:latin typeface="Comic Sans MS"/>
                <a:cs typeface="Comic Sans MS"/>
              </a:rPr>
              <a:t>GSO</a:t>
            </a:r>
            <a:endParaRPr kumimoji="0" lang="mr-IN" sz="1600" dirty="0">
              <a:latin typeface="Comic Sans MS"/>
              <a:cs typeface="Comic Sans MS"/>
            </a:endParaRPr>
          </a:p>
        </p:txBody>
      </p:sp>
      <p:pic>
        <p:nvPicPr>
          <p:cNvPr id="22533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8" y="1118617"/>
            <a:ext cx="2176325" cy="199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9127" y="5766390"/>
            <a:ext cx="2678622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</a:rPr>
              <a:t>Superconductiong</a:t>
            </a:r>
            <a:r>
              <a:rPr lang="en-US" sz="1800" dirty="0" smtClean="0">
                <a:solidFill>
                  <a:srgbClr val="FF0000"/>
                </a:solidFill>
              </a:rPr>
              <a:t> coil </a:t>
            </a:r>
            <a:r>
              <a:rPr lang="en-US" sz="1800" dirty="0" smtClean="0"/>
              <a:t>for Panda (FAIR)</a:t>
            </a:r>
            <a:endParaRPr lang="ru-RU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6307405" y="373108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Computing for Super-</a:t>
            </a:r>
            <a:r>
              <a:rPr lang="en-US" sz="1800" dirty="0" err="1" smtClean="0">
                <a:solidFill>
                  <a:srgbClr val="FF0000"/>
                </a:solidFill>
              </a:rPr>
              <a:t>ct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881" y="1406770"/>
            <a:ext cx="4343615" cy="22626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0152" y="106788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D</a:t>
            </a:r>
            <a:r>
              <a:rPr lang="en-US" sz="1800" dirty="0" smtClean="0">
                <a:solidFill>
                  <a:srgbClr val="FF0000"/>
                </a:solidFill>
              </a:rPr>
              <a:t>rift chambers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438" y="4934050"/>
            <a:ext cx="3762337" cy="1416221"/>
          </a:xfrm>
          <a:prstGeom prst="rect">
            <a:avLst/>
          </a:prstGeom>
        </p:spPr>
      </p:pic>
      <p:pic>
        <p:nvPicPr>
          <p:cNvPr id="13" name="Изображение 12" descr="FARIC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38" y="3467403"/>
            <a:ext cx="1597616" cy="1485662"/>
          </a:xfrm>
          <a:prstGeom prst="rect">
            <a:avLst/>
          </a:prstGeom>
        </p:spPr>
      </p:pic>
      <p:pic>
        <p:nvPicPr>
          <p:cNvPr id="22530" name="Изображение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121" y="3187335"/>
            <a:ext cx="2177421" cy="266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9321" y="3667102"/>
            <a:ext cx="2027654" cy="12516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32570" y="4861928"/>
            <a:ext cx="417270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F</a:t>
            </a:r>
            <a:r>
              <a:rPr lang="en-US" sz="1600" dirty="0" smtClean="0"/>
              <a:t>ocusing </a:t>
            </a:r>
            <a:r>
              <a:rPr lang="en-US" sz="1600" dirty="0" smtClean="0">
                <a:solidFill>
                  <a:srgbClr val="FF0000"/>
                </a:solidFill>
              </a:rPr>
              <a:t>A</a:t>
            </a:r>
            <a:r>
              <a:rPr lang="en-US" sz="1600" dirty="0" smtClean="0"/>
              <a:t>erogel </a:t>
            </a:r>
            <a:r>
              <a:rPr lang="en-US" sz="1600" dirty="0">
                <a:solidFill>
                  <a:srgbClr val="FF0000"/>
                </a:solidFill>
              </a:rPr>
              <a:t>R</a:t>
            </a:r>
            <a:r>
              <a:rPr lang="en-US" sz="1600" dirty="0"/>
              <a:t>ing </a:t>
            </a:r>
            <a:r>
              <a:rPr lang="en-US" sz="1600" dirty="0">
                <a:solidFill>
                  <a:srgbClr val="FF0000"/>
                </a:solidFill>
              </a:rPr>
              <a:t>I</a:t>
            </a:r>
            <a:r>
              <a:rPr lang="en-US" sz="1600" dirty="0"/>
              <a:t>maging </a:t>
            </a:r>
            <a:r>
              <a:rPr lang="en-US" sz="1600" dirty="0" err="1" smtClean="0">
                <a:solidFill>
                  <a:srgbClr val="FF0000"/>
                </a:solidFill>
              </a:rPr>
              <a:t>CH</a:t>
            </a:r>
            <a:r>
              <a:rPr lang="en-US" sz="1600" dirty="0" err="1" smtClean="0"/>
              <a:t>erenkov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788024" y="3159666"/>
            <a:ext cx="2859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SND     KMD-3   KEDR</a:t>
            </a:r>
            <a:endParaRPr lang="ru-RU" sz="2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Final Focus System</a:t>
            </a:r>
            <a:endParaRPr lang="ru-RU" dirty="0" smtClean="0">
              <a:cs typeface="+mj-cs"/>
            </a:endParaRP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3998913" y="4797425"/>
            <a:ext cx="1146175" cy="619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cs typeface="+mn-cs"/>
              </a:rPr>
              <a:t>QD0</a:t>
            </a:r>
            <a:endParaRPr lang="ru-RU">
              <a:cs typeface="+mn-cs"/>
            </a:endParaRP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5795963" y="1052513"/>
            <a:ext cx="3141662" cy="619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cs typeface="+mn-cs"/>
              </a:rPr>
              <a:t>Detector Yoke</a:t>
            </a:r>
            <a:endParaRPr lang="ru-RU">
              <a:cs typeface="+mn-cs"/>
            </a:endParaRPr>
          </a:p>
        </p:txBody>
      </p:sp>
      <p:sp>
        <p:nvSpPr>
          <p:cNvPr id="202759" name="Line 7"/>
          <p:cNvSpPr>
            <a:spLocks noChangeShapeType="1"/>
          </p:cNvSpPr>
          <p:nvPr/>
        </p:nvSpPr>
        <p:spPr bwMode="auto">
          <a:xfrm flipH="1">
            <a:off x="7667625" y="1700213"/>
            <a:ext cx="576263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2760" name="Text Box 8"/>
          <p:cNvSpPr txBox="1">
            <a:spLocks noChangeArrowheads="1"/>
          </p:cNvSpPr>
          <p:nvPr/>
        </p:nvSpPr>
        <p:spPr bwMode="auto">
          <a:xfrm>
            <a:off x="179388" y="5300663"/>
            <a:ext cx="1027112" cy="619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cs typeface="+mn-cs"/>
              </a:rPr>
              <a:t>QF1</a:t>
            </a:r>
            <a:endParaRPr lang="ru-RU">
              <a:cs typeface="+mn-cs"/>
            </a:endParaRPr>
          </a:p>
        </p:txBody>
      </p:sp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3806825" y="2420938"/>
            <a:ext cx="153035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>
                <a:cs typeface="+mn-cs"/>
              </a:rPr>
              <a:t>Anti Sold</a:t>
            </a:r>
            <a:endParaRPr lang="ru-RU" sz="2400">
              <a:cs typeface="+mn-cs"/>
            </a:endParaRPr>
          </a:p>
        </p:txBody>
      </p:sp>
      <p:grpSp>
        <p:nvGrpSpPr>
          <p:cNvPr id="14343" name="Group 10"/>
          <p:cNvGrpSpPr>
            <a:grpSpLocks/>
          </p:cNvGrpSpPr>
          <p:nvPr/>
        </p:nvGrpSpPr>
        <p:grpSpPr bwMode="auto">
          <a:xfrm>
            <a:off x="1238250" y="1773238"/>
            <a:ext cx="6646863" cy="4321175"/>
            <a:chOff x="230" y="1318"/>
            <a:chExt cx="3642" cy="2473"/>
          </a:xfrm>
        </p:grpSpPr>
        <p:grpSp>
          <p:nvGrpSpPr>
            <p:cNvPr id="14360" name="Group 11"/>
            <p:cNvGrpSpPr>
              <a:grpSpLocks/>
            </p:cNvGrpSpPr>
            <p:nvPr/>
          </p:nvGrpSpPr>
          <p:grpSpPr bwMode="auto">
            <a:xfrm>
              <a:off x="292" y="1318"/>
              <a:ext cx="3580" cy="2473"/>
              <a:chOff x="292" y="1318"/>
              <a:chExt cx="3580" cy="2473"/>
            </a:xfrm>
          </p:grpSpPr>
          <p:sp>
            <p:nvSpPr>
              <p:cNvPr id="15168" name="Freeform 12"/>
              <p:cNvSpPr>
                <a:spLocks/>
              </p:cNvSpPr>
              <p:nvPr/>
            </p:nvSpPr>
            <p:spPr bwMode="auto">
              <a:xfrm>
                <a:off x="2051" y="2174"/>
                <a:ext cx="1747" cy="380"/>
              </a:xfrm>
              <a:custGeom>
                <a:avLst/>
                <a:gdLst>
                  <a:gd name="T0" fmla="*/ 0 w 6989"/>
                  <a:gd name="T1" fmla="*/ 0 h 1902"/>
                  <a:gd name="T2" fmla="*/ 0 w 6989"/>
                  <a:gd name="T3" fmla="*/ 0 h 1902"/>
                  <a:gd name="T4" fmla="*/ 0 w 6989"/>
                  <a:gd name="T5" fmla="*/ 0 h 19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989" h="1902">
                    <a:moveTo>
                      <a:pt x="0" y="1902"/>
                    </a:moveTo>
                    <a:lnTo>
                      <a:pt x="6989" y="0"/>
                    </a:lnTo>
                    <a:lnTo>
                      <a:pt x="0" y="1902"/>
                    </a:lnTo>
                    <a:close/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69" name="Line 13"/>
              <p:cNvSpPr>
                <a:spLocks noChangeShapeType="1"/>
              </p:cNvSpPr>
              <p:nvPr/>
            </p:nvSpPr>
            <p:spPr bwMode="auto">
              <a:xfrm flipV="1">
                <a:off x="2707" y="2411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70" name="Line 14"/>
              <p:cNvSpPr>
                <a:spLocks noChangeShapeType="1"/>
              </p:cNvSpPr>
              <p:nvPr/>
            </p:nvSpPr>
            <p:spPr bwMode="auto">
              <a:xfrm flipV="1">
                <a:off x="2464" y="2332"/>
                <a:ext cx="210" cy="3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71" name="Line 15"/>
              <p:cNvSpPr>
                <a:spLocks noChangeShapeType="1"/>
              </p:cNvSpPr>
              <p:nvPr/>
            </p:nvSpPr>
            <p:spPr bwMode="auto">
              <a:xfrm flipV="1">
                <a:off x="2462" y="2324"/>
                <a:ext cx="209" cy="3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72" name="Line 16"/>
              <p:cNvSpPr>
                <a:spLocks noChangeShapeType="1"/>
              </p:cNvSpPr>
              <p:nvPr/>
            </p:nvSpPr>
            <p:spPr bwMode="auto">
              <a:xfrm flipV="1">
                <a:off x="2674" y="2285"/>
                <a:ext cx="218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73" name="Line 17"/>
              <p:cNvSpPr>
                <a:spLocks noChangeShapeType="1"/>
              </p:cNvSpPr>
              <p:nvPr/>
            </p:nvSpPr>
            <p:spPr bwMode="auto">
              <a:xfrm flipV="1">
                <a:off x="2671" y="2277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74" name="Line 18"/>
              <p:cNvSpPr>
                <a:spLocks noChangeShapeType="1"/>
              </p:cNvSpPr>
              <p:nvPr/>
            </p:nvSpPr>
            <p:spPr bwMode="auto">
              <a:xfrm flipV="1">
                <a:off x="2668" y="2269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75" name="Line 19"/>
              <p:cNvSpPr>
                <a:spLocks noChangeShapeType="1"/>
              </p:cNvSpPr>
              <p:nvPr/>
            </p:nvSpPr>
            <p:spPr bwMode="auto">
              <a:xfrm flipV="1">
                <a:off x="2658" y="2246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76" name="Line 20"/>
              <p:cNvSpPr>
                <a:spLocks noChangeShapeType="1"/>
              </p:cNvSpPr>
              <p:nvPr/>
            </p:nvSpPr>
            <p:spPr bwMode="auto">
              <a:xfrm flipV="1">
                <a:off x="3189" y="2013"/>
                <a:ext cx="556" cy="12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77" name="Line 21"/>
              <p:cNvSpPr>
                <a:spLocks noChangeShapeType="1"/>
              </p:cNvSpPr>
              <p:nvPr/>
            </p:nvSpPr>
            <p:spPr bwMode="auto">
              <a:xfrm flipV="1">
                <a:off x="3184" y="2079"/>
                <a:ext cx="220" cy="4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78" name="Line 22"/>
              <p:cNvSpPr>
                <a:spLocks noChangeShapeType="1"/>
              </p:cNvSpPr>
              <p:nvPr/>
            </p:nvSpPr>
            <p:spPr bwMode="auto">
              <a:xfrm flipV="1">
                <a:off x="2925" y="2277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79" name="Line 23"/>
              <p:cNvSpPr>
                <a:spLocks noChangeShapeType="1"/>
              </p:cNvSpPr>
              <p:nvPr/>
            </p:nvSpPr>
            <p:spPr bwMode="auto">
              <a:xfrm flipH="1">
                <a:off x="2892" y="2134"/>
                <a:ext cx="297" cy="15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80" name="Line 24"/>
              <p:cNvSpPr>
                <a:spLocks noChangeShapeType="1"/>
              </p:cNvSpPr>
              <p:nvPr/>
            </p:nvSpPr>
            <p:spPr bwMode="auto">
              <a:xfrm flipH="1">
                <a:off x="2887" y="2127"/>
                <a:ext cx="297" cy="15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81" name="Line 25"/>
              <p:cNvSpPr>
                <a:spLocks noChangeShapeType="1"/>
              </p:cNvSpPr>
              <p:nvPr/>
            </p:nvSpPr>
            <p:spPr bwMode="auto">
              <a:xfrm flipV="1">
                <a:off x="2643" y="2198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82" name="Line 26"/>
              <p:cNvSpPr>
                <a:spLocks noChangeShapeType="1"/>
              </p:cNvSpPr>
              <p:nvPr/>
            </p:nvSpPr>
            <p:spPr bwMode="auto">
              <a:xfrm flipH="1" flipV="1">
                <a:off x="2658" y="2293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83" name="Line 27"/>
              <p:cNvSpPr>
                <a:spLocks noChangeShapeType="1"/>
              </p:cNvSpPr>
              <p:nvPr/>
            </p:nvSpPr>
            <p:spPr bwMode="auto">
              <a:xfrm flipH="1" flipV="1">
                <a:off x="2874" y="2246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84" name="Line 28"/>
              <p:cNvSpPr>
                <a:spLocks noChangeShapeType="1"/>
              </p:cNvSpPr>
              <p:nvPr/>
            </p:nvSpPr>
            <p:spPr bwMode="auto">
              <a:xfrm flipV="1">
                <a:off x="3181" y="2072"/>
                <a:ext cx="215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85" name="Freeform 29"/>
              <p:cNvSpPr>
                <a:spLocks/>
              </p:cNvSpPr>
              <p:nvPr/>
            </p:nvSpPr>
            <p:spPr bwMode="auto">
              <a:xfrm>
                <a:off x="3171" y="2048"/>
                <a:ext cx="215" cy="71"/>
              </a:xfrm>
              <a:custGeom>
                <a:avLst/>
                <a:gdLst>
                  <a:gd name="T0" fmla="*/ 0 w 863"/>
                  <a:gd name="T1" fmla="*/ 0 h 355"/>
                  <a:gd name="T2" fmla="*/ 0 w 863"/>
                  <a:gd name="T3" fmla="*/ 0 h 355"/>
                  <a:gd name="T4" fmla="*/ 0 w 863"/>
                  <a:gd name="T5" fmla="*/ 0 h 3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3" h="355">
                    <a:moveTo>
                      <a:pt x="863" y="0"/>
                    </a:moveTo>
                    <a:lnTo>
                      <a:pt x="0" y="237"/>
                    </a:lnTo>
                    <a:lnTo>
                      <a:pt x="39" y="35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86" name="Line 30"/>
              <p:cNvSpPr>
                <a:spLocks noChangeShapeType="1"/>
              </p:cNvSpPr>
              <p:nvPr/>
            </p:nvSpPr>
            <p:spPr bwMode="auto">
              <a:xfrm flipH="1" flipV="1">
                <a:off x="3386" y="2048"/>
                <a:ext cx="10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87" name="Line 31"/>
              <p:cNvSpPr>
                <a:spLocks noChangeShapeType="1"/>
              </p:cNvSpPr>
              <p:nvPr/>
            </p:nvSpPr>
            <p:spPr bwMode="auto">
              <a:xfrm flipV="1">
                <a:off x="2654" y="2238"/>
                <a:ext cx="21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88" name="Freeform 32"/>
              <p:cNvSpPr>
                <a:spLocks/>
              </p:cNvSpPr>
              <p:nvPr/>
            </p:nvSpPr>
            <p:spPr bwMode="auto">
              <a:xfrm>
                <a:off x="2628" y="2174"/>
                <a:ext cx="216" cy="111"/>
              </a:xfrm>
              <a:custGeom>
                <a:avLst/>
                <a:gdLst>
                  <a:gd name="T0" fmla="*/ 0 w 866"/>
                  <a:gd name="T1" fmla="*/ 0 h 552"/>
                  <a:gd name="T2" fmla="*/ 0 w 866"/>
                  <a:gd name="T3" fmla="*/ 0 h 552"/>
                  <a:gd name="T4" fmla="*/ 0 w 866"/>
                  <a:gd name="T5" fmla="*/ 0 h 5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6" h="552">
                    <a:moveTo>
                      <a:pt x="866" y="0"/>
                    </a:moveTo>
                    <a:lnTo>
                      <a:pt x="0" y="236"/>
                    </a:lnTo>
                    <a:lnTo>
                      <a:pt x="105" y="55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89" name="Line 33"/>
              <p:cNvSpPr>
                <a:spLocks noChangeShapeType="1"/>
              </p:cNvSpPr>
              <p:nvPr/>
            </p:nvSpPr>
            <p:spPr bwMode="auto">
              <a:xfrm flipH="1" flipV="1">
                <a:off x="2844" y="2174"/>
                <a:ext cx="27" cy="6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90" name="Line 34"/>
              <p:cNvSpPr>
                <a:spLocks noChangeShapeType="1"/>
              </p:cNvSpPr>
              <p:nvPr/>
            </p:nvSpPr>
            <p:spPr bwMode="auto">
              <a:xfrm flipV="1">
                <a:off x="3156" y="2000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91" name="Line 35"/>
              <p:cNvSpPr>
                <a:spLocks noChangeShapeType="1"/>
              </p:cNvSpPr>
              <p:nvPr/>
            </p:nvSpPr>
            <p:spPr bwMode="auto">
              <a:xfrm flipV="1">
                <a:off x="3167" y="2040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92" name="Freeform 36"/>
              <p:cNvSpPr>
                <a:spLocks/>
              </p:cNvSpPr>
              <p:nvPr/>
            </p:nvSpPr>
            <p:spPr bwMode="auto">
              <a:xfrm>
                <a:off x="3141" y="1977"/>
                <a:ext cx="216" cy="110"/>
              </a:xfrm>
              <a:custGeom>
                <a:avLst/>
                <a:gdLst>
                  <a:gd name="T0" fmla="*/ 0 w 866"/>
                  <a:gd name="T1" fmla="*/ 0 h 552"/>
                  <a:gd name="T2" fmla="*/ 0 w 866"/>
                  <a:gd name="T3" fmla="*/ 0 h 552"/>
                  <a:gd name="T4" fmla="*/ 0 w 866"/>
                  <a:gd name="T5" fmla="*/ 0 h 5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6" h="552">
                    <a:moveTo>
                      <a:pt x="866" y="0"/>
                    </a:moveTo>
                    <a:lnTo>
                      <a:pt x="0" y="235"/>
                    </a:lnTo>
                    <a:lnTo>
                      <a:pt x="107" y="55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93" name="Line 37"/>
              <p:cNvSpPr>
                <a:spLocks noChangeShapeType="1"/>
              </p:cNvSpPr>
              <p:nvPr/>
            </p:nvSpPr>
            <p:spPr bwMode="auto">
              <a:xfrm flipH="1" flipV="1">
                <a:off x="3357" y="1977"/>
                <a:ext cx="26" cy="6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94" name="Line 38"/>
              <p:cNvSpPr>
                <a:spLocks noChangeShapeType="1"/>
              </p:cNvSpPr>
              <p:nvPr/>
            </p:nvSpPr>
            <p:spPr bwMode="auto">
              <a:xfrm flipV="1">
                <a:off x="2561" y="2491"/>
                <a:ext cx="178" cy="5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95" name="Line 39"/>
              <p:cNvSpPr>
                <a:spLocks noChangeShapeType="1"/>
              </p:cNvSpPr>
              <p:nvPr/>
            </p:nvSpPr>
            <p:spPr bwMode="auto">
              <a:xfrm flipV="1">
                <a:off x="2573" y="2498"/>
                <a:ext cx="170" cy="5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96" name="Line 40"/>
              <p:cNvSpPr>
                <a:spLocks noChangeShapeType="1"/>
              </p:cNvSpPr>
              <p:nvPr/>
            </p:nvSpPr>
            <p:spPr bwMode="auto">
              <a:xfrm flipV="1">
                <a:off x="2739" y="2443"/>
                <a:ext cx="219" cy="4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97" name="Line 41"/>
              <p:cNvSpPr>
                <a:spLocks noChangeShapeType="1"/>
              </p:cNvSpPr>
              <p:nvPr/>
            </p:nvSpPr>
            <p:spPr bwMode="auto">
              <a:xfrm flipV="1">
                <a:off x="2743" y="2451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98" name="Line 42"/>
              <p:cNvSpPr>
                <a:spLocks noChangeShapeType="1"/>
              </p:cNvSpPr>
              <p:nvPr/>
            </p:nvSpPr>
            <p:spPr bwMode="auto">
              <a:xfrm flipV="1">
                <a:off x="2746" y="2459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99" name="Line 43"/>
              <p:cNvSpPr>
                <a:spLocks noChangeShapeType="1"/>
              </p:cNvSpPr>
              <p:nvPr/>
            </p:nvSpPr>
            <p:spPr bwMode="auto">
              <a:xfrm flipV="1">
                <a:off x="2756" y="2483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00" name="Line 44"/>
              <p:cNvSpPr>
                <a:spLocks noChangeShapeType="1"/>
              </p:cNvSpPr>
              <p:nvPr/>
            </p:nvSpPr>
            <p:spPr bwMode="auto">
              <a:xfrm flipV="1">
                <a:off x="3320" y="2344"/>
                <a:ext cx="490" cy="10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01" name="Line 45"/>
              <p:cNvSpPr>
                <a:spLocks noChangeShapeType="1"/>
              </p:cNvSpPr>
              <p:nvPr/>
            </p:nvSpPr>
            <p:spPr bwMode="auto">
              <a:xfrm flipV="1">
                <a:off x="3321" y="2354"/>
                <a:ext cx="484" cy="10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02" name="Line 46"/>
              <p:cNvSpPr>
                <a:spLocks noChangeShapeType="1"/>
              </p:cNvSpPr>
              <p:nvPr/>
            </p:nvSpPr>
            <p:spPr bwMode="auto">
              <a:xfrm flipV="1">
                <a:off x="2991" y="24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03" name="Line 47"/>
              <p:cNvSpPr>
                <a:spLocks noChangeShapeType="1"/>
              </p:cNvSpPr>
              <p:nvPr/>
            </p:nvSpPr>
            <p:spPr bwMode="auto">
              <a:xfrm flipH="1" flipV="1">
                <a:off x="2958" y="2443"/>
                <a:ext cx="362" cy="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04" name="Line 48"/>
              <p:cNvSpPr>
                <a:spLocks noChangeShapeType="1"/>
              </p:cNvSpPr>
              <p:nvPr/>
            </p:nvSpPr>
            <p:spPr bwMode="auto">
              <a:xfrm flipH="1" flipV="1">
                <a:off x="2959" y="2451"/>
                <a:ext cx="362" cy="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05" name="Line 49"/>
              <p:cNvSpPr>
                <a:spLocks noChangeShapeType="1"/>
              </p:cNvSpPr>
              <p:nvPr/>
            </p:nvSpPr>
            <p:spPr bwMode="auto">
              <a:xfrm>
                <a:off x="2746" y="2506"/>
                <a:ext cx="10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06" name="Line 50"/>
              <p:cNvSpPr>
                <a:spLocks noChangeShapeType="1"/>
              </p:cNvSpPr>
              <p:nvPr/>
            </p:nvSpPr>
            <p:spPr bwMode="auto">
              <a:xfrm>
                <a:off x="2962" y="2459"/>
                <a:ext cx="10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07" name="Line 51"/>
              <p:cNvSpPr>
                <a:spLocks noChangeShapeType="1"/>
              </p:cNvSpPr>
              <p:nvPr/>
            </p:nvSpPr>
            <p:spPr bwMode="auto">
              <a:xfrm flipV="1">
                <a:off x="3325" y="2420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08" name="Freeform 52"/>
              <p:cNvSpPr>
                <a:spLocks/>
              </p:cNvSpPr>
              <p:nvPr/>
            </p:nvSpPr>
            <p:spPr bwMode="auto">
              <a:xfrm>
                <a:off x="3325" y="2443"/>
                <a:ext cx="226" cy="48"/>
              </a:xfrm>
              <a:custGeom>
                <a:avLst/>
                <a:gdLst>
                  <a:gd name="T0" fmla="*/ 0 w 905"/>
                  <a:gd name="T1" fmla="*/ 0 h 236"/>
                  <a:gd name="T2" fmla="*/ 0 w 905"/>
                  <a:gd name="T3" fmla="*/ 0 h 236"/>
                  <a:gd name="T4" fmla="*/ 0 w 905"/>
                  <a:gd name="T5" fmla="*/ 0 h 2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05" h="236">
                    <a:moveTo>
                      <a:pt x="905" y="0"/>
                    </a:moveTo>
                    <a:lnTo>
                      <a:pt x="39" y="236"/>
                    </a:lnTo>
                    <a:lnTo>
                      <a:pt x="0" y="1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09" name="Line 53"/>
              <p:cNvSpPr>
                <a:spLocks noChangeShapeType="1"/>
              </p:cNvSpPr>
              <p:nvPr/>
            </p:nvSpPr>
            <p:spPr bwMode="auto">
              <a:xfrm>
                <a:off x="3541" y="2420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10" name="Freeform 54"/>
              <p:cNvSpPr>
                <a:spLocks/>
              </p:cNvSpPr>
              <p:nvPr/>
            </p:nvSpPr>
            <p:spPr bwMode="auto">
              <a:xfrm>
                <a:off x="2759" y="2491"/>
                <a:ext cx="243" cy="63"/>
              </a:xfrm>
              <a:custGeom>
                <a:avLst/>
                <a:gdLst>
                  <a:gd name="T0" fmla="*/ 0 w 970"/>
                  <a:gd name="T1" fmla="*/ 0 h 317"/>
                  <a:gd name="T2" fmla="*/ 0 w 970"/>
                  <a:gd name="T3" fmla="*/ 0 h 317"/>
                  <a:gd name="T4" fmla="*/ 0 w 970"/>
                  <a:gd name="T5" fmla="*/ 0 h 3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0" h="317">
                    <a:moveTo>
                      <a:pt x="0" y="236"/>
                    </a:moveTo>
                    <a:lnTo>
                      <a:pt x="865" y="0"/>
                    </a:lnTo>
                    <a:lnTo>
                      <a:pt x="970" y="31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11" name="Line 55"/>
              <p:cNvSpPr>
                <a:spLocks noChangeShapeType="1"/>
              </p:cNvSpPr>
              <p:nvPr/>
            </p:nvSpPr>
            <p:spPr bwMode="auto">
              <a:xfrm flipV="1">
                <a:off x="3394" y="2575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12" name="Freeform 56"/>
              <p:cNvSpPr>
                <a:spLocks/>
              </p:cNvSpPr>
              <p:nvPr/>
            </p:nvSpPr>
            <p:spPr bwMode="auto">
              <a:xfrm>
                <a:off x="3338" y="2451"/>
                <a:ext cx="216" cy="103"/>
              </a:xfrm>
              <a:custGeom>
                <a:avLst/>
                <a:gdLst>
                  <a:gd name="T0" fmla="*/ 0 w 866"/>
                  <a:gd name="T1" fmla="*/ 0 h 514"/>
                  <a:gd name="T2" fmla="*/ 0 w 866"/>
                  <a:gd name="T3" fmla="*/ 0 h 514"/>
                  <a:gd name="T4" fmla="*/ 0 w 866"/>
                  <a:gd name="T5" fmla="*/ 0 h 5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6" h="514">
                    <a:moveTo>
                      <a:pt x="866" y="0"/>
                    </a:moveTo>
                    <a:lnTo>
                      <a:pt x="0" y="236"/>
                    </a:lnTo>
                    <a:lnTo>
                      <a:pt x="92" y="51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13" name="Line 57"/>
              <p:cNvSpPr>
                <a:spLocks noChangeShapeType="1"/>
              </p:cNvSpPr>
              <p:nvPr/>
            </p:nvSpPr>
            <p:spPr bwMode="auto">
              <a:xfrm>
                <a:off x="3554" y="2451"/>
                <a:ext cx="26" cy="6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14" name="Line 58"/>
              <p:cNvSpPr>
                <a:spLocks noChangeShapeType="1"/>
              </p:cNvSpPr>
              <p:nvPr/>
            </p:nvSpPr>
            <p:spPr bwMode="auto">
              <a:xfrm>
                <a:off x="2759" y="2538"/>
                <a:ext cx="7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15" name="Line 59"/>
              <p:cNvSpPr>
                <a:spLocks noChangeShapeType="1"/>
              </p:cNvSpPr>
              <p:nvPr/>
            </p:nvSpPr>
            <p:spPr bwMode="auto">
              <a:xfrm>
                <a:off x="3554" y="2451"/>
                <a:ext cx="43" cy="10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16" name="Line 60"/>
              <p:cNvSpPr>
                <a:spLocks noChangeShapeType="1"/>
              </p:cNvSpPr>
              <p:nvPr/>
            </p:nvSpPr>
            <p:spPr bwMode="auto">
              <a:xfrm>
                <a:off x="2051" y="2554"/>
                <a:ext cx="1787" cy="38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17" name="Line 61"/>
              <p:cNvSpPr>
                <a:spLocks noChangeShapeType="1"/>
              </p:cNvSpPr>
              <p:nvPr/>
            </p:nvSpPr>
            <p:spPr bwMode="auto">
              <a:xfrm>
                <a:off x="2051" y="2554"/>
                <a:ext cx="1787" cy="389"/>
              </a:xfrm>
              <a:prstGeom prst="line">
                <a:avLst/>
              </a:prstGeom>
              <a:noFill/>
              <a:ln w="7938">
                <a:solidFill>
                  <a:srgbClr val="333D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18" name="Line 62"/>
              <p:cNvSpPr>
                <a:spLocks noChangeShapeType="1"/>
              </p:cNvSpPr>
              <p:nvPr/>
            </p:nvSpPr>
            <p:spPr bwMode="auto">
              <a:xfrm flipV="1">
                <a:off x="2707" y="269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19" name="Line 63"/>
              <p:cNvSpPr>
                <a:spLocks noChangeShapeType="1"/>
              </p:cNvSpPr>
              <p:nvPr/>
            </p:nvSpPr>
            <p:spPr bwMode="auto">
              <a:xfrm>
                <a:off x="2674" y="2776"/>
                <a:ext cx="218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20" name="Line 64"/>
              <p:cNvSpPr>
                <a:spLocks noChangeShapeType="1"/>
              </p:cNvSpPr>
              <p:nvPr/>
            </p:nvSpPr>
            <p:spPr bwMode="auto">
              <a:xfrm>
                <a:off x="2671" y="2784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21" name="Line 65"/>
              <p:cNvSpPr>
                <a:spLocks noChangeShapeType="1"/>
              </p:cNvSpPr>
              <p:nvPr/>
            </p:nvSpPr>
            <p:spPr bwMode="auto">
              <a:xfrm>
                <a:off x="2668" y="2792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22" name="Line 66"/>
              <p:cNvSpPr>
                <a:spLocks noChangeShapeType="1"/>
              </p:cNvSpPr>
              <p:nvPr/>
            </p:nvSpPr>
            <p:spPr bwMode="auto">
              <a:xfrm>
                <a:off x="2658" y="2815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23" name="Line 67"/>
              <p:cNvSpPr>
                <a:spLocks noChangeShapeType="1"/>
              </p:cNvSpPr>
              <p:nvPr/>
            </p:nvSpPr>
            <p:spPr bwMode="auto">
              <a:xfrm>
                <a:off x="3189" y="2974"/>
                <a:ext cx="642" cy="14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24" name="Line 68"/>
              <p:cNvSpPr>
                <a:spLocks noChangeShapeType="1"/>
              </p:cNvSpPr>
              <p:nvPr/>
            </p:nvSpPr>
            <p:spPr bwMode="auto">
              <a:xfrm>
                <a:off x="3184" y="2981"/>
                <a:ext cx="641" cy="14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25" name="Line 69"/>
              <p:cNvSpPr>
                <a:spLocks noChangeShapeType="1"/>
              </p:cNvSpPr>
              <p:nvPr/>
            </p:nvSpPr>
            <p:spPr bwMode="auto">
              <a:xfrm flipV="1">
                <a:off x="2925" y="2830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26" name="Line 70"/>
              <p:cNvSpPr>
                <a:spLocks noChangeShapeType="1"/>
              </p:cNvSpPr>
              <p:nvPr/>
            </p:nvSpPr>
            <p:spPr bwMode="auto">
              <a:xfrm flipH="1" flipV="1">
                <a:off x="2892" y="2823"/>
                <a:ext cx="297" cy="15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27" name="Line 71"/>
              <p:cNvSpPr>
                <a:spLocks noChangeShapeType="1"/>
              </p:cNvSpPr>
              <p:nvPr/>
            </p:nvSpPr>
            <p:spPr bwMode="auto">
              <a:xfrm flipH="1" flipV="1">
                <a:off x="2887" y="2831"/>
                <a:ext cx="297" cy="15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28" name="Line 72"/>
              <p:cNvSpPr>
                <a:spLocks noChangeShapeType="1"/>
              </p:cNvSpPr>
              <p:nvPr/>
            </p:nvSpPr>
            <p:spPr bwMode="auto">
              <a:xfrm flipV="1">
                <a:off x="2643" y="2910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29" name="Line 73"/>
              <p:cNvSpPr>
                <a:spLocks noChangeShapeType="1"/>
              </p:cNvSpPr>
              <p:nvPr/>
            </p:nvSpPr>
            <p:spPr bwMode="auto">
              <a:xfrm flipH="1">
                <a:off x="2658" y="2792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30" name="Line 74"/>
              <p:cNvSpPr>
                <a:spLocks noChangeShapeType="1"/>
              </p:cNvSpPr>
              <p:nvPr/>
            </p:nvSpPr>
            <p:spPr bwMode="auto">
              <a:xfrm flipH="1">
                <a:off x="2874" y="2839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31" name="Line 75"/>
              <p:cNvSpPr>
                <a:spLocks noChangeShapeType="1"/>
              </p:cNvSpPr>
              <p:nvPr/>
            </p:nvSpPr>
            <p:spPr bwMode="auto">
              <a:xfrm>
                <a:off x="3181" y="2989"/>
                <a:ext cx="215" cy="4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32" name="Freeform 76"/>
              <p:cNvSpPr>
                <a:spLocks/>
              </p:cNvSpPr>
              <p:nvPr/>
            </p:nvSpPr>
            <p:spPr bwMode="auto">
              <a:xfrm>
                <a:off x="3171" y="2989"/>
                <a:ext cx="215" cy="71"/>
              </a:xfrm>
              <a:custGeom>
                <a:avLst/>
                <a:gdLst>
                  <a:gd name="T0" fmla="*/ 0 w 863"/>
                  <a:gd name="T1" fmla="*/ 0 h 355"/>
                  <a:gd name="T2" fmla="*/ 0 w 863"/>
                  <a:gd name="T3" fmla="*/ 0 h 355"/>
                  <a:gd name="T4" fmla="*/ 0 w 863"/>
                  <a:gd name="T5" fmla="*/ 0 h 3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3" h="355">
                    <a:moveTo>
                      <a:pt x="863" y="355"/>
                    </a:moveTo>
                    <a:lnTo>
                      <a:pt x="0" y="120"/>
                    </a:lnTo>
                    <a:lnTo>
                      <a:pt x="39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33" name="Line 77"/>
              <p:cNvSpPr>
                <a:spLocks noChangeShapeType="1"/>
              </p:cNvSpPr>
              <p:nvPr/>
            </p:nvSpPr>
            <p:spPr bwMode="auto">
              <a:xfrm flipH="1">
                <a:off x="3386" y="3037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34" name="Line 78"/>
              <p:cNvSpPr>
                <a:spLocks noChangeShapeType="1"/>
              </p:cNvSpPr>
              <p:nvPr/>
            </p:nvSpPr>
            <p:spPr bwMode="auto">
              <a:xfrm>
                <a:off x="2654" y="2823"/>
                <a:ext cx="21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35" name="Freeform 79"/>
              <p:cNvSpPr>
                <a:spLocks/>
              </p:cNvSpPr>
              <p:nvPr/>
            </p:nvSpPr>
            <p:spPr bwMode="auto">
              <a:xfrm>
                <a:off x="2628" y="2823"/>
                <a:ext cx="216" cy="111"/>
              </a:xfrm>
              <a:custGeom>
                <a:avLst/>
                <a:gdLst>
                  <a:gd name="T0" fmla="*/ 0 w 866"/>
                  <a:gd name="T1" fmla="*/ 0 h 553"/>
                  <a:gd name="T2" fmla="*/ 0 w 866"/>
                  <a:gd name="T3" fmla="*/ 0 h 553"/>
                  <a:gd name="T4" fmla="*/ 0 w 866"/>
                  <a:gd name="T5" fmla="*/ 0 h 5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6" h="553">
                    <a:moveTo>
                      <a:pt x="866" y="553"/>
                    </a:moveTo>
                    <a:lnTo>
                      <a:pt x="0" y="316"/>
                    </a:lnTo>
                    <a:lnTo>
                      <a:pt x="105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36" name="Line 80"/>
              <p:cNvSpPr>
                <a:spLocks noChangeShapeType="1"/>
              </p:cNvSpPr>
              <p:nvPr/>
            </p:nvSpPr>
            <p:spPr bwMode="auto">
              <a:xfrm flipH="1">
                <a:off x="2844" y="2870"/>
                <a:ext cx="27" cy="6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37" name="Line 81"/>
              <p:cNvSpPr>
                <a:spLocks noChangeShapeType="1"/>
              </p:cNvSpPr>
              <p:nvPr/>
            </p:nvSpPr>
            <p:spPr bwMode="auto">
              <a:xfrm flipV="1">
                <a:off x="3156" y="3107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38" name="Line 82"/>
              <p:cNvSpPr>
                <a:spLocks noChangeShapeType="1"/>
              </p:cNvSpPr>
              <p:nvPr/>
            </p:nvSpPr>
            <p:spPr bwMode="auto">
              <a:xfrm>
                <a:off x="3167" y="3021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39" name="Freeform 83"/>
              <p:cNvSpPr>
                <a:spLocks/>
              </p:cNvSpPr>
              <p:nvPr/>
            </p:nvSpPr>
            <p:spPr bwMode="auto">
              <a:xfrm>
                <a:off x="3141" y="3021"/>
                <a:ext cx="216" cy="111"/>
              </a:xfrm>
              <a:custGeom>
                <a:avLst/>
                <a:gdLst>
                  <a:gd name="T0" fmla="*/ 0 w 866"/>
                  <a:gd name="T1" fmla="*/ 0 h 554"/>
                  <a:gd name="T2" fmla="*/ 0 w 866"/>
                  <a:gd name="T3" fmla="*/ 0 h 554"/>
                  <a:gd name="T4" fmla="*/ 0 w 866"/>
                  <a:gd name="T5" fmla="*/ 0 h 55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6" h="554">
                    <a:moveTo>
                      <a:pt x="866" y="554"/>
                    </a:moveTo>
                    <a:lnTo>
                      <a:pt x="0" y="317"/>
                    </a:lnTo>
                    <a:lnTo>
                      <a:pt x="107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40" name="Line 84"/>
              <p:cNvSpPr>
                <a:spLocks noChangeShapeType="1"/>
              </p:cNvSpPr>
              <p:nvPr/>
            </p:nvSpPr>
            <p:spPr bwMode="auto">
              <a:xfrm flipH="1">
                <a:off x="3357" y="3068"/>
                <a:ext cx="26" cy="6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41" name="Line 85"/>
              <p:cNvSpPr>
                <a:spLocks noChangeShapeType="1"/>
              </p:cNvSpPr>
              <p:nvPr/>
            </p:nvSpPr>
            <p:spPr bwMode="auto">
              <a:xfrm>
                <a:off x="2561" y="2566"/>
                <a:ext cx="178" cy="5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42" name="Line 86"/>
              <p:cNvSpPr>
                <a:spLocks noChangeShapeType="1"/>
              </p:cNvSpPr>
              <p:nvPr/>
            </p:nvSpPr>
            <p:spPr bwMode="auto">
              <a:xfrm>
                <a:off x="2573" y="2561"/>
                <a:ext cx="170" cy="4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43" name="Line 87"/>
              <p:cNvSpPr>
                <a:spLocks noChangeShapeType="1"/>
              </p:cNvSpPr>
              <p:nvPr/>
            </p:nvSpPr>
            <p:spPr bwMode="auto">
              <a:xfrm>
                <a:off x="2739" y="2617"/>
                <a:ext cx="219" cy="4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44" name="Line 88"/>
              <p:cNvSpPr>
                <a:spLocks noChangeShapeType="1"/>
              </p:cNvSpPr>
              <p:nvPr/>
            </p:nvSpPr>
            <p:spPr bwMode="auto">
              <a:xfrm>
                <a:off x="2743" y="2610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45" name="Line 89"/>
              <p:cNvSpPr>
                <a:spLocks noChangeShapeType="1"/>
              </p:cNvSpPr>
              <p:nvPr/>
            </p:nvSpPr>
            <p:spPr bwMode="auto">
              <a:xfrm>
                <a:off x="2746" y="2602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46" name="Line 90"/>
              <p:cNvSpPr>
                <a:spLocks noChangeShapeType="1"/>
              </p:cNvSpPr>
              <p:nvPr/>
            </p:nvSpPr>
            <p:spPr bwMode="auto">
              <a:xfrm>
                <a:off x="2756" y="2578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47" name="Line 91"/>
              <p:cNvSpPr>
                <a:spLocks noChangeShapeType="1"/>
              </p:cNvSpPr>
              <p:nvPr/>
            </p:nvSpPr>
            <p:spPr bwMode="auto">
              <a:xfrm>
                <a:off x="3320" y="2658"/>
                <a:ext cx="456" cy="9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48" name="Line 92"/>
              <p:cNvSpPr>
                <a:spLocks noChangeShapeType="1"/>
              </p:cNvSpPr>
              <p:nvPr/>
            </p:nvSpPr>
            <p:spPr bwMode="auto">
              <a:xfrm>
                <a:off x="3321" y="2649"/>
                <a:ext cx="459" cy="1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49" name="Line 93"/>
              <p:cNvSpPr>
                <a:spLocks noChangeShapeType="1"/>
              </p:cNvSpPr>
              <p:nvPr/>
            </p:nvSpPr>
            <p:spPr bwMode="auto">
              <a:xfrm flipV="1">
                <a:off x="2991" y="2672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50" name="Line 94"/>
              <p:cNvSpPr>
                <a:spLocks noChangeShapeType="1"/>
              </p:cNvSpPr>
              <p:nvPr/>
            </p:nvSpPr>
            <p:spPr bwMode="auto">
              <a:xfrm flipH="1">
                <a:off x="2958" y="2658"/>
                <a:ext cx="362" cy="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51" name="Line 95"/>
              <p:cNvSpPr>
                <a:spLocks noChangeShapeType="1"/>
              </p:cNvSpPr>
              <p:nvPr/>
            </p:nvSpPr>
            <p:spPr bwMode="auto">
              <a:xfrm flipH="1">
                <a:off x="2959" y="2649"/>
                <a:ext cx="362" cy="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52" name="Line 96"/>
              <p:cNvSpPr>
                <a:spLocks noChangeShapeType="1"/>
              </p:cNvSpPr>
              <p:nvPr/>
            </p:nvSpPr>
            <p:spPr bwMode="auto">
              <a:xfrm flipV="1">
                <a:off x="2746" y="2578"/>
                <a:ext cx="10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53" name="Line 97"/>
              <p:cNvSpPr>
                <a:spLocks noChangeShapeType="1"/>
              </p:cNvSpPr>
              <p:nvPr/>
            </p:nvSpPr>
            <p:spPr bwMode="auto">
              <a:xfrm flipV="1">
                <a:off x="2962" y="2625"/>
                <a:ext cx="10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54" name="Line 98"/>
              <p:cNvSpPr>
                <a:spLocks noChangeShapeType="1"/>
              </p:cNvSpPr>
              <p:nvPr/>
            </p:nvSpPr>
            <p:spPr bwMode="auto">
              <a:xfrm>
                <a:off x="3325" y="2641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55" name="Freeform 99"/>
              <p:cNvSpPr>
                <a:spLocks/>
              </p:cNvSpPr>
              <p:nvPr/>
            </p:nvSpPr>
            <p:spPr bwMode="auto">
              <a:xfrm>
                <a:off x="3325" y="2617"/>
                <a:ext cx="226" cy="48"/>
              </a:xfrm>
              <a:custGeom>
                <a:avLst/>
                <a:gdLst>
                  <a:gd name="T0" fmla="*/ 0 w 905"/>
                  <a:gd name="T1" fmla="*/ 0 h 237"/>
                  <a:gd name="T2" fmla="*/ 0 w 905"/>
                  <a:gd name="T3" fmla="*/ 0 h 237"/>
                  <a:gd name="T4" fmla="*/ 0 w 905"/>
                  <a:gd name="T5" fmla="*/ 0 h 23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05" h="237">
                    <a:moveTo>
                      <a:pt x="905" y="237"/>
                    </a:moveTo>
                    <a:lnTo>
                      <a:pt x="39" y="0"/>
                    </a:lnTo>
                    <a:lnTo>
                      <a:pt x="0" y="12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56" name="Line 100"/>
              <p:cNvSpPr>
                <a:spLocks noChangeShapeType="1"/>
              </p:cNvSpPr>
              <p:nvPr/>
            </p:nvSpPr>
            <p:spPr bwMode="auto">
              <a:xfrm flipV="1">
                <a:off x="3541" y="2665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57" name="Freeform 101"/>
              <p:cNvSpPr>
                <a:spLocks/>
              </p:cNvSpPr>
              <p:nvPr/>
            </p:nvSpPr>
            <p:spPr bwMode="auto">
              <a:xfrm>
                <a:off x="2759" y="2554"/>
                <a:ext cx="243" cy="63"/>
              </a:xfrm>
              <a:custGeom>
                <a:avLst/>
                <a:gdLst>
                  <a:gd name="T0" fmla="*/ 0 w 970"/>
                  <a:gd name="T1" fmla="*/ 0 h 315"/>
                  <a:gd name="T2" fmla="*/ 0 w 970"/>
                  <a:gd name="T3" fmla="*/ 0 h 315"/>
                  <a:gd name="T4" fmla="*/ 0 w 970"/>
                  <a:gd name="T5" fmla="*/ 0 h 3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0" h="315">
                    <a:moveTo>
                      <a:pt x="0" y="79"/>
                    </a:moveTo>
                    <a:lnTo>
                      <a:pt x="865" y="315"/>
                    </a:lnTo>
                    <a:lnTo>
                      <a:pt x="970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58" name="Line 102"/>
              <p:cNvSpPr>
                <a:spLocks noChangeShapeType="1"/>
              </p:cNvSpPr>
              <p:nvPr/>
            </p:nvSpPr>
            <p:spPr bwMode="auto">
              <a:xfrm flipV="1">
                <a:off x="3394" y="2533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59" name="Freeform 103"/>
              <p:cNvSpPr>
                <a:spLocks/>
              </p:cNvSpPr>
              <p:nvPr/>
            </p:nvSpPr>
            <p:spPr bwMode="auto">
              <a:xfrm>
                <a:off x="3338" y="2554"/>
                <a:ext cx="216" cy="103"/>
              </a:xfrm>
              <a:custGeom>
                <a:avLst/>
                <a:gdLst>
                  <a:gd name="T0" fmla="*/ 0 w 866"/>
                  <a:gd name="T1" fmla="*/ 0 h 512"/>
                  <a:gd name="T2" fmla="*/ 0 w 866"/>
                  <a:gd name="T3" fmla="*/ 0 h 512"/>
                  <a:gd name="T4" fmla="*/ 0 w 866"/>
                  <a:gd name="T5" fmla="*/ 0 h 5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6" h="512">
                    <a:moveTo>
                      <a:pt x="866" y="512"/>
                    </a:moveTo>
                    <a:lnTo>
                      <a:pt x="0" y="278"/>
                    </a:lnTo>
                    <a:lnTo>
                      <a:pt x="92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60" name="Line 104"/>
              <p:cNvSpPr>
                <a:spLocks noChangeShapeType="1"/>
              </p:cNvSpPr>
              <p:nvPr/>
            </p:nvSpPr>
            <p:spPr bwMode="auto">
              <a:xfrm flipV="1">
                <a:off x="3554" y="2593"/>
                <a:ext cx="26" cy="6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61" name="Line 105"/>
              <p:cNvSpPr>
                <a:spLocks noChangeShapeType="1"/>
              </p:cNvSpPr>
              <p:nvPr/>
            </p:nvSpPr>
            <p:spPr bwMode="auto">
              <a:xfrm flipV="1">
                <a:off x="2759" y="2554"/>
                <a:ext cx="7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62" name="Line 106"/>
              <p:cNvSpPr>
                <a:spLocks noChangeShapeType="1"/>
              </p:cNvSpPr>
              <p:nvPr/>
            </p:nvSpPr>
            <p:spPr bwMode="auto">
              <a:xfrm flipV="1">
                <a:off x="3554" y="2554"/>
                <a:ext cx="43" cy="10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63" name="Line 107"/>
              <p:cNvSpPr>
                <a:spLocks noChangeShapeType="1"/>
              </p:cNvSpPr>
              <p:nvPr/>
            </p:nvSpPr>
            <p:spPr bwMode="auto">
              <a:xfrm flipV="1">
                <a:off x="2746" y="2483"/>
                <a:ext cx="226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64" name="Line 108"/>
              <p:cNvSpPr>
                <a:spLocks noChangeShapeType="1"/>
              </p:cNvSpPr>
              <p:nvPr/>
            </p:nvSpPr>
            <p:spPr bwMode="auto">
              <a:xfrm flipV="1">
                <a:off x="2756" y="2459"/>
                <a:ext cx="206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65" name="Line 109"/>
              <p:cNvSpPr>
                <a:spLocks noChangeShapeType="1"/>
              </p:cNvSpPr>
              <p:nvPr/>
            </p:nvSpPr>
            <p:spPr bwMode="auto">
              <a:xfrm>
                <a:off x="2756" y="2578"/>
                <a:ext cx="206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66" name="Line 110"/>
              <p:cNvSpPr>
                <a:spLocks noChangeShapeType="1"/>
              </p:cNvSpPr>
              <p:nvPr/>
            </p:nvSpPr>
            <p:spPr bwMode="auto">
              <a:xfrm flipH="1" flipV="1">
                <a:off x="2746" y="2602"/>
                <a:ext cx="226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67" name="Line 111"/>
              <p:cNvSpPr>
                <a:spLocks noChangeShapeType="1"/>
              </p:cNvSpPr>
              <p:nvPr/>
            </p:nvSpPr>
            <p:spPr bwMode="auto">
              <a:xfrm flipV="1">
                <a:off x="3325" y="2443"/>
                <a:ext cx="226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68" name="Line 112"/>
              <p:cNvSpPr>
                <a:spLocks noChangeShapeType="1"/>
              </p:cNvSpPr>
              <p:nvPr/>
            </p:nvSpPr>
            <p:spPr bwMode="auto">
              <a:xfrm flipV="1">
                <a:off x="3335" y="2420"/>
                <a:ext cx="206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69" name="Line 113"/>
              <p:cNvSpPr>
                <a:spLocks noChangeShapeType="1"/>
              </p:cNvSpPr>
              <p:nvPr/>
            </p:nvSpPr>
            <p:spPr bwMode="auto">
              <a:xfrm>
                <a:off x="3335" y="2617"/>
                <a:ext cx="206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70" name="Line 114"/>
              <p:cNvSpPr>
                <a:spLocks noChangeShapeType="1"/>
              </p:cNvSpPr>
              <p:nvPr/>
            </p:nvSpPr>
            <p:spPr bwMode="auto">
              <a:xfrm>
                <a:off x="3325" y="2641"/>
                <a:ext cx="226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71" name="Line 115"/>
              <p:cNvSpPr>
                <a:spLocks noChangeShapeType="1"/>
              </p:cNvSpPr>
              <p:nvPr/>
            </p:nvSpPr>
            <p:spPr bwMode="auto">
              <a:xfrm>
                <a:off x="3181" y="2989"/>
                <a:ext cx="205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72" name="Line 116"/>
              <p:cNvSpPr>
                <a:spLocks noChangeShapeType="1"/>
              </p:cNvSpPr>
              <p:nvPr/>
            </p:nvSpPr>
            <p:spPr bwMode="auto">
              <a:xfrm flipH="1" flipV="1">
                <a:off x="3171" y="3013"/>
                <a:ext cx="225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73" name="Line 117"/>
              <p:cNvSpPr>
                <a:spLocks noChangeShapeType="1"/>
              </p:cNvSpPr>
              <p:nvPr/>
            </p:nvSpPr>
            <p:spPr bwMode="auto">
              <a:xfrm>
                <a:off x="2668" y="2792"/>
                <a:ext cx="206" cy="7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74" name="Line 118"/>
              <p:cNvSpPr>
                <a:spLocks noChangeShapeType="1"/>
              </p:cNvSpPr>
              <p:nvPr/>
            </p:nvSpPr>
            <p:spPr bwMode="auto">
              <a:xfrm flipH="1" flipV="1">
                <a:off x="2658" y="2815"/>
                <a:ext cx="226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75" name="Line 119"/>
              <p:cNvSpPr>
                <a:spLocks noChangeShapeType="1"/>
              </p:cNvSpPr>
              <p:nvPr/>
            </p:nvSpPr>
            <p:spPr bwMode="auto">
              <a:xfrm flipV="1">
                <a:off x="3171" y="2072"/>
                <a:ext cx="225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76" name="Line 120"/>
              <p:cNvSpPr>
                <a:spLocks noChangeShapeType="1"/>
              </p:cNvSpPr>
              <p:nvPr/>
            </p:nvSpPr>
            <p:spPr bwMode="auto">
              <a:xfrm flipV="1">
                <a:off x="3181" y="2048"/>
                <a:ext cx="205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77" name="Line 121"/>
              <p:cNvSpPr>
                <a:spLocks noChangeShapeType="1"/>
              </p:cNvSpPr>
              <p:nvPr/>
            </p:nvSpPr>
            <p:spPr bwMode="auto">
              <a:xfrm flipV="1">
                <a:off x="2658" y="2269"/>
                <a:ext cx="226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78" name="Line 122"/>
              <p:cNvSpPr>
                <a:spLocks noChangeShapeType="1"/>
              </p:cNvSpPr>
              <p:nvPr/>
            </p:nvSpPr>
            <p:spPr bwMode="auto">
              <a:xfrm flipH="1">
                <a:off x="2668" y="2246"/>
                <a:ext cx="206" cy="7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79" name="Line 123"/>
              <p:cNvSpPr>
                <a:spLocks noChangeShapeType="1"/>
              </p:cNvSpPr>
              <p:nvPr/>
            </p:nvSpPr>
            <p:spPr bwMode="auto">
              <a:xfrm>
                <a:off x="2051" y="2364"/>
                <a:ext cx="41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80" name="Line 124"/>
              <p:cNvSpPr>
                <a:spLocks noChangeShapeType="1"/>
              </p:cNvSpPr>
              <p:nvPr/>
            </p:nvSpPr>
            <p:spPr bwMode="auto">
              <a:xfrm>
                <a:off x="2051" y="2356"/>
                <a:ext cx="41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81" name="Line 125"/>
              <p:cNvSpPr>
                <a:spLocks noChangeShapeType="1"/>
              </p:cNvSpPr>
              <p:nvPr/>
            </p:nvSpPr>
            <p:spPr bwMode="auto">
              <a:xfrm>
                <a:off x="2464" y="2744"/>
                <a:ext cx="210" cy="3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82" name="Line 126"/>
              <p:cNvSpPr>
                <a:spLocks noChangeShapeType="1"/>
              </p:cNvSpPr>
              <p:nvPr/>
            </p:nvSpPr>
            <p:spPr bwMode="auto">
              <a:xfrm>
                <a:off x="2462" y="2753"/>
                <a:ext cx="209" cy="3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83" name="Line 127"/>
              <p:cNvSpPr>
                <a:spLocks noChangeShapeType="1"/>
              </p:cNvSpPr>
              <p:nvPr/>
            </p:nvSpPr>
            <p:spPr bwMode="auto">
              <a:xfrm>
                <a:off x="2051" y="2744"/>
                <a:ext cx="41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84" name="Line 128"/>
              <p:cNvSpPr>
                <a:spLocks noChangeShapeType="1"/>
              </p:cNvSpPr>
              <p:nvPr/>
            </p:nvSpPr>
            <p:spPr bwMode="auto">
              <a:xfrm>
                <a:off x="2051" y="2753"/>
                <a:ext cx="41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85" name="Line 129"/>
              <p:cNvSpPr>
                <a:spLocks noChangeShapeType="1"/>
              </p:cNvSpPr>
              <p:nvPr/>
            </p:nvSpPr>
            <p:spPr bwMode="auto">
              <a:xfrm flipV="1">
                <a:off x="2561" y="2542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86" name="Line 130"/>
              <p:cNvSpPr>
                <a:spLocks noChangeShapeType="1"/>
              </p:cNvSpPr>
              <p:nvPr/>
            </p:nvSpPr>
            <p:spPr bwMode="auto">
              <a:xfrm flipV="1">
                <a:off x="2573" y="2548"/>
                <a:ext cx="1" cy="1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87" name="Freeform 131"/>
              <p:cNvSpPr>
                <a:spLocks/>
              </p:cNvSpPr>
              <p:nvPr/>
            </p:nvSpPr>
            <p:spPr bwMode="auto">
              <a:xfrm>
                <a:off x="2051" y="2097"/>
                <a:ext cx="1373" cy="457"/>
              </a:xfrm>
              <a:custGeom>
                <a:avLst/>
                <a:gdLst>
                  <a:gd name="T0" fmla="*/ 0 w 5490"/>
                  <a:gd name="T1" fmla="*/ 0 h 2286"/>
                  <a:gd name="T2" fmla="*/ 0 w 5490"/>
                  <a:gd name="T3" fmla="*/ 0 h 2286"/>
                  <a:gd name="T4" fmla="*/ 0 w 5490"/>
                  <a:gd name="T5" fmla="*/ 0 h 2286"/>
                  <a:gd name="T6" fmla="*/ 0 w 5490"/>
                  <a:gd name="T7" fmla="*/ 0 h 2286"/>
                  <a:gd name="T8" fmla="*/ 0 w 5490"/>
                  <a:gd name="T9" fmla="*/ 0 h 2286"/>
                  <a:gd name="T10" fmla="*/ 0 w 5490"/>
                  <a:gd name="T11" fmla="*/ 0 h 2286"/>
                  <a:gd name="T12" fmla="*/ 0 w 5490"/>
                  <a:gd name="T13" fmla="*/ 0 h 2286"/>
                  <a:gd name="T14" fmla="*/ 0 w 5490"/>
                  <a:gd name="T15" fmla="*/ 0 h 2286"/>
                  <a:gd name="T16" fmla="*/ 0 w 5490"/>
                  <a:gd name="T17" fmla="*/ 0 h 2286"/>
                  <a:gd name="T18" fmla="*/ 0 w 5490"/>
                  <a:gd name="T19" fmla="*/ 0 h 2286"/>
                  <a:gd name="T20" fmla="*/ 0 w 5490"/>
                  <a:gd name="T21" fmla="*/ 0 h 2286"/>
                  <a:gd name="T22" fmla="*/ 0 w 5490"/>
                  <a:gd name="T23" fmla="*/ 0 h 2286"/>
                  <a:gd name="T24" fmla="*/ 0 w 5490"/>
                  <a:gd name="T25" fmla="*/ 0 h 2286"/>
                  <a:gd name="T26" fmla="*/ 0 w 5490"/>
                  <a:gd name="T27" fmla="*/ 0 h 2286"/>
                  <a:gd name="T28" fmla="*/ 0 w 5490"/>
                  <a:gd name="T29" fmla="*/ 0 h 2286"/>
                  <a:gd name="T30" fmla="*/ 0 w 5490"/>
                  <a:gd name="T31" fmla="*/ 0 h 2286"/>
                  <a:gd name="T32" fmla="*/ 0 w 5490"/>
                  <a:gd name="T33" fmla="*/ 0 h 2286"/>
                  <a:gd name="T34" fmla="*/ 0 w 5490"/>
                  <a:gd name="T35" fmla="*/ 0 h 2286"/>
                  <a:gd name="T36" fmla="*/ 0 w 5490"/>
                  <a:gd name="T37" fmla="*/ 0 h 2286"/>
                  <a:gd name="T38" fmla="*/ 0 w 5490"/>
                  <a:gd name="T39" fmla="*/ 0 h 2286"/>
                  <a:gd name="T40" fmla="*/ 0 w 5490"/>
                  <a:gd name="T41" fmla="*/ 0 h 2286"/>
                  <a:gd name="T42" fmla="*/ 0 w 5490"/>
                  <a:gd name="T43" fmla="*/ 0 h 2286"/>
                  <a:gd name="T44" fmla="*/ 0 w 5490"/>
                  <a:gd name="T45" fmla="*/ 0 h 2286"/>
                  <a:gd name="T46" fmla="*/ 0 w 5490"/>
                  <a:gd name="T47" fmla="*/ 0 h 2286"/>
                  <a:gd name="T48" fmla="*/ 0 w 5490"/>
                  <a:gd name="T49" fmla="*/ 0 h 2286"/>
                  <a:gd name="T50" fmla="*/ 0 w 5490"/>
                  <a:gd name="T51" fmla="*/ 0 h 2286"/>
                  <a:gd name="T52" fmla="*/ 0 w 5490"/>
                  <a:gd name="T53" fmla="*/ 0 h 2286"/>
                  <a:gd name="T54" fmla="*/ 0 w 5490"/>
                  <a:gd name="T55" fmla="*/ 0 h 2286"/>
                  <a:gd name="T56" fmla="*/ 0 w 5490"/>
                  <a:gd name="T57" fmla="*/ 0 h 2286"/>
                  <a:gd name="T58" fmla="*/ 0 w 5490"/>
                  <a:gd name="T59" fmla="*/ 0 h 2286"/>
                  <a:gd name="T60" fmla="*/ 0 w 5490"/>
                  <a:gd name="T61" fmla="*/ 0 h 2286"/>
                  <a:gd name="T62" fmla="*/ 0 w 5490"/>
                  <a:gd name="T63" fmla="*/ 0 h 2286"/>
                  <a:gd name="T64" fmla="*/ 0 w 5490"/>
                  <a:gd name="T65" fmla="*/ 0 h 2286"/>
                  <a:gd name="T66" fmla="*/ 0 w 5490"/>
                  <a:gd name="T67" fmla="*/ 0 h 2286"/>
                  <a:gd name="T68" fmla="*/ 0 w 5490"/>
                  <a:gd name="T69" fmla="*/ 0 h 22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490" h="2286">
                    <a:moveTo>
                      <a:pt x="0" y="2286"/>
                    </a:moveTo>
                    <a:lnTo>
                      <a:pt x="2598" y="1361"/>
                    </a:lnTo>
                    <a:lnTo>
                      <a:pt x="2804" y="1290"/>
                    </a:lnTo>
                    <a:lnTo>
                      <a:pt x="2843" y="1276"/>
                    </a:lnTo>
                    <a:lnTo>
                      <a:pt x="2882" y="1261"/>
                    </a:lnTo>
                    <a:lnTo>
                      <a:pt x="2920" y="1246"/>
                    </a:lnTo>
                    <a:lnTo>
                      <a:pt x="2957" y="1231"/>
                    </a:lnTo>
                    <a:lnTo>
                      <a:pt x="2996" y="1214"/>
                    </a:lnTo>
                    <a:lnTo>
                      <a:pt x="3031" y="1198"/>
                    </a:lnTo>
                    <a:lnTo>
                      <a:pt x="3068" y="1181"/>
                    </a:lnTo>
                    <a:lnTo>
                      <a:pt x="3104" y="1162"/>
                    </a:lnTo>
                    <a:lnTo>
                      <a:pt x="3176" y="1125"/>
                    </a:lnTo>
                    <a:lnTo>
                      <a:pt x="3247" y="1087"/>
                    </a:lnTo>
                    <a:lnTo>
                      <a:pt x="3318" y="1047"/>
                    </a:lnTo>
                    <a:lnTo>
                      <a:pt x="3388" y="1005"/>
                    </a:lnTo>
                    <a:lnTo>
                      <a:pt x="4364" y="384"/>
                    </a:lnTo>
                    <a:lnTo>
                      <a:pt x="4492" y="306"/>
                    </a:lnTo>
                    <a:lnTo>
                      <a:pt x="4531" y="283"/>
                    </a:lnTo>
                    <a:lnTo>
                      <a:pt x="4573" y="261"/>
                    </a:lnTo>
                    <a:lnTo>
                      <a:pt x="4614" y="239"/>
                    </a:lnTo>
                    <a:lnTo>
                      <a:pt x="4656" y="219"/>
                    </a:lnTo>
                    <a:lnTo>
                      <a:pt x="4698" y="199"/>
                    </a:lnTo>
                    <a:lnTo>
                      <a:pt x="4740" y="181"/>
                    </a:lnTo>
                    <a:lnTo>
                      <a:pt x="4784" y="163"/>
                    </a:lnTo>
                    <a:lnTo>
                      <a:pt x="4827" y="146"/>
                    </a:lnTo>
                    <a:lnTo>
                      <a:pt x="4870" y="130"/>
                    </a:lnTo>
                    <a:lnTo>
                      <a:pt x="4915" y="115"/>
                    </a:lnTo>
                    <a:lnTo>
                      <a:pt x="4960" y="101"/>
                    </a:lnTo>
                    <a:lnTo>
                      <a:pt x="5004" y="87"/>
                    </a:lnTo>
                    <a:lnTo>
                      <a:pt x="5050" y="75"/>
                    </a:lnTo>
                    <a:lnTo>
                      <a:pt x="5096" y="64"/>
                    </a:lnTo>
                    <a:lnTo>
                      <a:pt x="5142" y="52"/>
                    </a:lnTo>
                    <a:lnTo>
                      <a:pt x="5189" y="43"/>
                    </a:lnTo>
                    <a:lnTo>
                      <a:pt x="5340" y="17"/>
                    </a:lnTo>
                    <a:lnTo>
                      <a:pt x="5490" y="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88" name="Freeform 132"/>
              <p:cNvSpPr>
                <a:spLocks/>
              </p:cNvSpPr>
              <p:nvPr/>
            </p:nvSpPr>
            <p:spPr bwMode="auto">
              <a:xfrm>
                <a:off x="2051" y="2430"/>
                <a:ext cx="1200" cy="124"/>
              </a:xfrm>
              <a:custGeom>
                <a:avLst/>
                <a:gdLst>
                  <a:gd name="T0" fmla="*/ 0 w 4799"/>
                  <a:gd name="T1" fmla="*/ 0 h 623"/>
                  <a:gd name="T2" fmla="*/ 0 w 4799"/>
                  <a:gd name="T3" fmla="*/ 0 h 623"/>
                  <a:gd name="T4" fmla="*/ 0 w 4799"/>
                  <a:gd name="T5" fmla="*/ 0 h 623"/>
                  <a:gd name="T6" fmla="*/ 0 w 4799"/>
                  <a:gd name="T7" fmla="*/ 0 h 623"/>
                  <a:gd name="T8" fmla="*/ 0 w 4799"/>
                  <a:gd name="T9" fmla="*/ 0 h 623"/>
                  <a:gd name="T10" fmla="*/ 0 w 4799"/>
                  <a:gd name="T11" fmla="*/ 0 h 623"/>
                  <a:gd name="T12" fmla="*/ 0 w 4799"/>
                  <a:gd name="T13" fmla="*/ 0 h 623"/>
                  <a:gd name="T14" fmla="*/ 0 w 4799"/>
                  <a:gd name="T15" fmla="*/ 0 h 623"/>
                  <a:gd name="T16" fmla="*/ 0 w 4799"/>
                  <a:gd name="T17" fmla="*/ 0 h 623"/>
                  <a:gd name="T18" fmla="*/ 0 w 4799"/>
                  <a:gd name="T19" fmla="*/ 0 h 623"/>
                  <a:gd name="T20" fmla="*/ 0 w 4799"/>
                  <a:gd name="T21" fmla="*/ 0 h 623"/>
                  <a:gd name="T22" fmla="*/ 0 w 4799"/>
                  <a:gd name="T23" fmla="*/ 0 h 623"/>
                  <a:gd name="T24" fmla="*/ 0 w 4799"/>
                  <a:gd name="T25" fmla="*/ 0 h 623"/>
                  <a:gd name="T26" fmla="*/ 0 w 4799"/>
                  <a:gd name="T27" fmla="*/ 0 h 623"/>
                  <a:gd name="T28" fmla="*/ 0 w 4799"/>
                  <a:gd name="T29" fmla="*/ 0 h 623"/>
                  <a:gd name="T30" fmla="*/ 0 w 4799"/>
                  <a:gd name="T31" fmla="*/ 0 h 623"/>
                  <a:gd name="T32" fmla="*/ 0 w 4799"/>
                  <a:gd name="T33" fmla="*/ 0 h 623"/>
                  <a:gd name="T34" fmla="*/ 0 w 4799"/>
                  <a:gd name="T35" fmla="*/ 0 h 623"/>
                  <a:gd name="T36" fmla="*/ 0 w 4799"/>
                  <a:gd name="T37" fmla="*/ 0 h 62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799" h="623">
                    <a:moveTo>
                      <a:pt x="0" y="623"/>
                    </a:moveTo>
                    <a:lnTo>
                      <a:pt x="2729" y="97"/>
                    </a:lnTo>
                    <a:lnTo>
                      <a:pt x="2785" y="84"/>
                    </a:lnTo>
                    <a:lnTo>
                      <a:pt x="2840" y="73"/>
                    </a:lnTo>
                    <a:lnTo>
                      <a:pt x="2895" y="61"/>
                    </a:lnTo>
                    <a:lnTo>
                      <a:pt x="2950" y="52"/>
                    </a:lnTo>
                    <a:lnTo>
                      <a:pt x="3003" y="43"/>
                    </a:lnTo>
                    <a:lnTo>
                      <a:pt x="3057" y="35"/>
                    </a:lnTo>
                    <a:lnTo>
                      <a:pt x="3110" y="27"/>
                    </a:lnTo>
                    <a:lnTo>
                      <a:pt x="3165" y="21"/>
                    </a:lnTo>
                    <a:lnTo>
                      <a:pt x="3219" y="15"/>
                    </a:lnTo>
                    <a:lnTo>
                      <a:pt x="3272" y="11"/>
                    </a:lnTo>
                    <a:lnTo>
                      <a:pt x="3327" y="7"/>
                    </a:lnTo>
                    <a:lnTo>
                      <a:pt x="3382" y="4"/>
                    </a:lnTo>
                    <a:lnTo>
                      <a:pt x="3437" y="1"/>
                    </a:lnTo>
                    <a:lnTo>
                      <a:pt x="3493" y="0"/>
                    </a:lnTo>
                    <a:lnTo>
                      <a:pt x="3550" y="0"/>
                    </a:lnTo>
                    <a:lnTo>
                      <a:pt x="3608" y="0"/>
                    </a:lnTo>
                    <a:lnTo>
                      <a:pt x="4799" y="31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89" name="Freeform 133"/>
              <p:cNvSpPr>
                <a:spLocks/>
              </p:cNvSpPr>
              <p:nvPr/>
            </p:nvSpPr>
            <p:spPr bwMode="auto">
              <a:xfrm>
                <a:off x="2051" y="2554"/>
                <a:ext cx="1091" cy="380"/>
              </a:xfrm>
              <a:custGeom>
                <a:avLst/>
                <a:gdLst>
                  <a:gd name="T0" fmla="*/ 0 w 4364"/>
                  <a:gd name="T1" fmla="*/ 0 h 1901"/>
                  <a:gd name="T2" fmla="*/ 0 w 4364"/>
                  <a:gd name="T3" fmla="*/ 0 h 1901"/>
                  <a:gd name="T4" fmla="*/ 0 w 4364"/>
                  <a:gd name="T5" fmla="*/ 0 h 1901"/>
                  <a:gd name="T6" fmla="*/ 0 w 4364"/>
                  <a:gd name="T7" fmla="*/ 0 h 1901"/>
                  <a:gd name="T8" fmla="*/ 0 w 4364"/>
                  <a:gd name="T9" fmla="*/ 0 h 1901"/>
                  <a:gd name="T10" fmla="*/ 0 w 4364"/>
                  <a:gd name="T11" fmla="*/ 0 h 1901"/>
                  <a:gd name="T12" fmla="*/ 0 w 4364"/>
                  <a:gd name="T13" fmla="*/ 0 h 1901"/>
                  <a:gd name="T14" fmla="*/ 0 w 4364"/>
                  <a:gd name="T15" fmla="*/ 0 h 1901"/>
                  <a:gd name="T16" fmla="*/ 0 w 4364"/>
                  <a:gd name="T17" fmla="*/ 0 h 1901"/>
                  <a:gd name="T18" fmla="*/ 0 w 4364"/>
                  <a:gd name="T19" fmla="*/ 0 h 1901"/>
                  <a:gd name="T20" fmla="*/ 0 w 4364"/>
                  <a:gd name="T21" fmla="*/ 0 h 1901"/>
                  <a:gd name="T22" fmla="*/ 0 w 4364"/>
                  <a:gd name="T23" fmla="*/ 0 h 1901"/>
                  <a:gd name="T24" fmla="*/ 0 w 4364"/>
                  <a:gd name="T25" fmla="*/ 0 h 1901"/>
                  <a:gd name="T26" fmla="*/ 0 w 4364"/>
                  <a:gd name="T27" fmla="*/ 0 h 1901"/>
                  <a:gd name="T28" fmla="*/ 0 w 4364"/>
                  <a:gd name="T29" fmla="*/ 0 h 1901"/>
                  <a:gd name="T30" fmla="*/ 0 w 4364"/>
                  <a:gd name="T31" fmla="*/ 0 h 1901"/>
                  <a:gd name="T32" fmla="*/ 0 w 4364"/>
                  <a:gd name="T33" fmla="*/ 0 h 1901"/>
                  <a:gd name="T34" fmla="*/ 0 w 4364"/>
                  <a:gd name="T35" fmla="*/ 0 h 1901"/>
                  <a:gd name="T36" fmla="*/ 0 w 4364"/>
                  <a:gd name="T37" fmla="*/ 0 h 190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364" h="1901">
                    <a:moveTo>
                      <a:pt x="0" y="0"/>
                    </a:moveTo>
                    <a:lnTo>
                      <a:pt x="2598" y="923"/>
                    </a:lnTo>
                    <a:lnTo>
                      <a:pt x="2653" y="941"/>
                    </a:lnTo>
                    <a:lnTo>
                      <a:pt x="2706" y="958"/>
                    </a:lnTo>
                    <a:lnTo>
                      <a:pt x="2759" y="977"/>
                    </a:lnTo>
                    <a:lnTo>
                      <a:pt x="2810" y="995"/>
                    </a:lnTo>
                    <a:lnTo>
                      <a:pt x="2861" y="1015"/>
                    </a:lnTo>
                    <a:lnTo>
                      <a:pt x="2910" y="1034"/>
                    </a:lnTo>
                    <a:lnTo>
                      <a:pt x="2959" y="1055"/>
                    </a:lnTo>
                    <a:lnTo>
                      <a:pt x="3007" y="1076"/>
                    </a:lnTo>
                    <a:lnTo>
                      <a:pt x="3054" y="1098"/>
                    </a:lnTo>
                    <a:lnTo>
                      <a:pt x="3102" y="1121"/>
                    </a:lnTo>
                    <a:lnTo>
                      <a:pt x="3149" y="1144"/>
                    </a:lnTo>
                    <a:lnTo>
                      <a:pt x="3197" y="1169"/>
                    </a:lnTo>
                    <a:lnTo>
                      <a:pt x="3244" y="1195"/>
                    </a:lnTo>
                    <a:lnTo>
                      <a:pt x="3292" y="1221"/>
                    </a:lnTo>
                    <a:lnTo>
                      <a:pt x="3340" y="1250"/>
                    </a:lnTo>
                    <a:lnTo>
                      <a:pt x="3388" y="1279"/>
                    </a:lnTo>
                    <a:lnTo>
                      <a:pt x="4364" y="1901"/>
                    </a:lnTo>
                  </a:path>
                </a:pathLst>
              </a:custGeom>
              <a:noFill/>
              <a:ln w="7938">
                <a:solidFill>
                  <a:srgbClr val="333D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90" name="Freeform 134"/>
              <p:cNvSpPr>
                <a:spLocks/>
              </p:cNvSpPr>
              <p:nvPr/>
            </p:nvSpPr>
            <p:spPr bwMode="auto">
              <a:xfrm>
                <a:off x="2051" y="2554"/>
                <a:ext cx="1200" cy="125"/>
              </a:xfrm>
              <a:custGeom>
                <a:avLst/>
                <a:gdLst>
                  <a:gd name="T0" fmla="*/ 0 w 4799"/>
                  <a:gd name="T1" fmla="*/ 0 h 622"/>
                  <a:gd name="T2" fmla="*/ 0 w 4799"/>
                  <a:gd name="T3" fmla="*/ 0 h 622"/>
                  <a:gd name="T4" fmla="*/ 0 w 4799"/>
                  <a:gd name="T5" fmla="*/ 0 h 622"/>
                  <a:gd name="T6" fmla="*/ 0 w 4799"/>
                  <a:gd name="T7" fmla="*/ 0 h 622"/>
                  <a:gd name="T8" fmla="*/ 0 w 4799"/>
                  <a:gd name="T9" fmla="*/ 0 h 622"/>
                  <a:gd name="T10" fmla="*/ 0 w 4799"/>
                  <a:gd name="T11" fmla="*/ 0 h 622"/>
                  <a:gd name="T12" fmla="*/ 0 w 4799"/>
                  <a:gd name="T13" fmla="*/ 0 h 622"/>
                  <a:gd name="T14" fmla="*/ 0 w 4799"/>
                  <a:gd name="T15" fmla="*/ 0 h 622"/>
                  <a:gd name="T16" fmla="*/ 0 w 4799"/>
                  <a:gd name="T17" fmla="*/ 0 h 622"/>
                  <a:gd name="T18" fmla="*/ 0 w 4799"/>
                  <a:gd name="T19" fmla="*/ 0 h 622"/>
                  <a:gd name="T20" fmla="*/ 0 w 4799"/>
                  <a:gd name="T21" fmla="*/ 0 h 622"/>
                  <a:gd name="T22" fmla="*/ 0 w 4799"/>
                  <a:gd name="T23" fmla="*/ 0 h 622"/>
                  <a:gd name="T24" fmla="*/ 0 w 4799"/>
                  <a:gd name="T25" fmla="*/ 0 h 622"/>
                  <a:gd name="T26" fmla="*/ 0 w 4799"/>
                  <a:gd name="T27" fmla="*/ 0 h 622"/>
                  <a:gd name="T28" fmla="*/ 0 w 4799"/>
                  <a:gd name="T29" fmla="*/ 0 h 622"/>
                  <a:gd name="T30" fmla="*/ 0 w 4799"/>
                  <a:gd name="T31" fmla="*/ 0 h 622"/>
                  <a:gd name="T32" fmla="*/ 0 w 4799"/>
                  <a:gd name="T33" fmla="*/ 0 h 622"/>
                  <a:gd name="T34" fmla="*/ 0 w 4799"/>
                  <a:gd name="T35" fmla="*/ 0 h 622"/>
                  <a:gd name="T36" fmla="*/ 0 w 4799"/>
                  <a:gd name="T37" fmla="*/ 0 h 6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799" h="622">
                    <a:moveTo>
                      <a:pt x="0" y="0"/>
                    </a:moveTo>
                    <a:lnTo>
                      <a:pt x="2729" y="524"/>
                    </a:lnTo>
                    <a:lnTo>
                      <a:pt x="2785" y="537"/>
                    </a:lnTo>
                    <a:lnTo>
                      <a:pt x="2840" y="548"/>
                    </a:lnTo>
                    <a:lnTo>
                      <a:pt x="2895" y="560"/>
                    </a:lnTo>
                    <a:lnTo>
                      <a:pt x="2950" y="570"/>
                    </a:lnTo>
                    <a:lnTo>
                      <a:pt x="3003" y="579"/>
                    </a:lnTo>
                    <a:lnTo>
                      <a:pt x="3057" y="587"/>
                    </a:lnTo>
                    <a:lnTo>
                      <a:pt x="3110" y="594"/>
                    </a:lnTo>
                    <a:lnTo>
                      <a:pt x="3165" y="601"/>
                    </a:lnTo>
                    <a:lnTo>
                      <a:pt x="3219" y="606"/>
                    </a:lnTo>
                    <a:lnTo>
                      <a:pt x="3272" y="610"/>
                    </a:lnTo>
                    <a:lnTo>
                      <a:pt x="3327" y="615"/>
                    </a:lnTo>
                    <a:lnTo>
                      <a:pt x="3382" y="617"/>
                    </a:lnTo>
                    <a:lnTo>
                      <a:pt x="3437" y="620"/>
                    </a:lnTo>
                    <a:lnTo>
                      <a:pt x="3493" y="621"/>
                    </a:lnTo>
                    <a:lnTo>
                      <a:pt x="3550" y="622"/>
                    </a:lnTo>
                    <a:lnTo>
                      <a:pt x="3608" y="621"/>
                    </a:lnTo>
                    <a:lnTo>
                      <a:pt x="4799" y="590"/>
                    </a:lnTo>
                  </a:path>
                </a:pathLst>
              </a:custGeom>
              <a:noFill/>
              <a:ln w="7938">
                <a:solidFill>
                  <a:srgbClr val="333D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91" name="Rectangle 135"/>
              <p:cNvSpPr>
                <a:spLocks noChangeArrowheads="1"/>
              </p:cNvSpPr>
              <p:nvPr/>
            </p:nvSpPr>
            <p:spPr bwMode="auto">
              <a:xfrm>
                <a:off x="2464" y="2311"/>
                <a:ext cx="114" cy="1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92" name="Rectangle 136"/>
              <p:cNvSpPr>
                <a:spLocks noChangeArrowheads="1"/>
              </p:cNvSpPr>
              <p:nvPr/>
            </p:nvSpPr>
            <p:spPr bwMode="auto">
              <a:xfrm>
                <a:off x="2464" y="2249"/>
                <a:ext cx="114" cy="5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93" name="Rectangle 137"/>
              <p:cNvSpPr>
                <a:spLocks noChangeArrowheads="1"/>
              </p:cNvSpPr>
              <p:nvPr/>
            </p:nvSpPr>
            <p:spPr bwMode="auto">
              <a:xfrm>
                <a:off x="2578" y="2162"/>
                <a:ext cx="472" cy="1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94" name="Rectangle 138"/>
              <p:cNvSpPr>
                <a:spLocks noChangeArrowheads="1"/>
              </p:cNvSpPr>
              <p:nvPr/>
            </p:nvSpPr>
            <p:spPr bwMode="auto">
              <a:xfrm>
                <a:off x="2578" y="2100"/>
                <a:ext cx="472" cy="5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95" name="Freeform 139"/>
              <p:cNvSpPr>
                <a:spLocks/>
              </p:cNvSpPr>
              <p:nvPr/>
            </p:nvSpPr>
            <p:spPr bwMode="auto">
              <a:xfrm>
                <a:off x="2464" y="2311"/>
                <a:ext cx="114" cy="12"/>
              </a:xfrm>
              <a:custGeom>
                <a:avLst/>
                <a:gdLst>
                  <a:gd name="T0" fmla="*/ 0 w 458"/>
                  <a:gd name="T1" fmla="*/ 0 h 62"/>
                  <a:gd name="T2" fmla="*/ 0 w 458"/>
                  <a:gd name="T3" fmla="*/ 0 h 62"/>
                  <a:gd name="T4" fmla="*/ 0 w 458"/>
                  <a:gd name="T5" fmla="*/ 0 h 62"/>
                  <a:gd name="T6" fmla="*/ 0 w 458"/>
                  <a:gd name="T7" fmla="*/ 0 h 6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8" h="62">
                    <a:moveTo>
                      <a:pt x="0" y="0"/>
                    </a:moveTo>
                    <a:lnTo>
                      <a:pt x="458" y="62"/>
                    </a:lnTo>
                    <a:lnTo>
                      <a:pt x="458" y="0"/>
                    </a:lnTo>
                    <a:lnTo>
                      <a:pt x="0" y="6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96" name="Line 140"/>
              <p:cNvSpPr>
                <a:spLocks noChangeShapeType="1"/>
              </p:cNvSpPr>
              <p:nvPr/>
            </p:nvSpPr>
            <p:spPr bwMode="auto">
              <a:xfrm>
                <a:off x="2578" y="2162"/>
                <a:ext cx="472" cy="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97" name="Line 141"/>
              <p:cNvSpPr>
                <a:spLocks noChangeShapeType="1"/>
              </p:cNvSpPr>
              <p:nvPr/>
            </p:nvSpPr>
            <p:spPr bwMode="auto">
              <a:xfrm flipH="1">
                <a:off x="2578" y="2162"/>
                <a:ext cx="472" cy="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98" name="Rectangle 142"/>
              <p:cNvSpPr>
                <a:spLocks noChangeArrowheads="1"/>
              </p:cNvSpPr>
              <p:nvPr/>
            </p:nvSpPr>
            <p:spPr bwMode="auto">
              <a:xfrm>
                <a:off x="3050" y="1964"/>
                <a:ext cx="472" cy="13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99" name="Rectangle 143"/>
              <p:cNvSpPr>
                <a:spLocks noChangeArrowheads="1"/>
              </p:cNvSpPr>
              <p:nvPr/>
            </p:nvSpPr>
            <p:spPr bwMode="auto">
              <a:xfrm>
                <a:off x="3050" y="1902"/>
                <a:ext cx="472" cy="5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00" name="Line 144"/>
              <p:cNvSpPr>
                <a:spLocks noChangeShapeType="1"/>
              </p:cNvSpPr>
              <p:nvPr/>
            </p:nvSpPr>
            <p:spPr bwMode="auto">
              <a:xfrm>
                <a:off x="3050" y="1964"/>
                <a:ext cx="472" cy="1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01" name="Line 145"/>
              <p:cNvSpPr>
                <a:spLocks noChangeShapeType="1"/>
              </p:cNvSpPr>
              <p:nvPr/>
            </p:nvSpPr>
            <p:spPr bwMode="auto">
              <a:xfrm flipH="1">
                <a:off x="3050" y="1964"/>
                <a:ext cx="472" cy="1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02" name="Line 146"/>
              <p:cNvSpPr>
                <a:spLocks noChangeShapeType="1"/>
              </p:cNvSpPr>
              <p:nvPr/>
            </p:nvSpPr>
            <p:spPr bwMode="auto">
              <a:xfrm flipV="1">
                <a:off x="2643" y="2910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03" name="Rectangle 147"/>
              <p:cNvSpPr>
                <a:spLocks noChangeArrowheads="1"/>
              </p:cNvSpPr>
              <p:nvPr/>
            </p:nvSpPr>
            <p:spPr bwMode="auto">
              <a:xfrm>
                <a:off x="2464" y="2785"/>
                <a:ext cx="114" cy="1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04" name="Rectangle 148"/>
              <p:cNvSpPr>
                <a:spLocks noChangeArrowheads="1"/>
              </p:cNvSpPr>
              <p:nvPr/>
            </p:nvSpPr>
            <p:spPr bwMode="auto">
              <a:xfrm>
                <a:off x="2464" y="2805"/>
                <a:ext cx="114" cy="5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05" name="Rectangle 149"/>
              <p:cNvSpPr>
                <a:spLocks noChangeArrowheads="1"/>
              </p:cNvSpPr>
              <p:nvPr/>
            </p:nvSpPr>
            <p:spPr bwMode="auto">
              <a:xfrm>
                <a:off x="2578" y="2934"/>
                <a:ext cx="472" cy="1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06" name="Rectangle 150"/>
              <p:cNvSpPr>
                <a:spLocks noChangeArrowheads="1"/>
              </p:cNvSpPr>
              <p:nvPr/>
            </p:nvSpPr>
            <p:spPr bwMode="auto">
              <a:xfrm>
                <a:off x="2578" y="2954"/>
                <a:ext cx="472" cy="5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07" name="Freeform 151"/>
              <p:cNvSpPr>
                <a:spLocks/>
              </p:cNvSpPr>
              <p:nvPr/>
            </p:nvSpPr>
            <p:spPr bwMode="auto">
              <a:xfrm>
                <a:off x="2464" y="2785"/>
                <a:ext cx="114" cy="12"/>
              </a:xfrm>
              <a:custGeom>
                <a:avLst/>
                <a:gdLst>
                  <a:gd name="T0" fmla="*/ 0 w 458"/>
                  <a:gd name="T1" fmla="*/ 0 h 62"/>
                  <a:gd name="T2" fmla="*/ 0 w 458"/>
                  <a:gd name="T3" fmla="*/ 0 h 62"/>
                  <a:gd name="T4" fmla="*/ 0 w 458"/>
                  <a:gd name="T5" fmla="*/ 0 h 62"/>
                  <a:gd name="T6" fmla="*/ 0 w 458"/>
                  <a:gd name="T7" fmla="*/ 0 h 6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8" h="62">
                    <a:moveTo>
                      <a:pt x="0" y="62"/>
                    </a:moveTo>
                    <a:lnTo>
                      <a:pt x="458" y="0"/>
                    </a:lnTo>
                    <a:lnTo>
                      <a:pt x="458" y="62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08" name="Line 152"/>
              <p:cNvSpPr>
                <a:spLocks noChangeShapeType="1"/>
              </p:cNvSpPr>
              <p:nvPr/>
            </p:nvSpPr>
            <p:spPr bwMode="auto">
              <a:xfrm flipV="1">
                <a:off x="2578" y="2934"/>
                <a:ext cx="472" cy="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09" name="Line 153"/>
              <p:cNvSpPr>
                <a:spLocks noChangeShapeType="1"/>
              </p:cNvSpPr>
              <p:nvPr/>
            </p:nvSpPr>
            <p:spPr bwMode="auto">
              <a:xfrm flipH="1" flipV="1">
                <a:off x="2578" y="2934"/>
                <a:ext cx="472" cy="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10" name="Rectangle 154"/>
              <p:cNvSpPr>
                <a:spLocks noChangeArrowheads="1"/>
              </p:cNvSpPr>
              <p:nvPr/>
            </p:nvSpPr>
            <p:spPr bwMode="auto">
              <a:xfrm>
                <a:off x="3050" y="3132"/>
                <a:ext cx="472" cy="1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11" name="Rectangle 155"/>
              <p:cNvSpPr>
                <a:spLocks noChangeArrowheads="1"/>
              </p:cNvSpPr>
              <p:nvPr/>
            </p:nvSpPr>
            <p:spPr bwMode="auto">
              <a:xfrm>
                <a:off x="3050" y="3152"/>
                <a:ext cx="472" cy="5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12" name="Line 156"/>
              <p:cNvSpPr>
                <a:spLocks noChangeShapeType="1"/>
              </p:cNvSpPr>
              <p:nvPr/>
            </p:nvSpPr>
            <p:spPr bwMode="auto">
              <a:xfrm flipV="1">
                <a:off x="3050" y="3132"/>
                <a:ext cx="472" cy="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13" name="Line 157"/>
              <p:cNvSpPr>
                <a:spLocks noChangeShapeType="1"/>
              </p:cNvSpPr>
              <p:nvPr/>
            </p:nvSpPr>
            <p:spPr bwMode="auto">
              <a:xfrm flipH="1" flipV="1">
                <a:off x="3050" y="3132"/>
                <a:ext cx="472" cy="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14" name="Line 158"/>
              <p:cNvSpPr>
                <a:spLocks noChangeShapeType="1"/>
              </p:cNvSpPr>
              <p:nvPr/>
            </p:nvSpPr>
            <p:spPr bwMode="auto">
              <a:xfrm flipV="1">
                <a:off x="3404" y="2004"/>
                <a:ext cx="343" cy="7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15" name="Freeform 159"/>
              <p:cNvSpPr>
                <a:spLocks/>
              </p:cNvSpPr>
              <p:nvPr/>
            </p:nvSpPr>
            <p:spPr bwMode="auto">
              <a:xfrm>
                <a:off x="3717" y="1627"/>
                <a:ext cx="155" cy="1861"/>
              </a:xfrm>
              <a:custGeom>
                <a:avLst/>
                <a:gdLst>
                  <a:gd name="T0" fmla="*/ 0 w 619"/>
                  <a:gd name="T1" fmla="*/ 0 h 9306"/>
                  <a:gd name="T2" fmla="*/ 0 w 619"/>
                  <a:gd name="T3" fmla="*/ 0 h 9306"/>
                  <a:gd name="T4" fmla="*/ 0 w 619"/>
                  <a:gd name="T5" fmla="*/ 0 h 9306"/>
                  <a:gd name="T6" fmla="*/ 0 w 619"/>
                  <a:gd name="T7" fmla="*/ 0 h 9306"/>
                  <a:gd name="T8" fmla="*/ 0 w 619"/>
                  <a:gd name="T9" fmla="*/ 0 h 9306"/>
                  <a:gd name="T10" fmla="*/ 0 w 619"/>
                  <a:gd name="T11" fmla="*/ 0 h 9306"/>
                  <a:gd name="T12" fmla="*/ 0 w 619"/>
                  <a:gd name="T13" fmla="*/ 0 h 9306"/>
                  <a:gd name="T14" fmla="*/ 0 w 619"/>
                  <a:gd name="T15" fmla="*/ 0 h 9306"/>
                  <a:gd name="T16" fmla="*/ 0 w 619"/>
                  <a:gd name="T17" fmla="*/ 0 h 9306"/>
                  <a:gd name="T18" fmla="*/ 0 w 619"/>
                  <a:gd name="T19" fmla="*/ 0 h 9306"/>
                  <a:gd name="T20" fmla="*/ 0 w 619"/>
                  <a:gd name="T21" fmla="*/ 0 h 9306"/>
                  <a:gd name="T22" fmla="*/ 0 w 619"/>
                  <a:gd name="T23" fmla="*/ 0 h 9306"/>
                  <a:gd name="T24" fmla="*/ 0 w 619"/>
                  <a:gd name="T25" fmla="*/ 0 h 9306"/>
                  <a:gd name="T26" fmla="*/ 0 w 619"/>
                  <a:gd name="T27" fmla="*/ 0 h 9306"/>
                  <a:gd name="T28" fmla="*/ 0 w 619"/>
                  <a:gd name="T29" fmla="*/ 0 h 9306"/>
                  <a:gd name="T30" fmla="*/ 0 w 619"/>
                  <a:gd name="T31" fmla="*/ 0 h 9306"/>
                  <a:gd name="T32" fmla="*/ 0 w 619"/>
                  <a:gd name="T33" fmla="*/ 0 h 9306"/>
                  <a:gd name="T34" fmla="*/ 0 w 619"/>
                  <a:gd name="T35" fmla="*/ 0 h 9306"/>
                  <a:gd name="T36" fmla="*/ 0 w 619"/>
                  <a:gd name="T37" fmla="*/ 0 h 9306"/>
                  <a:gd name="T38" fmla="*/ 0 w 619"/>
                  <a:gd name="T39" fmla="*/ 0 h 9306"/>
                  <a:gd name="T40" fmla="*/ 0 w 619"/>
                  <a:gd name="T41" fmla="*/ 0 h 9306"/>
                  <a:gd name="T42" fmla="*/ 0 w 619"/>
                  <a:gd name="T43" fmla="*/ 0 h 9306"/>
                  <a:gd name="T44" fmla="*/ 0 w 619"/>
                  <a:gd name="T45" fmla="*/ 0 h 9306"/>
                  <a:gd name="T46" fmla="*/ 0 w 619"/>
                  <a:gd name="T47" fmla="*/ 0 h 9306"/>
                  <a:gd name="T48" fmla="*/ 0 w 619"/>
                  <a:gd name="T49" fmla="*/ 0 h 9306"/>
                  <a:gd name="T50" fmla="*/ 0 w 619"/>
                  <a:gd name="T51" fmla="*/ 0 h 9306"/>
                  <a:gd name="T52" fmla="*/ 0 w 619"/>
                  <a:gd name="T53" fmla="*/ 0 h 9306"/>
                  <a:gd name="T54" fmla="*/ 0 w 619"/>
                  <a:gd name="T55" fmla="*/ 0 h 9306"/>
                  <a:gd name="T56" fmla="*/ 0 w 619"/>
                  <a:gd name="T57" fmla="*/ 0 h 9306"/>
                  <a:gd name="T58" fmla="*/ 0 w 619"/>
                  <a:gd name="T59" fmla="*/ 0 h 9306"/>
                  <a:gd name="T60" fmla="*/ 0 w 619"/>
                  <a:gd name="T61" fmla="*/ 0 h 9306"/>
                  <a:gd name="T62" fmla="*/ 0 w 619"/>
                  <a:gd name="T63" fmla="*/ 0 h 9306"/>
                  <a:gd name="T64" fmla="*/ 0 w 619"/>
                  <a:gd name="T65" fmla="*/ 0 h 9306"/>
                  <a:gd name="T66" fmla="*/ 0 w 619"/>
                  <a:gd name="T67" fmla="*/ 0 h 9306"/>
                  <a:gd name="T68" fmla="*/ 0 w 619"/>
                  <a:gd name="T69" fmla="*/ 0 h 9306"/>
                  <a:gd name="T70" fmla="*/ 0 w 619"/>
                  <a:gd name="T71" fmla="*/ 0 h 9306"/>
                  <a:gd name="T72" fmla="*/ 0 w 619"/>
                  <a:gd name="T73" fmla="*/ 0 h 9306"/>
                  <a:gd name="T74" fmla="*/ 0 w 619"/>
                  <a:gd name="T75" fmla="*/ 0 h 9306"/>
                  <a:gd name="T76" fmla="*/ 0 w 619"/>
                  <a:gd name="T77" fmla="*/ 0 h 9306"/>
                  <a:gd name="T78" fmla="*/ 0 w 619"/>
                  <a:gd name="T79" fmla="*/ 0 h 9306"/>
                  <a:gd name="T80" fmla="*/ 0 w 619"/>
                  <a:gd name="T81" fmla="*/ 0 h 9306"/>
                  <a:gd name="T82" fmla="*/ 0 w 619"/>
                  <a:gd name="T83" fmla="*/ 0 h 9306"/>
                  <a:gd name="T84" fmla="*/ 0 w 619"/>
                  <a:gd name="T85" fmla="*/ 0 h 9306"/>
                  <a:gd name="T86" fmla="*/ 0 w 619"/>
                  <a:gd name="T87" fmla="*/ 0 h 9306"/>
                  <a:gd name="T88" fmla="*/ 0 w 619"/>
                  <a:gd name="T89" fmla="*/ 0 h 9306"/>
                  <a:gd name="T90" fmla="*/ 0 w 619"/>
                  <a:gd name="T91" fmla="*/ 0 h 9306"/>
                  <a:gd name="T92" fmla="*/ 0 w 619"/>
                  <a:gd name="T93" fmla="*/ 0 h 9306"/>
                  <a:gd name="T94" fmla="*/ 0 w 619"/>
                  <a:gd name="T95" fmla="*/ 0 h 9306"/>
                  <a:gd name="T96" fmla="*/ 0 w 619"/>
                  <a:gd name="T97" fmla="*/ 0 h 93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19" h="9306">
                    <a:moveTo>
                      <a:pt x="0" y="0"/>
                    </a:moveTo>
                    <a:lnTo>
                      <a:pt x="127" y="277"/>
                    </a:lnTo>
                    <a:lnTo>
                      <a:pt x="191" y="417"/>
                    </a:lnTo>
                    <a:lnTo>
                      <a:pt x="246" y="558"/>
                    </a:lnTo>
                    <a:lnTo>
                      <a:pt x="294" y="700"/>
                    </a:lnTo>
                    <a:lnTo>
                      <a:pt x="313" y="773"/>
                    </a:lnTo>
                    <a:lnTo>
                      <a:pt x="327" y="844"/>
                    </a:lnTo>
                    <a:lnTo>
                      <a:pt x="338" y="916"/>
                    </a:lnTo>
                    <a:lnTo>
                      <a:pt x="343" y="990"/>
                    </a:lnTo>
                    <a:lnTo>
                      <a:pt x="343" y="1061"/>
                    </a:lnTo>
                    <a:lnTo>
                      <a:pt x="338" y="1135"/>
                    </a:lnTo>
                    <a:lnTo>
                      <a:pt x="327" y="1208"/>
                    </a:lnTo>
                    <a:lnTo>
                      <a:pt x="311" y="1283"/>
                    </a:lnTo>
                    <a:lnTo>
                      <a:pt x="270" y="1431"/>
                    </a:lnTo>
                    <a:lnTo>
                      <a:pt x="168" y="1727"/>
                    </a:lnTo>
                    <a:lnTo>
                      <a:pt x="123" y="1873"/>
                    </a:lnTo>
                    <a:lnTo>
                      <a:pt x="111" y="1922"/>
                    </a:lnTo>
                    <a:lnTo>
                      <a:pt x="99" y="1969"/>
                    </a:lnTo>
                    <a:lnTo>
                      <a:pt x="90" y="2015"/>
                    </a:lnTo>
                    <a:lnTo>
                      <a:pt x="84" y="2060"/>
                    </a:lnTo>
                    <a:lnTo>
                      <a:pt x="80" y="2105"/>
                    </a:lnTo>
                    <a:lnTo>
                      <a:pt x="77" y="2148"/>
                    </a:lnTo>
                    <a:lnTo>
                      <a:pt x="77" y="2170"/>
                    </a:lnTo>
                    <a:lnTo>
                      <a:pt x="77" y="2191"/>
                    </a:lnTo>
                    <a:lnTo>
                      <a:pt x="79" y="2213"/>
                    </a:lnTo>
                    <a:lnTo>
                      <a:pt x="81" y="2233"/>
                    </a:lnTo>
                    <a:lnTo>
                      <a:pt x="84" y="2254"/>
                    </a:lnTo>
                    <a:lnTo>
                      <a:pt x="88" y="2276"/>
                    </a:lnTo>
                    <a:lnTo>
                      <a:pt x="91" y="2297"/>
                    </a:lnTo>
                    <a:lnTo>
                      <a:pt x="95" y="2318"/>
                    </a:lnTo>
                    <a:lnTo>
                      <a:pt x="102" y="2339"/>
                    </a:lnTo>
                    <a:lnTo>
                      <a:pt x="108" y="2359"/>
                    </a:lnTo>
                    <a:lnTo>
                      <a:pt x="114" y="2380"/>
                    </a:lnTo>
                    <a:lnTo>
                      <a:pt x="122" y="2402"/>
                    </a:lnTo>
                    <a:lnTo>
                      <a:pt x="131" y="2423"/>
                    </a:lnTo>
                    <a:lnTo>
                      <a:pt x="140" y="2444"/>
                    </a:lnTo>
                    <a:lnTo>
                      <a:pt x="150" y="2466"/>
                    </a:lnTo>
                    <a:lnTo>
                      <a:pt x="162" y="2487"/>
                    </a:lnTo>
                    <a:lnTo>
                      <a:pt x="173" y="2508"/>
                    </a:lnTo>
                    <a:lnTo>
                      <a:pt x="186" y="2530"/>
                    </a:lnTo>
                    <a:lnTo>
                      <a:pt x="200" y="2552"/>
                    </a:lnTo>
                    <a:lnTo>
                      <a:pt x="214" y="2575"/>
                    </a:lnTo>
                    <a:lnTo>
                      <a:pt x="392" y="2840"/>
                    </a:lnTo>
                    <a:lnTo>
                      <a:pt x="432" y="2905"/>
                    </a:lnTo>
                    <a:lnTo>
                      <a:pt x="465" y="2972"/>
                    </a:lnTo>
                    <a:lnTo>
                      <a:pt x="491" y="3038"/>
                    </a:lnTo>
                    <a:lnTo>
                      <a:pt x="498" y="3064"/>
                    </a:lnTo>
                    <a:lnTo>
                      <a:pt x="505" y="3088"/>
                    </a:lnTo>
                    <a:lnTo>
                      <a:pt x="508" y="3113"/>
                    </a:lnTo>
                    <a:lnTo>
                      <a:pt x="511" y="3138"/>
                    </a:lnTo>
                    <a:lnTo>
                      <a:pt x="511" y="3162"/>
                    </a:lnTo>
                    <a:lnTo>
                      <a:pt x="511" y="3186"/>
                    </a:lnTo>
                    <a:lnTo>
                      <a:pt x="508" y="3212"/>
                    </a:lnTo>
                    <a:lnTo>
                      <a:pt x="506" y="3236"/>
                    </a:lnTo>
                    <a:lnTo>
                      <a:pt x="501" y="3260"/>
                    </a:lnTo>
                    <a:lnTo>
                      <a:pt x="496" y="3284"/>
                    </a:lnTo>
                    <a:lnTo>
                      <a:pt x="489" y="3307"/>
                    </a:lnTo>
                    <a:lnTo>
                      <a:pt x="482" y="3332"/>
                    </a:lnTo>
                    <a:lnTo>
                      <a:pt x="465" y="3380"/>
                    </a:lnTo>
                    <a:lnTo>
                      <a:pt x="445" y="3427"/>
                    </a:lnTo>
                    <a:lnTo>
                      <a:pt x="401" y="3523"/>
                    </a:lnTo>
                    <a:lnTo>
                      <a:pt x="358" y="3618"/>
                    </a:lnTo>
                    <a:lnTo>
                      <a:pt x="338" y="3666"/>
                    </a:lnTo>
                    <a:lnTo>
                      <a:pt x="318" y="3714"/>
                    </a:lnTo>
                    <a:lnTo>
                      <a:pt x="311" y="3738"/>
                    </a:lnTo>
                    <a:lnTo>
                      <a:pt x="303" y="3762"/>
                    </a:lnTo>
                    <a:lnTo>
                      <a:pt x="297" y="3787"/>
                    </a:lnTo>
                    <a:lnTo>
                      <a:pt x="290" y="3811"/>
                    </a:lnTo>
                    <a:lnTo>
                      <a:pt x="279" y="3882"/>
                    </a:lnTo>
                    <a:lnTo>
                      <a:pt x="278" y="3954"/>
                    </a:lnTo>
                    <a:lnTo>
                      <a:pt x="280" y="3982"/>
                    </a:lnTo>
                    <a:lnTo>
                      <a:pt x="284" y="4009"/>
                    </a:lnTo>
                    <a:lnTo>
                      <a:pt x="288" y="4036"/>
                    </a:lnTo>
                    <a:lnTo>
                      <a:pt x="294" y="4064"/>
                    </a:lnTo>
                    <a:lnTo>
                      <a:pt x="301" y="4091"/>
                    </a:lnTo>
                    <a:lnTo>
                      <a:pt x="308" y="4118"/>
                    </a:lnTo>
                    <a:lnTo>
                      <a:pt x="317" y="4145"/>
                    </a:lnTo>
                    <a:lnTo>
                      <a:pt x="326" y="4172"/>
                    </a:lnTo>
                    <a:lnTo>
                      <a:pt x="348" y="4225"/>
                    </a:lnTo>
                    <a:lnTo>
                      <a:pt x="371" y="4280"/>
                    </a:lnTo>
                    <a:lnTo>
                      <a:pt x="395" y="4333"/>
                    </a:lnTo>
                    <a:lnTo>
                      <a:pt x="420" y="4387"/>
                    </a:lnTo>
                    <a:lnTo>
                      <a:pt x="447" y="4440"/>
                    </a:lnTo>
                    <a:lnTo>
                      <a:pt x="473" y="4493"/>
                    </a:lnTo>
                    <a:lnTo>
                      <a:pt x="498" y="4546"/>
                    </a:lnTo>
                    <a:lnTo>
                      <a:pt x="521" y="4601"/>
                    </a:lnTo>
                    <a:lnTo>
                      <a:pt x="543" y="4654"/>
                    </a:lnTo>
                    <a:lnTo>
                      <a:pt x="562" y="4707"/>
                    </a:lnTo>
                    <a:lnTo>
                      <a:pt x="571" y="4735"/>
                    </a:lnTo>
                    <a:lnTo>
                      <a:pt x="579" y="4761"/>
                    </a:lnTo>
                    <a:lnTo>
                      <a:pt x="585" y="4788"/>
                    </a:lnTo>
                    <a:lnTo>
                      <a:pt x="591" y="4814"/>
                    </a:lnTo>
                    <a:lnTo>
                      <a:pt x="600" y="4884"/>
                    </a:lnTo>
                    <a:lnTo>
                      <a:pt x="599" y="4953"/>
                    </a:lnTo>
                    <a:lnTo>
                      <a:pt x="586" y="5021"/>
                    </a:lnTo>
                    <a:lnTo>
                      <a:pt x="563" y="5088"/>
                    </a:lnTo>
                    <a:lnTo>
                      <a:pt x="534" y="5156"/>
                    </a:lnTo>
                    <a:lnTo>
                      <a:pt x="496" y="5222"/>
                    </a:lnTo>
                    <a:lnTo>
                      <a:pt x="468" y="5267"/>
                    </a:lnTo>
                    <a:lnTo>
                      <a:pt x="440" y="5312"/>
                    </a:lnTo>
                    <a:lnTo>
                      <a:pt x="410" y="5356"/>
                    </a:lnTo>
                    <a:lnTo>
                      <a:pt x="381" y="5400"/>
                    </a:lnTo>
                    <a:lnTo>
                      <a:pt x="352" y="5442"/>
                    </a:lnTo>
                    <a:lnTo>
                      <a:pt x="322" y="5486"/>
                    </a:lnTo>
                    <a:lnTo>
                      <a:pt x="295" y="5530"/>
                    </a:lnTo>
                    <a:lnTo>
                      <a:pt x="270" y="5575"/>
                    </a:lnTo>
                    <a:lnTo>
                      <a:pt x="258" y="5597"/>
                    </a:lnTo>
                    <a:lnTo>
                      <a:pt x="247" y="5619"/>
                    </a:lnTo>
                    <a:lnTo>
                      <a:pt x="237" y="5642"/>
                    </a:lnTo>
                    <a:lnTo>
                      <a:pt x="228" y="5665"/>
                    </a:lnTo>
                    <a:lnTo>
                      <a:pt x="219" y="5688"/>
                    </a:lnTo>
                    <a:lnTo>
                      <a:pt x="211" y="5712"/>
                    </a:lnTo>
                    <a:lnTo>
                      <a:pt x="204" y="5736"/>
                    </a:lnTo>
                    <a:lnTo>
                      <a:pt x="199" y="5760"/>
                    </a:lnTo>
                    <a:lnTo>
                      <a:pt x="193" y="5784"/>
                    </a:lnTo>
                    <a:lnTo>
                      <a:pt x="191" y="5809"/>
                    </a:lnTo>
                    <a:lnTo>
                      <a:pt x="188" y="5834"/>
                    </a:lnTo>
                    <a:lnTo>
                      <a:pt x="187" y="5859"/>
                    </a:lnTo>
                    <a:lnTo>
                      <a:pt x="188" y="5885"/>
                    </a:lnTo>
                    <a:lnTo>
                      <a:pt x="190" y="5911"/>
                    </a:lnTo>
                    <a:lnTo>
                      <a:pt x="193" y="5938"/>
                    </a:lnTo>
                    <a:lnTo>
                      <a:pt x="199" y="5966"/>
                    </a:lnTo>
                    <a:lnTo>
                      <a:pt x="216" y="6036"/>
                    </a:lnTo>
                    <a:lnTo>
                      <a:pt x="239" y="6106"/>
                    </a:lnTo>
                    <a:lnTo>
                      <a:pt x="251" y="6134"/>
                    </a:lnTo>
                    <a:lnTo>
                      <a:pt x="262" y="6162"/>
                    </a:lnTo>
                    <a:lnTo>
                      <a:pt x="274" y="6188"/>
                    </a:lnTo>
                    <a:lnTo>
                      <a:pt x="287" y="6216"/>
                    </a:lnTo>
                    <a:lnTo>
                      <a:pt x="315" y="6273"/>
                    </a:lnTo>
                    <a:lnTo>
                      <a:pt x="345" y="6329"/>
                    </a:lnTo>
                    <a:lnTo>
                      <a:pt x="376" y="6386"/>
                    </a:lnTo>
                    <a:lnTo>
                      <a:pt x="408" y="6442"/>
                    </a:lnTo>
                    <a:lnTo>
                      <a:pt x="440" y="6500"/>
                    </a:lnTo>
                    <a:lnTo>
                      <a:pt x="471" y="6559"/>
                    </a:lnTo>
                    <a:lnTo>
                      <a:pt x="501" y="6617"/>
                    </a:lnTo>
                    <a:lnTo>
                      <a:pt x="529" y="6676"/>
                    </a:lnTo>
                    <a:lnTo>
                      <a:pt x="542" y="6705"/>
                    </a:lnTo>
                    <a:lnTo>
                      <a:pt x="554" y="6735"/>
                    </a:lnTo>
                    <a:lnTo>
                      <a:pt x="566" y="6763"/>
                    </a:lnTo>
                    <a:lnTo>
                      <a:pt x="577" y="6793"/>
                    </a:lnTo>
                    <a:lnTo>
                      <a:pt x="586" y="6822"/>
                    </a:lnTo>
                    <a:lnTo>
                      <a:pt x="595" y="6852"/>
                    </a:lnTo>
                    <a:lnTo>
                      <a:pt x="603" y="6881"/>
                    </a:lnTo>
                    <a:lnTo>
                      <a:pt x="608" y="6911"/>
                    </a:lnTo>
                    <a:lnTo>
                      <a:pt x="613" y="6940"/>
                    </a:lnTo>
                    <a:lnTo>
                      <a:pt x="617" y="6970"/>
                    </a:lnTo>
                    <a:lnTo>
                      <a:pt x="619" y="6999"/>
                    </a:lnTo>
                    <a:lnTo>
                      <a:pt x="619" y="7029"/>
                    </a:lnTo>
                    <a:lnTo>
                      <a:pt x="612" y="7098"/>
                    </a:lnTo>
                    <a:lnTo>
                      <a:pt x="594" y="7166"/>
                    </a:lnTo>
                    <a:lnTo>
                      <a:pt x="568" y="7235"/>
                    </a:lnTo>
                    <a:lnTo>
                      <a:pt x="536" y="7303"/>
                    </a:lnTo>
                    <a:lnTo>
                      <a:pt x="522" y="7329"/>
                    </a:lnTo>
                    <a:lnTo>
                      <a:pt x="506" y="7357"/>
                    </a:lnTo>
                    <a:lnTo>
                      <a:pt x="489" y="7384"/>
                    </a:lnTo>
                    <a:lnTo>
                      <a:pt x="473" y="7410"/>
                    </a:lnTo>
                    <a:lnTo>
                      <a:pt x="437" y="7462"/>
                    </a:lnTo>
                    <a:lnTo>
                      <a:pt x="399" y="7514"/>
                    </a:lnTo>
                    <a:lnTo>
                      <a:pt x="361" y="7565"/>
                    </a:lnTo>
                    <a:lnTo>
                      <a:pt x="321" y="7616"/>
                    </a:lnTo>
                    <a:lnTo>
                      <a:pt x="281" y="7668"/>
                    </a:lnTo>
                    <a:lnTo>
                      <a:pt x="243" y="7718"/>
                    </a:lnTo>
                    <a:lnTo>
                      <a:pt x="205" y="7770"/>
                    </a:lnTo>
                    <a:lnTo>
                      <a:pt x="170" y="7824"/>
                    </a:lnTo>
                    <a:lnTo>
                      <a:pt x="153" y="7850"/>
                    </a:lnTo>
                    <a:lnTo>
                      <a:pt x="137" y="7877"/>
                    </a:lnTo>
                    <a:lnTo>
                      <a:pt x="121" y="7903"/>
                    </a:lnTo>
                    <a:lnTo>
                      <a:pt x="107" y="7931"/>
                    </a:lnTo>
                    <a:lnTo>
                      <a:pt x="93" y="7959"/>
                    </a:lnTo>
                    <a:lnTo>
                      <a:pt x="80" y="7987"/>
                    </a:lnTo>
                    <a:lnTo>
                      <a:pt x="68" y="8015"/>
                    </a:lnTo>
                    <a:lnTo>
                      <a:pt x="58" y="8045"/>
                    </a:lnTo>
                    <a:lnTo>
                      <a:pt x="48" y="8074"/>
                    </a:lnTo>
                    <a:lnTo>
                      <a:pt x="40" y="8104"/>
                    </a:lnTo>
                    <a:lnTo>
                      <a:pt x="34" y="8134"/>
                    </a:lnTo>
                    <a:lnTo>
                      <a:pt x="29" y="8165"/>
                    </a:lnTo>
                    <a:lnTo>
                      <a:pt x="25" y="8233"/>
                    </a:lnTo>
                    <a:lnTo>
                      <a:pt x="33" y="8302"/>
                    </a:lnTo>
                    <a:lnTo>
                      <a:pt x="53" y="8394"/>
                    </a:lnTo>
                    <a:lnTo>
                      <a:pt x="71" y="8479"/>
                    </a:lnTo>
                    <a:lnTo>
                      <a:pt x="79" y="8521"/>
                    </a:lnTo>
                    <a:lnTo>
                      <a:pt x="85" y="8563"/>
                    </a:lnTo>
                    <a:lnTo>
                      <a:pt x="91" y="8603"/>
                    </a:lnTo>
                    <a:lnTo>
                      <a:pt x="97" y="8643"/>
                    </a:lnTo>
                    <a:lnTo>
                      <a:pt x="100" y="8684"/>
                    </a:lnTo>
                    <a:lnTo>
                      <a:pt x="102" y="8724"/>
                    </a:lnTo>
                    <a:lnTo>
                      <a:pt x="103" y="8766"/>
                    </a:lnTo>
                    <a:lnTo>
                      <a:pt x="103" y="8807"/>
                    </a:lnTo>
                    <a:lnTo>
                      <a:pt x="100" y="8851"/>
                    </a:lnTo>
                    <a:lnTo>
                      <a:pt x="97" y="8895"/>
                    </a:lnTo>
                    <a:lnTo>
                      <a:pt x="91" y="8941"/>
                    </a:lnTo>
                    <a:lnTo>
                      <a:pt x="84" y="8989"/>
                    </a:lnTo>
                    <a:lnTo>
                      <a:pt x="70" y="9060"/>
                    </a:lnTo>
                    <a:lnTo>
                      <a:pt x="52" y="9138"/>
                    </a:lnTo>
                    <a:lnTo>
                      <a:pt x="29" y="9220"/>
                    </a:lnTo>
                    <a:lnTo>
                      <a:pt x="0" y="930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16" name="Line 160"/>
              <p:cNvSpPr>
                <a:spLocks noChangeShapeType="1"/>
              </p:cNvSpPr>
              <p:nvPr/>
            </p:nvSpPr>
            <p:spPr bwMode="auto">
              <a:xfrm flipV="1">
                <a:off x="3424" y="2066"/>
                <a:ext cx="313" cy="3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17" name="Freeform 161"/>
              <p:cNvSpPr>
                <a:spLocks/>
              </p:cNvSpPr>
              <p:nvPr/>
            </p:nvSpPr>
            <p:spPr bwMode="auto">
              <a:xfrm>
                <a:off x="3251" y="2285"/>
                <a:ext cx="590" cy="151"/>
              </a:xfrm>
              <a:custGeom>
                <a:avLst/>
                <a:gdLst>
                  <a:gd name="T0" fmla="*/ 0 w 2360"/>
                  <a:gd name="T1" fmla="*/ 0 h 758"/>
                  <a:gd name="T2" fmla="*/ 0 w 2360"/>
                  <a:gd name="T3" fmla="*/ 0 h 758"/>
                  <a:gd name="T4" fmla="*/ 0 w 2360"/>
                  <a:gd name="T5" fmla="*/ 0 h 758"/>
                  <a:gd name="T6" fmla="*/ 0 w 2360"/>
                  <a:gd name="T7" fmla="*/ 0 h 758"/>
                  <a:gd name="T8" fmla="*/ 0 w 2360"/>
                  <a:gd name="T9" fmla="*/ 0 h 758"/>
                  <a:gd name="T10" fmla="*/ 0 w 2360"/>
                  <a:gd name="T11" fmla="*/ 0 h 758"/>
                  <a:gd name="T12" fmla="*/ 0 w 2360"/>
                  <a:gd name="T13" fmla="*/ 0 h 758"/>
                  <a:gd name="T14" fmla="*/ 0 w 2360"/>
                  <a:gd name="T15" fmla="*/ 0 h 758"/>
                  <a:gd name="T16" fmla="*/ 0 w 2360"/>
                  <a:gd name="T17" fmla="*/ 0 h 758"/>
                  <a:gd name="T18" fmla="*/ 0 w 2360"/>
                  <a:gd name="T19" fmla="*/ 0 h 758"/>
                  <a:gd name="T20" fmla="*/ 0 w 2360"/>
                  <a:gd name="T21" fmla="*/ 0 h 758"/>
                  <a:gd name="T22" fmla="*/ 0 w 2360"/>
                  <a:gd name="T23" fmla="*/ 0 h 758"/>
                  <a:gd name="T24" fmla="*/ 0 w 2360"/>
                  <a:gd name="T25" fmla="*/ 0 h 758"/>
                  <a:gd name="T26" fmla="*/ 0 w 2360"/>
                  <a:gd name="T27" fmla="*/ 0 h 758"/>
                  <a:gd name="T28" fmla="*/ 0 w 2360"/>
                  <a:gd name="T29" fmla="*/ 0 h 758"/>
                  <a:gd name="T30" fmla="*/ 0 w 2360"/>
                  <a:gd name="T31" fmla="*/ 0 h 758"/>
                  <a:gd name="T32" fmla="*/ 0 w 2360"/>
                  <a:gd name="T33" fmla="*/ 0 h 758"/>
                  <a:gd name="T34" fmla="*/ 0 w 2360"/>
                  <a:gd name="T35" fmla="*/ 0 h 758"/>
                  <a:gd name="T36" fmla="*/ 0 w 2360"/>
                  <a:gd name="T37" fmla="*/ 0 h 7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60" h="758">
                    <a:moveTo>
                      <a:pt x="0" y="756"/>
                    </a:moveTo>
                    <a:lnTo>
                      <a:pt x="153" y="758"/>
                    </a:lnTo>
                    <a:lnTo>
                      <a:pt x="224" y="756"/>
                    </a:lnTo>
                    <a:lnTo>
                      <a:pt x="293" y="753"/>
                    </a:lnTo>
                    <a:lnTo>
                      <a:pt x="360" y="747"/>
                    </a:lnTo>
                    <a:lnTo>
                      <a:pt x="426" y="740"/>
                    </a:lnTo>
                    <a:lnTo>
                      <a:pt x="491" y="731"/>
                    </a:lnTo>
                    <a:lnTo>
                      <a:pt x="555" y="721"/>
                    </a:lnTo>
                    <a:lnTo>
                      <a:pt x="617" y="708"/>
                    </a:lnTo>
                    <a:lnTo>
                      <a:pt x="680" y="694"/>
                    </a:lnTo>
                    <a:lnTo>
                      <a:pt x="741" y="678"/>
                    </a:lnTo>
                    <a:lnTo>
                      <a:pt x="802" y="661"/>
                    </a:lnTo>
                    <a:lnTo>
                      <a:pt x="863" y="641"/>
                    </a:lnTo>
                    <a:lnTo>
                      <a:pt x="924" y="619"/>
                    </a:lnTo>
                    <a:lnTo>
                      <a:pt x="986" y="596"/>
                    </a:lnTo>
                    <a:lnTo>
                      <a:pt x="1048" y="572"/>
                    </a:lnTo>
                    <a:lnTo>
                      <a:pt x="1109" y="545"/>
                    </a:lnTo>
                    <a:lnTo>
                      <a:pt x="1173" y="516"/>
                    </a:lnTo>
                    <a:lnTo>
                      <a:pt x="2360" y="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18" name="Freeform 162"/>
              <p:cNvSpPr>
                <a:spLocks/>
              </p:cNvSpPr>
              <p:nvPr/>
            </p:nvSpPr>
            <p:spPr bwMode="auto">
              <a:xfrm>
                <a:off x="3142" y="2934"/>
                <a:ext cx="726" cy="121"/>
              </a:xfrm>
              <a:custGeom>
                <a:avLst/>
                <a:gdLst>
                  <a:gd name="T0" fmla="*/ 0 w 2903"/>
                  <a:gd name="T1" fmla="*/ 0 h 603"/>
                  <a:gd name="T2" fmla="*/ 0 w 2903"/>
                  <a:gd name="T3" fmla="*/ 0 h 603"/>
                  <a:gd name="T4" fmla="*/ 0 w 2903"/>
                  <a:gd name="T5" fmla="*/ 0 h 603"/>
                  <a:gd name="T6" fmla="*/ 0 w 2903"/>
                  <a:gd name="T7" fmla="*/ 0 h 603"/>
                  <a:gd name="T8" fmla="*/ 0 w 2903"/>
                  <a:gd name="T9" fmla="*/ 0 h 603"/>
                  <a:gd name="T10" fmla="*/ 0 w 2903"/>
                  <a:gd name="T11" fmla="*/ 0 h 603"/>
                  <a:gd name="T12" fmla="*/ 0 w 2903"/>
                  <a:gd name="T13" fmla="*/ 0 h 603"/>
                  <a:gd name="T14" fmla="*/ 0 w 2903"/>
                  <a:gd name="T15" fmla="*/ 0 h 603"/>
                  <a:gd name="T16" fmla="*/ 0 w 2903"/>
                  <a:gd name="T17" fmla="*/ 0 h 603"/>
                  <a:gd name="T18" fmla="*/ 0 w 2903"/>
                  <a:gd name="T19" fmla="*/ 0 h 603"/>
                  <a:gd name="T20" fmla="*/ 0 w 2903"/>
                  <a:gd name="T21" fmla="*/ 0 h 603"/>
                  <a:gd name="T22" fmla="*/ 0 w 2903"/>
                  <a:gd name="T23" fmla="*/ 0 h 603"/>
                  <a:gd name="T24" fmla="*/ 0 w 2903"/>
                  <a:gd name="T25" fmla="*/ 0 h 603"/>
                  <a:gd name="T26" fmla="*/ 0 w 2903"/>
                  <a:gd name="T27" fmla="*/ 0 h 603"/>
                  <a:gd name="T28" fmla="*/ 0 w 2903"/>
                  <a:gd name="T29" fmla="*/ 0 h 603"/>
                  <a:gd name="T30" fmla="*/ 0 w 2903"/>
                  <a:gd name="T31" fmla="*/ 0 h 603"/>
                  <a:gd name="T32" fmla="*/ 0 w 2903"/>
                  <a:gd name="T33" fmla="*/ 0 h 603"/>
                  <a:gd name="T34" fmla="*/ 0 w 2903"/>
                  <a:gd name="T35" fmla="*/ 0 h 603"/>
                  <a:gd name="T36" fmla="*/ 0 w 2903"/>
                  <a:gd name="T37" fmla="*/ 0 h 60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903" h="603">
                    <a:moveTo>
                      <a:pt x="0" y="0"/>
                    </a:moveTo>
                    <a:lnTo>
                      <a:pt x="128" y="77"/>
                    </a:lnTo>
                    <a:lnTo>
                      <a:pt x="185" y="110"/>
                    </a:lnTo>
                    <a:lnTo>
                      <a:pt x="244" y="141"/>
                    </a:lnTo>
                    <a:lnTo>
                      <a:pt x="304" y="170"/>
                    </a:lnTo>
                    <a:lnTo>
                      <a:pt x="362" y="197"/>
                    </a:lnTo>
                    <a:lnTo>
                      <a:pt x="422" y="222"/>
                    </a:lnTo>
                    <a:lnTo>
                      <a:pt x="483" y="245"/>
                    </a:lnTo>
                    <a:lnTo>
                      <a:pt x="545" y="266"/>
                    </a:lnTo>
                    <a:lnTo>
                      <a:pt x="606" y="286"/>
                    </a:lnTo>
                    <a:lnTo>
                      <a:pt x="668" y="303"/>
                    </a:lnTo>
                    <a:lnTo>
                      <a:pt x="732" y="319"/>
                    </a:lnTo>
                    <a:lnTo>
                      <a:pt x="796" y="334"/>
                    </a:lnTo>
                    <a:lnTo>
                      <a:pt x="860" y="347"/>
                    </a:lnTo>
                    <a:lnTo>
                      <a:pt x="926" y="358"/>
                    </a:lnTo>
                    <a:lnTo>
                      <a:pt x="992" y="369"/>
                    </a:lnTo>
                    <a:lnTo>
                      <a:pt x="1059" y="378"/>
                    </a:lnTo>
                    <a:lnTo>
                      <a:pt x="1126" y="385"/>
                    </a:lnTo>
                    <a:lnTo>
                      <a:pt x="2903" y="603"/>
                    </a:lnTo>
                  </a:path>
                </a:pathLst>
              </a:custGeom>
              <a:noFill/>
              <a:ln w="7938">
                <a:solidFill>
                  <a:srgbClr val="333D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19" name="Freeform 163"/>
              <p:cNvSpPr>
                <a:spLocks/>
              </p:cNvSpPr>
              <p:nvPr/>
            </p:nvSpPr>
            <p:spPr bwMode="auto">
              <a:xfrm>
                <a:off x="3251" y="2672"/>
                <a:ext cx="513" cy="125"/>
              </a:xfrm>
              <a:custGeom>
                <a:avLst/>
                <a:gdLst>
                  <a:gd name="T0" fmla="*/ 0 w 2053"/>
                  <a:gd name="T1" fmla="*/ 0 h 625"/>
                  <a:gd name="T2" fmla="*/ 0 w 2053"/>
                  <a:gd name="T3" fmla="*/ 0 h 625"/>
                  <a:gd name="T4" fmla="*/ 0 w 2053"/>
                  <a:gd name="T5" fmla="*/ 0 h 625"/>
                  <a:gd name="T6" fmla="*/ 0 w 2053"/>
                  <a:gd name="T7" fmla="*/ 0 h 625"/>
                  <a:gd name="T8" fmla="*/ 0 w 2053"/>
                  <a:gd name="T9" fmla="*/ 0 h 625"/>
                  <a:gd name="T10" fmla="*/ 0 w 2053"/>
                  <a:gd name="T11" fmla="*/ 0 h 625"/>
                  <a:gd name="T12" fmla="*/ 0 w 2053"/>
                  <a:gd name="T13" fmla="*/ 0 h 625"/>
                  <a:gd name="T14" fmla="*/ 0 w 2053"/>
                  <a:gd name="T15" fmla="*/ 0 h 625"/>
                  <a:gd name="T16" fmla="*/ 0 w 2053"/>
                  <a:gd name="T17" fmla="*/ 0 h 625"/>
                  <a:gd name="T18" fmla="*/ 0 w 2053"/>
                  <a:gd name="T19" fmla="*/ 0 h 625"/>
                  <a:gd name="T20" fmla="*/ 0 w 2053"/>
                  <a:gd name="T21" fmla="*/ 0 h 625"/>
                  <a:gd name="T22" fmla="*/ 0 w 2053"/>
                  <a:gd name="T23" fmla="*/ 0 h 625"/>
                  <a:gd name="T24" fmla="*/ 0 w 2053"/>
                  <a:gd name="T25" fmla="*/ 0 h 625"/>
                  <a:gd name="T26" fmla="*/ 0 w 2053"/>
                  <a:gd name="T27" fmla="*/ 0 h 625"/>
                  <a:gd name="T28" fmla="*/ 0 w 2053"/>
                  <a:gd name="T29" fmla="*/ 0 h 625"/>
                  <a:gd name="T30" fmla="*/ 0 w 2053"/>
                  <a:gd name="T31" fmla="*/ 0 h 625"/>
                  <a:gd name="T32" fmla="*/ 0 w 2053"/>
                  <a:gd name="T33" fmla="*/ 0 h 625"/>
                  <a:gd name="T34" fmla="*/ 0 w 2053"/>
                  <a:gd name="T35" fmla="*/ 0 h 625"/>
                  <a:gd name="T36" fmla="*/ 0 w 2053"/>
                  <a:gd name="T37" fmla="*/ 0 h 6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053" h="625">
                    <a:moveTo>
                      <a:pt x="0" y="1"/>
                    </a:moveTo>
                    <a:lnTo>
                      <a:pt x="153" y="0"/>
                    </a:lnTo>
                    <a:lnTo>
                      <a:pt x="224" y="1"/>
                    </a:lnTo>
                    <a:lnTo>
                      <a:pt x="293" y="5"/>
                    </a:lnTo>
                    <a:lnTo>
                      <a:pt x="361" y="10"/>
                    </a:lnTo>
                    <a:lnTo>
                      <a:pt x="427" y="18"/>
                    </a:lnTo>
                    <a:lnTo>
                      <a:pt x="491" y="26"/>
                    </a:lnTo>
                    <a:lnTo>
                      <a:pt x="555" y="36"/>
                    </a:lnTo>
                    <a:lnTo>
                      <a:pt x="617" y="49"/>
                    </a:lnTo>
                    <a:lnTo>
                      <a:pt x="680" y="64"/>
                    </a:lnTo>
                    <a:lnTo>
                      <a:pt x="741" y="79"/>
                    </a:lnTo>
                    <a:lnTo>
                      <a:pt x="802" y="98"/>
                    </a:lnTo>
                    <a:lnTo>
                      <a:pt x="862" y="117"/>
                    </a:lnTo>
                    <a:lnTo>
                      <a:pt x="923" y="138"/>
                    </a:lnTo>
                    <a:lnTo>
                      <a:pt x="984" y="161"/>
                    </a:lnTo>
                    <a:lnTo>
                      <a:pt x="1047" y="187"/>
                    </a:lnTo>
                    <a:lnTo>
                      <a:pt x="1109" y="213"/>
                    </a:lnTo>
                    <a:lnTo>
                      <a:pt x="1173" y="241"/>
                    </a:lnTo>
                    <a:lnTo>
                      <a:pt x="2053" y="625"/>
                    </a:lnTo>
                  </a:path>
                </a:pathLst>
              </a:custGeom>
              <a:noFill/>
              <a:ln w="7938">
                <a:solidFill>
                  <a:srgbClr val="333D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20" name="Line 164"/>
              <p:cNvSpPr>
                <a:spLocks noChangeShapeType="1"/>
              </p:cNvSpPr>
              <p:nvPr/>
            </p:nvSpPr>
            <p:spPr bwMode="auto">
              <a:xfrm flipH="1">
                <a:off x="2051" y="1643"/>
                <a:ext cx="147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21" name="Line 165"/>
              <p:cNvSpPr>
                <a:spLocks noChangeShapeType="1"/>
              </p:cNvSpPr>
              <p:nvPr/>
            </p:nvSpPr>
            <p:spPr bwMode="auto">
              <a:xfrm>
                <a:off x="2051" y="1318"/>
                <a:ext cx="166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22" name="Line 166"/>
              <p:cNvSpPr>
                <a:spLocks noChangeShapeType="1"/>
              </p:cNvSpPr>
              <p:nvPr/>
            </p:nvSpPr>
            <p:spPr bwMode="auto">
              <a:xfrm flipV="1">
                <a:off x="3522" y="1588"/>
                <a:ext cx="1" cy="28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23" name="Freeform 167"/>
              <p:cNvSpPr>
                <a:spLocks/>
              </p:cNvSpPr>
              <p:nvPr/>
            </p:nvSpPr>
            <p:spPr bwMode="auto">
              <a:xfrm>
                <a:off x="3522" y="1841"/>
                <a:ext cx="195" cy="33"/>
              </a:xfrm>
              <a:custGeom>
                <a:avLst/>
                <a:gdLst>
                  <a:gd name="T0" fmla="*/ 0 w 782"/>
                  <a:gd name="T1" fmla="*/ 0 h 165"/>
                  <a:gd name="T2" fmla="*/ 0 w 782"/>
                  <a:gd name="T3" fmla="*/ 0 h 165"/>
                  <a:gd name="T4" fmla="*/ 0 w 782"/>
                  <a:gd name="T5" fmla="*/ 0 h 16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82" h="165">
                    <a:moveTo>
                      <a:pt x="782" y="0"/>
                    </a:moveTo>
                    <a:lnTo>
                      <a:pt x="356" y="165"/>
                    </a:lnTo>
                    <a:lnTo>
                      <a:pt x="0" y="16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24" name="Freeform 168"/>
              <p:cNvSpPr>
                <a:spLocks/>
              </p:cNvSpPr>
              <p:nvPr/>
            </p:nvSpPr>
            <p:spPr bwMode="auto">
              <a:xfrm>
                <a:off x="3522" y="3234"/>
                <a:ext cx="195" cy="33"/>
              </a:xfrm>
              <a:custGeom>
                <a:avLst/>
                <a:gdLst>
                  <a:gd name="T0" fmla="*/ 0 w 782"/>
                  <a:gd name="T1" fmla="*/ 0 h 165"/>
                  <a:gd name="T2" fmla="*/ 0 w 782"/>
                  <a:gd name="T3" fmla="*/ 0 h 165"/>
                  <a:gd name="T4" fmla="*/ 0 w 782"/>
                  <a:gd name="T5" fmla="*/ 0 h 16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82" h="165">
                    <a:moveTo>
                      <a:pt x="782" y="165"/>
                    </a:moveTo>
                    <a:lnTo>
                      <a:pt x="356" y="0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25" name="Line 169"/>
              <p:cNvSpPr>
                <a:spLocks noChangeShapeType="1"/>
              </p:cNvSpPr>
              <p:nvPr/>
            </p:nvSpPr>
            <p:spPr bwMode="auto">
              <a:xfrm>
                <a:off x="3717" y="1318"/>
                <a:ext cx="1" cy="5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26" name="Line 170"/>
              <p:cNvSpPr>
                <a:spLocks noChangeShapeType="1"/>
              </p:cNvSpPr>
              <p:nvPr/>
            </p:nvSpPr>
            <p:spPr bwMode="auto">
              <a:xfrm flipH="1">
                <a:off x="2051" y="3465"/>
                <a:ext cx="147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27" name="Line 171"/>
              <p:cNvSpPr>
                <a:spLocks noChangeShapeType="1"/>
              </p:cNvSpPr>
              <p:nvPr/>
            </p:nvSpPr>
            <p:spPr bwMode="auto">
              <a:xfrm>
                <a:off x="2051" y="3790"/>
                <a:ext cx="166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28" name="Line 172"/>
              <p:cNvSpPr>
                <a:spLocks noChangeShapeType="1"/>
              </p:cNvSpPr>
              <p:nvPr/>
            </p:nvSpPr>
            <p:spPr bwMode="auto">
              <a:xfrm>
                <a:off x="3522" y="3234"/>
                <a:ext cx="1" cy="28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29" name="Line 173"/>
              <p:cNvSpPr>
                <a:spLocks noChangeShapeType="1"/>
              </p:cNvSpPr>
              <p:nvPr/>
            </p:nvSpPr>
            <p:spPr bwMode="auto">
              <a:xfrm flipV="1">
                <a:off x="3717" y="3267"/>
                <a:ext cx="1" cy="5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30" name="Line 174"/>
              <p:cNvSpPr>
                <a:spLocks noChangeShapeType="1"/>
              </p:cNvSpPr>
              <p:nvPr/>
            </p:nvSpPr>
            <p:spPr bwMode="auto">
              <a:xfrm flipH="1" flipV="1">
                <a:off x="304" y="2174"/>
                <a:ext cx="1747" cy="38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31" name="Line 175"/>
              <p:cNvSpPr>
                <a:spLocks noChangeShapeType="1"/>
              </p:cNvSpPr>
              <p:nvPr/>
            </p:nvSpPr>
            <p:spPr bwMode="auto">
              <a:xfrm flipH="1" flipV="1">
                <a:off x="304" y="2174"/>
                <a:ext cx="1747" cy="380"/>
              </a:xfrm>
              <a:prstGeom prst="line">
                <a:avLst/>
              </a:prstGeom>
              <a:noFill/>
              <a:ln w="7938">
                <a:solidFill>
                  <a:srgbClr val="333D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32" name="Line 176"/>
              <p:cNvSpPr>
                <a:spLocks noChangeShapeType="1"/>
              </p:cNvSpPr>
              <p:nvPr/>
            </p:nvSpPr>
            <p:spPr bwMode="auto">
              <a:xfrm flipV="1">
                <a:off x="1396" y="2411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33" name="Line 177"/>
              <p:cNvSpPr>
                <a:spLocks noChangeShapeType="1"/>
              </p:cNvSpPr>
              <p:nvPr/>
            </p:nvSpPr>
            <p:spPr bwMode="auto">
              <a:xfrm flipH="1" flipV="1">
                <a:off x="1429" y="2332"/>
                <a:ext cx="210" cy="3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34" name="Line 178"/>
              <p:cNvSpPr>
                <a:spLocks noChangeShapeType="1"/>
              </p:cNvSpPr>
              <p:nvPr/>
            </p:nvSpPr>
            <p:spPr bwMode="auto">
              <a:xfrm flipH="1" flipV="1">
                <a:off x="1432" y="2324"/>
                <a:ext cx="208" cy="3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35" name="Line 179"/>
              <p:cNvSpPr>
                <a:spLocks noChangeShapeType="1"/>
              </p:cNvSpPr>
              <p:nvPr/>
            </p:nvSpPr>
            <p:spPr bwMode="auto">
              <a:xfrm flipH="1" flipV="1">
                <a:off x="1211" y="2285"/>
                <a:ext cx="218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36" name="Line 180"/>
              <p:cNvSpPr>
                <a:spLocks noChangeShapeType="1"/>
              </p:cNvSpPr>
              <p:nvPr/>
            </p:nvSpPr>
            <p:spPr bwMode="auto">
              <a:xfrm flipH="1" flipV="1">
                <a:off x="1216" y="2277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37" name="Line 181"/>
              <p:cNvSpPr>
                <a:spLocks noChangeShapeType="1"/>
              </p:cNvSpPr>
              <p:nvPr/>
            </p:nvSpPr>
            <p:spPr bwMode="auto">
              <a:xfrm flipH="1" flipV="1">
                <a:off x="1219" y="2269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38" name="Line 182"/>
              <p:cNvSpPr>
                <a:spLocks noChangeShapeType="1"/>
              </p:cNvSpPr>
              <p:nvPr/>
            </p:nvSpPr>
            <p:spPr bwMode="auto">
              <a:xfrm flipH="1" flipV="1">
                <a:off x="1229" y="2246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39" name="Line 183"/>
              <p:cNvSpPr>
                <a:spLocks noChangeShapeType="1"/>
              </p:cNvSpPr>
              <p:nvPr/>
            </p:nvSpPr>
            <p:spPr bwMode="auto">
              <a:xfrm flipH="1" flipV="1">
                <a:off x="358" y="2013"/>
                <a:ext cx="556" cy="12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40" name="Line 184"/>
              <p:cNvSpPr>
                <a:spLocks noChangeShapeType="1"/>
              </p:cNvSpPr>
              <p:nvPr/>
            </p:nvSpPr>
            <p:spPr bwMode="auto">
              <a:xfrm flipH="1" flipV="1">
                <a:off x="699" y="2079"/>
                <a:ext cx="220" cy="4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41" name="Line 185"/>
              <p:cNvSpPr>
                <a:spLocks noChangeShapeType="1"/>
              </p:cNvSpPr>
              <p:nvPr/>
            </p:nvSpPr>
            <p:spPr bwMode="auto">
              <a:xfrm flipV="1">
                <a:off x="1178" y="2277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42" name="Line 186"/>
              <p:cNvSpPr>
                <a:spLocks noChangeShapeType="1"/>
              </p:cNvSpPr>
              <p:nvPr/>
            </p:nvSpPr>
            <p:spPr bwMode="auto">
              <a:xfrm>
                <a:off x="914" y="2134"/>
                <a:ext cx="297" cy="15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43" name="Line 187"/>
              <p:cNvSpPr>
                <a:spLocks noChangeShapeType="1"/>
              </p:cNvSpPr>
              <p:nvPr/>
            </p:nvSpPr>
            <p:spPr bwMode="auto">
              <a:xfrm>
                <a:off x="919" y="2127"/>
                <a:ext cx="297" cy="15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44" name="Line 188"/>
              <p:cNvSpPr>
                <a:spLocks noChangeShapeType="1"/>
              </p:cNvSpPr>
              <p:nvPr/>
            </p:nvSpPr>
            <p:spPr bwMode="auto">
              <a:xfrm flipV="1">
                <a:off x="1459" y="2198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45" name="Line 189"/>
              <p:cNvSpPr>
                <a:spLocks noChangeShapeType="1"/>
              </p:cNvSpPr>
              <p:nvPr/>
            </p:nvSpPr>
            <p:spPr bwMode="auto">
              <a:xfrm flipV="1">
                <a:off x="1435" y="2293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46" name="Line 190"/>
              <p:cNvSpPr>
                <a:spLocks noChangeShapeType="1"/>
              </p:cNvSpPr>
              <p:nvPr/>
            </p:nvSpPr>
            <p:spPr bwMode="auto">
              <a:xfrm flipV="1">
                <a:off x="1219" y="2246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47" name="Line 191"/>
              <p:cNvSpPr>
                <a:spLocks noChangeShapeType="1"/>
              </p:cNvSpPr>
              <p:nvPr/>
            </p:nvSpPr>
            <p:spPr bwMode="auto">
              <a:xfrm flipH="1" flipV="1">
                <a:off x="706" y="2072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48" name="Freeform 192"/>
              <p:cNvSpPr>
                <a:spLocks/>
              </p:cNvSpPr>
              <p:nvPr/>
            </p:nvSpPr>
            <p:spPr bwMode="auto">
              <a:xfrm>
                <a:off x="716" y="2048"/>
                <a:ext cx="216" cy="71"/>
              </a:xfrm>
              <a:custGeom>
                <a:avLst/>
                <a:gdLst>
                  <a:gd name="T0" fmla="*/ 0 w 865"/>
                  <a:gd name="T1" fmla="*/ 0 h 355"/>
                  <a:gd name="T2" fmla="*/ 0 w 865"/>
                  <a:gd name="T3" fmla="*/ 0 h 355"/>
                  <a:gd name="T4" fmla="*/ 0 w 865"/>
                  <a:gd name="T5" fmla="*/ 0 h 3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5" h="355">
                    <a:moveTo>
                      <a:pt x="0" y="0"/>
                    </a:moveTo>
                    <a:lnTo>
                      <a:pt x="865" y="237"/>
                    </a:lnTo>
                    <a:lnTo>
                      <a:pt x="825" y="35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49" name="Line 193"/>
              <p:cNvSpPr>
                <a:spLocks noChangeShapeType="1"/>
              </p:cNvSpPr>
              <p:nvPr/>
            </p:nvSpPr>
            <p:spPr bwMode="auto">
              <a:xfrm flipV="1">
                <a:off x="706" y="2048"/>
                <a:ext cx="10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50" name="Line 194"/>
              <p:cNvSpPr>
                <a:spLocks noChangeShapeType="1"/>
              </p:cNvSpPr>
              <p:nvPr/>
            </p:nvSpPr>
            <p:spPr bwMode="auto">
              <a:xfrm flipH="1" flipV="1">
                <a:off x="1232" y="2238"/>
                <a:ext cx="21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51" name="Freeform 195"/>
              <p:cNvSpPr>
                <a:spLocks/>
              </p:cNvSpPr>
              <p:nvPr/>
            </p:nvSpPr>
            <p:spPr bwMode="auto">
              <a:xfrm>
                <a:off x="1258" y="2174"/>
                <a:ext cx="217" cy="111"/>
              </a:xfrm>
              <a:custGeom>
                <a:avLst/>
                <a:gdLst>
                  <a:gd name="T0" fmla="*/ 0 w 866"/>
                  <a:gd name="T1" fmla="*/ 0 h 552"/>
                  <a:gd name="T2" fmla="*/ 0 w 866"/>
                  <a:gd name="T3" fmla="*/ 0 h 552"/>
                  <a:gd name="T4" fmla="*/ 0 w 866"/>
                  <a:gd name="T5" fmla="*/ 0 h 5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6" h="552">
                    <a:moveTo>
                      <a:pt x="0" y="0"/>
                    </a:moveTo>
                    <a:lnTo>
                      <a:pt x="866" y="236"/>
                    </a:lnTo>
                    <a:lnTo>
                      <a:pt x="761" y="55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52" name="Line 196"/>
              <p:cNvSpPr>
                <a:spLocks noChangeShapeType="1"/>
              </p:cNvSpPr>
              <p:nvPr/>
            </p:nvSpPr>
            <p:spPr bwMode="auto">
              <a:xfrm flipV="1">
                <a:off x="1232" y="2174"/>
                <a:ext cx="26" cy="6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53" name="Line 197"/>
              <p:cNvSpPr>
                <a:spLocks noChangeShapeType="1"/>
              </p:cNvSpPr>
              <p:nvPr/>
            </p:nvSpPr>
            <p:spPr bwMode="auto">
              <a:xfrm flipV="1">
                <a:off x="947" y="2000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54" name="Line 198"/>
              <p:cNvSpPr>
                <a:spLocks noChangeShapeType="1"/>
              </p:cNvSpPr>
              <p:nvPr/>
            </p:nvSpPr>
            <p:spPr bwMode="auto">
              <a:xfrm flipH="1" flipV="1">
                <a:off x="719" y="2040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55" name="Freeform 199"/>
              <p:cNvSpPr>
                <a:spLocks/>
              </p:cNvSpPr>
              <p:nvPr/>
            </p:nvSpPr>
            <p:spPr bwMode="auto">
              <a:xfrm>
                <a:off x="745" y="1977"/>
                <a:ext cx="217" cy="110"/>
              </a:xfrm>
              <a:custGeom>
                <a:avLst/>
                <a:gdLst>
                  <a:gd name="T0" fmla="*/ 0 w 866"/>
                  <a:gd name="T1" fmla="*/ 0 h 552"/>
                  <a:gd name="T2" fmla="*/ 0 w 866"/>
                  <a:gd name="T3" fmla="*/ 0 h 552"/>
                  <a:gd name="T4" fmla="*/ 0 w 866"/>
                  <a:gd name="T5" fmla="*/ 0 h 5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6" h="552">
                    <a:moveTo>
                      <a:pt x="0" y="0"/>
                    </a:moveTo>
                    <a:lnTo>
                      <a:pt x="866" y="235"/>
                    </a:lnTo>
                    <a:lnTo>
                      <a:pt x="760" y="55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56" name="Line 200"/>
              <p:cNvSpPr>
                <a:spLocks noChangeShapeType="1"/>
              </p:cNvSpPr>
              <p:nvPr/>
            </p:nvSpPr>
            <p:spPr bwMode="auto">
              <a:xfrm flipV="1">
                <a:off x="719" y="1977"/>
                <a:ext cx="26" cy="6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57" name="Line 201"/>
              <p:cNvSpPr>
                <a:spLocks noChangeShapeType="1"/>
              </p:cNvSpPr>
              <p:nvPr/>
            </p:nvSpPr>
            <p:spPr bwMode="auto">
              <a:xfrm flipH="1" flipV="1">
                <a:off x="1364" y="2491"/>
                <a:ext cx="178" cy="5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58" name="Line 202"/>
              <p:cNvSpPr>
                <a:spLocks noChangeShapeType="1"/>
              </p:cNvSpPr>
              <p:nvPr/>
            </p:nvSpPr>
            <p:spPr bwMode="auto">
              <a:xfrm flipH="1" flipV="1">
                <a:off x="1360" y="2498"/>
                <a:ext cx="170" cy="5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59" name="Line 203"/>
              <p:cNvSpPr>
                <a:spLocks noChangeShapeType="1"/>
              </p:cNvSpPr>
              <p:nvPr/>
            </p:nvSpPr>
            <p:spPr bwMode="auto">
              <a:xfrm flipH="1" flipV="1">
                <a:off x="1145" y="2443"/>
                <a:ext cx="219" cy="4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2" name="Line 204"/>
              <p:cNvSpPr>
                <a:spLocks noChangeShapeType="1"/>
              </p:cNvSpPr>
              <p:nvPr/>
            </p:nvSpPr>
            <p:spPr bwMode="auto">
              <a:xfrm flipH="1" flipV="1">
                <a:off x="1144" y="2451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3" name="Line 205"/>
              <p:cNvSpPr>
                <a:spLocks noChangeShapeType="1"/>
              </p:cNvSpPr>
              <p:nvPr/>
            </p:nvSpPr>
            <p:spPr bwMode="auto">
              <a:xfrm flipH="1" flipV="1">
                <a:off x="1140" y="2459"/>
                <a:ext cx="21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4" name="Line 206"/>
              <p:cNvSpPr>
                <a:spLocks noChangeShapeType="1"/>
              </p:cNvSpPr>
              <p:nvPr/>
            </p:nvSpPr>
            <p:spPr bwMode="auto">
              <a:xfrm flipH="1" flipV="1">
                <a:off x="1131" y="2483"/>
                <a:ext cx="215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5" name="Line 207"/>
              <p:cNvSpPr>
                <a:spLocks noChangeShapeType="1"/>
              </p:cNvSpPr>
              <p:nvPr/>
            </p:nvSpPr>
            <p:spPr bwMode="auto">
              <a:xfrm flipH="1" flipV="1">
                <a:off x="292" y="2344"/>
                <a:ext cx="491" cy="10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6" name="Line 208"/>
              <p:cNvSpPr>
                <a:spLocks noChangeShapeType="1"/>
              </p:cNvSpPr>
              <p:nvPr/>
            </p:nvSpPr>
            <p:spPr bwMode="auto">
              <a:xfrm flipH="1" flipV="1">
                <a:off x="298" y="2354"/>
                <a:ext cx="483" cy="10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7" name="Line 209"/>
              <p:cNvSpPr>
                <a:spLocks noChangeShapeType="1"/>
              </p:cNvSpPr>
              <p:nvPr/>
            </p:nvSpPr>
            <p:spPr bwMode="auto">
              <a:xfrm flipV="1">
                <a:off x="1112" y="243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8" name="Line 210"/>
              <p:cNvSpPr>
                <a:spLocks noChangeShapeType="1"/>
              </p:cNvSpPr>
              <p:nvPr/>
            </p:nvSpPr>
            <p:spPr bwMode="auto">
              <a:xfrm flipV="1">
                <a:off x="783" y="2443"/>
                <a:ext cx="362" cy="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59" name="Line 211"/>
              <p:cNvSpPr>
                <a:spLocks noChangeShapeType="1"/>
              </p:cNvSpPr>
              <p:nvPr/>
            </p:nvSpPr>
            <p:spPr bwMode="auto">
              <a:xfrm flipV="1">
                <a:off x="781" y="2451"/>
                <a:ext cx="363" cy="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4361" name="Group 212"/>
            <p:cNvGrpSpPr>
              <a:grpSpLocks/>
            </p:cNvGrpSpPr>
            <p:nvPr/>
          </p:nvGrpSpPr>
          <p:grpSpPr bwMode="auto">
            <a:xfrm>
              <a:off x="230" y="1318"/>
              <a:ext cx="3364" cy="2473"/>
              <a:chOff x="230" y="1318"/>
              <a:chExt cx="3364" cy="2473"/>
            </a:xfrm>
          </p:grpSpPr>
          <p:sp>
            <p:nvSpPr>
              <p:cNvPr id="14968" name="Line 213"/>
              <p:cNvSpPr>
                <a:spLocks noChangeShapeType="1"/>
              </p:cNvSpPr>
              <p:nvPr/>
            </p:nvSpPr>
            <p:spPr bwMode="auto">
              <a:xfrm flipH="1">
                <a:off x="1346" y="2506"/>
                <a:ext cx="1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69" name="Line 214"/>
              <p:cNvSpPr>
                <a:spLocks noChangeShapeType="1"/>
              </p:cNvSpPr>
              <p:nvPr/>
            </p:nvSpPr>
            <p:spPr bwMode="auto">
              <a:xfrm flipH="1">
                <a:off x="1131" y="2459"/>
                <a:ext cx="9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70" name="Line 215"/>
              <p:cNvSpPr>
                <a:spLocks noChangeShapeType="1"/>
              </p:cNvSpPr>
              <p:nvPr/>
            </p:nvSpPr>
            <p:spPr bwMode="auto">
              <a:xfrm flipH="1" flipV="1">
                <a:off x="562" y="2420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71" name="Freeform 216"/>
              <p:cNvSpPr>
                <a:spLocks/>
              </p:cNvSpPr>
              <p:nvPr/>
            </p:nvSpPr>
            <p:spPr bwMode="auto">
              <a:xfrm>
                <a:off x="552" y="2443"/>
                <a:ext cx="226" cy="48"/>
              </a:xfrm>
              <a:custGeom>
                <a:avLst/>
                <a:gdLst>
                  <a:gd name="T0" fmla="*/ 0 w 907"/>
                  <a:gd name="T1" fmla="*/ 0 h 236"/>
                  <a:gd name="T2" fmla="*/ 0 w 907"/>
                  <a:gd name="T3" fmla="*/ 0 h 236"/>
                  <a:gd name="T4" fmla="*/ 0 w 907"/>
                  <a:gd name="T5" fmla="*/ 0 h 2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07" h="236">
                    <a:moveTo>
                      <a:pt x="0" y="0"/>
                    </a:moveTo>
                    <a:lnTo>
                      <a:pt x="866" y="236"/>
                    </a:lnTo>
                    <a:lnTo>
                      <a:pt x="907" y="11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72" name="Line 217"/>
              <p:cNvSpPr>
                <a:spLocks noChangeShapeType="1"/>
              </p:cNvSpPr>
              <p:nvPr/>
            </p:nvSpPr>
            <p:spPr bwMode="auto">
              <a:xfrm flipH="1">
                <a:off x="552" y="2420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73" name="Freeform 218"/>
              <p:cNvSpPr>
                <a:spLocks/>
              </p:cNvSpPr>
              <p:nvPr/>
            </p:nvSpPr>
            <p:spPr bwMode="auto">
              <a:xfrm>
                <a:off x="1101" y="2491"/>
                <a:ext cx="242" cy="63"/>
              </a:xfrm>
              <a:custGeom>
                <a:avLst/>
                <a:gdLst>
                  <a:gd name="T0" fmla="*/ 0 w 969"/>
                  <a:gd name="T1" fmla="*/ 0 h 317"/>
                  <a:gd name="T2" fmla="*/ 0 w 969"/>
                  <a:gd name="T3" fmla="*/ 0 h 317"/>
                  <a:gd name="T4" fmla="*/ 0 w 969"/>
                  <a:gd name="T5" fmla="*/ 0 h 3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9" h="317">
                    <a:moveTo>
                      <a:pt x="969" y="236"/>
                    </a:moveTo>
                    <a:lnTo>
                      <a:pt x="105" y="0"/>
                    </a:lnTo>
                    <a:lnTo>
                      <a:pt x="0" y="31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74" name="Line 219"/>
              <p:cNvSpPr>
                <a:spLocks noChangeShapeType="1"/>
              </p:cNvSpPr>
              <p:nvPr/>
            </p:nvSpPr>
            <p:spPr bwMode="auto">
              <a:xfrm flipV="1">
                <a:off x="708" y="2575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75" name="Freeform 220"/>
              <p:cNvSpPr>
                <a:spLocks/>
              </p:cNvSpPr>
              <p:nvPr/>
            </p:nvSpPr>
            <p:spPr bwMode="auto">
              <a:xfrm>
                <a:off x="548" y="2451"/>
                <a:ext cx="217" cy="103"/>
              </a:xfrm>
              <a:custGeom>
                <a:avLst/>
                <a:gdLst>
                  <a:gd name="T0" fmla="*/ 0 w 866"/>
                  <a:gd name="T1" fmla="*/ 0 h 514"/>
                  <a:gd name="T2" fmla="*/ 0 w 866"/>
                  <a:gd name="T3" fmla="*/ 0 h 514"/>
                  <a:gd name="T4" fmla="*/ 0 w 866"/>
                  <a:gd name="T5" fmla="*/ 0 h 5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6" h="514">
                    <a:moveTo>
                      <a:pt x="0" y="0"/>
                    </a:moveTo>
                    <a:lnTo>
                      <a:pt x="866" y="236"/>
                    </a:lnTo>
                    <a:lnTo>
                      <a:pt x="774" y="51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76" name="Line 221"/>
              <p:cNvSpPr>
                <a:spLocks noChangeShapeType="1"/>
              </p:cNvSpPr>
              <p:nvPr/>
            </p:nvSpPr>
            <p:spPr bwMode="auto">
              <a:xfrm flipH="1">
                <a:off x="522" y="2451"/>
                <a:ext cx="26" cy="6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77" name="Line 222"/>
              <p:cNvSpPr>
                <a:spLocks noChangeShapeType="1"/>
              </p:cNvSpPr>
              <p:nvPr/>
            </p:nvSpPr>
            <p:spPr bwMode="auto">
              <a:xfrm flipH="1">
                <a:off x="1337" y="2538"/>
                <a:ext cx="6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78" name="Line 223"/>
              <p:cNvSpPr>
                <a:spLocks noChangeShapeType="1"/>
              </p:cNvSpPr>
              <p:nvPr/>
            </p:nvSpPr>
            <p:spPr bwMode="auto">
              <a:xfrm flipH="1">
                <a:off x="506" y="2451"/>
                <a:ext cx="42" cy="10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79" name="Freeform 224"/>
              <p:cNvSpPr>
                <a:spLocks/>
              </p:cNvSpPr>
              <p:nvPr/>
            </p:nvSpPr>
            <p:spPr bwMode="auto">
              <a:xfrm>
                <a:off x="265" y="2554"/>
                <a:ext cx="1786" cy="389"/>
              </a:xfrm>
              <a:custGeom>
                <a:avLst/>
                <a:gdLst>
                  <a:gd name="T0" fmla="*/ 0 w 7146"/>
                  <a:gd name="T1" fmla="*/ 0 h 1943"/>
                  <a:gd name="T2" fmla="*/ 0 w 7146"/>
                  <a:gd name="T3" fmla="*/ 0 h 1943"/>
                  <a:gd name="T4" fmla="*/ 0 w 7146"/>
                  <a:gd name="T5" fmla="*/ 0 h 19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146" h="1943">
                    <a:moveTo>
                      <a:pt x="7146" y="0"/>
                    </a:moveTo>
                    <a:lnTo>
                      <a:pt x="0" y="1943"/>
                    </a:lnTo>
                    <a:lnTo>
                      <a:pt x="7146" y="0"/>
                    </a:lnTo>
                    <a:close/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80" name="Line 225"/>
              <p:cNvSpPr>
                <a:spLocks noChangeShapeType="1"/>
              </p:cNvSpPr>
              <p:nvPr/>
            </p:nvSpPr>
            <p:spPr bwMode="auto">
              <a:xfrm flipV="1">
                <a:off x="1396" y="2696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81" name="Line 226"/>
              <p:cNvSpPr>
                <a:spLocks noChangeShapeType="1"/>
              </p:cNvSpPr>
              <p:nvPr/>
            </p:nvSpPr>
            <p:spPr bwMode="auto">
              <a:xfrm flipH="1">
                <a:off x="1211" y="2776"/>
                <a:ext cx="218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82" name="Line 227"/>
              <p:cNvSpPr>
                <a:spLocks noChangeShapeType="1"/>
              </p:cNvSpPr>
              <p:nvPr/>
            </p:nvSpPr>
            <p:spPr bwMode="auto">
              <a:xfrm flipH="1">
                <a:off x="1216" y="2784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83" name="Line 228"/>
              <p:cNvSpPr>
                <a:spLocks noChangeShapeType="1"/>
              </p:cNvSpPr>
              <p:nvPr/>
            </p:nvSpPr>
            <p:spPr bwMode="auto">
              <a:xfrm flipH="1">
                <a:off x="1219" y="2792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84" name="Line 229"/>
              <p:cNvSpPr>
                <a:spLocks noChangeShapeType="1"/>
              </p:cNvSpPr>
              <p:nvPr/>
            </p:nvSpPr>
            <p:spPr bwMode="auto">
              <a:xfrm flipH="1">
                <a:off x="1229" y="2815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85" name="Line 230"/>
              <p:cNvSpPr>
                <a:spLocks noChangeShapeType="1"/>
              </p:cNvSpPr>
              <p:nvPr/>
            </p:nvSpPr>
            <p:spPr bwMode="auto">
              <a:xfrm flipH="1">
                <a:off x="272" y="2974"/>
                <a:ext cx="642" cy="14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86" name="Line 231"/>
              <p:cNvSpPr>
                <a:spLocks noChangeShapeType="1"/>
              </p:cNvSpPr>
              <p:nvPr/>
            </p:nvSpPr>
            <p:spPr bwMode="auto">
              <a:xfrm flipH="1">
                <a:off x="278" y="2981"/>
                <a:ext cx="641" cy="14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87" name="Line 232"/>
              <p:cNvSpPr>
                <a:spLocks noChangeShapeType="1"/>
              </p:cNvSpPr>
              <p:nvPr/>
            </p:nvSpPr>
            <p:spPr bwMode="auto">
              <a:xfrm flipV="1">
                <a:off x="1178" y="2830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88" name="Line 233"/>
              <p:cNvSpPr>
                <a:spLocks noChangeShapeType="1"/>
              </p:cNvSpPr>
              <p:nvPr/>
            </p:nvSpPr>
            <p:spPr bwMode="auto">
              <a:xfrm flipV="1">
                <a:off x="914" y="2823"/>
                <a:ext cx="297" cy="15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89" name="Line 234"/>
              <p:cNvSpPr>
                <a:spLocks noChangeShapeType="1"/>
              </p:cNvSpPr>
              <p:nvPr/>
            </p:nvSpPr>
            <p:spPr bwMode="auto">
              <a:xfrm flipV="1">
                <a:off x="919" y="2831"/>
                <a:ext cx="297" cy="15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90" name="Line 235"/>
              <p:cNvSpPr>
                <a:spLocks noChangeShapeType="1"/>
              </p:cNvSpPr>
              <p:nvPr/>
            </p:nvSpPr>
            <p:spPr bwMode="auto">
              <a:xfrm flipV="1">
                <a:off x="1459" y="2910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91" name="Line 236"/>
              <p:cNvSpPr>
                <a:spLocks noChangeShapeType="1"/>
              </p:cNvSpPr>
              <p:nvPr/>
            </p:nvSpPr>
            <p:spPr bwMode="auto">
              <a:xfrm>
                <a:off x="1435" y="2792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92" name="Line 237"/>
              <p:cNvSpPr>
                <a:spLocks noChangeShapeType="1"/>
              </p:cNvSpPr>
              <p:nvPr/>
            </p:nvSpPr>
            <p:spPr bwMode="auto">
              <a:xfrm>
                <a:off x="1219" y="2839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93" name="Line 238"/>
              <p:cNvSpPr>
                <a:spLocks noChangeShapeType="1"/>
              </p:cNvSpPr>
              <p:nvPr/>
            </p:nvSpPr>
            <p:spPr bwMode="auto">
              <a:xfrm flipH="1">
                <a:off x="706" y="2989"/>
                <a:ext cx="216" cy="4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94" name="Freeform 239"/>
              <p:cNvSpPr>
                <a:spLocks/>
              </p:cNvSpPr>
              <p:nvPr/>
            </p:nvSpPr>
            <p:spPr bwMode="auto">
              <a:xfrm>
                <a:off x="716" y="2989"/>
                <a:ext cx="216" cy="71"/>
              </a:xfrm>
              <a:custGeom>
                <a:avLst/>
                <a:gdLst>
                  <a:gd name="T0" fmla="*/ 0 w 865"/>
                  <a:gd name="T1" fmla="*/ 0 h 355"/>
                  <a:gd name="T2" fmla="*/ 0 w 865"/>
                  <a:gd name="T3" fmla="*/ 0 h 355"/>
                  <a:gd name="T4" fmla="*/ 0 w 865"/>
                  <a:gd name="T5" fmla="*/ 0 h 3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5" h="355">
                    <a:moveTo>
                      <a:pt x="0" y="355"/>
                    </a:moveTo>
                    <a:lnTo>
                      <a:pt x="865" y="120"/>
                    </a:lnTo>
                    <a:lnTo>
                      <a:pt x="825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95" name="Line 240"/>
              <p:cNvSpPr>
                <a:spLocks noChangeShapeType="1"/>
              </p:cNvSpPr>
              <p:nvPr/>
            </p:nvSpPr>
            <p:spPr bwMode="auto">
              <a:xfrm>
                <a:off x="706" y="3037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96" name="Line 241"/>
              <p:cNvSpPr>
                <a:spLocks noChangeShapeType="1"/>
              </p:cNvSpPr>
              <p:nvPr/>
            </p:nvSpPr>
            <p:spPr bwMode="auto">
              <a:xfrm flipH="1">
                <a:off x="1232" y="2823"/>
                <a:ext cx="21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97" name="Freeform 242"/>
              <p:cNvSpPr>
                <a:spLocks/>
              </p:cNvSpPr>
              <p:nvPr/>
            </p:nvSpPr>
            <p:spPr bwMode="auto">
              <a:xfrm>
                <a:off x="1258" y="2823"/>
                <a:ext cx="217" cy="111"/>
              </a:xfrm>
              <a:custGeom>
                <a:avLst/>
                <a:gdLst>
                  <a:gd name="T0" fmla="*/ 0 w 866"/>
                  <a:gd name="T1" fmla="*/ 0 h 553"/>
                  <a:gd name="T2" fmla="*/ 0 w 866"/>
                  <a:gd name="T3" fmla="*/ 0 h 553"/>
                  <a:gd name="T4" fmla="*/ 0 w 866"/>
                  <a:gd name="T5" fmla="*/ 0 h 5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6" h="553">
                    <a:moveTo>
                      <a:pt x="0" y="553"/>
                    </a:moveTo>
                    <a:lnTo>
                      <a:pt x="866" y="316"/>
                    </a:lnTo>
                    <a:lnTo>
                      <a:pt x="761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98" name="Line 243"/>
              <p:cNvSpPr>
                <a:spLocks noChangeShapeType="1"/>
              </p:cNvSpPr>
              <p:nvPr/>
            </p:nvSpPr>
            <p:spPr bwMode="auto">
              <a:xfrm>
                <a:off x="1232" y="2870"/>
                <a:ext cx="26" cy="6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99" name="Line 244"/>
              <p:cNvSpPr>
                <a:spLocks noChangeShapeType="1"/>
              </p:cNvSpPr>
              <p:nvPr/>
            </p:nvSpPr>
            <p:spPr bwMode="auto">
              <a:xfrm flipV="1">
                <a:off x="947" y="3107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00" name="Line 245"/>
              <p:cNvSpPr>
                <a:spLocks noChangeShapeType="1"/>
              </p:cNvSpPr>
              <p:nvPr/>
            </p:nvSpPr>
            <p:spPr bwMode="auto">
              <a:xfrm flipH="1">
                <a:off x="719" y="3021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01" name="Freeform 246"/>
              <p:cNvSpPr>
                <a:spLocks/>
              </p:cNvSpPr>
              <p:nvPr/>
            </p:nvSpPr>
            <p:spPr bwMode="auto">
              <a:xfrm>
                <a:off x="745" y="3021"/>
                <a:ext cx="217" cy="111"/>
              </a:xfrm>
              <a:custGeom>
                <a:avLst/>
                <a:gdLst>
                  <a:gd name="T0" fmla="*/ 0 w 866"/>
                  <a:gd name="T1" fmla="*/ 0 h 554"/>
                  <a:gd name="T2" fmla="*/ 0 w 866"/>
                  <a:gd name="T3" fmla="*/ 0 h 554"/>
                  <a:gd name="T4" fmla="*/ 0 w 866"/>
                  <a:gd name="T5" fmla="*/ 0 h 55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6" h="554">
                    <a:moveTo>
                      <a:pt x="0" y="554"/>
                    </a:moveTo>
                    <a:lnTo>
                      <a:pt x="866" y="317"/>
                    </a:lnTo>
                    <a:lnTo>
                      <a:pt x="760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02" name="Line 247"/>
              <p:cNvSpPr>
                <a:spLocks noChangeShapeType="1"/>
              </p:cNvSpPr>
              <p:nvPr/>
            </p:nvSpPr>
            <p:spPr bwMode="auto">
              <a:xfrm>
                <a:off x="719" y="3068"/>
                <a:ext cx="26" cy="6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03" name="Line 248"/>
              <p:cNvSpPr>
                <a:spLocks noChangeShapeType="1"/>
              </p:cNvSpPr>
              <p:nvPr/>
            </p:nvSpPr>
            <p:spPr bwMode="auto">
              <a:xfrm flipH="1">
                <a:off x="1364" y="2566"/>
                <a:ext cx="178" cy="5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04" name="Line 249"/>
              <p:cNvSpPr>
                <a:spLocks noChangeShapeType="1"/>
              </p:cNvSpPr>
              <p:nvPr/>
            </p:nvSpPr>
            <p:spPr bwMode="auto">
              <a:xfrm flipH="1">
                <a:off x="1360" y="2561"/>
                <a:ext cx="170" cy="4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05" name="Line 250"/>
              <p:cNvSpPr>
                <a:spLocks noChangeShapeType="1"/>
              </p:cNvSpPr>
              <p:nvPr/>
            </p:nvSpPr>
            <p:spPr bwMode="auto">
              <a:xfrm flipH="1">
                <a:off x="1145" y="2617"/>
                <a:ext cx="219" cy="4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06" name="Line 251"/>
              <p:cNvSpPr>
                <a:spLocks noChangeShapeType="1"/>
              </p:cNvSpPr>
              <p:nvPr/>
            </p:nvSpPr>
            <p:spPr bwMode="auto">
              <a:xfrm flipH="1">
                <a:off x="1144" y="2610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07" name="Line 252"/>
              <p:cNvSpPr>
                <a:spLocks noChangeShapeType="1"/>
              </p:cNvSpPr>
              <p:nvPr/>
            </p:nvSpPr>
            <p:spPr bwMode="auto">
              <a:xfrm flipH="1">
                <a:off x="1140" y="2602"/>
                <a:ext cx="21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08" name="Line 253"/>
              <p:cNvSpPr>
                <a:spLocks noChangeShapeType="1"/>
              </p:cNvSpPr>
              <p:nvPr/>
            </p:nvSpPr>
            <p:spPr bwMode="auto">
              <a:xfrm flipH="1">
                <a:off x="1131" y="2578"/>
                <a:ext cx="215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09" name="Line 254"/>
              <p:cNvSpPr>
                <a:spLocks noChangeShapeType="1"/>
              </p:cNvSpPr>
              <p:nvPr/>
            </p:nvSpPr>
            <p:spPr bwMode="auto">
              <a:xfrm flipH="1">
                <a:off x="327" y="2658"/>
                <a:ext cx="456" cy="9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10" name="Line 255"/>
              <p:cNvSpPr>
                <a:spLocks noChangeShapeType="1"/>
              </p:cNvSpPr>
              <p:nvPr/>
            </p:nvSpPr>
            <p:spPr bwMode="auto">
              <a:xfrm flipH="1">
                <a:off x="322" y="2649"/>
                <a:ext cx="459" cy="10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11" name="Line 256"/>
              <p:cNvSpPr>
                <a:spLocks noChangeShapeType="1"/>
              </p:cNvSpPr>
              <p:nvPr/>
            </p:nvSpPr>
            <p:spPr bwMode="auto">
              <a:xfrm flipV="1">
                <a:off x="1112" y="2672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12" name="Line 257"/>
              <p:cNvSpPr>
                <a:spLocks noChangeShapeType="1"/>
              </p:cNvSpPr>
              <p:nvPr/>
            </p:nvSpPr>
            <p:spPr bwMode="auto">
              <a:xfrm>
                <a:off x="783" y="2658"/>
                <a:ext cx="362" cy="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13" name="Line 258"/>
              <p:cNvSpPr>
                <a:spLocks noChangeShapeType="1"/>
              </p:cNvSpPr>
              <p:nvPr/>
            </p:nvSpPr>
            <p:spPr bwMode="auto">
              <a:xfrm>
                <a:off x="781" y="2649"/>
                <a:ext cx="363" cy="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14" name="Line 259"/>
              <p:cNvSpPr>
                <a:spLocks noChangeShapeType="1"/>
              </p:cNvSpPr>
              <p:nvPr/>
            </p:nvSpPr>
            <p:spPr bwMode="auto">
              <a:xfrm flipH="1" flipV="1">
                <a:off x="1346" y="2578"/>
                <a:ext cx="1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15" name="Line 260"/>
              <p:cNvSpPr>
                <a:spLocks noChangeShapeType="1"/>
              </p:cNvSpPr>
              <p:nvPr/>
            </p:nvSpPr>
            <p:spPr bwMode="auto">
              <a:xfrm flipH="1" flipV="1">
                <a:off x="1131" y="2625"/>
                <a:ext cx="9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16" name="Line 261"/>
              <p:cNvSpPr>
                <a:spLocks noChangeShapeType="1"/>
              </p:cNvSpPr>
              <p:nvPr/>
            </p:nvSpPr>
            <p:spPr bwMode="auto">
              <a:xfrm flipH="1">
                <a:off x="562" y="2641"/>
                <a:ext cx="21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17" name="Freeform 262"/>
              <p:cNvSpPr>
                <a:spLocks/>
              </p:cNvSpPr>
              <p:nvPr/>
            </p:nvSpPr>
            <p:spPr bwMode="auto">
              <a:xfrm>
                <a:off x="552" y="2617"/>
                <a:ext cx="226" cy="48"/>
              </a:xfrm>
              <a:custGeom>
                <a:avLst/>
                <a:gdLst>
                  <a:gd name="T0" fmla="*/ 0 w 907"/>
                  <a:gd name="T1" fmla="*/ 0 h 237"/>
                  <a:gd name="T2" fmla="*/ 0 w 907"/>
                  <a:gd name="T3" fmla="*/ 0 h 237"/>
                  <a:gd name="T4" fmla="*/ 0 w 907"/>
                  <a:gd name="T5" fmla="*/ 0 h 23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07" h="237">
                    <a:moveTo>
                      <a:pt x="0" y="237"/>
                    </a:moveTo>
                    <a:lnTo>
                      <a:pt x="866" y="0"/>
                    </a:lnTo>
                    <a:lnTo>
                      <a:pt x="907" y="12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18" name="Line 263"/>
              <p:cNvSpPr>
                <a:spLocks noChangeShapeType="1"/>
              </p:cNvSpPr>
              <p:nvPr/>
            </p:nvSpPr>
            <p:spPr bwMode="auto">
              <a:xfrm flipH="1" flipV="1">
                <a:off x="552" y="2665"/>
                <a:ext cx="10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19" name="Freeform 264"/>
              <p:cNvSpPr>
                <a:spLocks/>
              </p:cNvSpPr>
              <p:nvPr/>
            </p:nvSpPr>
            <p:spPr bwMode="auto">
              <a:xfrm>
                <a:off x="1101" y="2554"/>
                <a:ext cx="242" cy="63"/>
              </a:xfrm>
              <a:custGeom>
                <a:avLst/>
                <a:gdLst>
                  <a:gd name="T0" fmla="*/ 0 w 969"/>
                  <a:gd name="T1" fmla="*/ 0 h 315"/>
                  <a:gd name="T2" fmla="*/ 0 w 969"/>
                  <a:gd name="T3" fmla="*/ 0 h 315"/>
                  <a:gd name="T4" fmla="*/ 0 w 969"/>
                  <a:gd name="T5" fmla="*/ 0 h 3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9" h="315">
                    <a:moveTo>
                      <a:pt x="969" y="79"/>
                    </a:moveTo>
                    <a:lnTo>
                      <a:pt x="105" y="315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20" name="Line 265"/>
              <p:cNvSpPr>
                <a:spLocks noChangeShapeType="1"/>
              </p:cNvSpPr>
              <p:nvPr/>
            </p:nvSpPr>
            <p:spPr bwMode="auto">
              <a:xfrm flipV="1">
                <a:off x="708" y="2533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21" name="Freeform 266"/>
              <p:cNvSpPr>
                <a:spLocks/>
              </p:cNvSpPr>
              <p:nvPr/>
            </p:nvSpPr>
            <p:spPr bwMode="auto">
              <a:xfrm>
                <a:off x="548" y="2554"/>
                <a:ext cx="217" cy="103"/>
              </a:xfrm>
              <a:custGeom>
                <a:avLst/>
                <a:gdLst>
                  <a:gd name="T0" fmla="*/ 0 w 866"/>
                  <a:gd name="T1" fmla="*/ 0 h 512"/>
                  <a:gd name="T2" fmla="*/ 0 w 866"/>
                  <a:gd name="T3" fmla="*/ 0 h 512"/>
                  <a:gd name="T4" fmla="*/ 0 w 866"/>
                  <a:gd name="T5" fmla="*/ 0 h 5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66" h="512">
                    <a:moveTo>
                      <a:pt x="0" y="512"/>
                    </a:moveTo>
                    <a:lnTo>
                      <a:pt x="866" y="278"/>
                    </a:lnTo>
                    <a:lnTo>
                      <a:pt x="774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22" name="Line 267"/>
              <p:cNvSpPr>
                <a:spLocks noChangeShapeType="1"/>
              </p:cNvSpPr>
              <p:nvPr/>
            </p:nvSpPr>
            <p:spPr bwMode="auto">
              <a:xfrm flipH="1" flipV="1">
                <a:off x="522" y="2593"/>
                <a:ext cx="26" cy="6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23" name="Line 268"/>
              <p:cNvSpPr>
                <a:spLocks noChangeShapeType="1"/>
              </p:cNvSpPr>
              <p:nvPr/>
            </p:nvSpPr>
            <p:spPr bwMode="auto">
              <a:xfrm flipH="1" flipV="1">
                <a:off x="1337" y="2554"/>
                <a:ext cx="6" cy="1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24" name="Line 269"/>
              <p:cNvSpPr>
                <a:spLocks noChangeShapeType="1"/>
              </p:cNvSpPr>
              <p:nvPr/>
            </p:nvSpPr>
            <p:spPr bwMode="auto">
              <a:xfrm flipH="1" flipV="1">
                <a:off x="506" y="2554"/>
                <a:ext cx="42" cy="10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25" name="Line 270"/>
              <p:cNvSpPr>
                <a:spLocks noChangeShapeType="1"/>
              </p:cNvSpPr>
              <p:nvPr/>
            </p:nvSpPr>
            <p:spPr bwMode="auto">
              <a:xfrm flipH="1" flipV="1">
                <a:off x="1131" y="2483"/>
                <a:ext cx="226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26" name="Line 271"/>
              <p:cNvSpPr>
                <a:spLocks noChangeShapeType="1"/>
              </p:cNvSpPr>
              <p:nvPr/>
            </p:nvSpPr>
            <p:spPr bwMode="auto">
              <a:xfrm flipH="1" flipV="1">
                <a:off x="1140" y="2459"/>
                <a:ext cx="206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27" name="Line 272"/>
              <p:cNvSpPr>
                <a:spLocks noChangeShapeType="1"/>
              </p:cNvSpPr>
              <p:nvPr/>
            </p:nvSpPr>
            <p:spPr bwMode="auto">
              <a:xfrm flipH="1">
                <a:off x="1140" y="2578"/>
                <a:ext cx="206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28" name="Line 273"/>
              <p:cNvSpPr>
                <a:spLocks noChangeShapeType="1"/>
              </p:cNvSpPr>
              <p:nvPr/>
            </p:nvSpPr>
            <p:spPr bwMode="auto">
              <a:xfrm flipV="1">
                <a:off x="1131" y="2602"/>
                <a:ext cx="226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29" name="Line 274"/>
              <p:cNvSpPr>
                <a:spLocks noChangeShapeType="1"/>
              </p:cNvSpPr>
              <p:nvPr/>
            </p:nvSpPr>
            <p:spPr bwMode="auto">
              <a:xfrm flipH="1" flipV="1">
                <a:off x="552" y="2443"/>
                <a:ext cx="226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30" name="Line 275"/>
              <p:cNvSpPr>
                <a:spLocks noChangeShapeType="1"/>
              </p:cNvSpPr>
              <p:nvPr/>
            </p:nvSpPr>
            <p:spPr bwMode="auto">
              <a:xfrm flipH="1" flipV="1">
                <a:off x="562" y="2420"/>
                <a:ext cx="206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31" name="Line 276"/>
              <p:cNvSpPr>
                <a:spLocks noChangeShapeType="1"/>
              </p:cNvSpPr>
              <p:nvPr/>
            </p:nvSpPr>
            <p:spPr bwMode="auto">
              <a:xfrm flipH="1">
                <a:off x="562" y="2617"/>
                <a:ext cx="206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32" name="Line 277"/>
              <p:cNvSpPr>
                <a:spLocks noChangeShapeType="1"/>
              </p:cNvSpPr>
              <p:nvPr/>
            </p:nvSpPr>
            <p:spPr bwMode="auto">
              <a:xfrm flipH="1">
                <a:off x="552" y="2641"/>
                <a:ext cx="226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33" name="Line 278"/>
              <p:cNvSpPr>
                <a:spLocks noChangeShapeType="1"/>
              </p:cNvSpPr>
              <p:nvPr/>
            </p:nvSpPr>
            <p:spPr bwMode="auto">
              <a:xfrm flipH="1">
                <a:off x="716" y="2989"/>
                <a:ext cx="206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34" name="Line 279"/>
              <p:cNvSpPr>
                <a:spLocks noChangeShapeType="1"/>
              </p:cNvSpPr>
              <p:nvPr/>
            </p:nvSpPr>
            <p:spPr bwMode="auto">
              <a:xfrm flipV="1">
                <a:off x="706" y="3013"/>
                <a:ext cx="226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35" name="Line 280"/>
              <p:cNvSpPr>
                <a:spLocks noChangeShapeType="1"/>
              </p:cNvSpPr>
              <p:nvPr/>
            </p:nvSpPr>
            <p:spPr bwMode="auto">
              <a:xfrm flipH="1">
                <a:off x="1229" y="2792"/>
                <a:ext cx="206" cy="7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36" name="Line 281"/>
              <p:cNvSpPr>
                <a:spLocks noChangeShapeType="1"/>
              </p:cNvSpPr>
              <p:nvPr/>
            </p:nvSpPr>
            <p:spPr bwMode="auto">
              <a:xfrm flipV="1">
                <a:off x="1219" y="2815"/>
                <a:ext cx="226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37" name="Line 282"/>
              <p:cNvSpPr>
                <a:spLocks noChangeShapeType="1"/>
              </p:cNvSpPr>
              <p:nvPr/>
            </p:nvSpPr>
            <p:spPr bwMode="auto">
              <a:xfrm flipH="1" flipV="1">
                <a:off x="706" y="2072"/>
                <a:ext cx="226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38" name="Line 283"/>
              <p:cNvSpPr>
                <a:spLocks noChangeShapeType="1"/>
              </p:cNvSpPr>
              <p:nvPr/>
            </p:nvSpPr>
            <p:spPr bwMode="auto">
              <a:xfrm flipH="1" flipV="1">
                <a:off x="716" y="2048"/>
                <a:ext cx="206" cy="7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39" name="Line 284"/>
              <p:cNvSpPr>
                <a:spLocks noChangeShapeType="1"/>
              </p:cNvSpPr>
              <p:nvPr/>
            </p:nvSpPr>
            <p:spPr bwMode="auto">
              <a:xfrm flipH="1" flipV="1">
                <a:off x="1219" y="2269"/>
                <a:ext cx="226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40" name="Line 285"/>
              <p:cNvSpPr>
                <a:spLocks noChangeShapeType="1"/>
              </p:cNvSpPr>
              <p:nvPr/>
            </p:nvSpPr>
            <p:spPr bwMode="auto">
              <a:xfrm>
                <a:off x="1229" y="2246"/>
                <a:ext cx="206" cy="7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41" name="Line 286"/>
              <p:cNvSpPr>
                <a:spLocks noChangeShapeType="1"/>
              </p:cNvSpPr>
              <p:nvPr/>
            </p:nvSpPr>
            <p:spPr bwMode="auto">
              <a:xfrm flipH="1">
                <a:off x="1639" y="2364"/>
                <a:ext cx="41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42" name="Line 287"/>
              <p:cNvSpPr>
                <a:spLocks noChangeShapeType="1"/>
              </p:cNvSpPr>
              <p:nvPr/>
            </p:nvSpPr>
            <p:spPr bwMode="auto">
              <a:xfrm flipH="1">
                <a:off x="1639" y="2356"/>
                <a:ext cx="41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43" name="Line 288"/>
              <p:cNvSpPr>
                <a:spLocks noChangeShapeType="1"/>
              </p:cNvSpPr>
              <p:nvPr/>
            </p:nvSpPr>
            <p:spPr bwMode="auto">
              <a:xfrm flipH="1">
                <a:off x="1429" y="2744"/>
                <a:ext cx="210" cy="3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44" name="Line 289"/>
              <p:cNvSpPr>
                <a:spLocks noChangeShapeType="1"/>
              </p:cNvSpPr>
              <p:nvPr/>
            </p:nvSpPr>
            <p:spPr bwMode="auto">
              <a:xfrm flipH="1">
                <a:off x="1432" y="2753"/>
                <a:ext cx="208" cy="3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45" name="Line 290"/>
              <p:cNvSpPr>
                <a:spLocks noChangeShapeType="1"/>
              </p:cNvSpPr>
              <p:nvPr/>
            </p:nvSpPr>
            <p:spPr bwMode="auto">
              <a:xfrm flipH="1">
                <a:off x="1639" y="2744"/>
                <a:ext cx="41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46" name="Line 291"/>
              <p:cNvSpPr>
                <a:spLocks noChangeShapeType="1"/>
              </p:cNvSpPr>
              <p:nvPr/>
            </p:nvSpPr>
            <p:spPr bwMode="auto">
              <a:xfrm flipH="1">
                <a:off x="1639" y="2753"/>
                <a:ext cx="412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47" name="Line 292"/>
              <p:cNvSpPr>
                <a:spLocks noChangeShapeType="1"/>
              </p:cNvSpPr>
              <p:nvPr/>
            </p:nvSpPr>
            <p:spPr bwMode="auto">
              <a:xfrm flipV="1">
                <a:off x="1542" y="2542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48" name="Line 293"/>
              <p:cNvSpPr>
                <a:spLocks noChangeShapeType="1"/>
              </p:cNvSpPr>
              <p:nvPr/>
            </p:nvSpPr>
            <p:spPr bwMode="auto">
              <a:xfrm flipV="1">
                <a:off x="1530" y="2548"/>
                <a:ext cx="1" cy="1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49" name="Freeform 294"/>
              <p:cNvSpPr>
                <a:spLocks/>
              </p:cNvSpPr>
              <p:nvPr/>
            </p:nvSpPr>
            <p:spPr bwMode="auto">
              <a:xfrm>
                <a:off x="679" y="2097"/>
                <a:ext cx="1372" cy="457"/>
              </a:xfrm>
              <a:custGeom>
                <a:avLst/>
                <a:gdLst>
                  <a:gd name="T0" fmla="*/ 0 w 5490"/>
                  <a:gd name="T1" fmla="*/ 0 h 2286"/>
                  <a:gd name="T2" fmla="*/ 0 w 5490"/>
                  <a:gd name="T3" fmla="*/ 0 h 2286"/>
                  <a:gd name="T4" fmla="*/ 0 w 5490"/>
                  <a:gd name="T5" fmla="*/ 0 h 2286"/>
                  <a:gd name="T6" fmla="*/ 0 w 5490"/>
                  <a:gd name="T7" fmla="*/ 0 h 2286"/>
                  <a:gd name="T8" fmla="*/ 0 w 5490"/>
                  <a:gd name="T9" fmla="*/ 0 h 2286"/>
                  <a:gd name="T10" fmla="*/ 0 w 5490"/>
                  <a:gd name="T11" fmla="*/ 0 h 2286"/>
                  <a:gd name="T12" fmla="*/ 0 w 5490"/>
                  <a:gd name="T13" fmla="*/ 0 h 2286"/>
                  <a:gd name="T14" fmla="*/ 0 w 5490"/>
                  <a:gd name="T15" fmla="*/ 0 h 2286"/>
                  <a:gd name="T16" fmla="*/ 0 w 5490"/>
                  <a:gd name="T17" fmla="*/ 0 h 2286"/>
                  <a:gd name="T18" fmla="*/ 0 w 5490"/>
                  <a:gd name="T19" fmla="*/ 0 h 2286"/>
                  <a:gd name="T20" fmla="*/ 0 w 5490"/>
                  <a:gd name="T21" fmla="*/ 0 h 2286"/>
                  <a:gd name="T22" fmla="*/ 0 w 5490"/>
                  <a:gd name="T23" fmla="*/ 0 h 2286"/>
                  <a:gd name="T24" fmla="*/ 0 w 5490"/>
                  <a:gd name="T25" fmla="*/ 0 h 2286"/>
                  <a:gd name="T26" fmla="*/ 0 w 5490"/>
                  <a:gd name="T27" fmla="*/ 0 h 2286"/>
                  <a:gd name="T28" fmla="*/ 0 w 5490"/>
                  <a:gd name="T29" fmla="*/ 0 h 2286"/>
                  <a:gd name="T30" fmla="*/ 0 w 5490"/>
                  <a:gd name="T31" fmla="*/ 0 h 2286"/>
                  <a:gd name="T32" fmla="*/ 0 w 5490"/>
                  <a:gd name="T33" fmla="*/ 0 h 2286"/>
                  <a:gd name="T34" fmla="*/ 0 w 5490"/>
                  <a:gd name="T35" fmla="*/ 0 h 2286"/>
                  <a:gd name="T36" fmla="*/ 0 w 5490"/>
                  <a:gd name="T37" fmla="*/ 0 h 2286"/>
                  <a:gd name="T38" fmla="*/ 0 w 5490"/>
                  <a:gd name="T39" fmla="*/ 0 h 2286"/>
                  <a:gd name="T40" fmla="*/ 0 w 5490"/>
                  <a:gd name="T41" fmla="*/ 0 h 2286"/>
                  <a:gd name="T42" fmla="*/ 0 w 5490"/>
                  <a:gd name="T43" fmla="*/ 0 h 2286"/>
                  <a:gd name="T44" fmla="*/ 0 w 5490"/>
                  <a:gd name="T45" fmla="*/ 0 h 2286"/>
                  <a:gd name="T46" fmla="*/ 0 w 5490"/>
                  <a:gd name="T47" fmla="*/ 0 h 2286"/>
                  <a:gd name="T48" fmla="*/ 0 w 5490"/>
                  <a:gd name="T49" fmla="*/ 0 h 2286"/>
                  <a:gd name="T50" fmla="*/ 0 w 5490"/>
                  <a:gd name="T51" fmla="*/ 0 h 2286"/>
                  <a:gd name="T52" fmla="*/ 0 w 5490"/>
                  <a:gd name="T53" fmla="*/ 0 h 2286"/>
                  <a:gd name="T54" fmla="*/ 0 w 5490"/>
                  <a:gd name="T55" fmla="*/ 0 h 2286"/>
                  <a:gd name="T56" fmla="*/ 0 w 5490"/>
                  <a:gd name="T57" fmla="*/ 0 h 2286"/>
                  <a:gd name="T58" fmla="*/ 0 w 5490"/>
                  <a:gd name="T59" fmla="*/ 0 h 2286"/>
                  <a:gd name="T60" fmla="*/ 0 w 5490"/>
                  <a:gd name="T61" fmla="*/ 0 h 2286"/>
                  <a:gd name="T62" fmla="*/ 0 w 5490"/>
                  <a:gd name="T63" fmla="*/ 0 h 2286"/>
                  <a:gd name="T64" fmla="*/ 0 w 5490"/>
                  <a:gd name="T65" fmla="*/ 0 h 2286"/>
                  <a:gd name="T66" fmla="*/ 0 w 5490"/>
                  <a:gd name="T67" fmla="*/ 0 h 2286"/>
                  <a:gd name="T68" fmla="*/ 0 w 5490"/>
                  <a:gd name="T69" fmla="*/ 0 h 22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490" h="2286">
                    <a:moveTo>
                      <a:pt x="5490" y="2286"/>
                    </a:moveTo>
                    <a:lnTo>
                      <a:pt x="2894" y="1361"/>
                    </a:lnTo>
                    <a:lnTo>
                      <a:pt x="2687" y="1290"/>
                    </a:lnTo>
                    <a:lnTo>
                      <a:pt x="2648" y="1276"/>
                    </a:lnTo>
                    <a:lnTo>
                      <a:pt x="2609" y="1261"/>
                    </a:lnTo>
                    <a:lnTo>
                      <a:pt x="2571" y="1246"/>
                    </a:lnTo>
                    <a:lnTo>
                      <a:pt x="2533" y="1231"/>
                    </a:lnTo>
                    <a:lnTo>
                      <a:pt x="2496" y="1214"/>
                    </a:lnTo>
                    <a:lnTo>
                      <a:pt x="2459" y="1198"/>
                    </a:lnTo>
                    <a:lnTo>
                      <a:pt x="2422" y="1181"/>
                    </a:lnTo>
                    <a:lnTo>
                      <a:pt x="2386" y="1162"/>
                    </a:lnTo>
                    <a:lnTo>
                      <a:pt x="2315" y="1125"/>
                    </a:lnTo>
                    <a:lnTo>
                      <a:pt x="2243" y="1087"/>
                    </a:lnTo>
                    <a:lnTo>
                      <a:pt x="2173" y="1047"/>
                    </a:lnTo>
                    <a:lnTo>
                      <a:pt x="2102" y="1005"/>
                    </a:lnTo>
                    <a:lnTo>
                      <a:pt x="1126" y="384"/>
                    </a:lnTo>
                    <a:lnTo>
                      <a:pt x="1000" y="306"/>
                    </a:lnTo>
                    <a:lnTo>
                      <a:pt x="959" y="283"/>
                    </a:lnTo>
                    <a:lnTo>
                      <a:pt x="918" y="261"/>
                    </a:lnTo>
                    <a:lnTo>
                      <a:pt x="876" y="239"/>
                    </a:lnTo>
                    <a:lnTo>
                      <a:pt x="835" y="219"/>
                    </a:lnTo>
                    <a:lnTo>
                      <a:pt x="793" y="199"/>
                    </a:lnTo>
                    <a:lnTo>
                      <a:pt x="750" y="181"/>
                    </a:lnTo>
                    <a:lnTo>
                      <a:pt x="708" y="163"/>
                    </a:lnTo>
                    <a:lnTo>
                      <a:pt x="665" y="146"/>
                    </a:lnTo>
                    <a:lnTo>
                      <a:pt x="620" y="130"/>
                    </a:lnTo>
                    <a:lnTo>
                      <a:pt x="577" y="115"/>
                    </a:lnTo>
                    <a:lnTo>
                      <a:pt x="532" y="101"/>
                    </a:lnTo>
                    <a:lnTo>
                      <a:pt x="486" y="87"/>
                    </a:lnTo>
                    <a:lnTo>
                      <a:pt x="441" y="75"/>
                    </a:lnTo>
                    <a:lnTo>
                      <a:pt x="396" y="64"/>
                    </a:lnTo>
                    <a:lnTo>
                      <a:pt x="348" y="52"/>
                    </a:lnTo>
                    <a:lnTo>
                      <a:pt x="302" y="43"/>
                    </a:lnTo>
                    <a:lnTo>
                      <a:pt x="151" y="17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333D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50" name="Freeform 295"/>
              <p:cNvSpPr>
                <a:spLocks/>
              </p:cNvSpPr>
              <p:nvPr/>
            </p:nvSpPr>
            <p:spPr bwMode="auto">
              <a:xfrm>
                <a:off x="852" y="2430"/>
                <a:ext cx="1199" cy="124"/>
              </a:xfrm>
              <a:custGeom>
                <a:avLst/>
                <a:gdLst>
                  <a:gd name="T0" fmla="*/ 0 w 4799"/>
                  <a:gd name="T1" fmla="*/ 0 h 623"/>
                  <a:gd name="T2" fmla="*/ 0 w 4799"/>
                  <a:gd name="T3" fmla="*/ 0 h 623"/>
                  <a:gd name="T4" fmla="*/ 0 w 4799"/>
                  <a:gd name="T5" fmla="*/ 0 h 623"/>
                  <a:gd name="T6" fmla="*/ 0 w 4799"/>
                  <a:gd name="T7" fmla="*/ 0 h 623"/>
                  <a:gd name="T8" fmla="*/ 0 w 4799"/>
                  <a:gd name="T9" fmla="*/ 0 h 623"/>
                  <a:gd name="T10" fmla="*/ 0 w 4799"/>
                  <a:gd name="T11" fmla="*/ 0 h 623"/>
                  <a:gd name="T12" fmla="*/ 0 w 4799"/>
                  <a:gd name="T13" fmla="*/ 0 h 623"/>
                  <a:gd name="T14" fmla="*/ 0 w 4799"/>
                  <a:gd name="T15" fmla="*/ 0 h 623"/>
                  <a:gd name="T16" fmla="*/ 0 w 4799"/>
                  <a:gd name="T17" fmla="*/ 0 h 623"/>
                  <a:gd name="T18" fmla="*/ 0 w 4799"/>
                  <a:gd name="T19" fmla="*/ 0 h 623"/>
                  <a:gd name="T20" fmla="*/ 0 w 4799"/>
                  <a:gd name="T21" fmla="*/ 0 h 623"/>
                  <a:gd name="T22" fmla="*/ 0 w 4799"/>
                  <a:gd name="T23" fmla="*/ 0 h 623"/>
                  <a:gd name="T24" fmla="*/ 0 w 4799"/>
                  <a:gd name="T25" fmla="*/ 0 h 623"/>
                  <a:gd name="T26" fmla="*/ 0 w 4799"/>
                  <a:gd name="T27" fmla="*/ 0 h 623"/>
                  <a:gd name="T28" fmla="*/ 0 w 4799"/>
                  <a:gd name="T29" fmla="*/ 0 h 623"/>
                  <a:gd name="T30" fmla="*/ 0 w 4799"/>
                  <a:gd name="T31" fmla="*/ 0 h 623"/>
                  <a:gd name="T32" fmla="*/ 0 w 4799"/>
                  <a:gd name="T33" fmla="*/ 0 h 623"/>
                  <a:gd name="T34" fmla="*/ 0 w 4799"/>
                  <a:gd name="T35" fmla="*/ 0 h 623"/>
                  <a:gd name="T36" fmla="*/ 0 w 4799"/>
                  <a:gd name="T37" fmla="*/ 0 h 62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799" h="623">
                    <a:moveTo>
                      <a:pt x="4799" y="623"/>
                    </a:moveTo>
                    <a:lnTo>
                      <a:pt x="2070" y="97"/>
                    </a:lnTo>
                    <a:lnTo>
                      <a:pt x="2015" y="84"/>
                    </a:lnTo>
                    <a:lnTo>
                      <a:pt x="1959" y="73"/>
                    </a:lnTo>
                    <a:lnTo>
                      <a:pt x="1904" y="61"/>
                    </a:lnTo>
                    <a:lnTo>
                      <a:pt x="1851" y="52"/>
                    </a:lnTo>
                    <a:lnTo>
                      <a:pt x="1796" y="43"/>
                    </a:lnTo>
                    <a:lnTo>
                      <a:pt x="1742" y="35"/>
                    </a:lnTo>
                    <a:lnTo>
                      <a:pt x="1689" y="27"/>
                    </a:lnTo>
                    <a:lnTo>
                      <a:pt x="1635" y="21"/>
                    </a:lnTo>
                    <a:lnTo>
                      <a:pt x="1582" y="15"/>
                    </a:lnTo>
                    <a:lnTo>
                      <a:pt x="1527" y="11"/>
                    </a:lnTo>
                    <a:lnTo>
                      <a:pt x="1473" y="7"/>
                    </a:lnTo>
                    <a:lnTo>
                      <a:pt x="1418" y="4"/>
                    </a:lnTo>
                    <a:lnTo>
                      <a:pt x="1362" y="1"/>
                    </a:lnTo>
                    <a:lnTo>
                      <a:pt x="1306" y="0"/>
                    </a:lnTo>
                    <a:lnTo>
                      <a:pt x="1250" y="0"/>
                    </a:lnTo>
                    <a:lnTo>
                      <a:pt x="1191" y="0"/>
                    </a:lnTo>
                    <a:lnTo>
                      <a:pt x="0" y="31"/>
                    </a:lnTo>
                  </a:path>
                </a:pathLst>
              </a:custGeom>
              <a:noFill/>
              <a:ln w="7938">
                <a:solidFill>
                  <a:srgbClr val="333D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51" name="Freeform 296"/>
              <p:cNvSpPr>
                <a:spLocks/>
              </p:cNvSpPr>
              <p:nvPr/>
            </p:nvSpPr>
            <p:spPr bwMode="auto">
              <a:xfrm>
                <a:off x="960" y="2554"/>
                <a:ext cx="1091" cy="380"/>
              </a:xfrm>
              <a:custGeom>
                <a:avLst/>
                <a:gdLst>
                  <a:gd name="T0" fmla="*/ 0 w 4364"/>
                  <a:gd name="T1" fmla="*/ 0 h 1901"/>
                  <a:gd name="T2" fmla="*/ 0 w 4364"/>
                  <a:gd name="T3" fmla="*/ 0 h 1901"/>
                  <a:gd name="T4" fmla="*/ 0 w 4364"/>
                  <a:gd name="T5" fmla="*/ 0 h 1901"/>
                  <a:gd name="T6" fmla="*/ 0 w 4364"/>
                  <a:gd name="T7" fmla="*/ 0 h 1901"/>
                  <a:gd name="T8" fmla="*/ 0 w 4364"/>
                  <a:gd name="T9" fmla="*/ 0 h 1901"/>
                  <a:gd name="T10" fmla="*/ 0 w 4364"/>
                  <a:gd name="T11" fmla="*/ 0 h 1901"/>
                  <a:gd name="T12" fmla="*/ 0 w 4364"/>
                  <a:gd name="T13" fmla="*/ 0 h 1901"/>
                  <a:gd name="T14" fmla="*/ 0 w 4364"/>
                  <a:gd name="T15" fmla="*/ 0 h 1901"/>
                  <a:gd name="T16" fmla="*/ 0 w 4364"/>
                  <a:gd name="T17" fmla="*/ 0 h 1901"/>
                  <a:gd name="T18" fmla="*/ 0 w 4364"/>
                  <a:gd name="T19" fmla="*/ 0 h 1901"/>
                  <a:gd name="T20" fmla="*/ 0 w 4364"/>
                  <a:gd name="T21" fmla="*/ 0 h 1901"/>
                  <a:gd name="T22" fmla="*/ 0 w 4364"/>
                  <a:gd name="T23" fmla="*/ 0 h 1901"/>
                  <a:gd name="T24" fmla="*/ 0 w 4364"/>
                  <a:gd name="T25" fmla="*/ 0 h 1901"/>
                  <a:gd name="T26" fmla="*/ 0 w 4364"/>
                  <a:gd name="T27" fmla="*/ 0 h 1901"/>
                  <a:gd name="T28" fmla="*/ 0 w 4364"/>
                  <a:gd name="T29" fmla="*/ 0 h 1901"/>
                  <a:gd name="T30" fmla="*/ 0 w 4364"/>
                  <a:gd name="T31" fmla="*/ 0 h 1901"/>
                  <a:gd name="T32" fmla="*/ 0 w 4364"/>
                  <a:gd name="T33" fmla="*/ 0 h 1901"/>
                  <a:gd name="T34" fmla="*/ 0 w 4364"/>
                  <a:gd name="T35" fmla="*/ 0 h 1901"/>
                  <a:gd name="T36" fmla="*/ 0 w 4364"/>
                  <a:gd name="T37" fmla="*/ 0 h 190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364" h="1901">
                    <a:moveTo>
                      <a:pt x="4364" y="0"/>
                    </a:moveTo>
                    <a:lnTo>
                      <a:pt x="1768" y="923"/>
                    </a:lnTo>
                    <a:lnTo>
                      <a:pt x="1713" y="941"/>
                    </a:lnTo>
                    <a:lnTo>
                      <a:pt x="1658" y="958"/>
                    </a:lnTo>
                    <a:lnTo>
                      <a:pt x="1606" y="977"/>
                    </a:lnTo>
                    <a:lnTo>
                      <a:pt x="1555" y="995"/>
                    </a:lnTo>
                    <a:lnTo>
                      <a:pt x="1505" y="1015"/>
                    </a:lnTo>
                    <a:lnTo>
                      <a:pt x="1455" y="1034"/>
                    </a:lnTo>
                    <a:lnTo>
                      <a:pt x="1406" y="1055"/>
                    </a:lnTo>
                    <a:lnTo>
                      <a:pt x="1358" y="1076"/>
                    </a:lnTo>
                    <a:lnTo>
                      <a:pt x="1310" y="1098"/>
                    </a:lnTo>
                    <a:lnTo>
                      <a:pt x="1263" y="1121"/>
                    </a:lnTo>
                    <a:lnTo>
                      <a:pt x="1216" y="1144"/>
                    </a:lnTo>
                    <a:lnTo>
                      <a:pt x="1168" y="1169"/>
                    </a:lnTo>
                    <a:lnTo>
                      <a:pt x="1121" y="1195"/>
                    </a:lnTo>
                    <a:lnTo>
                      <a:pt x="1073" y="1221"/>
                    </a:lnTo>
                    <a:lnTo>
                      <a:pt x="1026" y="1250"/>
                    </a:lnTo>
                    <a:lnTo>
                      <a:pt x="976" y="1279"/>
                    </a:lnTo>
                    <a:lnTo>
                      <a:pt x="0" y="1901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52" name="Freeform 297"/>
              <p:cNvSpPr>
                <a:spLocks/>
              </p:cNvSpPr>
              <p:nvPr/>
            </p:nvSpPr>
            <p:spPr bwMode="auto">
              <a:xfrm>
                <a:off x="852" y="2554"/>
                <a:ext cx="1199" cy="125"/>
              </a:xfrm>
              <a:custGeom>
                <a:avLst/>
                <a:gdLst>
                  <a:gd name="T0" fmla="*/ 0 w 4799"/>
                  <a:gd name="T1" fmla="*/ 0 h 622"/>
                  <a:gd name="T2" fmla="*/ 0 w 4799"/>
                  <a:gd name="T3" fmla="*/ 0 h 622"/>
                  <a:gd name="T4" fmla="*/ 0 w 4799"/>
                  <a:gd name="T5" fmla="*/ 0 h 622"/>
                  <a:gd name="T6" fmla="*/ 0 w 4799"/>
                  <a:gd name="T7" fmla="*/ 0 h 622"/>
                  <a:gd name="T8" fmla="*/ 0 w 4799"/>
                  <a:gd name="T9" fmla="*/ 0 h 622"/>
                  <a:gd name="T10" fmla="*/ 0 w 4799"/>
                  <a:gd name="T11" fmla="*/ 0 h 622"/>
                  <a:gd name="T12" fmla="*/ 0 w 4799"/>
                  <a:gd name="T13" fmla="*/ 0 h 622"/>
                  <a:gd name="T14" fmla="*/ 0 w 4799"/>
                  <a:gd name="T15" fmla="*/ 0 h 622"/>
                  <a:gd name="T16" fmla="*/ 0 w 4799"/>
                  <a:gd name="T17" fmla="*/ 0 h 622"/>
                  <a:gd name="T18" fmla="*/ 0 w 4799"/>
                  <a:gd name="T19" fmla="*/ 0 h 622"/>
                  <a:gd name="T20" fmla="*/ 0 w 4799"/>
                  <a:gd name="T21" fmla="*/ 0 h 622"/>
                  <a:gd name="T22" fmla="*/ 0 w 4799"/>
                  <a:gd name="T23" fmla="*/ 0 h 622"/>
                  <a:gd name="T24" fmla="*/ 0 w 4799"/>
                  <a:gd name="T25" fmla="*/ 0 h 622"/>
                  <a:gd name="T26" fmla="*/ 0 w 4799"/>
                  <a:gd name="T27" fmla="*/ 0 h 622"/>
                  <a:gd name="T28" fmla="*/ 0 w 4799"/>
                  <a:gd name="T29" fmla="*/ 0 h 622"/>
                  <a:gd name="T30" fmla="*/ 0 w 4799"/>
                  <a:gd name="T31" fmla="*/ 0 h 622"/>
                  <a:gd name="T32" fmla="*/ 0 w 4799"/>
                  <a:gd name="T33" fmla="*/ 0 h 622"/>
                  <a:gd name="T34" fmla="*/ 0 w 4799"/>
                  <a:gd name="T35" fmla="*/ 0 h 622"/>
                  <a:gd name="T36" fmla="*/ 0 w 4799"/>
                  <a:gd name="T37" fmla="*/ 0 h 6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799" h="622">
                    <a:moveTo>
                      <a:pt x="4799" y="0"/>
                    </a:moveTo>
                    <a:lnTo>
                      <a:pt x="2070" y="524"/>
                    </a:lnTo>
                    <a:lnTo>
                      <a:pt x="2015" y="537"/>
                    </a:lnTo>
                    <a:lnTo>
                      <a:pt x="1959" y="548"/>
                    </a:lnTo>
                    <a:lnTo>
                      <a:pt x="1904" y="560"/>
                    </a:lnTo>
                    <a:lnTo>
                      <a:pt x="1851" y="570"/>
                    </a:lnTo>
                    <a:lnTo>
                      <a:pt x="1796" y="579"/>
                    </a:lnTo>
                    <a:lnTo>
                      <a:pt x="1742" y="587"/>
                    </a:lnTo>
                    <a:lnTo>
                      <a:pt x="1689" y="594"/>
                    </a:lnTo>
                    <a:lnTo>
                      <a:pt x="1635" y="601"/>
                    </a:lnTo>
                    <a:lnTo>
                      <a:pt x="1582" y="606"/>
                    </a:lnTo>
                    <a:lnTo>
                      <a:pt x="1527" y="610"/>
                    </a:lnTo>
                    <a:lnTo>
                      <a:pt x="1473" y="615"/>
                    </a:lnTo>
                    <a:lnTo>
                      <a:pt x="1418" y="617"/>
                    </a:lnTo>
                    <a:lnTo>
                      <a:pt x="1362" y="620"/>
                    </a:lnTo>
                    <a:lnTo>
                      <a:pt x="1306" y="621"/>
                    </a:lnTo>
                    <a:lnTo>
                      <a:pt x="1250" y="622"/>
                    </a:lnTo>
                    <a:lnTo>
                      <a:pt x="1191" y="621"/>
                    </a:lnTo>
                    <a:lnTo>
                      <a:pt x="0" y="59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53" name="Rectangle 298"/>
              <p:cNvSpPr>
                <a:spLocks noChangeArrowheads="1"/>
              </p:cNvSpPr>
              <p:nvPr/>
            </p:nvSpPr>
            <p:spPr bwMode="auto">
              <a:xfrm>
                <a:off x="1525" y="2311"/>
                <a:ext cx="114" cy="1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54" name="Rectangle 299"/>
              <p:cNvSpPr>
                <a:spLocks noChangeArrowheads="1"/>
              </p:cNvSpPr>
              <p:nvPr/>
            </p:nvSpPr>
            <p:spPr bwMode="auto">
              <a:xfrm>
                <a:off x="1525" y="2249"/>
                <a:ext cx="114" cy="5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55" name="Rectangle 300"/>
              <p:cNvSpPr>
                <a:spLocks noChangeArrowheads="1"/>
              </p:cNvSpPr>
              <p:nvPr/>
            </p:nvSpPr>
            <p:spPr bwMode="auto">
              <a:xfrm>
                <a:off x="1053" y="2162"/>
                <a:ext cx="472" cy="1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56" name="Rectangle 301"/>
              <p:cNvSpPr>
                <a:spLocks noChangeArrowheads="1"/>
              </p:cNvSpPr>
              <p:nvPr/>
            </p:nvSpPr>
            <p:spPr bwMode="auto">
              <a:xfrm>
                <a:off x="1053" y="2100"/>
                <a:ext cx="472" cy="5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57" name="Freeform 302"/>
              <p:cNvSpPr>
                <a:spLocks/>
              </p:cNvSpPr>
              <p:nvPr/>
            </p:nvSpPr>
            <p:spPr bwMode="auto">
              <a:xfrm>
                <a:off x="1525" y="2311"/>
                <a:ext cx="114" cy="12"/>
              </a:xfrm>
              <a:custGeom>
                <a:avLst/>
                <a:gdLst>
                  <a:gd name="T0" fmla="*/ 0 w 458"/>
                  <a:gd name="T1" fmla="*/ 0 h 62"/>
                  <a:gd name="T2" fmla="*/ 0 w 458"/>
                  <a:gd name="T3" fmla="*/ 0 h 62"/>
                  <a:gd name="T4" fmla="*/ 0 w 458"/>
                  <a:gd name="T5" fmla="*/ 0 h 62"/>
                  <a:gd name="T6" fmla="*/ 0 w 458"/>
                  <a:gd name="T7" fmla="*/ 0 h 6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8" h="62">
                    <a:moveTo>
                      <a:pt x="458" y="0"/>
                    </a:moveTo>
                    <a:lnTo>
                      <a:pt x="0" y="62"/>
                    </a:lnTo>
                    <a:lnTo>
                      <a:pt x="0" y="0"/>
                    </a:lnTo>
                    <a:lnTo>
                      <a:pt x="458" y="62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58" name="Line 303"/>
              <p:cNvSpPr>
                <a:spLocks noChangeShapeType="1"/>
              </p:cNvSpPr>
              <p:nvPr/>
            </p:nvSpPr>
            <p:spPr bwMode="auto">
              <a:xfrm flipH="1">
                <a:off x="1053" y="2162"/>
                <a:ext cx="472" cy="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59" name="Line 304"/>
              <p:cNvSpPr>
                <a:spLocks noChangeShapeType="1"/>
              </p:cNvSpPr>
              <p:nvPr/>
            </p:nvSpPr>
            <p:spPr bwMode="auto">
              <a:xfrm>
                <a:off x="1053" y="2162"/>
                <a:ext cx="472" cy="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60" name="Rectangle 305"/>
              <p:cNvSpPr>
                <a:spLocks noChangeArrowheads="1"/>
              </p:cNvSpPr>
              <p:nvPr/>
            </p:nvSpPr>
            <p:spPr bwMode="auto">
              <a:xfrm>
                <a:off x="581" y="1964"/>
                <a:ext cx="472" cy="13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61" name="Rectangle 306"/>
              <p:cNvSpPr>
                <a:spLocks noChangeArrowheads="1"/>
              </p:cNvSpPr>
              <p:nvPr/>
            </p:nvSpPr>
            <p:spPr bwMode="auto">
              <a:xfrm>
                <a:off x="581" y="1902"/>
                <a:ext cx="472" cy="5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62" name="Line 307"/>
              <p:cNvSpPr>
                <a:spLocks noChangeShapeType="1"/>
              </p:cNvSpPr>
              <p:nvPr/>
            </p:nvSpPr>
            <p:spPr bwMode="auto">
              <a:xfrm flipH="1">
                <a:off x="581" y="1964"/>
                <a:ext cx="472" cy="1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63" name="Line 308"/>
              <p:cNvSpPr>
                <a:spLocks noChangeShapeType="1"/>
              </p:cNvSpPr>
              <p:nvPr/>
            </p:nvSpPr>
            <p:spPr bwMode="auto">
              <a:xfrm>
                <a:off x="581" y="1964"/>
                <a:ext cx="472" cy="1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64" name="Line 309"/>
              <p:cNvSpPr>
                <a:spLocks noChangeShapeType="1"/>
              </p:cNvSpPr>
              <p:nvPr/>
            </p:nvSpPr>
            <p:spPr bwMode="auto">
              <a:xfrm flipV="1">
                <a:off x="1459" y="2910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65" name="Rectangle 310"/>
              <p:cNvSpPr>
                <a:spLocks noChangeArrowheads="1"/>
              </p:cNvSpPr>
              <p:nvPr/>
            </p:nvSpPr>
            <p:spPr bwMode="auto">
              <a:xfrm>
                <a:off x="1525" y="2785"/>
                <a:ext cx="114" cy="1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66" name="Rectangle 311"/>
              <p:cNvSpPr>
                <a:spLocks noChangeArrowheads="1"/>
              </p:cNvSpPr>
              <p:nvPr/>
            </p:nvSpPr>
            <p:spPr bwMode="auto">
              <a:xfrm>
                <a:off x="1525" y="2805"/>
                <a:ext cx="114" cy="5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67" name="Rectangle 312"/>
              <p:cNvSpPr>
                <a:spLocks noChangeArrowheads="1"/>
              </p:cNvSpPr>
              <p:nvPr/>
            </p:nvSpPr>
            <p:spPr bwMode="auto">
              <a:xfrm>
                <a:off x="1053" y="2934"/>
                <a:ext cx="472" cy="1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68" name="Rectangle 313"/>
              <p:cNvSpPr>
                <a:spLocks noChangeArrowheads="1"/>
              </p:cNvSpPr>
              <p:nvPr/>
            </p:nvSpPr>
            <p:spPr bwMode="auto">
              <a:xfrm>
                <a:off x="1053" y="2954"/>
                <a:ext cx="472" cy="5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69" name="Freeform 314"/>
              <p:cNvSpPr>
                <a:spLocks/>
              </p:cNvSpPr>
              <p:nvPr/>
            </p:nvSpPr>
            <p:spPr bwMode="auto">
              <a:xfrm>
                <a:off x="1525" y="2785"/>
                <a:ext cx="114" cy="12"/>
              </a:xfrm>
              <a:custGeom>
                <a:avLst/>
                <a:gdLst>
                  <a:gd name="T0" fmla="*/ 0 w 458"/>
                  <a:gd name="T1" fmla="*/ 0 h 62"/>
                  <a:gd name="T2" fmla="*/ 0 w 458"/>
                  <a:gd name="T3" fmla="*/ 0 h 62"/>
                  <a:gd name="T4" fmla="*/ 0 w 458"/>
                  <a:gd name="T5" fmla="*/ 0 h 62"/>
                  <a:gd name="T6" fmla="*/ 0 w 458"/>
                  <a:gd name="T7" fmla="*/ 0 h 6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8" h="62">
                    <a:moveTo>
                      <a:pt x="458" y="62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458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70" name="Line 315"/>
              <p:cNvSpPr>
                <a:spLocks noChangeShapeType="1"/>
              </p:cNvSpPr>
              <p:nvPr/>
            </p:nvSpPr>
            <p:spPr bwMode="auto">
              <a:xfrm flipH="1" flipV="1">
                <a:off x="1053" y="2934"/>
                <a:ext cx="472" cy="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71" name="Line 316"/>
              <p:cNvSpPr>
                <a:spLocks noChangeShapeType="1"/>
              </p:cNvSpPr>
              <p:nvPr/>
            </p:nvSpPr>
            <p:spPr bwMode="auto">
              <a:xfrm flipV="1">
                <a:off x="1053" y="2934"/>
                <a:ext cx="472" cy="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72" name="Rectangle 317"/>
              <p:cNvSpPr>
                <a:spLocks noChangeArrowheads="1"/>
              </p:cNvSpPr>
              <p:nvPr/>
            </p:nvSpPr>
            <p:spPr bwMode="auto">
              <a:xfrm>
                <a:off x="581" y="3132"/>
                <a:ext cx="472" cy="12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73" name="Rectangle 318"/>
              <p:cNvSpPr>
                <a:spLocks noChangeArrowheads="1"/>
              </p:cNvSpPr>
              <p:nvPr/>
            </p:nvSpPr>
            <p:spPr bwMode="auto">
              <a:xfrm>
                <a:off x="581" y="3152"/>
                <a:ext cx="472" cy="5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74" name="Line 319"/>
              <p:cNvSpPr>
                <a:spLocks noChangeShapeType="1"/>
              </p:cNvSpPr>
              <p:nvPr/>
            </p:nvSpPr>
            <p:spPr bwMode="auto">
              <a:xfrm flipH="1" flipV="1">
                <a:off x="581" y="3132"/>
                <a:ext cx="472" cy="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75" name="Line 320"/>
              <p:cNvSpPr>
                <a:spLocks noChangeShapeType="1"/>
              </p:cNvSpPr>
              <p:nvPr/>
            </p:nvSpPr>
            <p:spPr bwMode="auto">
              <a:xfrm flipV="1">
                <a:off x="581" y="3132"/>
                <a:ext cx="472" cy="1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76" name="Line 321"/>
              <p:cNvSpPr>
                <a:spLocks noChangeShapeType="1"/>
              </p:cNvSpPr>
              <p:nvPr/>
            </p:nvSpPr>
            <p:spPr bwMode="auto">
              <a:xfrm flipH="1" flipV="1">
                <a:off x="356" y="2004"/>
                <a:ext cx="343" cy="7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77" name="Freeform 322"/>
              <p:cNvSpPr>
                <a:spLocks/>
              </p:cNvSpPr>
              <p:nvPr/>
            </p:nvSpPr>
            <p:spPr bwMode="auto">
              <a:xfrm>
                <a:off x="230" y="1627"/>
                <a:ext cx="155" cy="1830"/>
              </a:xfrm>
              <a:custGeom>
                <a:avLst/>
                <a:gdLst>
                  <a:gd name="T0" fmla="*/ 0 w 620"/>
                  <a:gd name="T1" fmla="*/ 0 h 9154"/>
                  <a:gd name="T2" fmla="*/ 0 w 620"/>
                  <a:gd name="T3" fmla="*/ 0 h 9154"/>
                  <a:gd name="T4" fmla="*/ 0 w 620"/>
                  <a:gd name="T5" fmla="*/ 0 h 9154"/>
                  <a:gd name="T6" fmla="*/ 0 w 620"/>
                  <a:gd name="T7" fmla="*/ 0 h 9154"/>
                  <a:gd name="T8" fmla="*/ 0 w 620"/>
                  <a:gd name="T9" fmla="*/ 0 h 9154"/>
                  <a:gd name="T10" fmla="*/ 0 w 620"/>
                  <a:gd name="T11" fmla="*/ 0 h 9154"/>
                  <a:gd name="T12" fmla="*/ 0 w 620"/>
                  <a:gd name="T13" fmla="*/ 0 h 9154"/>
                  <a:gd name="T14" fmla="*/ 0 w 620"/>
                  <a:gd name="T15" fmla="*/ 0 h 9154"/>
                  <a:gd name="T16" fmla="*/ 0 w 620"/>
                  <a:gd name="T17" fmla="*/ 0 h 9154"/>
                  <a:gd name="T18" fmla="*/ 0 w 620"/>
                  <a:gd name="T19" fmla="*/ 0 h 9154"/>
                  <a:gd name="T20" fmla="*/ 0 w 620"/>
                  <a:gd name="T21" fmla="*/ 0 h 9154"/>
                  <a:gd name="T22" fmla="*/ 0 w 620"/>
                  <a:gd name="T23" fmla="*/ 0 h 9154"/>
                  <a:gd name="T24" fmla="*/ 0 w 620"/>
                  <a:gd name="T25" fmla="*/ 0 h 9154"/>
                  <a:gd name="T26" fmla="*/ 0 w 620"/>
                  <a:gd name="T27" fmla="*/ 0 h 9154"/>
                  <a:gd name="T28" fmla="*/ 0 w 620"/>
                  <a:gd name="T29" fmla="*/ 0 h 9154"/>
                  <a:gd name="T30" fmla="*/ 0 w 620"/>
                  <a:gd name="T31" fmla="*/ 0 h 9154"/>
                  <a:gd name="T32" fmla="*/ 0 w 620"/>
                  <a:gd name="T33" fmla="*/ 0 h 9154"/>
                  <a:gd name="T34" fmla="*/ 0 w 620"/>
                  <a:gd name="T35" fmla="*/ 0 h 9154"/>
                  <a:gd name="T36" fmla="*/ 0 w 620"/>
                  <a:gd name="T37" fmla="*/ 0 h 9154"/>
                  <a:gd name="T38" fmla="*/ 0 w 620"/>
                  <a:gd name="T39" fmla="*/ 0 h 9154"/>
                  <a:gd name="T40" fmla="*/ 0 w 620"/>
                  <a:gd name="T41" fmla="*/ 0 h 9154"/>
                  <a:gd name="T42" fmla="*/ 0 w 620"/>
                  <a:gd name="T43" fmla="*/ 0 h 9154"/>
                  <a:gd name="T44" fmla="*/ 0 w 620"/>
                  <a:gd name="T45" fmla="*/ 0 h 9154"/>
                  <a:gd name="T46" fmla="*/ 0 w 620"/>
                  <a:gd name="T47" fmla="*/ 0 h 9154"/>
                  <a:gd name="T48" fmla="*/ 0 w 620"/>
                  <a:gd name="T49" fmla="*/ 0 h 9154"/>
                  <a:gd name="T50" fmla="*/ 0 w 620"/>
                  <a:gd name="T51" fmla="*/ 0 h 9154"/>
                  <a:gd name="T52" fmla="*/ 0 w 620"/>
                  <a:gd name="T53" fmla="*/ 0 h 9154"/>
                  <a:gd name="T54" fmla="*/ 0 w 620"/>
                  <a:gd name="T55" fmla="*/ 0 h 9154"/>
                  <a:gd name="T56" fmla="*/ 0 w 620"/>
                  <a:gd name="T57" fmla="*/ 0 h 9154"/>
                  <a:gd name="T58" fmla="*/ 0 w 620"/>
                  <a:gd name="T59" fmla="*/ 0 h 9154"/>
                  <a:gd name="T60" fmla="*/ 0 w 620"/>
                  <a:gd name="T61" fmla="*/ 0 h 9154"/>
                  <a:gd name="T62" fmla="*/ 0 w 620"/>
                  <a:gd name="T63" fmla="*/ 0 h 9154"/>
                  <a:gd name="T64" fmla="*/ 0 w 620"/>
                  <a:gd name="T65" fmla="*/ 0 h 9154"/>
                  <a:gd name="T66" fmla="*/ 0 w 620"/>
                  <a:gd name="T67" fmla="*/ 0 h 9154"/>
                  <a:gd name="T68" fmla="*/ 0 w 620"/>
                  <a:gd name="T69" fmla="*/ 0 h 9154"/>
                  <a:gd name="T70" fmla="*/ 0 w 620"/>
                  <a:gd name="T71" fmla="*/ 0 h 9154"/>
                  <a:gd name="T72" fmla="*/ 0 w 620"/>
                  <a:gd name="T73" fmla="*/ 0 h 9154"/>
                  <a:gd name="T74" fmla="*/ 0 w 620"/>
                  <a:gd name="T75" fmla="*/ 0 h 9154"/>
                  <a:gd name="T76" fmla="*/ 0 w 620"/>
                  <a:gd name="T77" fmla="*/ 0 h 9154"/>
                  <a:gd name="T78" fmla="*/ 0 w 620"/>
                  <a:gd name="T79" fmla="*/ 0 h 9154"/>
                  <a:gd name="T80" fmla="*/ 0 w 620"/>
                  <a:gd name="T81" fmla="*/ 0 h 9154"/>
                  <a:gd name="T82" fmla="*/ 0 w 620"/>
                  <a:gd name="T83" fmla="*/ 0 h 9154"/>
                  <a:gd name="T84" fmla="*/ 0 w 620"/>
                  <a:gd name="T85" fmla="*/ 0 h 9154"/>
                  <a:gd name="T86" fmla="*/ 0 w 620"/>
                  <a:gd name="T87" fmla="*/ 0 h 9154"/>
                  <a:gd name="T88" fmla="*/ 0 w 620"/>
                  <a:gd name="T89" fmla="*/ 0 h 9154"/>
                  <a:gd name="T90" fmla="*/ 0 w 620"/>
                  <a:gd name="T91" fmla="*/ 0 h 9154"/>
                  <a:gd name="T92" fmla="*/ 0 w 620"/>
                  <a:gd name="T93" fmla="*/ 0 h 9154"/>
                  <a:gd name="T94" fmla="*/ 0 w 620"/>
                  <a:gd name="T95" fmla="*/ 0 h 915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20" h="9154">
                    <a:moveTo>
                      <a:pt x="620" y="0"/>
                    </a:moveTo>
                    <a:lnTo>
                      <a:pt x="493" y="277"/>
                    </a:lnTo>
                    <a:lnTo>
                      <a:pt x="430" y="417"/>
                    </a:lnTo>
                    <a:lnTo>
                      <a:pt x="374" y="558"/>
                    </a:lnTo>
                    <a:lnTo>
                      <a:pt x="326" y="700"/>
                    </a:lnTo>
                    <a:lnTo>
                      <a:pt x="307" y="773"/>
                    </a:lnTo>
                    <a:lnTo>
                      <a:pt x="293" y="844"/>
                    </a:lnTo>
                    <a:lnTo>
                      <a:pt x="282" y="916"/>
                    </a:lnTo>
                    <a:lnTo>
                      <a:pt x="277" y="990"/>
                    </a:lnTo>
                    <a:lnTo>
                      <a:pt x="277" y="1061"/>
                    </a:lnTo>
                    <a:lnTo>
                      <a:pt x="282" y="1135"/>
                    </a:lnTo>
                    <a:lnTo>
                      <a:pt x="293" y="1208"/>
                    </a:lnTo>
                    <a:lnTo>
                      <a:pt x="309" y="1283"/>
                    </a:lnTo>
                    <a:lnTo>
                      <a:pt x="351" y="1431"/>
                    </a:lnTo>
                    <a:lnTo>
                      <a:pt x="451" y="1727"/>
                    </a:lnTo>
                    <a:lnTo>
                      <a:pt x="496" y="1873"/>
                    </a:lnTo>
                    <a:lnTo>
                      <a:pt x="509" y="1922"/>
                    </a:lnTo>
                    <a:lnTo>
                      <a:pt x="520" y="1969"/>
                    </a:lnTo>
                    <a:lnTo>
                      <a:pt x="529" y="2015"/>
                    </a:lnTo>
                    <a:lnTo>
                      <a:pt x="536" y="2060"/>
                    </a:lnTo>
                    <a:lnTo>
                      <a:pt x="541" y="2105"/>
                    </a:lnTo>
                    <a:lnTo>
                      <a:pt x="542" y="2148"/>
                    </a:lnTo>
                    <a:lnTo>
                      <a:pt x="542" y="2170"/>
                    </a:lnTo>
                    <a:lnTo>
                      <a:pt x="542" y="2191"/>
                    </a:lnTo>
                    <a:lnTo>
                      <a:pt x="541" y="2213"/>
                    </a:lnTo>
                    <a:lnTo>
                      <a:pt x="539" y="2233"/>
                    </a:lnTo>
                    <a:lnTo>
                      <a:pt x="537" y="2254"/>
                    </a:lnTo>
                    <a:lnTo>
                      <a:pt x="533" y="2276"/>
                    </a:lnTo>
                    <a:lnTo>
                      <a:pt x="529" y="2297"/>
                    </a:lnTo>
                    <a:lnTo>
                      <a:pt x="524" y="2318"/>
                    </a:lnTo>
                    <a:lnTo>
                      <a:pt x="519" y="2339"/>
                    </a:lnTo>
                    <a:lnTo>
                      <a:pt x="513" y="2359"/>
                    </a:lnTo>
                    <a:lnTo>
                      <a:pt x="505" y="2380"/>
                    </a:lnTo>
                    <a:lnTo>
                      <a:pt x="497" y="2402"/>
                    </a:lnTo>
                    <a:lnTo>
                      <a:pt x="490" y="2423"/>
                    </a:lnTo>
                    <a:lnTo>
                      <a:pt x="479" y="2444"/>
                    </a:lnTo>
                    <a:lnTo>
                      <a:pt x="469" y="2466"/>
                    </a:lnTo>
                    <a:lnTo>
                      <a:pt x="459" y="2487"/>
                    </a:lnTo>
                    <a:lnTo>
                      <a:pt x="446" y="2508"/>
                    </a:lnTo>
                    <a:lnTo>
                      <a:pt x="434" y="2530"/>
                    </a:lnTo>
                    <a:lnTo>
                      <a:pt x="421" y="2552"/>
                    </a:lnTo>
                    <a:lnTo>
                      <a:pt x="405" y="2575"/>
                    </a:lnTo>
                    <a:lnTo>
                      <a:pt x="228" y="2840"/>
                    </a:lnTo>
                    <a:lnTo>
                      <a:pt x="187" y="2905"/>
                    </a:lnTo>
                    <a:lnTo>
                      <a:pt x="154" y="2972"/>
                    </a:lnTo>
                    <a:lnTo>
                      <a:pt x="129" y="3038"/>
                    </a:lnTo>
                    <a:lnTo>
                      <a:pt x="121" y="3064"/>
                    </a:lnTo>
                    <a:lnTo>
                      <a:pt x="116" y="3088"/>
                    </a:lnTo>
                    <a:lnTo>
                      <a:pt x="112" y="3113"/>
                    </a:lnTo>
                    <a:lnTo>
                      <a:pt x="110" y="3138"/>
                    </a:lnTo>
                    <a:lnTo>
                      <a:pt x="108" y="3162"/>
                    </a:lnTo>
                    <a:lnTo>
                      <a:pt x="110" y="3186"/>
                    </a:lnTo>
                    <a:lnTo>
                      <a:pt x="111" y="3212"/>
                    </a:lnTo>
                    <a:lnTo>
                      <a:pt x="115" y="3236"/>
                    </a:lnTo>
                    <a:lnTo>
                      <a:pt x="119" y="3260"/>
                    </a:lnTo>
                    <a:lnTo>
                      <a:pt x="125" y="3284"/>
                    </a:lnTo>
                    <a:lnTo>
                      <a:pt x="131" y="3307"/>
                    </a:lnTo>
                    <a:lnTo>
                      <a:pt x="138" y="3332"/>
                    </a:lnTo>
                    <a:lnTo>
                      <a:pt x="156" y="3380"/>
                    </a:lnTo>
                    <a:lnTo>
                      <a:pt x="175" y="3427"/>
                    </a:lnTo>
                    <a:lnTo>
                      <a:pt x="218" y="3523"/>
                    </a:lnTo>
                    <a:lnTo>
                      <a:pt x="263" y="3618"/>
                    </a:lnTo>
                    <a:lnTo>
                      <a:pt x="283" y="3666"/>
                    </a:lnTo>
                    <a:lnTo>
                      <a:pt x="301" y="3714"/>
                    </a:lnTo>
                    <a:lnTo>
                      <a:pt x="310" y="3738"/>
                    </a:lnTo>
                    <a:lnTo>
                      <a:pt x="317" y="3762"/>
                    </a:lnTo>
                    <a:lnTo>
                      <a:pt x="324" y="3787"/>
                    </a:lnTo>
                    <a:lnTo>
                      <a:pt x="329" y="3811"/>
                    </a:lnTo>
                    <a:lnTo>
                      <a:pt x="340" y="3882"/>
                    </a:lnTo>
                    <a:lnTo>
                      <a:pt x="342" y="3954"/>
                    </a:lnTo>
                    <a:lnTo>
                      <a:pt x="339" y="3982"/>
                    </a:lnTo>
                    <a:lnTo>
                      <a:pt x="337" y="4009"/>
                    </a:lnTo>
                    <a:lnTo>
                      <a:pt x="331" y="4036"/>
                    </a:lnTo>
                    <a:lnTo>
                      <a:pt x="325" y="4064"/>
                    </a:lnTo>
                    <a:lnTo>
                      <a:pt x="319" y="4091"/>
                    </a:lnTo>
                    <a:lnTo>
                      <a:pt x="311" y="4118"/>
                    </a:lnTo>
                    <a:lnTo>
                      <a:pt x="302" y="4145"/>
                    </a:lnTo>
                    <a:lnTo>
                      <a:pt x="293" y="4172"/>
                    </a:lnTo>
                    <a:lnTo>
                      <a:pt x="273" y="4225"/>
                    </a:lnTo>
                    <a:lnTo>
                      <a:pt x="250" y="4280"/>
                    </a:lnTo>
                    <a:lnTo>
                      <a:pt x="224" y="4333"/>
                    </a:lnTo>
                    <a:lnTo>
                      <a:pt x="199" y="4387"/>
                    </a:lnTo>
                    <a:lnTo>
                      <a:pt x="173" y="4440"/>
                    </a:lnTo>
                    <a:lnTo>
                      <a:pt x="147" y="4493"/>
                    </a:lnTo>
                    <a:lnTo>
                      <a:pt x="122" y="4546"/>
                    </a:lnTo>
                    <a:lnTo>
                      <a:pt x="98" y="4601"/>
                    </a:lnTo>
                    <a:lnTo>
                      <a:pt x="76" y="4654"/>
                    </a:lnTo>
                    <a:lnTo>
                      <a:pt x="57" y="4707"/>
                    </a:lnTo>
                    <a:lnTo>
                      <a:pt x="48" y="4735"/>
                    </a:lnTo>
                    <a:lnTo>
                      <a:pt x="41" y="4761"/>
                    </a:lnTo>
                    <a:lnTo>
                      <a:pt x="34" y="4788"/>
                    </a:lnTo>
                    <a:lnTo>
                      <a:pt x="29" y="4814"/>
                    </a:lnTo>
                    <a:lnTo>
                      <a:pt x="19" y="4884"/>
                    </a:lnTo>
                    <a:lnTo>
                      <a:pt x="22" y="4953"/>
                    </a:lnTo>
                    <a:lnTo>
                      <a:pt x="34" y="5021"/>
                    </a:lnTo>
                    <a:lnTo>
                      <a:pt x="56" y="5088"/>
                    </a:lnTo>
                    <a:lnTo>
                      <a:pt x="87" y="5156"/>
                    </a:lnTo>
                    <a:lnTo>
                      <a:pt x="125" y="5222"/>
                    </a:lnTo>
                    <a:lnTo>
                      <a:pt x="152" y="5268"/>
                    </a:lnTo>
                    <a:lnTo>
                      <a:pt x="180" y="5312"/>
                    </a:lnTo>
                    <a:lnTo>
                      <a:pt x="209" y="5356"/>
                    </a:lnTo>
                    <a:lnTo>
                      <a:pt x="238" y="5400"/>
                    </a:lnTo>
                    <a:lnTo>
                      <a:pt x="268" y="5444"/>
                    </a:lnTo>
                    <a:lnTo>
                      <a:pt x="297" y="5486"/>
                    </a:lnTo>
                    <a:lnTo>
                      <a:pt x="324" y="5530"/>
                    </a:lnTo>
                    <a:lnTo>
                      <a:pt x="349" y="5574"/>
                    </a:lnTo>
                    <a:lnTo>
                      <a:pt x="361" y="5596"/>
                    </a:lnTo>
                    <a:lnTo>
                      <a:pt x="372" y="5619"/>
                    </a:lnTo>
                    <a:lnTo>
                      <a:pt x="383" y="5641"/>
                    </a:lnTo>
                    <a:lnTo>
                      <a:pt x="393" y="5664"/>
                    </a:lnTo>
                    <a:lnTo>
                      <a:pt x="400" y="5687"/>
                    </a:lnTo>
                    <a:lnTo>
                      <a:pt x="409" y="5710"/>
                    </a:lnTo>
                    <a:lnTo>
                      <a:pt x="416" y="5735"/>
                    </a:lnTo>
                    <a:lnTo>
                      <a:pt x="421" y="5759"/>
                    </a:lnTo>
                    <a:lnTo>
                      <a:pt x="426" y="5783"/>
                    </a:lnTo>
                    <a:lnTo>
                      <a:pt x="430" y="5807"/>
                    </a:lnTo>
                    <a:lnTo>
                      <a:pt x="432" y="5833"/>
                    </a:lnTo>
                    <a:lnTo>
                      <a:pt x="432" y="5858"/>
                    </a:lnTo>
                    <a:lnTo>
                      <a:pt x="432" y="5885"/>
                    </a:lnTo>
                    <a:lnTo>
                      <a:pt x="430" y="5911"/>
                    </a:lnTo>
                    <a:lnTo>
                      <a:pt x="427" y="5938"/>
                    </a:lnTo>
                    <a:lnTo>
                      <a:pt x="422" y="5966"/>
                    </a:lnTo>
                    <a:lnTo>
                      <a:pt x="404" y="6036"/>
                    </a:lnTo>
                    <a:lnTo>
                      <a:pt x="380" y="6106"/>
                    </a:lnTo>
                    <a:lnTo>
                      <a:pt x="370" y="6134"/>
                    </a:lnTo>
                    <a:lnTo>
                      <a:pt x="358" y="6162"/>
                    </a:lnTo>
                    <a:lnTo>
                      <a:pt x="346" y="6188"/>
                    </a:lnTo>
                    <a:lnTo>
                      <a:pt x="333" y="6216"/>
                    </a:lnTo>
                    <a:lnTo>
                      <a:pt x="305" y="6273"/>
                    </a:lnTo>
                    <a:lnTo>
                      <a:pt x="275" y="6329"/>
                    </a:lnTo>
                    <a:lnTo>
                      <a:pt x="243" y="6386"/>
                    </a:lnTo>
                    <a:lnTo>
                      <a:pt x="212" y="6442"/>
                    </a:lnTo>
                    <a:lnTo>
                      <a:pt x="180" y="6500"/>
                    </a:lnTo>
                    <a:lnTo>
                      <a:pt x="149" y="6559"/>
                    </a:lnTo>
                    <a:lnTo>
                      <a:pt x="119" y="6617"/>
                    </a:lnTo>
                    <a:lnTo>
                      <a:pt x="90" y="6676"/>
                    </a:lnTo>
                    <a:lnTo>
                      <a:pt x="78" y="6705"/>
                    </a:lnTo>
                    <a:lnTo>
                      <a:pt x="65" y="6735"/>
                    </a:lnTo>
                    <a:lnTo>
                      <a:pt x="53" y="6763"/>
                    </a:lnTo>
                    <a:lnTo>
                      <a:pt x="43" y="6793"/>
                    </a:lnTo>
                    <a:lnTo>
                      <a:pt x="33" y="6822"/>
                    </a:lnTo>
                    <a:lnTo>
                      <a:pt x="25" y="6852"/>
                    </a:lnTo>
                    <a:lnTo>
                      <a:pt x="18" y="6881"/>
                    </a:lnTo>
                    <a:lnTo>
                      <a:pt x="11" y="6911"/>
                    </a:lnTo>
                    <a:lnTo>
                      <a:pt x="6" y="6940"/>
                    </a:lnTo>
                    <a:lnTo>
                      <a:pt x="2" y="6970"/>
                    </a:lnTo>
                    <a:lnTo>
                      <a:pt x="1" y="6999"/>
                    </a:lnTo>
                    <a:lnTo>
                      <a:pt x="0" y="7029"/>
                    </a:lnTo>
                    <a:lnTo>
                      <a:pt x="9" y="7098"/>
                    </a:lnTo>
                    <a:lnTo>
                      <a:pt x="25" y="7166"/>
                    </a:lnTo>
                    <a:lnTo>
                      <a:pt x="51" y="7235"/>
                    </a:lnTo>
                    <a:lnTo>
                      <a:pt x="83" y="7303"/>
                    </a:lnTo>
                    <a:lnTo>
                      <a:pt x="112" y="7352"/>
                    </a:lnTo>
                    <a:lnTo>
                      <a:pt x="144" y="7402"/>
                    </a:lnTo>
                    <a:lnTo>
                      <a:pt x="177" y="7452"/>
                    </a:lnTo>
                    <a:lnTo>
                      <a:pt x="212" y="7500"/>
                    </a:lnTo>
                    <a:lnTo>
                      <a:pt x="283" y="7596"/>
                    </a:lnTo>
                    <a:lnTo>
                      <a:pt x="356" y="7692"/>
                    </a:lnTo>
                    <a:lnTo>
                      <a:pt x="391" y="7740"/>
                    </a:lnTo>
                    <a:lnTo>
                      <a:pt x="426" y="7790"/>
                    </a:lnTo>
                    <a:lnTo>
                      <a:pt x="459" y="7839"/>
                    </a:lnTo>
                    <a:lnTo>
                      <a:pt x="488" y="7888"/>
                    </a:lnTo>
                    <a:lnTo>
                      <a:pt x="504" y="7914"/>
                    </a:lnTo>
                    <a:lnTo>
                      <a:pt x="516" y="7939"/>
                    </a:lnTo>
                    <a:lnTo>
                      <a:pt x="529" y="7966"/>
                    </a:lnTo>
                    <a:lnTo>
                      <a:pt x="542" y="7991"/>
                    </a:lnTo>
                    <a:lnTo>
                      <a:pt x="552" y="8018"/>
                    </a:lnTo>
                    <a:lnTo>
                      <a:pt x="564" y="8044"/>
                    </a:lnTo>
                    <a:lnTo>
                      <a:pt x="573" y="8071"/>
                    </a:lnTo>
                    <a:lnTo>
                      <a:pt x="580" y="8098"/>
                    </a:lnTo>
                    <a:lnTo>
                      <a:pt x="592" y="8165"/>
                    </a:lnTo>
                    <a:lnTo>
                      <a:pt x="594" y="8233"/>
                    </a:lnTo>
                    <a:lnTo>
                      <a:pt x="589" y="8275"/>
                    </a:lnTo>
                    <a:lnTo>
                      <a:pt x="581" y="8317"/>
                    </a:lnTo>
                    <a:lnTo>
                      <a:pt x="574" y="8359"/>
                    </a:lnTo>
                    <a:lnTo>
                      <a:pt x="565" y="8401"/>
                    </a:lnTo>
                    <a:lnTo>
                      <a:pt x="548" y="8485"/>
                    </a:lnTo>
                    <a:lnTo>
                      <a:pt x="532" y="8569"/>
                    </a:lnTo>
                    <a:lnTo>
                      <a:pt x="525" y="8611"/>
                    </a:lnTo>
                    <a:lnTo>
                      <a:pt x="522" y="8654"/>
                    </a:lnTo>
                    <a:lnTo>
                      <a:pt x="518" y="8695"/>
                    </a:lnTo>
                    <a:lnTo>
                      <a:pt x="516" y="8738"/>
                    </a:lnTo>
                    <a:lnTo>
                      <a:pt x="516" y="8781"/>
                    </a:lnTo>
                    <a:lnTo>
                      <a:pt x="520" y="8822"/>
                    </a:lnTo>
                    <a:lnTo>
                      <a:pt x="523" y="8844"/>
                    </a:lnTo>
                    <a:lnTo>
                      <a:pt x="527" y="8865"/>
                    </a:lnTo>
                    <a:lnTo>
                      <a:pt x="530" y="8887"/>
                    </a:lnTo>
                    <a:lnTo>
                      <a:pt x="536" y="8908"/>
                    </a:lnTo>
                    <a:lnTo>
                      <a:pt x="551" y="8966"/>
                    </a:lnTo>
                    <a:lnTo>
                      <a:pt x="567" y="9024"/>
                    </a:lnTo>
                    <a:lnTo>
                      <a:pt x="592" y="9088"/>
                    </a:lnTo>
                    <a:lnTo>
                      <a:pt x="620" y="9154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78" name="Line 323"/>
              <p:cNvSpPr>
                <a:spLocks noChangeShapeType="1"/>
              </p:cNvSpPr>
              <p:nvPr/>
            </p:nvSpPr>
            <p:spPr bwMode="auto">
              <a:xfrm flipH="1" flipV="1">
                <a:off x="366" y="2066"/>
                <a:ext cx="313" cy="31"/>
              </a:xfrm>
              <a:prstGeom prst="line">
                <a:avLst/>
              </a:prstGeom>
              <a:noFill/>
              <a:ln w="7938">
                <a:solidFill>
                  <a:srgbClr val="333D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79" name="Freeform 324"/>
              <p:cNvSpPr>
                <a:spLocks/>
              </p:cNvSpPr>
              <p:nvPr/>
            </p:nvSpPr>
            <p:spPr bwMode="auto">
              <a:xfrm>
                <a:off x="262" y="2285"/>
                <a:ext cx="590" cy="151"/>
              </a:xfrm>
              <a:custGeom>
                <a:avLst/>
                <a:gdLst>
                  <a:gd name="T0" fmla="*/ 0 w 2359"/>
                  <a:gd name="T1" fmla="*/ 0 h 758"/>
                  <a:gd name="T2" fmla="*/ 0 w 2359"/>
                  <a:gd name="T3" fmla="*/ 0 h 758"/>
                  <a:gd name="T4" fmla="*/ 0 w 2359"/>
                  <a:gd name="T5" fmla="*/ 0 h 758"/>
                  <a:gd name="T6" fmla="*/ 0 w 2359"/>
                  <a:gd name="T7" fmla="*/ 0 h 758"/>
                  <a:gd name="T8" fmla="*/ 0 w 2359"/>
                  <a:gd name="T9" fmla="*/ 0 h 758"/>
                  <a:gd name="T10" fmla="*/ 0 w 2359"/>
                  <a:gd name="T11" fmla="*/ 0 h 758"/>
                  <a:gd name="T12" fmla="*/ 0 w 2359"/>
                  <a:gd name="T13" fmla="*/ 0 h 758"/>
                  <a:gd name="T14" fmla="*/ 0 w 2359"/>
                  <a:gd name="T15" fmla="*/ 0 h 758"/>
                  <a:gd name="T16" fmla="*/ 0 w 2359"/>
                  <a:gd name="T17" fmla="*/ 0 h 758"/>
                  <a:gd name="T18" fmla="*/ 0 w 2359"/>
                  <a:gd name="T19" fmla="*/ 0 h 758"/>
                  <a:gd name="T20" fmla="*/ 0 w 2359"/>
                  <a:gd name="T21" fmla="*/ 0 h 758"/>
                  <a:gd name="T22" fmla="*/ 0 w 2359"/>
                  <a:gd name="T23" fmla="*/ 0 h 758"/>
                  <a:gd name="T24" fmla="*/ 0 w 2359"/>
                  <a:gd name="T25" fmla="*/ 0 h 758"/>
                  <a:gd name="T26" fmla="*/ 0 w 2359"/>
                  <a:gd name="T27" fmla="*/ 0 h 758"/>
                  <a:gd name="T28" fmla="*/ 0 w 2359"/>
                  <a:gd name="T29" fmla="*/ 0 h 758"/>
                  <a:gd name="T30" fmla="*/ 0 w 2359"/>
                  <a:gd name="T31" fmla="*/ 0 h 758"/>
                  <a:gd name="T32" fmla="*/ 0 w 2359"/>
                  <a:gd name="T33" fmla="*/ 0 h 758"/>
                  <a:gd name="T34" fmla="*/ 0 w 2359"/>
                  <a:gd name="T35" fmla="*/ 0 h 758"/>
                  <a:gd name="T36" fmla="*/ 0 w 2359"/>
                  <a:gd name="T37" fmla="*/ 0 h 7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359" h="758">
                    <a:moveTo>
                      <a:pt x="2359" y="756"/>
                    </a:moveTo>
                    <a:lnTo>
                      <a:pt x="2206" y="758"/>
                    </a:lnTo>
                    <a:lnTo>
                      <a:pt x="2136" y="756"/>
                    </a:lnTo>
                    <a:lnTo>
                      <a:pt x="2067" y="753"/>
                    </a:lnTo>
                    <a:lnTo>
                      <a:pt x="2000" y="747"/>
                    </a:lnTo>
                    <a:lnTo>
                      <a:pt x="1933" y="740"/>
                    </a:lnTo>
                    <a:lnTo>
                      <a:pt x="1870" y="731"/>
                    </a:lnTo>
                    <a:lnTo>
                      <a:pt x="1806" y="721"/>
                    </a:lnTo>
                    <a:lnTo>
                      <a:pt x="1742" y="708"/>
                    </a:lnTo>
                    <a:lnTo>
                      <a:pt x="1681" y="694"/>
                    </a:lnTo>
                    <a:lnTo>
                      <a:pt x="1618" y="678"/>
                    </a:lnTo>
                    <a:lnTo>
                      <a:pt x="1557" y="661"/>
                    </a:lnTo>
                    <a:lnTo>
                      <a:pt x="1496" y="641"/>
                    </a:lnTo>
                    <a:lnTo>
                      <a:pt x="1435" y="619"/>
                    </a:lnTo>
                    <a:lnTo>
                      <a:pt x="1374" y="596"/>
                    </a:lnTo>
                    <a:lnTo>
                      <a:pt x="1312" y="572"/>
                    </a:lnTo>
                    <a:lnTo>
                      <a:pt x="1250" y="545"/>
                    </a:lnTo>
                    <a:lnTo>
                      <a:pt x="1187" y="516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333D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80" name="Freeform 325"/>
              <p:cNvSpPr>
                <a:spLocks/>
              </p:cNvSpPr>
              <p:nvPr/>
            </p:nvSpPr>
            <p:spPr bwMode="auto">
              <a:xfrm>
                <a:off x="235" y="2934"/>
                <a:ext cx="725" cy="121"/>
              </a:xfrm>
              <a:custGeom>
                <a:avLst/>
                <a:gdLst>
                  <a:gd name="T0" fmla="*/ 0 w 2902"/>
                  <a:gd name="T1" fmla="*/ 0 h 603"/>
                  <a:gd name="T2" fmla="*/ 0 w 2902"/>
                  <a:gd name="T3" fmla="*/ 0 h 603"/>
                  <a:gd name="T4" fmla="*/ 0 w 2902"/>
                  <a:gd name="T5" fmla="*/ 0 h 603"/>
                  <a:gd name="T6" fmla="*/ 0 w 2902"/>
                  <a:gd name="T7" fmla="*/ 0 h 603"/>
                  <a:gd name="T8" fmla="*/ 0 w 2902"/>
                  <a:gd name="T9" fmla="*/ 0 h 603"/>
                  <a:gd name="T10" fmla="*/ 0 w 2902"/>
                  <a:gd name="T11" fmla="*/ 0 h 603"/>
                  <a:gd name="T12" fmla="*/ 0 w 2902"/>
                  <a:gd name="T13" fmla="*/ 0 h 603"/>
                  <a:gd name="T14" fmla="*/ 0 w 2902"/>
                  <a:gd name="T15" fmla="*/ 0 h 603"/>
                  <a:gd name="T16" fmla="*/ 0 w 2902"/>
                  <a:gd name="T17" fmla="*/ 0 h 603"/>
                  <a:gd name="T18" fmla="*/ 0 w 2902"/>
                  <a:gd name="T19" fmla="*/ 0 h 603"/>
                  <a:gd name="T20" fmla="*/ 0 w 2902"/>
                  <a:gd name="T21" fmla="*/ 0 h 603"/>
                  <a:gd name="T22" fmla="*/ 0 w 2902"/>
                  <a:gd name="T23" fmla="*/ 0 h 603"/>
                  <a:gd name="T24" fmla="*/ 0 w 2902"/>
                  <a:gd name="T25" fmla="*/ 0 h 603"/>
                  <a:gd name="T26" fmla="*/ 0 w 2902"/>
                  <a:gd name="T27" fmla="*/ 0 h 603"/>
                  <a:gd name="T28" fmla="*/ 0 w 2902"/>
                  <a:gd name="T29" fmla="*/ 0 h 603"/>
                  <a:gd name="T30" fmla="*/ 0 w 2902"/>
                  <a:gd name="T31" fmla="*/ 0 h 603"/>
                  <a:gd name="T32" fmla="*/ 0 w 2902"/>
                  <a:gd name="T33" fmla="*/ 0 h 603"/>
                  <a:gd name="T34" fmla="*/ 0 w 2902"/>
                  <a:gd name="T35" fmla="*/ 0 h 603"/>
                  <a:gd name="T36" fmla="*/ 0 w 2902"/>
                  <a:gd name="T37" fmla="*/ 0 h 60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902" h="603">
                    <a:moveTo>
                      <a:pt x="2902" y="0"/>
                    </a:moveTo>
                    <a:lnTo>
                      <a:pt x="2776" y="77"/>
                    </a:lnTo>
                    <a:lnTo>
                      <a:pt x="2717" y="110"/>
                    </a:lnTo>
                    <a:lnTo>
                      <a:pt x="2659" y="141"/>
                    </a:lnTo>
                    <a:lnTo>
                      <a:pt x="2600" y="170"/>
                    </a:lnTo>
                    <a:lnTo>
                      <a:pt x="2540" y="197"/>
                    </a:lnTo>
                    <a:lnTo>
                      <a:pt x="2480" y="222"/>
                    </a:lnTo>
                    <a:lnTo>
                      <a:pt x="2420" y="245"/>
                    </a:lnTo>
                    <a:lnTo>
                      <a:pt x="2359" y="266"/>
                    </a:lnTo>
                    <a:lnTo>
                      <a:pt x="2297" y="286"/>
                    </a:lnTo>
                    <a:lnTo>
                      <a:pt x="2234" y="303"/>
                    </a:lnTo>
                    <a:lnTo>
                      <a:pt x="2172" y="319"/>
                    </a:lnTo>
                    <a:lnTo>
                      <a:pt x="2108" y="334"/>
                    </a:lnTo>
                    <a:lnTo>
                      <a:pt x="2043" y="347"/>
                    </a:lnTo>
                    <a:lnTo>
                      <a:pt x="1978" y="358"/>
                    </a:lnTo>
                    <a:lnTo>
                      <a:pt x="1911" y="369"/>
                    </a:lnTo>
                    <a:lnTo>
                      <a:pt x="1844" y="378"/>
                    </a:lnTo>
                    <a:lnTo>
                      <a:pt x="1776" y="385"/>
                    </a:lnTo>
                    <a:lnTo>
                      <a:pt x="0" y="603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81" name="Freeform 326"/>
              <p:cNvSpPr>
                <a:spLocks/>
              </p:cNvSpPr>
              <p:nvPr/>
            </p:nvSpPr>
            <p:spPr bwMode="auto">
              <a:xfrm>
                <a:off x="338" y="2672"/>
                <a:ext cx="514" cy="125"/>
              </a:xfrm>
              <a:custGeom>
                <a:avLst/>
                <a:gdLst>
                  <a:gd name="T0" fmla="*/ 0 w 2053"/>
                  <a:gd name="T1" fmla="*/ 0 h 625"/>
                  <a:gd name="T2" fmla="*/ 0 w 2053"/>
                  <a:gd name="T3" fmla="*/ 0 h 625"/>
                  <a:gd name="T4" fmla="*/ 0 w 2053"/>
                  <a:gd name="T5" fmla="*/ 0 h 625"/>
                  <a:gd name="T6" fmla="*/ 0 w 2053"/>
                  <a:gd name="T7" fmla="*/ 0 h 625"/>
                  <a:gd name="T8" fmla="*/ 0 w 2053"/>
                  <a:gd name="T9" fmla="*/ 0 h 625"/>
                  <a:gd name="T10" fmla="*/ 0 w 2053"/>
                  <a:gd name="T11" fmla="*/ 0 h 625"/>
                  <a:gd name="T12" fmla="*/ 0 w 2053"/>
                  <a:gd name="T13" fmla="*/ 0 h 625"/>
                  <a:gd name="T14" fmla="*/ 0 w 2053"/>
                  <a:gd name="T15" fmla="*/ 0 h 625"/>
                  <a:gd name="T16" fmla="*/ 0 w 2053"/>
                  <a:gd name="T17" fmla="*/ 0 h 625"/>
                  <a:gd name="T18" fmla="*/ 0 w 2053"/>
                  <a:gd name="T19" fmla="*/ 0 h 625"/>
                  <a:gd name="T20" fmla="*/ 0 w 2053"/>
                  <a:gd name="T21" fmla="*/ 0 h 625"/>
                  <a:gd name="T22" fmla="*/ 0 w 2053"/>
                  <a:gd name="T23" fmla="*/ 0 h 625"/>
                  <a:gd name="T24" fmla="*/ 0 w 2053"/>
                  <a:gd name="T25" fmla="*/ 0 h 625"/>
                  <a:gd name="T26" fmla="*/ 0 w 2053"/>
                  <a:gd name="T27" fmla="*/ 0 h 625"/>
                  <a:gd name="T28" fmla="*/ 0 w 2053"/>
                  <a:gd name="T29" fmla="*/ 0 h 625"/>
                  <a:gd name="T30" fmla="*/ 0 w 2053"/>
                  <a:gd name="T31" fmla="*/ 0 h 625"/>
                  <a:gd name="T32" fmla="*/ 0 w 2053"/>
                  <a:gd name="T33" fmla="*/ 0 h 625"/>
                  <a:gd name="T34" fmla="*/ 0 w 2053"/>
                  <a:gd name="T35" fmla="*/ 0 h 625"/>
                  <a:gd name="T36" fmla="*/ 0 w 2053"/>
                  <a:gd name="T37" fmla="*/ 0 h 6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053" h="625">
                    <a:moveTo>
                      <a:pt x="2053" y="1"/>
                    </a:moveTo>
                    <a:lnTo>
                      <a:pt x="1900" y="0"/>
                    </a:lnTo>
                    <a:lnTo>
                      <a:pt x="1830" y="1"/>
                    </a:lnTo>
                    <a:lnTo>
                      <a:pt x="1760" y="5"/>
                    </a:lnTo>
                    <a:lnTo>
                      <a:pt x="1692" y="10"/>
                    </a:lnTo>
                    <a:lnTo>
                      <a:pt x="1627" y="18"/>
                    </a:lnTo>
                    <a:lnTo>
                      <a:pt x="1562" y="26"/>
                    </a:lnTo>
                    <a:lnTo>
                      <a:pt x="1499" y="36"/>
                    </a:lnTo>
                    <a:lnTo>
                      <a:pt x="1436" y="49"/>
                    </a:lnTo>
                    <a:lnTo>
                      <a:pt x="1375" y="64"/>
                    </a:lnTo>
                    <a:lnTo>
                      <a:pt x="1314" y="79"/>
                    </a:lnTo>
                    <a:lnTo>
                      <a:pt x="1253" y="98"/>
                    </a:lnTo>
                    <a:lnTo>
                      <a:pt x="1191" y="117"/>
                    </a:lnTo>
                    <a:lnTo>
                      <a:pt x="1130" y="138"/>
                    </a:lnTo>
                    <a:lnTo>
                      <a:pt x="1069" y="161"/>
                    </a:lnTo>
                    <a:lnTo>
                      <a:pt x="1006" y="187"/>
                    </a:lnTo>
                    <a:lnTo>
                      <a:pt x="944" y="213"/>
                    </a:lnTo>
                    <a:lnTo>
                      <a:pt x="881" y="241"/>
                    </a:lnTo>
                    <a:lnTo>
                      <a:pt x="0" y="625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82" name="Line 327"/>
              <p:cNvSpPr>
                <a:spLocks noChangeShapeType="1"/>
              </p:cNvSpPr>
              <p:nvPr/>
            </p:nvSpPr>
            <p:spPr bwMode="auto">
              <a:xfrm>
                <a:off x="581" y="1643"/>
                <a:ext cx="1470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83" name="Line 328"/>
              <p:cNvSpPr>
                <a:spLocks noChangeShapeType="1"/>
              </p:cNvSpPr>
              <p:nvPr/>
            </p:nvSpPr>
            <p:spPr bwMode="auto">
              <a:xfrm flipH="1">
                <a:off x="385" y="1318"/>
                <a:ext cx="166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84" name="Line 329"/>
              <p:cNvSpPr>
                <a:spLocks noChangeShapeType="1"/>
              </p:cNvSpPr>
              <p:nvPr/>
            </p:nvSpPr>
            <p:spPr bwMode="auto">
              <a:xfrm flipV="1">
                <a:off x="581" y="1588"/>
                <a:ext cx="1" cy="28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85" name="Freeform 330"/>
              <p:cNvSpPr>
                <a:spLocks/>
              </p:cNvSpPr>
              <p:nvPr/>
            </p:nvSpPr>
            <p:spPr bwMode="auto">
              <a:xfrm>
                <a:off x="385" y="1841"/>
                <a:ext cx="196" cy="33"/>
              </a:xfrm>
              <a:custGeom>
                <a:avLst/>
                <a:gdLst>
                  <a:gd name="T0" fmla="*/ 0 w 781"/>
                  <a:gd name="T1" fmla="*/ 0 h 165"/>
                  <a:gd name="T2" fmla="*/ 0 w 781"/>
                  <a:gd name="T3" fmla="*/ 0 h 165"/>
                  <a:gd name="T4" fmla="*/ 0 w 781"/>
                  <a:gd name="T5" fmla="*/ 0 h 16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81" h="165">
                    <a:moveTo>
                      <a:pt x="0" y="0"/>
                    </a:moveTo>
                    <a:lnTo>
                      <a:pt x="426" y="165"/>
                    </a:lnTo>
                    <a:lnTo>
                      <a:pt x="781" y="16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86" name="Rectangle 331"/>
              <p:cNvSpPr>
                <a:spLocks noChangeArrowheads="1"/>
              </p:cNvSpPr>
              <p:nvPr/>
            </p:nvSpPr>
            <p:spPr bwMode="auto">
              <a:xfrm>
                <a:off x="581" y="1588"/>
                <a:ext cx="2941" cy="55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87" name="Line 332"/>
              <p:cNvSpPr>
                <a:spLocks noChangeShapeType="1"/>
              </p:cNvSpPr>
              <p:nvPr/>
            </p:nvSpPr>
            <p:spPr bwMode="auto">
              <a:xfrm flipH="1">
                <a:off x="581" y="1588"/>
                <a:ext cx="2941" cy="5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88" name="Line 333"/>
              <p:cNvSpPr>
                <a:spLocks noChangeShapeType="1"/>
              </p:cNvSpPr>
              <p:nvPr/>
            </p:nvSpPr>
            <p:spPr bwMode="auto">
              <a:xfrm>
                <a:off x="581" y="1588"/>
                <a:ext cx="2941" cy="5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89" name="Freeform 334"/>
              <p:cNvSpPr>
                <a:spLocks/>
              </p:cNvSpPr>
              <p:nvPr/>
            </p:nvSpPr>
            <p:spPr bwMode="auto">
              <a:xfrm>
                <a:off x="385" y="3234"/>
                <a:ext cx="196" cy="33"/>
              </a:xfrm>
              <a:custGeom>
                <a:avLst/>
                <a:gdLst>
                  <a:gd name="T0" fmla="*/ 0 w 781"/>
                  <a:gd name="T1" fmla="*/ 0 h 165"/>
                  <a:gd name="T2" fmla="*/ 0 w 781"/>
                  <a:gd name="T3" fmla="*/ 0 h 165"/>
                  <a:gd name="T4" fmla="*/ 0 w 781"/>
                  <a:gd name="T5" fmla="*/ 0 h 16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81" h="165">
                    <a:moveTo>
                      <a:pt x="0" y="165"/>
                    </a:moveTo>
                    <a:lnTo>
                      <a:pt x="426" y="0"/>
                    </a:lnTo>
                    <a:lnTo>
                      <a:pt x="781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90" name="Line 335"/>
              <p:cNvSpPr>
                <a:spLocks noChangeShapeType="1"/>
              </p:cNvSpPr>
              <p:nvPr/>
            </p:nvSpPr>
            <p:spPr bwMode="auto">
              <a:xfrm>
                <a:off x="385" y="1318"/>
                <a:ext cx="1" cy="5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91" name="Line 336"/>
              <p:cNvSpPr>
                <a:spLocks noChangeShapeType="1"/>
              </p:cNvSpPr>
              <p:nvPr/>
            </p:nvSpPr>
            <p:spPr bwMode="auto">
              <a:xfrm>
                <a:off x="581" y="3465"/>
                <a:ext cx="1470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92" name="Line 337"/>
              <p:cNvSpPr>
                <a:spLocks noChangeShapeType="1"/>
              </p:cNvSpPr>
              <p:nvPr/>
            </p:nvSpPr>
            <p:spPr bwMode="auto">
              <a:xfrm flipH="1">
                <a:off x="385" y="3790"/>
                <a:ext cx="1666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93" name="Line 338"/>
              <p:cNvSpPr>
                <a:spLocks noChangeShapeType="1"/>
              </p:cNvSpPr>
              <p:nvPr/>
            </p:nvSpPr>
            <p:spPr bwMode="auto">
              <a:xfrm>
                <a:off x="581" y="3234"/>
                <a:ext cx="1" cy="28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94" name="Rectangle 339"/>
              <p:cNvSpPr>
                <a:spLocks noChangeArrowheads="1"/>
              </p:cNvSpPr>
              <p:nvPr/>
            </p:nvSpPr>
            <p:spPr bwMode="auto">
              <a:xfrm>
                <a:off x="581" y="3465"/>
                <a:ext cx="2941" cy="55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95" name="Line 340"/>
              <p:cNvSpPr>
                <a:spLocks noChangeShapeType="1"/>
              </p:cNvSpPr>
              <p:nvPr/>
            </p:nvSpPr>
            <p:spPr bwMode="auto">
              <a:xfrm flipH="1" flipV="1">
                <a:off x="581" y="3465"/>
                <a:ext cx="2941" cy="5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96" name="Line 341"/>
              <p:cNvSpPr>
                <a:spLocks noChangeShapeType="1"/>
              </p:cNvSpPr>
              <p:nvPr/>
            </p:nvSpPr>
            <p:spPr bwMode="auto">
              <a:xfrm flipV="1">
                <a:off x="581" y="3465"/>
                <a:ext cx="2941" cy="55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97" name="Line 342"/>
              <p:cNvSpPr>
                <a:spLocks noChangeShapeType="1"/>
              </p:cNvSpPr>
              <p:nvPr/>
            </p:nvSpPr>
            <p:spPr bwMode="auto">
              <a:xfrm flipV="1">
                <a:off x="385" y="3267"/>
                <a:ext cx="1" cy="5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98" name="Line 343"/>
              <p:cNvSpPr>
                <a:spLocks noChangeShapeType="1"/>
              </p:cNvSpPr>
              <p:nvPr/>
            </p:nvSpPr>
            <p:spPr bwMode="auto">
              <a:xfrm flipV="1">
                <a:off x="1236" y="2864"/>
                <a:ext cx="24" cy="1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99" name="Line 344"/>
              <p:cNvSpPr>
                <a:spLocks noChangeShapeType="1"/>
              </p:cNvSpPr>
              <p:nvPr/>
            </p:nvSpPr>
            <p:spPr bwMode="auto">
              <a:xfrm flipV="1">
                <a:off x="1246" y="2852"/>
                <a:ext cx="71" cy="5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00" name="Line 345"/>
              <p:cNvSpPr>
                <a:spLocks noChangeShapeType="1"/>
              </p:cNvSpPr>
              <p:nvPr/>
            </p:nvSpPr>
            <p:spPr bwMode="auto">
              <a:xfrm flipV="1">
                <a:off x="1255" y="2839"/>
                <a:ext cx="120" cy="8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01" name="Line 346"/>
              <p:cNvSpPr>
                <a:spLocks noChangeShapeType="1"/>
              </p:cNvSpPr>
              <p:nvPr/>
            </p:nvSpPr>
            <p:spPr bwMode="auto">
              <a:xfrm flipV="1">
                <a:off x="1297" y="2827"/>
                <a:ext cx="136" cy="9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02" name="Line 347"/>
              <p:cNvSpPr>
                <a:spLocks noChangeShapeType="1"/>
              </p:cNvSpPr>
              <p:nvPr/>
            </p:nvSpPr>
            <p:spPr bwMode="auto">
              <a:xfrm flipV="1">
                <a:off x="1354" y="2840"/>
                <a:ext cx="101" cy="7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03" name="Line 348"/>
              <p:cNvSpPr>
                <a:spLocks noChangeShapeType="1"/>
              </p:cNvSpPr>
              <p:nvPr/>
            </p:nvSpPr>
            <p:spPr bwMode="auto">
              <a:xfrm flipV="1">
                <a:off x="1412" y="2862"/>
                <a:ext cx="52" cy="3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04" name="Line 349"/>
              <p:cNvSpPr>
                <a:spLocks noChangeShapeType="1"/>
              </p:cNvSpPr>
              <p:nvPr/>
            </p:nvSpPr>
            <p:spPr bwMode="auto">
              <a:xfrm flipV="1">
                <a:off x="1470" y="2885"/>
                <a:ext cx="4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05" name="Line 350"/>
              <p:cNvSpPr>
                <a:spLocks noChangeShapeType="1"/>
              </p:cNvSpPr>
              <p:nvPr/>
            </p:nvSpPr>
            <p:spPr bwMode="auto">
              <a:xfrm flipV="1">
                <a:off x="1126" y="2492"/>
                <a:ext cx="3" cy="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06" name="Line 351"/>
              <p:cNvSpPr>
                <a:spLocks noChangeShapeType="1"/>
              </p:cNvSpPr>
              <p:nvPr/>
            </p:nvSpPr>
            <p:spPr bwMode="auto">
              <a:xfrm flipV="1">
                <a:off x="1109" y="2498"/>
                <a:ext cx="51" cy="3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07" name="Line 352"/>
              <p:cNvSpPr>
                <a:spLocks noChangeShapeType="1"/>
              </p:cNvSpPr>
              <p:nvPr/>
            </p:nvSpPr>
            <p:spPr bwMode="auto">
              <a:xfrm flipV="1">
                <a:off x="1106" y="2505"/>
                <a:ext cx="85" cy="6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08" name="Line 353"/>
              <p:cNvSpPr>
                <a:spLocks noChangeShapeType="1"/>
              </p:cNvSpPr>
              <p:nvPr/>
            </p:nvSpPr>
            <p:spPr bwMode="auto">
              <a:xfrm flipV="1">
                <a:off x="1115" y="2512"/>
                <a:ext cx="107" cy="7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09" name="Line 354"/>
              <p:cNvSpPr>
                <a:spLocks noChangeShapeType="1"/>
              </p:cNvSpPr>
              <p:nvPr/>
            </p:nvSpPr>
            <p:spPr bwMode="auto">
              <a:xfrm flipV="1">
                <a:off x="1125" y="2519"/>
                <a:ext cx="128" cy="9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10" name="Line 355"/>
              <p:cNvSpPr>
                <a:spLocks noChangeShapeType="1"/>
              </p:cNvSpPr>
              <p:nvPr/>
            </p:nvSpPr>
            <p:spPr bwMode="auto">
              <a:xfrm flipV="1">
                <a:off x="1170" y="2525"/>
                <a:ext cx="114" cy="8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11" name="Line 356"/>
              <p:cNvSpPr>
                <a:spLocks noChangeShapeType="1"/>
              </p:cNvSpPr>
              <p:nvPr/>
            </p:nvSpPr>
            <p:spPr bwMode="auto">
              <a:xfrm flipV="1">
                <a:off x="1228" y="2532"/>
                <a:ext cx="87" cy="6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12" name="Line 357"/>
              <p:cNvSpPr>
                <a:spLocks noChangeShapeType="1"/>
              </p:cNvSpPr>
              <p:nvPr/>
            </p:nvSpPr>
            <p:spPr bwMode="auto">
              <a:xfrm flipV="1">
                <a:off x="1286" y="2542"/>
                <a:ext cx="56" cy="4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13" name="Line 358"/>
              <p:cNvSpPr>
                <a:spLocks noChangeShapeType="1"/>
              </p:cNvSpPr>
              <p:nvPr/>
            </p:nvSpPr>
            <p:spPr bwMode="auto">
              <a:xfrm flipV="1">
                <a:off x="743" y="1977"/>
                <a:ext cx="7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14" name="Line 359"/>
              <p:cNvSpPr>
                <a:spLocks noChangeShapeType="1"/>
              </p:cNvSpPr>
              <p:nvPr/>
            </p:nvSpPr>
            <p:spPr bwMode="auto">
              <a:xfrm flipV="1">
                <a:off x="726" y="1984"/>
                <a:ext cx="55" cy="4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15" name="Line 360"/>
              <p:cNvSpPr>
                <a:spLocks noChangeShapeType="1"/>
              </p:cNvSpPr>
              <p:nvPr/>
            </p:nvSpPr>
            <p:spPr bwMode="auto">
              <a:xfrm flipV="1">
                <a:off x="738" y="1991"/>
                <a:ext cx="74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16" name="Line 361"/>
              <p:cNvSpPr>
                <a:spLocks noChangeShapeType="1"/>
              </p:cNvSpPr>
              <p:nvPr/>
            </p:nvSpPr>
            <p:spPr bwMode="auto">
              <a:xfrm flipV="1">
                <a:off x="769" y="1998"/>
                <a:ext cx="74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17" name="Line 362"/>
              <p:cNvSpPr>
                <a:spLocks noChangeShapeType="1"/>
              </p:cNvSpPr>
              <p:nvPr/>
            </p:nvSpPr>
            <p:spPr bwMode="auto">
              <a:xfrm flipV="1">
                <a:off x="800" y="200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18" name="Line 363"/>
              <p:cNvSpPr>
                <a:spLocks noChangeShapeType="1"/>
              </p:cNvSpPr>
              <p:nvPr/>
            </p:nvSpPr>
            <p:spPr bwMode="auto">
              <a:xfrm flipV="1">
                <a:off x="831" y="2011"/>
                <a:ext cx="74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19" name="Line 364"/>
              <p:cNvSpPr>
                <a:spLocks noChangeShapeType="1"/>
              </p:cNvSpPr>
              <p:nvPr/>
            </p:nvSpPr>
            <p:spPr bwMode="auto">
              <a:xfrm flipV="1">
                <a:off x="863" y="2018"/>
                <a:ext cx="73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20" name="Line 365"/>
              <p:cNvSpPr>
                <a:spLocks noChangeShapeType="1"/>
              </p:cNvSpPr>
              <p:nvPr/>
            </p:nvSpPr>
            <p:spPr bwMode="auto">
              <a:xfrm flipV="1">
                <a:off x="894" y="2031"/>
                <a:ext cx="65" cy="4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21" name="Line 366"/>
              <p:cNvSpPr>
                <a:spLocks noChangeShapeType="1"/>
              </p:cNvSpPr>
              <p:nvPr/>
            </p:nvSpPr>
            <p:spPr bwMode="auto">
              <a:xfrm flipV="1">
                <a:off x="925" y="2072"/>
                <a:ext cx="17" cy="1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22" name="Line 367"/>
              <p:cNvSpPr>
                <a:spLocks noChangeShapeType="1"/>
              </p:cNvSpPr>
              <p:nvPr/>
            </p:nvSpPr>
            <p:spPr bwMode="auto">
              <a:xfrm flipV="1">
                <a:off x="1247" y="2179"/>
                <a:ext cx="31" cy="2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23" name="Line 368"/>
              <p:cNvSpPr>
                <a:spLocks noChangeShapeType="1"/>
              </p:cNvSpPr>
              <p:nvPr/>
            </p:nvSpPr>
            <p:spPr bwMode="auto">
              <a:xfrm flipV="1">
                <a:off x="1236" y="2186"/>
                <a:ext cx="74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24" name="Line 369"/>
              <p:cNvSpPr>
                <a:spLocks noChangeShapeType="1"/>
              </p:cNvSpPr>
              <p:nvPr/>
            </p:nvSpPr>
            <p:spPr bwMode="auto">
              <a:xfrm flipV="1">
                <a:off x="1267" y="2192"/>
                <a:ext cx="74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25" name="Line 370"/>
              <p:cNvSpPr>
                <a:spLocks noChangeShapeType="1"/>
              </p:cNvSpPr>
              <p:nvPr/>
            </p:nvSpPr>
            <p:spPr bwMode="auto">
              <a:xfrm flipV="1">
                <a:off x="1299" y="2199"/>
                <a:ext cx="73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26" name="Line 371"/>
              <p:cNvSpPr>
                <a:spLocks noChangeShapeType="1"/>
              </p:cNvSpPr>
              <p:nvPr/>
            </p:nvSpPr>
            <p:spPr bwMode="auto">
              <a:xfrm flipV="1">
                <a:off x="1329" y="2206"/>
                <a:ext cx="74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27" name="Line 372"/>
              <p:cNvSpPr>
                <a:spLocks noChangeShapeType="1"/>
              </p:cNvSpPr>
              <p:nvPr/>
            </p:nvSpPr>
            <p:spPr bwMode="auto">
              <a:xfrm flipV="1">
                <a:off x="1360" y="2213"/>
                <a:ext cx="73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28" name="Line 373"/>
              <p:cNvSpPr>
                <a:spLocks noChangeShapeType="1"/>
              </p:cNvSpPr>
              <p:nvPr/>
            </p:nvSpPr>
            <p:spPr bwMode="auto">
              <a:xfrm flipV="1">
                <a:off x="1391" y="2219"/>
                <a:ext cx="73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29" name="Line 374"/>
              <p:cNvSpPr>
                <a:spLocks noChangeShapeType="1"/>
              </p:cNvSpPr>
              <p:nvPr/>
            </p:nvSpPr>
            <p:spPr bwMode="auto">
              <a:xfrm flipV="1">
                <a:off x="1422" y="2250"/>
                <a:ext cx="41" cy="29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30" name="Line 375"/>
              <p:cNvSpPr>
                <a:spLocks noChangeShapeType="1"/>
              </p:cNvSpPr>
              <p:nvPr/>
            </p:nvSpPr>
            <p:spPr bwMode="auto">
              <a:xfrm flipV="1">
                <a:off x="535" y="2457"/>
                <a:ext cx="37" cy="2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31" name="Line 376"/>
              <p:cNvSpPr>
                <a:spLocks noChangeShapeType="1"/>
              </p:cNvSpPr>
              <p:nvPr/>
            </p:nvSpPr>
            <p:spPr bwMode="auto">
              <a:xfrm flipV="1">
                <a:off x="518" y="2463"/>
                <a:ext cx="85" cy="6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32" name="Line 377"/>
              <p:cNvSpPr>
                <a:spLocks noChangeShapeType="1"/>
              </p:cNvSpPr>
              <p:nvPr/>
            </p:nvSpPr>
            <p:spPr bwMode="auto">
              <a:xfrm flipV="1">
                <a:off x="509" y="2470"/>
                <a:ext cx="125" cy="9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33" name="Line 378"/>
              <p:cNvSpPr>
                <a:spLocks noChangeShapeType="1"/>
              </p:cNvSpPr>
              <p:nvPr/>
            </p:nvSpPr>
            <p:spPr bwMode="auto">
              <a:xfrm flipV="1">
                <a:off x="518" y="2477"/>
                <a:ext cx="147" cy="10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34" name="Line 379"/>
              <p:cNvSpPr>
                <a:spLocks noChangeShapeType="1"/>
              </p:cNvSpPr>
              <p:nvPr/>
            </p:nvSpPr>
            <p:spPr bwMode="auto">
              <a:xfrm flipV="1">
                <a:off x="527" y="2484"/>
                <a:ext cx="169" cy="12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35" name="Line 380"/>
              <p:cNvSpPr>
                <a:spLocks noChangeShapeType="1"/>
              </p:cNvSpPr>
              <p:nvPr/>
            </p:nvSpPr>
            <p:spPr bwMode="auto">
              <a:xfrm flipV="1">
                <a:off x="537" y="2490"/>
                <a:ext cx="190" cy="13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36" name="Line 381"/>
              <p:cNvSpPr>
                <a:spLocks noChangeShapeType="1"/>
              </p:cNvSpPr>
              <p:nvPr/>
            </p:nvSpPr>
            <p:spPr bwMode="auto">
              <a:xfrm flipV="1">
                <a:off x="546" y="2497"/>
                <a:ext cx="212" cy="1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37" name="Line 382"/>
              <p:cNvSpPr>
                <a:spLocks noChangeShapeType="1"/>
              </p:cNvSpPr>
              <p:nvPr/>
            </p:nvSpPr>
            <p:spPr bwMode="auto">
              <a:xfrm flipV="1">
                <a:off x="591" y="2531"/>
                <a:ext cx="160" cy="11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38" name="Line 383"/>
              <p:cNvSpPr>
                <a:spLocks noChangeShapeType="1"/>
              </p:cNvSpPr>
              <p:nvPr/>
            </p:nvSpPr>
            <p:spPr bwMode="auto">
              <a:xfrm flipV="1">
                <a:off x="649" y="2565"/>
                <a:ext cx="97" cy="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39" name="Line 384"/>
              <p:cNvSpPr>
                <a:spLocks noChangeShapeType="1"/>
              </p:cNvSpPr>
              <p:nvPr/>
            </p:nvSpPr>
            <p:spPr bwMode="auto">
              <a:xfrm flipV="1">
                <a:off x="707" y="2587"/>
                <a:ext cx="49" cy="3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40" name="Line 385"/>
              <p:cNvSpPr>
                <a:spLocks noChangeShapeType="1"/>
              </p:cNvSpPr>
              <p:nvPr/>
            </p:nvSpPr>
            <p:spPr bwMode="auto">
              <a:xfrm flipV="1">
                <a:off x="764" y="2609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41" name="Line 386"/>
              <p:cNvSpPr>
                <a:spLocks noChangeShapeType="1"/>
              </p:cNvSpPr>
              <p:nvPr/>
            </p:nvSpPr>
            <p:spPr bwMode="auto">
              <a:xfrm flipV="1">
                <a:off x="2629" y="2220"/>
                <a:ext cx="4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42" name="Line 387"/>
              <p:cNvSpPr>
                <a:spLocks noChangeShapeType="1"/>
              </p:cNvSpPr>
              <p:nvPr/>
            </p:nvSpPr>
            <p:spPr bwMode="auto">
              <a:xfrm flipV="1">
                <a:off x="2638" y="2208"/>
                <a:ext cx="53" cy="3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43" name="Line 388"/>
              <p:cNvSpPr>
                <a:spLocks noChangeShapeType="1"/>
              </p:cNvSpPr>
              <p:nvPr/>
            </p:nvSpPr>
            <p:spPr bwMode="auto">
              <a:xfrm flipV="1">
                <a:off x="2647" y="2195"/>
                <a:ext cx="101" cy="7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44" name="Line 389"/>
              <p:cNvSpPr>
                <a:spLocks noChangeShapeType="1"/>
              </p:cNvSpPr>
              <p:nvPr/>
            </p:nvSpPr>
            <p:spPr bwMode="auto">
              <a:xfrm flipV="1">
                <a:off x="2669" y="2183"/>
                <a:ext cx="137" cy="9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45" name="Line 390"/>
              <p:cNvSpPr>
                <a:spLocks noChangeShapeType="1"/>
              </p:cNvSpPr>
              <p:nvPr/>
            </p:nvSpPr>
            <p:spPr bwMode="auto">
              <a:xfrm flipV="1">
                <a:off x="2727" y="2182"/>
                <a:ext cx="121" cy="8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46" name="Line 391"/>
              <p:cNvSpPr>
                <a:spLocks noChangeShapeType="1"/>
              </p:cNvSpPr>
              <p:nvPr/>
            </p:nvSpPr>
            <p:spPr bwMode="auto">
              <a:xfrm flipV="1">
                <a:off x="2785" y="2204"/>
                <a:ext cx="72" cy="5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47" name="Line 392"/>
              <p:cNvSpPr>
                <a:spLocks noChangeShapeType="1"/>
              </p:cNvSpPr>
              <p:nvPr/>
            </p:nvSpPr>
            <p:spPr bwMode="auto">
              <a:xfrm flipV="1">
                <a:off x="2843" y="2227"/>
                <a:ext cx="23" cy="1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48" name="Line 393"/>
              <p:cNvSpPr>
                <a:spLocks noChangeShapeType="1"/>
              </p:cNvSpPr>
              <p:nvPr/>
            </p:nvSpPr>
            <p:spPr bwMode="auto">
              <a:xfrm flipV="1">
                <a:off x="3142" y="2022"/>
                <a:ext cx="7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49" name="Line 394"/>
              <p:cNvSpPr>
                <a:spLocks noChangeShapeType="1"/>
              </p:cNvSpPr>
              <p:nvPr/>
            </p:nvSpPr>
            <p:spPr bwMode="auto">
              <a:xfrm flipV="1">
                <a:off x="3152" y="2009"/>
                <a:ext cx="55" cy="4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50" name="Line 395"/>
              <p:cNvSpPr>
                <a:spLocks noChangeShapeType="1"/>
              </p:cNvSpPr>
              <p:nvPr/>
            </p:nvSpPr>
            <p:spPr bwMode="auto">
              <a:xfrm flipV="1">
                <a:off x="3161" y="1997"/>
                <a:ext cx="104" cy="7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51" name="Line 396"/>
              <p:cNvSpPr>
                <a:spLocks noChangeShapeType="1"/>
              </p:cNvSpPr>
              <p:nvPr/>
            </p:nvSpPr>
            <p:spPr bwMode="auto">
              <a:xfrm flipV="1">
                <a:off x="3186" y="1984"/>
                <a:ext cx="136" cy="99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52" name="Line 397"/>
              <p:cNvSpPr>
                <a:spLocks noChangeShapeType="1"/>
              </p:cNvSpPr>
              <p:nvPr/>
            </p:nvSpPr>
            <p:spPr bwMode="auto">
              <a:xfrm flipV="1">
                <a:off x="3244" y="1985"/>
                <a:ext cx="117" cy="8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53" name="Line 398"/>
              <p:cNvSpPr>
                <a:spLocks noChangeShapeType="1"/>
              </p:cNvSpPr>
              <p:nvPr/>
            </p:nvSpPr>
            <p:spPr bwMode="auto">
              <a:xfrm flipV="1">
                <a:off x="3301" y="2008"/>
                <a:ext cx="69" cy="5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54" name="Line 399"/>
              <p:cNvSpPr>
                <a:spLocks noChangeShapeType="1"/>
              </p:cNvSpPr>
              <p:nvPr/>
            </p:nvSpPr>
            <p:spPr bwMode="auto">
              <a:xfrm flipV="1">
                <a:off x="3359" y="2030"/>
                <a:ext cx="20" cy="1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55" name="Line 400"/>
              <p:cNvSpPr>
                <a:spLocks noChangeShapeType="1"/>
              </p:cNvSpPr>
              <p:nvPr/>
            </p:nvSpPr>
            <p:spPr bwMode="auto">
              <a:xfrm flipV="1">
                <a:off x="3338" y="2498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56" name="Line 401"/>
              <p:cNvSpPr>
                <a:spLocks noChangeShapeType="1"/>
              </p:cNvSpPr>
              <p:nvPr/>
            </p:nvSpPr>
            <p:spPr bwMode="auto">
              <a:xfrm flipV="1">
                <a:off x="3347" y="2486"/>
                <a:ext cx="49" cy="3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57" name="Line 402"/>
              <p:cNvSpPr>
                <a:spLocks noChangeShapeType="1"/>
              </p:cNvSpPr>
              <p:nvPr/>
            </p:nvSpPr>
            <p:spPr bwMode="auto">
              <a:xfrm flipV="1">
                <a:off x="3357" y="2473"/>
                <a:ext cx="97" cy="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58" name="Line 403"/>
              <p:cNvSpPr>
                <a:spLocks noChangeShapeType="1"/>
              </p:cNvSpPr>
              <p:nvPr/>
            </p:nvSpPr>
            <p:spPr bwMode="auto">
              <a:xfrm flipV="1">
                <a:off x="3352" y="2461"/>
                <a:ext cx="159" cy="11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59" name="Line 404"/>
              <p:cNvSpPr>
                <a:spLocks noChangeShapeType="1"/>
              </p:cNvSpPr>
              <p:nvPr/>
            </p:nvSpPr>
            <p:spPr bwMode="auto">
              <a:xfrm flipV="1">
                <a:off x="3344" y="2457"/>
                <a:ext cx="213" cy="1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60" name="Line 405"/>
              <p:cNvSpPr>
                <a:spLocks noChangeShapeType="1"/>
              </p:cNvSpPr>
              <p:nvPr/>
            </p:nvSpPr>
            <p:spPr bwMode="auto">
              <a:xfrm flipV="1">
                <a:off x="3375" y="2480"/>
                <a:ext cx="191" cy="13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61" name="Line 406"/>
              <p:cNvSpPr>
                <a:spLocks noChangeShapeType="1"/>
              </p:cNvSpPr>
              <p:nvPr/>
            </p:nvSpPr>
            <p:spPr bwMode="auto">
              <a:xfrm flipV="1">
                <a:off x="3407" y="2502"/>
                <a:ext cx="168" cy="12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62" name="Line 407"/>
              <p:cNvSpPr>
                <a:spLocks noChangeShapeType="1"/>
              </p:cNvSpPr>
              <p:nvPr/>
            </p:nvSpPr>
            <p:spPr bwMode="auto">
              <a:xfrm flipV="1">
                <a:off x="3437" y="2525"/>
                <a:ext cx="147" cy="10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63" name="Line 408"/>
              <p:cNvSpPr>
                <a:spLocks noChangeShapeType="1"/>
              </p:cNvSpPr>
              <p:nvPr/>
            </p:nvSpPr>
            <p:spPr bwMode="auto">
              <a:xfrm flipV="1">
                <a:off x="3468" y="2547"/>
                <a:ext cx="126" cy="9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64" name="Line 409"/>
              <p:cNvSpPr>
                <a:spLocks noChangeShapeType="1"/>
              </p:cNvSpPr>
              <p:nvPr/>
            </p:nvSpPr>
            <p:spPr bwMode="auto">
              <a:xfrm flipV="1">
                <a:off x="3499" y="2583"/>
                <a:ext cx="86" cy="6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65" name="Line 410"/>
              <p:cNvSpPr>
                <a:spLocks noChangeShapeType="1"/>
              </p:cNvSpPr>
              <p:nvPr/>
            </p:nvSpPr>
            <p:spPr bwMode="auto">
              <a:xfrm flipV="1">
                <a:off x="3530" y="2625"/>
                <a:ext cx="37" cy="2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66" name="Line 411"/>
              <p:cNvSpPr>
                <a:spLocks noChangeShapeType="1"/>
              </p:cNvSpPr>
              <p:nvPr/>
            </p:nvSpPr>
            <p:spPr bwMode="auto">
              <a:xfrm flipV="1">
                <a:off x="2761" y="2526"/>
                <a:ext cx="55" cy="4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67" name="Line 412"/>
              <p:cNvSpPr>
                <a:spLocks noChangeShapeType="1"/>
              </p:cNvSpPr>
              <p:nvPr/>
            </p:nvSpPr>
            <p:spPr bwMode="auto">
              <a:xfrm flipV="1">
                <a:off x="2787" y="2513"/>
                <a:ext cx="87" cy="6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4362" name="Group 413"/>
            <p:cNvGrpSpPr>
              <a:grpSpLocks/>
            </p:cNvGrpSpPr>
            <p:nvPr/>
          </p:nvGrpSpPr>
          <p:grpSpPr bwMode="auto">
            <a:xfrm>
              <a:off x="385" y="1318"/>
              <a:ext cx="3332" cy="2472"/>
              <a:chOff x="385" y="1318"/>
              <a:chExt cx="3332" cy="2472"/>
            </a:xfrm>
          </p:grpSpPr>
          <p:sp>
            <p:nvSpPr>
              <p:cNvPr id="14768" name="Line 414"/>
              <p:cNvSpPr>
                <a:spLocks noChangeShapeType="1"/>
              </p:cNvSpPr>
              <p:nvPr/>
            </p:nvSpPr>
            <p:spPr bwMode="auto">
              <a:xfrm flipV="1">
                <a:off x="2819" y="2500"/>
                <a:ext cx="113" cy="8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69" name="Line 415"/>
              <p:cNvSpPr>
                <a:spLocks noChangeShapeType="1"/>
              </p:cNvSpPr>
              <p:nvPr/>
            </p:nvSpPr>
            <p:spPr bwMode="auto">
              <a:xfrm flipV="1">
                <a:off x="2850" y="2497"/>
                <a:ext cx="128" cy="9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70" name="Line 416"/>
              <p:cNvSpPr>
                <a:spLocks noChangeShapeType="1"/>
              </p:cNvSpPr>
              <p:nvPr/>
            </p:nvSpPr>
            <p:spPr bwMode="auto">
              <a:xfrm flipV="1">
                <a:off x="2881" y="2519"/>
                <a:ext cx="106" cy="7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71" name="Line 417"/>
              <p:cNvSpPr>
                <a:spLocks noChangeShapeType="1"/>
              </p:cNvSpPr>
              <p:nvPr/>
            </p:nvSpPr>
            <p:spPr bwMode="auto">
              <a:xfrm flipV="1">
                <a:off x="2911" y="2541"/>
                <a:ext cx="86" cy="6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72" name="Line 418"/>
              <p:cNvSpPr>
                <a:spLocks noChangeShapeType="1"/>
              </p:cNvSpPr>
              <p:nvPr/>
            </p:nvSpPr>
            <p:spPr bwMode="auto">
              <a:xfrm flipV="1">
                <a:off x="2942" y="2572"/>
                <a:ext cx="52" cy="3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73" name="Line 419"/>
              <p:cNvSpPr>
                <a:spLocks noChangeShapeType="1"/>
              </p:cNvSpPr>
              <p:nvPr/>
            </p:nvSpPr>
            <p:spPr bwMode="auto">
              <a:xfrm flipV="1">
                <a:off x="2974" y="2614"/>
                <a:ext cx="3" cy="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74" name="Line 420"/>
              <p:cNvSpPr>
                <a:spLocks noChangeShapeType="1"/>
              </p:cNvSpPr>
              <p:nvPr/>
            </p:nvSpPr>
            <p:spPr bwMode="auto">
              <a:xfrm flipV="1">
                <a:off x="2640" y="2829"/>
                <a:ext cx="40" cy="29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75" name="Line 421"/>
              <p:cNvSpPr>
                <a:spLocks noChangeShapeType="1"/>
              </p:cNvSpPr>
              <p:nvPr/>
            </p:nvSpPr>
            <p:spPr bwMode="auto">
              <a:xfrm flipV="1">
                <a:off x="2638" y="2836"/>
                <a:ext cx="73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76" name="Line 422"/>
              <p:cNvSpPr>
                <a:spLocks noChangeShapeType="1"/>
              </p:cNvSpPr>
              <p:nvPr/>
            </p:nvSpPr>
            <p:spPr bwMode="auto">
              <a:xfrm flipV="1">
                <a:off x="2669" y="2843"/>
                <a:ext cx="73" cy="5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77" name="Line 423"/>
              <p:cNvSpPr>
                <a:spLocks noChangeShapeType="1"/>
              </p:cNvSpPr>
              <p:nvPr/>
            </p:nvSpPr>
            <p:spPr bwMode="auto">
              <a:xfrm flipV="1">
                <a:off x="2700" y="2849"/>
                <a:ext cx="73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78" name="Line 424"/>
              <p:cNvSpPr>
                <a:spLocks noChangeShapeType="1"/>
              </p:cNvSpPr>
              <p:nvPr/>
            </p:nvSpPr>
            <p:spPr bwMode="auto">
              <a:xfrm flipV="1">
                <a:off x="2731" y="2856"/>
                <a:ext cx="73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79" name="Line 425"/>
              <p:cNvSpPr>
                <a:spLocks noChangeShapeType="1"/>
              </p:cNvSpPr>
              <p:nvPr/>
            </p:nvSpPr>
            <p:spPr bwMode="auto">
              <a:xfrm flipV="1">
                <a:off x="2762" y="2863"/>
                <a:ext cx="73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80" name="Line 426"/>
              <p:cNvSpPr>
                <a:spLocks noChangeShapeType="1"/>
              </p:cNvSpPr>
              <p:nvPr/>
            </p:nvSpPr>
            <p:spPr bwMode="auto">
              <a:xfrm flipV="1">
                <a:off x="2793" y="2870"/>
                <a:ext cx="73" cy="5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81" name="Line 427"/>
              <p:cNvSpPr>
                <a:spLocks noChangeShapeType="1"/>
              </p:cNvSpPr>
              <p:nvPr/>
            </p:nvSpPr>
            <p:spPr bwMode="auto">
              <a:xfrm flipV="1">
                <a:off x="2824" y="2907"/>
                <a:ext cx="32" cy="2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82" name="Line 428"/>
              <p:cNvSpPr>
                <a:spLocks noChangeShapeType="1"/>
              </p:cNvSpPr>
              <p:nvPr/>
            </p:nvSpPr>
            <p:spPr bwMode="auto">
              <a:xfrm flipV="1">
                <a:off x="3161" y="3023"/>
                <a:ext cx="17" cy="1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83" name="Line 429"/>
              <p:cNvSpPr>
                <a:spLocks noChangeShapeType="1"/>
              </p:cNvSpPr>
              <p:nvPr/>
            </p:nvSpPr>
            <p:spPr bwMode="auto">
              <a:xfrm flipV="1">
                <a:off x="3144" y="3030"/>
                <a:ext cx="65" cy="4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84" name="Line 430"/>
              <p:cNvSpPr>
                <a:spLocks noChangeShapeType="1"/>
              </p:cNvSpPr>
              <p:nvPr/>
            </p:nvSpPr>
            <p:spPr bwMode="auto">
              <a:xfrm flipV="1">
                <a:off x="3167" y="3037"/>
                <a:ext cx="73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85" name="Line 431"/>
              <p:cNvSpPr>
                <a:spLocks noChangeShapeType="1"/>
              </p:cNvSpPr>
              <p:nvPr/>
            </p:nvSpPr>
            <p:spPr bwMode="auto">
              <a:xfrm flipV="1">
                <a:off x="3198" y="3044"/>
                <a:ext cx="73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86" name="Line 432"/>
              <p:cNvSpPr>
                <a:spLocks noChangeShapeType="1"/>
              </p:cNvSpPr>
              <p:nvPr/>
            </p:nvSpPr>
            <p:spPr bwMode="auto">
              <a:xfrm flipV="1">
                <a:off x="3229" y="3050"/>
                <a:ext cx="73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87" name="Line 433"/>
              <p:cNvSpPr>
                <a:spLocks noChangeShapeType="1"/>
              </p:cNvSpPr>
              <p:nvPr/>
            </p:nvSpPr>
            <p:spPr bwMode="auto">
              <a:xfrm flipV="1">
                <a:off x="3260" y="3057"/>
                <a:ext cx="73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88" name="Line 434"/>
              <p:cNvSpPr>
                <a:spLocks noChangeShapeType="1"/>
              </p:cNvSpPr>
              <p:nvPr/>
            </p:nvSpPr>
            <p:spPr bwMode="auto">
              <a:xfrm flipV="1">
                <a:off x="3291" y="3064"/>
                <a:ext cx="73" cy="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89" name="Line 435"/>
              <p:cNvSpPr>
                <a:spLocks noChangeShapeType="1"/>
              </p:cNvSpPr>
              <p:nvPr/>
            </p:nvSpPr>
            <p:spPr bwMode="auto">
              <a:xfrm flipV="1">
                <a:off x="3322" y="3084"/>
                <a:ext cx="55" cy="4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90" name="Line 436"/>
              <p:cNvSpPr>
                <a:spLocks noChangeShapeType="1"/>
              </p:cNvSpPr>
              <p:nvPr/>
            </p:nvSpPr>
            <p:spPr bwMode="auto">
              <a:xfrm flipV="1">
                <a:off x="3353" y="3126"/>
                <a:ext cx="7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91" name="Line 437"/>
              <p:cNvSpPr>
                <a:spLocks noChangeShapeType="1"/>
              </p:cNvSpPr>
              <p:nvPr/>
            </p:nvSpPr>
            <p:spPr bwMode="auto">
              <a:xfrm flipV="1">
                <a:off x="723" y="3063"/>
                <a:ext cx="21" cy="1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92" name="Line 438"/>
              <p:cNvSpPr>
                <a:spLocks noChangeShapeType="1"/>
              </p:cNvSpPr>
              <p:nvPr/>
            </p:nvSpPr>
            <p:spPr bwMode="auto">
              <a:xfrm flipV="1">
                <a:off x="732" y="3050"/>
                <a:ext cx="70" cy="5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93" name="Line 439"/>
              <p:cNvSpPr>
                <a:spLocks noChangeShapeType="1"/>
              </p:cNvSpPr>
              <p:nvPr/>
            </p:nvSpPr>
            <p:spPr bwMode="auto">
              <a:xfrm flipV="1">
                <a:off x="742" y="3038"/>
                <a:ext cx="117" cy="8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94" name="Line 440"/>
              <p:cNvSpPr>
                <a:spLocks noChangeShapeType="1"/>
              </p:cNvSpPr>
              <p:nvPr/>
            </p:nvSpPr>
            <p:spPr bwMode="auto">
              <a:xfrm flipV="1">
                <a:off x="781" y="3025"/>
                <a:ext cx="136" cy="99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95" name="Line 441"/>
              <p:cNvSpPr>
                <a:spLocks noChangeShapeType="1"/>
              </p:cNvSpPr>
              <p:nvPr/>
            </p:nvSpPr>
            <p:spPr bwMode="auto">
              <a:xfrm flipV="1">
                <a:off x="838" y="3036"/>
                <a:ext cx="104" cy="7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96" name="Line 442"/>
              <p:cNvSpPr>
                <a:spLocks noChangeShapeType="1"/>
              </p:cNvSpPr>
              <p:nvPr/>
            </p:nvSpPr>
            <p:spPr bwMode="auto">
              <a:xfrm flipV="1">
                <a:off x="896" y="3059"/>
                <a:ext cx="55" cy="4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97" name="Line 443"/>
              <p:cNvSpPr>
                <a:spLocks noChangeShapeType="1"/>
              </p:cNvSpPr>
              <p:nvPr/>
            </p:nvSpPr>
            <p:spPr bwMode="auto">
              <a:xfrm flipV="1">
                <a:off x="953" y="3081"/>
                <a:ext cx="7" cy="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98" name="Freeform 444"/>
              <p:cNvSpPr>
                <a:spLocks/>
              </p:cNvSpPr>
              <p:nvPr/>
            </p:nvSpPr>
            <p:spPr bwMode="auto">
              <a:xfrm>
                <a:off x="385" y="1318"/>
                <a:ext cx="3332" cy="556"/>
              </a:xfrm>
              <a:custGeom>
                <a:avLst/>
                <a:gdLst>
                  <a:gd name="T0" fmla="*/ 0 w 13329"/>
                  <a:gd name="T1" fmla="*/ 0 h 2783"/>
                  <a:gd name="T2" fmla="*/ 0 w 13329"/>
                  <a:gd name="T3" fmla="*/ 0 h 2783"/>
                  <a:gd name="T4" fmla="*/ 0 w 13329"/>
                  <a:gd name="T5" fmla="*/ 0 h 2783"/>
                  <a:gd name="T6" fmla="*/ 0 w 13329"/>
                  <a:gd name="T7" fmla="*/ 0 h 2783"/>
                  <a:gd name="T8" fmla="*/ 0 w 13329"/>
                  <a:gd name="T9" fmla="*/ 0 h 2783"/>
                  <a:gd name="T10" fmla="*/ 0 w 13329"/>
                  <a:gd name="T11" fmla="*/ 0 h 2783"/>
                  <a:gd name="T12" fmla="*/ 0 w 13329"/>
                  <a:gd name="T13" fmla="*/ 0 h 2783"/>
                  <a:gd name="T14" fmla="*/ 0 w 13329"/>
                  <a:gd name="T15" fmla="*/ 0 h 2783"/>
                  <a:gd name="T16" fmla="*/ 0 w 13329"/>
                  <a:gd name="T17" fmla="*/ 0 h 2783"/>
                  <a:gd name="T18" fmla="*/ 0 w 13329"/>
                  <a:gd name="T19" fmla="*/ 0 h 2783"/>
                  <a:gd name="T20" fmla="*/ 0 w 13329"/>
                  <a:gd name="T21" fmla="*/ 0 h 278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329" h="2783">
                    <a:moveTo>
                      <a:pt x="781" y="1351"/>
                    </a:moveTo>
                    <a:lnTo>
                      <a:pt x="781" y="2783"/>
                    </a:lnTo>
                    <a:lnTo>
                      <a:pt x="426" y="2783"/>
                    </a:lnTo>
                    <a:lnTo>
                      <a:pt x="0" y="2618"/>
                    </a:lnTo>
                    <a:lnTo>
                      <a:pt x="0" y="0"/>
                    </a:lnTo>
                    <a:lnTo>
                      <a:pt x="13329" y="0"/>
                    </a:lnTo>
                    <a:lnTo>
                      <a:pt x="13329" y="2618"/>
                    </a:lnTo>
                    <a:lnTo>
                      <a:pt x="12903" y="2783"/>
                    </a:lnTo>
                    <a:lnTo>
                      <a:pt x="12547" y="2783"/>
                    </a:lnTo>
                    <a:lnTo>
                      <a:pt x="12547" y="1351"/>
                    </a:lnTo>
                    <a:lnTo>
                      <a:pt x="781" y="1351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99" name="Line 445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24" cy="1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00" name="Line 446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65" cy="4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01" name="Line 447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105" cy="7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02" name="Line 448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146" cy="10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03" name="Line 449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186" cy="13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04" name="Line 450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226" cy="16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05" name="Line 451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267" cy="19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06" name="Line 452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307" cy="22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07" name="Line 453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347" cy="25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08" name="Line 454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388" cy="28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09" name="Line 455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428" cy="31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10" name="Line 456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469" cy="339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11" name="Line 457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509" cy="36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12" name="Line 458"/>
              <p:cNvSpPr>
                <a:spLocks noChangeShapeType="1"/>
              </p:cNvSpPr>
              <p:nvPr/>
            </p:nvSpPr>
            <p:spPr bwMode="auto">
              <a:xfrm flipV="1">
                <a:off x="385" y="1318"/>
                <a:ext cx="549" cy="39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13" name="Line 459"/>
              <p:cNvSpPr>
                <a:spLocks noChangeShapeType="1"/>
              </p:cNvSpPr>
              <p:nvPr/>
            </p:nvSpPr>
            <p:spPr bwMode="auto">
              <a:xfrm flipV="1">
                <a:off x="385" y="1603"/>
                <a:ext cx="196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14" name="Line 460"/>
              <p:cNvSpPr>
                <a:spLocks noChangeShapeType="1"/>
              </p:cNvSpPr>
              <p:nvPr/>
            </p:nvSpPr>
            <p:spPr bwMode="auto">
              <a:xfrm flipV="1">
                <a:off x="601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15" name="Line 461"/>
              <p:cNvSpPr>
                <a:spLocks noChangeShapeType="1"/>
              </p:cNvSpPr>
              <p:nvPr/>
            </p:nvSpPr>
            <p:spPr bwMode="auto">
              <a:xfrm flipV="1">
                <a:off x="385" y="1632"/>
                <a:ext cx="196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16" name="Line 462"/>
              <p:cNvSpPr>
                <a:spLocks noChangeShapeType="1"/>
              </p:cNvSpPr>
              <p:nvPr/>
            </p:nvSpPr>
            <p:spPr bwMode="auto">
              <a:xfrm flipV="1">
                <a:off x="642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17" name="Line 463"/>
              <p:cNvSpPr>
                <a:spLocks noChangeShapeType="1"/>
              </p:cNvSpPr>
              <p:nvPr/>
            </p:nvSpPr>
            <p:spPr bwMode="auto">
              <a:xfrm flipV="1">
                <a:off x="385" y="1662"/>
                <a:ext cx="196" cy="1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18" name="Line 464"/>
              <p:cNvSpPr>
                <a:spLocks noChangeShapeType="1"/>
              </p:cNvSpPr>
              <p:nvPr/>
            </p:nvSpPr>
            <p:spPr bwMode="auto">
              <a:xfrm flipV="1">
                <a:off x="682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19" name="Line 465"/>
              <p:cNvSpPr>
                <a:spLocks noChangeShapeType="1"/>
              </p:cNvSpPr>
              <p:nvPr/>
            </p:nvSpPr>
            <p:spPr bwMode="auto">
              <a:xfrm flipV="1">
                <a:off x="385" y="1691"/>
                <a:ext cx="196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20" name="Line 466"/>
              <p:cNvSpPr>
                <a:spLocks noChangeShapeType="1"/>
              </p:cNvSpPr>
              <p:nvPr/>
            </p:nvSpPr>
            <p:spPr bwMode="auto">
              <a:xfrm flipV="1">
                <a:off x="722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21" name="Line 467"/>
              <p:cNvSpPr>
                <a:spLocks noChangeShapeType="1"/>
              </p:cNvSpPr>
              <p:nvPr/>
            </p:nvSpPr>
            <p:spPr bwMode="auto">
              <a:xfrm flipV="1">
                <a:off x="405" y="1720"/>
                <a:ext cx="176" cy="12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22" name="Line 468"/>
              <p:cNvSpPr>
                <a:spLocks noChangeShapeType="1"/>
              </p:cNvSpPr>
              <p:nvPr/>
            </p:nvSpPr>
            <p:spPr bwMode="auto">
              <a:xfrm flipV="1">
                <a:off x="763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23" name="Line 469"/>
              <p:cNvSpPr>
                <a:spLocks noChangeShapeType="1"/>
              </p:cNvSpPr>
              <p:nvPr/>
            </p:nvSpPr>
            <p:spPr bwMode="auto">
              <a:xfrm flipV="1">
                <a:off x="433" y="1749"/>
                <a:ext cx="148" cy="10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24" name="Line 470"/>
              <p:cNvSpPr>
                <a:spLocks noChangeShapeType="1"/>
              </p:cNvSpPr>
              <p:nvPr/>
            </p:nvSpPr>
            <p:spPr bwMode="auto">
              <a:xfrm flipV="1">
                <a:off x="803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25" name="Line 471"/>
              <p:cNvSpPr>
                <a:spLocks noChangeShapeType="1"/>
              </p:cNvSpPr>
              <p:nvPr/>
            </p:nvSpPr>
            <p:spPr bwMode="auto">
              <a:xfrm flipV="1">
                <a:off x="461" y="1778"/>
                <a:ext cx="120" cy="8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26" name="Line 472"/>
              <p:cNvSpPr>
                <a:spLocks noChangeShapeType="1"/>
              </p:cNvSpPr>
              <p:nvPr/>
            </p:nvSpPr>
            <p:spPr bwMode="auto">
              <a:xfrm flipV="1">
                <a:off x="844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27" name="Line 473"/>
              <p:cNvSpPr>
                <a:spLocks noChangeShapeType="1"/>
              </p:cNvSpPr>
              <p:nvPr/>
            </p:nvSpPr>
            <p:spPr bwMode="auto">
              <a:xfrm flipV="1">
                <a:off x="489" y="1808"/>
                <a:ext cx="92" cy="6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28" name="Line 474"/>
              <p:cNvSpPr>
                <a:spLocks noChangeShapeType="1"/>
              </p:cNvSpPr>
              <p:nvPr/>
            </p:nvSpPr>
            <p:spPr bwMode="auto">
              <a:xfrm flipV="1">
                <a:off x="884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29" name="Line 475"/>
              <p:cNvSpPr>
                <a:spLocks noChangeShapeType="1"/>
              </p:cNvSpPr>
              <p:nvPr/>
            </p:nvSpPr>
            <p:spPr bwMode="auto">
              <a:xfrm flipV="1">
                <a:off x="529" y="1837"/>
                <a:ext cx="52" cy="3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30" name="Line 476"/>
              <p:cNvSpPr>
                <a:spLocks noChangeShapeType="1"/>
              </p:cNvSpPr>
              <p:nvPr/>
            </p:nvSpPr>
            <p:spPr bwMode="auto">
              <a:xfrm flipV="1">
                <a:off x="924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31" name="Line 477"/>
              <p:cNvSpPr>
                <a:spLocks noChangeShapeType="1"/>
              </p:cNvSpPr>
              <p:nvPr/>
            </p:nvSpPr>
            <p:spPr bwMode="auto">
              <a:xfrm flipV="1">
                <a:off x="569" y="1866"/>
                <a:ext cx="12" cy="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32" name="Line 478"/>
              <p:cNvSpPr>
                <a:spLocks noChangeShapeType="1"/>
              </p:cNvSpPr>
              <p:nvPr/>
            </p:nvSpPr>
            <p:spPr bwMode="auto">
              <a:xfrm flipV="1">
                <a:off x="964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33" name="Line 479"/>
              <p:cNvSpPr>
                <a:spLocks noChangeShapeType="1"/>
              </p:cNvSpPr>
              <p:nvPr/>
            </p:nvSpPr>
            <p:spPr bwMode="auto">
              <a:xfrm flipV="1">
                <a:off x="1005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34" name="Line 480"/>
              <p:cNvSpPr>
                <a:spLocks noChangeShapeType="1"/>
              </p:cNvSpPr>
              <p:nvPr/>
            </p:nvSpPr>
            <p:spPr bwMode="auto">
              <a:xfrm flipV="1">
                <a:off x="1045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35" name="Line 481"/>
              <p:cNvSpPr>
                <a:spLocks noChangeShapeType="1"/>
              </p:cNvSpPr>
              <p:nvPr/>
            </p:nvSpPr>
            <p:spPr bwMode="auto">
              <a:xfrm flipV="1">
                <a:off x="1086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36" name="Line 482"/>
              <p:cNvSpPr>
                <a:spLocks noChangeShapeType="1"/>
              </p:cNvSpPr>
              <p:nvPr/>
            </p:nvSpPr>
            <p:spPr bwMode="auto">
              <a:xfrm flipV="1">
                <a:off x="1126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37" name="Line 483"/>
              <p:cNvSpPr>
                <a:spLocks noChangeShapeType="1"/>
              </p:cNvSpPr>
              <p:nvPr/>
            </p:nvSpPr>
            <p:spPr bwMode="auto">
              <a:xfrm flipV="1">
                <a:off x="1166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38" name="Line 484"/>
              <p:cNvSpPr>
                <a:spLocks noChangeShapeType="1"/>
              </p:cNvSpPr>
              <p:nvPr/>
            </p:nvSpPr>
            <p:spPr bwMode="auto">
              <a:xfrm flipV="1">
                <a:off x="1207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39" name="Line 485"/>
              <p:cNvSpPr>
                <a:spLocks noChangeShapeType="1"/>
              </p:cNvSpPr>
              <p:nvPr/>
            </p:nvSpPr>
            <p:spPr bwMode="auto">
              <a:xfrm flipV="1">
                <a:off x="1247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40" name="Line 486"/>
              <p:cNvSpPr>
                <a:spLocks noChangeShapeType="1"/>
              </p:cNvSpPr>
              <p:nvPr/>
            </p:nvSpPr>
            <p:spPr bwMode="auto">
              <a:xfrm flipV="1">
                <a:off x="1287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41" name="Line 487"/>
              <p:cNvSpPr>
                <a:spLocks noChangeShapeType="1"/>
              </p:cNvSpPr>
              <p:nvPr/>
            </p:nvSpPr>
            <p:spPr bwMode="auto">
              <a:xfrm flipV="1">
                <a:off x="1328" y="1318"/>
                <a:ext cx="372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42" name="Line 488"/>
              <p:cNvSpPr>
                <a:spLocks noChangeShapeType="1"/>
              </p:cNvSpPr>
              <p:nvPr/>
            </p:nvSpPr>
            <p:spPr bwMode="auto">
              <a:xfrm flipV="1">
                <a:off x="1368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43" name="Line 489"/>
              <p:cNvSpPr>
                <a:spLocks noChangeShapeType="1"/>
              </p:cNvSpPr>
              <p:nvPr/>
            </p:nvSpPr>
            <p:spPr bwMode="auto">
              <a:xfrm flipV="1">
                <a:off x="1409" y="1318"/>
                <a:ext cx="372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44" name="Line 490"/>
              <p:cNvSpPr>
                <a:spLocks noChangeShapeType="1"/>
              </p:cNvSpPr>
              <p:nvPr/>
            </p:nvSpPr>
            <p:spPr bwMode="auto">
              <a:xfrm flipV="1">
                <a:off x="1449" y="1318"/>
                <a:ext cx="372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45" name="Line 491"/>
              <p:cNvSpPr>
                <a:spLocks noChangeShapeType="1"/>
              </p:cNvSpPr>
              <p:nvPr/>
            </p:nvSpPr>
            <p:spPr bwMode="auto">
              <a:xfrm flipV="1">
                <a:off x="1489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46" name="Line 492"/>
              <p:cNvSpPr>
                <a:spLocks noChangeShapeType="1"/>
              </p:cNvSpPr>
              <p:nvPr/>
            </p:nvSpPr>
            <p:spPr bwMode="auto">
              <a:xfrm flipV="1">
                <a:off x="1529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47" name="Line 493"/>
              <p:cNvSpPr>
                <a:spLocks noChangeShapeType="1"/>
              </p:cNvSpPr>
              <p:nvPr/>
            </p:nvSpPr>
            <p:spPr bwMode="auto">
              <a:xfrm flipV="1">
                <a:off x="1570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48" name="Line 494"/>
              <p:cNvSpPr>
                <a:spLocks noChangeShapeType="1"/>
              </p:cNvSpPr>
              <p:nvPr/>
            </p:nvSpPr>
            <p:spPr bwMode="auto">
              <a:xfrm flipV="1">
                <a:off x="1610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49" name="Line 495"/>
              <p:cNvSpPr>
                <a:spLocks noChangeShapeType="1"/>
              </p:cNvSpPr>
              <p:nvPr/>
            </p:nvSpPr>
            <p:spPr bwMode="auto">
              <a:xfrm flipV="1">
                <a:off x="1650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50" name="Line 496"/>
              <p:cNvSpPr>
                <a:spLocks noChangeShapeType="1"/>
              </p:cNvSpPr>
              <p:nvPr/>
            </p:nvSpPr>
            <p:spPr bwMode="auto">
              <a:xfrm flipV="1">
                <a:off x="1690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51" name="Line 497"/>
              <p:cNvSpPr>
                <a:spLocks noChangeShapeType="1"/>
              </p:cNvSpPr>
              <p:nvPr/>
            </p:nvSpPr>
            <p:spPr bwMode="auto">
              <a:xfrm flipV="1">
                <a:off x="1731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52" name="Line 498"/>
              <p:cNvSpPr>
                <a:spLocks noChangeShapeType="1"/>
              </p:cNvSpPr>
              <p:nvPr/>
            </p:nvSpPr>
            <p:spPr bwMode="auto">
              <a:xfrm flipV="1">
                <a:off x="1771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53" name="Line 499"/>
              <p:cNvSpPr>
                <a:spLocks noChangeShapeType="1"/>
              </p:cNvSpPr>
              <p:nvPr/>
            </p:nvSpPr>
            <p:spPr bwMode="auto">
              <a:xfrm flipV="1">
                <a:off x="1812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54" name="Line 500"/>
              <p:cNvSpPr>
                <a:spLocks noChangeShapeType="1"/>
              </p:cNvSpPr>
              <p:nvPr/>
            </p:nvSpPr>
            <p:spPr bwMode="auto">
              <a:xfrm flipV="1">
                <a:off x="1852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55" name="Line 501"/>
              <p:cNvSpPr>
                <a:spLocks noChangeShapeType="1"/>
              </p:cNvSpPr>
              <p:nvPr/>
            </p:nvSpPr>
            <p:spPr bwMode="auto">
              <a:xfrm flipV="1">
                <a:off x="1892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56" name="Line 502"/>
              <p:cNvSpPr>
                <a:spLocks noChangeShapeType="1"/>
              </p:cNvSpPr>
              <p:nvPr/>
            </p:nvSpPr>
            <p:spPr bwMode="auto">
              <a:xfrm flipV="1">
                <a:off x="1933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57" name="Line 503"/>
              <p:cNvSpPr>
                <a:spLocks noChangeShapeType="1"/>
              </p:cNvSpPr>
              <p:nvPr/>
            </p:nvSpPr>
            <p:spPr bwMode="auto">
              <a:xfrm flipV="1">
                <a:off x="1973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58" name="Line 504"/>
              <p:cNvSpPr>
                <a:spLocks noChangeShapeType="1"/>
              </p:cNvSpPr>
              <p:nvPr/>
            </p:nvSpPr>
            <p:spPr bwMode="auto">
              <a:xfrm flipV="1">
                <a:off x="2013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59" name="Line 505"/>
              <p:cNvSpPr>
                <a:spLocks noChangeShapeType="1"/>
              </p:cNvSpPr>
              <p:nvPr/>
            </p:nvSpPr>
            <p:spPr bwMode="auto">
              <a:xfrm flipV="1">
                <a:off x="2054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60" name="Line 506"/>
              <p:cNvSpPr>
                <a:spLocks noChangeShapeType="1"/>
              </p:cNvSpPr>
              <p:nvPr/>
            </p:nvSpPr>
            <p:spPr bwMode="auto">
              <a:xfrm flipV="1">
                <a:off x="2094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61" name="Line 507"/>
              <p:cNvSpPr>
                <a:spLocks noChangeShapeType="1"/>
              </p:cNvSpPr>
              <p:nvPr/>
            </p:nvSpPr>
            <p:spPr bwMode="auto">
              <a:xfrm flipV="1">
                <a:off x="2134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62" name="Line 508"/>
              <p:cNvSpPr>
                <a:spLocks noChangeShapeType="1"/>
              </p:cNvSpPr>
              <p:nvPr/>
            </p:nvSpPr>
            <p:spPr bwMode="auto">
              <a:xfrm flipV="1">
                <a:off x="2175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63" name="Line 509"/>
              <p:cNvSpPr>
                <a:spLocks noChangeShapeType="1"/>
              </p:cNvSpPr>
              <p:nvPr/>
            </p:nvSpPr>
            <p:spPr bwMode="auto">
              <a:xfrm flipV="1">
                <a:off x="2215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64" name="Line 510"/>
              <p:cNvSpPr>
                <a:spLocks noChangeShapeType="1"/>
              </p:cNvSpPr>
              <p:nvPr/>
            </p:nvSpPr>
            <p:spPr bwMode="auto">
              <a:xfrm flipV="1">
                <a:off x="2255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65" name="Line 511"/>
              <p:cNvSpPr>
                <a:spLocks noChangeShapeType="1"/>
              </p:cNvSpPr>
              <p:nvPr/>
            </p:nvSpPr>
            <p:spPr bwMode="auto">
              <a:xfrm flipV="1">
                <a:off x="2296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66" name="Line 512"/>
              <p:cNvSpPr>
                <a:spLocks noChangeShapeType="1"/>
              </p:cNvSpPr>
              <p:nvPr/>
            </p:nvSpPr>
            <p:spPr bwMode="auto">
              <a:xfrm flipV="1">
                <a:off x="2336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67" name="Line 513"/>
              <p:cNvSpPr>
                <a:spLocks noChangeShapeType="1"/>
              </p:cNvSpPr>
              <p:nvPr/>
            </p:nvSpPr>
            <p:spPr bwMode="auto">
              <a:xfrm flipV="1">
                <a:off x="2376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68" name="Line 514"/>
              <p:cNvSpPr>
                <a:spLocks noChangeShapeType="1"/>
              </p:cNvSpPr>
              <p:nvPr/>
            </p:nvSpPr>
            <p:spPr bwMode="auto">
              <a:xfrm flipV="1">
                <a:off x="2417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69" name="Line 515"/>
              <p:cNvSpPr>
                <a:spLocks noChangeShapeType="1"/>
              </p:cNvSpPr>
              <p:nvPr/>
            </p:nvSpPr>
            <p:spPr bwMode="auto">
              <a:xfrm flipV="1">
                <a:off x="2457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70" name="Line 516"/>
              <p:cNvSpPr>
                <a:spLocks noChangeShapeType="1"/>
              </p:cNvSpPr>
              <p:nvPr/>
            </p:nvSpPr>
            <p:spPr bwMode="auto">
              <a:xfrm flipV="1">
                <a:off x="2498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71" name="Line 517"/>
              <p:cNvSpPr>
                <a:spLocks noChangeShapeType="1"/>
              </p:cNvSpPr>
              <p:nvPr/>
            </p:nvSpPr>
            <p:spPr bwMode="auto">
              <a:xfrm flipV="1">
                <a:off x="2538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72" name="Line 518"/>
              <p:cNvSpPr>
                <a:spLocks noChangeShapeType="1"/>
              </p:cNvSpPr>
              <p:nvPr/>
            </p:nvSpPr>
            <p:spPr bwMode="auto">
              <a:xfrm flipV="1">
                <a:off x="2578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73" name="Line 519"/>
              <p:cNvSpPr>
                <a:spLocks noChangeShapeType="1"/>
              </p:cNvSpPr>
              <p:nvPr/>
            </p:nvSpPr>
            <p:spPr bwMode="auto">
              <a:xfrm flipV="1">
                <a:off x="2618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74" name="Line 520"/>
              <p:cNvSpPr>
                <a:spLocks noChangeShapeType="1"/>
              </p:cNvSpPr>
              <p:nvPr/>
            </p:nvSpPr>
            <p:spPr bwMode="auto">
              <a:xfrm flipV="1">
                <a:off x="2659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75" name="Line 521"/>
              <p:cNvSpPr>
                <a:spLocks noChangeShapeType="1"/>
              </p:cNvSpPr>
              <p:nvPr/>
            </p:nvSpPr>
            <p:spPr bwMode="auto">
              <a:xfrm flipV="1">
                <a:off x="2699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76" name="Line 522"/>
              <p:cNvSpPr>
                <a:spLocks noChangeShapeType="1"/>
              </p:cNvSpPr>
              <p:nvPr/>
            </p:nvSpPr>
            <p:spPr bwMode="auto">
              <a:xfrm flipV="1">
                <a:off x="2740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77" name="Line 523"/>
              <p:cNvSpPr>
                <a:spLocks noChangeShapeType="1"/>
              </p:cNvSpPr>
              <p:nvPr/>
            </p:nvSpPr>
            <p:spPr bwMode="auto">
              <a:xfrm flipV="1">
                <a:off x="2780" y="1318"/>
                <a:ext cx="372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78" name="Line 524"/>
              <p:cNvSpPr>
                <a:spLocks noChangeShapeType="1"/>
              </p:cNvSpPr>
              <p:nvPr/>
            </p:nvSpPr>
            <p:spPr bwMode="auto">
              <a:xfrm flipV="1">
                <a:off x="2820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79" name="Line 525"/>
              <p:cNvSpPr>
                <a:spLocks noChangeShapeType="1"/>
              </p:cNvSpPr>
              <p:nvPr/>
            </p:nvSpPr>
            <p:spPr bwMode="auto">
              <a:xfrm flipV="1">
                <a:off x="2861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80" name="Line 526"/>
              <p:cNvSpPr>
                <a:spLocks noChangeShapeType="1"/>
              </p:cNvSpPr>
              <p:nvPr/>
            </p:nvSpPr>
            <p:spPr bwMode="auto">
              <a:xfrm flipV="1">
                <a:off x="2901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81" name="Line 527"/>
              <p:cNvSpPr>
                <a:spLocks noChangeShapeType="1"/>
              </p:cNvSpPr>
              <p:nvPr/>
            </p:nvSpPr>
            <p:spPr bwMode="auto">
              <a:xfrm flipV="1">
                <a:off x="2941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82" name="Line 528"/>
              <p:cNvSpPr>
                <a:spLocks noChangeShapeType="1"/>
              </p:cNvSpPr>
              <p:nvPr/>
            </p:nvSpPr>
            <p:spPr bwMode="auto">
              <a:xfrm flipV="1">
                <a:off x="2981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83" name="Line 529"/>
              <p:cNvSpPr>
                <a:spLocks noChangeShapeType="1"/>
              </p:cNvSpPr>
              <p:nvPr/>
            </p:nvSpPr>
            <p:spPr bwMode="auto">
              <a:xfrm flipV="1">
                <a:off x="3022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84" name="Line 530"/>
              <p:cNvSpPr>
                <a:spLocks noChangeShapeType="1"/>
              </p:cNvSpPr>
              <p:nvPr/>
            </p:nvSpPr>
            <p:spPr bwMode="auto">
              <a:xfrm flipV="1">
                <a:off x="3062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85" name="Line 531"/>
              <p:cNvSpPr>
                <a:spLocks noChangeShapeType="1"/>
              </p:cNvSpPr>
              <p:nvPr/>
            </p:nvSpPr>
            <p:spPr bwMode="auto">
              <a:xfrm flipV="1">
                <a:off x="3102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86" name="Line 532"/>
              <p:cNvSpPr>
                <a:spLocks noChangeShapeType="1"/>
              </p:cNvSpPr>
              <p:nvPr/>
            </p:nvSpPr>
            <p:spPr bwMode="auto">
              <a:xfrm flipV="1">
                <a:off x="3143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87" name="Line 533"/>
              <p:cNvSpPr>
                <a:spLocks noChangeShapeType="1"/>
              </p:cNvSpPr>
              <p:nvPr/>
            </p:nvSpPr>
            <p:spPr bwMode="auto">
              <a:xfrm flipV="1">
                <a:off x="3183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88" name="Line 534"/>
              <p:cNvSpPr>
                <a:spLocks noChangeShapeType="1"/>
              </p:cNvSpPr>
              <p:nvPr/>
            </p:nvSpPr>
            <p:spPr bwMode="auto">
              <a:xfrm flipV="1">
                <a:off x="3224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89" name="Line 535"/>
              <p:cNvSpPr>
                <a:spLocks noChangeShapeType="1"/>
              </p:cNvSpPr>
              <p:nvPr/>
            </p:nvSpPr>
            <p:spPr bwMode="auto">
              <a:xfrm flipV="1">
                <a:off x="3264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90" name="Line 536"/>
              <p:cNvSpPr>
                <a:spLocks noChangeShapeType="1"/>
              </p:cNvSpPr>
              <p:nvPr/>
            </p:nvSpPr>
            <p:spPr bwMode="auto">
              <a:xfrm flipV="1">
                <a:off x="3304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91" name="Line 537"/>
              <p:cNvSpPr>
                <a:spLocks noChangeShapeType="1"/>
              </p:cNvSpPr>
              <p:nvPr/>
            </p:nvSpPr>
            <p:spPr bwMode="auto">
              <a:xfrm flipV="1">
                <a:off x="3344" y="1318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92" name="Line 538"/>
              <p:cNvSpPr>
                <a:spLocks noChangeShapeType="1"/>
              </p:cNvSpPr>
              <p:nvPr/>
            </p:nvSpPr>
            <p:spPr bwMode="auto">
              <a:xfrm flipV="1">
                <a:off x="3385" y="1347"/>
                <a:ext cx="332" cy="2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93" name="Line 539"/>
              <p:cNvSpPr>
                <a:spLocks noChangeShapeType="1"/>
              </p:cNvSpPr>
              <p:nvPr/>
            </p:nvSpPr>
            <p:spPr bwMode="auto">
              <a:xfrm flipV="1">
                <a:off x="3425" y="1377"/>
                <a:ext cx="292" cy="21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94" name="Line 540"/>
              <p:cNvSpPr>
                <a:spLocks noChangeShapeType="1"/>
              </p:cNvSpPr>
              <p:nvPr/>
            </p:nvSpPr>
            <p:spPr bwMode="auto">
              <a:xfrm flipV="1">
                <a:off x="3466" y="1406"/>
                <a:ext cx="251" cy="18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95" name="Line 541"/>
              <p:cNvSpPr>
                <a:spLocks noChangeShapeType="1"/>
              </p:cNvSpPr>
              <p:nvPr/>
            </p:nvSpPr>
            <p:spPr bwMode="auto">
              <a:xfrm flipV="1">
                <a:off x="3506" y="1435"/>
                <a:ext cx="211" cy="1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96" name="Line 542"/>
              <p:cNvSpPr>
                <a:spLocks noChangeShapeType="1"/>
              </p:cNvSpPr>
              <p:nvPr/>
            </p:nvSpPr>
            <p:spPr bwMode="auto">
              <a:xfrm flipV="1">
                <a:off x="3522" y="1464"/>
                <a:ext cx="195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97" name="Line 543"/>
              <p:cNvSpPr>
                <a:spLocks noChangeShapeType="1"/>
              </p:cNvSpPr>
              <p:nvPr/>
            </p:nvSpPr>
            <p:spPr bwMode="auto">
              <a:xfrm flipV="1">
                <a:off x="3522" y="1493"/>
                <a:ext cx="195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98" name="Line 544"/>
              <p:cNvSpPr>
                <a:spLocks noChangeShapeType="1"/>
              </p:cNvSpPr>
              <p:nvPr/>
            </p:nvSpPr>
            <p:spPr bwMode="auto">
              <a:xfrm flipV="1">
                <a:off x="3522" y="1522"/>
                <a:ext cx="195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99" name="Line 545"/>
              <p:cNvSpPr>
                <a:spLocks noChangeShapeType="1"/>
              </p:cNvSpPr>
              <p:nvPr/>
            </p:nvSpPr>
            <p:spPr bwMode="auto">
              <a:xfrm flipV="1">
                <a:off x="3522" y="1552"/>
                <a:ext cx="195" cy="1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00" name="Line 546"/>
              <p:cNvSpPr>
                <a:spLocks noChangeShapeType="1"/>
              </p:cNvSpPr>
              <p:nvPr/>
            </p:nvSpPr>
            <p:spPr bwMode="auto">
              <a:xfrm flipV="1">
                <a:off x="3522" y="1581"/>
                <a:ext cx="195" cy="1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01" name="Line 547"/>
              <p:cNvSpPr>
                <a:spLocks noChangeShapeType="1"/>
              </p:cNvSpPr>
              <p:nvPr/>
            </p:nvSpPr>
            <p:spPr bwMode="auto">
              <a:xfrm flipV="1">
                <a:off x="3522" y="1610"/>
                <a:ext cx="195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02" name="Line 548"/>
              <p:cNvSpPr>
                <a:spLocks noChangeShapeType="1"/>
              </p:cNvSpPr>
              <p:nvPr/>
            </p:nvSpPr>
            <p:spPr bwMode="auto">
              <a:xfrm flipV="1">
                <a:off x="3522" y="1640"/>
                <a:ext cx="195" cy="1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03" name="Line 549"/>
              <p:cNvSpPr>
                <a:spLocks noChangeShapeType="1"/>
              </p:cNvSpPr>
              <p:nvPr/>
            </p:nvSpPr>
            <p:spPr bwMode="auto">
              <a:xfrm flipV="1">
                <a:off x="3522" y="1668"/>
                <a:ext cx="195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04" name="Line 550"/>
              <p:cNvSpPr>
                <a:spLocks noChangeShapeType="1"/>
              </p:cNvSpPr>
              <p:nvPr/>
            </p:nvSpPr>
            <p:spPr bwMode="auto">
              <a:xfrm flipV="1">
                <a:off x="3522" y="1698"/>
                <a:ext cx="195" cy="1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05" name="Line 551"/>
              <p:cNvSpPr>
                <a:spLocks noChangeShapeType="1"/>
              </p:cNvSpPr>
              <p:nvPr/>
            </p:nvSpPr>
            <p:spPr bwMode="auto">
              <a:xfrm flipV="1">
                <a:off x="3522" y="1727"/>
                <a:ext cx="195" cy="1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06" name="Line 552"/>
              <p:cNvSpPr>
                <a:spLocks noChangeShapeType="1"/>
              </p:cNvSpPr>
              <p:nvPr/>
            </p:nvSpPr>
            <p:spPr bwMode="auto">
              <a:xfrm flipV="1">
                <a:off x="3554" y="1756"/>
                <a:ext cx="163" cy="11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07" name="Line 553"/>
              <p:cNvSpPr>
                <a:spLocks noChangeShapeType="1"/>
              </p:cNvSpPr>
              <p:nvPr/>
            </p:nvSpPr>
            <p:spPr bwMode="auto">
              <a:xfrm flipV="1">
                <a:off x="3595" y="1785"/>
                <a:ext cx="122" cy="89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08" name="Line 554"/>
              <p:cNvSpPr>
                <a:spLocks noChangeShapeType="1"/>
              </p:cNvSpPr>
              <p:nvPr/>
            </p:nvSpPr>
            <p:spPr bwMode="auto">
              <a:xfrm flipV="1">
                <a:off x="3653" y="1815"/>
                <a:ext cx="64" cy="4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09" name="Freeform 555"/>
              <p:cNvSpPr>
                <a:spLocks/>
              </p:cNvSpPr>
              <p:nvPr/>
            </p:nvSpPr>
            <p:spPr bwMode="auto">
              <a:xfrm>
                <a:off x="2051" y="3267"/>
                <a:ext cx="1666" cy="523"/>
              </a:xfrm>
              <a:custGeom>
                <a:avLst/>
                <a:gdLst>
                  <a:gd name="T0" fmla="*/ 0 w 6665"/>
                  <a:gd name="T1" fmla="*/ 0 h 2619"/>
                  <a:gd name="T2" fmla="*/ 0 w 6665"/>
                  <a:gd name="T3" fmla="*/ 0 h 2619"/>
                  <a:gd name="T4" fmla="*/ 0 w 6665"/>
                  <a:gd name="T5" fmla="*/ 0 h 26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665" h="2619">
                    <a:moveTo>
                      <a:pt x="0" y="2619"/>
                    </a:moveTo>
                    <a:lnTo>
                      <a:pt x="6665" y="2619"/>
                    </a:lnTo>
                    <a:lnTo>
                      <a:pt x="6665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10" name="Freeform 556"/>
              <p:cNvSpPr>
                <a:spLocks/>
              </p:cNvSpPr>
              <p:nvPr/>
            </p:nvSpPr>
            <p:spPr bwMode="auto">
              <a:xfrm>
                <a:off x="385" y="3234"/>
                <a:ext cx="3332" cy="556"/>
              </a:xfrm>
              <a:custGeom>
                <a:avLst/>
                <a:gdLst>
                  <a:gd name="T0" fmla="*/ 0 w 13329"/>
                  <a:gd name="T1" fmla="*/ 0 h 2784"/>
                  <a:gd name="T2" fmla="*/ 0 w 13329"/>
                  <a:gd name="T3" fmla="*/ 0 h 2784"/>
                  <a:gd name="T4" fmla="*/ 0 w 13329"/>
                  <a:gd name="T5" fmla="*/ 0 h 2784"/>
                  <a:gd name="T6" fmla="*/ 0 w 13329"/>
                  <a:gd name="T7" fmla="*/ 0 h 2784"/>
                  <a:gd name="T8" fmla="*/ 0 w 13329"/>
                  <a:gd name="T9" fmla="*/ 0 h 2784"/>
                  <a:gd name="T10" fmla="*/ 0 w 13329"/>
                  <a:gd name="T11" fmla="*/ 0 h 2784"/>
                  <a:gd name="T12" fmla="*/ 0 w 13329"/>
                  <a:gd name="T13" fmla="*/ 0 h 2784"/>
                  <a:gd name="T14" fmla="*/ 0 w 13329"/>
                  <a:gd name="T15" fmla="*/ 0 h 2784"/>
                  <a:gd name="T16" fmla="*/ 0 w 13329"/>
                  <a:gd name="T17" fmla="*/ 0 h 2784"/>
                  <a:gd name="T18" fmla="*/ 0 w 13329"/>
                  <a:gd name="T19" fmla="*/ 0 h 2784"/>
                  <a:gd name="T20" fmla="*/ 0 w 13329"/>
                  <a:gd name="T21" fmla="*/ 0 h 27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329" h="2784">
                    <a:moveTo>
                      <a:pt x="781" y="1433"/>
                    </a:moveTo>
                    <a:lnTo>
                      <a:pt x="781" y="0"/>
                    </a:lnTo>
                    <a:lnTo>
                      <a:pt x="426" y="0"/>
                    </a:lnTo>
                    <a:lnTo>
                      <a:pt x="0" y="165"/>
                    </a:lnTo>
                    <a:lnTo>
                      <a:pt x="0" y="2784"/>
                    </a:lnTo>
                    <a:lnTo>
                      <a:pt x="13329" y="2784"/>
                    </a:lnTo>
                    <a:lnTo>
                      <a:pt x="13329" y="165"/>
                    </a:lnTo>
                    <a:lnTo>
                      <a:pt x="12903" y="0"/>
                    </a:lnTo>
                    <a:lnTo>
                      <a:pt x="12547" y="0"/>
                    </a:lnTo>
                    <a:lnTo>
                      <a:pt x="12547" y="1433"/>
                    </a:lnTo>
                    <a:lnTo>
                      <a:pt x="781" y="1433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11" name="Line 557"/>
              <p:cNvSpPr>
                <a:spLocks noChangeShapeType="1"/>
              </p:cNvSpPr>
              <p:nvPr/>
            </p:nvSpPr>
            <p:spPr bwMode="auto">
              <a:xfrm>
                <a:off x="3653" y="3247"/>
                <a:ext cx="64" cy="4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12" name="Line 558"/>
              <p:cNvSpPr>
                <a:spLocks noChangeShapeType="1"/>
              </p:cNvSpPr>
              <p:nvPr/>
            </p:nvSpPr>
            <p:spPr bwMode="auto">
              <a:xfrm>
                <a:off x="3595" y="3234"/>
                <a:ext cx="122" cy="89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13" name="Line 559"/>
              <p:cNvSpPr>
                <a:spLocks noChangeShapeType="1"/>
              </p:cNvSpPr>
              <p:nvPr/>
            </p:nvSpPr>
            <p:spPr bwMode="auto">
              <a:xfrm>
                <a:off x="3554" y="3234"/>
                <a:ext cx="163" cy="11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14" name="Line 560"/>
              <p:cNvSpPr>
                <a:spLocks noChangeShapeType="1"/>
              </p:cNvSpPr>
              <p:nvPr/>
            </p:nvSpPr>
            <p:spPr bwMode="auto">
              <a:xfrm>
                <a:off x="3522" y="3240"/>
                <a:ext cx="195" cy="1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15" name="Line 561"/>
              <p:cNvSpPr>
                <a:spLocks noChangeShapeType="1"/>
              </p:cNvSpPr>
              <p:nvPr/>
            </p:nvSpPr>
            <p:spPr bwMode="auto">
              <a:xfrm>
                <a:off x="3522" y="3269"/>
                <a:ext cx="195" cy="1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16" name="Line 562"/>
              <p:cNvSpPr>
                <a:spLocks noChangeShapeType="1"/>
              </p:cNvSpPr>
              <p:nvPr/>
            </p:nvSpPr>
            <p:spPr bwMode="auto">
              <a:xfrm>
                <a:off x="3522" y="3298"/>
                <a:ext cx="195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17" name="Line 563"/>
              <p:cNvSpPr>
                <a:spLocks noChangeShapeType="1"/>
              </p:cNvSpPr>
              <p:nvPr/>
            </p:nvSpPr>
            <p:spPr bwMode="auto">
              <a:xfrm>
                <a:off x="3522" y="3327"/>
                <a:ext cx="195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18" name="Line 564"/>
              <p:cNvSpPr>
                <a:spLocks noChangeShapeType="1"/>
              </p:cNvSpPr>
              <p:nvPr/>
            </p:nvSpPr>
            <p:spPr bwMode="auto">
              <a:xfrm>
                <a:off x="3522" y="3356"/>
                <a:ext cx="195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19" name="Line 565"/>
              <p:cNvSpPr>
                <a:spLocks noChangeShapeType="1"/>
              </p:cNvSpPr>
              <p:nvPr/>
            </p:nvSpPr>
            <p:spPr bwMode="auto">
              <a:xfrm>
                <a:off x="3522" y="3386"/>
                <a:ext cx="195" cy="1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20" name="Line 566"/>
              <p:cNvSpPr>
                <a:spLocks noChangeShapeType="1"/>
              </p:cNvSpPr>
              <p:nvPr/>
            </p:nvSpPr>
            <p:spPr bwMode="auto">
              <a:xfrm>
                <a:off x="3522" y="3415"/>
                <a:ext cx="195" cy="1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21" name="Line 567"/>
              <p:cNvSpPr>
                <a:spLocks noChangeShapeType="1"/>
              </p:cNvSpPr>
              <p:nvPr/>
            </p:nvSpPr>
            <p:spPr bwMode="auto">
              <a:xfrm>
                <a:off x="3522" y="3444"/>
                <a:ext cx="195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22" name="Line 568"/>
              <p:cNvSpPr>
                <a:spLocks noChangeShapeType="1"/>
              </p:cNvSpPr>
              <p:nvPr/>
            </p:nvSpPr>
            <p:spPr bwMode="auto">
              <a:xfrm>
                <a:off x="3522" y="3473"/>
                <a:ext cx="195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23" name="Line 569"/>
              <p:cNvSpPr>
                <a:spLocks noChangeShapeType="1"/>
              </p:cNvSpPr>
              <p:nvPr/>
            </p:nvSpPr>
            <p:spPr bwMode="auto">
              <a:xfrm>
                <a:off x="3522" y="3503"/>
                <a:ext cx="195" cy="1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24" name="Line 570"/>
              <p:cNvSpPr>
                <a:spLocks noChangeShapeType="1"/>
              </p:cNvSpPr>
              <p:nvPr/>
            </p:nvSpPr>
            <p:spPr bwMode="auto">
              <a:xfrm>
                <a:off x="3506" y="3520"/>
                <a:ext cx="211" cy="15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25" name="Line 571"/>
              <p:cNvSpPr>
                <a:spLocks noChangeShapeType="1"/>
              </p:cNvSpPr>
              <p:nvPr/>
            </p:nvSpPr>
            <p:spPr bwMode="auto">
              <a:xfrm>
                <a:off x="3466" y="3520"/>
                <a:ext cx="251" cy="18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26" name="Line 572"/>
              <p:cNvSpPr>
                <a:spLocks noChangeShapeType="1"/>
              </p:cNvSpPr>
              <p:nvPr/>
            </p:nvSpPr>
            <p:spPr bwMode="auto">
              <a:xfrm>
                <a:off x="3425" y="3520"/>
                <a:ext cx="292" cy="21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27" name="Line 573"/>
              <p:cNvSpPr>
                <a:spLocks noChangeShapeType="1"/>
              </p:cNvSpPr>
              <p:nvPr/>
            </p:nvSpPr>
            <p:spPr bwMode="auto">
              <a:xfrm>
                <a:off x="3385" y="3520"/>
                <a:ext cx="332" cy="2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28" name="Line 574"/>
              <p:cNvSpPr>
                <a:spLocks noChangeShapeType="1"/>
              </p:cNvSpPr>
              <p:nvPr/>
            </p:nvSpPr>
            <p:spPr bwMode="auto">
              <a:xfrm>
                <a:off x="3344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29" name="Line 575"/>
              <p:cNvSpPr>
                <a:spLocks noChangeShapeType="1"/>
              </p:cNvSpPr>
              <p:nvPr/>
            </p:nvSpPr>
            <p:spPr bwMode="auto">
              <a:xfrm>
                <a:off x="3304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30" name="Line 576"/>
              <p:cNvSpPr>
                <a:spLocks noChangeShapeType="1"/>
              </p:cNvSpPr>
              <p:nvPr/>
            </p:nvSpPr>
            <p:spPr bwMode="auto">
              <a:xfrm>
                <a:off x="3264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31" name="Line 577"/>
              <p:cNvSpPr>
                <a:spLocks noChangeShapeType="1"/>
              </p:cNvSpPr>
              <p:nvPr/>
            </p:nvSpPr>
            <p:spPr bwMode="auto">
              <a:xfrm>
                <a:off x="3224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32" name="Line 578"/>
              <p:cNvSpPr>
                <a:spLocks noChangeShapeType="1"/>
              </p:cNvSpPr>
              <p:nvPr/>
            </p:nvSpPr>
            <p:spPr bwMode="auto">
              <a:xfrm>
                <a:off x="3183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33" name="Line 579"/>
              <p:cNvSpPr>
                <a:spLocks noChangeShapeType="1"/>
              </p:cNvSpPr>
              <p:nvPr/>
            </p:nvSpPr>
            <p:spPr bwMode="auto">
              <a:xfrm>
                <a:off x="3143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34" name="Line 580"/>
              <p:cNvSpPr>
                <a:spLocks noChangeShapeType="1"/>
              </p:cNvSpPr>
              <p:nvPr/>
            </p:nvSpPr>
            <p:spPr bwMode="auto">
              <a:xfrm>
                <a:off x="3102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35" name="Line 581"/>
              <p:cNvSpPr>
                <a:spLocks noChangeShapeType="1"/>
              </p:cNvSpPr>
              <p:nvPr/>
            </p:nvSpPr>
            <p:spPr bwMode="auto">
              <a:xfrm>
                <a:off x="3062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36" name="Line 582"/>
              <p:cNvSpPr>
                <a:spLocks noChangeShapeType="1"/>
              </p:cNvSpPr>
              <p:nvPr/>
            </p:nvSpPr>
            <p:spPr bwMode="auto">
              <a:xfrm>
                <a:off x="3022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37" name="Line 583"/>
              <p:cNvSpPr>
                <a:spLocks noChangeShapeType="1"/>
              </p:cNvSpPr>
              <p:nvPr/>
            </p:nvSpPr>
            <p:spPr bwMode="auto">
              <a:xfrm>
                <a:off x="2981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38" name="Line 584"/>
              <p:cNvSpPr>
                <a:spLocks noChangeShapeType="1"/>
              </p:cNvSpPr>
              <p:nvPr/>
            </p:nvSpPr>
            <p:spPr bwMode="auto">
              <a:xfrm>
                <a:off x="2941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39" name="Line 585"/>
              <p:cNvSpPr>
                <a:spLocks noChangeShapeType="1"/>
              </p:cNvSpPr>
              <p:nvPr/>
            </p:nvSpPr>
            <p:spPr bwMode="auto">
              <a:xfrm>
                <a:off x="2901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40" name="Line 586"/>
              <p:cNvSpPr>
                <a:spLocks noChangeShapeType="1"/>
              </p:cNvSpPr>
              <p:nvPr/>
            </p:nvSpPr>
            <p:spPr bwMode="auto">
              <a:xfrm>
                <a:off x="2861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41" name="Line 587"/>
              <p:cNvSpPr>
                <a:spLocks noChangeShapeType="1"/>
              </p:cNvSpPr>
              <p:nvPr/>
            </p:nvSpPr>
            <p:spPr bwMode="auto">
              <a:xfrm>
                <a:off x="2820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42" name="Line 588"/>
              <p:cNvSpPr>
                <a:spLocks noChangeShapeType="1"/>
              </p:cNvSpPr>
              <p:nvPr/>
            </p:nvSpPr>
            <p:spPr bwMode="auto">
              <a:xfrm>
                <a:off x="2780" y="3520"/>
                <a:ext cx="372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43" name="Line 589"/>
              <p:cNvSpPr>
                <a:spLocks noChangeShapeType="1"/>
              </p:cNvSpPr>
              <p:nvPr/>
            </p:nvSpPr>
            <p:spPr bwMode="auto">
              <a:xfrm>
                <a:off x="2740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44" name="Line 590"/>
              <p:cNvSpPr>
                <a:spLocks noChangeShapeType="1"/>
              </p:cNvSpPr>
              <p:nvPr/>
            </p:nvSpPr>
            <p:spPr bwMode="auto">
              <a:xfrm>
                <a:off x="2699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45" name="Line 591"/>
              <p:cNvSpPr>
                <a:spLocks noChangeShapeType="1"/>
              </p:cNvSpPr>
              <p:nvPr/>
            </p:nvSpPr>
            <p:spPr bwMode="auto">
              <a:xfrm>
                <a:off x="2659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46" name="Line 592"/>
              <p:cNvSpPr>
                <a:spLocks noChangeShapeType="1"/>
              </p:cNvSpPr>
              <p:nvPr/>
            </p:nvSpPr>
            <p:spPr bwMode="auto">
              <a:xfrm>
                <a:off x="2618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47" name="Line 593"/>
              <p:cNvSpPr>
                <a:spLocks noChangeShapeType="1"/>
              </p:cNvSpPr>
              <p:nvPr/>
            </p:nvSpPr>
            <p:spPr bwMode="auto">
              <a:xfrm>
                <a:off x="2578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48" name="Line 594"/>
              <p:cNvSpPr>
                <a:spLocks noChangeShapeType="1"/>
              </p:cNvSpPr>
              <p:nvPr/>
            </p:nvSpPr>
            <p:spPr bwMode="auto">
              <a:xfrm>
                <a:off x="2538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49" name="Line 595"/>
              <p:cNvSpPr>
                <a:spLocks noChangeShapeType="1"/>
              </p:cNvSpPr>
              <p:nvPr/>
            </p:nvSpPr>
            <p:spPr bwMode="auto">
              <a:xfrm>
                <a:off x="2498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50" name="Line 596"/>
              <p:cNvSpPr>
                <a:spLocks noChangeShapeType="1"/>
              </p:cNvSpPr>
              <p:nvPr/>
            </p:nvSpPr>
            <p:spPr bwMode="auto">
              <a:xfrm>
                <a:off x="2457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51" name="Line 597"/>
              <p:cNvSpPr>
                <a:spLocks noChangeShapeType="1"/>
              </p:cNvSpPr>
              <p:nvPr/>
            </p:nvSpPr>
            <p:spPr bwMode="auto">
              <a:xfrm>
                <a:off x="2417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52" name="Line 598"/>
              <p:cNvSpPr>
                <a:spLocks noChangeShapeType="1"/>
              </p:cNvSpPr>
              <p:nvPr/>
            </p:nvSpPr>
            <p:spPr bwMode="auto">
              <a:xfrm>
                <a:off x="2376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53" name="Line 599"/>
              <p:cNvSpPr>
                <a:spLocks noChangeShapeType="1"/>
              </p:cNvSpPr>
              <p:nvPr/>
            </p:nvSpPr>
            <p:spPr bwMode="auto">
              <a:xfrm>
                <a:off x="2336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54" name="Line 600"/>
              <p:cNvSpPr>
                <a:spLocks noChangeShapeType="1"/>
              </p:cNvSpPr>
              <p:nvPr/>
            </p:nvSpPr>
            <p:spPr bwMode="auto">
              <a:xfrm>
                <a:off x="2296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55" name="Line 601"/>
              <p:cNvSpPr>
                <a:spLocks noChangeShapeType="1"/>
              </p:cNvSpPr>
              <p:nvPr/>
            </p:nvSpPr>
            <p:spPr bwMode="auto">
              <a:xfrm>
                <a:off x="2255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56" name="Line 602"/>
              <p:cNvSpPr>
                <a:spLocks noChangeShapeType="1"/>
              </p:cNvSpPr>
              <p:nvPr/>
            </p:nvSpPr>
            <p:spPr bwMode="auto">
              <a:xfrm>
                <a:off x="2215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57" name="Line 603"/>
              <p:cNvSpPr>
                <a:spLocks noChangeShapeType="1"/>
              </p:cNvSpPr>
              <p:nvPr/>
            </p:nvSpPr>
            <p:spPr bwMode="auto">
              <a:xfrm>
                <a:off x="2175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58" name="Line 604"/>
              <p:cNvSpPr>
                <a:spLocks noChangeShapeType="1"/>
              </p:cNvSpPr>
              <p:nvPr/>
            </p:nvSpPr>
            <p:spPr bwMode="auto">
              <a:xfrm>
                <a:off x="2134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59" name="Line 605"/>
              <p:cNvSpPr>
                <a:spLocks noChangeShapeType="1"/>
              </p:cNvSpPr>
              <p:nvPr/>
            </p:nvSpPr>
            <p:spPr bwMode="auto">
              <a:xfrm>
                <a:off x="2094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60" name="Line 606"/>
              <p:cNvSpPr>
                <a:spLocks noChangeShapeType="1"/>
              </p:cNvSpPr>
              <p:nvPr/>
            </p:nvSpPr>
            <p:spPr bwMode="auto">
              <a:xfrm>
                <a:off x="2054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61" name="Line 607"/>
              <p:cNvSpPr>
                <a:spLocks noChangeShapeType="1"/>
              </p:cNvSpPr>
              <p:nvPr/>
            </p:nvSpPr>
            <p:spPr bwMode="auto">
              <a:xfrm>
                <a:off x="2013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62" name="Line 608"/>
              <p:cNvSpPr>
                <a:spLocks noChangeShapeType="1"/>
              </p:cNvSpPr>
              <p:nvPr/>
            </p:nvSpPr>
            <p:spPr bwMode="auto">
              <a:xfrm>
                <a:off x="1973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63" name="Line 609"/>
              <p:cNvSpPr>
                <a:spLocks noChangeShapeType="1"/>
              </p:cNvSpPr>
              <p:nvPr/>
            </p:nvSpPr>
            <p:spPr bwMode="auto">
              <a:xfrm>
                <a:off x="1933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64" name="Line 610"/>
              <p:cNvSpPr>
                <a:spLocks noChangeShapeType="1"/>
              </p:cNvSpPr>
              <p:nvPr/>
            </p:nvSpPr>
            <p:spPr bwMode="auto">
              <a:xfrm>
                <a:off x="1892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65" name="Line 611"/>
              <p:cNvSpPr>
                <a:spLocks noChangeShapeType="1"/>
              </p:cNvSpPr>
              <p:nvPr/>
            </p:nvSpPr>
            <p:spPr bwMode="auto">
              <a:xfrm>
                <a:off x="1852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66" name="Line 612"/>
              <p:cNvSpPr>
                <a:spLocks noChangeShapeType="1"/>
              </p:cNvSpPr>
              <p:nvPr/>
            </p:nvSpPr>
            <p:spPr bwMode="auto">
              <a:xfrm>
                <a:off x="1812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67" name="Line 613"/>
              <p:cNvSpPr>
                <a:spLocks noChangeShapeType="1"/>
              </p:cNvSpPr>
              <p:nvPr/>
            </p:nvSpPr>
            <p:spPr bwMode="auto">
              <a:xfrm>
                <a:off x="1771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4363" name="Group 614"/>
            <p:cNvGrpSpPr>
              <a:grpSpLocks/>
            </p:cNvGrpSpPr>
            <p:nvPr/>
          </p:nvGrpSpPr>
          <p:grpSpPr bwMode="auto">
            <a:xfrm>
              <a:off x="385" y="1902"/>
              <a:ext cx="3137" cy="1888"/>
              <a:chOff x="385" y="1902"/>
              <a:chExt cx="3137" cy="1888"/>
            </a:xfrm>
          </p:grpSpPr>
          <p:sp>
            <p:nvSpPr>
              <p:cNvPr id="14568" name="Line 615"/>
              <p:cNvSpPr>
                <a:spLocks noChangeShapeType="1"/>
              </p:cNvSpPr>
              <p:nvPr/>
            </p:nvSpPr>
            <p:spPr bwMode="auto">
              <a:xfrm>
                <a:off x="1731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69" name="Line 616"/>
              <p:cNvSpPr>
                <a:spLocks noChangeShapeType="1"/>
              </p:cNvSpPr>
              <p:nvPr/>
            </p:nvSpPr>
            <p:spPr bwMode="auto">
              <a:xfrm>
                <a:off x="1690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70" name="Line 617"/>
              <p:cNvSpPr>
                <a:spLocks noChangeShapeType="1"/>
              </p:cNvSpPr>
              <p:nvPr/>
            </p:nvSpPr>
            <p:spPr bwMode="auto">
              <a:xfrm>
                <a:off x="1650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71" name="Line 618"/>
              <p:cNvSpPr>
                <a:spLocks noChangeShapeType="1"/>
              </p:cNvSpPr>
              <p:nvPr/>
            </p:nvSpPr>
            <p:spPr bwMode="auto">
              <a:xfrm>
                <a:off x="1610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72" name="Line 619"/>
              <p:cNvSpPr>
                <a:spLocks noChangeShapeType="1"/>
              </p:cNvSpPr>
              <p:nvPr/>
            </p:nvSpPr>
            <p:spPr bwMode="auto">
              <a:xfrm>
                <a:off x="1570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73" name="Line 620"/>
              <p:cNvSpPr>
                <a:spLocks noChangeShapeType="1"/>
              </p:cNvSpPr>
              <p:nvPr/>
            </p:nvSpPr>
            <p:spPr bwMode="auto">
              <a:xfrm>
                <a:off x="1529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74" name="Line 621"/>
              <p:cNvSpPr>
                <a:spLocks noChangeShapeType="1"/>
              </p:cNvSpPr>
              <p:nvPr/>
            </p:nvSpPr>
            <p:spPr bwMode="auto">
              <a:xfrm>
                <a:off x="1489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75" name="Line 622"/>
              <p:cNvSpPr>
                <a:spLocks noChangeShapeType="1"/>
              </p:cNvSpPr>
              <p:nvPr/>
            </p:nvSpPr>
            <p:spPr bwMode="auto">
              <a:xfrm>
                <a:off x="1449" y="3520"/>
                <a:ext cx="372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76" name="Line 623"/>
              <p:cNvSpPr>
                <a:spLocks noChangeShapeType="1"/>
              </p:cNvSpPr>
              <p:nvPr/>
            </p:nvSpPr>
            <p:spPr bwMode="auto">
              <a:xfrm>
                <a:off x="1409" y="3520"/>
                <a:ext cx="372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77" name="Line 624"/>
              <p:cNvSpPr>
                <a:spLocks noChangeShapeType="1"/>
              </p:cNvSpPr>
              <p:nvPr/>
            </p:nvSpPr>
            <p:spPr bwMode="auto">
              <a:xfrm>
                <a:off x="1368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78" name="Line 625"/>
              <p:cNvSpPr>
                <a:spLocks noChangeShapeType="1"/>
              </p:cNvSpPr>
              <p:nvPr/>
            </p:nvSpPr>
            <p:spPr bwMode="auto">
              <a:xfrm>
                <a:off x="1328" y="3520"/>
                <a:ext cx="372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79" name="Line 626"/>
              <p:cNvSpPr>
                <a:spLocks noChangeShapeType="1"/>
              </p:cNvSpPr>
              <p:nvPr/>
            </p:nvSpPr>
            <p:spPr bwMode="auto">
              <a:xfrm>
                <a:off x="1287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80" name="Line 627"/>
              <p:cNvSpPr>
                <a:spLocks noChangeShapeType="1"/>
              </p:cNvSpPr>
              <p:nvPr/>
            </p:nvSpPr>
            <p:spPr bwMode="auto">
              <a:xfrm>
                <a:off x="1247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81" name="Line 628"/>
              <p:cNvSpPr>
                <a:spLocks noChangeShapeType="1"/>
              </p:cNvSpPr>
              <p:nvPr/>
            </p:nvSpPr>
            <p:spPr bwMode="auto">
              <a:xfrm>
                <a:off x="1207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82" name="Line 629"/>
              <p:cNvSpPr>
                <a:spLocks noChangeShapeType="1"/>
              </p:cNvSpPr>
              <p:nvPr/>
            </p:nvSpPr>
            <p:spPr bwMode="auto">
              <a:xfrm>
                <a:off x="1166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83" name="Line 630"/>
              <p:cNvSpPr>
                <a:spLocks noChangeShapeType="1"/>
              </p:cNvSpPr>
              <p:nvPr/>
            </p:nvSpPr>
            <p:spPr bwMode="auto">
              <a:xfrm>
                <a:off x="1126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84" name="Line 631"/>
              <p:cNvSpPr>
                <a:spLocks noChangeShapeType="1"/>
              </p:cNvSpPr>
              <p:nvPr/>
            </p:nvSpPr>
            <p:spPr bwMode="auto">
              <a:xfrm>
                <a:off x="1086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85" name="Line 632"/>
              <p:cNvSpPr>
                <a:spLocks noChangeShapeType="1"/>
              </p:cNvSpPr>
              <p:nvPr/>
            </p:nvSpPr>
            <p:spPr bwMode="auto">
              <a:xfrm>
                <a:off x="1045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86" name="Line 633"/>
              <p:cNvSpPr>
                <a:spLocks noChangeShapeType="1"/>
              </p:cNvSpPr>
              <p:nvPr/>
            </p:nvSpPr>
            <p:spPr bwMode="auto">
              <a:xfrm>
                <a:off x="1005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87" name="Line 634"/>
              <p:cNvSpPr>
                <a:spLocks noChangeShapeType="1"/>
              </p:cNvSpPr>
              <p:nvPr/>
            </p:nvSpPr>
            <p:spPr bwMode="auto">
              <a:xfrm>
                <a:off x="569" y="3234"/>
                <a:ext cx="12" cy="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88" name="Line 635"/>
              <p:cNvSpPr>
                <a:spLocks noChangeShapeType="1"/>
              </p:cNvSpPr>
              <p:nvPr/>
            </p:nvSpPr>
            <p:spPr bwMode="auto">
              <a:xfrm>
                <a:off x="964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89" name="Line 636"/>
              <p:cNvSpPr>
                <a:spLocks noChangeShapeType="1"/>
              </p:cNvSpPr>
              <p:nvPr/>
            </p:nvSpPr>
            <p:spPr bwMode="auto">
              <a:xfrm>
                <a:off x="529" y="3234"/>
                <a:ext cx="52" cy="3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90" name="Line 637"/>
              <p:cNvSpPr>
                <a:spLocks noChangeShapeType="1"/>
              </p:cNvSpPr>
              <p:nvPr/>
            </p:nvSpPr>
            <p:spPr bwMode="auto">
              <a:xfrm>
                <a:off x="924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91" name="Line 638"/>
              <p:cNvSpPr>
                <a:spLocks noChangeShapeType="1"/>
              </p:cNvSpPr>
              <p:nvPr/>
            </p:nvSpPr>
            <p:spPr bwMode="auto">
              <a:xfrm>
                <a:off x="489" y="3234"/>
                <a:ext cx="92" cy="6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92" name="Line 639"/>
              <p:cNvSpPr>
                <a:spLocks noChangeShapeType="1"/>
              </p:cNvSpPr>
              <p:nvPr/>
            </p:nvSpPr>
            <p:spPr bwMode="auto">
              <a:xfrm>
                <a:off x="884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93" name="Line 640"/>
              <p:cNvSpPr>
                <a:spLocks noChangeShapeType="1"/>
              </p:cNvSpPr>
              <p:nvPr/>
            </p:nvSpPr>
            <p:spPr bwMode="auto">
              <a:xfrm>
                <a:off x="461" y="3243"/>
                <a:ext cx="120" cy="8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94" name="Line 641"/>
              <p:cNvSpPr>
                <a:spLocks noChangeShapeType="1"/>
              </p:cNvSpPr>
              <p:nvPr/>
            </p:nvSpPr>
            <p:spPr bwMode="auto">
              <a:xfrm>
                <a:off x="844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95" name="Line 642"/>
              <p:cNvSpPr>
                <a:spLocks noChangeShapeType="1"/>
              </p:cNvSpPr>
              <p:nvPr/>
            </p:nvSpPr>
            <p:spPr bwMode="auto">
              <a:xfrm>
                <a:off x="433" y="3252"/>
                <a:ext cx="148" cy="10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96" name="Line 643"/>
              <p:cNvSpPr>
                <a:spLocks noChangeShapeType="1"/>
              </p:cNvSpPr>
              <p:nvPr/>
            </p:nvSpPr>
            <p:spPr bwMode="auto">
              <a:xfrm>
                <a:off x="803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97" name="Line 644"/>
              <p:cNvSpPr>
                <a:spLocks noChangeShapeType="1"/>
              </p:cNvSpPr>
              <p:nvPr/>
            </p:nvSpPr>
            <p:spPr bwMode="auto">
              <a:xfrm>
                <a:off x="405" y="3261"/>
                <a:ext cx="176" cy="12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98" name="Line 645"/>
              <p:cNvSpPr>
                <a:spLocks noChangeShapeType="1"/>
              </p:cNvSpPr>
              <p:nvPr/>
            </p:nvSpPr>
            <p:spPr bwMode="auto">
              <a:xfrm>
                <a:off x="763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99" name="Line 646"/>
              <p:cNvSpPr>
                <a:spLocks noChangeShapeType="1"/>
              </p:cNvSpPr>
              <p:nvPr/>
            </p:nvSpPr>
            <p:spPr bwMode="auto">
              <a:xfrm>
                <a:off x="385" y="3276"/>
                <a:ext cx="196" cy="1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00" name="Line 647"/>
              <p:cNvSpPr>
                <a:spLocks noChangeShapeType="1"/>
              </p:cNvSpPr>
              <p:nvPr/>
            </p:nvSpPr>
            <p:spPr bwMode="auto">
              <a:xfrm>
                <a:off x="722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01" name="Line 648"/>
              <p:cNvSpPr>
                <a:spLocks noChangeShapeType="1"/>
              </p:cNvSpPr>
              <p:nvPr/>
            </p:nvSpPr>
            <p:spPr bwMode="auto">
              <a:xfrm>
                <a:off x="385" y="3305"/>
                <a:ext cx="196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02" name="Line 649"/>
              <p:cNvSpPr>
                <a:spLocks noChangeShapeType="1"/>
              </p:cNvSpPr>
              <p:nvPr/>
            </p:nvSpPr>
            <p:spPr bwMode="auto">
              <a:xfrm>
                <a:off x="682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03" name="Line 650"/>
              <p:cNvSpPr>
                <a:spLocks noChangeShapeType="1"/>
              </p:cNvSpPr>
              <p:nvPr/>
            </p:nvSpPr>
            <p:spPr bwMode="auto">
              <a:xfrm>
                <a:off x="385" y="3334"/>
                <a:ext cx="196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04" name="Line 651"/>
              <p:cNvSpPr>
                <a:spLocks noChangeShapeType="1"/>
              </p:cNvSpPr>
              <p:nvPr/>
            </p:nvSpPr>
            <p:spPr bwMode="auto">
              <a:xfrm>
                <a:off x="642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05" name="Line 652"/>
              <p:cNvSpPr>
                <a:spLocks noChangeShapeType="1"/>
              </p:cNvSpPr>
              <p:nvPr/>
            </p:nvSpPr>
            <p:spPr bwMode="auto">
              <a:xfrm>
                <a:off x="385" y="3363"/>
                <a:ext cx="196" cy="1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06" name="Line 653"/>
              <p:cNvSpPr>
                <a:spLocks noChangeShapeType="1"/>
              </p:cNvSpPr>
              <p:nvPr/>
            </p:nvSpPr>
            <p:spPr bwMode="auto">
              <a:xfrm>
                <a:off x="601" y="3520"/>
                <a:ext cx="373" cy="27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07" name="Line 654"/>
              <p:cNvSpPr>
                <a:spLocks noChangeShapeType="1"/>
              </p:cNvSpPr>
              <p:nvPr/>
            </p:nvSpPr>
            <p:spPr bwMode="auto">
              <a:xfrm>
                <a:off x="385" y="3393"/>
                <a:ext cx="549" cy="39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08" name="Line 655"/>
              <p:cNvSpPr>
                <a:spLocks noChangeShapeType="1"/>
              </p:cNvSpPr>
              <p:nvPr/>
            </p:nvSpPr>
            <p:spPr bwMode="auto">
              <a:xfrm>
                <a:off x="385" y="3422"/>
                <a:ext cx="509" cy="36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09" name="Line 656"/>
              <p:cNvSpPr>
                <a:spLocks noChangeShapeType="1"/>
              </p:cNvSpPr>
              <p:nvPr/>
            </p:nvSpPr>
            <p:spPr bwMode="auto">
              <a:xfrm>
                <a:off x="385" y="3451"/>
                <a:ext cx="469" cy="339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10" name="Line 657"/>
              <p:cNvSpPr>
                <a:spLocks noChangeShapeType="1"/>
              </p:cNvSpPr>
              <p:nvPr/>
            </p:nvSpPr>
            <p:spPr bwMode="auto">
              <a:xfrm>
                <a:off x="385" y="3480"/>
                <a:ext cx="428" cy="31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11" name="Line 658"/>
              <p:cNvSpPr>
                <a:spLocks noChangeShapeType="1"/>
              </p:cNvSpPr>
              <p:nvPr/>
            </p:nvSpPr>
            <p:spPr bwMode="auto">
              <a:xfrm>
                <a:off x="385" y="3510"/>
                <a:ext cx="388" cy="28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12" name="Line 659"/>
              <p:cNvSpPr>
                <a:spLocks noChangeShapeType="1"/>
              </p:cNvSpPr>
              <p:nvPr/>
            </p:nvSpPr>
            <p:spPr bwMode="auto">
              <a:xfrm>
                <a:off x="385" y="3538"/>
                <a:ext cx="347" cy="25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13" name="Line 660"/>
              <p:cNvSpPr>
                <a:spLocks noChangeShapeType="1"/>
              </p:cNvSpPr>
              <p:nvPr/>
            </p:nvSpPr>
            <p:spPr bwMode="auto">
              <a:xfrm>
                <a:off x="385" y="3568"/>
                <a:ext cx="307" cy="22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14" name="Line 661"/>
              <p:cNvSpPr>
                <a:spLocks noChangeShapeType="1"/>
              </p:cNvSpPr>
              <p:nvPr/>
            </p:nvSpPr>
            <p:spPr bwMode="auto">
              <a:xfrm>
                <a:off x="385" y="3597"/>
                <a:ext cx="267" cy="19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15" name="Line 662"/>
              <p:cNvSpPr>
                <a:spLocks noChangeShapeType="1"/>
              </p:cNvSpPr>
              <p:nvPr/>
            </p:nvSpPr>
            <p:spPr bwMode="auto">
              <a:xfrm>
                <a:off x="385" y="3626"/>
                <a:ext cx="226" cy="16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16" name="Line 663"/>
              <p:cNvSpPr>
                <a:spLocks noChangeShapeType="1"/>
              </p:cNvSpPr>
              <p:nvPr/>
            </p:nvSpPr>
            <p:spPr bwMode="auto">
              <a:xfrm>
                <a:off x="385" y="3656"/>
                <a:ext cx="186" cy="13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17" name="Line 664"/>
              <p:cNvSpPr>
                <a:spLocks noChangeShapeType="1"/>
              </p:cNvSpPr>
              <p:nvPr/>
            </p:nvSpPr>
            <p:spPr bwMode="auto">
              <a:xfrm>
                <a:off x="385" y="3685"/>
                <a:ext cx="146" cy="10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18" name="Line 665"/>
              <p:cNvSpPr>
                <a:spLocks noChangeShapeType="1"/>
              </p:cNvSpPr>
              <p:nvPr/>
            </p:nvSpPr>
            <p:spPr bwMode="auto">
              <a:xfrm>
                <a:off x="385" y="3714"/>
                <a:ext cx="105" cy="7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19" name="Line 666"/>
              <p:cNvSpPr>
                <a:spLocks noChangeShapeType="1"/>
              </p:cNvSpPr>
              <p:nvPr/>
            </p:nvSpPr>
            <p:spPr bwMode="auto">
              <a:xfrm>
                <a:off x="385" y="3743"/>
                <a:ext cx="65" cy="4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20" name="Line 667"/>
              <p:cNvSpPr>
                <a:spLocks noChangeShapeType="1"/>
              </p:cNvSpPr>
              <p:nvPr/>
            </p:nvSpPr>
            <p:spPr bwMode="auto">
              <a:xfrm>
                <a:off x="385" y="3772"/>
                <a:ext cx="24" cy="1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21" name="Line 668"/>
              <p:cNvSpPr>
                <a:spLocks noChangeShapeType="1"/>
              </p:cNvSpPr>
              <p:nvPr/>
            </p:nvSpPr>
            <p:spPr bwMode="auto">
              <a:xfrm flipV="1">
                <a:off x="3050" y="1902"/>
                <a:ext cx="13" cy="9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22" name="Line 669"/>
              <p:cNvSpPr>
                <a:spLocks noChangeShapeType="1"/>
              </p:cNvSpPr>
              <p:nvPr/>
            </p:nvSpPr>
            <p:spPr bwMode="auto">
              <a:xfrm flipV="1">
                <a:off x="3050" y="1902"/>
                <a:ext cx="50" cy="3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23" name="Line 670"/>
              <p:cNvSpPr>
                <a:spLocks noChangeShapeType="1"/>
              </p:cNvSpPr>
              <p:nvPr/>
            </p:nvSpPr>
            <p:spPr bwMode="auto">
              <a:xfrm flipV="1">
                <a:off x="3063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24" name="Line 671"/>
              <p:cNvSpPr>
                <a:spLocks noChangeShapeType="1"/>
              </p:cNvSpPr>
              <p:nvPr/>
            </p:nvSpPr>
            <p:spPr bwMode="auto">
              <a:xfrm flipV="1">
                <a:off x="3100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25" name="Line 672"/>
              <p:cNvSpPr>
                <a:spLocks noChangeShapeType="1"/>
              </p:cNvSpPr>
              <p:nvPr/>
            </p:nvSpPr>
            <p:spPr bwMode="auto">
              <a:xfrm flipV="1">
                <a:off x="3137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26" name="Line 673"/>
              <p:cNvSpPr>
                <a:spLocks noChangeShapeType="1"/>
              </p:cNvSpPr>
              <p:nvPr/>
            </p:nvSpPr>
            <p:spPr bwMode="auto">
              <a:xfrm flipV="1">
                <a:off x="3174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27" name="Line 674"/>
              <p:cNvSpPr>
                <a:spLocks noChangeShapeType="1"/>
              </p:cNvSpPr>
              <p:nvPr/>
            </p:nvSpPr>
            <p:spPr bwMode="auto">
              <a:xfrm flipV="1">
                <a:off x="3211" y="190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28" name="Line 675"/>
              <p:cNvSpPr>
                <a:spLocks noChangeShapeType="1"/>
              </p:cNvSpPr>
              <p:nvPr/>
            </p:nvSpPr>
            <p:spPr bwMode="auto">
              <a:xfrm flipV="1">
                <a:off x="3248" y="190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29" name="Line 676"/>
              <p:cNvSpPr>
                <a:spLocks noChangeShapeType="1"/>
              </p:cNvSpPr>
              <p:nvPr/>
            </p:nvSpPr>
            <p:spPr bwMode="auto">
              <a:xfrm flipV="1">
                <a:off x="3285" y="190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30" name="Line 677"/>
              <p:cNvSpPr>
                <a:spLocks noChangeShapeType="1"/>
              </p:cNvSpPr>
              <p:nvPr/>
            </p:nvSpPr>
            <p:spPr bwMode="auto">
              <a:xfrm flipV="1">
                <a:off x="3323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31" name="Line 678"/>
              <p:cNvSpPr>
                <a:spLocks noChangeShapeType="1"/>
              </p:cNvSpPr>
              <p:nvPr/>
            </p:nvSpPr>
            <p:spPr bwMode="auto">
              <a:xfrm flipV="1">
                <a:off x="3360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32" name="Line 679"/>
              <p:cNvSpPr>
                <a:spLocks noChangeShapeType="1"/>
              </p:cNvSpPr>
              <p:nvPr/>
            </p:nvSpPr>
            <p:spPr bwMode="auto">
              <a:xfrm flipV="1">
                <a:off x="3396" y="190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33" name="Line 680"/>
              <p:cNvSpPr>
                <a:spLocks noChangeShapeType="1"/>
              </p:cNvSpPr>
              <p:nvPr/>
            </p:nvSpPr>
            <p:spPr bwMode="auto">
              <a:xfrm flipV="1">
                <a:off x="3434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34" name="Line 681"/>
              <p:cNvSpPr>
                <a:spLocks noChangeShapeType="1"/>
              </p:cNvSpPr>
              <p:nvPr/>
            </p:nvSpPr>
            <p:spPr bwMode="auto">
              <a:xfrm flipV="1">
                <a:off x="3471" y="1919"/>
                <a:ext cx="51" cy="3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35" name="Line 682"/>
              <p:cNvSpPr>
                <a:spLocks noChangeShapeType="1"/>
              </p:cNvSpPr>
              <p:nvPr/>
            </p:nvSpPr>
            <p:spPr bwMode="auto">
              <a:xfrm flipV="1">
                <a:off x="3508" y="1946"/>
                <a:ext cx="14" cy="1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36" name="Line 683"/>
              <p:cNvSpPr>
                <a:spLocks noChangeShapeType="1"/>
              </p:cNvSpPr>
              <p:nvPr/>
            </p:nvSpPr>
            <p:spPr bwMode="auto">
              <a:xfrm flipH="1" flipV="1">
                <a:off x="3050" y="1933"/>
                <a:ext cx="31" cy="2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37" name="Line 684"/>
              <p:cNvSpPr>
                <a:spLocks noChangeShapeType="1"/>
              </p:cNvSpPr>
              <p:nvPr/>
            </p:nvSpPr>
            <p:spPr bwMode="auto">
              <a:xfrm flipH="1" flipV="1">
                <a:off x="3050" y="1906"/>
                <a:ext cx="68" cy="5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38" name="Line 685"/>
              <p:cNvSpPr>
                <a:spLocks noChangeShapeType="1"/>
              </p:cNvSpPr>
              <p:nvPr/>
            </p:nvSpPr>
            <p:spPr bwMode="auto">
              <a:xfrm flipH="1" flipV="1">
                <a:off x="3081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39" name="Line 686"/>
              <p:cNvSpPr>
                <a:spLocks noChangeShapeType="1"/>
              </p:cNvSpPr>
              <p:nvPr/>
            </p:nvSpPr>
            <p:spPr bwMode="auto">
              <a:xfrm flipH="1" flipV="1">
                <a:off x="3118" y="190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40" name="Line 687"/>
              <p:cNvSpPr>
                <a:spLocks noChangeShapeType="1"/>
              </p:cNvSpPr>
              <p:nvPr/>
            </p:nvSpPr>
            <p:spPr bwMode="auto">
              <a:xfrm flipH="1" flipV="1">
                <a:off x="3155" y="190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41" name="Line 688"/>
              <p:cNvSpPr>
                <a:spLocks noChangeShapeType="1"/>
              </p:cNvSpPr>
              <p:nvPr/>
            </p:nvSpPr>
            <p:spPr bwMode="auto">
              <a:xfrm flipH="1" flipV="1">
                <a:off x="3192" y="190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42" name="Line 689"/>
              <p:cNvSpPr>
                <a:spLocks noChangeShapeType="1"/>
              </p:cNvSpPr>
              <p:nvPr/>
            </p:nvSpPr>
            <p:spPr bwMode="auto">
              <a:xfrm flipH="1" flipV="1">
                <a:off x="3230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43" name="Line 690"/>
              <p:cNvSpPr>
                <a:spLocks noChangeShapeType="1"/>
              </p:cNvSpPr>
              <p:nvPr/>
            </p:nvSpPr>
            <p:spPr bwMode="auto">
              <a:xfrm flipH="1" flipV="1">
                <a:off x="3267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44" name="Line 691"/>
              <p:cNvSpPr>
                <a:spLocks noChangeShapeType="1"/>
              </p:cNvSpPr>
              <p:nvPr/>
            </p:nvSpPr>
            <p:spPr bwMode="auto">
              <a:xfrm flipH="1" flipV="1">
                <a:off x="3304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45" name="Line 692"/>
              <p:cNvSpPr>
                <a:spLocks noChangeShapeType="1"/>
              </p:cNvSpPr>
              <p:nvPr/>
            </p:nvSpPr>
            <p:spPr bwMode="auto">
              <a:xfrm flipH="1" flipV="1">
                <a:off x="3341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46" name="Line 693"/>
              <p:cNvSpPr>
                <a:spLocks noChangeShapeType="1"/>
              </p:cNvSpPr>
              <p:nvPr/>
            </p:nvSpPr>
            <p:spPr bwMode="auto">
              <a:xfrm flipH="1" flipV="1">
                <a:off x="3378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47" name="Line 694"/>
              <p:cNvSpPr>
                <a:spLocks noChangeShapeType="1"/>
              </p:cNvSpPr>
              <p:nvPr/>
            </p:nvSpPr>
            <p:spPr bwMode="auto">
              <a:xfrm flipH="1" flipV="1">
                <a:off x="3415" y="190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48" name="Line 695"/>
              <p:cNvSpPr>
                <a:spLocks noChangeShapeType="1"/>
              </p:cNvSpPr>
              <p:nvPr/>
            </p:nvSpPr>
            <p:spPr bwMode="auto">
              <a:xfrm flipH="1" flipV="1">
                <a:off x="3452" y="1902"/>
                <a:ext cx="70" cy="5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49" name="Line 696"/>
              <p:cNvSpPr>
                <a:spLocks noChangeShapeType="1"/>
              </p:cNvSpPr>
              <p:nvPr/>
            </p:nvSpPr>
            <p:spPr bwMode="auto">
              <a:xfrm flipH="1" flipV="1">
                <a:off x="3489" y="1902"/>
                <a:ext cx="33" cy="2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50" name="Line 697"/>
              <p:cNvSpPr>
                <a:spLocks noChangeShapeType="1"/>
              </p:cNvSpPr>
              <p:nvPr/>
            </p:nvSpPr>
            <p:spPr bwMode="auto">
              <a:xfrm flipV="1">
                <a:off x="2578" y="2100"/>
                <a:ext cx="26" cy="19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51" name="Line 698"/>
              <p:cNvSpPr>
                <a:spLocks noChangeShapeType="1"/>
              </p:cNvSpPr>
              <p:nvPr/>
            </p:nvSpPr>
            <p:spPr bwMode="auto">
              <a:xfrm flipV="1">
                <a:off x="2578" y="2100"/>
                <a:ext cx="63" cy="4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52" name="Line 699"/>
              <p:cNvSpPr>
                <a:spLocks noChangeShapeType="1"/>
              </p:cNvSpPr>
              <p:nvPr/>
            </p:nvSpPr>
            <p:spPr bwMode="auto">
              <a:xfrm flipV="1">
                <a:off x="2604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53" name="Line 700"/>
              <p:cNvSpPr>
                <a:spLocks noChangeShapeType="1"/>
              </p:cNvSpPr>
              <p:nvPr/>
            </p:nvSpPr>
            <p:spPr bwMode="auto">
              <a:xfrm flipV="1">
                <a:off x="2641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54" name="Line 701"/>
              <p:cNvSpPr>
                <a:spLocks noChangeShapeType="1"/>
              </p:cNvSpPr>
              <p:nvPr/>
            </p:nvSpPr>
            <p:spPr bwMode="auto">
              <a:xfrm flipV="1">
                <a:off x="2678" y="2100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55" name="Line 702"/>
              <p:cNvSpPr>
                <a:spLocks noChangeShapeType="1"/>
              </p:cNvSpPr>
              <p:nvPr/>
            </p:nvSpPr>
            <p:spPr bwMode="auto">
              <a:xfrm flipV="1">
                <a:off x="2715" y="2100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56" name="Line 703"/>
              <p:cNvSpPr>
                <a:spLocks noChangeShapeType="1"/>
              </p:cNvSpPr>
              <p:nvPr/>
            </p:nvSpPr>
            <p:spPr bwMode="auto">
              <a:xfrm flipV="1">
                <a:off x="2752" y="2100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57" name="Line 704"/>
              <p:cNvSpPr>
                <a:spLocks noChangeShapeType="1"/>
              </p:cNvSpPr>
              <p:nvPr/>
            </p:nvSpPr>
            <p:spPr bwMode="auto">
              <a:xfrm flipV="1">
                <a:off x="2790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58" name="Line 705"/>
              <p:cNvSpPr>
                <a:spLocks noChangeShapeType="1"/>
              </p:cNvSpPr>
              <p:nvPr/>
            </p:nvSpPr>
            <p:spPr bwMode="auto">
              <a:xfrm flipV="1">
                <a:off x="2827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59" name="Line 706"/>
              <p:cNvSpPr>
                <a:spLocks noChangeShapeType="1"/>
              </p:cNvSpPr>
              <p:nvPr/>
            </p:nvSpPr>
            <p:spPr bwMode="auto">
              <a:xfrm flipV="1">
                <a:off x="2864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60" name="Line 707"/>
              <p:cNvSpPr>
                <a:spLocks noChangeShapeType="1"/>
              </p:cNvSpPr>
              <p:nvPr/>
            </p:nvSpPr>
            <p:spPr bwMode="auto">
              <a:xfrm flipV="1">
                <a:off x="2901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61" name="Line 708"/>
              <p:cNvSpPr>
                <a:spLocks noChangeShapeType="1"/>
              </p:cNvSpPr>
              <p:nvPr/>
            </p:nvSpPr>
            <p:spPr bwMode="auto">
              <a:xfrm flipV="1">
                <a:off x="2938" y="2100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62" name="Line 709"/>
              <p:cNvSpPr>
                <a:spLocks noChangeShapeType="1"/>
              </p:cNvSpPr>
              <p:nvPr/>
            </p:nvSpPr>
            <p:spPr bwMode="auto">
              <a:xfrm flipV="1">
                <a:off x="2975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63" name="Line 710"/>
              <p:cNvSpPr>
                <a:spLocks noChangeShapeType="1"/>
              </p:cNvSpPr>
              <p:nvPr/>
            </p:nvSpPr>
            <p:spPr bwMode="auto">
              <a:xfrm flipV="1">
                <a:off x="3012" y="2127"/>
                <a:ext cx="38" cy="2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64" name="Line 711"/>
              <p:cNvSpPr>
                <a:spLocks noChangeShapeType="1"/>
              </p:cNvSpPr>
              <p:nvPr/>
            </p:nvSpPr>
            <p:spPr bwMode="auto">
              <a:xfrm flipV="1">
                <a:off x="3049" y="2153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65" name="Line 712"/>
              <p:cNvSpPr>
                <a:spLocks noChangeShapeType="1"/>
              </p:cNvSpPr>
              <p:nvPr/>
            </p:nvSpPr>
            <p:spPr bwMode="auto">
              <a:xfrm flipH="1" flipV="1">
                <a:off x="2578" y="2129"/>
                <a:ext cx="34" cy="2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66" name="Line 713"/>
              <p:cNvSpPr>
                <a:spLocks noChangeShapeType="1"/>
              </p:cNvSpPr>
              <p:nvPr/>
            </p:nvSpPr>
            <p:spPr bwMode="auto">
              <a:xfrm flipH="1" flipV="1">
                <a:off x="2578" y="2102"/>
                <a:ext cx="71" cy="5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67" name="Line 714"/>
              <p:cNvSpPr>
                <a:spLocks noChangeShapeType="1"/>
              </p:cNvSpPr>
              <p:nvPr/>
            </p:nvSpPr>
            <p:spPr bwMode="auto">
              <a:xfrm flipH="1" flipV="1">
                <a:off x="2612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68" name="Line 715"/>
              <p:cNvSpPr>
                <a:spLocks noChangeShapeType="1"/>
              </p:cNvSpPr>
              <p:nvPr/>
            </p:nvSpPr>
            <p:spPr bwMode="auto">
              <a:xfrm flipH="1" flipV="1">
                <a:off x="2649" y="2100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69" name="Line 716"/>
              <p:cNvSpPr>
                <a:spLocks noChangeShapeType="1"/>
              </p:cNvSpPr>
              <p:nvPr/>
            </p:nvSpPr>
            <p:spPr bwMode="auto">
              <a:xfrm flipH="1" flipV="1">
                <a:off x="2686" y="2100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70" name="Line 717"/>
              <p:cNvSpPr>
                <a:spLocks noChangeShapeType="1"/>
              </p:cNvSpPr>
              <p:nvPr/>
            </p:nvSpPr>
            <p:spPr bwMode="auto">
              <a:xfrm flipH="1" flipV="1">
                <a:off x="2723" y="2100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71" name="Line 718"/>
              <p:cNvSpPr>
                <a:spLocks noChangeShapeType="1"/>
              </p:cNvSpPr>
              <p:nvPr/>
            </p:nvSpPr>
            <p:spPr bwMode="auto">
              <a:xfrm flipH="1" flipV="1">
                <a:off x="2761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72" name="Line 719"/>
              <p:cNvSpPr>
                <a:spLocks noChangeShapeType="1"/>
              </p:cNvSpPr>
              <p:nvPr/>
            </p:nvSpPr>
            <p:spPr bwMode="auto">
              <a:xfrm flipH="1" flipV="1">
                <a:off x="2798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73" name="Line 720"/>
              <p:cNvSpPr>
                <a:spLocks noChangeShapeType="1"/>
              </p:cNvSpPr>
              <p:nvPr/>
            </p:nvSpPr>
            <p:spPr bwMode="auto">
              <a:xfrm flipH="1" flipV="1">
                <a:off x="2834" y="2100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74" name="Line 721"/>
              <p:cNvSpPr>
                <a:spLocks noChangeShapeType="1"/>
              </p:cNvSpPr>
              <p:nvPr/>
            </p:nvSpPr>
            <p:spPr bwMode="auto">
              <a:xfrm flipH="1" flipV="1">
                <a:off x="2872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75" name="Line 722"/>
              <p:cNvSpPr>
                <a:spLocks noChangeShapeType="1"/>
              </p:cNvSpPr>
              <p:nvPr/>
            </p:nvSpPr>
            <p:spPr bwMode="auto">
              <a:xfrm flipH="1" flipV="1">
                <a:off x="2909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76" name="Line 723"/>
              <p:cNvSpPr>
                <a:spLocks noChangeShapeType="1"/>
              </p:cNvSpPr>
              <p:nvPr/>
            </p:nvSpPr>
            <p:spPr bwMode="auto">
              <a:xfrm flipH="1" flipV="1">
                <a:off x="2946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77" name="Line 724"/>
              <p:cNvSpPr>
                <a:spLocks noChangeShapeType="1"/>
              </p:cNvSpPr>
              <p:nvPr/>
            </p:nvSpPr>
            <p:spPr bwMode="auto">
              <a:xfrm flipH="1" flipV="1">
                <a:off x="2983" y="2100"/>
                <a:ext cx="67" cy="4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78" name="Line 725"/>
              <p:cNvSpPr>
                <a:spLocks noChangeShapeType="1"/>
              </p:cNvSpPr>
              <p:nvPr/>
            </p:nvSpPr>
            <p:spPr bwMode="auto">
              <a:xfrm flipH="1" flipV="1">
                <a:off x="3020" y="2100"/>
                <a:ext cx="30" cy="2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79" name="Line 726"/>
              <p:cNvSpPr>
                <a:spLocks noChangeShapeType="1"/>
              </p:cNvSpPr>
              <p:nvPr/>
            </p:nvSpPr>
            <p:spPr bwMode="auto">
              <a:xfrm flipV="1">
                <a:off x="2464" y="2249"/>
                <a:ext cx="8" cy="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80" name="Line 727"/>
              <p:cNvSpPr>
                <a:spLocks noChangeShapeType="1"/>
              </p:cNvSpPr>
              <p:nvPr/>
            </p:nvSpPr>
            <p:spPr bwMode="auto">
              <a:xfrm flipV="1">
                <a:off x="2464" y="2249"/>
                <a:ext cx="45" cy="3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81" name="Line 728"/>
              <p:cNvSpPr>
                <a:spLocks noChangeShapeType="1"/>
              </p:cNvSpPr>
              <p:nvPr/>
            </p:nvSpPr>
            <p:spPr bwMode="auto">
              <a:xfrm flipV="1">
                <a:off x="2472" y="2249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82" name="Line 729"/>
              <p:cNvSpPr>
                <a:spLocks noChangeShapeType="1"/>
              </p:cNvSpPr>
              <p:nvPr/>
            </p:nvSpPr>
            <p:spPr bwMode="auto">
              <a:xfrm flipV="1">
                <a:off x="2509" y="2253"/>
                <a:ext cx="69" cy="5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83" name="Line 730"/>
              <p:cNvSpPr>
                <a:spLocks noChangeShapeType="1"/>
              </p:cNvSpPr>
              <p:nvPr/>
            </p:nvSpPr>
            <p:spPr bwMode="auto">
              <a:xfrm flipV="1">
                <a:off x="2546" y="2280"/>
                <a:ext cx="32" cy="2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84" name="Line 731"/>
              <p:cNvSpPr>
                <a:spLocks noChangeShapeType="1"/>
              </p:cNvSpPr>
              <p:nvPr/>
            </p:nvSpPr>
            <p:spPr bwMode="auto">
              <a:xfrm flipH="1" flipV="1">
                <a:off x="2464" y="2288"/>
                <a:ext cx="20" cy="1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85" name="Line 732"/>
              <p:cNvSpPr>
                <a:spLocks noChangeShapeType="1"/>
              </p:cNvSpPr>
              <p:nvPr/>
            </p:nvSpPr>
            <p:spPr bwMode="auto">
              <a:xfrm flipH="1" flipV="1">
                <a:off x="2464" y="2261"/>
                <a:ext cx="57" cy="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86" name="Line 733"/>
              <p:cNvSpPr>
                <a:spLocks noChangeShapeType="1"/>
              </p:cNvSpPr>
              <p:nvPr/>
            </p:nvSpPr>
            <p:spPr bwMode="auto">
              <a:xfrm flipH="1" flipV="1">
                <a:off x="2484" y="2249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87" name="Line 734"/>
              <p:cNvSpPr>
                <a:spLocks noChangeShapeType="1"/>
              </p:cNvSpPr>
              <p:nvPr/>
            </p:nvSpPr>
            <p:spPr bwMode="auto">
              <a:xfrm flipH="1" flipV="1">
                <a:off x="2521" y="2249"/>
                <a:ext cx="57" cy="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88" name="Line 735"/>
              <p:cNvSpPr>
                <a:spLocks noChangeShapeType="1"/>
              </p:cNvSpPr>
              <p:nvPr/>
            </p:nvSpPr>
            <p:spPr bwMode="auto">
              <a:xfrm flipH="1" flipV="1">
                <a:off x="2558" y="2249"/>
                <a:ext cx="20" cy="1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89" name="Line 736"/>
              <p:cNvSpPr>
                <a:spLocks noChangeShapeType="1"/>
              </p:cNvSpPr>
              <p:nvPr/>
            </p:nvSpPr>
            <p:spPr bwMode="auto">
              <a:xfrm flipV="1">
                <a:off x="2578" y="2954"/>
                <a:ext cx="34" cy="2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90" name="Line 737"/>
              <p:cNvSpPr>
                <a:spLocks noChangeShapeType="1"/>
              </p:cNvSpPr>
              <p:nvPr/>
            </p:nvSpPr>
            <p:spPr bwMode="auto">
              <a:xfrm flipV="1">
                <a:off x="2578" y="2954"/>
                <a:ext cx="71" cy="5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91" name="Line 738"/>
              <p:cNvSpPr>
                <a:spLocks noChangeShapeType="1"/>
              </p:cNvSpPr>
              <p:nvPr/>
            </p:nvSpPr>
            <p:spPr bwMode="auto">
              <a:xfrm flipV="1">
                <a:off x="2612" y="295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92" name="Line 739"/>
              <p:cNvSpPr>
                <a:spLocks noChangeShapeType="1"/>
              </p:cNvSpPr>
              <p:nvPr/>
            </p:nvSpPr>
            <p:spPr bwMode="auto">
              <a:xfrm flipV="1">
                <a:off x="2649" y="2954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93" name="Line 740"/>
              <p:cNvSpPr>
                <a:spLocks noChangeShapeType="1"/>
              </p:cNvSpPr>
              <p:nvPr/>
            </p:nvSpPr>
            <p:spPr bwMode="auto">
              <a:xfrm flipV="1">
                <a:off x="2686" y="2954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94" name="Line 741"/>
              <p:cNvSpPr>
                <a:spLocks noChangeShapeType="1"/>
              </p:cNvSpPr>
              <p:nvPr/>
            </p:nvSpPr>
            <p:spPr bwMode="auto">
              <a:xfrm flipV="1">
                <a:off x="2723" y="2954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95" name="Line 742"/>
              <p:cNvSpPr>
                <a:spLocks noChangeShapeType="1"/>
              </p:cNvSpPr>
              <p:nvPr/>
            </p:nvSpPr>
            <p:spPr bwMode="auto">
              <a:xfrm flipV="1">
                <a:off x="2761" y="295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96" name="Line 743"/>
              <p:cNvSpPr>
                <a:spLocks noChangeShapeType="1"/>
              </p:cNvSpPr>
              <p:nvPr/>
            </p:nvSpPr>
            <p:spPr bwMode="auto">
              <a:xfrm flipV="1">
                <a:off x="2798" y="295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97" name="Line 744"/>
              <p:cNvSpPr>
                <a:spLocks noChangeShapeType="1"/>
              </p:cNvSpPr>
              <p:nvPr/>
            </p:nvSpPr>
            <p:spPr bwMode="auto">
              <a:xfrm flipV="1">
                <a:off x="2834" y="2954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98" name="Line 745"/>
              <p:cNvSpPr>
                <a:spLocks noChangeShapeType="1"/>
              </p:cNvSpPr>
              <p:nvPr/>
            </p:nvSpPr>
            <p:spPr bwMode="auto">
              <a:xfrm flipV="1">
                <a:off x="2872" y="295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99" name="Line 746"/>
              <p:cNvSpPr>
                <a:spLocks noChangeShapeType="1"/>
              </p:cNvSpPr>
              <p:nvPr/>
            </p:nvSpPr>
            <p:spPr bwMode="auto">
              <a:xfrm flipV="1">
                <a:off x="2909" y="295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00" name="Line 747"/>
              <p:cNvSpPr>
                <a:spLocks noChangeShapeType="1"/>
              </p:cNvSpPr>
              <p:nvPr/>
            </p:nvSpPr>
            <p:spPr bwMode="auto">
              <a:xfrm flipV="1">
                <a:off x="2946" y="295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01" name="Line 748"/>
              <p:cNvSpPr>
                <a:spLocks noChangeShapeType="1"/>
              </p:cNvSpPr>
              <p:nvPr/>
            </p:nvSpPr>
            <p:spPr bwMode="auto">
              <a:xfrm flipV="1">
                <a:off x="2983" y="2960"/>
                <a:ext cx="67" cy="4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02" name="Line 749"/>
              <p:cNvSpPr>
                <a:spLocks noChangeShapeType="1"/>
              </p:cNvSpPr>
              <p:nvPr/>
            </p:nvSpPr>
            <p:spPr bwMode="auto">
              <a:xfrm flipV="1">
                <a:off x="3020" y="2987"/>
                <a:ext cx="30" cy="2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03" name="Line 750"/>
              <p:cNvSpPr>
                <a:spLocks noChangeShapeType="1"/>
              </p:cNvSpPr>
              <p:nvPr/>
            </p:nvSpPr>
            <p:spPr bwMode="auto">
              <a:xfrm flipH="1" flipV="1">
                <a:off x="2578" y="2989"/>
                <a:ext cx="26" cy="19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04" name="Line 751"/>
              <p:cNvSpPr>
                <a:spLocks noChangeShapeType="1"/>
              </p:cNvSpPr>
              <p:nvPr/>
            </p:nvSpPr>
            <p:spPr bwMode="auto">
              <a:xfrm flipH="1" flipV="1">
                <a:off x="2578" y="2962"/>
                <a:ext cx="63" cy="4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05" name="Line 752"/>
              <p:cNvSpPr>
                <a:spLocks noChangeShapeType="1"/>
              </p:cNvSpPr>
              <p:nvPr/>
            </p:nvSpPr>
            <p:spPr bwMode="auto">
              <a:xfrm flipH="1" flipV="1">
                <a:off x="2604" y="295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06" name="Line 753"/>
              <p:cNvSpPr>
                <a:spLocks noChangeShapeType="1"/>
              </p:cNvSpPr>
              <p:nvPr/>
            </p:nvSpPr>
            <p:spPr bwMode="auto">
              <a:xfrm flipH="1" flipV="1">
                <a:off x="2641" y="295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07" name="Line 754"/>
              <p:cNvSpPr>
                <a:spLocks noChangeShapeType="1"/>
              </p:cNvSpPr>
              <p:nvPr/>
            </p:nvSpPr>
            <p:spPr bwMode="auto">
              <a:xfrm flipH="1" flipV="1">
                <a:off x="2678" y="2954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08" name="Line 755"/>
              <p:cNvSpPr>
                <a:spLocks noChangeShapeType="1"/>
              </p:cNvSpPr>
              <p:nvPr/>
            </p:nvSpPr>
            <p:spPr bwMode="auto">
              <a:xfrm flipH="1" flipV="1">
                <a:off x="2715" y="2954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09" name="Line 756"/>
              <p:cNvSpPr>
                <a:spLocks noChangeShapeType="1"/>
              </p:cNvSpPr>
              <p:nvPr/>
            </p:nvSpPr>
            <p:spPr bwMode="auto">
              <a:xfrm flipH="1" flipV="1">
                <a:off x="2752" y="2954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10" name="Line 757"/>
              <p:cNvSpPr>
                <a:spLocks noChangeShapeType="1"/>
              </p:cNvSpPr>
              <p:nvPr/>
            </p:nvSpPr>
            <p:spPr bwMode="auto">
              <a:xfrm flipH="1" flipV="1">
                <a:off x="2790" y="295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11" name="Line 758"/>
              <p:cNvSpPr>
                <a:spLocks noChangeShapeType="1"/>
              </p:cNvSpPr>
              <p:nvPr/>
            </p:nvSpPr>
            <p:spPr bwMode="auto">
              <a:xfrm flipH="1" flipV="1">
                <a:off x="2827" y="295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12" name="Line 759"/>
              <p:cNvSpPr>
                <a:spLocks noChangeShapeType="1"/>
              </p:cNvSpPr>
              <p:nvPr/>
            </p:nvSpPr>
            <p:spPr bwMode="auto">
              <a:xfrm flipH="1" flipV="1">
                <a:off x="2864" y="295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13" name="Line 760"/>
              <p:cNvSpPr>
                <a:spLocks noChangeShapeType="1"/>
              </p:cNvSpPr>
              <p:nvPr/>
            </p:nvSpPr>
            <p:spPr bwMode="auto">
              <a:xfrm flipH="1" flipV="1">
                <a:off x="2901" y="295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14" name="Line 761"/>
              <p:cNvSpPr>
                <a:spLocks noChangeShapeType="1"/>
              </p:cNvSpPr>
              <p:nvPr/>
            </p:nvSpPr>
            <p:spPr bwMode="auto">
              <a:xfrm flipH="1" flipV="1">
                <a:off x="2938" y="2954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15" name="Line 762"/>
              <p:cNvSpPr>
                <a:spLocks noChangeShapeType="1"/>
              </p:cNvSpPr>
              <p:nvPr/>
            </p:nvSpPr>
            <p:spPr bwMode="auto">
              <a:xfrm flipH="1" flipV="1">
                <a:off x="2975" y="2954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16" name="Line 763"/>
              <p:cNvSpPr>
                <a:spLocks noChangeShapeType="1"/>
              </p:cNvSpPr>
              <p:nvPr/>
            </p:nvSpPr>
            <p:spPr bwMode="auto">
              <a:xfrm flipH="1" flipV="1">
                <a:off x="3012" y="2954"/>
                <a:ext cx="38" cy="2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17" name="Line 764"/>
              <p:cNvSpPr>
                <a:spLocks noChangeShapeType="1"/>
              </p:cNvSpPr>
              <p:nvPr/>
            </p:nvSpPr>
            <p:spPr bwMode="auto">
              <a:xfrm flipH="1" flipV="1">
                <a:off x="3049" y="2954"/>
                <a:ext cx="1" cy="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18" name="Line 765"/>
              <p:cNvSpPr>
                <a:spLocks noChangeShapeType="1"/>
              </p:cNvSpPr>
              <p:nvPr/>
            </p:nvSpPr>
            <p:spPr bwMode="auto">
              <a:xfrm flipV="1">
                <a:off x="3050" y="3152"/>
                <a:ext cx="31" cy="2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19" name="Line 766"/>
              <p:cNvSpPr>
                <a:spLocks noChangeShapeType="1"/>
              </p:cNvSpPr>
              <p:nvPr/>
            </p:nvSpPr>
            <p:spPr bwMode="auto">
              <a:xfrm flipV="1">
                <a:off x="3050" y="3152"/>
                <a:ext cx="68" cy="5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20" name="Line 767"/>
              <p:cNvSpPr>
                <a:spLocks noChangeShapeType="1"/>
              </p:cNvSpPr>
              <p:nvPr/>
            </p:nvSpPr>
            <p:spPr bwMode="auto">
              <a:xfrm flipV="1">
                <a:off x="3081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21" name="Line 768"/>
              <p:cNvSpPr>
                <a:spLocks noChangeShapeType="1"/>
              </p:cNvSpPr>
              <p:nvPr/>
            </p:nvSpPr>
            <p:spPr bwMode="auto">
              <a:xfrm flipV="1">
                <a:off x="3118" y="315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22" name="Line 769"/>
              <p:cNvSpPr>
                <a:spLocks noChangeShapeType="1"/>
              </p:cNvSpPr>
              <p:nvPr/>
            </p:nvSpPr>
            <p:spPr bwMode="auto">
              <a:xfrm flipV="1">
                <a:off x="3155" y="315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23" name="Line 770"/>
              <p:cNvSpPr>
                <a:spLocks noChangeShapeType="1"/>
              </p:cNvSpPr>
              <p:nvPr/>
            </p:nvSpPr>
            <p:spPr bwMode="auto">
              <a:xfrm flipV="1">
                <a:off x="3192" y="315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24" name="Line 771"/>
              <p:cNvSpPr>
                <a:spLocks noChangeShapeType="1"/>
              </p:cNvSpPr>
              <p:nvPr/>
            </p:nvSpPr>
            <p:spPr bwMode="auto">
              <a:xfrm flipV="1">
                <a:off x="3230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25" name="Line 772"/>
              <p:cNvSpPr>
                <a:spLocks noChangeShapeType="1"/>
              </p:cNvSpPr>
              <p:nvPr/>
            </p:nvSpPr>
            <p:spPr bwMode="auto">
              <a:xfrm flipV="1">
                <a:off x="3267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26" name="Line 773"/>
              <p:cNvSpPr>
                <a:spLocks noChangeShapeType="1"/>
              </p:cNvSpPr>
              <p:nvPr/>
            </p:nvSpPr>
            <p:spPr bwMode="auto">
              <a:xfrm flipV="1">
                <a:off x="3304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27" name="Line 774"/>
              <p:cNvSpPr>
                <a:spLocks noChangeShapeType="1"/>
              </p:cNvSpPr>
              <p:nvPr/>
            </p:nvSpPr>
            <p:spPr bwMode="auto">
              <a:xfrm flipV="1">
                <a:off x="3341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28" name="Line 775"/>
              <p:cNvSpPr>
                <a:spLocks noChangeShapeType="1"/>
              </p:cNvSpPr>
              <p:nvPr/>
            </p:nvSpPr>
            <p:spPr bwMode="auto">
              <a:xfrm flipV="1">
                <a:off x="3378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29" name="Line 776"/>
              <p:cNvSpPr>
                <a:spLocks noChangeShapeType="1"/>
              </p:cNvSpPr>
              <p:nvPr/>
            </p:nvSpPr>
            <p:spPr bwMode="auto">
              <a:xfrm flipV="1">
                <a:off x="3415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30" name="Line 777"/>
              <p:cNvSpPr>
                <a:spLocks noChangeShapeType="1"/>
              </p:cNvSpPr>
              <p:nvPr/>
            </p:nvSpPr>
            <p:spPr bwMode="auto">
              <a:xfrm flipV="1">
                <a:off x="3452" y="3156"/>
                <a:ext cx="70" cy="5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31" name="Line 778"/>
              <p:cNvSpPr>
                <a:spLocks noChangeShapeType="1"/>
              </p:cNvSpPr>
              <p:nvPr/>
            </p:nvSpPr>
            <p:spPr bwMode="auto">
              <a:xfrm flipV="1">
                <a:off x="3489" y="3182"/>
                <a:ext cx="33" cy="2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32" name="Line 779"/>
              <p:cNvSpPr>
                <a:spLocks noChangeShapeType="1"/>
              </p:cNvSpPr>
              <p:nvPr/>
            </p:nvSpPr>
            <p:spPr bwMode="auto">
              <a:xfrm flipH="1" flipV="1">
                <a:off x="3050" y="3197"/>
                <a:ext cx="13" cy="9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33" name="Line 780"/>
              <p:cNvSpPr>
                <a:spLocks noChangeShapeType="1"/>
              </p:cNvSpPr>
              <p:nvPr/>
            </p:nvSpPr>
            <p:spPr bwMode="auto">
              <a:xfrm flipH="1" flipV="1">
                <a:off x="3050" y="3170"/>
                <a:ext cx="50" cy="3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34" name="Line 781"/>
              <p:cNvSpPr>
                <a:spLocks noChangeShapeType="1"/>
              </p:cNvSpPr>
              <p:nvPr/>
            </p:nvSpPr>
            <p:spPr bwMode="auto">
              <a:xfrm flipH="1" flipV="1">
                <a:off x="3063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35" name="Line 782"/>
              <p:cNvSpPr>
                <a:spLocks noChangeShapeType="1"/>
              </p:cNvSpPr>
              <p:nvPr/>
            </p:nvSpPr>
            <p:spPr bwMode="auto">
              <a:xfrm flipH="1" flipV="1">
                <a:off x="3100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36" name="Line 783"/>
              <p:cNvSpPr>
                <a:spLocks noChangeShapeType="1"/>
              </p:cNvSpPr>
              <p:nvPr/>
            </p:nvSpPr>
            <p:spPr bwMode="auto">
              <a:xfrm flipH="1" flipV="1">
                <a:off x="3137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37" name="Line 784"/>
              <p:cNvSpPr>
                <a:spLocks noChangeShapeType="1"/>
              </p:cNvSpPr>
              <p:nvPr/>
            </p:nvSpPr>
            <p:spPr bwMode="auto">
              <a:xfrm flipH="1" flipV="1">
                <a:off x="3174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38" name="Line 785"/>
              <p:cNvSpPr>
                <a:spLocks noChangeShapeType="1"/>
              </p:cNvSpPr>
              <p:nvPr/>
            </p:nvSpPr>
            <p:spPr bwMode="auto">
              <a:xfrm flipH="1" flipV="1">
                <a:off x="3211" y="315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39" name="Line 786"/>
              <p:cNvSpPr>
                <a:spLocks noChangeShapeType="1"/>
              </p:cNvSpPr>
              <p:nvPr/>
            </p:nvSpPr>
            <p:spPr bwMode="auto">
              <a:xfrm flipH="1" flipV="1">
                <a:off x="3248" y="315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40" name="Line 787"/>
              <p:cNvSpPr>
                <a:spLocks noChangeShapeType="1"/>
              </p:cNvSpPr>
              <p:nvPr/>
            </p:nvSpPr>
            <p:spPr bwMode="auto">
              <a:xfrm flipH="1" flipV="1">
                <a:off x="3285" y="315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41" name="Line 788"/>
              <p:cNvSpPr>
                <a:spLocks noChangeShapeType="1"/>
              </p:cNvSpPr>
              <p:nvPr/>
            </p:nvSpPr>
            <p:spPr bwMode="auto">
              <a:xfrm flipH="1" flipV="1">
                <a:off x="3323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42" name="Line 789"/>
              <p:cNvSpPr>
                <a:spLocks noChangeShapeType="1"/>
              </p:cNvSpPr>
              <p:nvPr/>
            </p:nvSpPr>
            <p:spPr bwMode="auto">
              <a:xfrm flipH="1" flipV="1">
                <a:off x="3360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43" name="Line 790"/>
              <p:cNvSpPr>
                <a:spLocks noChangeShapeType="1"/>
              </p:cNvSpPr>
              <p:nvPr/>
            </p:nvSpPr>
            <p:spPr bwMode="auto">
              <a:xfrm flipH="1" flipV="1">
                <a:off x="3396" y="3152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44" name="Line 791"/>
              <p:cNvSpPr>
                <a:spLocks noChangeShapeType="1"/>
              </p:cNvSpPr>
              <p:nvPr/>
            </p:nvSpPr>
            <p:spPr bwMode="auto">
              <a:xfrm flipH="1" flipV="1">
                <a:off x="3434" y="3152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45" name="Line 792"/>
              <p:cNvSpPr>
                <a:spLocks noChangeShapeType="1"/>
              </p:cNvSpPr>
              <p:nvPr/>
            </p:nvSpPr>
            <p:spPr bwMode="auto">
              <a:xfrm flipH="1" flipV="1">
                <a:off x="3471" y="3152"/>
                <a:ext cx="51" cy="37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46" name="Line 793"/>
              <p:cNvSpPr>
                <a:spLocks noChangeShapeType="1"/>
              </p:cNvSpPr>
              <p:nvPr/>
            </p:nvSpPr>
            <p:spPr bwMode="auto">
              <a:xfrm flipH="1" flipV="1">
                <a:off x="3508" y="3152"/>
                <a:ext cx="14" cy="1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47" name="Line 794"/>
              <p:cNvSpPr>
                <a:spLocks noChangeShapeType="1"/>
              </p:cNvSpPr>
              <p:nvPr/>
            </p:nvSpPr>
            <p:spPr bwMode="auto">
              <a:xfrm flipV="1">
                <a:off x="2464" y="2805"/>
                <a:ext cx="20" cy="15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48" name="Line 795"/>
              <p:cNvSpPr>
                <a:spLocks noChangeShapeType="1"/>
              </p:cNvSpPr>
              <p:nvPr/>
            </p:nvSpPr>
            <p:spPr bwMode="auto">
              <a:xfrm flipV="1">
                <a:off x="2464" y="2805"/>
                <a:ext cx="57" cy="42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49" name="Line 796"/>
              <p:cNvSpPr>
                <a:spLocks noChangeShapeType="1"/>
              </p:cNvSpPr>
              <p:nvPr/>
            </p:nvSpPr>
            <p:spPr bwMode="auto">
              <a:xfrm flipV="1">
                <a:off x="2484" y="2805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50" name="Line 797"/>
              <p:cNvSpPr>
                <a:spLocks noChangeShapeType="1"/>
              </p:cNvSpPr>
              <p:nvPr/>
            </p:nvSpPr>
            <p:spPr bwMode="auto">
              <a:xfrm flipV="1">
                <a:off x="2521" y="2818"/>
                <a:ext cx="57" cy="4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51" name="Line 798"/>
              <p:cNvSpPr>
                <a:spLocks noChangeShapeType="1"/>
              </p:cNvSpPr>
              <p:nvPr/>
            </p:nvSpPr>
            <p:spPr bwMode="auto">
              <a:xfrm flipV="1">
                <a:off x="2558" y="2845"/>
                <a:ext cx="20" cy="1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52" name="Line 799"/>
              <p:cNvSpPr>
                <a:spLocks noChangeShapeType="1"/>
              </p:cNvSpPr>
              <p:nvPr/>
            </p:nvSpPr>
            <p:spPr bwMode="auto">
              <a:xfrm flipH="1" flipV="1">
                <a:off x="2464" y="2853"/>
                <a:ext cx="8" cy="6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53" name="Line 800"/>
              <p:cNvSpPr>
                <a:spLocks noChangeShapeType="1"/>
              </p:cNvSpPr>
              <p:nvPr/>
            </p:nvSpPr>
            <p:spPr bwMode="auto">
              <a:xfrm flipH="1" flipV="1">
                <a:off x="2464" y="2826"/>
                <a:ext cx="45" cy="3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54" name="Line 801"/>
              <p:cNvSpPr>
                <a:spLocks noChangeShapeType="1"/>
              </p:cNvSpPr>
              <p:nvPr/>
            </p:nvSpPr>
            <p:spPr bwMode="auto">
              <a:xfrm flipH="1" flipV="1">
                <a:off x="2472" y="2805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55" name="Line 802"/>
              <p:cNvSpPr>
                <a:spLocks noChangeShapeType="1"/>
              </p:cNvSpPr>
              <p:nvPr/>
            </p:nvSpPr>
            <p:spPr bwMode="auto">
              <a:xfrm flipH="1" flipV="1">
                <a:off x="2509" y="2805"/>
                <a:ext cx="69" cy="50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56" name="Line 803"/>
              <p:cNvSpPr>
                <a:spLocks noChangeShapeType="1"/>
              </p:cNvSpPr>
              <p:nvPr/>
            </p:nvSpPr>
            <p:spPr bwMode="auto">
              <a:xfrm flipH="1" flipV="1">
                <a:off x="2546" y="2805"/>
                <a:ext cx="32" cy="23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57" name="Line 804"/>
              <p:cNvSpPr>
                <a:spLocks noChangeShapeType="1"/>
              </p:cNvSpPr>
              <p:nvPr/>
            </p:nvSpPr>
            <p:spPr bwMode="auto">
              <a:xfrm flipV="1">
                <a:off x="1053" y="2100"/>
                <a:ext cx="29" cy="21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58" name="Line 805"/>
              <p:cNvSpPr>
                <a:spLocks noChangeShapeType="1"/>
              </p:cNvSpPr>
              <p:nvPr/>
            </p:nvSpPr>
            <p:spPr bwMode="auto">
              <a:xfrm flipV="1">
                <a:off x="1053" y="2100"/>
                <a:ext cx="67" cy="48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59" name="Line 806"/>
              <p:cNvSpPr>
                <a:spLocks noChangeShapeType="1"/>
              </p:cNvSpPr>
              <p:nvPr/>
            </p:nvSpPr>
            <p:spPr bwMode="auto">
              <a:xfrm flipV="1">
                <a:off x="1082" y="2100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60" name="Line 807"/>
              <p:cNvSpPr>
                <a:spLocks noChangeShapeType="1"/>
              </p:cNvSpPr>
              <p:nvPr/>
            </p:nvSpPr>
            <p:spPr bwMode="auto">
              <a:xfrm flipV="1">
                <a:off x="1119" y="2100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61" name="Line 808"/>
              <p:cNvSpPr>
                <a:spLocks noChangeShapeType="1"/>
              </p:cNvSpPr>
              <p:nvPr/>
            </p:nvSpPr>
            <p:spPr bwMode="auto">
              <a:xfrm flipV="1">
                <a:off x="1157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62" name="Line 809"/>
              <p:cNvSpPr>
                <a:spLocks noChangeShapeType="1"/>
              </p:cNvSpPr>
              <p:nvPr/>
            </p:nvSpPr>
            <p:spPr bwMode="auto">
              <a:xfrm flipV="1">
                <a:off x="1194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63" name="Line 810"/>
              <p:cNvSpPr>
                <a:spLocks noChangeShapeType="1"/>
              </p:cNvSpPr>
              <p:nvPr/>
            </p:nvSpPr>
            <p:spPr bwMode="auto">
              <a:xfrm flipV="1">
                <a:off x="1231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64" name="Line 811"/>
              <p:cNvSpPr>
                <a:spLocks noChangeShapeType="1"/>
              </p:cNvSpPr>
              <p:nvPr/>
            </p:nvSpPr>
            <p:spPr bwMode="auto">
              <a:xfrm flipV="1">
                <a:off x="1268" y="2100"/>
                <a:ext cx="74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65" name="Line 812"/>
              <p:cNvSpPr>
                <a:spLocks noChangeShapeType="1"/>
              </p:cNvSpPr>
              <p:nvPr/>
            </p:nvSpPr>
            <p:spPr bwMode="auto">
              <a:xfrm flipV="1">
                <a:off x="1305" y="2100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66" name="Line 813"/>
              <p:cNvSpPr>
                <a:spLocks noChangeShapeType="1"/>
              </p:cNvSpPr>
              <p:nvPr/>
            </p:nvSpPr>
            <p:spPr bwMode="auto">
              <a:xfrm flipV="1">
                <a:off x="1342" y="2100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67" name="Line 814"/>
              <p:cNvSpPr>
                <a:spLocks noChangeShapeType="1"/>
              </p:cNvSpPr>
              <p:nvPr/>
            </p:nvSpPr>
            <p:spPr bwMode="auto">
              <a:xfrm flipV="1">
                <a:off x="1379" y="2100"/>
                <a:ext cx="75" cy="54"/>
              </a:xfrm>
              <a:prstGeom prst="line">
                <a:avLst/>
              </a:prstGeom>
              <a:noFill/>
              <a:ln w="7938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4364" name="Line 815"/>
            <p:cNvSpPr>
              <a:spLocks noChangeShapeType="1"/>
            </p:cNvSpPr>
            <p:nvPr/>
          </p:nvSpPr>
          <p:spPr bwMode="auto">
            <a:xfrm flipV="1">
              <a:off x="1417" y="2100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5" name="Line 816"/>
            <p:cNvSpPr>
              <a:spLocks noChangeShapeType="1"/>
            </p:cNvSpPr>
            <p:nvPr/>
          </p:nvSpPr>
          <p:spPr bwMode="auto">
            <a:xfrm flipV="1">
              <a:off x="1454" y="2102"/>
              <a:ext cx="71" cy="5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6" name="Line 817"/>
            <p:cNvSpPr>
              <a:spLocks noChangeShapeType="1"/>
            </p:cNvSpPr>
            <p:nvPr/>
          </p:nvSpPr>
          <p:spPr bwMode="auto">
            <a:xfrm flipV="1">
              <a:off x="1491" y="2129"/>
              <a:ext cx="34" cy="2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7" name="Line 818"/>
            <p:cNvSpPr>
              <a:spLocks noChangeShapeType="1"/>
            </p:cNvSpPr>
            <p:nvPr/>
          </p:nvSpPr>
          <p:spPr bwMode="auto">
            <a:xfrm flipH="1" flipV="1">
              <a:off x="1053" y="2153"/>
              <a:ext cx="1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8" name="Line 819"/>
            <p:cNvSpPr>
              <a:spLocks noChangeShapeType="1"/>
            </p:cNvSpPr>
            <p:nvPr/>
          </p:nvSpPr>
          <p:spPr bwMode="auto">
            <a:xfrm flipH="1" flipV="1">
              <a:off x="1053" y="2127"/>
              <a:ext cx="38" cy="27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9" name="Line 820"/>
            <p:cNvSpPr>
              <a:spLocks noChangeShapeType="1"/>
            </p:cNvSpPr>
            <p:nvPr/>
          </p:nvSpPr>
          <p:spPr bwMode="auto">
            <a:xfrm flipH="1" flipV="1">
              <a:off x="1053" y="2100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0" name="Line 821"/>
            <p:cNvSpPr>
              <a:spLocks noChangeShapeType="1"/>
            </p:cNvSpPr>
            <p:nvPr/>
          </p:nvSpPr>
          <p:spPr bwMode="auto">
            <a:xfrm flipH="1" flipV="1">
              <a:off x="1090" y="2100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1" name="Line 822"/>
            <p:cNvSpPr>
              <a:spLocks noChangeShapeType="1"/>
            </p:cNvSpPr>
            <p:nvPr/>
          </p:nvSpPr>
          <p:spPr bwMode="auto">
            <a:xfrm flipH="1" flipV="1">
              <a:off x="1128" y="2100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2" name="Line 823"/>
            <p:cNvSpPr>
              <a:spLocks noChangeShapeType="1"/>
            </p:cNvSpPr>
            <p:nvPr/>
          </p:nvSpPr>
          <p:spPr bwMode="auto">
            <a:xfrm flipH="1" flipV="1">
              <a:off x="1165" y="2100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3" name="Line 824"/>
            <p:cNvSpPr>
              <a:spLocks noChangeShapeType="1"/>
            </p:cNvSpPr>
            <p:nvPr/>
          </p:nvSpPr>
          <p:spPr bwMode="auto">
            <a:xfrm flipH="1" flipV="1">
              <a:off x="1202" y="2100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4" name="Line 825"/>
            <p:cNvSpPr>
              <a:spLocks noChangeShapeType="1"/>
            </p:cNvSpPr>
            <p:nvPr/>
          </p:nvSpPr>
          <p:spPr bwMode="auto">
            <a:xfrm flipH="1" flipV="1">
              <a:off x="1239" y="2100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5" name="Line 826"/>
            <p:cNvSpPr>
              <a:spLocks noChangeShapeType="1"/>
            </p:cNvSpPr>
            <p:nvPr/>
          </p:nvSpPr>
          <p:spPr bwMode="auto">
            <a:xfrm flipH="1" flipV="1">
              <a:off x="1276" y="2100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6" name="Line 827"/>
            <p:cNvSpPr>
              <a:spLocks noChangeShapeType="1"/>
            </p:cNvSpPr>
            <p:nvPr/>
          </p:nvSpPr>
          <p:spPr bwMode="auto">
            <a:xfrm flipH="1" flipV="1">
              <a:off x="1313" y="2100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7" name="Line 828"/>
            <p:cNvSpPr>
              <a:spLocks noChangeShapeType="1"/>
            </p:cNvSpPr>
            <p:nvPr/>
          </p:nvSpPr>
          <p:spPr bwMode="auto">
            <a:xfrm flipH="1" flipV="1">
              <a:off x="1350" y="2100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8" name="Line 829"/>
            <p:cNvSpPr>
              <a:spLocks noChangeShapeType="1"/>
            </p:cNvSpPr>
            <p:nvPr/>
          </p:nvSpPr>
          <p:spPr bwMode="auto">
            <a:xfrm flipH="1" flipV="1">
              <a:off x="1388" y="2100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9" name="Line 830"/>
            <p:cNvSpPr>
              <a:spLocks noChangeShapeType="1"/>
            </p:cNvSpPr>
            <p:nvPr/>
          </p:nvSpPr>
          <p:spPr bwMode="auto">
            <a:xfrm flipH="1" flipV="1">
              <a:off x="1425" y="2100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0" name="Line 831"/>
            <p:cNvSpPr>
              <a:spLocks noChangeShapeType="1"/>
            </p:cNvSpPr>
            <p:nvPr/>
          </p:nvSpPr>
          <p:spPr bwMode="auto">
            <a:xfrm flipH="1" flipV="1">
              <a:off x="1461" y="2100"/>
              <a:ext cx="64" cy="4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1" name="Line 832"/>
            <p:cNvSpPr>
              <a:spLocks noChangeShapeType="1"/>
            </p:cNvSpPr>
            <p:nvPr/>
          </p:nvSpPr>
          <p:spPr bwMode="auto">
            <a:xfrm flipH="1" flipV="1">
              <a:off x="1499" y="2100"/>
              <a:ext cx="26" cy="19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2" name="Line 833"/>
            <p:cNvSpPr>
              <a:spLocks noChangeShapeType="1"/>
            </p:cNvSpPr>
            <p:nvPr/>
          </p:nvSpPr>
          <p:spPr bwMode="auto">
            <a:xfrm flipV="1">
              <a:off x="1525" y="2249"/>
              <a:ext cx="20" cy="1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3" name="Line 834"/>
            <p:cNvSpPr>
              <a:spLocks noChangeShapeType="1"/>
            </p:cNvSpPr>
            <p:nvPr/>
          </p:nvSpPr>
          <p:spPr bwMode="auto">
            <a:xfrm flipV="1">
              <a:off x="1525" y="2249"/>
              <a:ext cx="57" cy="4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4" name="Line 835"/>
            <p:cNvSpPr>
              <a:spLocks noChangeShapeType="1"/>
            </p:cNvSpPr>
            <p:nvPr/>
          </p:nvSpPr>
          <p:spPr bwMode="auto">
            <a:xfrm flipV="1">
              <a:off x="1545" y="2249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5" name="Line 836"/>
            <p:cNvSpPr>
              <a:spLocks noChangeShapeType="1"/>
            </p:cNvSpPr>
            <p:nvPr/>
          </p:nvSpPr>
          <p:spPr bwMode="auto">
            <a:xfrm flipV="1">
              <a:off x="1582" y="2261"/>
              <a:ext cx="57" cy="4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6" name="Line 837"/>
            <p:cNvSpPr>
              <a:spLocks noChangeShapeType="1"/>
            </p:cNvSpPr>
            <p:nvPr/>
          </p:nvSpPr>
          <p:spPr bwMode="auto">
            <a:xfrm flipV="1">
              <a:off x="1619" y="2288"/>
              <a:ext cx="20" cy="1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7" name="Line 838"/>
            <p:cNvSpPr>
              <a:spLocks noChangeShapeType="1"/>
            </p:cNvSpPr>
            <p:nvPr/>
          </p:nvSpPr>
          <p:spPr bwMode="auto">
            <a:xfrm flipH="1" flipV="1">
              <a:off x="1525" y="2280"/>
              <a:ext cx="31" cy="2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8" name="Line 839"/>
            <p:cNvSpPr>
              <a:spLocks noChangeShapeType="1"/>
            </p:cNvSpPr>
            <p:nvPr/>
          </p:nvSpPr>
          <p:spPr bwMode="auto">
            <a:xfrm flipH="1" flipV="1">
              <a:off x="1525" y="2253"/>
              <a:ext cx="68" cy="5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9" name="Line 840"/>
            <p:cNvSpPr>
              <a:spLocks noChangeShapeType="1"/>
            </p:cNvSpPr>
            <p:nvPr/>
          </p:nvSpPr>
          <p:spPr bwMode="auto">
            <a:xfrm flipH="1" flipV="1">
              <a:off x="1556" y="2249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0" name="Line 841"/>
            <p:cNvSpPr>
              <a:spLocks noChangeShapeType="1"/>
            </p:cNvSpPr>
            <p:nvPr/>
          </p:nvSpPr>
          <p:spPr bwMode="auto">
            <a:xfrm flipH="1" flipV="1">
              <a:off x="1593" y="2249"/>
              <a:ext cx="46" cy="3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1" name="Line 842"/>
            <p:cNvSpPr>
              <a:spLocks noChangeShapeType="1"/>
            </p:cNvSpPr>
            <p:nvPr/>
          </p:nvSpPr>
          <p:spPr bwMode="auto">
            <a:xfrm flipH="1" flipV="1">
              <a:off x="1630" y="2249"/>
              <a:ext cx="9" cy="7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2" name="Line 843"/>
            <p:cNvSpPr>
              <a:spLocks noChangeShapeType="1"/>
            </p:cNvSpPr>
            <p:nvPr/>
          </p:nvSpPr>
          <p:spPr bwMode="auto">
            <a:xfrm flipV="1">
              <a:off x="1525" y="2805"/>
              <a:ext cx="31" cy="2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3" name="Line 844"/>
            <p:cNvSpPr>
              <a:spLocks noChangeShapeType="1"/>
            </p:cNvSpPr>
            <p:nvPr/>
          </p:nvSpPr>
          <p:spPr bwMode="auto">
            <a:xfrm flipV="1">
              <a:off x="1525" y="2805"/>
              <a:ext cx="68" cy="5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4" name="Line 845"/>
            <p:cNvSpPr>
              <a:spLocks noChangeShapeType="1"/>
            </p:cNvSpPr>
            <p:nvPr/>
          </p:nvSpPr>
          <p:spPr bwMode="auto">
            <a:xfrm flipV="1">
              <a:off x="1556" y="2805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5" name="Line 846"/>
            <p:cNvSpPr>
              <a:spLocks noChangeShapeType="1"/>
            </p:cNvSpPr>
            <p:nvPr/>
          </p:nvSpPr>
          <p:spPr bwMode="auto">
            <a:xfrm flipV="1">
              <a:off x="1593" y="2826"/>
              <a:ext cx="46" cy="3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6" name="Line 847"/>
            <p:cNvSpPr>
              <a:spLocks noChangeShapeType="1"/>
            </p:cNvSpPr>
            <p:nvPr/>
          </p:nvSpPr>
          <p:spPr bwMode="auto">
            <a:xfrm flipV="1">
              <a:off x="1630" y="2853"/>
              <a:ext cx="9" cy="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7" name="Line 848"/>
            <p:cNvSpPr>
              <a:spLocks noChangeShapeType="1"/>
            </p:cNvSpPr>
            <p:nvPr/>
          </p:nvSpPr>
          <p:spPr bwMode="auto">
            <a:xfrm flipH="1" flipV="1">
              <a:off x="1525" y="2845"/>
              <a:ext cx="20" cy="1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8" name="Line 849"/>
            <p:cNvSpPr>
              <a:spLocks noChangeShapeType="1"/>
            </p:cNvSpPr>
            <p:nvPr/>
          </p:nvSpPr>
          <p:spPr bwMode="auto">
            <a:xfrm flipH="1" flipV="1">
              <a:off x="1525" y="2818"/>
              <a:ext cx="57" cy="4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9" name="Line 850"/>
            <p:cNvSpPr>
              <a:spLocks noChangeShapeType="1"/>
            </p:cNvSpPr>
            <p:nvPr/>
          </p:nvSpPr>
          <p:spPr bwMode="auto">
            <a:xfrm flipH="1" flipV="1">
              <a:off x="1545" y="2805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0" name="Line 851"/>
            <p:cNvSpPr>
              <a:spLocks noChangeShapeType="1"/>
            </p:cNvSpPr>
            <p:nvPr/>
          </p:nvSpPr>
          <p:spPr bwMode="auto">
            <a:xfrm flipH="1" flipV="1">
              <a:off x="1582" y="2805"/>
              <a:ext cx="57" cy="4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1" name="Line 852"/>
            <p:cNvSpPr>
              <a:spLocks noChangeShapeType="1"/>
            </p:cNvSpPr>
            <p:nvPr/>
          </p:nvSpPr>
          <p:spPr bwMode="auto">
            <a:xfrm flipH="1" flipV="1">
              <a:off x="1619" y="2805"/>
              <a:ext cx="20" cy="1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2" name="Line 853"/>
            <p:cNvSpPr>
              <a:spLocks noChangeShapeType="1"/>
            </p:cNvSpPr>
            <p:nvPr/>
          </p:nvSpPr>
          <p:spPr bwMode="auto">
            <a:xfrm flipV="1">
              <a:off x="1053" y="2954"/>
              <a:ext cx="1" cy="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3" name="Line 854"/>
            <p:cNvSpPr>
              <a:spLocks noChangeShapeType="1"/>
            </p:cNvSpPr>
            <p:nvPr/>
          </p:nvSpPr>
          <p:spPr bwMode="auto">
            <a:xfrm flipV="1">
              <a:off x="1053" y="2954"/>
              <a:ext cx="38" cy="28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4" name="Line 855"/>
            <p:cNvSpPr>
              <a:spLocks noChangeShapeType="1"/>
            </p:cNvSpPr>
            <p:nvPr/>
          </p:nvSpPr>
          <p:spPr bwMode="auto">
            <a:xfrm flipV="1">
              <a:off x="1053" y="2954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5" name="Line 856"/>
            <p:cNvSpPr>
              <a:spLocks noChangeShapeType="1"/>
            </p:cNvSpPr>
            <p:nvPr/>
          </p:nvSpPr>
          <p:spPr bwMode="auto">
            <a:xfrm flipV="1">
              <a:off x="1090" y="2954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6" name="Line 857"/>
            <p:cNvSpPr>
              <a:spLocks noChangeShapeType="1"/>
            </p:cNvSpPr>
            <p:nvPr/>
          </p:nvSpPr>
          <p:spPr bwMode="auto">
            <a:xfrm flipV="1">
              <a:off x="1128" y="2954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7" name="Line 858"/>
            <p:cNvSpPr>
              <a:spLocks noChangeShapeType="1"/>
            </p:cNvSpPr>
            <p:nvPr/>
          </p:nvSpPr>
          <p:spPr bwMode="auto">
            <a:xfrm flipV="1">
              <a:off x="1165" y="2954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8" name="Line 859"/>
            <p:cNvSpPr>
              <a:spLocks noChangeShapeType="1"/>
            </p:cNvSpPr>
            <p:nvPr/>
          </p:nvSpPr>
          <p:spPr bwMode="auto">
            <a:xfrm flipV="1">
              <a:off x="1202" y="2954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9" name="Line 860"/>
            <p:cNvSpPr>
              <a:spLocks noChangeShapeType="1"/>
            </p:cNvSpPr>
            <p:nvPr/>
          </p:nvSpPr>
          <p:spPr bwMode="auto">
            <a:xfrm flipV="1">
              <a:off x="1239" y="2954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0" name="Line 861"/>
            <p:cNvSpPr>
              <a:spLocks noChangeShapeType="1"/>
            </p:cNvSpPr>
            <p:nvPr/>
          </p:nvSpPr>
          <p:spPr bwMode="auto">
            <a:xfrm flipV="1">
              <a:off x="1276" y="2954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1" name="Line 862"/>
            <p:cNvSpPr>
              <a:spLocks noChangeShapeType="1"/>
            </p:cNvSpPr>
            <p:nvPr/>
          </p:nvSpPr>
          <p:spPr bwMode="auto">
            <a:xfrm flipV="1">
              <a:off x="1313" y="2954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2" name="Line 863"/>
            <p:cNvSpPr>
              <a:spLocks noChangeShapeType="1"/>
            </p:cNvSpPr>
            <p:nvPr/>
          </p:nvSpPr>
          <p:spPr bwMode="auto">
            <a:xfrm flipV="1">
              <a:off x="1350" y="2954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3" name="Line 864"/>
            <p:cNvSpPr>
              <a:spLocks noChangeShapeType="1"/>
            </p:cNvSpPr>
            <p:nvPr/>
          </p:nvSpPr>
          <p:spPr bwMode="auto">
            <a:xfrm flipV="1">
              <a:off x="1388" y="2954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4" name="Line 865"/>
            <p:cNvSpPr>
              <a:spLocks noChangeShapeType="1"/>
            </p:cNvSpPr>
            <p:nvPr/>
          </p:nvSpPr>
          <p:spPr bwMode="auto">
            <a:xfrm flipV="1">
              <a:off x="1425" y="2954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5" name="Line 866"/>
            <p:cNvSpPr>
              <a:spLocks noChangeShapeType="1"/>
            </p:cNvSpPr>
            <p:nvPr/>
          </p:nvSpPr>
          <p:spPr bwMode="auto">
            <a:xfrm flipV="1">
              <a:off x="1461" y="2962"/>
              <a:ext cx="64" cy="4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6" name="Line 867"/>
            <p:cNvSpPr>
              <a:spLocks noChangeShapeType="1"/>
            </p:cNvSpPr>
            <p:nvPr/>
          </p:nvSpPr>
          <p:spPr bwMode="auto">
            <a:xfrm flipV="1">
              <a:off x="1499" y="2989"/>
              <a:ext cx="26" cy="19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7" name="Line 868"/>
            <p:cNvSpPr>
              <a:spLocks noChangeShapeType="1"/>
            </p:cNvSpPr>
            <p:nvPr/>
          </p:nvSpPr>
          <p:spPr bwMode="auto">
            <a:xfrm flipH="1" flipV="1">
              <a:off x="1053" y="2987"/>
              <a:ext cx="29" cy="2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8" name="Line 869"/>
            <p:cNvSpPr>
              <a:spLocks noChangeShapeType="1"/>
            </p:cNvSpPr>
            <p:nvPr/>
          </p:nvSpPr>
          <p:spPr bwMode="auto">
            <a:xfrm flipH="1" flipV="1">
              <a:off x="1053" y="2960"/>
              <a:ext cx="67" cy="48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19" name="Line 870"/>
            <p:cNvSpPr>
              <a:spLocks noChangeShapeType="1"/>
            </p:cNvSpPr>
            <p:nvPr/>
          </p:nvSpPr>
          <p:spPr bwMode="auto">
            <a:xfrm flipH="1" flipV="1">
              <a:off x="1082" y="2954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0" name="Line 871"/>
            <p:cNvSpPr>
              <a:spLocks noChangeShapeType="1"/>
            </p:cNvSpPr>
            <p:nvPr/>
          </p:nvSpPr>
          <p:spPr bwMode="auto">
            <a:xfrm flipH="1" flipV="1">
              <a:off x="1119" y="2954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1" name="Line 872"/>
            <p:cNvSpPr>
              <a:spLocks noChangeShapeType="1"/>
            </p:cNvSpPr>
            <p:nvPr/>
          </p:nvSpPr>
          <p:spPr bwMode="auto">
            <a:xfrm flipH="1" flipV="1">
              <a:off x="1157" y="2954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2" name="Line 873"/>
            <p:cNvSpPr>
              <a:spLocks noChangeShapeType="1"/>
            </p:cNvSpPr>
            <p:nvPr/>
          </p:nvSpPr>
          <p:spPr bwMode="auto">
            <a:xfrm flipH="1" flipV="1">
              <a:off x="1194" y="2954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3" name="Line 874"/>
            <p:cNvSpPr>
              <a:spLocks noChangeShapeType="1"/>
            </p:cNvSpPr>
            <p:nvPr/>
          </p:nvSpPr>
          <p:spPr bwMode="auto">
            <a:xfrm flipH="1" flipV="1">
              <a:off x="1231" y="2954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4" name="Line 875"/>
            <p:cNvSpPr>
              <a:spLocks noChangeShapeType="1"/>
            </p:cNvSpPr>
            <p:nvPr/>
          </p:nvSpPr>
          <p:spPr bwMode="auto">
            <a:xfrm flipH="1" flipV="1">
              <a:off x="1268" y="2954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5" name="Line 876"/>
            <p:cNvSpPr>
              <a:spLocks noChangeShapeType="1"/>
            </p:cNvSpPr>
            <p:nvPr/>
          </p:nvSpPr>
          <p:spPr bwMode="auto">
            <a:xfrm flipH="1" flipV="1">
              <a:off x="1305" y="2954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6" name="Line 877"/>
            <p:cNvSpPr>
              <a:spLocks noChangeShapeType="1"/>
            </p:cNvSpPr>
            <p:nvPr/>
          </p:nvSpPr>
          <p:spPr bwMode="auto">
            <a:xfrm flipH="1" flipV="1">
              <a:off x="1342" y="2954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7" name="Line 878"/>
            <p:cNvSpPr>
              <a:spLocks noChangeShapeType="1"/>
            </p:cNvSpPr>
            <p:nvPr/>
          </p:nvSpPr>
          <p:spPr bwMode="auto">
            <a:xfrm flipH="1" flipV="1">
              <a:off x="1379" y="2954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8" name="Line 879"/>
            <p:cNvSpPr>
              <a:spLocks noChangeShapeType="1"/>
            </p:cNvSpPr>
            <p:nvPr/>
          </p:nvSpPr>
          <p:spPr bwMode="auto">
            <a:xfrm flipH="1" flipV="1">
              <a:off x="1417" y="2954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29" name="Line 880"/>
            <p:cNvSpPr>
              <a:spLocks noChangeShapeType="1"/>
            </p:cNvSpPr>
            <p:nvPr/>
          </p:nvSpPr>
          <p:spPr bwMode="auto">
            <a:xfrm flipH="1" flipV="1">
              <a:off x="1454" y="2954"/>
              <a:ext cx="71" cy="52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0" name="Line 881"/>
            <p:cNvSpPr>
              <a:spLocks noChangeShapeType="1"/>
            </p:cNvSpPr>
            <p:nvPr/>
          </p:nvSpPr>
          <p:spPr bwMode="auto">
            <a:xfrm flipH="1" flipV="1">
              <a:off x="1491" y="2954"/>
              <a:ext cx="34" cy="25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1" name="Line 882"/>
            <p:cNvSpPr>
              <a:spLocks noChangeShapeType="1"/>
            </p:cNvSpPr>
            <p:nvPr/>
          </p:nvSpPr>
          <p:spPr bwMode="auto">
            <a:xfrm flipV="1">
              <a:off x="581" y="3152"/>
              <a:ext cx="14" cy="1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2" name="Line 883"/>
            <p:cNvSpPr>
              <a:spLocks noChangeShapeType="1"/>
            </p:cNvSpPr>
            <p:nvPr/>
          </p:nvSpPr>
          <p:spPr bwMode="auto">
            <a:xfrm flipV="1">
              <a:off x="581" y="3152"/>
              <a:ext cx="51" cy="37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3" name="Line 884"/>
            <p:cNvSpPr>
              <a:spLocks noChangeShapeType="1"/>
            </p:cNvSpPr>
            <p:nvPr/>
          </p:nvSpPr>
          <p:spPr bwMode="auto">
            <a:xfrm flipV="1">
              <a:off x="595" y="315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4" name="Line 885"/>
            <p:cNvSpPr>
              <a:spLocks noChangeShapeType="1"/>
            </p:cNvSpPr>
            <p:nvPr/>
          </p:nvSpPr>
          <p:spPr bwMode="auto">
            <a:xfrm flipV="1">
              <a:off x="632" y="315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5" name="Line 886"/>
            <p:cNvSpPr>
              <a:spLocks noChangeShapeType="1"/>
            </p:cNvSpPr>
            <p:nvPr/>
          </p:nvSpPr>
          <p:spPr bwMode="auto">
            <a:xfrm flipV="1">
              <a:off x="669" y="315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6" name="Line 887"/>
            <p:cNvSpPr>
              <a:spLocks noChangeShapeType="1"/>
            </p:cNvSpPr>
            <p:nvPr/>
          </p:nvSpPr>
          <p:spPr bwMode="auto">
            <a:xfrm flipV="1">
              <a:off x="706" y="315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7" name="Line 888"/>
            <p:cNvSpPr>
              <a:spLocks noChangeShapeType="1"/>
            </p:cNvSpPr>
            <p:nvPr/>
          </p:nvSpPr>
          <p:spPr bwMode="auto">
            <a:xfrm flipV="1">
              <a:off x="743" y="315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8" name="Line 889"/>
            <p:cNvSpPr>
              <a:spLocks noChangeShapeType="1"/>
            </p:cNvSpPr>
            <p:nvPr/>
          </p:nvSpPr>
          <p:spPr bwMode="auto">
            <a:xfrm flipV="1">
              <a:off x="780" y="315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39" name="Line 890"/>
            <p:cNvSpPr>
              <a:spLocks noChangeShapeType="1"/>
            </p:cNvSpPr>
            <p:nvPr/>
          </p:nvSpPr>
          <p:spPr bwMode="auto">
            <a:xfrm flipV="1">
              <a:off x="817" y="315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0" name="Line 891"/>
            <p:cNvSpPr>
              <a:spLocks noChangeShapeType="1"/>
            </p:cNvSpPr>
            <p:nvPr/>
          </p:nvSpPr>
          <p:spPr bwMode="auto">
            <a:xfrm flipV="1">
              <a:off x="854" y="315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1" name="Line 892"/>
            <p:cNvSpPr>
              <a:spLocks noChangeShapeType="1"/>
            </p:cNvSpPr>
            <p:nvPr/>
          </p:nvSpPr>
          <p:spPr bwMode="auto">
            <a:xfrm flipV="1">
              <a:off x="891" y="315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2" name="Line 893"/>
            <p:cNvSpPr>
              <a:spLocks noChangeShapeType="1"/>
            </p:cNvSpPr>
            <p:nvPr/>
          </p:nvSpPr>
          <p:spPr bwMode="auto">
            <a:xfrm flipV="1">
              <a:off x="929" y="315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3" name="Line 894"/>
            <p:cNvSpPr>
              <a:spLocks noChangeShapeType="1"/>
            </p:cNvSpPr>
            <p:nvPr/>
          </p:nvSpPr>
          <p:spPr bwMode="auto">
            <a:xfrm flipV="1">
              <a:off x="966" y="315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4" name="Line 895"/>
            <p:cNvSpPr>
              <a:spLocks noChangeShapeType="1"/>
            </p:cNvSpPr>
            <p:nvPr/>
          </p:nvSpPr>
          <p:spPr bwMode="auto">
            <a:xfrm flipV="1">
              <a:off x="1003" y="3170"/>
              <a:ext cx="50" cy="3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5" name="Line 896"/>
            <p:cNvSpPr>
              <a:spLocks noChangeShapeType="1"/>
            </p:cNvSpPr>
            <p:nvPr/>
          </p:nvSpPr>
          <p:spPr bwMode="auto">
            <a:xfrm flipV="1">
              <a:off x="1040" y="3197"/>
              <a:ext cx="13" cy="9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6" name="Line 897"/>
            <p:cNvSpPr>
              <a:spLocks noChangeShapeType="1"/>
            </p:cNvSpPr>
            <p:nvPr/>
          </p:nvSpPr>
          <p:spPr bwMode="auto">
            <a:xfrm flipH="1" flipV="1">
              <a:off x="581" y="3182"/>
              <a:ext cx="32" cy="2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7" name="Line 898"/>
            <p:cNvSpPr>
              <a:spLocks noChangeShapeType="1"/>
            </p:cNvSpPr>
            <p:nvPr/>
          </p:nvSpPr>
          <p:spPr bwMode="auto">
            <a:xfrm flipH="1" flipV="1">
              <a:off x="581" y="3156"/>
              <a:ext cx="70" cy="5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8" name="Line 899"/>
            <p:cNvSpPr>
              <a:spLocks noChangeShapeType="1"/>
            </p:cNvSpPr>
            <p:nvPr/>
          </p:nvSpPr>
          <p:spPr bwMode="auto">
            <a:xfrm flipH="1" flipV="1">
              <a:off x="613" y="315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49" name="Line 900"/>
            <p:cNvSpPr>
              <a:spLocks noChangeShapeType="1"/>
            </p:cNvSpPr>
            <p:nvPr/>
          </p:nvSpPr>
          <p:spPr bwMode="auto">
            <a:xfrm flipH="1" flipV="1">
              <a:off x="650" y="315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0" name="Line 901"/>
            <p:cNvSpPr>
              <a:spLocks noChangeShapeType="1"/>
            </p:cNvSpPr>
            <p:nvPr/>
          </p:nvSpPr>
          <p:spPr bwMode="auto">
            <a:xfrm flipH="1" flipV="1">
              <a:off x="687" y="315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1" name="Line 902"/>
            <p:cNvSpPr>
              <a:spLocks noChangeShapeType="1"/>
            </p:cNvSpPr>
            <p:nvPr/>
          </p:nvSpPr>
          <p:spPr bwMode="auto">
            <a:xfrm flipH="1" flipV="1">
              <a:off x="724" y="315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2" name="Line 903"/>
            <p:cNvSpPr>
              <a:spLocks noChangeShapeType="1"/>
            </p:cNvSpPr>
            <p:nvPr/>
          </p:nvSpPr>
          <p:spPr bwMode="auto">
            <a:xfrm flipH="1" flipV="1">
              <a:off x="762" y="315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3" name="Line 904"/>
            <p:cNvSpPr>
              <a:spLocks noChangeShapeType="1"/>
            </p:cNvSpPr>
            <p:nvPr/>
          </p:nvSpPr>
          <p:spPr bwMode="auto">
            <a:xfrm flipH="1" flipV="1">
              <a:off x="799" y="315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4" name="Line 905"/>
            <p:cNvSpPr>
              <a:spLocks noChangeShapeType="1"/>
            </p:cNvSpPr>
            <p:nvPr/>
          </p:nvSpPr>
          <p:spPr bwMode="auto">
            <a:xfrm flipH="1" flipV="1">
              <a:off x="836" y="315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5" name="Line 906"/>
            <p:cNvSpPr>
              <a:spLocks noChangeShapeType="1"/>
            </p:cNvSpPr>
            <p:nvPr/>
          </p:nvSpPr>
          <p:spPr bwMode="auto">
            <a:xfrm flipH="1" flipV="1">
              <a:off x="873" y="315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6" name="Line 907"/>
            <p:cNvSpPr>
              <a:spLocks noChangeShapeType="1"/>
            </p:cNvSpPr>
            <p:nvPr/>
          </p:nvSpPr>
          <p:spPr bwMode="auto">
            <a:xfrm flipH="1" flipV="1">
              <a:off x="910" y="315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7" name="Line 908"/>
            <p:cNvSpPr>
              <a:spLocks noChangeShapeType="1"/>
            </p:cNvSpPr>
            <p:nvPr/>
          </p:nvSpPr>
          <p:spPr bwMode="auto">
            <a:xfrm flipH="1" flipV="1">
              <a:off x="947" y="315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8" name="Line 909"/>
            <p:cNvSpPr>
              <a:spLocks noChangeShapeType="1"/>
            </p:cNvSpPr>
            <p:nvPr/>
          </p:nvSpPr>
          <p:spPr bwMode="auto">
            <a:xfrm flipH="1" flipV="1">
              <a:off x="984" y="3152"/>
              <a:ext cx="69" cy="5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59" name="Line 910"/>
            <p:cNvSpPr>
              <a:spLocks noChangeShapeType="1"/>
            </p:cNvSpPr>
            <p:nvPr/>
          </p:nvSpPr>
          <p:spPr bwMode="auto">
            <a:xfrm flipH="1" flipV="1">
              <a:off x="1022" y="3152"/>
              <a:ext cx="31" cy="2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0" name="Line 911"/>
            <p:cNvSpPr>
              <a:spLocks noChangeShapeType="1"/>
            </p:cNvSpPr>
            <p:nvPr/>
          </p:nvSpPr>
          <p:spPr bwMode="auto">
            <a:xfrm flipV="1">
              <a:off x="581" y="1902"/>
              <a:ext cx="32" cy="2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1" name="Line 912"/>
            <p:cNvSpPr>
              <a:spLocks noChangeShapeType="1"/>
            </p:cNvSpPr>
            <p:nvPr/>
          </p:nvSpPr>
          <p:spPr bwMode="auto">
            <a:xfrm flipV="1">
              <a:off x="581" y="1902"/>
              <a:ext cx="70" cy="51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2" name="Line 913"/>
            <p:cNvSpPr>
              <a:spLocks noChangeShapeType="1"/>
            </p:cNvSpPr>
            <p:nvPr/>
          </p:nvSpPr>
          <p:spPr bwMode="auto">
            <a:xfrm flipV="1">
              <a:off x="613" y="190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3" name="Line 914"/>
            <p:cNvSpPr>
              <a:spLocks noChangeShapeType="1"/>
            </p:cNvSpPr>
            <p:nvPr/>
          </p:nvSpPr>
          <p:spPr bwMode="auto">
            <a:xfrm flipV="1">
              <a:off x="650" y="190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4" name="Line 915"/>
            <p:cNvSpPr>
              <a:spLocks noChangeShapeType="1"/>
            </p:cNvSpPr>
            <p:nvPr/>
          </p:nvSpPr>
          <p:spPr bwMode="auto">
            <a:xfrm flipV="1">
              <a:off x="687" y="190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5" name="Line 916"/>
            <p:cNvSpPr>
              <a:spLocks noChangeShapeType="1"/>
            </p:cNvSpPr>
            <p:nvPr/>
          </p:nvSpPr>
          <p:spPr bwMode="auto">
            <a:xfrm flipV="1">
              <a:off x="724" y="190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6" name="Line 917"/>
            <p:cNvSpPr>
              <a:spLocks noChangeShapeType="1"/>
            </p:cNvSpPr>
            <p:nvPr/>
          </p:nvSpPr>
          <p:spPr bwMode="auto">
            <a:xfrm flipV="1">
              <a:off x="762" y="190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7" name="Line 918"/>
            <p:cNvSpPr>
              <a:spLocks noChangeShapeType="1"/>
            </p:cNvSpPr>
            <p:nvPr/>
          </p:nvSpPr>
          <p:spPr bwMode="auto">
            <a:xfrm flipV="1">
              <a:off x="799" y="190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8" name="Line 919"/>
            <p:cNvSpPr>
              <a:spLocks noChangeShapeType="1"/>
            </p:cNvSpPr>
            <p:nvPr/>
          </p:nvSpPr>
          <p:spPr bwMode="auto">
            <a:xfrm flipV="1">
              <a:off x="836" y="190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69" name="Line 920"/>
            <p:cNvSpPr>
              <a:spLocks noChangeShapeType="1"/>
            </p:cNvSpPr>
            <p:nvPr/>
          </p:nvSpPr>
          <p:spPr bwMode="auto">
            <a:xfrm flipV="1">
              <a:off x="873" y="190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0" name="Line 921"/>
            <p:cNvSpPr>
              <a:spLocks noChangeShapeType="1"/>
            </p:cNvSpPr>
            <p:nvPr/>
          </p:nvSpPr>
          <p:spPr bwMode="auto">
            <a:xfrm flipV="1">
              <a:off x="910" y="190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1" name="Line 922"/>
            <p:cNvSpPr>
              <a:spLocks noChangeShapeType="1"/>
            </p:cNvSpPr>
            <p:nvPr/>
          </p:nvSpPr>
          <p:spPr bwMode="auto">
            <a:xfrm flipV="1">
              <a:off x="947" y="190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2" name="Line 923"/>
            <p:cNvSpPr>
              <a:spLocks noChangeShapeType="1"/>
            </p:cNvSpPr>
            <p:nvPr/>
          </p:nvSpPr>
          <p:spPr bwMode="auto">
            <a:xfrm flipV="1">
              <a:off x="984" y="1906"/>
              <a:ext cx="69" cy="5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3" name="Line 924"/>
            <p:cNvSpPr>
              <a:spLocks noChangeShapeType="1"/>
            </p:cNvSpPr>
            <p:nvPr/>
          </p:nvSpPr>
          <p:spPr bwMode="auto">
            <a:xfrm flipV="1">
              <a:off x="1022" y="1933"/>
              <a:ext cx="31" cy="23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4" name="Line 925"/>
            <p:cNvSpPr>
              <a:spLocks noChangeShapeType="1"/>
            </p:cNvSpPr>
            <p:nvPr/>
          </p:nvSpPr>
          <p:spPr bwMode="auto">
            <a:xfrm flipH="1" flipV="1">
              <a:off x="581" y="1946"/>
              <a:ext cx="14" cy="1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5" name="Line 926"/>
            <p:cNvSpPr>
              <a:spLocks noChangeShapeType="1"/>
            </p:cNvSpPr>
            <p:nvPr/>
          </p:nvSpPr>
          <p:spPr bwMode="auto">
            <a:xfrm flipH="1" flipV="1">
              <a:off x="581" y="1919"/>
              <a:ext cx="51" cy="37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6" name="Line 927"/>
            <p:cNvSpPr>
              <a:spLocks noChangeShapeType="1"/>
            </p:cNvSpPr>
            <p:nvPr/>
          </p:nvSpPr>
          <p:spPr bwMode="auto">
            <a:xfrm flipH="1" flipV="1">
              <a:off x="595" y="190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7" name="Line 928"/>
            <p:cNvSpPr>
              <a:spLocks noChangeShapeType="1"/>
            </p:cNvSpPr>
            <p:nvPr/>
          </p:nvSpPr>
          <p:spPr bwMode="auto">
            <a:xfrm flipH="1" flipV="1">
              <a:off x="632" y="190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8" name="Line 929"/>
            <p:cNvSpPr>
              <a:spLocks noChangeShapeType="1"/>
            </p:cNvSpPr>
            <p:nvPr/>
          </p:nvSpPr>
          <p:spPr bwMode="auto">
            <a:xfrm flipH="1" flipV="1">
              <a:off x="669" y="190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9" name="Line 930"/>
            <p:cNvSpPr>
              <a:spLocks noChangeShapeType="1"/>
            </p:cNvSpPr>
            <p:nvPr/>
          </p:nvSpPr>
          <p:spPr bwMode="auto">
            <a:xfrm flipH="1" flipV="1">
              <a:off x="706" y="190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0" name="Line 931"/>
            <p:cNvSpPr>
              <a:spLocks noChangeShapeType="1"/>
            </p:cNvSpPr>
            <p:nvPr/>
          </p:nvSpPr>
          <p:spPr bwMode="auto">
            <a:xfrm flipH="1" flipV="1">
              <a:off x="743" y="190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1" name="Line 932"/>
            <p:cNvSpPr>
              <a:spLocks noChangeShapeType="1"/>
            </p:cNvSpPr>
            <p:nvPr/>
          </p:nvSpPr>
          <p:spPr bwMode="auto">
            <a:xfrm flipH="1" flipV="1">
              <a:off x="780" y="190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2" name="Line 933"/>
            <p:cNvSpPr>
              <a:spLocks noChangeShapeType="1"/>
            </p:cNvSpPr>
            <p:nvPr/>
          </p:nvSpPr>
          <p:spPr bwMode="auto">
            <a:xfrm flipH="1" flipV="1">
              <a:off x="817" y="190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3" name="Line 934"/>
            <p:cNvSpPr>
              <a:spLocks noChangeShapeType="1"/>
            </p:cNvSpPr>
            <p:nvPr/>
          </p:nvSpPr>
          <p:spPr bwMode="auto">
            <a:xfrm flipH="1" flipV="1">
              <a:off x="854" y="190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4" name="Line 935"/>
            <p:cNvSpPr>
              <a:spLocks noChangeShapeType="1"/>
            </p:cNvSpPr>
            <p:nvPr/>
          </p:nvSpPr>
          <p:spPr bwMode="auto">
            <a:xfrm flipH="1" flipV="1">
              <a:off x="891" y="1902"/>
              <a:ext cx="75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5" name="Line 936"/>
            <p:cNvSpPr>
              <a:spLocks noChangeShapeType="1"/>
            </p:cNvSpPr>
            <p:nvPr/>
          </p:nvSpPr>
          <p:spPr bwMode="auto">
            <a:xfrm flipH="1" flipV="1">
              <a:off x="929" y="190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6" name="Line 937"/>
            <p:cNvSpPr>
              <a:spLocks noChangeShapeType="1"/>
            </p:cNvSpPr>
            <p:nvPr/>
          </p:nvSpPr>
          <p:spPr bwMode="auto">
            <a:xfrm flipH="1" flipV="1">
              <a:off x="966" y="1902"/>
              <a:ext cx="74" cy="54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7" name="Line 938"/>
            <p:cNvSpPr>
              <a:spLocks noChangeShapeType="1"/>
            </p:cNvSpPr>
            <p:nvPr/>
          </p:nvSpPr>
          <p:spPr bwMode="auto">
            <a:xfrm flipH="1" flipV="1">
              <a:off x="1003" y="1902"/>
              <a:ext cx="50" cy="36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8" name="Line 939"/>
            <p:cNvSpPr>
              <a:spLocks noChangeShapeType="1"/>
            </p:cNvSpPr>
            <p:nvPr/>
          </p:nvSpPr>
          <p:spPr bwMode="auto">
            <a:xfrm flipH="1" flipV="1">
              <a:off x="1040" y="1902"/>
              <a:ext cx="13" cy="9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89" name="Freeform 940"/>
            <p:cNvSpPr>
              <a:spLocks/>
            </p:cNvSpPr>
            <p:nvPr/>
          </p:nvSpPr>
          <p:spPr bwMode="auto">
            <a:xfrm>
              <a:off x="1585" y="2293"/>
              <a:ext cx="31" cy="25"/>
            </a:xfrm>
            <a:custGeom>
              <a:avLst/>
              <a:gdLst>
                <a:gd name="T0" fmla="*/ 0 w 126"/>
                <a:gd name="T1" fmla="*/ 0 h 123"/>
                <a:gd name="T2" fmla="*/ 0 w 126"/>
                <a:gd name="T3" fmla="*/ 0 h 123"/>
                <a:gd name="T4" fmla="*/ 0 w 126"/>
                <a:gd name="T5" fmla="*/ 0 h 123"/>
                <a:gd name="T6" fmla="*/ 0 w 126"/>
                <a:gd name="T7" fmla="*/ 0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6" h="123">
                  <a:moveTo>
                    <a:pt x="126" y="31"/>
                  </a:moveTo>
                  <a:lnTo>
                    <a:pt x="87" y="0"/>
                  </a:lnTo>
                  <a:lnTo>
                    <a:pt x="0" y="123"/>
                  </a:lnTo>
                  <a:lnTo>
                    <a:pt x="126" y="31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0" name="Freeform 941"/>
            <p:cNvSpPr>
              <a:spLocks/>
            </p:cNvSpPr>
            <p:nvPr/>
          </p:nvSpPr>
          <p:spPr bwMode="auto">
            <a:xfrm>
              <a:off x="2475" y="2305"/>
              <a:ext cx="40" cy="13"/>
            </a:xfrm>
            <a:custGeom>
              <a:avLst/>
              <a:gdLst>
                <a:gd name="T0" fmla="*/ 0 w 161"/>
                <a:gd name="T1" fmla="*/ 0 h 64"/>
                <a:gd name="T2" fmla="*/ 0 w 161"/>
                <a:gd name="T3" fmla="*/ 0 h 64"/>
                <a:gd name="T4" fmla="*/ 0 w 161"/>
                <a:gd name="T5" fmla="*/ 0 h 64"/>
                <a:gd name="T6" fmla="*/ 0 w 161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1" h="64">
                  <a:moveTo>
                    <a:pt x="14" y="0"/>
                  </a:moveTo>
                  <a:lnTo>
                    <a:pt x="0" y="46"/>
                  </a:lnTo>
                  <a:lnTo>
                    <a:pt x="161" y="6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1" name="Freeform 942"/>
            <p:cNvSpPr>
              <a:spLocks/>
            </p:cNvSpPr>
            <p:nvPr/>
          </p:nvSpPr>
          <p:spPr bwMode="auto">
            <a:xfrm>
              <a:off x="1590" y="2761"/>
              <a:ext cx="15" cy="29"/>
            </a:xfrm>
            <a:custGeom>
              <a:avLst/>
              <a:gdLst>
                <a:gd name="T0" fmla="*/ 0 w 60"/>
                <a:gd name="T1" fmla="*/ 0 h 146"/>
                <a:gd name="T2" fmla="*/ 0 w 60"/>
                <a:gd name="T3" fmla="*/ 0 h 146"/>
                <a:gd name="T4" fmla="*/ 0 w 60"/>
                <a:gd name="T5" fmla="*/ 0 h 146"/>
                <a:gd name="T6" fmla="*/ 0 w 60"/>
                <a:gd name="T7" fmla="*/ 0 h 1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" h="146">
                  <a:moveTo>
                    <a:pt x="60" y="9"/>
                  </a:moveTo>
                  <a:lnTo>
                    <a:pt x="8" y="0"/>
                  </a:lnTo>
                  <a:lnTo>
                    <a:pt x="0" y="146"/>
                  </a:lnTo>
                  <a:lnTo>
                    <a:pt x="60" y="9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2" name="Freeform 943"/>
            <p:cNvSpPr>
              <a:spLocks/>
            </p:cNvSpPr>
            <p:nvPr/>
          </p:nvSpPr>
          <p:spPr bwMode="auto">
            <a:xfrm>
              <a:off x="2496" y="2766"/>
              <a:ext cx="31" cy="26"/>
            </a:xfrm>
            <a:custGeom>
              <a:avLst/>
              <a:gdLst>
                <a:gd name="T0" fmla="*/ 0 w 124"/>
                <a:gd name="T1" fmla="*/ 0 h 127"/>
                <a:gd name="T2" fmla="*/ 0 w 124"/>
                <a:gd name="T3" fmla="*/ 0 h 127"/>
                <a:gd name="T4" fmla="*/ 0 w 124"/>
                <a:gd name="T5" fmla="*/ 0 h 127"/>
                <a:gd name="T6" fmla="*/ 0 w 124"/>
                <a:gd name="T7" fmla="*/ 0 h 1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4" h="127">
                  <a:moveTo>
                    <a:pt x="41" y="0"/>
                  </a:moveTo>
                  <a:lnTo>
                    <a:pt x="0" y="32"/>
                  </a:lnTo>
                  <a:lnTo>
                    <a:pt x="124" y="127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3" name="Freeform 944"/>
            <p:cNvSpPr>
              <a:spLocks/>
            </p:cNvSpPr>
            <p:nvPr/>
          </p:nvSpPr>
          <p:spPr bwMode="auto">
            <a:xfrm>
              <a:off x="1367" y="2237"/>
              <a:ext cx="21" cy="29"/>
            </a:xfrm>
            <a:custGeom>
              <a:avLst/>
              <a:gdLst>
                <a:gd name="T0" fmla="*/ 0 w 83"/>
                <a:gd name="T1" fmla="*/ 0 h 143"/>
                <a:gd name="T2" fmla="*/ 0 w 83"/>
                <a:gd name="T3" fmla="*/ 0 h 143"/>
                <a:gd name="T4" fmla="*/ 0 w 83"/>
                <a:gd name="T5" fmla="*/ 0 h 143"/>
                <a:gd name="T6" fmla="*/ 0 w 83"/>
                <a:gd name="T7" fmla="*/ 0 h 1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143">
                  <a:moveTo>
                    <a:pt x="34" y="143"/>
                  </a:moveTo>
                  <a:lnTo>
                    <a:pt x="83" y="126"/>
                  </a:lnTo>
                  <a:lnTo>
                    <a:pt x="0" y="0"/>
                  </a:lnTo>
                  <a:lnTo>
                    <a:pt x="34" y="143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4" name="Freeform 945"/>
            <p:cNvSpPr>
              <a:spLocks/>
            </p:cNvSpPr>
            <p:nvPr/>
          </p:nvSpPr>
          <p:spPr bwMode="auto">
            <a:xfrm>
              <a:off x="1212" y="2548"/>
              <a:ext cx="32" cy="24"/>
            </a:xfrm>
            <a:custGeom>
              <a:avLst/>
              <a:gdLst>
                <a:gd name="T0" fmla="*/ 0 w 126"/>
                <a:gd name="T1" fmla="*/ 0 h 124"/>
                <a:gd name="T2" fmla="*/ 0 w 126"/>
                <a:gd name="T3" fmla="*/ 0 h 124"/>
                <a:gd name="T4" fmla="*/ 0 w 126"/>
                <a:gd name="T5" fmla="*/ 0 h 124"/>
                <a:gd name="T6" fmla="*/ 0 w 126"/>
                <a:gd name="T7" fmla="*/ 0 h 1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6" h="124">
                  <a:moveTo>
                    <a:pt x="84" y="124"/>
                  </a:moveTo>
                  <a:lnTo>
                    <a:pt x="126" y="94"/>
                  </a:lnTo>
                  <a:lnTo>
                    <a:pt x="0" y="0"/>
                  </a:lnTo>
                  <a:lnTo>
                    <a:pt x="84" y="124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5" name="Freeform 946"/>
            <p:cNvSpPr>
              <a:spLocks/>
            </p:cNvSpPr>
            <p:nvPr/>
          </p:nvSpPr>
          <p:spPr bwMode="auto">
            <a:xfrm>
              <a:off x="1350" y="2865"/>
              <a:ext cx="38" cy="18"/>
            </a:xfrm>
            <a:custGeom>
              <a:avLst/>
              <a:gdLst>
                <a:gd name="T0" fmla="*/ 0 w 152"/>
                <a:gd name="T1" fmla="*/ 0 h 90"/>
                <a:gd name="T2" fmla="*/ 0 w 152"/>
                <a:gd name="T3" fmla="*/ 0 h 90"/>
                <a:gd name="T4" fmla="*/ 0 w 152"/>
                <a:gd name="T5" fmla="*/ 0 h 90"/>
                <a:gd name="T6" fmla="*/ 0 w 152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2" h="90">
                  <a:moveTo>
                    <a:pt x="126" y="90"/>
                  </a:moveTo>
                  <a:lnTo>
                    <a:pt x="152" y="46"/>
                  </a:lnTo>
                  <a:lnTo>
                    <a:pt x="0" y="0"/>
                  </a:lnTo>
                  <a:lnTo>
                    <a:pt x="126" y="90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6" name="Freeform 947"/>
            <p:cNvSpPr>
              <a:spLocks/>
            </p:cNvSpPr>
            <p:nvPr/>
          </p:nvSpPr>
          <p:spPr bwMode="auto">
            <a:xfrm>
              <a:off x="2714" y="2237"/>
              <a:ext cx="21" cy="29"/>
            </a:xfrm>
            <a:custGeom>
              <a:avLst/>
              <a:gdLst>
                <a:gd name="T0" fmla="*/ 0 w 83"/>
                <a:gd name="T1" fmla="*/ 0 h 143"/>
                <a:gd name="T2" fmla="*/ 0 w 83"/>
                <a:gd name="T3" fmla="*/ 0 h 143"/>
                <a:gd name="T4" fmla="*/ 0 w 83"/>
                <a:gd name="T5" fmla="*/ 0 h 143"/>
                <a:gd name="T6" fmla="*/ 0 w 83"/>
                <a:gd name="T7" fmla="*/ 0 h 1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" h="143">
                  <a:moveTo>
                    <a:pt x="0" y="126"/>
                  </a:moveTo>
                  <a:lnTo>
                    <a:pt x="49" y="143"/>
                  </a:lnTo>
                  <a:lnTo>
                    <a:pt x="83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7" name="Freeform 948"/>
            <p:cNvSpPr>
              <a:spLocks/>
            </p:cNvSpPr>
            <p:nvPr/>
          </p:nvSpPr>
          <p:spPr bwMode="auto">
            <a:xfrm>
              <a:off x="2859" y="2548"/>
              <a:ext cx="31" cy="24"/>
            </a:xfrm>
            <a:custGeom>
              <a:avLst/>
              <a:gdLst>
                <a:gd name="T0" fmla="*/ 0 w 125"/>
                <a:gd name="T1" fmla="*/ 0 h 124"/>
                <a:gd name="T2" fmla="*/ 0 w 125"/>
                <a:gd name="T3" fmla="*/ 0 h 124"/>
                <a:gd name="T4" fmla="*/ 0 w 125"/>
                <a:gd name="T5" fmla="*/ 0 h 124"/>
                <a:gd name="T6" fmla="*/ 0 w 125"/>
                <a:gd name="T7" fmla="*/ 0 h 1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" h="124">
                  <a:moveTo>
                    <a:pt x="0" y="94"/>
                  </a:moveTo>
                  <a:lnTo>
                    <a:pt x="40" y="124"/>
                  </a:lnTo>
                  <a:lnTo>
                    <a:pt x="125" y="0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8" name="Freeform 949"/>
            <p:cNvSpPr>
              <a:spLocks/>
            </p:cNvSpPr>
            <p:nvPr/>
          </p:nvSpPr>
          <p:spPr bwMode="auto">
            <a:xfrm>
              <a:off x="2714" y="2865"/>
              <a:ext cx="39" cy="18"/>
            </a:xfrm>
            <a:custGeom>
              <a:avLst/>
              <a:gdLst>
                <a:gd name="T0" fmla="*/ 0 w 153"/>
                <a:gd name="T1" fmla="*/ 0 h 90"/>
                <a:gd name="T2" fmla="*/ 0 w 153"/>
                <a:gd name="T3" fmla="*/ 0 h 90"/>
                <a:gd name="T4" fmla="*/ 0 w 153"/>
                <a:gd name="T5" fmla="*/ 0 h 90"/>
                <a:gd name="T6" fmla="*/ 0 w 153"/>
                <a:gd name="T7" fmla="*/ 0 h 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3" h="90">
                  <a:moveTo>
                    <a:pt x="0" y="46"/>
                  </a:moveTo>
                  <a:lnTo>
                    <a:pt x="25" y="90"/>
                  </a:lnTo>
                  <a:lnTo>
                    <a:pt x="153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99" name="Line 950"/>
            <p:cNvSpPr>
              <a:spLocks noChangeShapeType="1"/>
            </p:cNvSpPr>
            <p:nvPr/>
          </p:nvSpPr>
          <p:spPr bwMode="auto">
            <a:xfrm flipV="1">
              <a:off x="1685" y="2249"/>
              <a:ext cx="1" cy="10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0" name="Line 951"/>
            <p:cNvSpPr>
              <a:spLocks noChangeShapeType="1"/>
            </p:cNvSpPr>
            <p:nvPr/>
          </p:nvSpPr>
          <p:spPr bwMode="auto">
            <a:xfrm flipV="1">
              <a:off x="1674" y="2252"/>
              <a:ext cx="1" cy="10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1" name="Line 952"/>
            <p:cNvSpPr>
              <a:spLocks noChangeShapeType="1"/>
            </p:cNvSpPr>
            <p:nvPr/>
          </p:nvSpPr>
          <p:spPr bwMode="auto">
            <a:xfrm flipH="1" flipV="1">
              <a:off x="1053" y="1876"/>
              <a:ext cx="472" cy="20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2" name="Line 953"/>
            <p:cNvSpPr>
              <a:spLocks noChangeShapeType="1"/>
            </p:cNvSpPr>
            <p:nvPr/>
          </p:nvSpPr>
          <p:spPr bwMode="auto">
            <a:xfrm flipH="1" flipV="1">
              <a:off x="1050" y="1884"/>
              <a:ext cx="467" cy="20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3" name="Freeform 954"/>
            <p:cNvSpPr>
              <a:spLocks/>
            </p:cNvSpPr>
            <p:nvPr/>
          </p:nvSpPr>
          <p:spPr bwMode="auto">
            <a:xfrm>
              <a:off x="581" y="1868"/>
              <a:ext cx="1" cy="6"/>
            </a:xfrm>
            <a:custGeom>
              <a:avLst/>
              <a:gdLst>
                <a:gd name="T0" fmla="*/ 0 w 1"/>
                <a:gd name="T1" fmla="*/ 0 h 31"/>
                <a:gd name="T2" fmla="*/ 0 w 1"/>
                <a:gd name="T3" fmla="*/ 0 h 31"/>
                <a:gd name="T4" fmla="*/ 0 w 1"/>
                <a:gd name="T5" fmla="*/ 0 h 3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1">
                  <a:moveTo>
                    <a:pt x="0" y="0"/>
                  </a:moveTo>
                  <a:lnTo>
                    <a:pt x="0" y="3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4" name="Line 955"/>
            <p:cNvSpPr>
              <a:spLocks noChangeShapeType="1"/>
            </p:cNvSpPr>
            <p:nvPr/>
          </p:nvSpPr>
          <p:spPr bwMode="auto">
            <a:xfrm flipH="1">
              <a:off x="546" y="1876"/>
              <a:ext cx="50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5" name="Line 956"/>
            <p:cNvSpPr>
              <a:spLocks noChangeShapeType="1"/>
            </p:cNvSpPr>
            <p:nvPr/>
          </p:nvSpPr>
          <p:spPr bwMode="auto">
            <a:xfrm flipH="1">
              <a:off x="546" y="1884"/>
              <a:ext cx="50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6" name="Line 957"/>
            <p:cNvSpPr>
              <a:spLocks noChangeShapeType="1"/>
            </p:cNvSpPr>
            <p:nvPr/>
          </p:nvSpPr>
          <p:spPr bwMode="auto">
            <a:xfrm>
              <a:off x="1525" y="2082"/>
              <a:ext cx="160" cy="16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7" name="Line 958"/>
            <p:cNvSpPr>
              <a:spLocks noChangeShapeType="1"/>
            </p:cNvSpPr>
            <p:nvPr/>
          </p:nvSpPr>
          <p:spPr bwMode="auto">
            <a:xfrm>
              <a:off x="1517" y="2088"/>
              <a:ext cx="157" cy="16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8" name="Line 959"/>
            <p:cNvSpPr>
              <a:spLocks noChangeShapeType="1"/>
            </p:cNvSpPr>
            <p:nvPr/>
          </p:nvSpPr>
          <p:spPr bwMode="auto">
            <a:xfrm flipV="1">
              <a:off x="460" y="1876"/>
              <a:ext cx="1" cy="67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09" name="Line 960"/>
            <p:cNvSpPr>
              <a:spLocks noChangeShapeType="1"/>
            </p:cNvSpPr>
            <p:nvPr/>
          </p:nvSpPr>
          <p:spPr bwMode="auto">
            <a:xfrm flipV="1">
              <a:off x="472" y="1884"/>
              <a:ext cx="1" cy="67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0" name="Line 961"/>
            <p:cNvSpPr>
              <a:spLocks noChangeShapeType="1"/>
            </p:cNvSpPr>
            <p:nvPr/>
          </p:nvSpPr>
          <p:spPr bwMode="auto">
            <a:xfrm>
              <a:off x="460" y="1876"/>
              <a:ext cx="8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1" name="Line 962"/>
            <p:cNvSpPr>
              <a:spLocks noChangeShapeType="1"/>
            </p:cNvSpPr>
            <p:nvPr/>
          </p:nvSpPr>
          <p:spPr bwMode="auto">
            <a:xfrm>
              <a:off x="472" y="1884"/>
              <a:ext cx="7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2" name="Line 963"/>
            <p:cNvSpPr>
              <a:spLocks noChangeShapeType="1"/>
            </p:cNvSpPr>
            <p:nvPr/>
          </p:nvSpPr>
          <p:spPr bwMode="auto">
            <a:xfrm>
              <a:off x="1685" y="2753"/>
              <a:ext cx="1" cy="10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3" name="Line 964"/>
            <p:cNvSpPr>
              <a:spLocks noChangeShapeType="1"/>
            </p:cNvSpPr>
            <p:nvPr/>
          </p:nvSpPr>
          <p:spPr bwMode="auto">
            <a:xfrm>
              <a:off x="1674" y="2753"/>
              <a:ext cx="1" cy="10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4" name="Line 965"/>
            <p:cNvSpPr>
              <a:spLocks noChangeShapeType="1"/>
            </p:cNvSpPr>
            <p:nvPr/>
          </p:nvSpPr>
          <p:spPr bwMode="auto">
            <a:xfrm flipH="1">
              <a:off x="1053" y="3027"/>
              <a:ext cx="472" cy="20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5" name="Line 966"/>
            <p:cNvSpPr>
              <a:spLocks noChangeShapeType="1"/>
            </p:cNvSpPr>
            <p:nvPr/>
          </p:nvSpPr>
          <p:spPr bwMode="auto">
            <a:xfrm flipH="1">
              <a:off x="1050" y="3020"/>
              <a:ext cx="467" cy="20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6" name="Line 967"/>
            <p:cNvSpPr>
              <a:spLocks noChangeShapeType="1"/>
            </p:cNvSpPr>
            <p:nvPr/>
          </p:nvSpPr>
          <p:spPr bwMode="auto">
            <a:xfrm flipH="1">
              <a:off x="546" y="3232"/>
              <a:ext cx="50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7" name="Line 968"/>
            <p:cNvSpPr>
              <a:spLocks noChangeShapeType="1"/>
            </p:cNvSpPr>
            <p:nvPr/>
          </p:nvSpPr>
          <p:spPr bwMode="auto">
            <a:xfrm flipH="1">
              <a:off x="546" y="3224"/>
              <a:ext cx="50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8" name="Line 969"/>
            <p:cNvSpPr>
              <a:spLocks noChangeShapeType="1"/>
            </p:cNvSpPr>
            <p:nvPr/>
          </p:nvSpPr>
          <p:spPr bwMode="auto">
            <a:xfrm flipV="1">
              <a:off x="1525" y="2859"/>
              <a:ext cx="160" cy="16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19" name="Line 970"/>
            <p:cNvSpPr>
              <a:spLocks noChangeShapeType="1"/>
            </p:cNvSpPr>
            <p:nvPr/>
          </p:nvSpPr>
          <p:spPr bwMode="auto">
            <a:xfrm flipV="1">
              <a:off x="1517" y="2857"/>
              <a:ext cx="157" cy="16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0" name="Line 971"/>
            <p:cNvSpPr>
              <a:spLocks noChangeShapeType="1"/>
            </p:cNvSpPr>
            <p:nvPr/>
          </p:nvSpPr>
          <p:spPr bwMode="auto">
            <a:xfrm>
              <a:off x="460" y="2554"/>
              <a:ext cx="1" cy="67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1" name="Line 972"/>
            <p:cNvSpPr>
              <a:spLocks noChangeShapeType="1"/>
            </p:cNvSpPr>
            <p:nvPr/>
          </p:nvSpPr>
          <p:spPr bwMode="auto">
            <a:xfrm>
              <a:off x="472" y="2554"/>
              <a:ext cx="1" cy="67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2" name="Line 973"/>
            <p:cNvSpPr>
              <a:spLocks noChangeShapeType="1"/>
            </p:cNvSpPr>
            <p:nvPr/>
          </p:nvSpPr>
          <p:spPr bwMode="auto">
            <a:xfrm>
              <a:off x="460" y="3232"/>
              <a:ext cx="8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3" name="Line 974"/>
            <p:cNvSpPr>
              <a:spLocks noChangeShapeType="1"/>
            </p:cNvSpPr>
            <p:nvPr/>
          </p:nvSpPr>
          <p:spPr bwMode="auto">
            <a:xfrm>
              <a:off x="472" y="3224"/>
              <a:ext cx="7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4" name="Line 975"/>
            <p:cNvSpPr>
              <a:spLocks noChangeShapeType="1"/>
            </p:cNvSpPr>
            <p:nvPr/>
          </p:nvSpPr>
          <p:spPr bwMode="auto">
            <a:xfrm flipV="1">
              <a:off x="1685" y="2356"/>
              <a:ext cx="1" cy="39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5" name="Line 976"/>
            <p:cNvSpPr>
              <a:spLocks noChangeShapeType="1"/>
            </p:cNvSpPr>
            <p:nvPr/>
          </p:nvSpPr>
          <p:spPr bwMode="auto">
            <a:xfrm flipV="1">
              <a:off x="1674" y="2356"/>
              <a:ext cx="1" cy="39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6" name="Line 977"/>
            <p:cNvSpPr>
              <a:spLocks noChangeShapeType="1"/>
            </p:cNvSpPr>
            <p:nvPr/>
          </p:nvSpPr>
          <p:spPr bwMode="auto">
            <a:xfrm flipV="1">
              <a:off x="2417" y="2249"/>
              <a:ext cx="1" cy="10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7" name="Line 978"/>
            <p:cNvSpPr>
              <a:spLocks noChangeShapeType="1"/>
            </p:cNvSpPr>
            <p:nvPr/>
          </p:nvSpPr>
          <p:spPr bwMode="auto">
            <a:xfrm flipV="1">
              <a:off x="2429" y="2252"/>
              <a:ext cx="1" cy="10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8" name="Line 979"/>
            <p:cNvSpPr>
              <a:spLocks noChangeShapeType="1"/>
            </p:cNvSpPr>
            <p:nvPr/>
          </p:nvSpPr>
          <p:spPr bwMode="auto">
            <a:xfrm flipV="1">
              <a:off x="2578" y="1876"/>
              <a:ext cx="472" cy="20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29" name="Line 980"/>
            <p:cNvSpPr>
              <a:spLocks noChangeShapeType="1"/>
            </p:cNvSpPr>
            <p:nvPr/>
          </p:nvSpPr>
          <p:spPr bwMode="auto">
            <a:xfrm flipV="1">
              <a:off x="2586" y="1884"/>
              <a:ext cx="467" cy="20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0" name="Line 981"/>
            <p:cNvSpPr>
              <a:spLocks noChangeShapeType="1"/>
            </p:cNvSpPr>
            <p:nvPr/>
          </p:nvSpPr>
          <p:spPr bwMode="auto">
            <a:xfrm>
              <a:off x="3050" y="1876"/>
              <a:ext cx="50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1" name="Line 982"/>
            <p:cNvSpPr>
              <a:spLocks noChangeShapeType="1"/>
            </p:cNvSpPr>
            <p:nvPr/>
          </p:nvSpPr>
          <p:spPr bwMode="auto">
            <a:xfrm>
              <a:off x="3053" y="1884"/>
              <a:ext cx="50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2" name="Line 983"/>
            <p:cNvSpPr>
              <a:spLocks noChangeShapeType="1"/>
            </p:cNvSpPr>
            <p:nvPr/>
          </p:nvSpPr>
          <p:spPr bwMode="auto">
            <a:xfrm flipH="1">
              <a:off x="2417" y="2082"/>
              <a:ext cx="161" cy="16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3" name="Line 984"/>
            <p:cNvSpPr>
              <a:spLocks noChangeShapeType="1"/>
            </p:cNvSpPr>
            <p:nvPr/>
          </p:nvSpPr>
          <p:spPr bwMode="auto">
            <a:xfrm flipH="1">
              <a:off x="2429" y="2088"/>
              <a:ext cx="157" cy="16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4" name="Line 985"/>
            <p:cNvSpPr>
              <a:spLocks noChangeShapeType="1"/>
            </p:cNvSpPr>
            <p:nvPr/>
          </p:nvSpPr>
          <p:spPr bwMode="auto">
            <a:xfrm flipV="1">
              <a:off x="3642" y="1876"/>
              <a:ext cx="1" cy="67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5" name="Line 986"/>
            <p:cNvSpPr>
              <a:spLocks noChangeShapeType="1"/>
            </p:cNvSpPr>
            <p:nvPr/>
          </p:nvSpPr>
          <p:spPr bwMode="auto">
            <a:xfrm flipV="1">
              <a:off x="3631" y="1884"/>
              <a:ext cx="1" cy="67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6" name="Line 987"/>
            <p:cNvSpPr>
              <a:spLocks noChangeShapeType="1"/>
            </p:cNvSpPr>
            <p:nvPr/>
          </p:nvSpPr>
          <p:spPr bwMode="auto">
            <a:xfrm flipH="1">
              <a:off x="3557" y="1876"/>
              <a:ext cx="8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7" name="Line 988"/>
            <p:cNvSpPr>
              <a:spLocks noChangeShapeType="1"/>
            </p:cNvSpPr>
            <p:nvPr/>
          </p:nvSpPr>
          <p:spPr bwMode="auto">
            <a:xfrm flipH="1">
              <a:off x="3557" y="1884"/>
              <a:ext cx="7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8" name="Line 989"/>
            <p:cNvSpPr>
              <a:spLocks noChangeShapeType="1"/>
            </p:cNvSpPr>
            <p:nvPr/>
          </p:nvSpPr>
          <p:spPr bwMode="auto">
            <a:xfrm>
              <a:off x="2417" y="2753"/>
              <a:ext cx="1" cy="10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39" name="Line 990"/>
            <p:cNvSpPr>
              <a:spLocks noChangeShapeType="1"/>
            </p:cNvSpPr>
            <p:nvPr/>
          </p:nvSpPr>
          <p:spPr bwMode="auto">
            <a:xfrm>
              <a:off x="2429" y="2753"/>
              <a:ext cx="1" cy="10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0" name="Line 991"/>
            <p:cNvSpPr>
              <a:spLocks noChangeShapeType="1"/>
            </p:cNvSpPr>
            <p:nvPr/>
          </p:nvSpPr>
          <p:spPr bwMode="auto">
            <a:xfrm>
              <a:off x="2578" y="3027"/>
              <a:ext cx="472" cy="20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1" name="Line 992"/>
            <p:cNvSpPr>
              <a:spLocks noChangeShapeType="1"/>
            </p:cNvSpPr>
            <p:nvPr/>
          </p:nvSpPr>
          <p:spPr bwMode="auto">
            <a:xfrm>
              <a:off x="2586" y="3020"/>
              <a:ext cx="467" cy="20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2" name="Line 993"/>
            <p:cNvSpPr>
              <a:spLocks noChangeShapeType="1"/>
            </p:cNvSpPr>
            <p:nvPr/>
          </p:nvSpPr>
          <p:spPr bwMode="auto">
            <a:xfrm>
              <a:off x="3050" y="3232"/>
              <a:ext cx="50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3" name="Line 994"/>
            <p:cNvSpPr>
              <a:spLocks noChangeShapeType="1"/>
            </p:cNvSpPr>
            <p:nvPr/>
          </p:nvSpPr>
          <p:spPr bwMode="auto">
            <a:xfrm>
              <a:off x="3053" y="3224"/>
              <a:ext cx="50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4" name="Line 995"/>
            <p:cNvSpPr>
              <a:spLocks noChangeShapeType="1"/>
            </p:cNvSpPr>
            <p:nvPr/>
          </p:nvSpPr>
          <p:spPr bwMode="auto">
            <a:xfrm flipH="1" flipV="1">
              <a:off x="2417" y="2859"/>
              <a:ext cx="161" cy="16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5" name="Line 996"/>
            <p:cNvSpPr>
              <a:spLocks noChangeShapeType="1"/>
            </p:cNvSpPr>
            <p:nvPr/>
          </p:nvSpPr>
          <p:spPr bwMode="auto">
            <a:xfrm flipH="1" flipV="1">
              <a:off x="2429" y="2857"/>
              <a:ext cx="157" cy="16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6" name="Line 997"/>
            <p:cNvSpPr>
              <a:spLocks noChangeShapeType="1"/>
            </p:cNvSpPr>
            <p:nvPr/>
          </p:nvSpPr>
          <p:spPr bwMode="auto">
            <a:xfrm>
              <a:off x="3642" y="2554"/>
              <a:ext cx="1" cy="67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7" name="Line 998"/>
            <p:cNvSpPr>
              <a:spLocks noChangeShapeType="1"/>
            </p:cNvSpPr>
            <p:nvPr/>
          </p:nvSpPr>
          <p:spPr bwMode="auto">
            <a:xfrm>
              <a:off x="3631" y="2554"/>
              <a:ext cx="1" cy="67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8" name="Line 999"/>
            <p:cNvSpPr>
              <a:spLocks noChangeShapeType="1"/>
            </p:cNvSpPr>
            <p:nvPr/>
          </p:nvSpPr>
          <p:spPr bwMode="auto">
            <a:xfrm flipH="1">
              <a:off x="3557" y="3232"/>
              <a:ext cx="8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49" name="Line 1000"/>
            <p:cNvSpPr>
              <a:spLocks noChangeShapeType="1"/>
            </p:cNvSpPr>
            <p:nvPr/>
          </p:nvSpPr>
          <p:spPr bwMode="auto">
            <a:xfrm flipH="1">
              <a:off x="3557" y="3224"/>
              <a:ext cx="7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50" name="Line 1001"/>
            <p:cNvSpPr>
              <a:spLocks noChangeShapeType="1"/>
            </p:cNvSpPr>
            <p:nvPr/>
          </p:nvSpPr>
          <p:spPr bwMode="auto">
            <a:xfrm flipV="1">
              <a:off x="2417" y="2356"/>
              <a:ext cx="1" cy="39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51" name="Line 1002"/>
            <p:cNvSpPr>
              <a:spLocks noChangeShapeType="1"/>
            </p:cNvSpPr>
            <p:nvPr/>
          </p:nvSpPr>
          <p:spPr bwMode="auto">
            <a:xfrm flipV="1">
              <a:off x="2429" y="2356"/>
              <a:ext cx="1" cy="39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52" name="Freeform 1003"/>
            <p:cNvSpPr>
              <a:spLocks/>
            </p:cNvSpPr>
            <p:nvPr/>
          </p:nvSpPr>
          <p:spPr bwMode="auto">
            <a:xfrm>
              <a:off x="623" y="2523"/>
              <a:ext cx="28" cy="27"/>
            </a:xfrm>
            <a:custGeom>
              <a:avLst/>
              <a:gdLst>
                <a:gd name="T0" fmla="*/ 0 w 112"/>
                <a:gd name="T1" fmla="*/ 0 h 134"/>
                <a:gd name="T2" fmla="*/ 0 w 112"/>
                <a:gd name="T3" fmla="*/ 0 h 134"/>
                <a:gd name="T4" fmla="*/ 0 w 112"/>
                <a:gd name="T5" fmla="*/ 0 h 134"/>
                <a:gd name="T6" fmla="*/ 0 w 112"/>
                <a:gd name="T7" fmla="*/ 0 h 1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2" h="134">
                  <a:moveTo>
                    <a:pt x="112" y="26"/>
                  </a:moveTo>
                  <a:lnTo>
                    <a:pt x="67" y="0"/>
                  </a:lnTo>
                  <a:lnTo>
                    <a:pt x="0" y="134"/>
                  </a:lnTo>
                  <a:lnTo>
                    <a:pt x="112" y="26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53" name="Freeform 1004"/>
            <p:cNvSpPr>
              <a:spLocks/>
            </p:cNvSpPr>
            <p:nvPr/>
          </p:nvSpPr>
          <p:spPr bwMode="auto">
            <a:xfrm>
              <a:off x="850" y="2013"/>
              <a:ext cx="37" cy="19"/>
            </a:xfrm>
            <a:custGeom>
              <a:avLst/>
              <a:gdLst>
                <a:gd name="T0" fmla="*/ 0 w 149"/>
                <a:gd name="T1" fmla="*/ 0 h 96"/>
                <a:gd name="T2" fmla="*/ 0 w 149"/>
                <a:gd name="T3" fmla="*/ 0 h 96"/>
                <a:gd name="T4" fmla="*/ 0 w 149"/>
                <a:gd name="T5" fmla="*/ 0 h 96"/>
                <a:gd name="T6" fmla="*/ 0 w 149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9" h="96">
                  <a:moveTo>
                    <a:pt x="149" y="42"/>
                  </a:moveTo>
                  <a:lnTo>
                    <a:pt x="121" y="0"/>
                  </a:lnTo>
                  <a:lnTo>
                    <a:pt x="0" y="96"/>
                  </a:lnTo>
                  <a:lnTo>
                    <a:pt x="149" y="42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54" name="Freeform 1005"/>
            <p:cNvSpPr>
              <a:spLocks/>
            </p:cNvSpPr>
            <p:nvPr/>
          </p:nvSpPr>
          <p:spPr bwMode="auto">
            <a:xfrm>
              <a:off x="834" y="3047"/>
              <a:ext cx="17" cy="29"/>
            </a:xfrm>
            <a:custGeom>
              <a:avLst/>
              <a:gdLst>
                <a:gd name="T0" fmla="*/ 0 w 66"/>
                <a:gd name="T1" fmla="*/ 0 h 145"/>
                <a:gd name="T2" fmla="*/ 0 w 66"/>
                <a:gd name="T3" fmla="*/ 0 h 145"/>
                <a:gd name="T4" fmla="*/ 0 w 66"/>
                <a:gd name="T5" fmla="*/ 0 h 145"/>
                <a:gd name="T6" fmla="*/ 0 w 66"/>
                <a:gd name="T7" fmla="*/ 0 h 1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" h="145">
                  <a:moveTo>
                    <a:pt x="66" y="11"/>
                  </a:moveTo>
                  <a:lnTo>
                    <a:pt x="15" y="0"/>
                  </a:lnTo>
                  <a:lnTo>
                    <a:pt x="0" y="145"/>
                  </a:lnTo>
                  <a:lnTo>
                    <a:pt x="66" y="11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55" name="Freeform 1006"/>
            <p:cNvSpPr>
              <a:spLocks/>
            </p:cNvSpPr>
            <p:nvPr/>
          </p:nvSpPr>
          <p:spPr bwMode="auto">
            <a:xfrm>
              <a:off x="3452" y="2523"/>
              <a:ext cx="28" cy="27"/>
            </a:xfrm>
            <a:custGeom>
              <a:avLst/>
              <a:gdLst>
                <a:gd name="T0" fmla="*/ 0 w 111"/>
                <a:gd name="T1" fmla="*/ 0 h 134"/>
                <a:gd name="T2" fmla="*/ 0 w 111"/>
                <a:gd name="T3" fmla="*/ 0 h 134"/>
                <a:gd name="T4" fmla="*/ 0 w 111"/>
                <a:gd name="T5" fmla="*/ 0 h 134"/>
                <a:gd name="T6" fmla="*/ 0 w 111"/>
                <a:gd name="T7" fmla="*/ 0 h 1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1" h="134">
                  <a:moveTo>
                    <a:pt x="44" y="0"/>
                  </a:moveTo>
                  <a:lnTo>
                    <a:pt x="0" y="26"/>
                  </a:lnTo>
                  <a:lnTo>
                    <a:pt x="111" y="13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56" name="Freeform 1007"/>
            <p:cNvSpPr>
              <a:spLocks/>
            </p:cNvSpPr>
            <p:nvPr/>
          </p:nvSpPr>
          <p:spPr bwMode="auto">
            <a:xfrm>
              <a:off x="3215" y="2013"/>
              <a:ext cx="38" cy="19"/>
            </a:xfrm>
            <a:custGeom>
              <a:avLst/>
              <a:gdLst>
                <a:gd name="T0" fmla="*/ 0 w 149"/>
                <a:gd name="T1" fmla="*/ 0 h 96"/>
                <a:gd name="T2" fmla="*/ 0 w 149"/>
                <a:gd name="T3" fmla="*/ 0 h 96"/>
                <a:gd name="T4" fmla="*/ 0 w 149"/>
                <a:gd name="T5" fmla="*/ 0 h 96"/>
                <a:gd name="T6" fmla="*/ 0 w 149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9" h="96">
                  <a:moveTo>
                    <a:pt x="29" y="0"/>
                  </a:moveTo>
                  <a:lnTo>
                    <a:pt x="0" y="42"/>
                  </a:lnTo>
                  <a:lnTo>
                    <a:pt x="149" y="9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57" name="Freeform 1008"/>
            <p:cNvSpPr>
              <a:spLocks/>
            </p:cNvSpPr>
            <p:nvPr/>
          </p:nvSpPr>
          <p:spPr bwMode="auto">
            <a:xfrm>
              <a:off x="3252" y="3047"/>
              <a:ext cx="16" cy="29"/>
            </a:xfrm>
            <a:custGeom>
              <a:avLst/>
              <a:gdLst>
                <a:gd name="T0" fmla="*/ 0 w 65"/>
                <a:gd name="T1" fmla="*/ 0 h 145"/>
                <a:gd name="T2" fmla="*/ 0 w 65"/>
                <a:gd name="T3" fmla="*/ 0 h 145"/>
                <a:gd name="T4" fmla="*/ 0 w 65"/>
                <a:gd name="T5" fmla="*/ 0 h 145"/>
                <a:gd name="T6" fmla="*/ 0 w 65"/>
                <a:gd name="T7" fmla="*/ 0 h 1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5" h="145">
                  <a:moveTo>
                    <a:pt x="51" y="0"/>
                  </a:moveTo>
                  <a:lnTo>
                    <a:pt x="0" y="11"/>
                  </a:lnTo>
                  <a:lnTo>
                    <a:pt x="65" y="145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58" name="Freeform 1009"/>
            <p:cNvSpPr>
              <a:spLocks/>
            </p:cNvSpPr>
            <p:nvPr/>
          </p:nvSpPr>
          <p:spPr bwMode="auto">
            <a:xfrm>
              <a:off x="1288" y="2104"/>
              <a:ext cx="32" cy="24"/>
            </a:xfrm>
            <a:custGeom>
              <a:avLst/>
              <a:gdLst>
                <a:gd name="T0" fmla="*/ 0 w 128"/>
                <a:gd name="T1" fmla="*/ 0 h 123"/>
                <a:gd name="T2" fmla="*/ 0 w 128"/>
                <a:gd name="T3" fmla="*/ 0 h 123"/>
                <a:gd name="T4" fmla="*/ 0 w 128"/>
                <a:gd name="T5" fmla="*/ 0 h 123"/>
                <a:gd name="T6" fmla="*/ 0 w 128"/>
                <a:gd name="T7" fmla="*/ 0 h 1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8" h="123">
                  <a:moveTo>
                    <a:pt x="128" y="33"/>
                  </a:moveTo>
                  <a:lnTo>
                    <a:pt x="90" y="0"/>
                  </a:lnTo>
                  <a:lnTo>
                    <a:pt x="0" y="123"/>
                  </a:lnTo>
                  <a:lnTo>
                    <a:pt x="128" y="33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59" name="Freeform 1010"/>
            <p:cNvSpPr>
              <a:spLocks/>
            </p:cNvSpPr>
            <p:nvPr/>
          </p:nvSpPr>
          <p:spPr bwMode="auto">
            <a:xfrm>
              <a:off x="831" y="1922"/>
              <a:ext cx="40" cy="10"/>
            </a:xfrm>
            <a:custGeom>
              <a:avLst/>
              <a:gdLst>
                <a:gd name="T0" fmla="*/ 0 w 162"/>
                <a:gd name="T1" fmla="*/ 0 h 49"/>
                <a:gd name="T2" fmla="*/ 0 w 162"/>
                <a:gd name="T3" fmla="*/ 0 h 49"/>
                <a:gd name="T4" fmla="*/ 0 w 162"/>
                <a:gd name="T5" fmla="*/ 0 h 49"/>
                <a:gd name="T6" fmla="*/ 0 w 162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" h="49">
                  <a:moveTo>
                    <a:pt x="162" y="49"/>
                  </a:moveTo>
                  <a:lnTo>
                    <a:pt x="155" y="0"/>
                  </a:lnTo>
                  <a:lnTo>
                    <a:pt x="0" y="45"/>
                  </a:lnTo>
                  <a:lnTo>
                    <a:pt x="162" y="49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60" name="Freeform 1011"/>
            <p:cNvSpPr>
              <a:spLocks/>
            </p:cNvSpPr>
            <p:nvPr/>
          </p:nvSpPr>
          <p:spPr bwMode="auto">
            <a:xfrm>
              <a:off x="2754" y="2109"/>
              <a:ext cx="40" cy="14"/>
            </a:xfrm>
            <a:custGeom>
              <a:avLst/>
              <a:gdLst>
                <a:gd name="T0" fmla="*/ 0 w 161"/>
                <a:gd name="T1" fmla="*/ 0 h 70"/>
                <a:gd name="T2" fmla="*/ 0 w 161"/>
                <a:gd name="T3" fmla="*/ 0 h 70"/>
                <a:gd name="T4" fmla="*/ 0 w 161"/>
                <a:gd name="T5" fmla="*/ 0 h 70"/>
                <a:gd name="T6" fmla="*/ 0 w 161"/>
                <a:gd name="T7" fmla="*/ 0 h 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1" h="70">
                  <a:moveTo>
                    <a:pt x="15" y="0"/>
                  </a:moveTo>
                  <a:lnTo>
                    <a:pt x="0" y="47"/>
                  </a:lnTo>
                  <a:lnTo>
                    <a:pt x="161" y="7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61" name="Freeform 1012"/>
            <p:cNvSpPr>
              <a:spLocks/>
            </p:cNvSpPr>
            <p:nvPr/>
          </p:nvSpPr>
          <p:spPr bwMode="auto">
            <a:xfrm>
              <a:off x="3200" y="1919"/>
              <a:ext cx="40" cy="9"/>
            </a:xfrm>
            <a:custGeom>
              <a:avLst/>
              <a:gdLst>
                <a:gd name="T0" fmla="*/ 0 w 161"/>
                <a:gd name="T1" fmla="*/ 0 h 47"/>
                <a:gd name="T2" fmla="*/ 0 w 161"/>
                <a:gd name="T3" fmla="*/ 0 h 47"/>
                <a:gd name="T4" fmla="*/ 0 w 161"/>
                <a:gd name="T5" fmla="*/ 0 h 47"/>
                <a:gd name="T6" fmla="*/ 0 w 161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1" h="47">
                  <a:moveTo>
                    <a:pt x="3" y="0"/>
                  </a:moveTo>
                  <a:lnTo>
                    <a:pt x="0" y="47"/>
                  </a:lnTo>
                  <a:lnTo>
                    <a:pt x="161" y="3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62" name="Freeform 1013"/>
            <p:cNvSpPr>
              <a:spLocks/>
            </p:cNvSpPr>
            <p:nvPr/>
          </p:nvSpPr>
          <p:spPr bwMode="auto">
            <a:xfrm>
              <a:off x="1288" y="2980"/>
              <a:ext cx="32" cy="24"/>
            </a:xfrm>
            <a:custGeom>
              <a:avLst/>
              <a:gdLst>
                <a:gd name="T0" fmla="*/ 0 w 128"/>
                <a:gd name="T1" fmla="*/ 0 h 122"/>
                <a:gd name="T2" fmla="*/ 0 w 128"/>
                <a:gd name="T3" fmla="*/ 0 h 122"/>
                <a:gd name="T4" fmla="*/ 0 w 128"/>
                <a:gd name="T5" fmla="*/ 0 h 122"/>
                <a:gd name="T6" fmla="*/ 0 w 128"/>
                <a:gd name="T7" fmla="*/ 0 h 1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8" h="122">
                  <a:moveTo>
                    <a:pt x="90" y="122"/>
                  </a:moveTo>
                  <a:lnTo>
                    <a:pt x="128" y="89"/>
                  </a:lnTo>
                  <a:lnTo>
                    <a:pt x="0" y="0"/>
                  </a:lnTo>
                  <a:lnTo>
                    <a:pt x="90" y="122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63" name="Freeform 1014"/>
            <p:cNvSpPr>
              <a:spLocks/>
            </p:cNvSpPr>
            <p:nvPr/>
          </p:nvSpPr>
          <p:spPr bwMode="auto">
            <a:xfrm>
              <a:off x="831" y="3176"/>
              <a:ext cx="40" cy="10"/>
            </a:xfrm>
            <a:custGeom>
              <a:avLst/>
              <a:gdLst>
                <a:gd name="T0" fmla="*/ 0 w 162"/>
                <a:gd name="T1" fmla="*/ 0 h 49"/>
                <a:gd name="T2" fmla="*/ 0 w 162"/>
                <a:gd name="T3" fmla="*/ 0 h 49"/>
                <a:gd name="T4" fmla="*/ 0 w 162"/>
                <a:gd name="T5" fmla="*/ 0 h 49"/>
                <a:gd name="T6" fmla="*/ 0 w 162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2" h="49">
                  <a:moveTo>
                    <a:pt x="155" y="49"/>
                  </a:moveTo>
                  <a:lnTo>
                    <a:pt x="162" y="0"/>
                  </a:lnTo>
                  <a:lnTo>
                    <a:pt x="0" y="5"/>
                  </a:lnTo>
                  <a:lnTo>
                    <a:pt x="155" y="49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64" name="Freeform 1015"/>
            <p:cNvSpPr>
              <a:spLocks/>
            </p:cNvSpPr>
            <p:nvPr/>
          </p:nvSpPr>
          <p:spPr bwMode="auto">
            <a:xfrm>
              <a:off x="2754" y="2986"/>
              <a:ext cx="40" cy="13"/>
            </a:xfrm>
            <a:custGeom>
              <a:avLst/>
              <a:gdLst>
                <a:gd name="T0" fmla="*/ 0 w 161"/>
                <a:gd name="T1" fmla="*/ 0 h 67"/>
                <a:gd name="T2" fmla="*/ 0 w 161"/>
                <a:gd name="T3" fmla="*/ 0 h 67"/>
                <a:gd name="T4" fmla="*/ 0 w 161"/>
                <a:gd name="T5" fmla="*/ 0 h 67"/>
                <a:gd name="T6" fmla="*/ 0 w 161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1" h="67">
                  <a:moveTo>
                    <a:pt x="0" y="20"/>
                  </a:moveTo>
                  <a:lnTo>
                    <a:pt x="15" y="67"/>
                  </a:lnTo>
                  <a:lnTo>
                    <a:pt x="161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65" name="Freeform 1016"/>
            <p:cNvSpPr>
              <a:spLocks/>
            </p:cNvSpPr>
            <p:nvPr/>
          </p:nvSpPr>
          <p:spPr bwMode="auto">
            <a:xfrm>
              <a:off x="3200" y="3180"/>
              <a:ext cx="40" cy="9"/>
            </a:xfrm>
            <a:custGeom>
              <a:avLst/>
              <a:gdLst>
                <a:gd name="T0" fmla="*/ 0 w 161"/>
                <a:gd name="T1" fmla="*/ 0 h 47"/>
                <a:gd name="T2" fmla="*/ 0 w 161"/>
                <a:gd name="T3" fmla="*/ 0 h 47"/>
                <a:gd name="T4" fmla="*/ 0 w 161"/>
                <a:gd name="T5" fmla="*/ 0 h 47"/>
                <a:gd name="T6" fmla="*/ 0 w 161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1" h="47">
                  <a:moveTo>
                    <a:pt x="0" y="0"/>
                  </a:moveTo>
                  <a:lnTo>
                    <a:pt x="3" y="47"/>
                  </a:lnTo>
                  <a:lnTo>
                    <a:pt x="16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66" name="Freeform 1017"/>
            <p:cNvSpPr>
              <a:spLocks/>
            </p:cNvSpPr>
            <p:nvPr/>
          </p:nvSpPr>
          <p:spPr bwMode="auto">
            <a:xfrm>
              <a:off x="1727" y="1457"/>
              <a:ext cx="35" cy="22"/>
            </a:xfrm>
            <a:custGeom>
              <a:avLst/>
              <a:gdLst>
                <a:gd name="T0" fmla="*/ 0 w 140"/>
                <a:gd name="T1" fmla="*/ 0 h 110"/>
                <a:gd name="T2" fmla="*/ 0 w 140"/>
                <a:gd name="T3" fmla="*/ 0 h 110"/>
                <a:gd name="T4" fmla="*/ 0 w 140"/>
                <a:gd name="T5" fmla="*/ 0 h 110"/>
                <a:gd name="T6" fmla="*/ 0 w 140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0" h="110">
                  <a:moveTo>
                    <a:pt x="140" y="38"/>
                  </a:moveTo>
                  <a:lnTo>
                    <a:pt x="107" y="0"/>
                  </a:lnTo>
                  <a:lnTo>
                    <a:pt x="0" y="110"/>
                  </a:lnTo>
                  <a:lnTo>
                    <a:pt x="140" y="38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567" name="Freeform 1018"/>
            <p:cNvSpPr>
              <a:spLocks/>
            </p:cNvSpPr>
            <p:nvPr/>
          </p:nvSpPr>
          <p:spPr bwMode="auto">
            <a:xfrm>
              <a:off x="3543" y="2033"/>
              <a:ext cx="33" cy="24"/>
            </a:xfrm>
            <a:custGeom>
              <a:avLst/>
              <a:gdLst>
                <a:gd name="T0" fmla="*/ 0 w 133"/>
                <a:gd name="T1" fmla="*/ 0 h 118"/>
                <a:gd name="T2" fmla="*/ 0 w 133"/>
                <a:gd name="T3" fmla="*/ 0 h 118"/>
                <a:gd name="T4" fmla="*/ 0 w 133"/>
                <a:gd name="T5" fmla="*/ 0 h 118"/>
                <a:gd name="T6" fmla="*/ 0 w 133"/>
                <a:gd name="T7" fmla="*/ 0 h 1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3" h="118">
                  <a:moveTo>
                    <a:pt x="133" y="34"/>
                  </a:moveTo>
                  <a:lnTo>
                    <a:pt x="94" y="0"/>
                  </a:lnTo>
                  <a:lnTo>
                    <a:pt x="0" y="118"/>
                  </a:lnTo>
                  <a:lnTo>
                    <a:pt x="133" y="34"/>
                  </a:lnTo>
                  <a:close/>
                </a:path>
              </a:pathLst>
            </a:custGeom>
            <a:solidFill>
              <a:srgbClr val="00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3771" name="Line 1019"/>
          <p:cNvSpPr>
            <a:spLocks noChangeShapeType="1"/>
          </p:cNvSpPr>
          <p:nvPr/>
        </p:nvSpPr>
        <p:spPr bwMode="auto">
          <a:xfrm flipH="1" flipV="1">
            <a:off x="3492500" y="4508500"/>
            <a:ext cx="8636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3772" name="Line 1020"/>
          <p:cNvSpPr>
            <a:spLocks noChangeShapeType="1"/>
          </p:cNvSpPr>
          <p:nvPr/>
        </p:nvSpPr>
        <p:spPr bwMode="auto">
          <a:xfrm flipV="1">
            <a:off x="4716463" y="4508500"/>
            <a:ext cx="8636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3773" name="Line 1021"/>
          <p:cNvSpPr>
            <a:spLocks noChangeShapeType="1"/>
          </p:cNvSpPr>
          <p:nvPr/>
        </p:nvSpPr>
        <p:spPr bwMode="auto">
          <a:xfrm flipH="1">
            <a:off x="3708400" y="2924175"/>
            <a:ext cx="35877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3774" name="Line 1022"/>
          <p:cNvSpPr>
            <a:spLocks noChangeShapeType="1"/>
          </p:cNvSpPr>
          <p:nvPr/>
        </p:nvSpPr>
        <p:spPr bwMode="auto">
          <a:xfrm>
            <a:off x="5003800" y="2924175"/>
            <a:ext cx="4318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3775" name="Line 1023"/>
          <p:cNvSpPr>
            <a:spLocks noChangeShapeType="1"/>
          </p:cNvSpPr>
          <p:nvPr/>
        </p:nvSpPr>
        <p:spPr bwMode="auto">
          <a:xfrm flipV="1">
            <a:off x="1258888" y="4868863"/>
            <a:ext cx="865187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3776" name="Text Box 1024"/>
          <p:cNvSpPr txBox="1">
            <a:spLocks noChangeArrowheads="1"/>
          </p:cNvSpPr>
          <p:nvPr/>
        </p:nvSpPr>
        <p:spPr bwMode="auto">
          <a:xfrm>
            <a:off x="7913688" y="4365625"/>
            <a:ext cx="6000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0000CC"/>
                </a:solidFill>
                <a:cs typeface="+mn-cs"/>
              </a:rPr>
              <a:t>e-</a:t>
            </a:r>
            <a:endParaRPr lang="ru-RU">
              <a:solidFill>
                <a:srgbClr val="0000CC"/>
              </a:solidFill>
              <a:cs typeface="+mn-cs"/>
            </a:endParaRPr>
          </a:p>
        </p:txBody>
      </p:sp>
      <p:sp>
        <p:nvSpPr>
          <p:cNvPr id="203777" name="Line 1025"/>
          <p:cNvSpPr>
            <a:spLocks noChangeShapeType="1"/>
          </p:cNvSpPr>
          <p:nvPr/>
        </p:nvSpPr>
        <p:spPr bwMode="auto">
          <a:xfrm>
            <a:off x="8459788" y="4797425"/>
            <a:ext cx="360362" cy="71438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3778" name="Line 1026"/>
          <p:cNvSpPr>
            <a:spLocks noChangeShapeType="1"/>
          </p:cNvSpPr>
          <p:nvPr/>
        </p:nvSpPr>
        <p:spPr bwMode="auto">
          <a:xfrm flipV="1">
            <a:off x="8459788" y="2924175"/>
            <a:ext cx="360362" cy="1444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3779" name="Text Box 1027"/>
          <p:cNvSpPr txBox="1">
            <a:spLocks noChangeArrowheads="1"/>
          </p:cNvSpPr>
          <p:nvPr/>
        </p:nvSpPr>
        <p:spPr bwMode="auto">
          <a:xfrm>
            <a:off x="7812088" y="2819400"/>
            <a:ext cx="6286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solidFill>
                  <a:srgbClr val="FF0000"/>
                </a:solidFill>
                <a:cs typeface="+mn-cs"/>
              </a:rPr>
              <a:t>e+</a:t>
            </a:r>
            <a:endParaRPr lang="ru-RU">
              <a:solidFill>
                <a:srgbClr val="FF0000"/>
              </a:solidFill>
              <a:cs typeface="+mn-cs"/>
            </a:endParaRPr>
          </a:p>
        </p:txBody>
      </p:sp>
      <p:sp>
        <p:nvSpPr>
          <p:cNvPr id="203780" name="Text Box 1028"/>
          <p:cNvSpPr txBox="1">
            <a:spLocks noChangeArrowheads="1"/>
          </p:cNvSpPr>
          <p:nvPr/>
        </p:nvSpPr>
        <p:spPr bwMode="auto">
          <a:xfrm>
            <a:off x="169863" y="1081088"/>
            <a:ext cx="1951037" cy="619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>
                <a:cs typeface="+mn-cs"/>
              </a:rPr>
              <a:t>Cryostat</a:t>
            </a:r>
            <a:endParaRPr lang="ru-RU">
              <a:cs typeface="+mn-cs"/>
            </a:endParaRPr>
          </a:p>
        </p:txBody>
      </p:sp>
      <p:sp>
        <p:nvSpPr>
          <p:cNvPr id="203781" name="Line 1029"/>
          <p:cNvSpPr>
            <a:spLocks noChangeShapeType="1"/>
          </p:cNvSpPr>
          <p:nvPr/>
        </p:nvSpPr>
        <p:spPr bwMode="auto">
          <a:xfrm>
            <a:off x="755650" y="1700213"/>
            <a:ext cx="86360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3782" name="Text Box 1030"/>
          <p:cNvSpPr txBox="1">
            <a:spLocks noChangeArrowheads="1"/>
          </p:cNvSpPr>
          <p:nvPr/>
        </p:nvSpPr>
        <p:spPr bwMode="auto">
          <a:xfrm>
            <a:off x="2627313" y="1162050"/>
            <a:ext cx="284321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cs typeface="+mn-cs"/>
              </a:rPr>
              <a:t>Compensation Sold</a:t>
            </a:r>
            <a:endParaRPr lang="ru-RU" sz="2400" dirty="0">
              <a:cs typeface="+mn-cs"/>
            </a:endParaRPr>
          </a:p>
        </p:txBody>
      </p:sp>
      <p:sp>
        <p:nvSpPr>
          <p:cNvPr id="203783" name="Line 1031"/>
          <p:cNvSpPr>
            <a:spLocks noChangeShapeType="1"/>
          </p:cNvSpPr>
          <p:nvPr/>
        </p:nvSpPr>
        <p:spPr bwMode="auto">
          <a:xfrm flipH="1">
            <a:off x="2339975" y="1628775"/>
            <a:ext cx="1077913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3784" name="Line 1032"/>
          <p:cNvSpPr>
            <a:spLocks noChangeShapeType="1"/>
          </p:cNvSpPr>
          <p:nvPr/>
        </p:nvSpPr>
        <p:spPr bwMode="auto">
          <a:xfrm flipH="1">
            <a:off x="3132138" y="1628775"/>
            <a:ext cx="285750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3785" name="Line 1033"/>
          <p:cNvSpPr>
            <a:spLocks noChangeShapeType="1"/>
          </p:cNvSpPr>
          <p:nvPr/>
        </p:nvSpPr>
        <p:spPr bwMode="auto">
          <a:xfrm>
            <a:off x="5145088" y="1628775"/>
            <a:ext cx="795337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203786" name="Line 1034"/>
          <p:cNvSpPr>
            <a:spLocks noChangeShapeType="1"/>
          </p:cNvSpPr>
          <p:nvPr/>
        </p:nvSpPr>
        <p:spPr bwMode="auto">
          <a:xfrm>
            <a:off x="5148263" y="1628775"/>
            <a:ext cx="1223962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Final Focus </a:t>
            </a:r>
            <a:endParaRPr lang="ru-RU" dirty="0"/>
          </a:p>
        </p:txBody>
      </p:sp>
      <p:pic>
        <p:nvPicPr>
          <p:cNvPr id="24578" name="Изображение 3" descr="линза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41985" y="2894806"/>
            <a:ext cx="3929062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Изображение 4" descr="криостат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981075"/>
            <a:ext cx="357663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0" name="Группа 5"/>
          <p:cNvGrpSpPr>
            <a:grpSpLocks noChangeAspect="1"/>
          </p:cNvGrpSpPr>
          <p:nvPr/>
        </p:nvGrpSpPr>
        <p:grpSpPr bwMode="auto">
          <a:xfrm>
            <a:off x="34925" y="3644900"/>
            <a:ext cx="3627438" cy="2606675"/>
            <a:chOff x="0" y="0"/>
            <a:chExt cx="4070580" cy="3153688"/>
          </a:xfrm>
        </p:grpSpPr>
        <p:grpSp>
          <p:nvGrpSpPr>
            <p:cNvPr id="24594" name="Группа 6"/>
            <p:cNvGrpSpPr>
              <a:grpSpLocks/>
            </p:cNvGrpSpPr>
            <p:nvPr/>
          </p:nvGrpSpPr>
          <p:grpSpPr bwMode="auto">
            <a:xfrm>
              <a:off x="0" y="0"/>
              <a:ext cx="4070580" cy="3153688"/>
              <a:chOff x="-2950" y="0"/>
              <a:chExt cx="4070580" cy="3153688"/>
            </a:xfrm>
          </p:grpSpPr>
          <p:pic>
            <p:nvPicPr>
              <p:cNvPr id="24604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018" y="489391"/>
                <a:ext cx="3540612" cy="2016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8" name="Прямая со стрелкой 17"/>
              <p:cNvCxnSpPr/>
              <p:nvPr/>
            </p:nvCxnSpPr>
            <p:spPr>
              <a:xfrm>
                <a:off x="1577184" y="2754195"/>
                <a:ext cx="144296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 стрелкой 18"/>
              <p:cNvCxnSpPr/>
              <p:nvPr/>
            </p:nvCxnSpPr>
            <p:spPr>
              <a:xfrm>
                <a:off x="527918" y="3151768"/>
                <a:ext cx="3534367" cy="192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 стрелкой 19"/>
              <p:cNvCxnSpPr/>
              <p:nvPr/>
            </p:nvCxnSpPr>
            <p:spPr>
              <a:xfrm>
                <a:off x="292768" y="530096"/>
                <a:ext cx="0" cy="197633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608" name="Прямоугольник 20"/>
              <p:cNvSpPr>
                <a:spLocks noChangeArrowheads="1"/>
              </p:cNvSpPr>
              <p:nvPr/>
            </p:nvSpPr>
            <p:spPr bwMode="auto">
              <a:xfrm>
                <a:off x="1962269" y="2433393"/>
                <a:ext cx="687705" cy="308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1100">
                    <a:solidFill>
                      <a:srgbClr val="000000"/>
                    </a:solidFill>
                    <a:latin typeface="Calibri" charset="0"/>
                    <a:ea typeface="ＭＳ 明朝" charset="0"/>
                  </a:rPr>
                  <a:t>40 mm</a:t>
                </a:r>
                <a:endParaRPr lang="ru-RU" sz="1200">
                  <a:latin typeface="Times New Roman" charset="0"/>
                  <a:ea typeface="ＭＳ 明朝" charset="0"/>
                </a:endParaRPr>
              </a:p>
            </p:txBody>
          </p:sp>
          <p:sp>
            <p:nvSpPr>
              <p:cNvPr id="24609" name="Прямоугольник 21"/>
              <p:cNvSpPr>
                <a:spLocks noChangeArrowheads="1"/>
              </p:cNvSpPr>
              <p:nvPr/>
            </p:nvSpPr>
            <p:spPr bwMode="auto">
              <a:xfrm>
                <a:off x="1269529" y="0"/>
                <a:ext cx="687705" cy="308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1100">
                    <a:solidFill>
                      <a:srgbClr val="000000"/>
                    </a:solidFill>
                    <a:latin typeface="Calibri" charset="0"/>
                    <a:ea typeface="ＭＳ 明朝" charset="0"/>
                  </a:rPr>
                  <a:t>26 mm</a:t>
                </a:r>
                <a:endParaRPr lang="ru-RU" sz="1200">
                  <a:latin typeface="Times New Roman" charset="0"/>
                  <a:ea typeface="ＭＳ 明朝" charset="0"/>
                </a:endParaRPr>
              </a:p>
            </p:txBody>
          </p:sp>
          <p:sp>
            <p:nvSpPr>
              <p:cNvPr id="24610" name="Прямоугольник 22"/>
              <p:cNvSpPr>
                <a:spLocks noChangeArrowheads="1"/>
              </p:cNvSpPr>
              <p:nvPr/>
            </p:nvSpPr>
            <p:spPr bwMode="auto">
              <a:xfrm>
                <a:off x="1916590" y="2831304"/>
                <a:ext cx="777875" cy="308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1100">
                    <a:solidFill>
                      <a:srgbClr val="000000"/>
                    </a:solidFill>
                    <a:latin typeface="Calibri" charset="0"/>
                    <a:ea typeface="ＭＳ 明朝" charset="0"/>
                  </a:rPr>
                  <a:t>100 mm</a:t>
                </a:r>
                <a:endParaRPr lang="ru-RU" sz="1200">
                  <a:latin typeface="Times New Roman" charset="0"/>
                  <a:ea typeface="ＭＳ 明朝" charset="0"/>
                </a:endParaRPr>
              </a:p>
            </p:txBody>
          </p:sp>
          <p:sp>
            <p:nvSpPr>
              <p:cNvPr id="24611" name="Прямоугольник 23"/>
              <p:cNvSpPr>
                <a:spLocks noChangeArrowheads="1"/>
              </p:cNvSpPr>
              <p:nvPr/>
            </p:nvSpPr>
            <p:spPr bwMode="auto">
              <a:xfrm rot="-5400000">
                <a:off x="-192498" y="1363593"/>
                <a:ext cx="687705" cy="308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1100">
                    <a:solidFill>
                      <a:srgbClr val="000000"/>
                    </a:solidFill>
                    <a:latin typeface="Calibri" charset="0"/>
                    <a:ea typeface="ＭＳ 明朝" charset="0"/>
                  </a:rPr>
                  <a:t>60 mm</a:t>
                </a:r>
                <a:endParaRPr lang="ru-RU" sz="1200">
                  <a:latin typeface="Times New Roman" charset="0"/>
                  <a:ea typeface="ＭＳ 明朝" charset="0"/>
                </a:endParaRPr>
              </a:p>
            </p:txBody>
          </p:sp>
          <p:cxnSp>
            <p:nvCxnSpPr>
              <p:cNvPr id="25" name="Прямая со стрелкой 24"/>
              <p:cNvCxnSpPr/>
              <p:nvPr/>
            </p:nvCxnSpPr>
            <p:spPr>
              <a:xfrm>
                <a:off x="1147857" y="272731"/>
                <a:ext cx="93703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595" name="Группа 7"/>
            <p:cNvGrpSpPr>
              <a:grpSpLocks/>
            </p:cNvGrpSpPr>
            <p:nvPr/>
          </p:nvGrpSpPr>
          <p:grpSpPr bwMode="auto">
            <a:xfrm>
              <a:off x="38100" y="198120"/>
              <a:ext cx="4028347" cy="2952328"/>
              <a:chOff x="34819" y="201359"/>
              <a:chExt cx="4028347" cy="2952328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 flipV="1">
                <a:off x="1580416" y="1497495"/>
                <a:ext cx="0" cy="129643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единительная линия 9"/>
              <p:cNvCxnSpPr/>
              <p:nvPr/>
            </p:nvCxnSpPr>
            <p:spPr>
              <a:xfrm flipV="1">
                <a:off x="3019815" y="1497495"/>
                <a:ext cx="0" cy="129643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единительная линия 10"/>
              <p:cNvCxnSpPr/>
              <p:nvPr/>
            </p:nvCxnSpPr>
            <p:spPr>
              <a:xfrm flipV="1">
                <a:off x="527587" y="2432847"/>
                <a:ext cx="0" cy="72023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 flipV="1">
                <a:off x="4063736" y="2432847"/>
                <a:ext cx="0" cy="720239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9070" y="2492386"/>
                <a:ext cx="468517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34130" y="506446"/>
                <a:ext cx="468517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 flipV="1">
                <a:off x="2084561" y="201065"/>
                <a:ext cx="0" cy="129643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 flipV="1">
                <a:off x="1159997" y="295176"/>
                <a:ext cx="0" cy="129643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4581" name="Изображение 25" descr="камера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196975"/>
            <a:ext cx="49879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26"/>
          <p:cNvSpPr txBox="1">
            <a:spLocks noChangeArrowheads="1"/>
          </p:cNvSpPr>
          <p:nvPr/>
        </p:nvSpPr>
        <p:spPr bwMode="auto">
          <a:xfrm>
            <a:off x="6948488" y="3141663"/>
            <a:ext cx="1493837" cy="3381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600">
                <a:solidFill>
                  <a:srgbClr val="FF0000"/>
                </a:solidFill>
              </a:rPr>
              <a:t>Anti-Solenoid</a:t>
            </a:r>
            <a:endParaRPr kumimoji="0" lang="ru-RU" sz="1600">
              <a:solidFill>
                <a:srgbClr val="FF0000"/>
              </a:solidFill>
            </a:endParaRPr>
          </a:p>
        </p:txBody>
      </p:sp>
      <p:cxnSp>
        <p:nvCxnSpPr>
          <p:cNvPr id="29" name="Прямая соединительная линия 28"/>
          <p:cNvCxnSpPr>
            <a:endCxn id="24582" idx="1"/>
          </p:cNvCxnSpPr>
          <p:nvPr/>
        </p:nvCxnSpPr>
        <p:spPr bwMode="auto">
          <a:xfrm>
            <a:off x="6588125" y="2997200"/>
            <a:ext cx="360363" cy="3127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584" name="TextBox 29"/>
          <p:cNvSpPr txBox="1">
            <a:spLocks noChangeArrowheads="1"/>
          </p:cNvSpPr>
          <p:nvPr/>
        </p:nvSpPr>
        <p:spPr bwMode="auto">
          <a:xfrm>
            <a:off x="5508625" y="1052513"/>
            <a:ext cx="1479550" cy="5857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600">
                <a:solidFill>
                  <a:srgbClr val="FF0000"/>
                </a:solidFill>
              </a:rPr>
              <a:t>Compensation </a:t>
            </a:r>
          </a:p>
          <a:p>
            <a:r>
              <a:rPr kumimoji="0" lang="en-US" sz="1600">
                <a:solidFill>
                  <a:srgbClr val="FF0000"/>
                </a:solidFill>
              </a:rPr>
              <a:t>Solenoids</a:t>
            </a:r>
            <a:endParaRPr kumimoji="0" lang="ru-RU" sz="1600">
              <a:solidFill>
                <a:srgbClr val="FF0000"/>
              </a:solidFill>
            </a:endParaRPr>
          </a:p>
        </p:txBody>
      </p:sp>
      <p:cxnSp>
        <p:nvCxnSpPr>
          <p:cNvPr id="31" name="Прямая соединительная линия 30"/>
          <p:cNvCxnSpPr>
            <a:stCxn id="24584" idx="3"/>
          </p:cNvCxnSpPr>
          <p:nvPr/>
        </p:nvCxnSpPr>
        <p:spPr bwMode="auto">
          <a:xfrm>
            <a:off x="6988175" y="1344613"/>
            <a:ext cx="823913" cy="5000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Прямая соединительная линия 33"/>
          <p:cNvCxnSpPr>
            <a:stCxn id="24584" idx="3"/>
          </p:cNvCxnSpPr>
          <p:nvPr/>
        </p:nvCxnSpPr>
        <p:spPr bwMode="auto">
          <a:xfrm>
            <a:off x="6988175" y="1344613"/>
            <a:ext cx="104775" cy="9318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587" name="TextBox 36"/>
          <p:cNvSpPr txBox="1">
            <a:spLocks noChangeArrowheads="1"/>
          </p:cNvSpPr>
          <p:nvPr/>
        </p:nvSpPr>
        <p:spPr bwMode="auto">
          <a:xfrm>
            <a:off x="5435600" y="1773238"/>
            <a:ext cx="1020763" cy="3381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600">
                <a:solidFill>
                  <a:srgbClr val="FF0000"/>
                </a:solidFill>
              </a:rPr>
              <a:t>Cryostat</a:t>
            </a:r>
            <a:endParaRPr kumimoji="0" lang="ru-RU" sz="1600">
              <a:solidFill>
                <a:srgbClr val="FF0000"/>
              </a:solidFill>
            </a:endParaRPr>
          </a:p>
        </p:txBody>
      </p:sp>
      <p:cxnSp>
        <p:nvCxnSpPr>
          <p:cNvPr id="38" name="Прямая соединительная линия 37"/>
          <p:cNvCxnSpPr>
            <a:stCxn id="24587" idx="3"/>
          </p:cNvCxnSpPr>
          <p:nvPr/>
        </p:nvCxnSpPr>
        <p:spPr bwMode="auto">
          <a:xfrm>
            <a:off x="6456363" y="1941513"/>
            <a:ext cx="492125" cy="1190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589" name="TextBox 60"/>
          <p:cNvSpPr txBox="1">
            <a:spLocks noChangeArrowheads="1"/>
          </p:cNvSpPr>
          <p:nvPr/>
        </p:nvSpPr>
        <p:spPr bwMode="auto">
          <a:xfrm>
            <a:off x="3348038" y="3162300"/>
            <a:ext cx="1782762" cy="338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600">
                <a:solidFill>
                  <a:srgbClr val="FF0000"/>
                </a:solidFill>
              </a:rPr>
              <a:t>Vacuum chamber</a:t>
            </a:r>
            <a:endParaRPr kumimoji="0" lang="ru-RU" sz="1600">
              <a:solidFill>
                <a:srgbClr val="FF0000"/>
              </a:solidFill>
            </a:endParaRPr>
          </a:p>
        </p:txBody>
      </p:sp>
      <p:sp>
        <p:nvSpPr>
          <p:cNvPr id="24590" name="TextBox 61"/>
          <p:cNvSpPr txBox="1">
            <a:spLocks noChangeArrowheads="1"/>
          </p:cNvSpPr>
          <p:nvPr/>
        </p:nvSpPr>
        <p:spPr bwMode="auto">
          <a:xfrm>
            <a:off x="5580063" y="2225675"/>
            <a:ext cx="638175" cy="339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600">
                <a:solidFill>
                  <a:srgbClr val="FF0000"/>
                </a:solidFill>
              </a:rPr>
              <a:t>QD0</a:t>
            </a:r>
            <a:endParaRPr kumimoji="0" lang="ru-RU" sz="1600">
              <a:solidFill>
                <a:srgbClr val="FF0000"/>
              </a:solidFill>
            </a:endParaRPr>
          </a:p>
        </p:txBody>
      </p:sp>
      <p:sp>
        <p:nvSpPr>
          <p:cNvPr id="24591" name="TextBox 62"/>
          <p:cNvSpPr txBox="1">
            <a:spLocks noChangeArrowheads="1"/>
          </p:cNvSpPr>
          <p:nvPr/>
        </p:nvSpPr>
        <p:spPr bwMode="auto">
          <a:xfrm>
            <a:off x="8243888" y="1196975"/>
            <a:ext cx="582612" cy="338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600">
                <a:solidFill>
                  <a:srgbClr val="FF0000"/>
                </a:solidFill>
              </a:rPr>
              <a:t>QF1</a:t>
            </a:r>
            <a:endParaRPr kumimoji="0" lang="ru-RU" sz="1600">
              <a:solidFill>
                <a:srgbClr val="FF0000"/>
              </a:solidFill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 bwMode="auto">
          <a:xfrm>
            <a:off x="6227763" y="2420938"/>
            <a:ext cx="720725" cy="714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7" name="Прямая соединительная линия 66"/>
          <p:cNvCxnSpPr>
            <a:stCxn id="24591" idx="1"/>
          </p:cNvCxnSpPr>
          <p:nvPr/>
        </p:nvCxnSpPr>
        <p:spPr bwMode="auto">
          <a:xfrm flipH="1">
            <a:off x="7812088" y="1365250"/>
            <a:ext cx="431800" cy="623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33375"/>
            <a:ext cx="8785225" cy="5397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QD0 prototype</a:t>
            </a:r>
            <a:endParaRPr lang="ru-RU" dirty="0" smtClean="0">
              <a:cs typeface="+mj-cs"/>
            </a:endParaRPr>
          </a:p>
        </p:txBody>
      </p:sp>
      <p:sp>
        <p:nvSpPr>
          <p:cNvPr id="204804" name="Rectangle 4"/>
          <p:cNvSpPr>
            <a:spLocks noChangeArrowheads="1"/>
          </p:cNvSpPr>
          <p:nvPr/>
        </p:nvSpPr>
        <p:spPr bwMode="auto">
          <a:xfrm>
            <a:off x="179388" y="1452563"/>
            <a:ext cx="49688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cs typeface="+mn-cs"/>
              </a:rPr>
              <a:t>SC iron yoke twin aperture magnet </a:t>
            </a:r>
          </a:p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cs typeface="+mn-cs"/>
              </a:rPr>
              <a:t>Excitation current  </a:t>
            </a:r>
            <a:r>
              <a:rPr lang="ru-RU" sz="2000" dirty="0">
                <a:solidFill>
                  <a:schemeClr val="accent2"/>
                </a:solidFill>
                <a:cs typeface="+mn-cs"/>
              </a:rPr>
              <a:t>1.15</a:t>
            </a:r>
            <a:r>
              <a:rPr lang="en-US" sz="2000" dirty="0">
                <a:solidFill>
                  <a:schemeClr val="accent2"/>
                </a:solidFill>
                <a:cs typeface="+mn-cs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cs typeface="+mn-cs"/>
              </a:rPr>
              <a:t>kA·turns</a:t>
            </a:r>
            <a:endParaRPr lang="en-US" sz="2000" dirty="0">
              <a:solidFill>
                <a:schemeClr val="accent2"/>
              </a:solidFill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cs typeface="+mn-cs"/>
              </a:rPr>
              <a:t>Single aperture </a:t>
            </a:r>
            <a:r>
              <a:rPr lang="ru-RU" sz="2000" dirty="0">
                <a:solidFill>
                  <a:schemeClr val="accent2"/>
                </a:solidFill>
                <a:cs typeface="+mn-cs"/>
              </a:rPr>
              <a:t>1</a:t>
            </a:r>
            <a:r>
              <a:rPr lang="en-US" sz="2000" dirty="0">
                <a:solidFill>
                  <a:schemeClr val="accent2"/>
                </a:solidFill>
                <a:cs typeface="+mn-cs"/>
              </a:rPr>
              <a:t> cm</a:t>
            </a:r>
          </a:p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cs typeface="+mn-cs"/>
              </a:rPr>
              <a:t>Gradient 1</a:t>
            </a:r>
            <a:r>
              <a:rPr lang="ru-RU" sz="2000" dirty="0">
                <a:solidFill>
                  <a:schemeClr val="accent2"/>
                </a:solidFill>
                <a:cs typeface="+mn-cs"/>
              </a:rPr>
              <a:t>0</a:t>
            </a:r>
            <a:r>
              <a:rPr lang="en-US" sz="2000" dirty="0">
                <a:solidFill>
                  <a:schemeClr val="accent2"/>
                </a:solidFill>
                <a:cs typeface="+mn-cs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cs typeface="+mn-cs"/>
              </a:rPr>
              <a:t>kGs</a:t>
            </a:r>
            <a:r>
              <a:rPr lang="en-US" sz="2000" dirty="0">
                <a:solidFill>
                  <a:schemeClr val="accent2"/>
                </a:solidFill>
                <a:cs typeface="+mn-cs"/>
              </a:rPr>
              <a:t>/cm</a:t>
            </a:r>
            <a:endParaRPr lang="ru-RU" sz="2000" dirty="0">
              <a:solidFill>
                <a:schemeClr val="accent2"/>
              </a:solidFill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cs typeface="+mn-cs"/>
              </a:rPr>
              <a:t>Length </a:t>
            </a:r>
            <a:r>
              <a:rPr lang="ru-RU" sz="2000" dirty="0">
                <a:solidFill>
                  <a:schemeClr val="accent2"/>
                </a:solidFill>
                <a:cs typeface="+mn-cs"/>
              </a:rPr>
              <a:t>4</a:t>
            </a:r>
            <a:r>
              <a:rPr lang="en-US" sz="2000" dirty="0">
                <a:solidFill>
                  <a:schemeClr val="accent2"/>
                </a:solidFill>
                <a:cs typeface="+mn-cs"/>
              </a:rPr>
              <a:t>0 cm</a:t>
            </a:r>
          </a:p>
        </p:txBody>
      </p:sp>
      <p:pic>
        <p:nvPicPr>
          <p:cNvPr id="15363" name="Изображение 2" descr="IMG_16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t="31683" r="17570"/>
          <a:stretch>
            <a:fillRect/>
          </a:stretch>
        </p:blipFill>
        <p:spPr bwMode="auto">
          <a:xfrm rot="10800000">
            <a:off x="179388" y="3573463"/>
            <a:ext cx="3236912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Изображение 3" descr="IMG_16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20358" r="19727" b="18916"/>
          <a:stretch>
            <a:fillRect/>
          </a:stretch>
        </p:blipFill>
        <p:spPr bwMode="auto">
          <a:xfrm rot="10800000">
            <a:off x="3492500" y="2251075"/>
            <a:ext cx="5400675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179388" y="152400"/>
            <a:ext cx="800100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defRPr/>
            </a:pPr>
            <a:r>
              <a:rPr lang="en-US" sz="3600" b="1" dirty="0">
                <a:solidFill>
                  <a:schemeClr val="tx2"/>
                </a:solidFill>
                <a:cs typeface="+mn-cs"/>
                <a:sym typeface="Symbol" charset="0"/>
              </a:rPr>
              <a:t>Damping Wigglers</a:t>
            </a:r>
          </a:p>
        </p:txBody>
      </p:sp>
      <p:pic>
        <p:nvPicPr>
          <p:cNvPr id="2" name="Изображение 1" descr="Field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1" y="1502694"/>
            <a:ext cx="3287128" cy="2232000"/>
          </a:xfrm>
          <a:prstGeom prst="rect">
            <a:avLst/>
          </a:prstGeom>
        </p:spPr>
      </p:pic>
      <p:pic>
        <p:nvPicPr>
          <p:cNvPr id="3" name="Изображение 2" descr="Loss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59" y="1502694"/>
            <a:ext cx="3287128" cy="2232000"/>
          </a:xfrm>
          <a:prstGeom prst="rect">
            <a:avLst/>
          </a:prstGeom>
        </p:spPr>
      </p:pic>
      <p:pic>
        <p:nvPicPr>
          <p:cNvPr id="4" name="Изображение 3" descr="Spread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18" y="1502694"/>
            <a:ext cx="3287127" cy="223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4590" y="3550465"/>
            <a:ext cx="4330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Superconducting wiggler for LSU CAMP</a:t>
            </a:r>
          </a:p>
          <a:p>
            <a:r>
              <a:rPr lang="en-US" sz="1600" dirty="0">
                <a:solidFill>
                  <a:srgbClr val="008000"/>
                </a:solidFill>
              </a:rPr>
              <a:t>Number of poles.....</a:t>
            </a:r>
            <a:r>
              <a:rPr lang="en-US" sz="1600" dirty="0" smtClean="0">
                <a:solidFill>
                  <a:srgbClr val="008000"/>
                </a:solidFill>
              </a:rPr>
              <a:t>.....15 </a:t>
            </a:r>
            <a:r>
              <a:rPr lang="en-US" sz="1600" dirty="0">
                <a:solidFill>
                  <a:srgbClr val="008000"/>
                </a:solidFill>
              </a:rPr>
              <a:t>+ 2x3/4 + 2x1/2  </a:t>
            </a:r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Maximum field..............7.5 T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Period length.................20 cm 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Pole gap...........................2.52 cm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Stored energy...............850 kJ</a:t>
            </a:r>
          </a:p>
        </p:txBody>
      </p:sp>
      <p:sp>
        <p:nvSpPr>
          <p:cNvPr id="224258" name="Rectangle 2"/>
          <p:cNvSpPr>
            <a:spLocks noChangeArrowheads="1"/>
          </p:cNvSpPr>
          <p:nvPr/>
        </p:nvSpPr>
        <p:spPr bwMode="auto">
          <a:xfrm>
            <a:off x="213748" y="1058070"/>
            <a:ext cx="881394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Font typeface="Symbol" charset="0"/>
              <a:buNone/>
              <a:defRPr/>
            </a:pPr>
            <a:r>
              <a:rPr lang="en-US" sz="1600" b="1" dirty="0">
                <a:solidFill>
                  <a:srgbClr val="FF0000"/>
                </a:solidFill>
                <a:cs typeface="+mn-cs"/>
                <a:sym typeface="Symbol" charset="0"/>
              </a:rPr>
              <a:t>4</a:t>
            </a:r>
            <a:r>
              <a:rPr lang="en-US" sz="1600" b="1" dirty="0" smtClean="0">
                <a:solidFill>
                  <a:srgbClr val="FF0000"/>
                </a:solidFill>
                <a:cs typeface="+mn-cs"/>
                <a:sym typeface="Symbol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cs typeface="+mn-cs"/>
                <a:sym typeface="Symbol" charset="0"/>
              </a:rPr>
              <a:t>damping wigglers </a:t>
            </a:r>
            <a:r>
              <a:rPr lang="en-US" sz="1600" b="1" dirty="0" smtClean="0">
                <a:solidFill>
                  <a:srgbClr val="FF0000"/>
                </a:solidFill>
                <a:cs typeface="+mn-cs"/>
                <a:sym typeface="Symbol" charset="0"/>
              </a:rPr>
              <a:t>(</a:t>
            </a:r>
            <a:r>
              <a:rPr lang="sk-SK" sz="1600" b="1" dirty="0">
                <a:solidFill>
                  <a:srgbClr val="FF0000"/>
                </a:solidFill>
                <a:sym typeface="Symbol" charset="0"/>
              </a:rPr>
              <a:t>6.2 T</a:t>
            </a:r>
            <a:r>
              <a:rPr lang="sk-SK" sz="1600" b="1" dirty="0" smtClean="0">
                <a:solidFill>
                  <a:srgbClr val="FF0000"/>
                </a:solidFill>
                <a:sym typeface="Symbol" charset="0"/>
              </a:rPr>
              <a:t>, </a:t>
            </a:r>
            <a:r>
              <a:rPr lang="sk-SK" sz="1600" b="1" dirty="0" smtClean="0">
                <a:solidFill>
                  <a:srgbClr val="FF0000"/>
                </a:solidFill>
                <a:cs typeface="+mn-cs"/>
                <a:sym typeface="Symbol" charset="0"/>
              </a:rPr>
              <a:t>1.6 </a:t>
            </a:r>
            <a:r>
              <a:rPr lang="sk-SK" sz="1600" b="1" dirty="0">
                <a:solidFill>
                  <a:srgbClr val="FF0000"/>
                </a:solidFill>
                <a:cs typeface="+mn-cs"/>
                <a:sym typeface="Symbol" charset="0"/>
              </a:rPr>
              <a:t>m, </a:t>
            </a:r>
            <a:r>
              <a:rPr lang="sk-SK" sz="1600" b="1" dirty="0" smtClean="0">
                <a:solidFill>
                  <a:srgbClr val="FF0000"/>
                </a:solidFill>
                <a:cs typeface="+mn-cs"/>
                <a:sym typeface="Symbol" charset="0"/>
              </a:rPr>
              <a:t>λ</a:t>
            </a:r>
            <a:r>
              <a:rPr lang="sk-SK" sz="1600" b="1" dirty="0">
                <a:solidFill>
                  <a:srgbClr val="FF0000"/>
                </a:solidFill>
                <a:cs typeface="+mn-cs"/>
                <a:sym typeface="Symbol" charset="0"/>
              </a:rPr>
              <a:t>=35 </a:t>
            </a:r>
            <a:r>
              <a:rPr lang="sk-SK" sz="1600" b="1" dirty="0" smtClean="0">
                <a:solidFill>
                  <a:srgbClr val="FF0000"/>
                </a:solidFill>
                <a:cs typeface="+mn-cs"/>
                <a:sym typeface="Symbol" charset="0"/>
              </a:rPr>
              <a:t>cm</a:t>
            </a:r>
            <a:r>
              <a:rPr lang="en-US" sz="1600" b="1" dirty="0" smtClean="0">
                <a:solidFill>
                  <a:srgbClr val="FF0000"/>
                </a:solidFill>
                <a:cs typeface="+mn-cs"/>
                <a:sym typeface="Symbol" charset="0"/>
              </a:rPr>
              <a:t>) keep </a:t>
            </a:r>
            <a:r>
              <a:rPr lang="en-US" sz="1600" b="1" dirty="0">
                <a:solidFill>
                  <a:srgbClr val="FF0000"/>
                </a:solidFill>
                <a:cs typeface="+mn-cs"/>
                <a:sym typeface="Symbol" charset="0"/>
              </a:rPr>
              <a:t>the damping time </a:t>
            </a:r>
            <a:r>
              <a:rPr lang="en-US" sz="1600" b="1" dirty="0" smtClean="0">
                <a:solidFill>
                  <a:srgbClr val="FF0000"/>
                </a:solidFill>
                <a:cs typeface="+mn-cs"/>
                <a:sym typeface="Symbol" charset="0"/>
              </a:rPr>
              <a:t>(30 </a:t>
            </a:r>
            <a:r>
              <a:rPr lang="en-US" sz="1600" b="1" dirty="0" err="1" smtClean="0">
                <a:solidFill>
                  <a:srgbClr val="FF0000"/>
                </a:solidFill>
                <a:cs typeface="+mn-cs"/>
                <a:sym typeface="Symbol" charset="0"/>
              </a:rPr>
              <a:t>ms</a:t>
            </a:r>
            <a:r>
              <a:rPr lang="en-US" sz="1600" b="1" dirty="0" smtClean="0">
                <a:solidFill>
                  <a:srgbClr val="FF0000"/>
                </a:solidFill>
                <a:cs typeface="+mn-cs"/>
                <a:sym typeface="Symbol" charset="0"/>
              </a:rPr>
              <a:t>) </a:t>
            </a:r>
            <a:r>
              <a:rPr lang="en-US" sz="1600" b="1" dirty="0">
                <a:solidFill>
                  <a:srgbClr val="FF0000"/>
                </a:solidFill>
                <a:cs typeface="+mn-cs"/>
                <a:sym typeface="Symbol" charset="0"/>
              </a:rPr>
              <a:t>and </a:t>
            </a:r>
            <a:r>
              <a:rPr lang="en-US" sz="1600" b="1" dirty="0" smtClean="0">
                <a:solidFill>
                  <a:srgbClr val="FF0000"/>
                </a:solidFill>
                <a:cs typeface="+mn-cs"/>
                <a:sym typeface="Symbol" charset="0"/>
              </a:rPr>
              <a:t>the horizontal </a:t>
            </a:r>
            <a:r>
              <a:rPr lang="en-US" sz="1600" b="1" dirty="0" err="1">
                <a:solidFill>
                  <a:srgbClr val="FF0000"/>
                </a:solidFill>
                <a:cs typeface="+mn-cs"/>
                <a:sym typeface="Symbol" charset="0"/>
              </a:rPr>
              <a:t>emittance</a:t>
            </a:r>
            <a:r>
              <a:rPr lang="en-US" sz="1600" b="1" dirty="0">
                <a:solidFill>
                  <a:srgbClr val="FF0000"/>
                </a:solidFill>
                <a:cs typeface="+mn-cs"/>
                <a:sym typeface="Symbol" charset="0"/>
              </a:rPr>
              <a:t> (8 nm) in the energy range </a:t>
            </a:r>
            <a:r>
              <a:rPr lang="en-US" sz="1600" b="1" dirty="0" smtClean="0">
                <a:solidFill>
                  <a:srgbClr val="FF0000"/>
                </a:solidFill>
                <a:cs typeface="+mn-cs"/>
                <a:sym typeface="Symbol" charset="0"/>
              </a:rPr>
              <a:t>1.0</a:t>
            </a:r>
            <a:r>
              <a:rPr lang="ru-RU" sz="1600" b="1" dirty="0" smtClean="0">
                <a:solidFill>
                  <a:srgbClr val="FF0000"/>
                </a:solidFill>
                <a:cs typeface="+mn-cs"/>
                <a:sym typeface="Symbol" charset="0"/>
              </a:rPr>
              <a:t>÷</a:t>
            </a:r>
            <a:r>
              <a:rPr lang="en-US" sz="1600" b="1" dirty="0" smtClean="0">
                <a:solidFill>
                  <a:srgbClr val="FF0000"/>
                </a:solidFill>
                <a:cs typeface="+mn-cs"/>
                <a:sym typeface="Symbol" charset="0"/>
              </a:rPr>
              <a:t>2.5 </a:t>
            </a:r>
            <a:r>
              <a:rPr lang="en-US" sz="1600" b="1" dirty="0">
                <a:solidFill>
                  <a:srgbClr val="FF0000"/>
                </a:solidFill>
                <a:cs typeface="+mn-cs"/>
                <a:sym typeface="Symbol" charset="0"/>
              </a:rPr>
              <a:t>GeV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22515"/>
            <a:ext cx="35052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80" y="5075806"/>
            <a:ext cx="4941813" cy="126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Polarization (5 Siberian Snakes)</a:t>
            </a:r>
            <a:endParaRPr lang="ru-RU" dirty="0"/>
          </a:p>
        </p:txBody>
      </p:sp>
      <p:pic>
        <p:nvPicPr>
          <p:cNvPr id="25602" name="Изображение 3" descr="fig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1026597"/>
            <a:ext cx="406400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6319737" y="943111"/>
            <a:ext cx="2770608" cy="1823351"/>
            <a:chOff x="5364163" y="3860800"/>
            <a:chExt cx="3600450" cy="2516188"/>
          </a:xfrm>
        </p:grpSpPr>
        <p:sp>
          <p:nvSpPr>
            <p:cNvPr id="10" name="Прямоугольник 9"/>
            <p:cNvSpPr/>
            <p:nvPr/>
          </p:nvSpPr>
          <p:spPr bwMode="auto">
            <a:xfrm>
              <a:off x="5647929" y="4068799"/>
              <a:ext cx="3306550" cy="204735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  <a:ea typeface="Arial" charset="0"/>
              </a:endParaRPr>
            </a:p>
          </p:txBody>
        </p:sp>
        <p:pic>
          <p:nvPicPr>
            <p:cNvPr id="25603" name="Изображение 4" descr="fig4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163" y="3860800"/>
              <a:ext cx="3600450" cy="2516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6240810" y="3407795"/>
            <a:ext cx="2790029" cy="2188017"/>
            <a:chOff x="-36513" y="3986213"/>
            <a:chExt cx="3821113" cy="2395537"/>
          </a:xfrm>
        </p:grpSpPr>
        <p:sp>
          <p:nvSpPr>
            <p:cNvPr id="3" name="Прямоугольник 2"/>
            <p:cNvSpPr/>
            <p:nvPr/>
          </p:nvSpPr>
          <p:spPr bwMode="auto">
            <a:xfrm>
              <a:off x="467544" y="4055841"/>
              <a:ext cx="3312368" cy="203745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  <a:ea typeface="Arial" charset="0"/>
              </a:endParaRPr>
            </a:p>
          </p:txBody>
        </p:sp>
        <p:pic>
          <p:nvPicPr>
            <p:cNvPr id="25604" name="Изображение 5" descr="fig5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3" y="3986213"/>
              <a:ext cx="3821113" cy="2395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-154610" y="1196751"/>
            <a:ext cx="2721549" cy="1691999"/>
            <a:chOff x="-180528" y="1196752"/>
            <a:chExt cx="2566170" cy="1595399"/>
          </a:xfrm>
        </p:grpSpPr>
        <p:sp>
          <p:nvSpPr>
            <p:cNvPr id="6" name="Прямоугольник 5"/>
            <p:cNvSpPr/>
            <p:nvPr/>
          </p:nvSpPr>
          <p:spPr bwMode="auto">
            <a:xfrm>
              <a:off x="166232" y="1228300"/>
              <a:ext cx="2219410" cy="138114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  <a:ea typeface="Arial" charset="0"/>
              </a:endParaRPr>
            </a:p>
          </p:txBody>
        </p:sp>
        <p:pic>
          <p:nvPicPr>
            <p:cNvPr id="7" name="Изображение 3" descr="fig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1196752"/>
              <a:ext cx="2564150" cy="1595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Изображение 5" descr="fig6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0" y="5226957"/>
            <a:ext cx="2001615" cy="112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539838" y="4539517"/>
            <a:ext cx="2921153" cy="1857114"/>
            <a:chOff x="2153155" y="4423930"/>
            <a:chExt cx="2607783" cy="1702882"/>
          </a:xfrm>
        </p:grpSpPr>
        <p:sp>
          <p:nvSpPr>
            <p:cNvPr id="16" name="Прямоугольник 15"/>
            <p:cNvSpPr/>
            <p:nvPr/>
          </p:nvSpPr>
          <p:spPr bwMode="auto">
            <a:xfrm>
              <a:off x="2324413" y="4438915"/>
              <a:ext cx="2417621" cy="14913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  <a:ea typeface="Arial" charset="0"/>
              </a:endParaRPr>
            </a:p>
          </p:txBody>
        </p:sp>
        <p:pic>
          <p:nvPicPr>
            <p:cNvPr id="13" name="Изображение 12" descr="fig3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155" y="4423930"/>
              <a:ext cx="2607783" cy="1702882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-386" y="2804188"/>
            <a:ext cx="2609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Superconducting solenoids </a:t>
            </a:r>
          </a:p>
          <a:p>
            <a:pPr algn="ctr"/>
            <a:r>
              <a:rPr lang="en-US" sz="1400" dirty="0" smtClean="0"/>
              <a:t>1.85 m, 7.1 T, 220 A, 250 kJ</a:t>
            </a:r>
          </a:p>
          <a:p>
            <a:pPr algn="ctr"/>
            <a:r>
              <a:rPr lang="en-US" sz="1400" dirty="0" smtClean="0"/>
              <a:t>50000 0.9 mm  </a:t>
            </a:r>
            <a:r>
              <a:rPr lang="en-US" sz="1400" dirty="0" err="1" smtClean="0"/>
              <a:t>NbTi</a:t>
            </a:r>
            <a:endParaRPr lang="ru-RU" sz="1400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-24366" y="3500941"/>
            <a:ext cx="2359280" cy="1772968"/>
            <a:chOff x="53388" y="3462067"/>
            <a:chExt cx="2359280" cy="1772968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503188" y="3488182"/>
              <a:ext cx="1892990" cy="142485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  <a:ea typeface="Arial" charset="0"/>
              </a:endParaRPr>
            </a:p>
          </p:txBody>
        </p:sp>
        <p:pic>
          <p:nvPicPr>
            <p:cNvPr id="8" name="Изображение 4" descr="fig7.pd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75"/>
            <a:stretch/>
          </p:blipFill>
          <p:spPr bwMode="auto">
            <a:xfrm>
              <a:off x="272938" y="3467109"/>
              <a:ext cx="2139730" cy="1573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 rot="16200000">
              <a:off x="-518563" y="4034018"/>
              <a:ext cx="13901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Longitudinal field, T</a:t>
              </a:r>
              <a:endParaRPr lang="ru-RU" sz="1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70222" y="4988814"/>
              <a:ext cx="8783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Distance, m</a:t>
              </a:r>
              <a:endParaRPr lang="ru-RU" sz="1000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557115" y="1066382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Snakes off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Snakes on</a:t>
            </a:r>
            <a:endParaRPr lang="ru-RU" sz="1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RF system</a:t>
            </a:r>
            <a:endParaRPr lang="ru-RU" dirty="0"/>
          </a:p>
        </p:txBody>
      </p:sp>
      <p:pic>
        <p:nvPicPr>
          <p:cNvPr id="3" name="Picture 5" descr="dscn1031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33" y="1043602"/>
            <a:ext cx="3278755" cy="331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458530"/>
              </p:ext>
            </p:extLst>
          </p:nvPr>
        </p:nvGraphicFramePr>
        <p:xfrm>
          <a:off x="5679745" y="4450456"/>
          <a:ext cx="3293886" cy="202692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291788"/>
                <a:gridCol w="1002098"/>
              </a:tblGrid>
              <a:tr h="1397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Parameter</a:t>
                      </a:r>
                      <a:endParaRPr lang="ru-RU" sz="1200" b="1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00"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Value</a:t>
                      </a:r>
                      <a:endParaRPr lang="ru-RU" sz="1200" b="1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Length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2.0 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m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u="none" strike="noStrike" kern="1200" baseline="0" dirty="0" smtClean="0">
                          <a:latin typeface="+mj-lt"/>
                        </a:rPr>
                        <a:t>RF Frequency </a:t>
                      </a:r>
                      <a:r>
                        <a:rPr lang="en-US" sz="1200" u="none" strike="noStrike" kern="1200" baseline="0" dirty="0" err="1" smtClean="0">
                          <a:latin typeface="+mj-lt"/>
                        </a:rPr>
                        <a:t>f</a:t>
                      </a:r>
                      <a:r>
                        <a:rPr lang="en-US" sz="800" u="none" strike="noStrike" kern="1200" baseline="0" dirty="0" err="1" smtClean="0">
                          <a:latin typeface="+mj-lt"/>
                        </a:rPr>
                        <a:t>RF</a:t>
                      </a:r>
                      <a:endParaRPr lang="ru-RU" sz="8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509 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MHz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00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u="none" strike="noStrike" kern="1200" baseline="0" dirty="0" smtClean="0">
                          <a:latin typeface="+mj-lt"/>
                        </a:rPr>
                        <a:t>Shunt Impedance </a:t>
                      </a:r>
                      <a:r>
                        <a:rPr lang="en-US" sz="1200" u="none" strike="noStrike" kern="1200" baseline="0" dirty="0" err="1" smtClean="0">
                          <a:latin typeface="+mj-lt"/>
                        </a:rPr>
                        <a:t>R</a:t>
                      </a:r>
                      <a:r>
                        <a:rPr lang="en-US" sz="800" u="none" strike="noStrike" kern="1200" baseline="0" dirty="0" err="1" smtClean="0">
                          <a:latin typeface="+mj-lt"/>
                        </a:rPr>
                        <a:t>sh</a:t>
                      </a:r>
                      <a:endParaRPr lang="ru-RU" sz="8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0.86 </a:t>
                      </a:r>
                      <a:r>
                        <a:rPr lang="en-US" sz="1200" dirty="0" err="1" smtClean="0">
                          <a:effectLst/>
                          <a:latin typeface="+mj-lt"/>
                        </a:rPr>
                        <a:t>MOhm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00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Quality factor </a:t>
                      </a:r>
                      <a:r>
                        <a:rPr lang="en-US" sz="1200" u="none" strike="noStrike" kern="1200" baseline="0" dirty="0" smtClean="0">
                          <a:latin typeface="+mj-lt"/>
                        </a:rPr>
                        <a:t>Q</a:t>
                      </a:r>
                      <a:r>
                        <a:rPr lang="en-US" sz="800" u="none" strike="noStrike" kern="1200" baseline="0" dirty="0" smtClean="0">
                          <a:latin typeface="+mj-lt"/>
                        </a:rPr>
                        <a:t>0</a:t>
                      </a:r>
                      <a:endParaRPr lang="ru-RU" sz="8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1.15·10</a:t>
                      </a:r>
                      <a:r>
                        <a:rPr lang="ru-RU" sz="1200" baseline="30000" dirty="0">
                          <a:effectLst/>
                          <a:latin typeface="+mj-lt"/>
                        </a:rPr>
                        <a:t>5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00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+mj-lt"/>
                        </a:rPr>
                        <a:t>Charact</a:t>
                      </a:r>
                      <a:r>
                        <a:rPr lang="en-US" sz="1200" dirty="0" smtClean="0">
                          <a:latin typeface="+mj-lt"/>
                        </a:rPr>
                        <a:t>.</a:t>
                      </a:r>
                      <a:r>
                        <a:rPr lang="en-US" sz="1200" baseline="0" dirty="0" smtClean="0">
                          <a:latin typeface="+mj-lt"/>
                        </a:rPr>
                        <a:t> </a:t>
                      </a:r>
                      <a:r>
                        <a:rPr lang="en-US" sz="1200" u="none" strike="noStrike" kern="1200" baseline="0" dirty="0" smtClean="0">
                          <a:latin typeface="+mj-lt"/>
                        </a:rPr>
                        <a:t>Impedance </a:t>
                      </a:r>
                      <a:r>
                        <a:rPr lang="en-US" sz="1200" u="none" strike="noStrike" kern="1200" baseline="0" dirty="0" err="1" smtClean="0">
                          <a:latin typeface="+mj-lt"/>
                        </a:rPr>
                        <a:t>R</a:t>
                      </a:r>
                      <a:r>
                        <a:rPr lang="en-US" sz="800" u="none" strike="noStrike" kern="1200" baseline="0" dirty="0" err="1" smtClean="0">
                          <a:latin typeface="+mj-lt"/>
                        </a:rPr>
                        <a:t>sh</a:t>
                      </a:r>
                      <a:r>
                        <a:rPr lang="en-US" sz="1200" u="none" strike="noStrike" kern="1200" baseline="0" dirty="0" smtClean="0">
                          <a:latin typeface="+mj-lt"/>
                        </a:rPr>
                        <a:t>/Q</a:t>
                      </a:r>
                      <a:r>
                        <a:rPr lang="en-US" sz="800" u="none" strike="noStrike" kern="1200" baseline="0" dirty="0" smtClean="0">
                          <a:latin typeface="+mj-lt"/>
                        </a:rPr>
                        <a:t>0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7.5 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Ohm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5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Accelerating voltage U</a:t>
                      </a:r>
                      <a:r>
                        <a:rPr lang="en-US" sz="800" dirty="0" smtClean="0">
                          <a:latin typeface="+mj-lt"/>
                        </a:rPr>
                        <a:t>RF</a:t>
                      </a:r>
                      <a:endParaRPr lang="ru-RU" sz="8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0.5 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MV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5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RF power (per cavity)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350 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kW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52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RF power losses (per cavity)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150 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kW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81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j-lt"/>
                        </a:rPr>
                        <a:t>RF power in</a:t>
                      </a:r>
                      <a:r>
                        <a:rPr lang="en-US" sz="1200" baseline="0" dirty="0" smtClean="0">
                          <a:latin typeface="+mj-lt"/>
                        </a:rPr>
                        <a:t> beam</a:t>
                      </a:r>
                      <a:r>
                        <a:rPr lang="en-US" sz="1200" dirty="0" smtClean="0">
                          <a:latin typeface="+mj-lt"/>
                        </a:rPr>
                        <a:t> (per cavity)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600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200 </a:t>
                      </a:r>
                      <a:r>
                        <a:rPr lang="en-US" sz="1200" dirty="0" smtClean="0">
                          <a:effectLst/>
                          <a:latin typeface="+mj-lt"/>
                        </a:rPr>
                        <a:t>kW</a:t>
                      </a:r>
                      <a:endParaRPr lang="ru-RU" sz="12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520" y="1349901"/>
            <a:ext cx="4532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Comic Sans MS"/>
                <a:cs typeface="Comic Sans MS"/>
              </a:rPr>
              <a:t>Accelerating cavities of ARES-type</a:t>
            </a:r>
            <a:endParaRPr lang="ru-RU" sz="2000" i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Изображение 3" descr="Без заголовк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7" y="1886224"/>
            <a:ext cx="5412739" cy="406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6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Charm Tau Team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196752"/>
            <a:ext cx="8713787" cy="5040313"/>
          </a:xfrm>
        </p:spPr>
        <p:txBody>
          <a:bodyPr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400" dirty="0" smtClean="0">
                <a:latin typeface="Comic Sans MS"/>
                <a:cs typeface="Comic Sans MS"/>
              </a:rPr>
              <a:t>V.V. </a:t>
            </a:r>
            <a:r>
              <a:rPr lang="en-US" sz="2400" dirty="0" err="1" smtClean="0">
                <a:latin typeface="Comic Sans MS"/>
                <a:cs typeface="Comic Sans MS"/>
              </a:rPr>
              <a:t>Anashin</a:t>
            </a:r>
            <a:r>
              <a:rPr lang="en-US" sz="2400" dirty="0" smtClean="0">
                <a:latin typeface="Comic Sans MS"/>
                <a:cs typeface="Comic Sans MS"/>
              </a:rPr>
              <a:t>, D.E. </a:t>
            </a:r>
            <a:r>
              <a:rPr lang="en-US" sz="2400" dirty="0" err="1" smtClean="0">
                <a:latin typeface="Comic Sans MS"/>
                <a:cs typeface="Comic Sans MS"/>
              </a:rPr>
              <a:t>Berkaev</a:t>
            </a:r>
            <a:r>
              <a:rPr lang="en-US" sz="2400" dirty="0" smtClean="0">
                <a:latin typeface="Comic Sans MS"/>
                <a:cs typeface="Comic Sans MS"/>
              </a:rPr>
              <a:t>, E.A. </a:t>
            </a:r>
            <a:r>
              <a:rPr lang="en-US" sz="2400" dirty="0" err="1" smtClean="0">
                <a:latin typeface="Comic Sans MS"/>
                <a:cs typeface="Comic Sans MS"/>
              </a:rPr>
              <a:t>Bekhtenev</a:t>
            </a:r>
            <a:r>
              <a:rPr lang="en-US" sz="2400" dirty="0" smtClean="0">
                <a:latin typeface="Comic Sans MS"/>
                <a:cs typeface="Comic Sans MS"/>
              </a:rPr>
              <a:t>, V.E. </a:t>
            </a:r>
            <a:r>
              <a:rPr lang="en-US" sz="2400" dirty="0" err="1" smtClean="0">
                <a:latin typeface="Comic Sans MS"/>
                <a:cs typeface="Comic Sans MS"/>
              </a:rPr>
              <a:t>Blinov</a:t>
            </a:r>
            <a:r>
              <a:rPr lang="en-US" sz="2400" dirty="0" smtClean="0">
                <a:latin typeface="Comic Sans MS"/>
                <a:cs typeface="Comic Sans MS"/>
              </a:rPr>
              <a:t>, A.V. </a:t>
            </a:r>
            <a:r>
              <a:rPr lang="en-US" sz="2400" dirty="0" err="1" smtClean="0">
                <a:latin typeface="Comic Sans MS"/>
                <a:cs typeface="Comic Sans MS"/>
              </a:rPr>
              <a:t>Bogomyagkov</a:t>
            </a:r>
            <a:r>
              <a:rPr lang="en-US" sz="2400" dirty="0" smtClean="0">
                <a:latin typeface="Comic Sans MS"/>
                <a:cs typeface="Comic Sans MS"/>
              </a:rPr>
              <a:t>, A.E. </a:t>
            </a:r>
            <a:r>
              <a:rPr lang="en-US" sz="2400" dirty="0" err="1" smtClean="0">
                <a:latin typeface="Comic Sans MS"/>
                <a:cs typeface="Comic Sans MS"/>
              </a:rPr>
              <a:t>Bondar</a:t>
            </a:r>
            <a:r>
              <a:rPr lang="en-US" sz="2400" dirty="0" smtClean="0">
                <a:latin typeface="Comic Sans MS"/>
                <a:cs typeface="Comic Sans MS"/>
              </a:rPr>
              <a:t>, A.V. </a:t>
            </a:r>
            <a:r>
              <a:rPr lang="en-US" sz="2400" dirty="0" err="1" smtClean="0">
                <a:latin typeface="Comic Sans MS"/>
                <a:cs typeface="Comic Sans MS"/>
              </a:rPr>
              <a:t>Bragin</a:t>
            </a:r>
            <a:r>
              <a:rPr lang="en-US" sz="2400" dirty="0" smtClean="0">
                <a:latin typeface="Comic Sans MS"/>
                <a:cs typeface="Comic Sans MS"/>
              </a:rPr>
              <a:t>, I.N. </a:t>
            </a:r>
            <a:r>
              <a:rPr lang="en-US" sz="2400" dirty="0" err="1" smtClean="0">
                <a:latin typeface="Comic Sans MS"/>
                <a:cs typeface="Comic Sans MS"/>
              </a:rPr>
              <a:t>Churkin</a:t>
            </a:r>
            <a:r>
              <a:rPr lang="en-US" sz="2400" dirty="0" smtClean="0">
                <a:latin typeface="Comic Sans MS"/>
                <a:cs typeface="Comic Sans MS"/>
              </a:rPr>
              <a:t>, A.M. </a:t>
            </a:r>
            <a:r>
              <a:rPr lang="en-US" sz="2400" dirty="0" err="1" smtClean="0">
                <a:latin typeface="Comic Sans MS"/>
                <a:cs typeface="Comic Sans MS"/>
              </a:rPr>
              <a:t>Dolgov</a:t>
            </a:r>
            <a:r>
              <a:rPr lang="en-US" sz="2400" dirty="0" smtClean="0">
                <a:latin typeface="Comic Sans MS"/>
                <a:cs typeface="Comic Sans MS"/>
              </a:rPr>
              <a:t>, V.P. </a:t>
            </a:r>
            <a:r>
              <a:rPr lang="en-US" sz="2400" dirty="0" err="1" smtClean="0">
                <a:latin typeface="Comic Sans MS"/>
                <a:cs typeface="Comic Sans MS"/>
              </a:rPr>
              <a:t>Druzhinin</a:t>
            </a:r>
            <a:r>
              <a:rPr lang="en-US" sz="2400" dirty="0" smtClean="0">
                <a:latin typeface="Comic Sans MS"/>
                <a:cs typeface="Comic Sans MS"/>
              </a:rPr>
              <a:t>, S.I. </a:t>
            </a:r>
            <a:r>
              <a:rPr lang="en-US" sz="2400" dirty="0" err="1" smtClean="0">
                <a:latin typeface="Comic Sans MS"/>
                <a:cs typeface="Comic Sans MS"/>
              </a:rPr>
              <a:t>Eidelman</a:t>
            </a:r>
            <a:r>
              <a:rPr lang="en-US" sz="2400" dirty="0" smtClean="0">
                <a:latin typeface="Comic Sans MS"/>
                <a:cs typeface="Comic Sans MS"/>
              </a:rPr>
              <a:t>, S.A. </a:t>
            </a:r>
            <a:r>
              <a:rPr lang="en-US" sz="2400" dirty="0" err="1" smtClean="0">
                <a:latin typeface="Comic Sans MS"/>
                <a:cs typeface="Comic Sans MS"/>
              </a:rPr>
              <a:t>Glukhov</a:t>
            </a:r>
            <a:r>
              <a:rPr lang="en-US" sz="2400" dirty="0" smtClean="0">
                <a:latin typeface="Comic Sans MS"/>
                <a:cs typeface="Comic Sans MS"/>
              </a:rPr>
              <a:t>, S.E. </a:t>
            </a:r>
            <a:r>
              <a:rPr lang="en-US" sz="2400" dirty="0" err="1" smtClean="0">
                <a:latin typeface="Comic Sans MS"/>
                <a:cs typeface="Comic Sans MS"/>
              </a:rPr>
              <a:t>Karnaev</a:t>
            </a:r>
            <a:r>
              <a:rPr lang="en-US" sz="2400" dirty="0" smtClean="0">
                <a:latin typeface="Comic Sans MS"/>
                <a:cs typeface="Comic Sans MS"/>
              </a:rPr>
              <a:t>, G.V. </a:t>
            </a:r>
            <a:r>
              <a:rPr lang="en-US" sz="2400" dirty="0" err="1" smtClean="0">
                <a:latin typeface="Comic Sans MS"/>
                <a:cs typeface="Comic Sans MS"/>
              </a:rPr>
              <a:t>Karpov</a:t>
            </a:r>
            <a:r>
              <a:rPr lang="en-US" sz="2400" dirty="0" smtClean="0">
                <a:latin typeface="Comic Sans MS"/>
                <a:cs typeface="Comic Sans MS"/>
              </a:rPr>
              <a:t>, E.K. </a:t>
            </a:r>
            <a:r>
              <a:rPr lang="en-US" sz="2400" dirty="0" err="1" smtClean="0">
                <a:latin typeface="Comic Sans MS"/>
                <a:cs typeface="Comic Sans MS"/>
              </a:rPr>
              <a:t>Kendjebulatov</a:t>
            </a:r>
            <a:r>
              <a:rPr lang="en-US" sz="2400" dirty="0" smtClean="0">
                <a:latin typeface="Comic Sans MS"/>
                <a:cs typeface="Comic Sans MS"/>
              </a:rPr>
              <a:t>, V.A. </a:t>
            </a:r>
            <a:r>
              <a:rPr lang="en-US" sz="2400" dirty="0" err="1" smtClean="0">
                <a:latin typeface="Comic Sans MS"/>
                <a:cs typeface="Comic Sans MS"/>
              </a:rPr>
              <a:t>Kiselev</a:t>
            </a:r>
            <a:r>
              <a:rPr lang="en-US" sz="2400" dirty="0" smtClean="0">
                <a:latin typeface="Comic Sans MS"/>
                <a:cs typeface="Comic Sans MS"/>
              </a:rPr>
              <a:t>, V.V. Kolmogorov, I.A. Koop, A.A. </a:t>
            </a:r>
            <a:r>
              <a:rPr lang="en-US" sz="2400" dirty="0" err="1" smtClean="0">
                <a:latin typeface="Comic Sans MS"/>
                <a:cs typeface="Comic Sans MS"/>
              </a:rPr>
              <a:t>Krasnov</a:t>
            </a:r>
            <a:r>
              <a:rPr lang="en-US" sz="2400" dirty="0" smtClean="0">
                <a:latin typeface="Comic Sans MS"/>
                <a:cs typeface="Comic Sans MS"/>
              </a:rPr>
              <a:t>, V.S. </a:t>
            </a:r>
            <a:r>
              <a:rPr lang="en-US" sz="2400" dirty="0" err="1" smtClean="0">
                <a:latin typeface="Comic Sans MS"/>
                <a:cs typeface="Comic Sans MS"/>
              </a:rPr>
              <a:t>Kuzminykh</a:t>
            </a:r>
            <a:r>
              <a:rPr lang="en-US" sz="2400" dirty="0" smtClean="0">
                <a:latin typeface="Comic Sans MS"/>
                <a:cs typeface="Comic Sans MS"/>
              </a:rPr>
              <a:t>, </a:t>
            </a:r>
            <a:r>
              <a:rPr lang="en-US" sz="2400" dirty="0" err="1" smtClean="0">
                <a:latin typeface="Comic Sans MS"/>
                <a:cs typeface="Comic Sans MS"/>
              </a:rPr>
              <a:t>G.Ya</a:t>
            </a:r>
            <a:r>
              <a:rPr lang="en-US" sz="2400" dirty="0" smtClean="0">
                <a:latin typeface="Comic Sans MS"/>
                <a:cs typeface="Comic Sans MS"/>
              </a:rPr>
              <a:t>. </a:t>
            </a:r>
            <a:r>
              <a:rPr lang="en-US" sz="2400" dirty="0" err="1" smtClean="0">
                <a:latin typeface="Comic Sans MS"/>
                <a:cs typeface="Comic Sans MS"/>
              </a:rPr>
              <a:t>Kurkin</a:t>
            </a:r>
            <a:r>
              <a:rPr lang="en-US" sz="2400" dirty="0" smtClean="0">
                <a:latin typeface="Comic Sans MS"/>
                <a:cs typeface="Comic Sans MS"/>
              </a:rPr>
              <a:t>, A.E. </a:t>
            </a:r>
            <a:r>
              <a:rPr lang="en-US" sz="2400" dirty="0" err="1" smtClean="0">
                <a:latin typeface="Comic Sans MS"/>
                <a:cs typeface="Comic Sans MS"/>
              </a:rPr>
              <a:t>Levichev</a:t>
            </a:r>
            <a:r>
              <a:rPr lang="en-US" sz="2400" dirty="0" smtClean="0">
                <a:latin typeface="Comic Sans MS"/>
                <a:cs typeface="Comic Sans MS"/>
              </a:rPr>
              <a:t>, E.B. </a:t>
            </a:r>
            <a:r>
              <a:rPr lang="en-US" sz="2400" dirty="0" err="1" smtClean="0">
                <a:latin typeface="Comic Sans MS"/>
                <a:cs typeface="Comic Sans MS"/>
              </a:rPr>
              <a:t>Levichev</a:t>
            </a:r>
            <a:r>
              <a:rPr lang="en-US" sz="2400" dirty="0" smtClean="0">
                <a:latin typeface="Comic Sans MS"/>
                <a:cs typeface="Comic Sans MS"/>
              </a:rPr>
              <a:t>, P.V. </a:t>
            </a:r>
            <a:r>
              <a:rPr lang="en-US" sz="2400" dirty="0" err="1" smtClean="0">
                <a:latin typeface="Comic Sans MS"/>
                <a:cs typeface="Comic Sans MS"/>
              </a:rPr>
              <a:t>Logachev</a:t>
            </a:r>
            <a:r>
              <a:rPr lang="en-US" sz="2400" dirty="0" smtClean="0">
                <a:latin typeface="Comic Sans MS"/>
                <a:cs typeface="Comic Sans MS"/>
              </a:rPr>
              <a:t>,  O.I. </a:t>
            </a:r>
            <a:r>
              <a:rPr lang="en-US" sz="2400" dirty="0" err="1" smtClean="0">
                <a:latin typeface="Comic Sans MS"/>
                <a:cs typeface="Comic Sans MS"/>
              </a:rPr>
              <a:t>Meshkov</a:t>
            </a:r>
            <a:r>
              <a:rPr lang="en-US" sz="2400" dirty="0" smtClean="0">
                <a:latin typeface="Comic Sans MS"/>
                <a:cs typeface="Comic Sans MS"/>
              </a:rPr>
              <a:t>, N.A. </a:t>
            </a:r>
            <a:r>
              <a:rPr lang="en-US" sz="2400" dirty="0" err="1" smtClean="0">
                <a:latin typeface="Comic Sans MS"/>
                <a:cs typeface="Comic Sans MS"/>
              </a:rPr>
              <a:t>Mezentsev</a:t>
            </a:r>
            <a:r>
              <a:rPr lang="en-US" sz="2400" dirty="0" smtClean="0">
                <a:latin typeface="Comic Sans MS"/>
                <a:cs typeface="Comic Sans MS"/>
              </a:rPr>
              <a:t>, </a:t>
            </a:r>
            <a:r>
              <a:rPr lang="en-US" sz="2400" dirty="0" err="1" smtClean="0">
                <a:latin typeface="Comic Sans MS"/>
                <a:cs typeface="Comic Sans MS"/>
              </a:rPr>
              <a:t>N.Yu</a:t>
            </a:r>
            <a:r>
              <a:rPr lang="en-US" sz="2400" dirty="0" smtClean="0">
                <a:latin typeface="Comic Sans MS"/>
                <a:cs typeface="Comic Sans MS"/>
              </a:rPr>
              <a:t>. </a:t>
            </a:r>
            <a:r>
              <a:rPr lang="en-US" sz="2400" dirty="0" err="1" smtClean="0">
                <a:latin typeface="Comic Sans MS"/>
                <a:cs typeface="Comic Sans MS"/>
              </a:rPr>
              <a:t>Muchnoi</a:t>
            </a:r>
            <a:r>
              <a:rPr lang="en-US" sz="2400" dirty="0" smtClean="0">
                <a:latin typeface="Comic Sans MS"/>
                <a:cs typeface="Comic Sans MS"/>
              </a:rPr>
              <a:t>, S.A. </a:t>
            </a:r>
            <a:r>
              <a:rPr lang="en-US" sz="2400" dirty="0" err="1" smtClean="0">
                <a:latin typeface="Comic Sans MS"/>
                <a:cs typeface="Comic Sans MS"/>
              </a:rPr>
              <a:t>Nikitin</a:t>
            </a:r>
            <a:r>
              <a:rPr lang="en-US" sz="2400" dirty="0" smtClean="0">
                <a:latin typeface="Comic Sans MS"/>
                <a:cs typeface="Comic Sans MS"/>
              </a:rPr>
              <a:t>, I.N. </a:t>
            </a:r>
            <a:r>
              <a:rPr lang="en-US" sz="2400" dirty="0" err="1" smtClean="0">
                <a:latin typeface="Comic Sans MS"/>
                <a:cs typeface="Comic Sans MS"/>
              </a:rPr>
              <a:t>Okunev</a:t>
            </a:r>
            <a:r>
              <a:rPr lang="en-US" sz="2400" dirty="0" smtClean="0">
                <a:latin typeface="Comic Sans MS"/>
                <a:cs typeface="Comic Sans MS"/>
              </a:rPr>
              <a:t>, A.V. </a:t>
            </a:r>
            <a:r>
              <a:rPr lang="en-US" sz="2400" dirty="0" err="1" smtClean="0">
                <a:latin typeface="Comic Sans MS"/>
                <a:cs typeface="Comic Sans MS"/>
              </a:rPr>
              <a:t>Otboev</a:t>
            </a:r>
            <a:r>
              <a:rPr lang="en-US" sz="2400" dirty="0" smtClean="0">
                <a:latin typeface="Comic Sans MS"/>
                <a:cs typeface="Comic Sans MS"/>
              </a:rPr>
              <a:t>, P.A. Piminov, </a:t>
            </a:r>
            <a:r>
              <a:rPr lang="en-US" sz="2400" dirty="0" err="1" smtClean="0">
                <a:latin typeface="Comic Sans MS"/>
                <a:cs typeface="Comic Sans MS"/>
              </a:rPr>
              <a:t>Yu.A</a:t>
            </a:r>
            <a:r>
              <a:rPr lang="en-US" sz="2400" dirty="0" smtClean="0">
                <a:latin typeface="Comic Sans MS"/>
                <a:cs typeface="Comic Sans MS"/>
              </a:rPr>
              <a:t>. </a:t>
            </a:r>
            <a:r>
              <a:rPr lang="en-US" sz="2400" dirty="0" err="1" smtClean="0">
                <a:latin typeface="Comic Sans MS"/>
                <a:cs typeface="Comic Sans MS"/>
              </a:rPr>
              <a:t>Pupkov</a:t>
            </a:r>
            <a:r>
              <a:rPr lang="en-US" sz="2400" dirty="0" smtClean="0">
                <a:latin typeface="Comic Sans MS"/>
                <a:cs typeface="Comic Sans MS"/>
              </a:rPr>
              <a:t>, D.B </a:t>
            </a:r>
            <a:r>
              <a:rPr lang="en-US" sz="2400" dirty="0" err="1" smtClean="0">
                <a:latin typeface="Comic Sans MS"/>
                <a:cs typeface="Comic Sans MS"/>
              </a:rPr>
              <a:t>Senkov</a:t>
            </a:r>
            <a:r>
              <a:rPr lang="en-US" sz="2400" dirty="0" smtClean="0">
                <a:latin typeface="Comic Sans MS"/>
                <a:cs typeface="Comic Sans MS"/>
              </a:rPr>
              <a:t>, D.N. </a:t>
            </a:r>
            <a:r>
              <a:rPr lang="en-US" sz="2400" dirty="0" err="1" smtClean="0">
                <a:latin typeface="Comic Sans MS"/>
                <a:cs typeface="Comic Sans MS"/>
              </a:rPr>
              <a:t>Shatilov</a:t>
            </a:r>
            <a:r>
              <a:rPr lang="en-US" sz="2400" dirty="0" smtClean="0">
                <a:latin typeface="Comic Sans MS"/>
                <a:cs typeface="Comic Sans MS"/>
              </a:rPr>
              <a:t>, </a:t>
            </a:r>
            <a:r>
              <a:rPr lang="en-US" sz="2400" dirty="0" err="1" smtClean="0">
                <a:latin typeface="Comic Sans MS"/>
                <a:cs typeface="Comic Sans MS"/>
              </a:rPr>
              <a:t>Yu.M</a:t>
            </a:r>
            <a:r>
              <a:rPr lang="en-US" sz="2400" dirty="0" smtClean="0">
                <a:latin typeface="Comic Sans MS"/>
                <a:cs typeface="Comic Sans MS"/>
              </a:rPr>
              <a:t>. </a:t>
            </a:r>
            <a:r>
              <a:rPr lang="en-US" sz="2400" dirty="0" err="1" smtClean="0">
                <a:latin typeface="Comic Sans MS"/>
                <a:cs typeface="Comic Sans MS"/>
              </a:rPr>
              <a:t>Shatunov</a:t>
            </a:r>
            <a:r>
              <a:rPr lang="en-US" sz="2400" dirty="0" smtClean="0">
                <a:latin typeface="Comic Sans MS"/>
                <a:cs typeface="Comic Sans MS"/>
              </a:rPr>
              <a:t>, S.V. </a:t>
            </a:r>
            <a:r>
              <a:rPr lang="en-US" sz="2400" dirty="0" err="1" smtClean="0">
                <a:latin typeface="Comic Sans MS"/>
                <a:cs typeface="Comic Sans MS"/>
              </a:rPr>
              <a:t>Shiyankov</a:t>
            </a:r>
            <a:r>
              <a:rPr lang="en-US" sz="2400" dirty="0" smtClean="0">
                <a:latin typeface="Comic Sans MS"/>
                <a:cs typeface="Comic Sans MS"/>
              </a:rPr>
              <a:t>, S.V. </a:t>
            </a:r>
            <a:r>
              <a:rPr lang="en-US" sz="2400" dirty="0" err="1" smtClean="0">
                <a:latin typeface="Comic Sans MS"/>
                <a:cs typeface="Comic Sans MS"/>
              </a:rPr>
              <a:t>Sinyatkin</a:t>
            </a:r>
            <a:r>
              <a:rPr lang="en-US" sz="2400" dirty="0" smtClean="0">
                <a:latin typeface="Comic Sans MS"/>
                <a:cs typeface="Comic Sans MS"/>
              </a:rPr>
              <a:t>, A.N. </a:t>
            </a:r>
            <a:r>
              <a:rPr lang="en-US" sz="2400" dirty="0" err="1" smtClean="0">
                <a:latin typeface="Comic Sans MS"/>
                <a:cs typeface="Comic Sans MS"/>
              </a:rPr>
              <a:t>Skrinsky</a:t>
            </a:r>
            <a:r>
              <a:rPr lang="en-US" sz="2400" dirty="0" smtClean="0">
                <a:latin typeface="Comic Sans MS"/>
                <a:cs typeface="Comic Sans MS"/>
              </a:rPr>
              <a:t>, V.V. </a:t>
            </a:r>
            <a:r>
              <a:rPr lang="en-US" sz="2400" dirty="0" err="1" smtClean="0">
                <a:latin typeface="Comic Sans MS"/>
                <a:cs typeface="Comic Sans MS"/>
              </a:rPr>
              <a:t>Smaluk</a:t>
            </a:r>
            <a:r>
              <a:rPr lang="en-US" sz="2400" dirty="0" smtClean="0">
                <a:latin typeface="Comic Sans MS"/>
                <a:cs typeface="Comic Sans MS"/>
              </a:rPr>
              <a:t>, </a:t>
            </a:r>
            <a:r>
              <a:rPr lang="en-US" sz="2400" dirty="0" err="1" smtClean="0">
                <a:latin typeface="Comic Sans MS"/>
                <a:cs typeface="Comic Sans MS"/>
              </a:rPr>
              <a:t>Yu.A</a:t>
            </a:r>
            <a:r>
              <a:rPr lang="en-US" sz="2400" dirty="0" smtClean="0">
                <a:latin typeface="Comic Sans MS"/>
                <a:cs typeface="Comic Sans MS"/>
              </a:rPr>
              <a:t>. </a:t>
            </a:r>
            <a:r>
              <a:rPr lang="en-US" sz="2400" dirty="0" err="1" smtClean="0">
                <a:latin typeface="Comic Sans MS"/>
                <a:cs typeface="Comic Sans MS"/>
              </a:rPr>
              <a:t>Tikhonov</a:t>
            </a:r>
            <a:r>
              <a:rPr lang="en-US" sz="2400" dirty="0" smtClean="0">
                <a:latin typeface="Comic Sans MS"/>
                <a:cs typeface="Comic Sans MS"/>
              </a:rPr>
              <a:t>, A.G. </a:t>
            </a:r>
            <a:r>
              <a:rPr lang="en-US" sz="2400" dirty="0" err="1" smtClean="0">
                <a:latin typeface="Comic Sans MS"/>
                <a:cs typeface="Comic Sans MS"/>
              </a:rPr>
              <a:t>Tribendis</a:t>
            </a:r>
            <a:r>
              <a:rPr lang="en-US" sz="2400" dirty="0" smtClean="0">
                <a:latin typeface="Comic Sans MS"/>
                <a:cs typeface="Comic Sans MS"/>
              </a:rPr>
              <a:t>, P.D. </a:t>
            </a:r>
            <a:r>
              <a:rPr lang="en-US" sz="2400" dirty="0" err="1" smtClean="0">
                <a:latin typeface="Comic Sans MS"/>
                <a:cs typeface="Comic Sans MS"/>
              </a:rPr>
              <a:t>Vobly</a:t>
            </a:r>
            <a:r>
              <a:rPr lang="en-US" sz="2400" dirty="0" smtClean="0">
                <a:latin typeface="Comic Sans MS"/>
                <a:cs typeface="Comic Sans MS"/>
              </a:rPr>
              <a:t>, A.N. </a:t>
            </a:r>
            <a:r>
              <a:rPr lang="en-US" sz="2400" dirty="0" err="1" smtClean="0">
                <a:latin typeface="Comic Sans MS"/>
                <a:cs typeface="Comic Sans MS"/>
              </a:rPr>
              <a:t>Zhuravlev</a:t>
            </a:r>
            <a:r>
              <a:rPr lang="en-US" sz="2400" dirty="0" smtClean="0">
                <a:latin typeface="Comic Sans MS"/>
                <a:cs typeface="Comic Sans MS"/>
              </a:rPr>
              <a:t>, K.V. </a:t>
            </a:r>
            <a:r>
              <a:rPr lang="en-US" sz="2400" dirty="0" err="1" smtClean="0">
                <a:latin typeface="Comic Sans MS"/>
                <a:cs typeface="Comic Sans MS"/>
              </a:rPr>
              <a:t>Zolotarev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endParaRPr lang="ru-RU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606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RF system</a:t>
            </a:r>
            <a:endParaRPr lang="ru-RU" dirty="0"/>
          </a:p>
        </p:txBody>
      </p:sp>
      <p:pic>
        <p:nvPicPr>
          <p:cNvPr id="8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19" y="1124744"/>
            <a:ext cx="2769855" cy="2052224"/>
          </a:xfrm>
          <a:prstGeom prst="rect">
            <a:avLst/>
          </a:prstGeom>
        </p:spPr>
      </p:pic>
      <p:pic>
        <p:nvPicPr>
          <p:cNvPr id="9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71" y="1124747"/>
            <a:ext cx="2868359" cy="20519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94" y="1196752"/>
            <a:ext cx="34178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Comic Sans MS"/>
                <a:cs typeface="Comic Sans MS"/>
              </a:rPr>
              <a:t>RF system configuration </a:t>
            </a:r>
            <a:r>
              <a:rPr lang="en-US" sz="1600" i="1" dirty="0">
                <a:latin typeface="Comic Sans MS"/>
                <a:cs typeface="Comic Sans MS"/>
              </a:rPr>
              <a:t>option (one ring</a:t>
            </a:r>
            <a:r>
              <a:rPr lang="en-US" sz="1600" i="1" dirty="0" smtClean="0">
                <a:latin typeface="Comic Sans MS"/>
                <a:cs typeface="Comic Sans MS"/>
              </a:rPr>
              <a:t>):</a:t>
            </a:r>
            <a:endParaRPr lang="ru-RU" sz="1600" i="1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latin typeface="Comic Sans MS"/>
                <a:cs typeface="Comic Sans MS"/>
              </a:rPr>
              <a:t>common klystrons power supply (</a:t>
            </a:r>
            <a:r>
              <a:rPr lang="en-US" sz="1600" i="1" dirty="0">
                <a:latin typeface="Comic Sans MS"/>
                <a:cs typeface="Comic Sans MS"/>
              </a:rPr>
              <a:t>~ 2 MW)</a:t>
            </a:r>
            <a:r>
              <a:rPr lang="en-US" sz="1600" i="1" dirty="0" smtClean="0">
                <a:latin typeface="Comic Sans MS"/>
                <a:cs typeface="Comic Sans MS"/>
              </a:rPr>
              <a:t>;</a:t>
            </a:r>
            <a:endParaRPr lang="ru-RU" sz="1600" i="1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latin typeface="Comic Sans MS"/>
                <a:cs typeface="Comic Sans MS"/>
              </a:rPr>
              <a:t>THALES </a:t>
            </a:r>
            <a:r>
              <a:rPr lang="en-US" sz="1600" i="1" dirty="0">
                <a:latin typeface="Comic Sans MS"/>
                <a:cs typeface="Comic Sans MS"/>
              </a:rPr>
              <a:t>TH20536A (</a:t>
            </a:r>
            <a:r>
              <a:rPr lang="en-US" sz="1600" i="1" dirty="0" smtClean="0">
                <a:latin typeface="Comic Sans MS"/>
                <a:cs typeface="Comic Sans MS"/>
              </a:rPr>
              <a:t>500 MHz, 500 </a:t>
            </a:r>
            <a:r>
              <a:rPr lang="en-US" sz="1600" i="1" dirty="0">
                <a:latin typeface="Comic Sans MS"/>
                <a:cs typeface="Comic Sans MS"/>
              </a:rPr>
              <a:t>kW</a:t>
            </a:r>
            <a:r>
              <a:rPr lang="en-US" sz="1600" i="1" dirty="0" smtClean="0">
                <a:latin typeface="Comic Sans MS"/>
                <a:cs typeface="Comic Sans MS"/>
              </a:rPr>
              <a:t>), </a:t>
            </a:r>
            <a:r>
              <a:rPr lang="en-US" sz="1600" i="1" dirty="0">
                <a:latin typeface="Comic Sans MS"/>
                <a:cs typeface="Comic Sans MS"/>
              </a:rPr>
              <a:t>4 </a:t>
            </a:r>
            <a:r>
              <a:rPr lang="en-US" sz="1600" i="1" dirty="0" smtClean="0">
                <a:latin typeface="Comic Sans MS"/>
                <a:cs typeface="Comic Sans MS"/>
              </a:rPr>
              <a:t>things;</a:t>
            </a:r>
            <a:endParaRPr lang="ru-RU" sz="1600" i="1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i="1" dirty="0" smtClean="0">
                <a:latin typeface="Comic Sans MS"/>
                <a:cs typeface="Comic Sans MS"/>
              </a:rPr>
              <a:t>ARES, </a:t>
            </a:r>
            <a:r>
              <a:rPr lang="en-US" sz="1600" i="1" dirty="0">
                <a:latin typeface="Comic Sans MS"/>
                <a:cs typeface="Comic Sans MS"/>
              </a:rPr>
              <a:t>4 things</a:t>
            </a:r>
            <a:r>
              <a:rPr lang="en-US" sz="1600" i="1" dirty="0" smtClean="0">
                <a:latin typeface="Comic Sans MS"/>
                <a:cs typeface="Comic Sans MS"/>
              </a:rPr>
              <a:t>.</a:t>
            </a:r>
            <a:endParaRPr lang="ru-RU" sz="1600" i="1" dirty="0">
              <a:latin typeface="Comic Sans MS"/>
              <a:cs typeface="Comic Sans MS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377911"/>
              </p:ext>
            </p:extLst>
          </p:nvPr>
        </p:nvGraphicFramePr>
        <p:xfrm>
          <a:off x="240407" y="3300574"/>
          <a:ext cx="8640962" cy="298704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875822"/>
                <a:gridCol w="1235829"/>
                <a:gridCol w="1235829"/>
                <a:gridCol w="1235829"/>
                <a:gridCol w="1235829"/>
                <a:gridCol w="821824"/>
              </a:tblGrid>
              <a:tr h="806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j-lt"/>
                        </a:rPr>
                        <a:t>Beam</a:t>
                      </a:r>
                      <a:r>
                        <a:rPr lang="en-US" sz="1400" baseline="0" dirty="0" smtClean="0">
                          <a:latin typeface="+mj-lt"/>
                        </a:rPr>
                        <a:t> e</a:t>
                      </a:r>
                      <a:r>
                        <a:rPr lang="en-US" sz="1400" dirty="0" smtClean="0">
                          <a:latin typeface="+mj-lt"/>
                        </a:rPr>
                        <a:t>nergy</a:t>
                      </a:r>
                      <a:endParaRPr lang="ru-RU" sz="1400" b="1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1.0</a:t>
                      </a:r>
                      <a:endParaRPr lang="ru-RU" sz="1400" b="1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1.5</a:t>
                      </a:r>
                      <a:endParaRPr lang="ru-RU" sz="1400" b="1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2.0</a:t>
                      </a:r>
                      <a:endParaRPr lang="ru-RU" sz="1400" b="1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2.5</a:t>
                      </a:r>
                      <a:endParaRPr lang="ru-RU" sz="1400" b="1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GeV</a:t>
                      </a:r>
                      <a:endParaRPr lang="ru-RU" sz="1400" b="1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Beam</a:t>
                      </a:r>
                      <a:r>
                        <a:rPr lang="en-US" sz="1400" baseline="0" dirty="0" smtClean="0">
                          <a:effectLst/>
                          <a:latin typeface="+mj-lt"/>
                        </a:rPr>
                        <a:t> current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2.0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A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Accelerating</a:t>
                      </a:r>
                      <a:r>
                        <a:rPr lang="en-US" sz="1400" baseline="0" dirty="0" smtClean="0">
                          <a:effectLst/>
                          <a:latin typeface="+mj-lt"/>
                        </a:rPr>
                        <a:t> voltage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329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956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1487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1192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kV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Number</a:t>
                      </a:r>
                      <a:r>
                        <a:rPr lang="en-US" sz="1400" baseline="0" dirty="0" smtClean="0">
                          <a:effectLst/>
                          <a:latin typeface="+mj-lt"/>
                        </a:rPr>
                        <a:t> of</a:t>
                      </a:r>
                      <a:r>
                        <a:rPr lang="ru-RU" sz="140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ARES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4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Accelerating</a:t>
                      </a:r>
                      <a:r>
                        <a:rPr lang="en-US" sz="1400" baseline="0" dirty="0" smtClean="0">
                          <a:effectLst/>
                          <a:latin typeface="+mj-lt"/>
                        </a:rPr>
                        <a:t> voltage per ARES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165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239</a:t>
                      </a:r>
                      <a:endParaRPr lang="ru-RU" sz="1400" i="1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372</a:t>
                      </a:r>
                      <a:endParaRPr lang="ru-RU" sz="1400" i="1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298</a:t>
                      </a:r>
                      <a:endParaRPr lang="ru-RU" sz="1400" i="1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kV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u="none" strike="noStrike" kern="1200" baseline="0" dirty="0" smtClean="0">
                          <a:latin typeface="+mj-lt"/>
                        </a:rPr>
                        <a:t>Frequency detuning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-36.</a:t>
                      </a:r>
                      <a:r>
                        <a:rPr lang="ru-RU" sz="1400">
                          <a:effectLst/>
                          <a:latin typeface="+mj-lt"/>
                        </a:rPr>
                        <a:t>2</a:t>
                      </a:r>
                      <a:endParaRPr lang="ru-RU" sz="1400" i="1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-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29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.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4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-1</a:t>
                      </a:r>
                      <a:r>
                        <a:rPr lang="ru-RU" sz="1400">
                          <a:effectLst/>
                          <a:latin typeface="+mj-lt"/>
                        </a:rPr>
                        <a:t>9</a:t>
                      </a:r>
                      <a:r>
                        <a:rPr lang="en-US" sz="1400">
                          <a:effectLst/>
                          <a:latin typeface="+mj-lt"/>
                        </a:rPr>
                        <a:t>.</a:t>
                      </a:r>
                      <a:r>
                        <a:rPr lang="ru-RU" sz="1400">
                          <a:effectLst/>
                          <a:latin typeface="+mj-lt"/>
                        </a:rPr>
                        <a:t>2</a:t>
                      </a:r>
                      <a:endParaRPr lang="ru-RU" sz="1400" i="1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-</a:t>
                      </a:r>
                      <a:r>
                        <a:rPr lang="ru-RU" sz="1400">
                          <a:effectLst/>
                          <a:latin typeface="+mj-lt"/>
                        </a:rPr>
                        <a:t>22</a:t>
                      </a:r>
                      <a:r>
                        <a:rPr lang="en-US" sz="1400">
                          <a:effectLst/>
                          <a:latin typeface="+mj-lt"/>
                        </a:rPr>
                        <a:t>.</a:t>
                      </a:r>
                      <a:r>
                        <a:rPr lang="ru-RU" sz="1400">
                          <a:effectLst/>
                          <a:latin typeface="+mj-lt"/>
                        </a:rPr>
                        <a:t>5</a:t>
                      </a:r>
                      <a:endParaRPr lang="ru-RU" sz="1400" i="1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kHz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Losses per turn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190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298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397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497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kV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effectLst/>
                          <a:latin typeface="+mj-lt"/>
                        </a:rPr>
                        <a:t>Beam power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380.6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596.2</a:t>
                      </a:r>
                      <a:endParaRPr lang="ru-RU" sz="1400" i="1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794.2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j-lt"/>
                        </a:rPr>
                        <a:t>994.4</a:t>
                      </a:r>
                      <a:endParaRPr lang="ru-RU" sz="1400" i="1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kW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  <a:latin typeface="+mj-lt"/>
                        </a:rPr>
                        <a:t>Power losses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31.3</a:t>
                      </a:r>
                      <a:endParaRPr lang="ru-RU" sz="1400" i="1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132.6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320.4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205.8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kW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RF</a:t>
                      </a:r>
                      <a:r>
                        <a:rPr lang="en-US" sz="1400" baseline="0" dirty="0" smtClean="0">
                          <a:effectLst/>
                          <a:latin typeface="+mj-lt"/>
                        </a:rPr>
                        <a:t> power</a:t>
                      </a:r>
                      <a:r>
                        <a:rPr lang="ru-RU" sz="1400" dirty="0" smtClean="0">
                          <a:effectLst/>
                          <a:latin typeface="+mj-lt"/>
                        </a:rPr>
                        <a:t>;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per</a:t>
                      </a:r>
                      <a:r>
                        <a:rPr lang="en-US" sz="1400" baseline="0" dirty="0" smtClean="0">
                          <a:effectLst/>
                          <a:latin typeface="+mj-lt"/>
                        </a:rPr>
                        <a:t> ARES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411.9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728.8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1115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1200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kW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206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182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279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300</a:t>
                      </a:r>
                      <a:endParaRPr lang="ru-RU" sz="1400" i="1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kW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j-lt"/>
                        </a:rPr>
                        <a:t>Feeder line VSWR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2.25</a:t>
                      </a:r>
                      <a:endParaRPr lang="ru-RU" sz="1400" i="1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1.06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1.7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1.0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 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j-lt"/>
                        </a:rPr>
                        <a:t>Generator power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484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729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1191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j-lt"/>
                        </a:rPr>
                        <a:t>1200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kW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57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j-lt"/>
                        </a:rPr>
                        <a:t>Offset of the meeting point (pp)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0.3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0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0.1</a:t>
                      </a:r>
                      <a:r>
                        <a:rPr lang="ru-RU" sz="1400">
                          <a:effectLst/>
                          <a:latin typeface="+mj-lt"/>
                        </a:rPr>
                        <a:t>7</a:t>
                      </a:r>
                      <a:endParaRPr lang="ru-RU" sz="1400" i="1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0.1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1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0.1</a:t>
                      </a:r>
                      <a:r>
                        <a:rPr lang="ru-RU" sz="1400" dirty="0">
                          <a:effectLst/>
                          <a:latin typeface="+mj-lt"/>
                        </a:rPr>
                        <a:t>5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j-lt"/>
                        </a:rPr>
                        <a:t>mm</a:t>
                      </a:r>
                      <a:endParaRPr lang="ru-RU" sz="1400" i="1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75438" y="1144311"/>
            <a:ext cx="9032562" cy="51934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Arial" charset="0"/>
            </a:endParaRP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Vacuum system for </a:t>
            </a:r>
            <a:r>
              <a:rPr lang="en-US" dirty="0" err="1" smtClean="0"/>
              <a:t>SuperKEKB</a:t>
            </a:r>
            <a:endParaRPr lang="ru-RU" dirty="0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43627"/>
            <a:ext cx="5157239" cy="230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62" y="4041320"/>
            <a:ext cx="3818325" cy="23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412" y="1116730"/>
            <a:ext cx="6867797" cy="290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9510" y="1123988"/>
            <a:ext cx="30644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7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>
              <a:defRPr sz="32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816225" indent="-261938" defTabSz="1049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3273425" indent="-261938" defTabSz="1049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730625" indent="-261938" defTabSz="1049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4187825" indent="-261938" defTabSz="10493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defTabSz="1049338">
              <a:spcBef>
                <a:spcPts val="0"/>
              </a:spcBef>
            </a:pPr>
            <a:r>
              <a:rPr lang="en-US" sz="1600" dirty="0">
                <a:solidFill>
                  <a:srgbClr val="990000"/>
                </a:solidFill>
                <a:latin typeface="+mj-lt"/>
              </a:rPr>
              <a:t>BINP produced and tested:</a:t>
            </a:r>
          </a:p>
          <a:p>
            <a:pPr defTabSz="1049338">
              <a:spcBef>
                <a:spcPts val="0"/>
              </a:spcBef>
            </a:pPr>
            <a:r>
              <a:rPr lang="en-US" sz="1600" dirty="0">
                <a:solidFill>
                  <a:srgbClr val="990000"/>
                </a:solidFill>
                <a:latin typeface="+mj-lt"/>
              </a:rPr>
              <a:t>Type-</a:t>
            </a:r>
            <a:r>
              <a:rPr lang="en-US" sz="1600" dirty="0" smtClean="0">
                <a:solidFill>
                  <a:srgbClr val="990000"/>
                </a:solidFill>
                <a:latin typeface="+mj-lt"/>
              </a:rPr>
              <a:t>Q </a:t>
            </a:r>
            <a:r>
              <a:rPr lang="en-US" sz="1600" dirty="0" smtClean="0">
                <a:solidFill>
                  <a:srgbClr val="141DD0"/>
                </a:solidFill>
                <a:latin typeface="+mj-lt"/>
              </a:rPr>
              <a:t>318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990000"/>
                </a:solidFill>
                <a:latin typeface="+mj-lt"/>
              </a:rPr>
              <a:t>chambers</a:t>
            </a:r>
          </a:p>
          <a:p>
            <a:pPr defTabSz="1049338">
              <a:spcBef>
                <a:spcPts val="0"/>
              </a:spcBef>
            </a:pPr>
            <a:r>
              <a:rPr lang="en-US" sz="1600" dirty="0">
                <a:solidFill>
                  <a:srgbClr val="990000"/>
                </a:solidFill>
                <a:latin typeface="+mj-lt"/>
              </a:rPr>
              <a:t>Type-</a:t>
            </a:r>
            <a:r>
              <a:rPr lang="en-US" sz="1600" dirty="0" smtClean="0">
                <a:solidFill>
                  <a:srgbClr val="990000"/>
                </a:solidFill>
                <a:latin typeface="+mj-lt"/>
              </a:rPr>
              <a:t>B </a:t>
            </a:r>
            <a:r>
              <a:rPr lang="en-US" sz="1600" dirty="0" smtClean="0">
                <a:solidFill>
                  <a:srgbClr val="141DD0"/>
                </a:solidFill>
                <a:latin typeface="+mj-lt"/>
              </a:rPr>
              <a:t>108</a:t>
            </a:r>
            <a:r>
              <a:rPr lang="en-US" sz="1600" dirty="0" smtClean="0">
                <a:solidFill>
                  <a:srgbClr val="99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990000"/>
                </a:solidFill>
                <a:latin typeface="+mj-lt"/>
              </a:rPr>
              <a:t>chamber</a:t>
            </a:r>
          </a:p>
          <a:p>
            <a:pPr defTabSz="1049338">
              <a:spcBef>
                <a:spcPts val="0"/>
              </a:spcBef>
            </a:pPr>
            <a:r>
              <a:rPr lang="en-US" sz="1600" dirty="0">
                <a:solidFill>
                  <a:srgbClr val="990000"/>
                </a:solidFill>
                <a:latin typeface="+mj-lt"/>
              </a:rPr>
              <a:t>Type-</a:t>
            </a:r>
            <a:r>
              <a:rPr lang="en-US" sz="1600" dirty="0" smtClean="0">
                <a:solidFill>
                  <a:srgbClr val="990000"/>
                </a:solidFill>
                <a:latin typeface="+mj-lt"/>
              </a:rPr>
              <a:t>S </a:t>
            </a:r>
            <a:r>
              <a:rPr lang="en-US" sz="1600" dirty="0" smtClean="0">
                <a:solidFill>
                  <a:srgbClr val="141DD0"/>
                </a:solidFill>
                <a:latin typeface="+mj-lt"/>
              </a:rPr>
              <a:t>276</a:t>
            </a:r>
            <a:r>
              <a:rPr lang="en-US" sz="1600" dirty="0" smtClean="0">
                <a:solidFill>
                  <a:srgbClr val="99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990000"/>
                </a:solidFill>
                <a:latin typeface="+mj-lt"/>
              </a:rPr>
              <a:t>chambers</a:t>
            </a:r>
          </a:p>
          <a:p>
            <a:pPr defTabSz="1049338">
              <a:spcBef>
                <a:spcPts val="0"/>
              </a:spcBef>
            </a:pPr>
            <a:r>
              <a:rPr lang="en-US" sz="1600" dirty="0">
                <a:solidFill>
                  <a:srgbClr val="990000"/>
                </a:solidFill>
                <a:latin typeface="+mj-lt"/>
              </a:rPr>
              <a:t>in </a:t>
            </a:r>
            <a:r>
              <a:rPr lang="en-US" sz="1600" dirty="0" smtClean="0">
                <a:solidFill>
                  <a:srgbClr val="990000"/>
                </a:solidFill>
                <a:latin typeface="+mj-lt"/>
              </a:rPr>
              <a:t>total </a:t>
            </a:r>
            <a:r>
              <a:rPr lang="en-US" sz="1600" dirty="0" smtClean="0">
                <a:solidFill>
                  <a:srgbClr val="141DD0"/>
                </a:solidFill>
                <a:latin typeface="+mj-lt"/>
              </a:rPr>
              <a:t>702</a:t>
            </a:r>
            <a:r>
              <a:rPr lang="en-US" sz="1600" dirty="0" smtClean="0">
                <a:solidFill>
                  <a:srgbClr val="990000"/>
                </a:solidFill>
                <a:latin typeface="+mj-lt"/>
              </a:rPr>
              <a:t> vacuum chambers </a:t>
            </a:r>
            <a:r>
              <a:rPr lang="en-US" sz="1600" dirty="0">
                <a:solidFill>
                  <a:srgbClr val="990000"/>
                </a:solidFill>
                <a:latin typeface="+mj-lt"/>
              </a:rPr>
              <a:t>during </a:t>
            </a:r>
            <a:r>
              <a:rPr lang="en-US" sz="1600" dirty="0">
                <a:solidFill>
                  <a:srgbClr val="141DD0"/>
                </a:solidFill>
                <a:latin typeface="+mj-lt"/>
              </a:rPr>
              <a:t>21</a:t>
            </a:r>
            <a:r>
              <a:rPr lang="en-US" sz="1600" dirty="0">
                <a:solidFill>
                  <a:srgbClr val="990000"/>
                </a:solidFill>
                <a:latin typeface="+mj-lt"/>
              </a:rPr>
              <a:t> months</a:t>
            </a:r>
            <a:endParaRPr lang="ru-RU" sz="16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Magnets by BINP</a:t>
            </a:r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5456856" y="1156885"/>
            <a:ext cx="3419963" cy="5130530"/>
            <a:chOff x="6022655" y="1722751"/>
            <a:chExt cx="2954748" cy="456466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496" y="4390947"/>
              <a:ext cx="1534341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891" y="4392721"/>
              <a:ext cx="1179527" cy="1796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1" descr="240120131167.jpg"/>
            <p:cNvPicPr>
              <a:picLocks noChangeAspect="1"/>
            </p:cNvPicPr>
            <p:nvPr/>
          </p:nvPicPr>
          <p:blipFill>
            <a:blip r:embed="rId4">
              <a:lum bright="6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026" y="2175447"/>
              <a:ext cx="2816417" cy="2112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>
              <a:spLocks noChangeAspect="1"/>
            </p:cNvSpPr>
            <p:nvPr/>
          </p:nvSpPr>
          <p:spPr>
            <a:xfrm>
              <a:off x="6638753" y="1722751"/>
              <a:ext cx="17974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PETRA-III</a:t>
              </a:r>
              <a:endParaRPr lang="ru-RU" sz="2400" dirty="0"/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6022655" y="1735326"/>
              <a:ext cx="2954748" cy="4552089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  <a:ea typeface="Arial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26314" y="4049097"/>
            <a:ext cx="5155093" cy="2225744"/>
            <a:chOff x="201168" y="4061672"/>
            <a:chExt cx="5155093" cy="2225744"/>
          </a:xfrm>
        </p:grpSpPr>
        <p:pic>
          <p:nvPicPr>
            <p:cNvPr id="14" name="Изображение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649" y="4757362"/>
              <a:ext cx="1864232" cy="1440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76547" y="4124537"/>
              <a:ext cx="2578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SR SAGA, Japan</a:t>
              </a:r>
              <a:endParaRPr lang="ru-RU" sz="2400" dirty="0"/>
            </a:p>
          </p:txBody>
        </p:sp>
        <p:pic>
          <p:nvPicPr>
            <p:cNvPr id="16" name="Изображение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55281" y="4757362"/>
              <a:ext cx="1416198" cy="1440000"/>
            </a:xfrm>
            <a:prstGeom prst="rect">
              <a:avLst/>
            </a:prstGeom>
          </p:spPr>
        </p:pic>
        <p:pic>
          <p:nvPicPr>
            <p:cNvPr id="17" name="Изображение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31878" y="4757362"/>
              <a:ext cx="1531267" cy="1440000"/>
            </a:xfrm>
            <a:prstGeom prst="rect">
              <a:avLst/>
            </a:prstGeom>
          </p:spPr>
        </p:pic>
        <p:sp>
          <p:nvSpPr>
            <p:cNvPr id="20" name="Прямоугольник 19"/>
            <p:cNvSpPr/>
            <p:nvPr/>
          </p:nvSpPr>
          <p:spPr bwMode="auto">
            <a:xfrm>
              <a:off x="201168" y="4061672"/>
              <a:ext cx="5155093" cy="2225744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  <a:ea typeface="Arial" charset="0"/>
              </a:endParaRPr>
            </a:p>
          </p:txBody>
        </p:sp>
      </p:grpSp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207338" y="1162214"/>
            <a:ext cx="2729191" cy="2717405"/>
            <a:chOff x="181422" y="1733713"/>
            <a:chExt cx="2447850" cy="2437277"/>
          </a:xfrm>
        </p:grpSpPr>
        <p:pic>
          <p:nvPicPr>
            <p:cNvPr id="19" name="Picture 6" descr="IMG_1828"/>
            <p:cNvPicPr>
              <a:picLocks noGrp="1" noChangeAspect="1" noChangeArrowheads="1"/>
            </p:cNvPicPr>
            <p:nvPr>
              <p:ph sz="half" idx="4294967295"/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7370" y="2188787"/>
              <a:ext cx="2272172" cy="1889880"/>
            </a:xfr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833812" y="1733713"/>
              <a:ext cx="12536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X-FELL</a:t>
              </a:r>
              <a:endParaRPr lang="ru-RU" sz="2400" dirty="0"/>
            </a:p>
          </p:txBody>
        </p:sp>
        <p:sp>
          <p:nvSpPr>
            <p:cNvPr id="25" name="Прямоугольник 24"/>
            <p:cNvSpPr>
              <a:spLocks noChangeAspect="1"/>
            </p:cNvSpPr>
            <p:nvPr/>
          </p:nvSpPr>
          <p:spPr bwMode="auto">
            <a:xfrm>
              <a:off x="181422" y="1749324"/>
              <a:ext cx="2447850" cy="2421666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  <a:ea typeface="Arial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025293" y="1151178"/>
            <a:ext cx="2330966" cy="2729944"/>
            <a:chOff x="2836698" y="1165485"/>
            <a:chExt cx="2330966" cy="2572090"/>
          </a:xfrm>
        </p:grpSpPr>
        <p:pic>
          <p:nvPicPr>
            <p:cNvPr id="27" name="Picture 7" descr="quadrNSLSII_2"/>
            <p:cNvPicPr>
              <a:picLocks noChangeAspect="1" noChangeArrowheads="1"/>
            </p:cNvPicPr>
            <p:nvPr/>
          </p:nvPicPr>
          <p:blipFill>
            <a:blip r:embed="rId9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3" r="16499"/>
            <a:stretch>
              <a:fillRect/>
            </a:stretch>
          </p:blipFill>
          <p:spPr bwMode="auto">
            <a:xfrm>
              <a:off x="2899350" y="1651745"/>
              <a:ext cx="2200137" cy="2015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3273816" y="1165485"/>
              <a:ext cx="14907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NSLS-II</a:t>
              </a:r>
              <a:endParaRPr lang="ru-RU" sz="2400" dirty="0"/>
            </a:p>
          </p:txBody>
        </p:sp>
        <p:sp>
          <p:nvSpPr>
            <p:cNvPr id="32" name="Прямоугольник 31"/>
            <p:cNvSpPr/>
            <p:nvPr/>
          </p:nvSpPr>
          <p:spPr bwMode="auto">
            <a:xfrm>
              <a:off x="2836698" y="1193698"/>
              <a:ext cx="2330966" cy="2543877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3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charset="0"/>
                <a:ea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Infrastructure</a:t>
            </a:r>
            <a:endParaRPr lang="ru-RU" dirty="0"/>
          </a:p>
        </p:txBody>
      </p:sp>
      <p:pic>
        <p:nvPicPr>
          <p:cNvPr id="4" name="Содержимое 3" descr="3D_map_ScTau_zoo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r="-655"/>
          <a:stretch/>
        </p:blipFill>
        <p:spPr>
          <a:xfrm>
            <a:off x="289112" y="1118894"/>
            <a:ext cx="8568952" cy="51901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Roadmap</a:t>
            </a:r>
            <a:endParaRPr lang="ru-RU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196752"/>
            <a:ext cx="1394971" cy="18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63" y="1493040"/>
            <a:ext cx="1618619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90" y="1792120"/>
            <a:ext cx="1521662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728" y="2065667"/>
            <a:ext cx="1869474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Изображение 7" descr="CDR_ScTau_physics_detector_e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55" y="2447477"/>
            <a:ext cx="2162351" cy="30600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04221" y="1071002"/>
            <a:ext cx="3731454" cy="397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b="1" dirty="0" smtClean="0">
                <a:solidFill>
                  <a:srgbClr val="660066"/>
                </a:solidFill>
              </a:rPr>
              <a:t>2010 – Preliminary Design Report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56933" y="1354715"/>
            <a:ext cx="5119729" cy="397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b="1" dirty="0">
                <a:solidFill>
                  <a:srgbClr val="660066"/>
                </a:solidFill>
              </a:rPr>
              <a:t>2011 – Conceptual Design </a:t>
            </a:r>
            <a:r>
              <a:rPr lang="en-US" sz="1700" b="1" dirty="0" smtClean="0">
                <a:solidFill>
                  <a:srgbClr val="660066"/>
                </a:solidFill>
              </a:rPr>
              <a:t>Report</a:t>
            </a:r>
            <a:endParaRPr lang="en-US" sz="1700" b="1" dirty="0">
              <a:solidFill>
                <a:srgbClr val="66006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7591" y="1634405"/>
            <a:ext cx="3312924" cy="397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b="1" dirty="0">
                <a:solidFill>
                  <a:srgbClr val="660066"/>
                </a:solidFill>
              </a:rPr>
              <a:t>2011 – </a:t>
            </a:r>
            <a:r>
              <a:rPr lang="en-US" sz="1700" b="1" dirty="0" smtClean="0">
                <a:solidFill>
                  <a:srgbClr val="660066"/>
                </a:solidFill>
              </a:rPr>
              <a:t>Roadmap</a:t>
            </a:r>
            <a:endParaRPr lang="en-US" sz="1700" b="1" dirty="0">
              <a:solidFill>
                <a:srgbClr val="660066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72245" y="1921363"/>
            <a:ext cx="2732888" cy="397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b="1" dirty="0" smtClean="0">
                <a:solidFill>
                  <a:srgbClr val="660066"/>
                </a:solidFill>
              </a:rPr>
              <a:t>2012 </a:t>
            </a:r>
            <a:r>
              <a:rPr lang="en-US" sz="1700" b="1" dirty="0">
                <a:solidFill>
                  <a:srgbClr val="660066"/>
                </a:solidFill>
              </a:rPr>
              <a:t>– </a:t>
            </a:r>
            <a:r>
              <a:rPr lang="en-US" sz="1700" b="1" dirty="0" smtClean="0">
                <a:solidFill>
                  <a:srgbClr val="660066"/>
                </a:solidFill>
              </a:rPr>
              <a:t>Building project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7266" y="5519270"/>
            <a:ext cx="2917026" cy="675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2017 – Update of CDR </a:t>
            </a:r>
          </a:p>
          <a:p>
            <a:pPr algn="ctr">
              <a:lnSpc>
                <a:spcPct val="12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(&gt;250 pages, 2 volumes)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107" y="3009027"/>
            <a:ext cx="1275008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660066"/>
                </a:solidFill>
              </a:rPr>
              <a:t>(178 pages)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637658" y="3657411"/>
            <a:ext cx="1304515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660066"/>
                </a:solidFill>
              </a:rPr>
              <a:t>(</a:t>
            </a:r>
            <a:r>
              <a:rPr lang="en-US" sz="1600" dirty="0">
                <a:solidFill>
                  <a:srgbClr val="660066"/>
                </a:solidFill>
              </a:rPr>
              <a:t>202 pages)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78610" y="3962251"/>
            <a:ext cx="1298106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660066"/>
                </a:solidFill>
              </a:rPr>
              <a:t>(</a:t>
            </a:r>
            <a:r>
              <a:rPr lang="en-US" sz="1600" dirty="0">
                <a:solidFill>
                  <a:srgbClr val="660066"/>
                </a:solidFill>
              </a:rPr>
              <a:t>112 pages)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06316" y="1823351"/>
            <a:ext cx="1846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004213" y="4965975"/>
            <a:ext cx="1357926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solidFill>
                  <a:srgbClr val="660066"/>
                </a:solidFill>
              </a:rPr>
              <a:t>(12 volumes)</a:t>
            </a:r>
            <a:endParaRPr lang="en-US" sz="16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 bwMode="auto">
          <a:xfrm>
            <a:off x="6700099" y="1510482"/>
            <a:ext cx="2239583" cy="263921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665559" y="4137120"/>
            <a:ext cx="6274123" cy="217544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Arial" charset="0"/>
            </a:endParaRPr>
          </a:p>
        </p:txBody>
      </p:sp>
      <p:pic>
        <p:nvPicPr>
          <p:cNvPr id="4" name="Изображение 3" descr="letter_Perl_to_Fursenk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1" y="3642859"/>
            <a:ext cx="2225455" cy="2880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support</a:t>
            </a:r>
            <a:r>
              <a:rPr lang="ru-RU" dirty="0" smtClean="0"/>
              <a:t> </a:t>
            </a:r>
            <a:r>
              <a:rPr lang="en-US" dirty="0" smtClean="0"/>
              <a:t>&amp; collaboration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15845" y="3208427"/>
            <a:ext cx="184666" cy="4411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aseline="30000" dirty="0"/>
              <a:t> </a:t>
            </a:r>
            <a:endParaRPr lang="ru-RU" dirty="0"/>
          </a:p>
        </p:txBody>
      </p:sp>
      <p:pic>
        <p:nvPicPr>
          <p:cNvPr id="3" name="Изображение 2" descr="letter_Perl_to_Fursenk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2" y="1131735"/>
            <a:ext cx="2222186" cy="287577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6" name="Изображение 5" descr="letter_Heuer_to_Fursenk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14" y="1128522"/>
            <a:ext cx="2031734" cy="288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Изображение 6" descr="letter_Suzuki_to_Scrinsk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59" y="1130972"/>
            <a:ext cx="2090819" cy="2880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34087" y="5531539"/>
            <a:ext cx="2345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Martin L. Perl, 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Nobel </a:t>
            </a:r>
            <a:r>
              <a:rPr lang="en-US" sz="1400" dirty="0">
                <a:solidFill>
                  <a:srgbClr val="FF0000"/>
                </a:solidFill>
              </a:rPr>
              <a:t>Laureate in </a:t>
            </a:r>
            <a:r>
              <a:rPr lang="en-US" sz="1400" dirty="0" smtClean="0">
                <a:solidFill>
                  <a:srgbClr val="FF0000"/>
                </a:solidFill>
              </a:rPr>
              <a:t>Physics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3244" y="3521693"/>
            <a:ext cx="1675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Rolf </a:t>
            </a:r>
            <a:r>
              <a:rPr lang="en-US" sz="1400" dirty="0" err="1" smtClean="0">
                <a:solidFill>
                  <a:srgbClr val="FF0000"/>
                </a:solidFill>
              </a:rPr>
              <a:t>Heuer</a:t>
            </a:r>
            <a:r>
              <a:rPr lang="en-US" sz="1400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Director of CERN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0016" y="3535769"/>
            <a:ext cx="153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Atsuto</a:t>
            </a:r>
            <a:r>
              <a:rPr lang="en-US" sz="1400" dirty="0" smtClean="0">
                <a:solidFill>
                  <a:srgbClr val="FF0000"/>
                </a:solidFill>
              </a:rPr>
              <a:t> Suzuki,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Director of KEK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407" y="1565958"/>
            <a:ext cx="2198332" cy="34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23" y="4463061"/>
            <a:ext cx="3947773" cy="6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2644517" y="5052846"/>
            <a:ext cx="6332888" cy="127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000" dirty="0">
                <a:solidFill>
                  <a:srgbClr val="000090"/>
                </a:solidFill>
              </a:rPr>
              <a:t>…Ваше выступление ясно показало, что прецизионная тау- и </a:t>
            </a:r>
            <a:r>
              <a:rPr lang="ru-RU" sz="1000" dirty="0" err="1">
                <a:solidFill>
                  <a:srgbClr val="000090"/>
                </a:solidFill>
              </a:rPr>
              <a:t>чарм</a:t>
            </a:r>
            <a:r>
              <a:rPr lang="ru-RU" sz="1000" dirty="0">
                <a:solidFill>
                  <a:srgbClr val="000090"/>
                </a:solidFill>
              </a:rPr>
              <a:t>-физика не только важны сами по себе, но могут дать важную информацию по интерпретации экспериментов по физике «ароматов» на БАК и </a:t>
            </a:r>
            <a:r>
              <a:rPr lang="ru-RU" sz="1000" dirty="0" err="1">
                <a:solidFill>
                  <a:srgbClr val="000090"/>
                </a:solidFill>
              </a:rPr>
              <a:t>СуперВ</a:t>
            </a:r>
            <a:r>
              <a:rPr lang="ru-RU" sz="1000" dirty="0">
                <a:solidFill>
                  <a:srgbClr val="000090"/>
                </a:solidFill>
              </a:rPr>
              <a:t>-фабриках. Более того, уникальные преимущества работы на пороге тау-лептона были отчетливо продемонстрированы. По этим причинам члены Комитета полностью удовлетворены содержанием научной программы тау-</a:t>
            </a:r>
            <a:r>
              <a:rPr lang="ru-RU" sz="1000" dirty="0" err="1">
                <a:solidFill>
                  <a:srgbClr val="000090"/>
                </a:solidFill>
              </a:rPr>
              <a:t>чарм</a:t>
            </a:r>
            <a:r>
              <a:rPr lang="ru-RU" sz="1000" dirty="0">
                <a:solidFill>
                  <a:srgbClr val="000090"/>
                </a:solidFill>
              </a:rPr>
              <a:t> фабрики</a:t>
            </a:r>
            <a:r>
              <a:rPr lang="ru-RU" sz="1000" dirty="0" smtClean="0">
                <a:solidFill>
                  <a:srgbClr val="000090"/>
                </a:solidFill>
              </a:rPr>
              <a:t>…</a:t>
            </a:r>
            <a:endParaRPr lang="ru-RU" sz="1000" dirty="0">
              <a:solidFill>
                <a:srgbClr val="000090"/>
              </a:solidFill>
            </a:endParaRPr>
          </a:p>
          <a:p>
            <a:pPr algn="r">
              <a:lnSpc>
                <a:spcPct val="110000"/>
              </a:lnSpc>
            </a:pPr>
            <a:r>
              <a:rPr lang="ru-RU" sz="1000" dirty="0">
                <a:solidFill>
                  <a:srgbClr val="000090"/>
                </a:solidFill>
              </a:rPr>
              <a:t>Председатель </a:t>
            </a:r>
            <a:r>
              <a:rPr lang="en-US" sz="1000" dirty="0">
                <a:solidFill>
                  <a:srgbClr val="000090"/>
                </a:solidFill>
              </a:rPr>
              <a:t>ECFA</a:t>
            </a:r>
            <a:endParaRPr lang="ru-RU" sz="1000" dirty="0">
              <a:solidFill>
                <a:srgbClr val="000090"/>
              </a:solidFill>
            </a:endParaRPr>
          </a:p>
          <a:p>
            <a:pPr algn="r">
              <a:lnSpc>
                <a:spcPct val="110000"/>
              </a:lnSpc>
            </a:pPr>
            <a:r>
              <a:rPr lang="ru-RU" sz="1000" dirty="0" err="1">
                <a:solidFill>
                  <a:srgbClr val="000090"/>
                </a:solidFill>
              </a:rPr>
              <a:t>Проф.Т.Накада</a:t>
            </a:r>
            <a:r>
              <a:rPr lang="ru-RU" sz="1000" dirty="0">
                <a:solidFill>
                  <a:srgbClr val="000090"/>
                </a:solidFill>
              </a:rPr>
              <a:t>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28807" y="4114211"/>
            <a:ext cx="4148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European Committee for Future Colliders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5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План мероприятий на 2017-2019 гг. - распоряжение Прав-ва РФ N 1325-р от 24.06.20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72" y="3619116"/>
            <a:ext cx="3820838" cy="2700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Russian Government Support</a:t>
            </a:r>
            <a:endParaRPr lang="ru-RU" dirty="0"/>
          </a:p>
        </p:txBody>
      </p:sp>
      <p:pic>
        <p:nvPicPr>
          <p:cNvPr id="4" name="Изображение 3" descr="План мероприятий на 2017-2019 гг. - распоряжение Прав-ва РФ N 1325-р от 24.06.20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35" y="1103683"/>
            <a:ext cx="3688717" cy="52199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7" name="Изображение 6" descr="План мероприятий на 2017-2019 гг. - распоряжение Прав-ва РФ N 1325-р от 24.06.201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93" y="1119157"/>
            <a:ext cx="3820838" cy="2700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8437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Conclusion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939" y="1373026"/>
            <a:ext cx="8986610" cy="4185054"/>
          </a:xfrm>
        </p:spPr>
        <p:txBody>
          <a:bodyPr/>
          <a:lstStyle/>
          <a:p>
            <a:pPr marL="365125" indent="-365125">
              <a:spcBef>
                <a:spcPts val="0"/>
              </a:spcBef>
              <a:spcAft>
                <a:spcPts val="1400"/>
              </a:spcAft>
              <a:buFont typeface="Wingdings" charset="2"/>
              <a:buChar char="ü"/>
              <a:defRPr/>
            </a:pPr>
            <a:r>
              <a:rPr lang="en-US" sz="2800" dirty="0" smtClean="0">
                <a:latin typeface="+mj-lt"/>
              </a:rPr>
              <a:t>Electron-positron collider Super Charm Tau Factory is brilliant facility for high energy physics</a:t>
            </a:r>
          </a:p>
          <a:p>
            <a:pPr marL="365125" indent="-365125">
              <a:spcBef>
                <a:spcPts val="0"/>
              </a:spcBef>
              <a:spcAft>
                <a:spcPts val="1400"/>
              </a:spcAft>
              <a:buFont typeface="Wingdings" charset="2"/>
              <a:buChar char="ü"/>
              <a:defRPr/>
            </a:pPr>
            <a:r>
              <a:rPr lang="en-US" sz="2800" dirty="0" smtClean="0">
                <a:latin typeface="+mj-lt"/>
              </a:rPr>
              <a:t>New principles of the project allows to rich very high luminosity (two orders higher than existing) </a:t>
            </a:r>
          </a:p>
          <a:p>
            <a:pPr marL="365125" indent="-365125">
              <a:spcBef>
                <a:spcPts val="0"/>
              </a:spcBef>
              <a:spcAft>
                <a:spcPts val="1400"/>
              </a:spcAft>
              <a:buFont typeface="Wingdings" charset="2"/>
              <a:buChar char="ü"/>
              <a:defRPr/>
            </a:pPr>
            <a:r>
              <a:rPr lang="en-US" sz="2800" dirty="0" smtClean="0">
                <a:latin typeface="+mj-lt"/>
              </a:rPr>
              <a:t>BINP SB RAS has all resources for building of the project (humans, workshop, technologies, </a:t>
            </a:r>
            <a:r>
              <a:rPr lang="mr-IN" sz="2800" dirty="0" smtClean="0">
                <a:latin typeface="+mj-lt"/>
              </a:rPr>
              <a:t>…</a:t>
            </a:r>
            <a:r>
              <a:rPr lang="en-US" sz="2800" dirty="0" smtClean="0">
                <a:latin typeface="+mj-lt"/>
              </a:rPr>
              <a:t>)</a:t>
            </a:r>
          </a:p>
          <a:p>
            <a:pPr marL="365125" indent="-365125">
              <a:spcBef>
                <a:spcPts val="0"/>
              </a:spcBef>
              <a:spcAft>
                <a:spcPts val="1400"/>
              </a:spcAft>
              <a:buFont typeface="Wingdings" charset="2"/>
              <a:buChar char="ü"/>
              <a:defRPr/>
            </a:pPr>
            <a:r>
              <a:rPr lang="en-US" sz="2800" dirty="0" smtClean="0">
                <a:latin typeface="+mj-lt"/>
              </a:rPr>
              <a:t>Super Charm Tau Factory will </a:t>
            </a:r>
            <a:r>
              <a:rPr lang="en-US" sz="2800" dirty="0">
                <a:latin typeface="+mj-lt"/>
              </a:rPr>
              <a:t>be multi </a:t>
            </a:r>
            <a:r>
              <a:rPr lang="en-US" sz="2800" dirty="0" smtClean="0">
                <a:latin typeface="+mj-lt"/>
              </a:rPr>
              <a:t>disciplinary accelerator center for science and technologies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Thank you very much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Physics program</a:t>
            </a:r>
            <a:endParaRPr lang="ru-RU" dirty="0" smtClean="0">
              <a:cs typeface="+mj-cs"/>
            </a:endParaRP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128" y="4202606"/>
            <a:ext cx="8794275" cy="2131915"/>
          </a:xfrm>
        </p:spPr>
        <p:txBody>
          <a:bodyPr/>
          <a:lstStyle/>
          <a:p>
            <a:pPr marL="263525" indent="-263525">
              <a:buFont typeface="Wingdings" charset="2"/>
              <a:buChar char="ü"/>
              <a:defRPr/>
            </a:pPr>
            <a:r>
              <a:rPr kumimoji="0" lang="en-US" sz="1600" dirty="0" smtClean="0">
                <a:solidFill>
                  <a:schemeClr val="accent2"/>
                </a:solidFill>
                <a:latin typeface="Comic Sans MS" charset="0"/>
                <a:cs typeface="+mn-cs"/>
              </a:rPr>
              <a:t>D-</a:t>
            </a:r>
            <a:r>
              <a:rPr kumimoji="0" lang="en-US" sz="1600" dirty="0" err="1" smtClean="0">
                <a:solidFill>
                  <a:schemeClr val="accent2"/>
                </a:solidFill>
                <a:latin typeface="Comic Sans MS" charset="0"/>
                <a:cs typeface="+mn-cs"/>
              </a:rPr>
              <a:t>Dbar</a:t>
            </a:r>
            <a:r>
              <a:rPr kumimoji="0" lang="en-US" sz="1600" dirty="0" smtClean="0">
                <a:solidFill>
                  <a:schemeClr val="accent2"/>
                </a:solidFill>
                <a:latin typeface="Comic Sans MS" charset="0"/>
                <a:cs typeface="+mn-cs"/>
              </a:rPr>
              <a:t> mixing</a:t>
            </a:r>
          </a:p>
          <a:p>
            <a:pPr marL="263525" indent="-263525">
              <a:buFont typeface="Wingdings" charset="2"/>
              <a:buChar char="ü"/>
              <a:defRPr/>
            </a:pPr>
            <a:r>
              <a:rPr kumimoji="0" lang="en-US" sz="1600" dirty="0" smtClean="0">
                <a:solidFill>
                  <a:schemeClr val="accent2"/>
                </a:solidFill>
                <a:latin typeface="Comic Sans MS" charset="0"/>
                <a:cs typeface="+mn-cs"/>
              </a:rPr>
              <a:t>CP violation searches in charm decays</a:t>
            </a:r>
          </a:p>
          <a:p>
            <a:pPr marL="263525" indent="-263525">
              <a:buFont typeface="Wingdings" charset="2"/>
              <a:buChar char="ü"/>
              <a:defRPr/>
            </a:pPr>
            <a:r>
              <a:rPr kumimoji="0" lang="en-US" sz="1600" dirty="0" smtClean="0">
                <a:solidFill>
                  <a:schemeClr val="accent2"/>
                </a:solidFill>
                <a:latin typeface="Comic Sans MS" charset="0"/>
                <a:cs typeface="+mn-cs"/>
              </a:rPr>
              <a:t>Rare and forbidden charm decays</a:t>
            </a:r>
          </a:p>
          <a:p>
            <a:pPr marL="263525" indent="-263525">
              <a:buFont typeface="Wingdings" charset="2"/>
              <a:buChar char="ü"/>
              <a:defRPr/>
            </a:pPr>
            <a:r>
              <a:rPr kumimoji="0" lang="en-US" sz="1600" dirty="0" smtClean="0">
                <a:solidFill>
                  <a:schemeClr val="accent2"/>
                </a:solidFill>
                <a:latin typeface="Comic Sans MS" charset="0"/>
                <a:cs typeface="+mn-cs"/>
              </a:rPr>
              <a:t>Standard Model tests in </a:t>
            </a:r>
            <a:r>
              <a:rPr kumimoji="0" lang="en-US" sz="1600" dirty="0" smtClean="0">
                <a:solidFill>
                  <a:schemeClr val="accent2"/>
                </a:solidFill>
                <a:latin typeface="Comic Sans MS" charset="0"/>
                <a:cs typeface="+mn-cs"/>
                <a:sym typeface="Symbol" charset="0"/>
              </a:rPr>
              <a:t></a:t>
            </a:r>
            <a:r>
              <a:rPr kumimoji="0" lang="en-US" sz="1600" dirty="0" smtClean="0">
                <a:solidFill>
                  <a:schemeClr val="accent2"/>
                </a:solidFill>
                <a:latin typeface="Comic Sans MS" charset="0"/>
                <a:cs typeface="+mn-cs"/>
              </a:rPr>
              <a:t> leptons decays</a:t>
            </a:r>
          </a:p>
          <a:p>
            <a:pPr marL="263525" indent="-263525">
              <a:buFont typeface="Wingdings" charset="2"/>
              <a:buChar char="ü"/>
              <a:defRPr/>
            </a:pPr>
            <a:r>
              <a:rPr kumimoji="0" lang="en-US" sz="1600" dirty="0" smtClean="0">
                <a:solidFill>
                  <a:schemeClr val="accent2"/>
                </a:solidFill>
                <a:latin typeface="Comic Sans MS" charset="0"/>
                <a:cs typeface="+mn-cs"/>
              </a:rPr>
              <a:t>Searches for lepton flavor violation </a:t>
            </a:r>
            <a:r>
              <a:rPr kumimoji="0" lang="el-GR" sz="1600" dirty="0" smtClean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τ</a:t>
            </a:r>
            <a:r>
              <a:rPr kumimoji="0" lang="el-GR" sz="1600" dirty="0" smtClean="0">
                <a:solidFill>
                  <a:schemeClr val="accent2"/>
                </a:solidFill>
                <a:latin typeface="Arial" charset="0"/>
                <a:cs typeface="Times New Roman" charset="0"/>
              </a:rPr>
              <a:t>→</a:t>
            </a:r>
            <a:r>
              <a:rPr kumimoji="0" lang="el-GR" sz="1600" dirty="0" smtClean="0">
                <a:solidFill>
                  <a:schemeClr val="accent2"/>
                </a:solidFill>
                <a:latin typeface="Comic Sans MS" charset="0"/>
                <a:cs typeface="Times New Roman" charset="0"/>
              </a:rPr>
              <a:t>μγ</a:t>
            </a:r>
            <a:endParaRPr kumimoji="0" lang="en-US" sz="1600" dirty="0" smtClean="0">
              <a:solidFill>
                <a:schemeClr val="accent2"/>
              </a:solidFill>
              <a:latin typeface="Comic Sans MS" charset="0"/>
              <a:cs typeface="+mn-cs"/>
            </a:endParaRPr>
          </a:p>
          <a:p>
            <a:pPr marL="263525" indent="-263525">
              <a:buFont typeface="Wingdings" charset="2"/>
              <a:buChar char="ü"/>
              <a:defRPr/>
            </a:pPr>
            <a:r>
              <a:rPr kumimoji="0" lang="en-US" sz="1600" dirty="0" smtClean="0">
                <a:solidFill>
                  <a:schemeClr val="accent2"/>
                </a:solidFill>
                <a:latin typeface="Comic Sans MS" charset="0"/>
                <a:cs typeface="+mn-cs"/>
              </a:rPr>
              <a:t>CP/T violation searches in </a:t>
            </a:r>
            <a:r>
              <a:rPr kumimoji="0" lang="en-US" sz="1600" dirty="0" smtClean="0">
                <a:solidFill>
                  <a:schemeClr val="accent2"/>
                </a:solidFill>
                <a:latin typeface="Comic Sans MS" charset="0"/>
                <a:cs typeface="+mn-cs"/>
                <a:sym typeface="Symbol" charset="0"/>
              </a:rPr>
              <a:t></a:t>
            </a:r>
            <a:r>
              <a:rPr kumimoji="0" lang="en-US" sz="1600" dirty="0" smtClean="0">
                <a:solidFill>
                  <a:schemeClr val="accent2"/>
                </a:solidFill>
                <a:latin typeface="Comic Sans MS" charset="0"/>
                <a:cs typeface="+mn-cs"/>
              </a:rPr>
              <a:t> leptons decays</a:t>
            </a:r>
          </a:p>
          <a:p>
            <a:pPr marL="263525" indent="-263525">
              <a:buClr>
                <a:srgbClr val="0000CC"/>
              </a:buClr>
              <a:buFont typeface="Wingdings" charset="2"/>
              <a:buChar char="ü"/>
              <a:defRPr/>
            </a:pPr>
            <a:r>
              <a:rPr kumimoji="0" lang="en-US" sz="16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Production of the polarized anti-nucleons @ E=1 GeV (may be with reduced luminosity)</a:t>
            </a:r>
            <a:endParaRPr kumimoji="0" lang="ru-RU" sz="1600" dirty="0" smtClean="0">
              <a:solidFill>
                <a:srgbClr val="0000CC"/>
              </a:solidFill>
              <a:latin typeface="Comic Sans MS" charset="0"/>
              <a:cs typeface="+mn-cs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993295" y="1031613"/>
            <a:ext cx="7978366" cy="3995125"/>
            <a:chOff x="0" y="1214422"/>
            <a:chExt cx="8570920" cy="4652993"/>
          </a:xfrm>
        </p:grpSpPr>
        <p:pic>
          <p:nvPicPr>
            <p:cNvPr id="5" name="Picture 7" descr="uds_cc_bb_COLO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57297"/>
              <a:ext cx="8429652" cy="3346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6" name="Object 2"/>
            <p:cNvGraphicFramePr>
              <a:graphicFrameLocks noChangeAspect="1"/>
            </p:cNvGraphicFramePr>
            <p:nvPr/>
          </p:nvGraphicFramePr>
          <p:xfrm>
            <a:off x="6000760" y="1214422"/>
            <a:ext cx="2570160" cy="7679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1" name="Equation" r:id="rId4" imgW="1485255" imgH="444307" progId="Equation.3">
                    <p:embed/>
                  </p:oleObj>
                </mc:Choice>
                <mc:Fallback>
                  <p:oleObj name="Equation" r:id="rId4" imgW="1485255" imgH="44430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00760" y="1214422"/>
                          <a:ext cx="2570160" cy="76798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587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9"/>
            <p:cNvSpPr txBox="1">
              <a:spLocks noChangeArrowheads="1"/>
            </p:cNvSpPr>
            <p:nvPr/>
          </p:nvSpPr>
          <p:spPr bwMode="auto">
            <a:xfrm>
              <a:off x="2255382" y="4559479"/>
              <a:ext cx="785814" cy="457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2pPr>
              <a:lvl3pPr marL="1143000" indent="-22860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3pPr>
              <a:lvl4pPr marL="1600200" indent="-22860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4pPr>
              <a:lvl5pPr marL="2057400" indent="-22860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9pPr>
            </a:lstStyle>
            <a:p>
              <a:pPr eaLnBrk="0" hangingPunct="0"/>
              <a:r>
                <a:rPr kumimoji="0" lang="en-US" sz="2400" dirty="0">
                  <a:ea typeface="ＭＳ Ｐゴシック" charset="0"/>
                  <a:cs typeface="ＭＳ Ｐゴシック" charset="0"/>
                  <a:sym typeface="Symbol" charset="0"/>
                </a:rPr>
                <a:t></a:t>
              </a:r>
              <a:r>
                <a:rPr kumimoji="0" lang="en-US" sz="2400" baseline="30000" dirty="0">
                  <a:ea typeface="ＭＳ Ｐゴシック" charset="0"/>
                  <a:cs typeface="ＭＳ Ｐゴシック" charset="0"/>
                  <a:sym typeface="Symbol" charset="0"/>
                </a:rPr>
                <a:t></a:t>
              </a:r>
              <a:r>
                <a:rPr kumimoji="0" lang="en-US" sz="2400" dirty="0">
                  <a:ea typeface="ＭＳ Ｐゴシック" charset="0"/>
                  <a:cs typeface="ＭＳ Ｐゴシック" charset="0"/>
                  <a:sym typeface="Symbol" charset="0"/>
                </a:rPr>
                <a:t></a:t>
              </a:r>
              <a:r>
                <a:rPr kumimoji="0" lang="en-US" sz="2400" baseline="30000" dirty="0">
                  <a:ea typeface="ＭＳ Ｐゴシック" charset="0"/>
                  <a:cs typeface="ＭＳ Ｐゴシック" charset="0"/>
                  <a:sym typeface="Symbol" charset="0"/>
                </a:rPr>
                <a:t></a:t>
              </a:r>
              <a:endParaRPr kumimoji="0" lang="en-US" sz="2400" baseline="30000" dirty="0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8" name="Straight Arrow Connector 10"/>
            <p:cNvCxnSpPr/>
            <p:nvPr/>
          </p:nvCxnSpPr>
          <p:spPr>
            <a:xfrm flipV="1">
              <a:off x="2904056" y="4500569"/>
              <a:ext cx="810698" cy="360028"/>
            </a:xfrm>
            <a:prstGeom prst="straightConnector1">
              <a:avLst/>
            </a:prstGeom>
            <a:ln w="444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11"/>
            <p:cNvCxnSpPr/>
            <p:nvPr/>
          </p:nvCxnSpPr>
          <p:spPr>
            <a:xfrm flipV="1">
              <a:off x="3687474" y="4500570"/>
              <a:ext cx="322554" cy="521127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12"/>
            <p:cNvCxnSpPr/>
            <p:nvPr/>
          </p:nvCxnSpPr>
          <p:spPr>
            <a:xfrm rot="5400000" flipH="1" flipV="1">
              <a:off x="3974308" y="4741077"/>
              <a:ext cx="704855" cy="223838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3"/>
            <p:cNvCxnSpPr/>
            <p:nvPr/>
          </p:nvCxnSpPr>
          <p:spPr>
            <a:xfrm rot="16200000" flipV="1">
              <a:off x="4362451" y="4862522"/>
              <a:ext cx="928693" cy="204787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4"/>
            <p:cNvCxnSpPr/>
            <p:nvPr/>
          </p:nvCxnSpPr>
          <p:spPr>
            <a:xfrm rot="16200000" flipV="1">
              <a:off x="4826795" y="4826804"/>
              <a:ext cx="1000132" cy="347662"/>
            </a:xfrm>
            <a:prstGeom prst="straightConnector1">
              <a:avLst/>
            </a:prstGeom>
            <a:ln w="444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3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4880707"/>
                </p:ext>
              </p:extLst>
            </p:nvPr>
          </p:nvGraphicFramePr>
          <p:xfrm>
            <a:off x="3257300" y="4934896"/>
            <a:ext cx="442913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2" name="Equation" r:id="rId6" imgW="291973" imgH="190417" progId="Equation.3">
                    <p:embed/>
                  </p:oleObj>
                </mc:Choice>
                <mc:Fallback>
                  <p:oleObj name="Equation" r:id="rId6" imgW="291973" imgH="19041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57300" y="4934896"/>
                          <a:ext cx="442913" cy="288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4"/>
            <p:cNvGraphicFramePr>
              <a:graphicFrameLocks noChangeAspect="1"/>
            </p:cNvGraphicFramePr>
            <p:nvPr/>
          </p:nvGraphicFramePr>
          <p:xfrm>
            <a:off x="4000496" y="5286388"/>
            <a:ext cx="500062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3" name="Equation" r:id="rId8" imgW="330057" imgH="190417" progId="Equation.3">
                    <p:embed/>
                  </p:oleObj>
                </mc:Choice>
                <mc:Fallback>
                  <p:oleObj name="Equation" r:id="rId8" imgW="330057" imgH="19041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0496" y="5286388"/>
                          <a:ext cx="500062" cy="288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5"/>
            <p:cNvGraphicFramePr>
              <a:graphicFrameLocks noChangeAspect="1"/>
            </p:cNvGraphicFramePr>
            <p:nvPr/>
          </p:nvGraphicFramePr>
          <p:xfrm>
            <a:off x="4572000" y="5429264"/>
            <a:ext cx="636588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4" name="Equation" r:id="rId10" imgW="418918" imgH="241195" progId="Equation.3">
                    <p:embed/>
                  </p:oleObj>
                </mc:Choice>
                <mc:Fallback>
                  <p:oleObj name="Equation" r:id="rId10" imgW="418918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29264"/>
                          <a:ext cx="636588" cy="366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6"/>
            <p:cNvGraphicFramePr>
              <a:graphicFrameLocks noChangeAspect="1"/>
            </p:cNvGraphicFramePr>
            <p:nvPr/>
          </p:nvGraphicFramePr>
          <p:xfrm>
            <a:off x="5214942" y="5500702"/>
            <a:ext cx="695325" cy="366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5" name="Equation" r:id="rId12" imgW="457200" imgH="241300" progId="Equation.3">
                    <p:embed/>
                  </p:oleObj>
                </mc:Choice>
                <mc:Fallback>
                  <p:oleObj name="Equation" r:id="rId12" imgW="4572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4942" y="5500702"/>
                          <a:ext cx="695325" cy="3667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7" name="Straight Arrow Connector 19"/>
            <p:cNvCxnSpPr/>
            <p:nvPr/>
          </p:nvCxnSpPr>
          <p:spPr>
            <a:xfrm rot="5400000" flipH="1" flipV="1">
              <a:off x="6358734" y="5001428"/>
              <a:ext cx="1000132" cy="1587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8" name="Object 7"/>
            <p:cNvGraphicFramePr>
              <a:graphicFrameLocks noChangeAspect="1"/>
            </p:cNvGraphicFramePr>
            <p:nvPr/>
          </p:nvGraphicFramePr>
          <p:xfrm>
            <a:off x="6529388" y="5500688"/>
            <a:ext cx="577850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" name="Equation" r:id="rId14" imgW="380835" imgH="241195" progId="Equation.3">
                    <p:embed/>
                  </p:oleObj>
                </mc:Choice>
                <mc:Fallback>
                  <p:oleObj name="Equation" r:id="rId14" imgW="380835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29388" y="5500688"/>
                          <a:ext cx="577850" cy="366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" name="Straight Arrow Connector 21"/>
            <p:cNvCxnSpPr/>
            <p:nvPr/>
          </p:nvCxnSpPr>
          <p:spPr>
            <a:xfrm rot="5400000" flipH="1" flipV="1">
              <a:off x="7644610" y="4999841"/>
              <a:ext cx="1000132" cy="1587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" name="Object 8"/>
            <p:cNvGraphicFramePr>
              <a:graphicFrameLocks noChangeAspect="1"/>
            </p:cNvGraphicFramePr>
            <p:nvPr/>
          </p:nvGraphicFramePr>
          <p:xfrm>
            <a:off x="7858148" y="5500702"/>
            <a:ext cx="577850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7" name="Equation" r:id="rId16" imgW="380835" imgH="241195" progId="Equation.3">
                    <p:embed/>
                  </p:oleObj>
                </mc:Choice>
                <mc:Fallback>
                  <p:oleObj name="Equation" r:id="rId16" imgW="380835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58148" y="5500702"/>
                          <a:ext cx="577850" cy="366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5464800" y="3857628"/>
              <a:ext cx="0" cy="63023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4104000" y="3857628"/>
              <a:ext cx="0" cy="63023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>
              <a:off x="5760000" y="3857628"/>
              <a:ext cx="0" cy="630237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TextBox 26"/>
            <p:cNvSpPr txBox="1">
              <a:spLocks noChangeArrowheads="1"/>
            </p:cNvSpPr>
            <p:nvPr/>
          </p:nvSpPr>
          <p:spPr bwMode="auto">
            <a:xfrm>
              <a:off x="4143379" y="4071941"/>
              <a:ext cx="404812" cy="457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2pPr>
              <a:lvl3pPr marL="1143000" indent="-22860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3pPr>
              <a:lvl4pPr marL="1600200" indent="-22860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4pPr>
              <a:lvl5pPr marL="2057400" indent="-22860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9pPr>
            </a:lstStyle>
            <a:p>
              <a:pPr eaLnBrk="0" hangingPunct="0"/>
              <a:r>
                <a:rPr kumimoji="0" lang="en-US" sz="2400" b="1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D</a:t>
              </a:r>
              <a:endParaRPr kumimoji="0" lang="en-US" sz="2400" b="1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TextBox 27"/>
            <p:cNvSpPr txBox="1">
              <a:spLocks noChangeArrowheads="1"/>
            </p:cNvSpPr>
            <p:nvPr/>
          </p:nvSpPr>
          <p:spPr bwMode="auto">
            <a:xfrm>
              <a:off x="4929192" y="4000503"/>
              <a:ext cx="503238" cy="457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2pPr>
              <a:lvl3pPr marL="1143000" indent="-22860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3pPr>
              <a:lvl4pPr marL="1600200" indent="-22860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4pPr>
              <a:lvl5pPr marL="2057400" indent="-22860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9pPr>
            </a:lstStyle>
            <a:p>
              <a:pPr eaLnBrk="0" hangingPunct="0"/>
              <a:r>
                <a:rPr kumimoji="0" lang="en-US" sz="2400" b="1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D</a:t>
              </a:r>
              <a:r>
                <a:rPr kumimoji="0" lang="en-US" sz="2400" b="1" baseline="-2500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s</a:t>
              </a:r>
              <a:endParaRPr kumimoji="0" lang="en-US" sz="2400" b="1" baseline="-250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TextBox 28"/>
            <p:cNvSpPr txBox="1">
              <a:spLocks noChangeArrowheads="1"/>
            </p:cNvSpPr>
            <p:nvPr/>
          </p:nvSpPr>
          <p:spPr bwMode="auto">
            <a:xfrm>
              <a:off x="5786443" y="3857627"/>
              <a:ext cx="385762" cy="64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2pPr>
              <a:lvl3pPr marL="1143000" indent="-22860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3pPr>
              <a:lvl4pPr marL="1600200" indent="-22860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4pPr>
              <a:lvl5pPr marL="2057400" indent="-228600"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3400">
                  <a:solidFill>
                    <a:schemeClr val="tx1"/>
                  </a:solidFill>
                  <a:latin typeface="Comic Sans MS" charset="0"/>
                  <a:ea typeface="Arial" charset="0"/>
                </a:defRPr>
              </a:lvl9pPr>
            </a:lstStyle>
            <a:p>
              <a:pPr eaLnBrk="0" hangingPunct="0"/>
              <a:r>
                <a:rPr kumimoji="0" lang="en-US" sz="3600" b="1">
                  <a:solidFill>
                    <a:srgbClr val="00B050"/>
                  </a:solidFill>
                  <a:ea typeface="ＭＳ Ｐゴシック" charset="0"/>
                  <a:cs typeface="ＭＳ Ｐゴシック" charset="0"/>
                  <a:sym typeface="Symbol" charset="0"/>
                </a:rPr>
                <a:t></a:t>
              </a:r>
              <a:endParaRPr kumimoji="0" lang="en-US" sz="3600" b="1">
                <a:solidFill>
                  <a:srgbClr val="00B050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Main requirements &amp; solutions</a:t>
            </a:r>
            <a:endParaRPr lang="ru-RU" dirty="0" smtClean="0">
              <a:cs typeface="+mj-cs"/>
            </a:endParaRP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713788" cy="4822825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008000"/>
              </a:buClr>
              <a:defRPr/>
            </a:pPr>
            <a:r>
              <a:rPr kumimoji="0" lang="en-US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Beam energy from</a:t>
            </a:r>
            <a:r>
              <a:rPr kumimoji="0" lang="ru-RU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 1.0 </a:t>
            </a:r>
            <a:r>
              <a:rPr kumimoji="0" lang="en-US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to</a:t>
            </a:r>
            <a:r>
              <a:rPr kumimoji="0" lang="ru-RU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 2.5 </a:t>
            </a:r>
            <a:r>
              <a:rPr kumimoji="0" lang="en-US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GeV</a:t>
            </a:r>
            <a:r>
              <a:rPr kumimoji="0" lang="en-US" sz="2000" dirty="0" smtClean="0">
                <a:solidFill>
                  <a:srgbClr val="FF0000"/>
                </a:solidFill>
                <a:latin typeface="Comic Sans MS" charset="0"/>
                <a:cs typeface="+mn-cs"/>
              </a:rPr>
              <a:t> </a:t>
            </a:r>
            <a:endParaRPr kumimoji="0" lang="ru-RU" sz="2000" dirty="0" smtClean="0">
              <a:solidFill>
                <a:srgbClr val="FF0000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Clr>
                <a:srgbClr val="008000"/>
              </a:buClr>
              <a:defRPr/>
            </a:pPr>
            <a:r>
              <a:rPr kumimoji="0" lang="en-US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Luminosity </a:t>
            </a:r>
            <a:r>
              <a:rPr kumimoji="0" lang="ru-RU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10</a:t>
            </a:r>
            <a:r>
              <a:rPr kumimoji="0" lang="ru-RU" sz="2000" baseline="30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35</a:t>
            </a:r>
            <a:r>
              <a:rPr kumimoji="0" lang="en-US" sz="2000" baseline="30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 </a:t>
            </a:r>
            <a:r>
              <a:rPr kumimoji="0" lang="en-US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cm</a:t>
            </a:r>
            <a:r>
              <a:rPr kumimoji="0" lang="en-US" sz="2000" baseline="30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-2</a:t>
            </a:r>
            <a:r>
              <a:rPr kumimoji="0" lang="en-US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s</a:t>
            </a:r>
            <a:r>
              <a:rPr kumimoji="0" lang="en-US" sz="2000" baseline="30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-1</a:t>
            </a:r>
            <a:r>
              <a:rPr kumimoji="0" lang="ru-RU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 </a:t>
            </a:r>
            <a:r>
              <a:rPr kumimoji="0" lang="en-US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at</a:t>
            </a:r>
            <a:r>
              <a:rPr kumimoji="0" lang="ru-RU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 </a:t>
            </a:r>
            <a:r>
              <a:rPr kumimoji="0" lang="ru-RU" sz="2000" dirty="0">
                <a:solidFill>
                  <a:srgbClr val="008000"/>
                </a:solidFill>
                <a:latin typeface="Comic Sans MS" charset="0"/>
                <a:cs typeface="+mn-cs"/>
              </a:rPr>
              <a:t>2</a:t>
            </a:r>
            <a:r>
              <a:rPr kumimoji="0" lang="ru-RU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 </a:t>
            </a:r>
            <a:r>
              <a:rPr kumimoji="0" lang="en-US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GeV</a:t>
            </a:r>
            <a:endParaRPr kumimoji="0" lang="ru-RU" sz="2000" dirty="0" smtClean="0">
              <a:solidFill>
                <a:srgbClr val="008000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Clr>
                <a:srgbClr val="008000"/>
              </a:buClr>
              <a:defRPr/>
            </a:pPr>
            <a:r>
              <a:rPr kumimoji="0" lang="en-US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Longitudinal polarization of electron beam at IP</a:t>
            </a:r>
            <a:endParaRPr kumimoji="0" lang="ru-RU" sz="2000" dirty="0" smtClean="0">
              <a:solidFill>
                <a:srgbClr val="008000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Clr>
                <a:srgbClr val="008000"/>
              </a:buClr>
              <a:defRPr/>
            </a:pPr>
            <a:r>
              <a:rPr kumimoji="0" lang="en-US" sz="2000" dirty="0" smtClean="0">
                <a:solidFill>
                  <a:srgbClr val="008000"/>
                </a:solidFill>
                <a:latin typeface="Comic Sans MS" charset="0"/>
                <a:cs typeface="+mn-cs"/>
              </a:rPr>
              <a:t>Beam energy calibration by Compton backscattering</a:t>
            </a:r>
            <a:endParaRPr kumimoji="0" lang="ru-RU" sz="2000" dirty="0" smtClean="0">
              <a:solidFill>
                <a:srgbClr val="008000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kumimoji="0" lang="ru-RU" sz="2000" dirty="0" smtClean="0">
              <a:solidFill>
                <a:schemeClr val="accent2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Clr>
                <a:srgbClr val="0000CC"/>
              </a:buClr>
              <a:defRPr/>
            </a:pPr>
            <a:r>
              <a:rPr kumimoji="0" lang="en-US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Double ring collider </a:t>
            </a:r>
            <a:endParaRPr kumimoji="0" lang="ru-RU" sz="2000" dirty="0" smtClean="0">
              <a:solidFill>
                <a:srgbClr val="0000CC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Clr>
                <a:srgbClr val="0000CC"/>
              </a:buClr>
              <a:defRPr/>
            </a:pPr>
            <a:r>
              <a:rPr kumimoji="0" lang="en-US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Crab waist</a:t>
            </a:r>
            <a:r>
              <a:rPr kumimoji="0" lang="ru-RU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 </a:t>
            </a:r>
            <a:r>
              <a:rPr kumimoji="0" lang="en-US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collisions</a:t>
            </a:r>
            <a:endParaRPr kumimoji="0" lang="ru-RU" sz="2000" dirty="0" smtClean="0">
              <a:solidFill>
                <a:srgbClr val="0000CC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Clr>
                <a:srgbClr val="0000CC"/>
              </a:buClr>
              <a:defRPr/>
            </a:pPr>
            <a:r>
              <a:rPr kumimoji="0" lang="en-US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Beta-function less than 1 mm </a:t>
            </a:r>
            <a:endParaRPr kumimoji="0" lang="ru-RU" sz="2000" dirty="0" smtClean="0">
              <a:solidFill>
                <a:srgbClr val="0000CC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Clr>
                <a:srgbClr val="0000CC"/>
              </a:buClr>
              <a:defRPr/>
            </a:pPr>
            <a:r>
              <a:rPr kumimoji="0" lang="en-US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Constant beam </a:t>
            </a:r>
            <a:r>
              <a:rPr kumimoji="0" lang="en-US" sz="2000" dirty="0" err="1" smtClean="0">
                <a:solidFill>
                  <a:srgbClr val="0000CC"/>
                </a:solidFill>
                <a:latin typeface="Comic Sans MS" charset="0"/>
                <a:cs typeface="+mn-cs"/>
              </a:rPr>
              <a:t>emittance</a:t>
            </a:r>
            <a:r>
              <a:rPr kumimoji="0" lang="en-US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 and damping time (damping wigglers)</a:t>
            </a:r>
            <a:endParaRPr kumimoji="0" lang="ru-RU" sz="2000" dirty="0" smtClean="0">
              <a:solidFill>
                <a:srgbClr val="0000CC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Clr>
                <a:srgbClr val="0000CC"/>
              </a:buClr>
              <a:defRPr/>
            </a:pPr>
            <a:r>
              <a:rPr kumimoji="0" lang="en-US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High beam current (feedbacks)</a:t>
            </a:r>
            <a:endParaRPr kumimoji="0" lang="ru-RU" sz="2000" dirty="0" smtClean="0">
              <a:solidFill>
                <a:srgbClr val="0000CC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Clr>
                <a:srgbClr val="0000CC"/>
              </a:buClr>
              <a:defRPr/>
            </a:pPr>
            <a:r>
              <a:rPr kumimoji="0" lang="ru-RU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5 </a:t>
            </a:r>
            <a:r>
              <a:rPr kumimoji="0" lang="en-US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Siberian Snakes</a:t>
            </a:r>
            <a:endParaRPr kumimoji="0" lang="ru-RU" sz="2000" dirty="0" smtClean="0">
              <a:solidFill>
                <a:srgbClr val="0000CC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Clr>
                <a:srgbClr val="0000CC"/>
              </a:buClr>
              <a:defRPr/>
            </a:pPr>
            <a:r>
              <a:rPr kumimoji="0" lang="en-US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High intensity source of positron</a:t>
            </a:r>
            <a:endParaRPr kumimoji="0" lang="ru-RU" sz="2000" dirty="0" smtClean="0">
              <a:solidFill>
                <a:srgbClr val="0000CC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Clr>
                <a:srgbClr val="0000CC"/>
              </a:buClr>
              <a:defRPr/>
            </a:pPr>
            <a:r>
              <a:rPr kumimoji="0" lang="en-US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High intensity source of polarized electron</a:t>
            </a:r>
            <a:endParaRPr kumimoji="0" lang="ru-RU" sz="2000" dirty="0" smtClean="0">
              <a:solidFill>
                <a:srgbClr val="0000CC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Clr>
                <a:srgbClr val="0000CC"/>
              </a:buClr>
              <a:defRPr/>
            </a:pPr>
            <a:r>
              <a:rPr kumimoji="0" lang="ru-RU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2.5 </a:t>
            </a:r>
            <a:r>
              <a:rPr kumimoji="0" lang="en-US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GeV </a:t>
            </a:r>
            <a:r>
              <a:rPr kumimoji="0" lang="en-US" sz="2000" dirty="0" err="1" smtClean="0">
                <a:solidFill>
                  <a:srgbClr val="0000CC"/>
                </a:solidFill>
                <a:latin typeface="Comic Sans MS" charset="0"/>
                <a:cs typeface="+mn-cs"/>
              </a:rPr>
              <a:t>linac</a:t>
            </a:r>
            <a:endParaRPr kumimoji="0" lang="ru-RU" sz="2000" dirty="0" smtClean="0">
              <a:solidFill>
                <a:srgbClr val="0000CC"/>
              </a:solidFill>
              <a:latin typeface="Comic Sans MS" charset="0"/>
              <a:cs typeface="+mn-cs"/>
            </a:endParaRPr>
          </a:p>
          <a:p>
            <a:pPr>
              <a:lnSpc>
                <a:spcPct val="80000"/>
              </a:lnSpc>
              <a:buClr>
                <a:srgbClr val="0000CC"/>
              </a:buClr>
              <a:defRPr/>
            </a:pPr>
            <a:r>
              <a:rPr kumimoji="0" lang="ru-RU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50 </a:t>
            </a:r>
            <a:r>
              <a:rPr kumimoji="0" lang="en-US" sz="2000" dirty="0" smtClean="0">
                <a:solidFill>
                  <a:srgbClr val="0000CC"/>
                </a:solidFill>
                <a:latin typeface="Comic Sans MS" charset="0"/>
                <a:cs typeface="+mn-cs"/>
              </a:rPr>
              <a:t>Hz top-up injection</a:t>
            </a:r>
            <a:endParaRPr kumimoji="0" lang="ru-RU" sz="2000" dirty="0" smtClean="0">
              <a:solidFill>
                <a:srgbClr val="0000CC"/>
              </a:solidFill>
              <a:latin typeface="Comic Sans MS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Layout</a:t>
            </a:r>
            <a:endParaRPr lang="ru-RU" dirty="0" smtClean="0">
              <a:cs typeface="+mj-cs"/>
            </a:endParaRPr>
          </a:p>
        </p:txBody>
      </p:sp>
      <p:pic>
        <p:nvPicPr>
          <p:cNvPr id="819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24802" r="19289" b="23750"/>
          <a:stretch>
            <a:fillRect/>
          </a:stretch>
        </p:blipFill>
        <p:spPr bwMode="auto">
          <a:xfrm>
            <a:off x="179388" y="1075655"/>
            <a:ext cx="8496300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0"/>
          <p:cNvSpPr txBox="1">
            <a:spLocks noChangeArrowheads="1"/>
          </p:cNvSpPr>
          <p:nvPr/>
        </p:nvSpPr>
        <p:spPr bwMode="auto">
          <a:xfrm>
            <a:off x="6372200" y="3140968"/>
            <a:ext cx="15668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800" b="1" dirty="0"/>
              <a:t>e</a:t>
            </a:r>
            <a:r>
              <a:rPr kumimoji="0" lang="en-US" sz="1800" b="1" dirty="0" smtClean="0"/>
              <a:t>+</a:t>
            </a:r>
            <a:r>
              <a:rPr kumimoji="0" lang="en-US" sz="1800" b="1" dirty="0"/>
              <a:t> </a:t>
            </a:r>
            <a:r>
              <a:rPr kumimoji="0" lang="en-US" sz="1800" b="1" dirty="0" smtClean="0"/>
              <a:t>main ring </a:t>
            </a:r>
            <a:endParaRPr kumimoji="0" lang="ru-RU" sz="1800" b="1" dirty="0"/>
          </a:p>
        </p:txBody>
      </p:sp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4644008" y="1331476"/>
            <a:ext cx="1527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800" b="1" dirty="0" smtClean="0"/>
              <a:t>e– main ring </a:t>
            </a:r>
            <a:endParaRPr kumimoji="0" lang="ru-RU" sz="1800" b="1" dirty="0"/>
          </a:p>
        </p:txBody>
      </p:sp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7596336" y="1423809"/>
            <a:ext cx="11415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800" b="1" dirty="0" smtClean="0"/>
              <a:t>detector</a:t>
            </a:r>
            <a:endParaRPr kumimoji="0" lang="ru-RU" sz="1800" b="1" dirty="0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283968" y="5373216"/>
            <a:ext cx="33215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800" b="1" dirty="0" smtClean="0">
                <a:solidFill>
                  <a:srgbClr val="FF0000"/>
                </a:solidFill>
              </a:rPr>
              <a:t>Major updated relates to the injection facility</a:t>
            </a:r>
            <a:endParaRPr kumimoji="0" lang="en-US" sz="1800" b="1" dirty="0">
              <a:solidFill>
                <a:srgbClr val="FF0000"/>
              </a:solidFill>
            </a:endParaRPr>
          </a:p>
        </p:txBody>
      </p:sp>
      <p:sp>
        <p:nvSpPr>
          <p:cNvPr id="8" name="Параллелограмм 7"/>
          <p:cNvSpPr/>
          <p:nvPr/>
        </p:nvSpPr>
        <p:spPr bwMode="auto">
          <a:xfrm>
            <a:off x="125734" y="3178693"/>
            <a:ext cx="4925176" cy="3024336"/>
          </a:xfrm>
          <a:prstGeom prst="parallelogram">
            <a:avLst>
              <a:gd name="adj" fmla="val 39338"/>
            </a:avLst>
          </a:prstGeom>
          <a:solidFill>
            <a:srgbClr val="FFC2C2">
              <a:alpha val="5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Arial" charset="0"/>
            </a:endParaRP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1259632" y="3995772"/>
            <a:ext cx="13830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800" b="1" dirty="0"/>
              <a:t>e</a:t>
            </a:r>
            <a:r>
              <a:rPr kumimoji="0" lang="ru-RU" sz="1800" b="1" dirty="0"/>
              <a:t>–</a:t>
            </a:r>
            <a:r>
              <a:rPr kumimoji="0" lang="en-US" sz="1800" b="1" dirty="0"/>
              <a:t> </a:t>
            </a:r>
            <a:r>
              <a:rPr kumimoji="0" lang="en-US" sz="1800" b="1" dirty="0" smtClean="0"/>
              <a:t>injector </a:t>
            </a:r>
            <a:endParaRPr kumimoji="0" lang="ru-RU" sz="1800" b="1" dirty="0"/>
          </a:p>
        </p:txBody>
      </p:sp>
      <p:sp>
        <p:nvSpPr>
          <p:cNvPr id="8200" name="TextBox 8"/>
          <p:cNvSpPr txBox="1">
            <a:spLocks noChangeArrowheads="1"/>
          </p:cNvSpPr>
          <p:nvPr/>
        </p:nvSpPr>
        <p:spPr bwMode="auto">
          <a:xfrm>
            <a:off x="1619672" y="5445224"/>
            <a:ext cx="1422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800" b="1" dirty="0"/>
              <a:t>e+ </a:t>
            </a:r>
            <a:r>
              <a:rPr kumimoji="0" lang="en-US" sz="1800" b="1" dirty="0" smtClean="0"/>
              <a:t>injector </a:t>
            </a:r>
            <a:endParaRPr kumimoji="0" lang="ru-RU" sz="1800" b="1" dirty="0"/>
          </a:p>
        </p:txBody>
      </p:sp>
      <p:sp>
        <p:nvSpPr>
          <p:cNvPr id="8201" name="TextBox 9"/>
          <p:cNvSpPr txBox="1">
            <a:spLocks noChangeArrowheads="1"/>
          </p:cNvSpPr>
          <p:nvPr/>
        </p:nvSpPr>
        <p:spPr bwMode="auto">
          <a:xfrm>
            <a:off x="2407606" y="4725144"/>
            <a:ext cx="19483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800" b="1" dirty="0"/>
              <a:t>e+ </a:t>
            </a:r>
            <a:r>
              <a:rPr kumimoji="0" lang="en-US" sz="1800" b="1" dirty="0" smtClean="0"/>
              <a:t>damping ring</a:t>
            </a:r>
            <a:endParaRPr kumimoji="0" lang="en-US" sz="1800" b="1" dirty="0"/>
          </a:p>
        </p:txBody>
      </p:sp>
      <p:sp>
        <p:nvSpPr>
          <p:cNvPr id="8202" name="TextBox 10"/>
          <p:cNvSpPr txBox="1">
            <a:spLocks noChangeArrowheads="1"/>
          </p:cNvSpPr>
          <p:nvPr/>
        </p:nvSpPr>
        <p:spPr bwMode="auto">
          <a:xfrm>
            <a:off x="3347864" y="3140968"/>
            <a:ext cx="12812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  <a:cs typeface="Arial" charset="0"/>
              </a:defRPr>
            </a:lvl1pPr>
            <a:lvl2pPr marL="742950" indent="-28575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2pPr>
            <a:lvl3pPr marL="11430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3pPr>
            <a:lvl4pPr marL="16002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4pPr>
            <a:lvl5pPr marL="2057400" indent="-228600"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400">
                <a:solidFill>
                  <a:schemeClr val="tx1"/>
                </a:solidFill>
                <a:latin typeface="Comic Sans MS" charset="0"/>
                <a:ea typeface="Arial" charset="0"/>
              </a:defRPr>
            </a:lvl9pPr>
          </a:lstStyle>
          <a:p>
            <a:r>
              <a:rPr kumimoji="0" lang="en-US" sz="1800" b="1" dirty="0" err="1"/>
              <a:t>e+e</a:t>
            </a:r>
            <a:r>
              <a:rPr kumimoji="0" lang="en-US" sz="1800" b="1" dirty="0" smtClean="0"/>
              <a:t>– </a:t>
            </a:r>
            <a:r>
              <a:rPr kumimoji="0" lang="en-US" sz="1800" b="1" dirty="0" err="1" smtClean="0"/>
              <a:t>linac</a:t>
            </a:r>
            <a:r>
              <a:rPr kumimoji="0" lang="en-US" sz="1800" b="1" dirty="0" smtClean="0"/>
              <a:t> </a:t>
            </a:r>
            <a:endParaRPr kumimoji="0"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179512" y="1052736"/>
            <a:ext cx="8784976" cy="58052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  <a:ea typeface="Arial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179388" y="1052736"/>
            <a:ext cx="8713787" cy="52565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kumimoji="1" sz="3000">
                <a:solidFill>
                  <a:schemeClr val="tx1"/>
                </a:solidFill>
                <a:latin typeface="+mn-lt"/>
                <a:ea typeface="+mn-ea"/>
                <a:cs typeface="Arial" charset="0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en-US" smtClean="0"/>
              <a:t> </a:t>
            </a:r>
            <a:endParaRPr lang="en-US" dirty="0" smtClean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Injector</a:t>
            </a:r>
            <a:endParaRPr lang="ru-RU" dirty="0"/>
          </a:p>
        </p:txBody>
      </p:sp>
      <p:pic>
        <p:nvPicPr>
          <p:cNvPr id="5" name="Picture 2" descr="D:\Users Documents\Berkaev\Documents\Rabota\Accelerators\CT-Factory\CT-Injector\A. Levichev\sct_layout_5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t="33037" r="29463" b="-505"/>
          <a:stretch/>
        </p:blipFill>
        <p:spPr bwMode="auto">
          <a:xfrm>
            <a:off x="179388" y="2544035"/>
            <a:ext cx="8713091" cy="376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9220" y="1031028"/>
            <a:ext cx="669674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="1" dirty="0"/>
              <a:t>Accelerating structure</a:t>
            </a:r>
            <a:r>
              <a:rPr lang="en-US" sz="1200" dirty="0"/>
              <a:t>: TW, constant impedance (geometry), length is 3 m, quasi-constant electric field distribution, energy gain is 22 MeV/m, beam energy per structure is 66 </a:t>
            </a:r>
            <a:r>
              <a:rPr lang="en-US" sz="1200" dirty="0" smtClean="0"/>
              <a:t>MeV</a:t>
            </a:r>
            <a:endParaRPr lang="en-US" sz="1200" dirty="0"/>
          </a:p>
          <a:p>
            <a:pPr>
              <a:spcAft>
                <a:spcPts val="600"/>
              </a:spcAft>
            </a:pPr>
            <a:r>
              <a:rPr lang="en-US" sz="1200" b="1" dirty="0"/>
              <a:t>Klystron:</a:t>
            </a:r>
            <a:r>
              <a:rPr lang="en-US" sz="1200" dirty="0"/>
              <a:t> peak power is 50 MW, repetition rate is 50 Hz, pulse length is up to 5 </a:t>
            </a:r>
            <a:r>
              <a:rPr lang="el-GR" sz="1200" dirty="0" smtClean="0"/>
              <a:t>μ</a:t>
            </a:r>
            <a:r>
              <a:rPr lang="en-US" sz="1200" dirty="0" smtClean="0"/>
              <a:t>s</a:t>
            </a:r>
            <a:endParaRPr lang="en-US" sz="1200" b="1" dirty="0"/>
          </a:p>
          <a:p>
            <a:pPr>
              <a:spcAft>
                <a:spcPts val="600"/>
              </a:spcAft>
            </a:pPr>
            <a:r>
              <a:rPr lang="en-US" sz="1200" b="1" dirty="0"/>
              <a:t>RF module</a:t>
            </a:r>
            <a:r>
              <a:rPr lang="en-US" sz="1200" dirty="0"/>
              <a:t>: 1 klystron, 2 accelerating strictures, electric field amplitude is 27 MV/m, gap between structures is 1 </a:t>
            </a:r>
            <a:r>
              <a:rPr lang="en-US" sz="1200" dirty="0" smtClean="0"/>
              <a:t>m</a:t>
            </a:r>
            <a:endParaRPr lang="en-US" sz="1200" dirty="0"/>
          </a:p>
          <a:p>
            <a:pPr>
              <a:spcAft>
                <a:spcPts val="600"/>
              </a:spcAft>
              <a:tabLst>
                <a:tab pos="8345488" algn="l"/>
              </a:tabLst>
            </a:pPr>
            <a:r>
              <a:rPr lang="en-US" sz="1200" b="1" dirty="0" smtClean="0"/>
              <a:t>RF </a:t>
            </a:r>
            <a:r>
              <a:rPr lang="en-US" sz="1200" b="1" dirty="0" err="1"/>
              <a:t>photogun</a:t>
            </a:r>
            <a:r>
              <a:rPr lang="en-US" sz="1200" dirty="0"/>
              <a:t>: beam charge is 1 </a:t>
            </a:r>
            <a:r>
              <a:rPr lang="en-US" sz="1200" dirty="0" err="1"/>
              <a:t>nC</a:t>
            </a:r>
            <a:r>
              <a:rPr lang="en-US" sz="1200" dirty="0"/>
              <a:t>, laser length is 266 nm, laser energy is up to 3 </a:t>
            </a:r>
            <a:r>
              <a:rPr lang="en-US" sz="1200" dirty="0" err="1"/>
              <a:t>mJ</a:t>
            </a:r>
            <a:r>
              <a:rPr lang="en-US" sz="1200" dirty="0"/>
              <a:t>, laser pulse length is not more 10 </a:t>
            </a:r>
            <a:r>
              <a:rPr lang="en-US" sz="1200" dirty="0" err="1"/>
              <a:t>ps</a:t>
            </a:r>
            <a:r>
              <a:rPr lang="en-US" sz="1200" dirty="0"/>
              <a:t>, metallic cathode, beam energy is at least 5 MeV, beam energy spread for </a:t>
            </a:r>
            <a:r>
              <a:rPr lang="en-US" sz="1200" dirty="0" smtClean="0"/>
              <a:t>total </a:t>
            </a:r>
            <a:r>
              <a:rPr lang="en-US" sz="1200" dirty="0"/>
              <a:t>charge is not more 0.5%, </a:t>
            </a:r>
            <a:r>
              <a:rPr lang="en-US" sz="1200" dirty="0" err="1"/>
              <a:t>rms</a:t>
            </a:r>
            <a:r>
              <a:rPr lang="en-US" sz="1200" dirty="0"/>
              <a:t> beam length is about 1 mm (3 </a:t>
            </a:r>
            <a:r>
              <a:rPr lang="en-US" sz="1200" dirty="0" err="1"/>
              <a:t>ps</a:t>
            </a:r>
            <a:r>
              <a:rPr lang="en-US" sz="1200" dirty="0" smtClean="0"/>
              <a:t>)</a:t>
            </a:r>
          </a:p>
          <a:p>
            <a:pPr>
              <a:spcAft>
                <a:spcPts val="600"/>
              </a:spcAft>
              <a:tabLst>
                <a:tab pos="8345488" algn="l"/>
              </a:tabLst>
            </a:pPr>
            <a:r>
              <a:rPr lang="en-US" sz="1200" b="1" dirty="0"/>
              <a:t>Thermionic gun</a:t>
            </a:r>
            <a:r>
              <a:rPr lang="en-US" sz="1200" dirty="0"/>
              <a:t>: pulse length is up to 10 ns, peak current is about 8 </a:t>
            </a:r>
            <a:r>
              <a:rPr lang="en-US" sz="1200" dirty="0" smtClean="0"/>
              <a:t>A  </a:t>
            </a:r>
            <a:endParaRPr lang="ru-RU" sz="1200" b="1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19446" y="5944464"/>
            <a:ext cx="417646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atin typeface="Comic Sans MS"/>
                <a:cs typeface="Comic Sans MS"/>
              </a:rPr>
              <a:t>Total number of accelerating structures: 104</a:t>
            </a:r>
          </a:p>
          <a:p>
            <a:pPr>
              <a:defRPr/>
            </a:pPr>
            <a:r>
              <a:rPr lang="en-US" sz="1400" b="1" dirty="0">
                <a:latin typeface="Comic Sans MS"/>
                <a:cs typeface="Comic Sans MS"/>
              </a:rPr>
              <a:t>Klystron number: 52</a:t>
            </a:r>
          </a:p>
          <a:p>
            <a:pPr>
              <a:defRPr/>
            </a:pPr>
            <a:r>
              <a:rPr lang="en-US" sz="1400" b="1" dirty="0">
                <a:latin typeface="Comic Sans MS"/>
                <a:cs typeface="Comic Sans MS"/>
              </a:rPr>
              <a:t>Total length of the </a:t>
            </a:r>
            <a:r>
              <a:rPr lang="en-US" sz="1400" b="1" dirty="0" err="1" smtClean="0">
                <a:latin typeface="Comic Sans MS"/>
                <a:cs typeface="Comic Sans MS"/>
              </a:rPr>
              <a:t>linacs</a:t>
            </a:r>
            <a:r>
              <a:rPr lang="en-US" sz="1400" b="1" dirty="0" smtClean="0">
                <a:latin typeface="Comic Sans MS"/>
                <a:cs typeface="Comic Sans MS"/>
              </a:rPr>
              <a:t> ~ 440 </a:t>
            </a:r>
            <a:r>
              <a:rPr lang="en-US" sz="1400" b="1" dirty="0">
                <a:latin typeface="Comic Sans MS"/>
                <a:cs typeface="Comic Sans MS"/>
              </a:rPr>
              <a:t>m</a:t>
            </a:r>
            <a:endParaRPr lang="ru-RU" sz="1400" b="1" dirty="0">
              <a:latin typeface="Comic Sans MS"/>
              <a:cs typeface="Comic Sans MS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5220072" y="4005064"/>
            <a:ext cx="102729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Compressor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516216" y="3501008"/>
            <a:ext cx="1339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+mj-lt"/>
              </a:rPr>
              <a:t>e± 1 </a:t>
            </a:r>
            <a:r>
              <a:rPr lang="en-US" sz="1200" b="1" dirty="0">
                <a:latin typeface="+mj-lt"/>
              </a:rPr>
              <a:t>GeV </a:t>
            </a:r>
            <a:r>
              <a:rPr lang="en-US" sz="1200" b="1" dirty="0" err="1">
                <a:latin typeface="+mj-lt"/>
              </a:rPr>
              <a:t>Linac</a:t>
            </a:r>
            <a:endParaRPr lang="en-US" sz="1200" b="1" dirty="0">
              <a:latin typeface="+mj-lt"/>
            </a:endParaRPr>
          </a:p>
          <a:p>
            <a:r>
              <a:rPr lang="en-US" sz="1200" i="1" dirty="0">
                <a:latin typeface="+mj-lt"/>
              </a:rPr>
              <a:t>AS – 16</a:t>
            </a:r>
          </a:p>
          <a:p>
            <a:r>
              <a:rPr lang="en-US" sz="1200" i="1" dirty="0">
                <a:latin typeface="+mj-lt"/>
              </a:rPr>
              <a:t>Klystrons –  8</a:t>
            </a:r>
          </a:p>
          <a:p>
            <a:r>
              <a:rPr lang="en-US" sz="1200" i="1" dirty="0">
                <a:latin typeface="+mj-lt"/>
              </a:rPr>
              <a:t>Length – 72 </a:t>
            </a:r>
            <a:r>
              <a:rPr lang="en-US" sz="1200" i="1" dirty="0" smtClean="0">
                <a:latin typeface="+mj-lt"/>
              </a:rPr>
              <a:t>m</a:t>
            </a:r>
            <a:endParaRPr lang="en-US" sz="1200" i="1" dirty="0">
              <a:latin typeface="+mj-lt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635896" y="4653136"/>
            <a:ext cx="9615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57697E"/>
                </a:solidFill>
                <a:latin typeface="+mj-lt"/>
              </a:rPr>
              <a:t>Debuncher</a:t>
            </a:r>
            <a:endParaRPr lang="ru-RU" sz="1200" b="1" dirty="0">
              <a:solidFill>
                <a:srgbClr val="57697E"/>
              </a:solidFill>
              <a:latin typeface="+mj-lt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5652120" y="4736177"/>
            <a:ext cx="21010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996600"/>
                </a:solidFill>
                <a:latin typeface="+mj-lt"/>
              </a:rPr>
              <a:t>e+ 1.5 GeV Damping Ring</a:t>
            </a:r>
            <a:endParaRPr lang="en-US" sz="1200" b="1" dirty="0">
              <a:solidFill>
                <a:srgbClr val="996600"/>
              </a:solidFill>
              <a:latin typeface="+mj-lt"/>
            </a:endParaRP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2784289" y="4941168"/>
            <a:ext cx="14996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+mj-lt"/>
              </a:rPr>
              <a:t>e+ 1.5 GeV </a:t>
            </a:r>
            <a:r>
              <a:rPr lang="en-US" sz="1200" b="1" dirty="0" err="1">
                <a:solidFill>
                  <a:srgbClr val="FF0000"/>
                </a:solidFill>
                <a:latin typeface="+mj-lt"/>
              </a:rPr>
              <a:t>Linac</a:t>
            </a:r>
            <a:r>
              <a:rPr lang="en-US" sz="1200" b="1" dirty="0">
                <a:solidFill>
                  <a:srgbClr val="FF0000"/>
                </a:solidFill>
                <a:latin typeface="+mj-lt"/>
              </a:rPr>
              <a:t> </a:t>
            </a:r>
          </a:p>
          <a:p>
            <a:r>
              <a:rPr lang="en-US" sz="1200" i="1" dirty="0">
                <a:solidFill>
                  <a:srgbClr val="FF0000"/>
                </a:solidFill>
                <a:latin typeface="+mj-lt"/>
              </a:rPr>
              <a:t>AS – 24</a:t>
            </a:r>
          </a:p>
          <a:p>
            <a:r>
              <a:rPr lang="en-US" sz="1200" i="1" dirty="0">
                <a:solidFill>
                  <a:srgbClr val="FF0000"/>
                </a:solidFill>
                <a:latin typeface="+mj-lt"/>
              </a:rPr>
              <a:t>Klystrons – 12</a:t>
            </a:r>
          </a:p>
          <a:p>
            <a:r>
              <a:rPr lang="en-US" sz="1200" i="1" dirty="0">
                <a:solidFill>
                  <a:srgbClr val="FF0000"/>
                </a:solidFill>
                <a:latin typeface="+mj-lt"/>
              </a:rPr>
              <a:t>Length – 96 m</a:t>
            </a: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2640273" y="3573016"/>
            <a:ext cx="14996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  <a:latin typeface="+mj-lt"/>
              </a:rPr>
              <a:t>e- 1.5 GeV </a:t>
            </a:r>
            <a:r>
              <a:rPr lang="en-US" sz="1200" b="1" dirty="0" err="1">
                <a:solidFill>
                  <a:srgbClr val="000090"/>
                </a:solidFill>
                <a:latin typeface="+mj-lt"/>
              </a:rPr>
              <a:t>Linac</a:t>
            </a:r>
            <a:endParaRPr lang="en-US" sz="1200" b="1" dirty="0">
              <a:solidFill>
                <a:srgbClr val="000090"/>
              </a:solidFill>
              <a:latin typeface="+mj-lt"/>
            </a:endParaRPr>
          </a:p>
          <a:p>
            <a:r>
              <a:rPr lang="en-US" sz="1200" i="1" dirty="0">
                <a:solidFill>
                  <a:srgbClr val="000090"/>
                </a:solidFill>
                <a:latin typeface="+mj-lt"/>
              </a:rPr>
              <a:t>AS – 24</a:t>
            </a:r>
          </a:p>
          <a:p>
            <a:r>
              <a:rPr lang="en-US" sz="1200" i="1" dirty="0">
                <a:solidFill>
                  <a:srgbClr val="000090"/>
                </a:solidFill>
                <a:latin typeface="+mj-lt"/>
              </a:rPr>
              <a:t>Klystrons – 12</a:t>
            </a:r>
          </a:p>
          <a:p>
            <a:r>
              <a:rPr lang="en-US" sz="1200" i="1" dirty="0">
                <a:solidFill>
                  <a:srgbClr val="000090"/>
                </a:solidFill>
                <a:latin typeface="+mj-lt"/>
              </a:rPr>
              <a:t>Length – 96 m</a:t>
            </a:r>
            <a:endParaRPr lang="ru-RU" sz="1200" i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4644008" y="3079993"/>
            <a:ext cx="23042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+mj-lt"/>
              </a:rPr>
              <a:t>1.5 GeV Transport channel</a:t>
            </a:r>
            <a:endParaRPr lang="ru-RU" sz="1200" b="1" i="1" dirty="0">
              <a:latin typeface="+mj-lt"/>
            </a:endParaRP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1115616" y="5982379"/>
            <a:ext cx="2228094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  <a:latin typeface="+mj-lt"/>
              </a:rPr>
              <a:t>e- 1 GeV + 1.5 </a:t>
            </a:r>
            <a:r>
              <a:rPr lang="en-US" sz="1200" b="1" dirty="0" err="1">
                <a:solidFill>
                  <a:srgbClr val="000090"/>
                </a:solidFill>
                <a:latin typeface="+mj-lt"/>
              </a:rPr>
              <a:t>Gev</a:t>
            </a:r>
            <a:r>
              <a:rPr lang="en-US" sz="1200" b="1" dirty="0">
                <a:solidFill>
                  <a:srgbClr val="000090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000090"/>
                </a:solidFill>
                <a:latin typeface="+mj-lt"/>
              </a:rPr>
              <a:t>Linacs</a:t>
            </a:r>
            <a:endParaRPr lang="en-US" sz="1200" b="1" dirty="0">
              <a:solidFill>
                <a:srgbClr val="000090"/>
              </a:solidFill>
              <a:latin typeface="+mj-lt"/>
            </a:endParaRPr>
          </a:p>
          <a:p>
            <a:r>
              <a:rPr lang="en-US" sz="1200" i="1" dirty="0">
                <a:solidFill>
                  <a:srgbClr val="000090"/>
                </a:solidFill>
                <a:latin typeface="+mj-lt"/>
              </a:rPr>
              <a:t>AS – 16 + 24</a:t>
            </a:r>
            <a:endParaRPr lang="ru-RU" sz="1200" i="1" dirty="0">
              <a:solidFill>
                <a:srgbClr val="000090"/>
              </a:solidFill>
              <a:latin typeface="+mj-lt"/>
            </a:endParaRPr>
          </a:p>
          <a:p>
            <a:r>
              <a:rPr lang="en-US" sz="1200" i="1" dirty="0">
                <a:solidFill>
                  <a:srgbClr val="000090"/>
                </a:solidFill>
                <a:latin typeface="+mj-lt"/>
              </a:rPr>
              <a:t>Klystron – 8 + 12</a:t>
            </a:r>
            <a:endParaRPr lang="ru-RU" sz="1200" i="1" dirty="0">
              <a:solidFill>
                <a:srgbClr val="000090"/>
              </a:solidFill>
              <a:latin typeface="+mj-lt"/>
            </a:endParaRPr>
          </a:p>
          <a:p>
            <a:r>
              <a:rPr lang="en-US" sz="1200" i="1" dirty="0">
                <a:solidFill>
                  <a:srgbClr val="000090"/>
                </a:solidFill>
                <a:latin typeface="+mj-lt"/>
              </a:rPr>
              <a:t>Length</a:t>
            </a:r>
            <a:r>
              <a:rPr lang="ru-RU" sz="1200" i="1" dirty="0">
                <a:solidFill>
                  <a:srgbClr val="000090"/>
                </a:solidFill>
                <a:latin typeface="+mj-lt"/>
              </a:rPr>
              <a:t> – </a:t>
            </a:r>
            <a:r>
              <a:rPr lang="en-US" sz="1200" i="1" dirty="0">
                <a:solidFill>
                  <a:srgbClr val="000090"/>
                </a:solidFill>
                <a:latin typeface="+mj-lt"/>
              </a:rPr>
              <a:t>72 m + 96 m</a:t>
            </a:r>
            <a:endParaRPr lang="ru-RU" sz="1200" i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1907704" y="5373216"/>
            <a:ext cx="108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CC00"/>
                </a:solidFill>
                <a:latin typeface="+mj-lt"/>
              </a:rPr>
              <a:t>Thermionic</a:t>
            </a:r>
          </a:p>
          <a:p>
            <a:r>
              <a:rPr lang="en-US" sz="1200" b="1" dirty="0">
                <a:solidFill>
                  <a:srgbClr val="00CC00"/>
                </a:solidFill>
                <a:latin typeface="+mj-lt"/>
              </a:rPr>
              <a:t> </a:t>
            </a:r>
            <a:r>
              <a:rPr lang="en-US" sz="1200" b="1" dirty="0" smtClean="0">
                <a:solidFill>
                  <a:srgbClr val="00CC00"/>
                </a:solidFill>
                <a:latin typeface="+mj-lt"/>
              </a:rPr>
              <a:t>gun</a:t>
            </a:r>
            <a:endParaRPr lang="ru-RU" sz="1200" b="1" dirty="0">
              <a:solidFill>
                <a:srgbClr val="00CC00"/>
              </a:solidFill>
              <a:latin typeface="+mj-lt"/>
            </a:endParaRP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179512" y="4509120"/>
            <a:ext cx="2160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CC00"/>
                </a:solidFill>
                <a:latin typeface="+mj-lt"/>
              </a:rPr>
              <a:t>e- </a:t>
            </a:r>
            <a:r>
              <a:rPr lang="en-US" sz="1200" dirty="0" err="1" smtClean="0">
                <a:solidFill>
                  <a:srgbClr val="00CC00"/>
                </a:solidFill>
                <a:latin typeface="+mj-lt"/>
              </a:rPr>
              <a:t>Photogun</a:t>
            </a:r>
            <a:r>
              <a:rPr lang="en-US" sz="1200" dirty="0">
                <a:solidFill>
                  <a:srgbClr val="00CC00"/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rgbClr val="00CC00"/>
                </a:solidFill>
                <a:latin typeface="+mj-lt"/>
              </a:rPr>
              <a:t>1 </a:t>
            </a:r>
            <a:r>
              <a:rPr lang="en-US" sz="1200" dirty="0" err="1">
                <a:solidFill>
                  <a:srgbClr val="00CC00"/>
                </a:solidFill>
                <a:latin typeface="+mj-lt"/>
              </a:rPr>
              <a:t>nC</a:t>
            </a:r>
            <a:r>
              <a:rPr lang="en-US" sz="1200" dirty="0">
                <a:solidFill>
                  <a:srgbClr val="00CC00"/>
                </a:solidFill>
                <a:latin typeface="+mj-lt"/>
              </a:rPr>
              <a:t>, 3 </a:t>
            </a:r>
            <a:r>
              <a:rPr lang="en-US" sz="1200" dirty="0" err="1">
                <a:solidFill>
                  <a:srgbClr val="00CC00"/>
                </a:solidFill>
                <a:latin typeface="+mj-lt"/>
              </a:rPr>
              <a:t>ps</a:t>
            </a:r>
            <a:endParaRPr lang="en-US" sz="1200" dirty="0">
              <a:solidFill>
                <a:srgbClr val="00CC00"/>
              </a:solidFill>
              <a:latin typeface="+mj-lt"/>
            </a:endParaRPr>
          </a:p>
          <a:p>
            <a:r>
              <a:rPr lang="el-GR" sz="1200" dirty="0">
                <a:solidFill>
                  <a:srgbClr val="00CC00"/>
                </a:solidFill>
                <a:latin typeface="+mj-lt"/>
              </a:rPr>
              <a:t>Δ</a:t>
            </a:r>
            <a:r>
              <a:rPr lang="en-US" sz="1200" dirty="0">
                <a:solidFill>
                  <a:srgbClr val="00CC00"/>
                </a:solidFill>
                <a:latin typeface="+mj-lt"/>
              </a:rPr>
              <a:t>E/E ~ </a:t>
            </a:r>
            <a:r>
              <a:rPr lang="en-US" sz="1200" dirty="0" smtClean="0">
                <a:solidFill>
                  <a:srgbClr val="00CC00"/>
                </a:solidFill>
                <a:latin typeface="+mj-lt"/>
              </a:rPr>
              <a:t>0.5% (</a:t>
            </a:r>
            <a:r>
              <a:rPr lang="en-US" sz="1200" dirty="0">
                <a:solidFill>
                  <a:srgbClr val="00CC00"/>
                </a:solidFill>
                <a:latin typeface="+mj-lt"/>
              </a:rPr>
              <a:t>total charge)</a:t>
            </a:r>
            <a:endParaRPr lang="ru-RU" sz="1200" dirty="0">
              <a:solidFill>
                <a:srgbClr val="00CC00"/>
              </a:solidFill>
              <a:latin typeface="+mj-lt"/>
            </a:endParaRP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323528" y="5085184"/>
            <a:ext cx="13467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CC00"/>
                </a:solidFill>
                <a:latin typeface="+mj-lt"/>
              </a:rPr>
              <a:t>Polarized e- Gun</a:t>
            </a:r>
            <a:endParaRPr lang="ru-RU" sz="1200" dirty="0">
              <a:solidFill>
                <a:srgbClr val="00CC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Изображение 27" descr="RFscheme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18483" y="322487"/>
            <a:ext cx="3171284" cy="4487767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Linac</a:t>
            </a:r>
            <a:r>
              <a:rPr lang="en-US" dirty="0" smtClean="0"/>
              <a:t> manufacturing by BINP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6059013"/>
            <a:ext cx="8713787" cy="36004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See talk “</a:t>
            </a:r>
            <a:r>
              <a:rPr lang="ru-RU" sz="1400" dirty="0">
                <a:solidFill>
                  <a:srgbClr val="FF0000"/>
                </a:solidFill>
                <a:latin typeface="Comic Sans MS"/>
                <a:cs typeface="Comic Sans MS"/>
              </a:rPr>
              <a:t>200 МэВ </a:t>
            </a:r>
            <a:r>
              <a:rPr lang="ru-RU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ускорительный </a:t>
            </a:r>
            <a:r>
              <a:rPr lang="ru-RU" sz="1400" dirty="0">
                <a:solidFill>
                  <a:srgbClr val="FF0000"/>
                </a:solidFill>
                <a:latin typeface="Comic Sans MS"/>
                <a:cs typeface="Comic Sans MS"/>
              </a:rPr>
              <a:t>модуль </a:t>
            </a:r>
            <a:r>
              <a:rPr lang="ru-RU" sz="1400" dirty="0" err="1">
                <a:solidFill>
                  <a:srgbClr val="FF0000"/>
                </a:solidFill>
                <a:latin typeface="Comic Sans MS"/>
                <a:cs typeface="Comic Sans MS"/>
              </a:rPr>
              <a:t>S</a:t>
            </a:r>
            <a:r>
              <a:rPr lang="ru-RU" sz="14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диапазона</a:t>
            </a:r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” by </a:t>
            </a:r>
            <a:r>
              <a:rPr lang="en-US" sz="1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S.Samoilov</a:t>
            </a:r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 (BINP SB RAS)</a:t>
            </a:r>
            <a:r>
              <a:rPr lang="ru-RU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Comic Sans MS"/>
                <a:cs typeface="Comic Sans MS"/>
              </a:rPr>
              <a:t>on Thursday</a:t>
            </a:r>
            <a:endParaRPr lang="ru-RU" sz="1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8" descr="DSC015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2068" y="3961070"/>
            <a:ext cx="2376487" cy="1782762"/>
          </a:xfrm>
          <a:prstGeom prst="rect">
            <a:avLst/>
          </a:prstGeom>
          <a:noFill/>
        </p:spPr>
      </p:pic>
      <p:pic>
        <p:nvPicPr>
          <p:cNvPr id="7" name="Picture 9" descr="DSC015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0244" y="4178566"/>
            <a:ext cx="1433498" cy="1910065"/>
          </a:xfrm>
          <a:prstGeom prst="rect">
            <a:avLst/>
          </a:prstGeom>
          <a:noFill/>
        </p:spPr>
      </p:pic>
      <p:pic>
        <p:nvPicPr>
          <p:cNvPr id="8" name="Picture 10" descr="IMG_20170406_15325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64" y="1292552"/>
            <a:ext cx="1604516" cy="2136448"/>
          </a:xfrm>
          <a:prstGeom prst="rect">
            <a:avLst/>
          </a:prstGeom>
          <a:noFill/>
        </p:spPr>
      </p:pic>
      <p:pic>
        <p:nvPicPr>
          <p:cNvPr id="9" name="Picture 11" descr="IMG-20150310-00045_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0060" y="1461824"/>
            <a:ext cx="2447925" cy="2135187"/>
          </a:xfrm>
          <a:prstGeom prst="rect">
            <a:avLst/>
          </a:prstGeom>
          <a:noFill/>
        </p:spPr>
      </p:pic>
      <p:pic>
        <p:nvPicPr>
          <p:cNvPr id="10" name="Picture 14" descr="IMG-20160126-0028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3069" y="4653136"/>
            <a:ext cx="1872549" cy="1403474"/>
          </a:xfrm>
          <a:prstGeom prst="rect">
            <a:avLst/>
          </a:prstGeom>
          <a:noFill/>
        </p:spPr>
      </p:pic>
      <p:pic>
        <p:nvPicPr>
          <p:cNvPr id="11" name="Picture 17" descr="DSC015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504" y="3645024"/>
            <a:ext cx="1800354" cy="2399904"/>
          </a:xfrm>
          <a:prstGeom prst="rect">
            <a:avLst/>
          </a:prstGeom>
          <a:noFill/>
        </p:spPr>
      </p:pic>
      <p:pic>
        <p:nvPicPr>
          <p:cNvPr id="12" name="Picture 19" descr="IMG_20170619_10100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79712" y="4365104"/>
            <a:ext cx="1229759" cy="1639150"/>
          </a:xfrm>
          <a:prstGeom prst="rect">
            <a:avLst/>
          </a:prstGeom>
          <a:noFill/>
        </p:spPr>
      </p:pic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2699792" y="3861047"/>
            <a:ext cx="2509615" cy="3632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H="1">
            <a:off x="2267742" y="3789039"/>
            <a:ext cx="144017" cy="3600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 flipH="1">
            <a:off x="1979712" y="3789040"/>
            <a:ext cx="432048" cy="1440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6" name="Line 24"/>
          <p:cNvSpPr>
            <a:spLocks noChangeShapeType="1"/>
          </p:cNvSpPr>
          <p:nvPr/>
        </p:nvSpPr>
        <p:spPr bwMode="auto">
          <a:xfrm flipH="1" flipV="1">
            <a:off x="1763688" y="1916831"/>
            <a:ext cx="791468" cy="7919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7" name="Line 25"/>
          <p:cNvSpPr>
            <a:spLocks noChangeShapeType="1"/>
          </p:cNvSpPr>
          <p:nvPr/>
        </p:nvSpPr>
        <p:spPr bwMode="auto">
          <a:xfrm>
            <a:off x="4427984" y="1772816"/>
            <a:ext cx="2088232" cy="6480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3563889" y="3717032"/>
            <a:ext cx="3148730" cy="2999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6424036" y="938604"/>
            <a:ext cx="28813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TW disk loaded accelerating structure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5250931" y="3903261"/>
            <a:ext cx="136815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Transformer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7432148" y="3622064"/>
            <a:ext cx="1254652" cy="31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Modulator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3355077" y="4149080"/>
            <a:ext cx="1873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Vacuum waveguide window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-36512" y="3356992"/>
            <a:ext cx="25202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Prototype of the klystron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1826310" y="4060304"/>
            <a:ext cx="16785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Cathode assembly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-108520" y="1006644"/>
            <a:ext cx="27363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SLED type power compressor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>
            <a:off x="2411760" y="3789041"/>
            <a:ext cx="1087096" cy="3963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Source of polarized electrons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388" y="1101427"/>
            <a:ext cx="8713787" cy="5223714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 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86" y="1524123"/>
            <a:ext cx="2510620" cy="359383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03" y="1523008"/>
            <a:ext cx="2980323" cy="3418899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33436" y="1088020"/>
            <a:ext cx="794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8000"/>
                </a:solidFill>
                <a:cs typeface="+mn-cs"/>
              </a:rPr>
              <a:t>Polarized electron source produced by BINP for </a:t>
            </a:r>
            <a:r>
              <a:rPr lang="en-US" sz="2400" dirty="0" err="1">
                <a:solidFill>
                  <a:srgbClr val="008000"/>
                </a:solidFill>
                <a:cs typeface="+mn-cs"/>
              </a:rPr>
              <a:t>AmPS</a:t>
            </a:r>
            <a:endParaRPr lang="ru-RU" sz="2400" dirty="0">
              <a:solidFill>
                <a:srgbClr val="008000"/>
              </a:solidFill>
              <a:cs typeface="+mn-cs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4"/>
          <a:srcRect l="722" t="2579" r="291" b="982"/>
          <a:stretch/>
        </p:blipFill>
        <p:spPr>
          <a:xfrm>
            <a:off x="2640412" y="3684427"/>
            <a:ext cx="4726026" cy="2439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50644" y="6048497"/>
            <a:ext cx="5495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660066"/>
                </a:solidFill>
              </a:rPr>
              <a:t>200 </a:t>
            </a:r>
            <a:r>
              <a:rPr lang="en-US" sz="1400" b="1" dirty="0" err="1" smtClean="0">
                <a:solidFill>
                  <a:srgbClr val="660066"/>
                </a:solidFill>
              </a:rPr>
              <a:t>keV</a:t>
            </a:r>
            <a:r>
              <a:rPr lang="en-US" sz="1400" b="1" dirty="0" smtClean="0">
                <a:solidFill>
                  <a:srgbClr val="660066"/>
                </a:solidFill>
              </a:rPr>
              <a:t> polarized electron gun of Nagoya University, Japan</a:t>
            </a:r>
            <a:endParaRPr lang="ru-RU" sz="1400" b="1" dirty="0">
              <a:solidFill>
                <a:srgbClr val="660066"/>
              </a:solidFill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2803224" y="1643482"/>
            <a:ext cx="3609206" cy="194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DFD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sz="1200" dirty="0">
                <a:solidFill>
                  <a:srgbClr val="0000CC"/>
                </a:solidFill>
                <a:cs typeface="+mn-cs"/>
              </a:rPr>
              <a:t>Beam 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polarization...........90%</a:t>
            </a:r>
            <a:endParaRPr lang="en-US" sz="1200" dirty="0">
              <a:solidFill>
                <a:srgbClr val="FF0000"/>
              </a:solidFill>
              <a:cs typeface="+mn-cs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sz="1200" dirty="0">
                <a:solidFill>
                  <a:srgbClr val="0000CC"/>
                </a:solidFill>
                <a:cs typeface="+mn-cs"/>
              </a:rPr>
              <a:t>Cathode 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voltage..............100 </a:t>
            </a:r>
            <a:r>
              <a:rPr lang="en-US" sz="1200" dirty="0">
                <a:solidFill>
                  <a:srgbClr val="0000CC"/>
                </a:solidFill>
                <a:cs typeface="+mn-cs"/>
              </a:rPr>
              <a:t>kV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sz="1200" dirty="0" smtClean="0">
                <a:solidFill>
                  <a:srgbClr val="0000CC"/>
                </a:solidFill>
                <a:cs typeface="+mn-cs"/>
              </a:rPr>
              <a:t>Photocathode type</a:t>
            </a:r>
            <a:r>
              <a:rPr lang="en-US" sz="1200" dirty="0" smtClean="0">
                <a:solidFill>
                  <a:srgbClr val="0000CC"/>
                </a:solidFill>
              </a:rPr>
              <a:t>.......</a:t>
            </a:r>
            <a:r>
              <a:rPr lang="en-US" sz="1200" dirty="0">
                <a:solidFill>
                  <a:srgbClr val="0000CC"/>
                </a:solidFill>
              </a:rPr>
              <a:t>..</a:t>
            </a:r>
            <a:r>
              <a:rPr lang="en-US" sz="1200" dirty="0" err="1" smtClean="0">
                <a:solidFill>
                  <a:srgbClr val="0000CC"/>
                </a:solidFill>
                <a:cs typeface="+mn-cs"/>
              </a:rPr>
              <a:t>AlInGaAS</a:t>
            </a:r>
            <a:r>
              <a:rPr lang="en-US" sz="1200" dirty="0">
                <a:solidFill>
                  <a:srgbClr val="0000CC"/>
                </a:solidFill>
                <a:cs typeface="+mn-cs"/>
              </a:rPr>
              <a:t>/</a:t>
            </a:r>
            <a:r>
              <a:rPr lang="en-US" sz="1200" dirty="0" err="1">
                <a:solidFill>
                  <a:srgbClr val="0000CC"/>
                </a:solidFill>
                <a:cs typeface="+mn-cs"/>
              </a:rPr>
              <a:t>AlGaAS</a:t>
            </a:r>
            <a:r>
              <a:rPr lang="en-US" sz="1200" dirty="0">
                <a:solidFill>
                  <a:srgbClr val="0000CC"/>
                </a:solidFill>
                <a:cs typeface="+mn-cs"/>
              </a:rPr>
              <a:t> SL</a:t>
            </a:r>
            <a:endParaRPr lang="en-US" sz="1200" dirty="0" smtClean="0">
              <a:solidFill>
                <a:srgbClr val="0000CC"/>
              </a:solidFill>
              <a:cs typeface="+mn-cs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sz="1200" dirty="0" smtClean="0">
                <a:solidFill>
                  <a:srgbClr val="0000CC"/>
                </a:solidFill>
                <a:cs typeface="+mn-cs"/>
              </a:rPr>
              <a:t>Laser type........................Ti</a:t>
            </a:r>
            <a:r>
              <a:rPr lang="en-US" sz="1200" dirty="0">
                <a:solidFill>
                  <a:srgbClr val="0000CC"/>
                </a:solidFill>
                <a:cs typeface="+mn-cs"/>
              </a:rPr>
              <a:t>–Sapphire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sz="1200" dirty="0">
                <a:solidFill>
                  <a:srgbClr val="0000CC"/>
                </a:solidFill>
                <a:cs typeface="+mn-cs"/>
              </a:rPr>
              <a:t>Light 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wavelength</a:t>
            </a:r>
            <a:r>
              <a:rPr lang="en-US" sz="1200" dirty="0" smtClean="0">
                <a:solidFill>
                  <a:srgbClr val="0000CC"/>
                </a:solidFill>
              </a:rPr>
              <a:t>..</a:t>
            </a:r>
            <a:r>
              <a:rPr lang="en-US" sz="1200" dirty="0">
                <a:solidFill>
                  <a:srgbClr val="0000CC"/>
                </a:solidFill>
              </a:rPr>
              <a:t>..........</a:t>
            </a:r>
            <a:r>
              <a:rPr lang="en-US" sz="1200" dirty="0" smtClean="0">
                <a:solidFill>
                  <a:srgbClr val="0000CC"/>
                </a:solidFill>
              </a:rPr>
              <a:t>.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700</a:t>
            </a:r>
            <a:r>
              <a:rPr lang="en-US" sz="1200" dirty="0">
                <a:solidFill>
                  <a:srgbClr val="0000CC"/>
                </a:solidFill>
                <a:cs typeface="+mn-cs"/>
              </a:rPr>
              <a:t>–850 nm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sz="1200" dirty="0">
                <a:solidFill>
                  <a:srgbClr val="0000CC"/>
                </a:solidFill>
                <a:cs typeface="+mn-cs"/>
              </a:rPr>
              <a:t>Laser 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energy in </a:t>
            </a:r>
            <a:r>
              <a:rPr lang="en-US" sz="1200" dirty="0">
                <a:solidFill>
                  <a:srgbClr val="0000CC"/>
                </a:solidFill>
                <a:cs typeface="+mn-cs"/>
              </a:rPr>
              <a:t>a 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pulse..10 </a:t>
            </a:r>
            <a:r>
              <a:rPr lang="en-US" sz="1200" dirty="0" err="1" smtClean="0">
                <a:solidFill>
                  <a:srgbClr val="0000CC"/>
                </a:solidFill>
                <a:cs typeface="+mn-cs"/>
              </a:rPr>
              <a:t>mkJ</a:t>
            </a:r>
            <a:endParaRPr lang="en-US" sz="1200" dirty="0">
              <a:solidFill>
                <a:srgbClr val="0000CC"/>
              </a:solidFill>
              <a:cs typeface="+mn-cs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sz="1200" dirty="0">
                <a:solidFill>
                  <a:srgbClr val="0000CC"/>
                </a:solidFill>
                <a:cs typeface="+mn-cs"/>
              </a:rPr>
              <a:t>Pulse 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duration</a:t>
            </a:r>
            <a:r>
              <a:rPr lang="en-US" sz="1200" dirty="0" smtClean="0">
                <a:solidFill>
                  <a:srgbClr val="0000CC"/>
                </a:solidFill>
              </a:rPr>
              <a:t>.</a:t>
            </a:r>
            <a:r>
              <a:rPr lang="en-US" sz="1200" dirty="0">
                <a:solidFill>
                  <a:srgbClr val="0000CC"/>
                </a:solidFill>
              </a:rPr>
              <a:t>...............</a:t>
            </a:r>
            <a:r>
              <a:rPr lang="en-US" sz="1200" dirty="0" smtClean="0">
                <a:solidFill>
                  <a:srgbClr val="0000CC"/>
                </a:solidFill>
              </a:rPr>
              <a:t>...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2 ns</a:t>
            </a:r>
            <a:endParaRPr lang="en-US" sz="1200" dirty="0">
              <a:solidFill>
                <a:srgbClr val="0000CC"/>
              </a:solidFill>
              <a:cs typeface="+mn-cs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sz="1200" dirty="0">
                <a:solidFill>
                  <a:srgbClr val="0000CC"/>
                </a:solidFill>
                <a:cs typeface="+mn-cs"/>
              </a:rPr>
              <a:t>Repetition 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rate</a:t>
            </a:r>
            <a:r>
              <a:rPr lang="en-US" sz="1200" dirty="0">
                <a:solidFill>
                  <a:srgbClr val="0000CC"/>
                </a:solidFill>
              </a:rPr>
              <a:t>................</a:t>
            </a:r>
            <a:r>
              <a:rPr lang="en-US" sz="1200" dirty="0" smtClean="0">
                <a:solidFill>
                  <a:srgbClr val="0000CC"/>
                </a:solidFill>
              </a:rPr>
              <a:t>.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50</a:t>
            </a:r>
            <a:r>
              <a:rPr lang="ru-RU" sz="1200" dirty="0" smtClean="0">
                <a:solidFill>
                  <a:srgbClr val="0000CC"/>
                </a:solidFill>
                <a:cs typeface="+mn-cs"/>
              </a:rPr>
              <a:t> </a:t>
            </a:r>
            <a:r>
              <a:rPr lang="en-US" sz="1200" dirty="0">
                <a:solidFill>
                  <a:srgbClr val="0000CC"/>
                </a:solidFill>
                <a:cs typeface="+mn-cs"/>
              </a:rPr>
              <a:t>Hz </a:t>
            </a:r>
            <a:endParaRPr lang="en-US" sz="1200" dirty="0">
              <a:solidFill>
                <a:srgbClr val="FF0000"/>
              </a:solidFill>
              <a:cs typeface="+mn-cs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sz="1200" dirty="0" smtClean="0">
                <a:solidFill>
                  <a:srgbClr val="0000CC"/>
                </a:solidFill>
                <a:cs typeface="+mn-cs"/>
              </a:rPr>
              <a:t>No. of e– per a pulse</a:t>
            </a:r>
            <a:r>
              <a:rPr lang="en-US" sz="1200" dirty="0">
                <a:solidFill>
                  <a:srgbClr val="0000CC"/>
                </a:solidFill>
              </a:rPr>
              <a:t>......</a:t>
            </a:r>
            <a:r>
              <a:rPr lang="en-US" sz="1200" dirty="0" smtClean="0">
                <a:solidFill>
                  <a:srgbClr val="0000CC"/>
                </a:solidFill>
              </a:rPr>
              <a:t>.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3·10</a:t>
            </a:r>
            <a:r>
              <a:rPr lang="en-US" sz="1200" baseline="30000" dirty="0" smtClean="0">
                <a:solidFill>
                  <a:srgbClr val="0000CC"/>
                </a:solidFill>
                <a:cs typeface="+mn-cs"/>
              </a:rPr>
              <a:t>10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CC"/>
              </a:buClr>
              <a:defRPr/>
            </a:pPr>
            <a:r>
              <a:rPr lang="en-US" sz="1200" dirty="0" smtClean="0">
                <a:solidFill>
                  <a:srgbClr val="0000CC"/>
                </a:solidFill>
                <a:cs typeface="+mn-cs"/>
              </a:rPr>
              <a:t>Normalized </a:t>
            </a:r>
            <a:r>
              <a:rPr lang="en-US" sz="1200" dirty="0" err="1" smtClean="0">
                <a:solidFill>
                  <a:srgbClr val="0000CC"/>
                </a:solidFill>
                <a:cs typeface="+mn-cs"/>
              </a:rPr>
              <a:t>emittance</a:t>
            </a:r>
            <a:r>
              <a:rPr lang="en-US" sz="1200" dirty="0">
                <a:solidFill>
                  <a:srgbClr val="0000CC"/>
                </a:solidFill>
              </a:rPr>
              <a:t>...</a:t>
            </a:r>
            <a:r>
              <a:rPr lang="en-US" sz="1200" dirty="0" smtClean="0">
                <a:solidFill>
                  <a:srgbClr val="0000CC"/>
                </a:solidFill>
              </a:rPr>
              <a:t>.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10</a:t>
            </a:r>
            <a:r>
              <a:rPr lang="ru-RU" sz="1200" dirty="0" smtClean="0">
                <a:solidFill>
                  <a:srgbClr val="0000CC"/>
                </a:solidFill>
                <a:cs typeface="+mn-cs"/>
              </a:rPr>
              <a:t>÷</a:t>
            </a:r>
            <a:r>
              <a:rPr lang="en-US" sz="1200" dirty="0" smtClean="0">
                <a:solidFill>
                  <a:srgbClr val="0000CC"/>
                </a:solidFill>
                <a:cs typeface="+mn-cs"/>
              </a:rPr>
              <a:t>30 </a:t>
            </a:r>
            <a:r>
              <a:rPr lang="en-US" sz="1200" dirty="0" err="1" smtClean="0">
                <a:solidFill>
                  <a:srgbClr val="0000CC"/>
                </a:solidFill>
                <a:cs typeface="+mn-cs"/>
              </a:rPr>
              <a:t>mm·mrad</a:t>
            </a:r>
            <a:endParaRPr lang="en-US" sz="1200" dirty="0" smtClean="0">
              <a:solidFill>
                <a:srgbClr val="0000CC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12" y="1124744"/>
            <a:ext cx="435307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8" descr="synchrotro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58" y="923263"/>
            <a:ext cx="5455363" cy="4169545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Damping ring</a:t>
            </a:r>
            <a:endParaRPr lang="ru-RU" dirty="0"/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0" y="5013176"/>
            <a:ext cx="4326680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453002"/>
            <a:ext cx="4320481" cy="288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8184" y="1641574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NSLS-II Booster was manufactured by BINP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182" y="2045590"/>
            <a:ext cx="32301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</a:rPr>
              <a:t>Energy......................1</a:t>
            </a:r>
            <a:r>
              <a:rPr lang="ru-RU" sz="1800" dirty="0" smtClean="0">
                <a:solidFill>
                  <a:srgbClr val="0000CC"/>
                </a:solidFill>
              </a:rPr>
              <a:t>.5</a:t>
            </a:r>
            <a:r>
              <a:rPr lang="en-US" sz="1800" dirty="0" smtClean="0">
                <a:solidFill>
                  <a:srgbClr val="0000CC"/>
                </a:solidFill>
              </a:rPr>
              <a:t> GeV</a:t>
            </a:r>
          </a:p>
          <a:p>
            <a:r>
              <a:rPr lang="en-US" sz="1800" dirty="0" smtClean="0">
                <a:solidFill>
                  <a:srgbClr val="0000CC"/>
                </a:solidFill>
              </a:rPr>
              <a:t>Circumference.</a:t>
            </a:r>
            <a:r>
              <a:rPr lang="en-US" sz="1800" dirty="0">
                <a:solidFill>
                  <a:srgbClr val="0000CC"/>
                </a:solidFill>
              </a:rPr>
              <a:t>...</a:t>
            </a:r>
            <a:r>
              <a:rPr lang="en-US" sz="1800" dirty="0" smtClean="0">
                <a:solidFill>
                  <a:srgbClr val="0000CC"/>
                </a:solidFill>
              </a:rPr>
              <a:t>...132 m</a:t>
            </a:r>
          </a:p>
          <a:p>
            <a:r>
              <a:rPr lang="en-US" sz="1800" dirty="0" err="1">
                <a:solidFill>
                  <a:srgbClr val="0000CC"/>
                </a:solidFill>
              </a:rPr>
              <a:t>Emittance</a:t>
            </a:r>
            <a:r>
              <a:rPr lang="en-US" sz="1800" dirty="0">
                <a:solidFill>
                  <a:srgbClr val="0000CC"/>
                </a:solidFill>
              </a:rPr>
              <a:t>......</a:t>
            </a:r>
            <a:r>
              <a:rPr lang="en-US" sz="1800" dirty="0" smtClean="0">
                <a:solidFill>
                  <a:srgbClr val="0000CC"/>
                </a:solidFill>
              </a:rPr>
              <a:t>..........10 </a:t>
            </a:r>
            <a:r>
              <a:rPr lang="en-US" sz="1800" dirty="0" err="1" smtClean="0">
                <a:solidFill>
                  <a:srgbClr val="0000CC"/>
                </a:solidFill>
              </a:rPr>
              <a:t>nm·rad</a:t>
            </a:r>
            <a:endParaRPr lang="en-US" sz="1800" dirty="0" smtClean="0">
              <a:solidFill>
                <a:srgbClr val="0000CC"/>
              </a:solidFill>
            </a:endParaRPr>
          </a:p>
          <a:p>
            <a:r>
              <a:rPr lang="en-US" sz="1800" dirty="0">
                <a:solidFill>
                  <a:srgbClr val="0000CC"/>
                </a:solidFill>
              </a:rPr>
              <a:t>Bunch length............3 </a:t>
            </a:r>
            <a:r>
              <a:rPr lang="en-US" sz="1800" dirty="0" smtClean="0">
                <a:solidFill>
                  <a:srgbClr val="0000CC"/>
                </a:solidFill>
              </a:rPr>
              <a:t>mm</a:t>
            </a:r>
          </a:p>
          <a:p>
            <a:r>
              <a:rPr lang="en-US" sz="1800" dirty="0" smtClean="0">
                <a:solidFill>
                  <a:srgbClr val="0000CC"/>
                </a:solidFill>
              </a:rPr>
              <a:t>Damping </a:t>
            </a:r>
            <a:r>
              <a:rPr lang="en-US" sz="1800" dirty="0">
                <a:solidFill>
                  <a:srgbClr val="0000CC"/>
                </a:solidFill>
              </a:rPr>
              <a:t>time......</a:t>
            </a:r>
            <a:r>
              <a:rPr lang="en-US" sz="1800" dirty="0" smtClean="0">
                <a:solidFill>
                  <a:srgbClr val="0000CC"/>
                </a:solidFill>
              </a:rPr>
              <a:t>....5 </a:t>
            </a:r>
            <a:r>
              <a:rPr lang="en-US" sz="1800" dirty="0" err="1" smtClean="0">
                <a:solidFill>
                  <a:srgbClr val="0000CC"/>
                </a:solidFill>
              </a:rPr>
              <a:t>msec</a:t>
            </a:r>
            <a:endParaRPr lang="en-US" sz="1800" dirty="0" smtClean="0">
              <a:solidFill>
                <a:srgbClr val="0000CC"/>
              </a:solidFill>
            </a:endParaRPr>
          </a:p>
          <a:p>
            <a:r>
              <a:rPr lang="en-US" sz="1800" dirty="0" smtClean="0">
                <a:solidFill>
                  <a:srgbClr val="0000CC"/>
                </a:solidFill>
              </a:rPr>
              <a:t>RF </a:t>
            </a:r>
            <a:r>
              <a:rPr lang="en-US" sz="1800" dirty="0">
                <a:solidFill>
                  <a:srgbClr val="0000CC"/>
                </a:solidFill>
              </a:rPr>
              <a:t>Frequency......</a:t>
            </a:r>
            <a:r>
              <a:rPr lang="en-US" sz="1800" dirty="0" smtClean="0">
                <a:solidFill>
                  <a:srgbClr val="0000CC"/>
                </a:solidFill>
              </a:rPr>
              <a:t>....500 MHz</a:t>
            </a:r>
          </a:p>
          <a:p>
            <a:r>
              <a:rPr lang="en-US" sz="1800" dirty="0">
                <a:solidFill>
                  <a:srgbClr val="0000CC"/>
                </a:solidFill>
              </a:rPr>
              <a:t>Injection rate......</a:t>
            </a:r>
            <a:r>
              <a:rPr lang="en-US" sz="1800" dirty="0" smtClean="0">
                <a:solidFill>
                  <a:srgbClr val="0000CC"/>
                </a:solidFill>
              </a:rPr>
              <a:t>...50 Hz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Comic Sans MS"/>
        <a:ea typeface="Arial"/>
        <a:cs typeface=""/>
      </a:majorFont>
      <a:minorFont>
        <a:latin typeface="Verdana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charset="0"/>
            <a:ea typeface="Arial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7675</TotalTime>
  <Words>1491</Words>
  <Application>Microsoft Office PowerPoint</Application>
  <PresentationFormat>Экран (4:3)</PresentationFormat>
  <Paragraphs>405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Profile</vt:lpstr>
      <vt:lpstr>Equation</vt:lpstr>
      <vt:lpstr>Презентация PowerPoint</vt:lpstr>
      <vt:lpstr>Super Charm Tau Team</vt:lpstr>
      <vt:lpstr>Physics program</vt:lpstr>
      <vt:lpstr>Main requirements &amp; solutions</vt:lpstr>
      <vt:lpstr>Layout</vt:lpstr>
      <vt:lpstr>Injector</vt:lpstr>
      <vt:lpstr>Linac manufacturing by BINP</vt:lpstr>
      <vt:lpstr>Source of polarized electrons </vt:lpstr>
      <vt:lpstr>Damping ring</vt:lpstr>
      <vt:lpstr>Main ring</vt:lpstr>
      <vt:lpstr>Main parameters</vt:lpstr>
      <vt:lpstr>Detector</vt:lpstr>
      <vt:lpstr>Detector technologies today</vt:lpstr>
      <vt:lpstr>Final Focus System</vt:lpstr>
      <vt:lpstr>Final Focus </vt:lpstr>
      <vt:lpstr>QD0 prototype</vt:lpstr>
      <vt:lpstr>Презентация PowerPoint</vt:lpstr>
      <vt:lpstr>Polarization (5 Siberian Snakes)</vt:lpstr>
      <vt:lpstr>RF system</vt:lpstr>
      <vt:lpstr>RF system</vt:lpstr>
      <vt:lpstr>Vacuum system for SuperKEKB</vt:lpstr>
      <vt:lpstr>Magnets by BINP</vt:lpstr>
      <vt:lpstr>Infrastructure</vt:lpstr>
      <vt:lpstr>Roadmap</vt:lpstr>
      <vt:lpstr>International support &amp; collaboration</vt:lpstr>
      <vt:lpstr>Russian Government Support</vt:lpstr>
      <vt:lpstr>Conclusion</vt:lpstr>
      <vt:lpstr>Thank you very much</vt:lpstr>
    </vt:vector>
  </TitlesOfParts>
  <Manager>Е.Левичев</Manager>
  <Company>ИЯФ СО РАН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Super-ct-фабрика: Коллайдер - структура и параметры</dc:title>
  <dc:subject>Второе рабочее совещание по Super-ct-фабрике</dc:subject>
  <dc:creator>П.Пиминов</dc:creator>
  <cp:lastModifiedBy>Алушта</cp:lastModifiedBy>
  <cp:revision>207</cp:revision>
  <dcterms:created xsi:type="dcterms:W3CDTF">1601-01-01T00:00:00Z</dcterms:created>
  <dcterms:modified xsi:type="dcterms:W3CDTF">2017-09-04T07:41:37Z</dcterms:modified>
</cp:coreProperties>
</file>