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77" r:id="rId3"/>
    <p:sldId id="274" r:id="rId4"/>
    <p:sldId id="308" r:id="rId5"/>
    <p:sldId id="263" r:id="rId6"/>
    <p:sldId id="264" r:id="rId7"/>
    <p:sldId id="273" r:id="rId8"/>
    <p:sldId id="300" r:id="rId9"/>
    <p:sldId id="262" r:id="rId10"/>
    <p:sldId id="305" r:id="rId11"/>
    <p:sldId id="299" r:id="rId12"/>
    <p:sldId id="261" r:id="rId13"/>
    <p:sldId id="306" r:id="rId14"/>
    <p:sldId id="278" r:id="rId15"/>
    <p:sldId id="257" r:id="rId16"/>
    <p:sldId id="307" r:id="rId17"/>
    <p:sldId id="282" r:id="rId18"/>
    <p:sldId id="304" r:id="rId19"/>
    <p:sldId id="280" r:id="rId20"/>
    <p:sldId id="285" r:id="rId21"/>
    <p:sldId id="270" r:id="rId22"/>
    <p:sldId id="267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577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577" autoAdjust="0"/>
    <p:restoredTop sz="94708" autoAdjust="0"/>
  </p:normalViewPr>
  <p:slideViewPr>
    <p:cSldViewPr>
      <p:cViewPr>
        <p:scale>
          <a:sx n="66" d="100"/>
          <a:sy n="66" d="100"/>
        </p:scale>
        <p:origin x="-1320" y="-1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FED4-6F6B-405F-8478-74522003273A}" type="datetimeFigureOut">
              <a:rPr lang="ru-RU" smtClean="0"/>
              <a:pPr/>
              <a:t>06.09.17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055C-0E7B-4232-987B-4AD4434FE6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FED4-6F6B-405F-8478-74522003273A}" type="datetimeFigureOut">
              <a:rPr lang="ru-RU" smtClean="0"/>
              <a:pPr/>
              <a:t>06.09.17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055C-0E7B-4232-987B-4AD4434FE6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FED4-6F6B-405F-8478-74522003273A}" type="datetimeFigureOut">
              <a:rPr lang="ru-RU" smtClean="0"/>
              <a:pPr/>
              <a:t>06.09.17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055C-0E7B-4232-987B-4AD4434FE6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FED4-6F6B-405F-8478-74522003273A}" type="datetimeFigureOut">
              <a:rPr lang="ru-RU" smtClean="0"/>
              <a:pPr/>
              <a:t>06.09.17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055C-0E7B-4232-987B-4AD4434FE6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FED4-6F6B-405F-8478-74522003273A}" type="datetimeFigureOut">
              <a:rPr lang="ru-RU" smtClean="0"/>
              <a:pPr/>
              <a:t>06.09.17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055C-0E7B-4232-987B-4AD4434FE6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FED4-6F6B-405F-8478-74522003273A}" type="datetimeFigureOut">
              <a:rPr lang="ru-RU" smtClean="0"/>
              <a:pPr/>
              <a:t>06.09.17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055C-0E7B-4232-987B-4AD4434FE6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FED4-6F6B-405F-8478-74522003273A}" type="datetimeFigureOut">
              <a:rPr lang="ru-RU" smtClean="0"/>
              <a:pPr/>
              <a:t>06.09.17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055C-0E7B-4232-987B-4AD4434FE6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FED4-6F6B-405F-8478-74522003273A}" type="datetimeFigureOut">
              <a:rPr lang="ru-RU" smtClean="0"/>
              <a:pPr/>
              <a:t>06.09.17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055C-0E7B-4232-987B-4AD4434FE6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FED4-6F6B-405F-8478-74522003273A}" type="datetimeFigureOut">
              <a:rPr lang="ru-RU" smtClean="0"/>
              <a:pPr/>
              <a:t>06.09.17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055C-0E7B-4232-987B-4AD4434FE6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FED4-6F6B-405F-8478-74522003273A}" type="datetimeFigureOut">
              <a:rPr lang="ru-RU" smtClean="0"/>
              <a:pPr/>
              <a:t>06.09.17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055C-0E7B-4232-987B-4AD4434FE6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FED4-6F6B-405F-8478-74522003273A}" type="datetimeFigureOut">
              <a:rPr lang="ru-RU" smtClean="0"/>
              <a:pPr/>
              <a:t>06.09.17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055C-0E7B-4232-987B-4AD4434FE6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1FED4-6F6B-405F-8478-74522003273A}" type="datetimeFigureOut">
              <a:rPr lang="ru-RU" smtClean="0"/>
              <a:pPr/>
              <a:t>06.09.17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055C-0E7B-4232-987B-4AD4434FE6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jpeg"/><Relationship Id="rId12" Type="http://schemas.openxmlformats.org/officeDocument/2006/relationships/image" Target="../media/image53.jpeg"/><Relationship Id="rId13" Type="http://schemas.openxmlformats.org/officeDocument/2006/relationships/image" Target="../media/image54.jpe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57.jpeg"/><Relationship Id="rId17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image" Target="../media/image47.png"/><Relationship Id="rId5" Type="http://schemas.openxmlformats.org/officeDocument/2006/relationships/image" Target="../media/image48.jpe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49.jpeg"/><Relationship Id="rId9" Type="http://schemas.openxmlformats.org/officeDocument/2006/relationships/image" Target="../media/image50.jpeg"/><Relationship Id="rId10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3.jpeg"/><Relationship Id="rId5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" Type="http://schemas.microsoft.com/office/2007/relationships/media" Target="file:///C:\Users\admin\Desktop\&#1044;&#1083;&#1103;%20&#1082;&#1086;&#1085;&#1092;&#1077;&#1088;&#1077;&#1085;&#1094;&#1080;&#1081;\&#1057;&#1072;&#1088;&#1072;&#1085;&#1094;&#1077;&#1074;%202017\Booster%20Quadrupole%20magnet.mp4" TargetMode="External"/><Relationship Id="rId2" Type="http://schemas.openxmlformats.org/officeDocument/2006/relationships/video" Target="file:///C:\Users\admin\Desktop\&#1044;&#1083;&#1103;%20&#1082;&#1086;&#1085;&#1092;&#1077;&#1088;&#1077;&#1085;&#1094;&#1080;&#1081;\&#1057;&#1072;&#1088;&#1072;&#1085;&#1094;&#1077;&#1074;%202017\Booster%20Quadrupole%20magnet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0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0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7" Type="http://schemas.openxmlformats.org/officeDocument/2006/relationships/image" Target="../media/image27.png"/><Relationship Id="rId8" Type="http://schemas.openxmlformats.org/officeDocument/2006/relationships/image" Target="../media/image28.jpeg"/><Relationship Id="rId9" Type="http://schemas.openxmlformats.org/officeDocument/2006/relationships/image" Target="../media/image29.png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376263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>
                <a:latin typeface="Georgia" pitchFamily="18" charset="0"/>
              </a:rPr>
              <a:t>Serial Magnetic Measurements of Quadruple Magnets of NICA Booster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204" y="4509120"/>
            <a:ext cx="8136904" cy="1008112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A. </a:t>
            </a: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Shemchuk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 on behalf of NICA team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144000" cy="900763"/>
            <a:chOff x="0" y="-1"/>
            <a:chExt cx="9144000" cy="90076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Georgia" panose="02040502050405020303" pitchFamily="18" charset="0"/>
              </a:endParaRPr>
            </a:p>
          </p:txBody>
        </p:sp>
        <p:pic>
          <p:nvPicPr>
            <p:cNvPr id="5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0" y="5967166"/>
            <a:ext cx="9144000" cy="890834"/>
            <a:chOff x="0" y="5967166"/>
            <a:chExt cx="9144000" cy="89083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5967166"/>
              <a:ext cx="9144000" cy="89083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Georgia" panose="02040502050405020303" pitchFamily="18" charset="0"/>
              </a:endParaRPr>
            </a:p>
          </p:txBody>
        </p:sp>
        <p:pic>
          <p:nvPicPr>
            <p:cNvPr id="7169" name="Picture 1" descr="C:\Users\admin\Desktop\фото\NICA Logo_RG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4368" y="6093296"/>
              <a:ext cx="1144287" cy="59876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4754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admin\Desktop\фото\BTH8kc7dH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196752"/>
            <a:ext cx="8820472" cy="4961516"/>
          </a:xfrm>
          <a:prstGeom prst="rect">
            <a:avLst/>
          </a:prstGeom>
          <a:noFill/>
        </p:spPr>
      </p:pic>
      <p:pic>
        <p:nvPicPr>
          <p:cNvPr id="21506" name="Picture 2" descr="C:\Users\admin\Desktop\фото\xUjhFOaDn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04" y="1124744"/>
            <a:ext cx="8960996" cy="504056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0" y="-1"/>
            <a:ext cx="9144000" cy="900763"/>
            <a:chOff x="0" y="-1"/>
            <a:chExt cx="9144000" cy="9007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Georgia" panose="02040502050405020303" pitchFamily="18" charset="0"/>
              </a:endParaRPr>
            </a:p>
          </p:txBody>
        </p:sp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1733563" y="188640"/>
            <a:ext cx="5609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Design and assembly of the sensor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664" y="630932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Fig. 8 </a:t>
            </a:r>
            <a:r>
              <a:rPr lang="en-US" dirty="0" smtClean="0">
                <a:latin typeface="Georgia" pitchFamily="18" charset="0"/>
              </a:rPr>
              <a:t>Basic elements of the probe with harmonic coils</a:t>
            </a:r>
            <a:endParaRPr lang="ru-RU" dirty="0">
              <a:latin typeface="Georgia" pitchFamily="18" charset="0"/>
            </a:endParaRPr>
          </a:p>
        </p:txBody>
      </p:sp>
      <p:cxnSp>
        <p:nvCxnSpPr>
          <p:cNvPr id="22" name="Прямая со стрелкой 21"/>
          <p:cNvCxnSpPr>
            <a:stCxn id="36" idx="2"/>
          </p:cNvCxnSpPr>
          <p:nvPr/>
        </p:nvCxnSpPr>
        <p:spPr>
          <a:xfrm flipH="1">
            <a:off x="4067945" y="2358171"/>
            <a:ext cx="1076404" cy="854805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3" idx="2"/>
          </p:cNvCxnSpPr>
          <p:nvPr/>
        </p:nvCxnSpPr>
        <p:spPr>
          <a:xfrm flipH="1">
            <a:off x="2777429" y="4651395"/>
            <a:ext cx="789274" cy="721821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7" idx="0"/>
          </p:cNvCxnSpPr>
          <p:nvPr/>
        </p:nvCxnSpPr>
        <p:spPr>
          <a:xfrm flipV="1">
            <a:off x="6728300" y="2492897"/>
            <a:ext cx="363980" cy="79208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56457" y="1988839"/>
            <a:ext cx="31757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Block of harmonic coils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84199" y="3284983"/>
            <a:ext cx="28882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Fiberglass-laminate tube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55776" y="4005064"/>
            <a:ext cx="20218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Plates for precise positioning</a:t>
            </a:r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5940152" y="5301208"/>
            <a:ext cx="432048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596336" y="4653136"/>
            <a:ext cx="432048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156176" y="5373216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7812360" y="4725144"/>
            <a:ext cx="43204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6156176" y="5373216"/>
            <a:ext cx="43204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172400" y="47251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6176" y="55892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160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43" grpId="0" animBg="1"/>
      <p:bldP spid="43" grpId="1" animBg="1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1835696" y="5517232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Zoomed cross-section</a:t>
            </a:r>
            <a:r>
              <a:rPr lang="ru-RU" sz="1200" dirty="0" smtClean="0"/>
              <a:t> </a:t>
            </a:r>
            <a:r>
              <a:rPr lang="en-US" sz="1200" dirty="0" err="1" smtClean="0"/>
              <a:t>sheme</a:t>
            </a:r>
            <a:r>
              <a:rPr lang="en-US" sz="1200" dirty="0" smtClean="0"/>
              <a:t> PCB coil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124744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Measuring coils are executed on technology of the multilayer printed circuit board. The printed circuit board contains three blocks on five identical measuring coils.</a:t>
            </a:r>
            <a:endParaRPr lang="uk-UA" dirty="0" smtClean="0">
              <a:latin typeface="Georgia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 Coils contain 400 rounds formed by 20 layers on 20 rounds.</a:t>
            </a:r>
            <a:endParaRPr lang="ru-RU" dirty="0" smtClean="0">
              <a:latin typeface="Georgia" pitchFamily="18" charset="0"/>
            </a:endParaRP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3635896" y="1196752"/>
          <a:ext cx="1851085" cy="230425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13035"/>
                <a:gridCol w="938050"/>
              </a:tblGrid>
              <a:tr h="314357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Parameter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Value ,mm</a:t>
                      </a:r>
                      <a:endParaRPr lang="ru-RU" sz="1000" b="1" dirty="0"/>
                    </a:p>
                  </a:txBody>
                  <a:tcPr anchor="ctr"/>
                </a:tc>
              </a:tr>
              <a:tr h="324180"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R1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6,85 </a:t>
                      </a:r>
                      <a:endParaRPr lang="ru-RU" sz="1050" dirty="0"/>
                    </a:p>
                  </a:txBody>
                  <a:tcPr anchor="ctr"/>
                </a:tc>
              </a:tr>
              <a:tr h="324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R2</a:t>
                      </a:r>
                      <a:endParaRPr lang="ru-RU" sz="105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9,85 </a:t>
                      </a:r>
                      <a:endParaRPr lang="ru-RU" sz="1050" dirty="0" smtClean="0"/>
                    </a:p>
                  </a:txBody>
                  <a:tcPr anchor="ctr"/>
                </a:tc>
              </a:tr>
              <a:tr h="324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R3</a:t>
                      </a:r>
                      <a:endParaRPr lang="ru-RU" sz="105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23,55 </a:t>
                      </a:r>
                      <a:endParaRPr lang="ru-RU" sz="1050" dirty="0" smtClean="0"/>
                    </a:p>
                  </a:txBody>
                  <a:tcPr anchor="ctr"/>
                </a:tc>
              </a:tr>
              <a:tr h="324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R4</a:t>
                      </a:r>
                      <a:endParaRPr lang="ru-RU" sz="105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26,55</a:t>
                      </a:r>
                      <a:endParaRPr lang="ru-RU" sz="1050" dirty="0"/>
                    </a:p>
                  </a:txBody>
                  <a:tcPr anchor="ctr"/>
                </a:tc>
              </a:tr>
              <a:tr h="346589"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R5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40,25</a:t>
                      </a:r>
                      <a:endParaRPr lang="ru-RU" sz="1050" dirty="0"/>
                    </a:p>
                  </a:txBody>
                  <a:tcPr anchor="ctr"/>
                </a:tc>
              </a:tr>
              <a:tr h="346589"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L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400</a:t>
                      </a:r>
                      <a:endParaRPr lang="ru-RU" sz="105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077072"/>
            <a:ext cx="508170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Users\admin\Desktop\фото\Катушка (микроскоп)\0823-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4704523" cy="3528392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0" y="-1"/>
            <a:ext cx="9144000" cy="900763"/>
            <a:chOff x="0" y="-1"/>
            <a:chExt cx="9144000" cy="9007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835696" y="2606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Design and assembly of the sensor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Picture 2" descr="C:\Users\admin\Desktop\фото\Катушка (микроскоп)\7rSAzdbDIr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196753"/>
            <a:ext cx="2673297" cy="475252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796136" y="61653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Fig . 10 </a:t>
            </a:r>
            <a:r>
              <a:rPr lang="en-US" dirty="0" smtClean="0">
                <a:latin typeface="Georgia" pitchFamily="18" charset="0"/>
              </a:rPr>
              <a:t>Cross-section A-A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07904" y="350100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Main parameter of PCB</a:t>
            </a:r>
            <a:endParaRPr lang="ru-RU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1187624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Fig. 9</a:t>
            </a:r>
            <a:r>
              <a:rPr lang="en-US" dirty="0" smtClean="0">
                <a:latin typeface="Georgia" pitchFamily="18" charset="0"/>
              </a:rPr>
              <a:t> Cross-section of PCB coil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588224" y="2420888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/>
          <p:cNvCxnSpPr>
            <a:stCxn id="76" idx="3"/>
          </p:cNvCxnSpPr>
          <p:nvPr/>
        </p:nvCxnSpPr>
        <p:spPr>
          <a:xfrm flipH="1">
            <a:off x="5868144" y="3035515"/>
            <a:ext cx="836079" cy="3214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9" name="Picture 3" descr="C:\Users\admin\Desktop\фото\Катушка (микроскоп)\0823-1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844824"/>
            <a:ext cx="1081136" cy="810852"/>
          </a:xfrm>
          <a:prstGeom prst="rect">
            <a:avLst/>
          </a:prstGeom>
          <a:noFill/>
        </p:spPr>
      </p:pic>
      <p:pic>
        <p:nvPicPr>
          <p:cNvPr id="24582" name="Picture 6" descr="C:\Users\admin\Desktop\фото\Катушка (микроскоп)\0823-07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1844824"/>
            <a:ext cx="1512168" cy="1134126"/>
          </a:xfrm>
          <a:prstGeom prst="rect">
            <a:avLst/>
          </a:prstGeom>
          <a:noFill/>
        </p:spPr>
      </p:pic>
      <p:cxnSp>
        <p:nvCxnSpPr>
          <p:cNvPr id="89" name="Прямая со стрелкой 88"/>
          <p:cNvCxnSpPr>
            <a:stCxn id="90" idx="1"/>
          </p:cNvCxnSpPr>
          <p:nvPr/>
        </p:nvCxnSpPr>
        <p:spPr>
          <a:xfrm flipH="1" flipV="1">
            <a:off x="2195736" y="2996952"/>
            <a:ext cx="1812555" cy="79389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Овал 89"/>
          <p:cNvSpPr/>
          <p:nvPr/>
        </p:nvSpPr>
        <p:spPr>
          <a:xfrm>
            <a:off x="3923928" y="3717032"/>
            <a:ext cx="576064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 стрелкой 82"/>
          <p:cNvCxnSpPr>
            <a:stCxn id="24582" idx="3"/>
            <a:endCxn id="24579" idx="1"/>
          </p:cNvCxnSpPr>
          <p:nvPr/>
        </p:nvCxnSpPr>
        <p:spPr>
          <a:xfrm flipV="1">
            <a:off x="2195736" y="2250250"/>
            <a:ext cx="432048" cy="16163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84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4" grpId="0"/>
      <p:bldP spid="75" grpId="0"/>
      <p:bldP spid="76" grpId="0" animBg="1"/>
      <p:bldP spid="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900763"/>
            <a:chOff x="0" y="-1"/>
            <a:chExt cx="9144000" cy="9007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395536" y="980728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  </a:t>
            </a:r>
            <a:r>
              <a:rPr lang="en-US" sz="1400" dirty="0" smtClean="0">
                <a:latin typeface="Georgia" pitchFamily="18" charset="0"/>
              </a:rPr>
              <a:t>The most important task in assembly - is exact installation of the block of coils relative a rotation axis. Thanks to a measuring arm, the accuracy of installation of coils is about 30 microns.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25602" name="Picture 2" descr="C:\Users\admin\Desktop\Для конференций\Саранцев 2017\Screenshot_1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24744"/>
            <a:ext cx="3384376" cy="245090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619672" y="188640"/>
            <a:ext cx="5609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Design and assembly of the sensor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6948264" y="2852936"/>
            <a:ext cx="57606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8172400" y="1916832"/>
            <a:ext cx="14401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148064" y="3645024"/>
            <a:ext cx="3995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Georgia" pitchFamily="18" charset="0"/>
              </a:rPr>
              <a:t>Fig. 12</a:t>
            </a:r>
            <a:r>
              <a:rPr lang="en-US" sz="1400" dirty="0" smtClean="0">
                <a:latin typeface="Georgia" pitchFamily="18" charset="0"/>
              </a:rPr>
              <a:t> </a:t>
            </a:r>
            <a:r>
              <a:rPr lang="ru-RU" sz="1400" dirty="0" smtClean="0">
                <a:latin typeface="Georgia" pitchFamily="18" charset="0"/>
              </a:rPr>
              <a:t>Н</a:t>
            </a:r>
            <a:r>
              <a:rPr lang="en-US" sz="1400" dirty="0" err="1" smtClean="0">
                <a:latin typeface="Georgia" pitchFamily="18" charset="0"/>
              </a:rPr>
              <a:t>oles</a:t>
            </a:r>
            <a:r>
              <a:rPr lang="en-US" sz="1400" dirty="0" smtClean="0">
                <a:latin typeface="Georgia" pitchFamily="18" charset="0"/>
              </a:rPr>
              <a:t> 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en-US" sz="1400" dirty="0" smtClean="0">
                <a:latin typeface="Georgia" pitchFamily="18" charset="0"/>
              </a:rPr>
              <a:t>for an adjustment of coils in the sensor</a:t>
            </a:r>
            <a:endParaRPr lang="ru-RU" sz="1400" dirty="0">
              <a:latin typeface="Georgia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5796136" y="2636912"/>
            <a:ext cx="72008" cy="72008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5436096" y="2780928"/>
            <a:ext cx="792088" cy="504056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0" descr="C:\Users\admin\Desktop\Статьи\Figure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916832"/>
            <a:ext cx="3456384" cy="4254009"/>
          </a:xfrm>
          <a:prstGeom prst="rect">
            <a:avLst/>
          </a:prstGeom>
          <a:noFill/>
        </p:spPr>
      </p:pic>
      <p:pic>
        <p:nvPicPr>
          <p:cNvPr id="25603" name="Picture 3" descr="C:\Users\admin\Desktop\фото\20161026_101619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2928" y="4149080"/>
            <a:ext cx="3585536" cy="2016224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323528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latin typeface="Georgia" pitchFamily="18" charset="0"/>
              </a:rPr>
              <a:t>Fig.11</a:t>
            </a:r>
            <a:r>
              <a:rPr lang="en-US" sz="1400" dirty="0" smtClean="0">
                <a:latin typeface="Georgia" pitchFamily="18" charset="0"/>
              </a:rPr>
              <a:t> Measurement of coordinates of an axis of the sensor concerning the </a:t>
            </a:r>
            <a:r>
              <a:rPr lang="en-US" sz="1400" dirty="0" err="1" smtClean="0">
                <a:latin typeface="Georgia" pitchFamily="18" charset="0"/>
              </a:rPr>
              <a:t>fiducial</a:t>
            </a:r>
            <a:r>
              <a:rPr lang="en-US" sz="1400" dirty="0" smtClean="0">
                <a:latin typeface="Georgia" pitchFamily="18" charset="0"/>
              </a:rPr>
              <a:t> platforms of a doublet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25605" name="Picture 5" descr="https://pp.userapi.com/c840731/v840731854/61b/DdmmqDjTcx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5463100" y="809709"/>
            <a:ext cx="810090" cy="1440161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5004048" y="639633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>
              <a:latin typeface="Georgia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32040" y="6119336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latin typeface="Georgia" pitchFamily="18" charset="0"/>
              </a:rPr>
              <a:t>Fig.13 </a:t>
            </a:r>
            <a:r>
              <a:rPr lang="en-US" sz="1400" dirty="0" smtClean="0">
                <a:latin typeface="Georgia" pitchFamily="18" charset="0"/>
              </a:rPr>
              <a:t>Position of coils concerning a spin axis. Construction is executed in the </a:t>
            </a:r>
            <a:r>
              <a:rPr lang="en-US" sz="1400" dirty="0" err="1" smtClean="0">
                <a:latin typeface="Georgia" pitchFamily="18" charset="0"/>
              </a:rPr>
              <a:t>PolyWorks</a:t>
            </a:r>
            <a:r>
              <a:rPr lang="en-US" sz="1400" dirty="0" smtClean="0">
                <a:latin typeface="Georgia" pitchFamily="18" charset="0"/>
              </a:rPr>
              <a:t> program</a:t>
            </a:r>
            <a:endParaRPr lang="ru-RU" sz="1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9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131840" y="1196752"/>
            <a:ext cx="3312368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-1"/>
            <a:ext cx="9144000" cy="900763"/>
            <a:chOff x="0" y="-1"/>
            <a:chExt cx="9144000" cy="9007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Georgia" panose="02040502050405020303" pitchFamily="18" charset="0"/>
              </a:endParaRPr>
            </a:p>
          </p:txBody>
        </p:sp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9" name="Прямоугольник 158"/>
          <p:cNvSpPr/>
          <p:nvPr/>
        </p:nvSpPr>
        <p:spPr>
          <a:xfrm>
            <a:off x="4331921" y="18864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en-US" sz="2400" b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1763688" y="188640"/>
            <a:ext cx="5777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Structure of </a:t>
            </a:r>
            <a:r>
              <a:rPr lang="en-US" sz="24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magnetometric</a:t>
            </a:r>
            <a:r>
              <a:rPr lang="en-US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system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275856" y="1268760"/>
            <a:ext cx="3100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Magnetic measurements</a:t>
            </a:r>
            <a:endParaRPr lang="ru-RU" b="1" dirty="0">
              <a:latin typeface="Georgia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2843808" y="1700808"/>
            <a:ext cx="1008112" cy="57606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49" idx="0"/>
          </p:cNvCxnSpPr>
          <p:nvPr/>
        </p:nvCxnSpPr>
        <p:spPr>
          <a:xfrm>
            <a:off x="5220072" y="1700808"/>
            <a:ext cx="1116124" cy="57606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79512" y="2276872"/>
            <a:ext cx="280831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004048" y="2276872"/>
            <a:ext cx="266429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39552" y="23488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«</a:t>
            </a:r>
            <a:r>
              <a:rPr lang="en-US" b="1" dirty="0" smtClean="0">
                <a:latin typeface="Georgia" pitchFamily="18" charset="0"/>
              </a:rPr>
              <a:t>Warm</a:t>
            </a:r>
            <a:r>
              <a:rPr lang="ru-RU" b="1" dirty="0" smtClean="0">
                <a:latin typeface="Georgia" pitchFamily="18" charset="0"/>
              </a:rPr>
              <a:t>»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t= 293 °K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92080" y="23488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«</a:t>
            </a:r>
            <a:r>
              <a:rPr lang="en-US" b="1" dirty="0" smtClean="0">
                <a:latin typeface="Georgia" pitchFamily="18" charset="0"/>
              </a:rPr>
              <a:t>Cold</a:t>
            </a:r>
            <a:r>
              <a:rPr lang="ru-RU" b="1" dirty="0" smtClean="0">
                <a:latin typeface="Georgia" pitchFamily="18" charset="0"/>
              </a:rPr>
              <a:t>»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t= 4.5 °K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56322" name="Picture 2" descr="C:\Users\admin\Desktop\фото\CNRRCDqq60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2592288" cy="3456384"/>
          </a:xfrm>
          <a:prstGeom prst="rect">
            <a:avLst/>
          </a:prstGeom>
          <a:noFill/>
        </p:spPr>
      </p:pic>
      <p:pic>
        <p:nvPicPr>
          <p:cNvPr id="56325" name="Picture 5" descr="C:\Users\admin\Desktop\фото\ММс\20161111_15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914722" y="1214070"/>
            <a:ext cx="2304257" cy="5726005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3131840" y="5805264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eorgia" pitchFamily="18" charset="0"/>
              </a:rPr>
              <a:t>  </a:t>
            </a:r>
            <a:r>
              <a:rPr lang="en-US" sz="1400" dirty="0" smtClean="0">
                <a:latin typeface="Georgia" pitchFamily="18" charset="0"/>
              </a:rPr>
              <a:t>Warm magnetic measurements are carried out in order that at an early stage to reject low-quality magnets.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en-US" sz="1400" dirty="0" smtClean="0">
                <a:latin typeface="Georgia" pitchFamily="18" charset="0"/>
              </a:rPr>
              <a:t>Realization of warm measurements allows to save time and costs of cooling of the rejected magnet.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99992" y="530120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eorgia" pitchFamily="18" charset="0"/>
              </a:rPr>
              <a:t> </a:t>
            </a:r>
            <a:r>
              <a:rPr lang="en-US" sz="1400" b="1" dirty="0" smtClean="0">
                <a:latin typeface="Georgia" pitchFamily="18" charset="0"/>
              </a:rPr>
              <a:t>Fig. 14 </a:t>
            </a:r>
            <a:r>
              <a:rPr lang="en-US" sz="1400" dirty="0" smtClean="0">
                <a:latin typeface="Georgia" pitchFamily="18" charset="0"/>
              </a:rPr>
              <a:t>Cryogenic measurements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9512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eorgia" pitchFamily="18" charset="0"/>
              </a:rPr>
              <a:t>  </a:t>
            </a:r>
            <a:r>
              <a:rPr lang="en-US" sz="1400" b="1" dirty="0" smtClean="0">
                <a:latin typeface="Georgia" pitchFamily="18" charset="0"/>
              </a:rPr>
              <a:t>Fig. 13</a:t>
            </a:r>
            <a:r>
              <a:rPr lang="en-US" sz="1400" dirty="0" smtClean="0">
                <a:latin typeface="Georgia" pitchFamily="18" charset="0"/>
              </a:rPr>
              <a:t> Warm measurements</a:t>
            </a:r>
            <a:endParaRPr lang="ru-RU" sz="1400" dirty="0">
              <a:latin typeface="Georgia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3995936" y="6453336"/>
            <a:ext cx="410445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44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/>
      <p:bldP spid="51" grpId="0"/>
      <p:bldP spid="60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6" name="Picture 22" descr="Картинки по запросу pxi 62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020272"/>
            <a:ext cx="1224136" cy="920896"/>
          </a:xfrm>
          <a:prstGeom prst="rect">
            <a:avLst/>
          </a:prstGeom>
          <a:noFill/>
        </p:spPr>
      </p:pic>
      <p:pic>
        <p:nvPicPr>
          <p:cNvPr id="52235" name="Picture 11" descr="C:\Users\admin\Desktop\Для конференций\Саранцев 2017\07101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663813"/>
            <a:ext cx="1728192" cy="1194187"/>
          </a:xfrm>
          <a:prstGeom prst="rect">
            <a:avLst/>
          </a:prstGeom>
          <a:noFill/>
        </p:spPr>
      </p:pic>
      <p:pic>
        <p:nvPicPr>
          <p:cNvPr id="52233" name="Picture 9" descr="C:\Users\admin\Desktop\Для конференций\Саранцев 2017\Screenshot_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81128"/>
            <a:ext cx="1891784" cy="1008112"/>
          </a:xfrm>
          <a:prstGeom prst="rect">
            <a:avLst/>
          </a:prstGeom>
          <a:noFill/>
        </p:spPr>
      </p:pic>
      <p:pic>
        <p:nvPicPr>
          <p:cNvPr id="52226" name="Picture 2" descr="https://pp.userapi.com/c840731/v840731654/1b1/77NwxIekNq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259632" y="1052736"/>
            <a:ext cx="648072" cy="1152129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0" y="-1"/>
            <a:ext cx="9144000" cy="900763"/>
            <a:chOff x="0" y="-1"/>
            <a:chExt cx="9144000" cy="9007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Georgia" panose="02040502050405020303" pitchFamily="18" charset="0"/>
              </a:endParaRPr>
            </a:p>
          </p:txBody>
        </p:sp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2123728" y="6093296"/>
            <a:ext cx="424847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Georgia" panose="02040502050405020303" pitchFamily="18" charset="0"/>
              </a:rPr>
              <a:t>Fig. 15</a:t>
            </a:r>
            <a:r>
              <a:rPr lang="en-US" sz="1400" dirty="0" smtClean="0">
                <a:latin typeface="Georgia" panose="02040502050405020303" pitchFamily="18" charset="0"/>
              </a:rPr>
              <a:t> Schematic chart of acquisition and control.</a:t>
            </a: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4331921" y="18864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en-US" sz="2400" b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1763688" y="188640"/>
            <a:ext cx="5777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Structure of </a:t>
            </a:r>
            <a:r>
              <a:rPr lang="en-US" sz="24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magnetometric</a:t>
            </a:r>
            <a:r>
              <a:rPr lang="en-US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system</a:t>
            </a:r>
          </a:p>
        </p:txBody>
      </p:sp>
      <p:pic>
        <p:nvPicPr>
          <p:cNvPr id="161" name="Picture 11" descr="I:\ДЛЯ СТАТЬИ-10-05-17\Диаграмм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1340768"/>
            <a:ext cx="5170292" cy="4320480"/>
          </a:xfrm>
          <a:prstGeom prst="rect">
            <a:avLst/>
          </a:prstGeom>
          <a:noFill/>
        </p:spPr>
      </p:pic>
      <p:cxnSp>
        <p:nvCxnSpPr>
          <p:cNvPr id="163" name="Прямая со стрелкой 162"/>
          <p:cNvCxnSpPr/>
          <p:nvPr/>
        </p:nvCxnSpPr>
        <p:spPr>
          <a:xfrm flipH="1">
            <a:off x="1979712" y="1628800"/>
            <a:ext cx="432048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 flipH="1" flipV="1">
            <a:off x="1187624" y="2348880"/>
            <a:ext cx="1224136" cy="28803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/>
          <p:nvPr/>
        </p:nvCxnSpPr>
        <p:spPr>
          <a:xfrm flipH="1" flipV="1">
            <a:off x="1331640" y="2924944"/>
            <a:ext cx="1080120" cy="21602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 flipH="1">
            <a:off x="1187624" y="3573016"/>
            <a:ext cx="1224136" cy="14401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 flipH="1">
            <a:off x="1403648" y="4005064"/>
            <a:ext cx="1008112" cy="64807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/>
          <p:nvPr/>
        </p:nvCxnSpPr>
        <p:spPr>
          <a:xfrm flipH="1">
            <a:off x="1619672" y="4509120"/>
            <a:ext cx="1440160" cy="144016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>
            <a:off x="6372200" y="5301208"/>
            <a:ext cx="576064" cy="50405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 flipV="1">
            <a:off x="6804248" y="1916832"/>
            <a:ext cx="216024" cy="43204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9" name="Picture 5" descr="C:\Users\admin\Desktop\Для конференций\Саранцев 2017\Figure 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980728"/>
            <a:ext cx="864096" cy="1248139"/>
          </a:xfrm>
          <a:prstGeom prst="rect">
            <a:avLst/>
          </a:prstGeom>
          <a:noFill/>
        </p:spPr>
      </p:pic>
      <p:pic>
        <p:nvPicPr>
          <p:cNvPr id="52231" name="Picture 7" descr="https://pp.userapi.com/c840731/v840731654/193/Vh4DDveIlA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1124744"/>
            <a:ext cx="864096" cy="1280142"/>
          </a:xfrm>
          <a:prstGeom prst="rect">
            <a:avLst/>
          </a:prstGeom>
          <a:noFill/>
        </p:spPr>
      </p:pic>
      <p:pic>
        <p:nvPicPr>
          <p:cNvPr id="52232" name="Picture 8" descr="C:\Users\admin\Desktop\Для конференций\Саранцев 2017\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2492896"/>
            <a:ext cx="1008112" cy="647595"/>
          </a:xfrm>
          <a:prstGeom prst="rect">
            <a:avLst/>
          </a:prstGeom>
          <a:noFill/>
        </p:spPr>
      </p:pic>
      <p:cxnSp>
        <p:nvCxnSpPr>
          <p:cNvPr id="196" name="Прямая со стрелкой 195"/>
          <p:cNvCxnSpPr/>
          <p:nvPr/>
        </p:nvCxnSpPr>
        <p:spPr>
          <a:xfrm flipV="1">
            <a:off x="4283968" y="1772816"/>
            <a:ext cx="504056" cy="3600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4" name="Picture 10" descr="C:\Users\admin\Desktop\Для конференций\Саранцев 2017\3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5661248"/>
            <a:ext cx="1224136" cy="924774"/>
          </a:xfrm>
          <a:prstGeom prst="rect">
            <a:avLst/>
          </a:prstGeom>
          <a:noFill/>
        </p:spPr>
      </p:pic>
      <p:pic>
        <p:nvPicPr>
          <p:cNvPr id="52238" name="Picture 14" descr="C:\Users\admin\Desktop\Для конференций\Саранцев 2017\3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3284984"/>
            <a:ext cx="864096" cy="1076592"/>
          </a:xfrm>
          <a:prstGeom prst="rect">
            <a:avLst/>
          </a:prstGeom>
          <a:noFill/>
        </p:spPr>
      </p:pic>
      <p:pic>
        <p:nvPicPr>
          <p:cNvPr id="235" name="Рисунок 23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52320" y="1916832"/>
            <a:ext cx="1350415" cy="1224136"/>
          </a:xfrm>
          <a:prstGeom prst="rect">
            <a:avLst/>
          </a:prstGeom>
        </p:spPr>
      </p:pic>
      <p:cxnSp>
        <p:nvCxnSpPr>
          <p:cNvPr id="236" name="Прямая со стрелкой 235"/>
          <p:cNvCxnSpPr/>
          <p:nvPr/>
        </p:nvCxnSpPr>
        <p:spPr>
          <a:xfrm flipV="1">
            <a:off x="6588224" y="2564904"/>
            <a:ext cx="1008112" cy="7200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0" name="Рисунок 23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668344" y="2924944"/>
            <a:ext cx="1115616" cy="1110134"/>
          </a:xfrm>
          <a:prstGeom prst="rect">
            <a:avLst/>
          </a:prstGeom>
        </p:spPr>
      </p:pic>
      <p:cxnSp>
        <p:nvCxnSpPr>
          <p:cNvPr id="241" name="Прямая со стрелкой 240"/>
          <p:cNvCxnSpPr/>
          <p:nvPr/>
        </p:nvCxnSpPr>
        <p:spPr>
          <a:xfrm>
            <a:off x="6588224" y="4005064"/>
            <a:ext cx="1080120" cy="43204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42" name="Picture 18" descr="http://sine.ni.com/images/products/us/02231204_0423_l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4328" y="5013176"/>
            <a:ext cx="1152128" cy="838173"/>
          </a:xfrm>
          <a:prstGeom prst="rect">
            <a:avLst/>
          </a:prstGeom>
          <a:noFill/>
        </p:spPr>
      </p:pic>
      <p:cxnSp>
        <p:nvCxnSpPr>
          <p:cNvPr id="247" name="Прямая со стрелкой 246"/>
          <p:cNvCxnSpPr/>
          <p:nvPr/>
        </p:nvCxnSpPr>
        <p:spPr>
          <a:xfrm>
            <a:off x="6516216" y="4437112"/>
            <a:ext cx="1080120" cy="72008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44" name="Picture 20" descr="Картинки по запросу pxi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72200" y="1052736"/>
            <a:ext cx="1672584" cy="792088"/>
          </a:xfrm>
          <a:prstGeom prst="rect">
            <a:avLst/>
          </a:prstGeom>
          <a:noFill/>
        </p:spPr>
      </p:pic>
      <p:cxnSp>
        <p:nvCxnSpPr>
          <p:cNvPr id="258" name="Прямая со стрелкой 257"/>
          <p:cNvCxnSpPr/>
          <p:nvPr/>
        </p:nvCxnSpPr>
        <p:spPr>
          <a:xfrm>
            <a:off x="6588224" y="3429000"/>
            <a:ext cx="1008112" cy="5101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44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71400"/>
            <a:ext cx="9144000" cy="900763"/>
            <a:chOff x="0" y="-1"/>
            <a:chExt cx="9144000" cy="90076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3707904" y="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Results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1031" name="Picture 7" descr="C:\Users\admin\Desktop\Для конференций\Саранцев 2017\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196752"/>
            <a:ext cx="6000973" cy="540198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835696" y="6488668"/>
            <a:ext cx="61926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Fig.16 </a:t>
            </a:r>
            <a:r>
              <a:rPr lang="en-US" dirty="0" smtClean="0">
                <a:latin typeface="Georgia" panose="02040502050405020303" pitchFamily="18" charset="0"/>
              </a:rPr>
              <a:t>Sensitivity for harmonics of measurement system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90872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  </a:t>
            </a:r>
            <a:r>
              <a:rPr lang="en-US" dirty="0" smtClean="0">
                <a:latin typeface="Georgia" pitchFamily="18" charset="0"/>
              </a:rPr>
              <a:t>The graph shows the sensitivity of the measuring system to the measured harmonics.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563888" y="1700808"/>
            <a:ext cx="288032" cy="28803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572000" y="2492896"/>
            <a:ext cx="288032" cy="28803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72000" y="2924944"/>
            <a:ext cx="288032" cy="28803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C:\Users\admin\Desktop\Для конференций\Саранцев 2017\nn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132856"/>
            <a:ext cx="4261669" cy="353548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907704" y="5949280"/>
            <a:ext cx="165618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For  </a:t>
            </a:r>
            <a:r>
              <a:rPr lang="ru-RU" b="1" dirty="0" smtClean="0">
                <a:latin typeface="Georgia" pitchFamily="18" charset="0"/>
              </a:rPr>
              <a:t>«</a:t>
            </a:r>
            <a:r>
              <a:rPr lang="en-US" b="1" dirty="0" smtClean="0">
                <a:latin typeface="Georgia" pitchFamily="18" charset="0"/>
              </a:rPr>
              <a:t>D</a:t>
            </a:r>
            <a:r>
              <a:rPr lang="ru-RU" b="1" dirty="0" smtClean="0">
                <a:latin typeface="Georgia" pitchFamily="18" charset="0"/>
              </a:rPr>
              <a:t>» </a:t>
            </a:r>
            <a:r>
              <a:rPr lang="en-US" dirty="0" smtClean="0">
                <a:latin typeface="Georgia" pitchFamily="18" charset="0"/>
              </a:rPr>
              <a:t>lens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8144" y="5949280"/>
            <a:ext cx="165618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For  </a:t>
            </a:r>
            <a:r>
              <a:rPr lang="ru-RU" b="1" dirty="0" smtClean="0">
                <a:latin typeface="Georgia" pitchFamily="18" charset="0"/>
              </a:rPr>
              <a:t>«</a:t>
            </a:r>
            <a:r>
              <a:rPr lang="en-US" b="1" dirty="0" smtClean="0">
                <a:latin typeface="Georgia" pitchFamily="18" charset="0"/>
              </a:rPr>
              <a:t>F</a:t>
            </a:r>
            <a:r>
              <a:rPr lang="ru-RU" b="1" dirty="0" smtClean="0">
                <a:latin typeface="Georgia" pitchFamily="18" charset="0"/>
              </a:rPr>
              <a:t>» </a:t>
            </a:r>
            <a:r>
              <a:rPr lang="en-US" dirty="0" smtClean="0">
                <a:latin typeface="Georgia" pitchFamily="18" charset="0"/>
              </a:rPr>
              <a:t>lens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6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-171400"/>
            <a:ext cx="9144000" cy="900763"/>
            <a:chOff x="0" y="-1"/>
            <a:chExt cx="9144000" cy="90076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3707904" y="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Results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602128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Fig. 16</a:t>
            </a:r>
            <a:r>
              <a:rPr lang="en-US" dirty="0" smtClean="0">
                <a:latin typeface="Georgia" pitchFamily="18" charset="0"/>
              </a:rPr>
              <a:t> Measured harmonics of the serial doublet lens DL 20-04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1" name="Picture 3" descr="C:\Users\admin\Desktop\Для конференций\Саранцев 2017\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4798" y="908721"/>
            <a:ext cx="5807521" cy="4680520"/>
          </a:xfrm>
          <a:prstGeom prst="rect">
            <a:avLst/>
          </a:prstGeom>
          <a:noFill/>
        </p:spPr>
      </p:pic>
      <p:pic>
        <p:nvPicPr>
          <p:cNvPr id="2052" name="Picture 4" descr="C:\Users\admin\Desktop\Для конференций\Саранцев 2017\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5329" y="1628800"/>
            <a:ext cx="4708670" cy="35283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87624" y="5373216"/>
            <a:ext cx="165618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For  </a:t>
            </a:r>
            <a:r>
              <a:rPr lang="ru-RU" b="1" dirty="0" smtClean="0">
                <a:latin typeface="Georgia" pitchFamily="18" charset="0"/>
              </a:rPr>
              <a:t>«</a:t>
            </a:r>
            <a:r>
              <a:rPr lang="en-US" b="1" dirty="0" smtClean="0">
                <a:latin typeface="Georgia" pitchFamily="18" charset="0"/>
              </a:rPr>
              <a:t>D</a:t>
            </a:r>
            <a:r>
              <a:rPr lang="ru-RU" b="1" dirty="0" smtClean="0">
                <a:latin typeface="Georgia" pitchFamily="18" charset="0"/>
              </a:rPr>
              <a:t>» </a:t>
            </a:r>
            <a:r>
              <a:rPr lang="en-US" dirty="0" smtClean="0">
                <a:latin typeface="Georgia" pitchFamily="18" charset="0"/>
              </a:rPr>
              <a:t>lens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5373216"/>
            <a:ext cx="165618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For  </a:t>
            </a:r>
            <a:r>
              <a:rPr lang="ru-RU" b="1" dirty="0" smtClean="0">
                <a:latin typeface="Georgia" pitchFamily="18" charset="0"/>
              </a:rPr>
              <a:t>«</a:t>
            </a:r>
            <a:r>
              <a:rPr lang="en-US" b="1" dirty="0" smtClean="0">
                <a:latin typeface="Georgia" pitchFamily="18" charset="0"/>
              </a:rPr>
              <a:t>F</a:t>
            </a:r>
            <a:r>
              <a:rPr lang="ru-RU" b="1" dirty="0" smtClean="0">
                <a:latin typeface="Georgia" pitchFamily="18" charset="0"/>
              </a:rPr>
              <a:t>» </a:t>
            </a:r>
            <a:r>
              <a:rPr lang="en-US" dirty="0" smtClean="0">
                <a:latin typeface="Georgia" pitchFamily="18" charset="0"/>
              </a:rPr>
              <a:t>lens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3848" y="1052736"/>
            <a:ext cx="252028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Georgia" pitchFamily="18" charset="0"/>
              </a:rPr>
              <a:t>b</a:t>
            </a:r>
            <a:r>
              <a:rPr lang="en-US" sz="1200" dirty="0" err="1" smtClean="0">
                <a:latin typeface="Georgia" pitchFamily="18" charset="0"/>
              </a:rPr>
              <a:t>n</a:t>
            </a:r>
            <a:r>
              <a:rPr lang="en-US" dirty="0" err="1" smtClean="0">
                <a:latin typeface="Georgia" pitchFamily="18" charset="0"/>
              </a:rPr>
              <a:t>,a</a:t>
            </a:r>
            <a:r>
              <a:rPr lang="en-US" sz="1200" dirty="0" err="1" smtClean="0">
                <a:latin typeface="Georgia" pitchFamily="18" charset="0"/>
              </a:rPr>
              <a:t>n</a:t>
            </a:r>
            <a:r>
              <a:rPr lang="en-US" sz="1200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˂ 10⁻⁴ (n=7..31)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6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-171400"/>
            <a:ext cx="9144000" cy="900763"/>
            <a:chOff x="0" y="-1"/>
            <a:chExt cx="9144000" cy="90076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707904" y="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Results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3074" name="Picture 2" descr="C:\Users\admin\Desktop\Для конференций\Саранцев 2017\qw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980728"/>
            <a:ext cx="6120680" cy="513637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99592" y="6237312"/>
            <a:ext cx="80648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Fig. 17 </a:t>
            </a:r>
            <a:r>
              <a:rPr lang="en-US" dirty="0" smtClean="0">
                <a:latin typeface="Georgia" panose="02040502050405020303" pitchFamily="18" charset="0"/>
              </a:rPr>
              <a:t>Effective length for 10 kA. </a:t>
            </a:r>
            <a:r>
              <a:rPr lang="en-US" b="1" dirty="0" smtClean="0">
                <a:latin typeface="Georgia" panose="02040502050405020303" pitchFamily="18" charset="0"/>
              </a:rPr>
              <a:t>Left</a:t>
            </a:r>
            <a:r>
              <a:rPr lang="en-US" dirty="0" smtClean="0">
                <a:latin typeface="Georgia" panose="02040502050405020303" pitchFamily="18" charset="0"/>
              </a:rPr>
              <a:t> – for DL20-04, </a:t>
            </a:r>
            <a:r>
              <a:rPr lang="en-US" b="1" dirty="0" smtClean="0">
                <a:latin typeface="Georgia" panose="02040502050405020303" pitchFamily="18" charset="0"/>
              </a:rPr>
              <a:t>right</a:t>
            </a:r>
            <a:r>
              <a:rPr lang="en-US" dirty="0" smtClean="0">
                <a:latin typeface="Georgia" panose="02040502050405020303" pitchFamily="18" charset="0"/>
              </a:rPr>
              <a:t> – for DL14-14</a:t>
            </a:r>
            <a:endParaRPr lang="ru-RU" dirty="0">
              <a:latin typeface="Georgia" panose="02040502050405020303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660232" y="4509120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660232" y="5013176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32240" y="4077072"/>
            <a:ext cx="165618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∆=0.66 mm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544" y="1052736"/>
            <a:ext cx="867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The difference in effective lengths correlates with the difference in measuring the thickness of the core iron. The difference in measuring the lengths of core iron was 0.33 mm.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076" name="Picture 4" descr="C:\Users\admin\Desktop\Для конференций\Саранцев 2017\lefffor14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348880"/>
            <a:ext cx="4644008" cy="3607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96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00578E-6 L -0.2165 0.08763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44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07882 0.0046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4" grpId="0" animBg="1"/>
      <p:bldP spid="24" grpId="1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-171400"/>
            <a:ext cx="9144000" cy="900763"/>
            <a:chOff x="0" y="-1"/>
            <a:chExt cx="9144000" cy="90076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35579"/>
              </p:ext>
            </p:extLst>
          </p:nvPr>
        </p:nvGraphicFramePr>
        <p:xfrm>
          <a:off x="395536" y="2204864"/>
          <a:ext cx="8424936" cy="298452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60040"/>
                <a:gridCol w="2088232"/>
                <a:gridCol w="1656184"/>
                <a:gridCol w="1296144"/>
                <a:gridCol w="1296144"/>
                <a:gridCol w="1080120"/>
                <a:gridCol w="648072"/>
              </a:tblGrid>
              <a:tr h="376624">
                <a:tc row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 rowSpan="2">
                  <a:txBody>
                    <a:bodyPr/>
                    <a:lstStyle/>
                    <a:p>
                      <a:pPr marL="457200" indent="79375"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Parameter</a:t>
                      </a:r>
                      <a:endParaRPr lang="ru-RU" sz="18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</a:rPr>
                        <a:t>DL-20-04</a:t>
                      </a:r>
                      <a:endParaRPr lang="ru-RU" sz="18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</a:rPr>
                        <a:t>DL-14-14</a:t>
                      </a:r>
                      <a:endParaRPr lang="ru-RU" sz="18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57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latin typeface="+mn-lt"/>
                          <a:ea typeface="Calibri"/>
                        </a:rPr>
                        <a:t>σ</a:t>
                      </a:r>
                      <a:endParaRPr lang="ru-RU" sz="18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</a:tr>
              <a:tr h="376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</a:rPr>
                        <a:t>F</a:t>
                      </a:r>
                      <a:endParaRPr lang="ru-RU" sz="18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</a:rPr>
                        <a:t>D</a:t>
                      </a:r>
                      <a:endParaRPr lang="ru-RU" sz="18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</a:rPr>
                        <a:t>F</a:t>
                      </a:r>
                      <a:endParaRPr lang="ru-RU" sz="18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</a:rPr>
                        <a:t>D</a:t>
                      </a:r>
                      <a:endParaRPr lang="ru-RU" sz="18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 vMerge="1">
                  <a:txBody>
                    <a:bodyPr/>
                    <a:lstStyle/>
                    <a:p>
                      <a:pPr marL="85725" indent="0">
                        <a:spcAft>
                          <a:spcPts val="0"/>
                        </a:spcAft>
                      </a:pPr>
                      <a:endParaRPr lang="ru-RU" sz="1600" b="0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</a:tr>
              <a:tr h="590607">
                <a:tc>
                  <a:txBody>
                    <a:bodyPr/>
                    <a:lstStyle/>
                    <a:p>
                      <a:pPr marL="457200" indent="-469900"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</a:rPr>
                        <a:t>1</a:t>
                      </a:r>
                      <a:endParaRPr lang="ru-RU" sz="18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</a:rPr>
                        <a:t>Integra</a:t>
                      </a:r>
                      <a:r>
                        <a:rPr lang="en-US" sz="1800" b="1" dirty="0">
                          <a:latin typeface="+mn-lt"/>
                        </a:rPr>
                        <a:t>l</a:t>
                      </a:r>
                      <a:r>
                        <a:rPr lang="ru-RU" sz="1800" b="1" dirty="0">
                          <a:latin typeface="+mn-lt"/>
                        </a:rPr>
                        <a:t> </a:t>
                      </a:r>
                      <a:r>
                        <a:rPr lang="ru-RU" sz="1800" b="1" dirty="0" err="1">
                          <a:latin typeface="+mn-lt"/>
                        </a:rPr>
                        <a:t>gradient</a:t>
                      </a:r>
                      <a:r>
                        <a:rPr lang="ru-RU" sz="1800" b="1" dirty="0">
                          <a:latin typeface="+mn-lt"/>
                        </a:rPr>
                        <a:t>, </a:t>
                      </a:r>
                      <a:r>
                        <a:rPr lang="en-US" sz="1800" b="1" dirty="0">
                          <a:latin typeface="+mn-lt"/>
                        </a:rPr>
                        <a:t>GL</a:t>
                      </a:r>
                      <a:endParaRPr lang="ru-RU" sz="18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21,1914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21,1837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21.1438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21.1525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0.001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</a:tr>
              <a:tr h="590607">
                <a:tc>
                  <a:txBody>
                    <a:bodyPr/>
                    <a:lstStyle/>
                    <a:p>
                      <a:pPr marL="457200" indent="-557213"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</a:rPr>
                        <a:t>2</a:t>
                      </a:r>
                      <a:endParaRPr lang="ru-RU" sz="18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</a:rPr>
                        <a:t>Effective</a:t>
                      </a:r>
                      <a:r>
                        <a:rPr lang="ru-RU" sz="1800" b="1" dirty="0">
                          <a:latin typeface="+mn-lt"/>
                        </a:rPr>
                        <a:t> </a:t>
                      </a:r>
                      <a:r>
                        <a:rPr lang="ru-RU" sz="1800" b="1" dirty="0" err="1">
                          <a:latin typeface="+mn-lt"/>
                        </a:rPr>
                        <a:t>length</a:t>
                      </a:r>
                      <a:r>
                        <a:rPr lang="ru-RU" sz="1800" b="1" dirty="0">
                          <a:latin typeface="+mn-lt"/>
                        </a:rPr>
                        <a:t> </a:t>
                      </a:r>
                      <a:r>
                        <a:rPr lang="en-US" sz="1800" b="1" dirty="0" err="1">
                          <a:latin typeface="+mn-lt"/>
                        </a:rPr>
                        <a:t>L</a:t>
                      </a:r>
                      <a:r>
                        <a:rPr lang="en-US" sz="1800" b="1" baseline="-25000" dirty="0" err="1">
                          <a:latin typeface="+mn-lt"/>
                        </a:rPr>
                        <a:t>eff</a:t>
                      </a:r>
                      <a:endParaRPr lang="ru-RU" sz="18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</a:rPr>
                        <a:t>496,11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495,77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</a:rPr>
                        <a:t>495.89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495.41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0.03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</a:tr>
              <a:tr h="543421">
                <a:tc>
                  <a:txBody>
                    <a:bodyPr/>
                    <a:lstStyle/>
                    <a:p>
                      <a:pPr marL="457200" indent="-469900"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</a:rPr>
                        <a:t>3</a:t>
                      </a:r>
                      <a:endParaRPr lang="ru-RU" sz="18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</a:rPr>
                        <a:t>Magnet</a:t>
                      </a:r>
                      <a:r>
                        <a:rPr lang="ru-RU" sz="1800" b="1" dirty="0">
                          <a:latin typeface="+mn-lt"/>
                        </a:rPr>
                        <a:t> </a:t>
                      </a:r>
                      <a:r>
                        <a:rPr lang="ru-RU" sz="1800" b="1" dirty="0" err="1">
                          <a:latin typeface="+mn-lt"/>
                        </a:rPr>
                        <a:t>axis</a:t>
                      </a:r>
                      <a:r>
                        <a:rPr lang="ru-RU" sz="1800" b="1" dirty="0">
                          <a:latin typeface="+mn-lt"/>
                        </a:rPr>
                        <a:t> </a:t>
                      </a:r>
                      <a:r>
                        <a:rPr lang="ru-RU" sz="1800" b="1" dirty="0" err="1">
                          <a:latin typeface="+mn-lt"/>
                        </a:rPr>
                        <a:t>shift</a:t>
                      </a:r>
                      <a:r>
                        <a:rPr lang="en-US" sz="1800" b="1" dirty="0">
                          <a:latin typeface="+mn-lt"/>
                        </a:rPr>
                        <a:t>  </a:t>
                      </a:r>
                      <a:r>
                        <a:rPr lang="en-US" sz="1800" b="1" dirty="0" err="1">
                          <a:latin typeface="+mn-lt"/>
                        </a:rPr>
                        <a:t>Δx</a:t>
                      </a:r>
                      <a:endParaRPr lang="ru-RU" sz="18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</a:rPr>
                        <a:t>-0,24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-0,20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</a:rPr>
                        <a:t>0.38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0.35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</a:tr>
              <a:tr h="501419">
                <a:tc>
                  <a:txBody>
                    <a:bodyPr/>
                    <a:lstStyle/>
                    <a:p>
                      <a:pPr marL="457200" indent="-469900"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+mn-lt"/>
                        </a:rPr>
                        <a:t>4</a:t>
                      </a:r>
                      <a:endParaRPr lang="ru-RU" sz="18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</a:rPr>
                        <a:t>Magnet</a:t>
                      </a:r>
                      <a:r>
                        <a:rPr lang="ru-RU" sz="1800" b="1" dirty="0">
                          <a:latin typeface="+mn-lt"/>
                        </a:rPr>
                        <a:t> </a:t>
                      </a:r>
                      <a:r>
                        <a:rPr lang="ru-RU" sz="1800" b="1" dirty="0" err="1">
                          <a:latin typeface="+mn-lt"/>
                        </a:rPr>
                        <a:t>axis</a:t>
                      </a:r>
                      <a:r>
                        <a:rPr lang="ru-RU" sz="1800" b="1" dirty="0">
                          <a:latin typeface="+mn-lt"/>
                        </a:rPr>
                        <a:t> </a:t>
                      </a:r>
                      <a:r>
                        <a:rPr lang="ru-RU" sz="1800" b="1" dirty="0" err="1">
                          <a:latin typeface="+mn-lt"/>
                        </a:rPr>
                        <a:t>shift</a:t>
                      </a:r>
                      <a:r>
                        <a:rPr lang="ru-RU" sz="1800" b="1" dirty="0">
                          <a:latin typeface="+mn-lt"/>
                        </a:rPr>
                        <a:t> </a:t>
                      </a:r>
                      <a:r>
                        <a:rPr lang="en-US" sz="1800" b="1" dirty="0" err="1">
                          <a:latin typeface="+mn-lt"/>
                        </a:rPr>
                        <a:t>Δy</a:t>
                      </a:r>
                      <a:endParaRPr lang="ru-RU" sz="1800" b="1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</a:rPr>
                        <a:t>-0,51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-0,48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</a:rPr>
                        <a:t>-0.63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-0.64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5" marR="34925" marT="34925" marB="34925" anchor="ctr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67544" y="112474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   </a:t>
            </a:r>
            <a:r>
              <a:rPr lang="en-US" dirty="0" smtClean="0">
                <a:latin typeface="Georgia" pitchFamily="18" charset="0"/>
              </a:rPr>
              <a:t>The table below presents the results of the cryogenic measurements of the two doublets. Values are given for the current 9680 A.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7904" y="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latin typeface="Georgia" pitchFamily="18" charset="0"/>
              </a:rPr>
              <a:t>Results</a:t>
            </a:r>
            <a:endParaRPr lang="ru-RU" sz="2400" b="1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544522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/>
            <a:r>
              <a:rPr lang="en-US" b="1" dirty="0" smtClean="0">
                <a:latin typeface="Georgia" panose="02040502050405020303" pitchFamily="18" charset="0"/>
              </a:rPr>
              <a:t>Tab. 2  </a:t>
            </a:r>
            <a:r>
              <a:rPr lang="en-US" dirty="0" smtClean="0">
                <a:latin typeface="Georgia" panose="02040502050405020303" pitchFamily="18" charset="0"/>
              </a:rPr>
              <a:t>Measured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parameters of the measured parameters of the two doublets at t=4,5°K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26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0" y="-1"/>
            <a:ext cx="9144000" cy="900763"/>
            <a:chOff x="0" y="-1"/>
            <a:chExt cx="9144000" cy="90076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Georgia" panose="02040502050405020303" pitchFamily="18" charset="0"/>
              </a:endParaRPr>
            </a:p>
          </p:txBody>
        </p:sp>
        <p:pic>
          <p:nvPicPr>
            <p:cNvPr id="5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11"/>
          <p:cNvGrpSpPr/>
          <p:nvPr/>
        </p:nvGrpSpPr>
        <p:grpSpPr>
          <a:xfrm>
            <a:off x="0" y="5994550"/>
            <a:ext cx="9144000" cy="897024"/>
            <a:chOff x="0" y="5994550"/>
            <a:chExt cx="9144000" cy="89702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5994550"/>
              <a:ext cx="9144000" cy="89083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Georgia" panose="02040502050405020303" pitchFamily="18" charset="0"/>
              </a:endParaRPr>
            </a:p>
          </p:txBody>
        </p:sp>
        <p:pic>
          <p:nvPicPr>
            <p:cNvPr id="9" name="Picture 2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628" y="5994550"/>
              <a:ext cx="866371" cy="8970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2123728" y="1886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Conclusion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580" y="1058615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	</a:t>
            </a:r>
            <a:r>
              <a:rPr lang="en-US" b="1" dirty="0" smtClean="0">
                <a:latin typeface="Georgia" pitchFamily="18" charset="0"/>
              </a:rPr>
              <a:t> Created </a:t>
            </a:r>
            <a:r>
              <a:rPr lang="en-US" b="1" dirty="0" err="1" smtClean="0">
                <a:latin typeface="Georgia" pitchFamily="18" charset="0"/>
              </a:rPr>
              <a:t>magnetometric</a:t>
            </a:r>
            <a:r>
              <a:rPr lang="en-US" b="1" dirty="0" smtClean="0">
                <a:latin typeface="Georgia" pitchFamily="18" charset="0"/>
              </a:rPr>
              <a:t> system is able to measure all the quantities listed in the specifications within the specified tolerances, namely: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      </a:t>
            </a:r>
            <a:r>
              <a:rPr lang="en-US" b="1" dirty="0" smtClean="0">
                <a:latin typeface="Georgia" pitchFamily="18" charset="0"/>
              </a:rPr>
              <a:t>Variation of effective length – 1</a:t>
            </a:r>
            <a:r>
              <a:rPr lang="ru-RU" b="1" smtClean="0">
                <a:solidFill>
                  <a:schemeClr val="dk1"/>
                </a:solidFill>
                <a:latin typeface="Georgia" pitchFamily="18" charset="0"/>
              </a:rPr>
              <a:t>0</a:t>
            </a:r>
            <a:r>
              <a:rPr lang="ru-RU" b="1" baseline="30000" smtClean="0">
                <a:solidFill>
                  <a:schemeClr val="dk1"/>
                </a:solidFill>
                <a:latin typeface="Georgia" pitchFamily="18" charset="0"/>
              </a:rPr>
              <a:t>-</a:t>
            </a:r>
            <a:r>
              <a:rPr lang="en-US" b="1" baseline="30000" dirty="0" smtClean="0">
                <a:solidFill>
                  <a:schemeClr val="dk1"/>
                </a:solidFill>
                <a:latin typeface="Georgia" pitchFamily="18" charset="0"/>
              </a:rPr>
              <a:t>4</a:t>
            </a:r>
            <a:endParaRPr lang="ru-RU" b="1" baseline="30000" dirty="0" smtClean="0">
              <a:solidFill>
                <a:schemeClr val="dk1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dk1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Georgia" pitchFamily="18" charset="0"/>
              </a:rPr>
              <a:t>      </a:t>
            </a:r>
            <a:r>
              <a:rPr lang="en-US" b="1" dirty="0" smtClean="0">
                <a:solidFill>
                  <a:schemeClr val="dk1"/>
                </a:solidFill>
                <a:latin typeface="Georgia" pitchFamily="18" charset="0"/>
              </a:rPr>
              <a:t>The accuracy of measuring the shift of the magnetic axis of the element relative to its geometrical axis</a:t>
            </a:r>
            <a:r>
              <a:rPr lang="ru-RU" b="1" dirty="0" smtClean="0">
                <a:solidFill>
                  <a:schemeClr val="dk1"/>
                </a:solidFill>
                <a:latin typeface="Georgia" pitchFamily="18" charset="0"/>
              </a:rPr>
              <a:t>  -  0.0</a:t>
            </a:r>
            <a:r>
              <a:rPr lang="en-US" b="1" dirty="0" smtClean="0">
                <a:solidFill>
                  <a:schemeClr val="dk1"/>
                </a:solidFill>
                <a:latin typeface="Georgia" pitchFamily="18" charset="0"/>
              </a:rPr>
              <a:t>5</a:t>
            </a:r>
            <a:r>
              <a:rPr lang="ru-RU" b="1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en-US" b="1" dirty="0" smtClean="0">
                <a:solidFill>
                  <a:schemeClr val="dk1"/>
                </a:solidFill>
                <a:latin typeface="Georgia" pitchFamily="18" charset="0"/>
              </a:rPr>
              <a:t>mm</a:t>
            </a:r>
            <a:endParaRPr lang="ru-RU" b="1" baseline="30000" dirty="0" smtClean="0">
              <a:solidFill>
                <a:schemeClr val="dk1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baseline="30000" dirty="0" smtClean="0">
              <a:solidFill>
                <a:schemeClr val="dk1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baseline="30000" dirty="0" smtClean="0">
                <a:solidFill>
                  <a:schemeClr val="dk1"/>
                </a:solidFill>
                <a:latin typeface="Georgia" pitchFamily="18" charset="0"/>
              </a:rPr>
              <a:t> </a:t>
            </a:r>
            <a:r>
              <a:rPr lang="en-US" b="1" dirty="0" smtClean="0">
                <a:solidFill>
                  <a:schemeClr val="dk1"/>
                </a:solidFill>
                <a:latin typeface="Georgia" pitchFamily="18" charset="0"/>
              </a:rPr>
              <a:t>The accuracy of measurement of harmonics </a:t>
            </a:r>
            <a:r>
              <a:rPr lang="ru-RU" b="1" dirty="0" smtClean="0">
                <a:solidFill>
                  <a:schemeClr val="dk1"/>
                </a:solidFill>
                <a:latin typeface="Georgia" pitchFamily="18" charset="0"/>
              </a:rPr>
              <a:t>- 10</a:t>
            </a:r>
            <a:r>
              <a:rPr lang="ru-RU" b="1" baseline="30000" dirty="0" smtClean="0">
                <a:solidFill>
                  <a:schemeClr val="dk1"/>
                </a:solidFill>
                <a:latin typeface="Georgia" pitchFamily="18" charset="0"/>
              </a:rPr>
              <a:t>-4</a:t>
            </a:r>
          </a:p>
          <a:p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63588" y="4461359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              At the moment the magnetic measurements group is working on stand string methods. It will allow to independently measure the offset of the axes of the doublet.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Also make work on complete  full automation of the measurement process.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4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admin\Desktop\фото\NICA Logo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96752"/>
            <a:ext cx="8807250" cy="4608512"/>
          </a:xfrm>
          <a:prstGeom prst="rect">
            <a:avLst/>
          </a:prstGeom>
          <a:noFill/>
        </p:spPr>
      </p:pic>
      <p:sp>
        <p:nvSpPr>
          <p:cNvPr id="27" name="Овал 26"/>
          <p:cNvSpPr/>
          <p:nvPr/>
        </p:nvSpPr>
        <p:spPr>
          <a:xfrm>
            <a:off x="3491880" y="1484784"/>
            <a:ext cx="720080" cy="6480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491880" y="4869160"/>
            <a:ext cx="720080" cy="6480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9144000" cy="900763"/>
            <a:chOff x="0" y="-1"/>
            <a:chExt cx="9144000" cy="90076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Georgia" panose="02040502050405020303" pitchFamily="18" charset="0"/>
              </a:endParaRPr>
            </a:p>
          </p:txBody>
        </p:sp>
        <p:pic>
          <p:nvPicPr>
            <p:cNvPr id="5" name="Picture 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619672" y="-17140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/>
            </a:r>
            <a:br>
              <a:rPr lang="en-US" sz="2400" b="1" dirty="0" smtClean="0">
                <a:latin typeface="Georgia" panose="02040502050405020303" pitchFamily="18" charset="0"/>
              </a:rPr>
            </a:br>
            <a:r>
              <a:rPr lang="en-US" sz="2400" b="1" dirty="0" smtClean="0">
                <a:latin typeface="Georgia" panose="02040502050405020303" pitchFamily="18" charset="0"/>
              </a:rPr>
              <a:t>Presentation plan</a:t>
            </a:r>
            <a:endParaRPr lang="en-US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5967166"/>
            <a:ext cx="9144000" cy="890834"/>
            <a:chOff x="0" y="5967166"/>
            <a:chExt cx="9144000" cy="89083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5967166"/>
              <a:ext cx="9144000" cy="89083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Georgia" panose="02040502050405020303" pitchFamily="18" charset="0"/>
              </a:endParaRPr>
            </a:p>
          </p:txBody>
        </p:sp>
        <p:pic>
          <p:nvPicPr>
            <p:cNvPr id="15" name="Picture 1" descr="C:\Users\admin\Desktop\фото\NICA Logo_RG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84368" y="6093296"/>
              <a:ext cx="1144287" cy="598764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899592" y="1052736"/>
            <a:ext cx="4608512" cy="58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eorgia" pitchFamily="18" charset="0"/>
              </a:rPr>
              <a:t>Introduction</a:t>
            </a:r>
            <a:endParaRPr lang="ru-RU" sz="2400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162880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2. 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latin typeface="Georgia" pitchFamily="18" charset="0"/>
              </a:rPr>
              <a:t>Doublet of </a:t>
            </a:r>
            <a:r>
              <a:rPr lang="en-US" sz="2400" dirty="0" err="1" smtClean="0">
                <a:latin typeface="Georgia" pitchFamily="18" charset="0"/>
              </a:rPr>
              <a:t>quadrupole</a:t>
            </a:r>
            <a:r>
              <a:rPr lang="en-US" sz="2400" dirty="0" smtClean="0">
                <a:latin typeface="Georgia" pitchFamily="18" charset="0"/>
              </a:rPr>
              <a:t> lenses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220486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3.  </a:t>
            </a:r>
            <a:r>
              <a:rPr lang="en-US" sz="2400" dirty="0" smtClean="0">
                <a:latin typeface="Georgia" pitchFamily="18" charset="0"/>
              </a:rPr>
              <a:t>Specification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requirements</a:t>
            </a:r>
            <a:endParaRPr lang="ru-RU" sz="2400" dirty="0" smtClean="0">
              <a:latin typeface="Georgia" pitchFamily="18" charset="0"/>
            </a:endParaRPr>
          </a:p>
          <a:p>
            <a:pPr marL="342900" lvl="0" indent="-342900">
              <a:lnSpc>
                <a:spcPct val="150000"/>
              </a:lnSpc>
            </a:pPr>
            <a:endParaRPr lang="ru-RU" sz="2400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592" y="27809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4</a:t>
            </a:r>
            <a:r>
              <a:rPr lang="en-US" sz="2400" dirty="0" smtClean="0">
                <a:solidFill>
                  <a:prstClr val="black"/>
                </a:solidFill>
              </a:rPr>
              <a:t>. </a:t>
            </a:r>
            <a:r>
              <a:rPr lang="en-US" sz="2400" dirty="0" smtClean="0">
                <a:latin typeface="Georgia" pitchFamily="18" charset="0"/>
              </a:rPr>
              <a:t>Measurement procedure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592" y="335699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5</a:t>
            </a:r>
            <a:r>
              <a:rPr lang="en-US" sz="2400" dirty="0" smtClean="0">
                <a:solidFill>
                  <a:prstClr val="black"/>
                </a:solidFill>
              </a:rPr>
              <a:t>. </a:t>
            </a:r>
            <a:r>
              <a:rPr lang="en-US" sz="2400" dirty="0" smtClean="0">
                <a:latin typeface="Georgia" pitchFamily="18" charset="0"/>
              </a:rPr>
              <a:t>Design and assembly of the sensor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2" y="400506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6</a:t>
            </a:r>
            <a:r>
              <a:rPr lang="en-US" sz="2400" dirty="0" smtClean="0">
                <a:solidFill>
                  <a:prstClr val="black"/>
                </a:solidFill>
              </a:rPr>
              <a:t>. </a:t>
            </a:r>
            <a:r>
              <a:rPr lang="en-US" sz="2400" dirty="0" smtClean="0">
                <a:latin typeface="Georgia" pitchFamily="18" charset="0"/>
              </a:rPr>
              <a:t>Structure of </a:t>
            </a:r>
            <a:r>
              <a:rPr lang="en-US" sz="2400" dirty="0" err="1" smtClean="0">
                <a:latin typeface="Georgia" pitchFamily="18" charset="0"/>
              </a:rPr>
              <a:t>magnetometric</a:t>
            </a:r>
            <a:r>
              <a:rPr lang="en-US" sz="2400" dirty="0" smtClean="0">
                <a:latin typeface="Georgia" pitchFamily="18" charset="0"/>
              </a:rPr>
              <a:t> system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592" y="4653136"/>
            <a:ext cx="5832648" cy="58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7</a:t>
            </a:r>
            <a:r>
              <a:rPr lang="en-US" sz="2400" dirty="0" smtClean="0">
                <a:solidFill>
                  <a:prstClr val="black"/>
                </a:solidFill>
              </a:rPr>
              <a:t>. </a:t>
            </a:r>
            <a:r>
              <a:rPr lang="en-US" sz="2400" dirty="0" smtClean="0">
                <a:solidFill>
                  <a:prstClr val="black"/>
                </a:solidFill>
                <a:latin typeface="Georgia" pitchFamily="18" charset="0"/>
              </a:rPr>
              <a:t>Results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9592" y="5229200"/>
            <a:ext cx="5832648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8. </a:t>
            </a:r>
            <a:r>
              <a:rPr lang="en-US" sz="2400" dirty="0" smtClean="0">
                <a:solidFill>
                  <a:prstClr val="black"/>
                </a:solidFill>
                <a:latin typeface="Georgia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4754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06936E-6 C 0.14635 -0.00994 0.29288 -0.01988 0.37934 0.00209 C 0.4658 0.02405 0.49184 0.08486 0.5191 0.1311 C 0.54635 0.17735 0.54635 0.2333 0.54288 0.27908 C 0.53941 0.32486 0.52118 0.37226 0.49844 0.40579 C 0.47569 0.43931 0.44358 0.46567 0.40625 0.47978 C 0.36892 0.49388 0.34236 0.48833 0.27465 0.49041 C 0.20694 0.49249 0.04653 0.49642 8.33333E-7 0.49249 " pathEditMode="relative" ptsTypes="aaaaaaaA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78035E-7 C -0.08611 0.00393 -0.17222 0.00786 -0.22865 -0.00647 C -0.28507 -0.02081 -0.31302 -0.05295 -0.33819 -0.0867 C -0.36337 -0.12046 -0.37378 -0.1704 -0.37934 -0.20925 C -0.3849 -0.24809 -0.38073 -0.28439 -0.37153 -0.31931 C -0.36233 -0.35422 -0.34306 -0.39283 -0.32378 -0.4185 C -0.30451 -0.44416 -0.28073 -0.46127 -0.25556 -0.47352 C -0.23038 -0.48578 -0.21545 -0.48971 -0.17309 -0.49248 C -0.13073 -0.49526 -0.03299 -0.49295 -0.00156 -0.4904 " pathEditMode="relative" ptsTypes="aaaaaaaaA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esktop\Для конференций\Саранцев 2017\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44115"/>
            <a:ext cx="4139952" cy="3013885"/>
          </a:xfrm>
          <a:prstGeom prst="rect">
            <a:avLst/>
          </a:prstGeom>
          <a:noFill/>
        </p:spPr>
      </p:pic>
      <p:grpSp>
        <p:nvGrpSpPr>
          <p:cNvPr id="2" name="Группа 6"/>
          <p:cNvGrpSpPr/>
          <p:nvPr/>
        </p:nvGrpSpPr>
        <p:grpSpPr>
          <a:xfrm>
            <a:off x="0" y="-171400"/>
            <a:ext cx="9144000" cy="900763"/>
            <a:chOff x="0" y="-1"/>
            <a:chExt cx="9144000" cy="90076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Picture 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5" name="Picture 1" descr="C:\Users\admin\Desktop\Для конференций\Саранцев 2017\фото отде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836712"/>
            <a:ext cx="4320479" cy="2876931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251520" y="5805264"/>
            <a:ext cx="144016" cy="144016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31840" y="4869160"/>
            <a:ext cx="144016" cy="144016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979712" y="5301208"/>
            <a:ext cx="72008" cy="720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79712" y="5301208"/>
            <a:ext cx="72008" cy="720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91680" y="5517232"/>
            <a:ext cx="72008" cy="720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051720" y="5301208"/>
            <a:ext cx="72008" cy="720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907704" y="5445224"/>
            <a:ext cx="72008" cy="720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979712" y="5301208"/>
            <a:ext cx="72008" cy="720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979712" y="530120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123728" y="5301208"/>
            <a:ext cx="72008" cy="720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835696" y="5517232"/>
            <a:ext cx="72008" cy="7200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79712" y="5517232"/>
            <a:ext cx="72008" cy="7200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23728" y="5229200"/>
            <a:ext cx="72008" cy="7200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835696" y="5517232"/>
            <a:ext cx="72008" cy="7200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979712" y="5301208"/>
            <a:ext cx="72008" cy="7200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051720" y="5301208"/>
            <a:ext cx="72008" cy="7200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907704" y="544522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835696" y="544522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835696" y="537321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827584" y="9087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Acknowledgements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5536" y="1412776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Georgia" pitchFamily="18" charset="0"/>
              </a:rPr>
              <a:t>       </a:t>
            </a:r>
            <a:r>
              <a:rPr lang="en-US" dirty="0" smtClean="0">
                <a:latin typeface="Georgia" pitchFamily="18" charset="0"/>
              </a:rPr>
              <a:t>I want to thank our colleagues from CERN, given the dependence of the thermal compression of the measuring coil. Also thank </a:t>
            </a:r>
            <a:r>
              <a:rPr lang="en-US" dirty="0" err="1" smtClean="0">
                <a:latin typeface="Georgia" pitchFamily="18" charset="0"/>
              </a:rPr>
              <a:t>Karpunin</a:t>
            </a:r>
            <a:r>
              <a:rPr lang="en-US" dirty="0" smtClean="0">
                <a:latin typeface="Georgia" pitchFamily="18" charset="0"/>
              </a:rPr>
              <a:t> Roman for images under a microscope-section of the coil.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4008" y="414908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923928" y="4437112"/>
            <a:ext cx="540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 for 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your attention!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596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12204 0.0472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24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532 L 0.20087 -0.08935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C -0.00069 0.00301 -0.00208 0.00532 -0.00278 0.00833 C -0.00139 0.0206 0.00434 0.02314 0.0125 0.02592 C 0.01511 0.02569 0.01771 0.02592 0.02014 0.025 C 0.0217 0.0243 0.02431 0.02129 0.02431 0.02152 C 0.0283 0.01342 0.02622 0.00972 0.01945 0.00833 C 0.01684 0.00879 0.01372 0.00764 0.01181 0.01018 C 0.00886 0.01412 0.00608 0.02176 0.00486 0.02685 C 0.00504 0.03171 0.00504 0.0368 0.00556 0.04166 C 0.00625 0.04768 0.01493 0.05185 0.01875 0.05277 C 0.02205 0.05254 0.0257 0.05416 0.02847 0.05185 C 0.02986 0.05069 0.02882 0.04699 0.02778 0.04537 C 0.02691 0.04375 0.02361 0.04351 0.02361 0.04375 C 0.01806 0.04421 0.01302 0.04537 0.00764 0.04722 C 0.00538 0.04791 0.00139 0.05185 0.00139 0.05208 C -0.00156 0.05787 -0.00191 0.05856 -0.00278 0.06574 C -0.0033 0.07476 -0.00417 0.08194 -0.00278 0.09074 C -0.00243 0.09305 0.00139 0.09537 0.00139 0.0956 " pathEditMode="relative" rAng="0" ptsTypes="fffffffffffffffffA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48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59 -0.00208 -0.01302 -0.00463 -0.01944 -0.00741 C -0.02396 -0.00949 -0.02743 -0.01458 -0.03194 -0.01666 C -0.03403 -0.02106 -0.03732 -0.02291 -0.03958 -0.02685 C -0.04357 -0.03379 -0.04583 -0.04236 -0.04583 -0.05092 " pathEditMode="relative" ptsTypes="ffffA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C -0.00625 -0.00556 -0.01493 -0.00741 -0.02222 -0.00926 C -0.04062 -0.00857 -0.04635 -0.0088 -0.06041 -0.00463 C -0.06458 -0.00347 -0.06875 -0.00162 -0.07291 7.40741E-7 C -0.075 0.00093 -0.07916 0.00278 -0.07916 0.00301 C -0.08142 0.00579 -0.08437 0.00787 -0.0875 0.00926 C -0.08906 0.0125 -0.08958 0.01412 -0.09305 0.01574 C -0.09531 0.01667 -0.09514 0.01574 -0.09514 0.01759 " pathEditMode="relative" rAng="0" ptsTypes="fffffffA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4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C 0.00156 -0.00625 -0.00035 -0.01366 0.00417 -0.0176 C 0.0066 -0.02246 0.00989 -0.02454 0.01389 -0.02685 C 0.01528 -0.02755 0.01667 -0.02801 0.01805 -0.02871 C 0.01875 -0.02894 0.02014 -0.02963 0.02014 -0.0294 C 0.02361 -0.0294 0.02726 -0.03033 0.03055 -0.02871 C 0.03142 -0.02824 0.03073 -0.02547 0.02986 -0.025 C 0.0283 -0.02431 0.02656 -0.0257 0.025 -0.02593 C 0.02517 -0.02801 0.02483 -0.03056 0.02569 -0.03241 C 0.02656 -0.03426 0.02847 -0.03496 0.02986 -0.03611 C 0.03507 -0.04074 0.04097 -0.04283 0.04722 -0.04445 C 0.04948 -0.04422 0.05208 -0.04468 0.05417 -0.04352 C 0.05486 -0.04306 0.05417 -0.04121 0.05347 -0.04074 C 0.0526 -0.04028 0.05156 -0.04144 0.05069 -0.04167 C 0.05278 -0.05556 0.06927 -0.05834 0.07778 -0.05834 " pathEditMode="relative" rAng="0" ptsTypes="ffffffffffffffA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29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0087 -0.00324 0.00139 -0.0044 1.66667E-6 -0.00833 C -0.0007 -0.01018 -0.0059 -0.0118 -0.00625 -0.01203 C -0.00695 -0.01227 -0.00833 -0.01296 -0.00833 -0.01273 C -0.01788 -0.01203 -0.03108 -0.00995 -0.03472 0.00463 C -0.03386 0.01158 -0.03247 0.01621 -0.02708 0.01852 C -0.0224 0.01759 -0.02118 0.01783 -0.01875 0.01297 C -0.01962 -0.00324 -0.01754 0.00301 -0.02222 -0.00648 C -0.02222 -0.00625 -0.02743 -0.01111 -0.02847 -0.01203 C -0.02969 -0.01319 -0.03264 -0.01389 -0.03264 -0.01366 C -0.04358 -0.01319 -0.04445 -0.01366 -0.05208 -0.01111 C -0.05556 -0.0081 -0.0592 -0.00578 -0.0625 -0.00278 C -0.06302 -0.00185 -0.06337 -0.00069 -0.06389 -2.22222E-6 C -0.06441 0.0007 -0.06545 0.00093 -0.06597 0.00185 C -0.06702 0.00347 -0.06875 0.00741 -0.06875 0.00764 C -0.07049 0.0169 -0.06997 0.02732 -0.06667 0.03611 " pathEditMode="relative" rAng="0" ptsTypes="fffffffffffffffA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11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0348 0.00162 0.00278 0.00439 0.00348 0.00926 C 0.00486 0.01852 0.00695 0.02569 0.00903 0.03426 C 0.01007 0.03819 0.01528 0.04514 0.01806 0.04722 C 0.01927 0.04814 0.02084 0.04838 0.02223 0.04907 C 0.02292 0.0493 0.02431 0.05 0.02431 0.05023 C 0.03039 0.04953 0.03438 0.05162 0.0375 0.04537 C 0.03681 0.03912 0.03611 0.03449 0.03125 0.0324 C 0.01927 0.03333 0.01806 0.03449 0.00834 0.03889 C 0.00521 0.04027 0.00348 0.04467 -3.33333E-6 0.04629 C -0.00555 0.05625 0.00157 0.04467 -0.00486 0.05185 C -0.00625 0.05347 -0.00711 0.05578 -0.00833 0.0574 C -0.01007 0.06412 -0.0118 0.0699 -0.01319 0.07685 C -0.01458 0.08472 -0.01475 0.09328 -0.01666 0.10092 C -0.0184 0.11759 -0.0177 0.10833 -0.01666 0.13981 C -0.01614 0.15532 -0.01059 0.16713 -0.00069 0.175 C 0.0007 0.17615 0.00191 0.17824 0.00348 0.1787 C 0.00868 0.18009 0.01476 0.18102 0.01945 0.18426 " pathEditMode="relative" rAng="0" ptsTypes="fffffffffffffffffA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92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C 0.0007 -0.02084 0.00243 -0.04653 0.01667 -0.05926 C 0.02327 -0.06505 0.03247 -0.06158 0.04028 -0.06204 C 0.04653 -0.06412 0.0441 -0.0632 0.04792 -0.06482 C 0.05139 -0.07176 0.05035 -0.07709 0.04931 -0.08519 C 0.04983 -0.09213 0.04879 -0.09561 0.05278 -0.09908 C 0.05504 -0.10371 0.05747 -0.10394 0.06111 -0.10556 C 0.06997 -0.10463 0.07344 -0.10371 0.08264 -0.10463 C 0.08559 -0.10556 0.0882 -0.10625 0.0882 -0.11111 " pathEditMode="relative" rAng="0" ptsTypes="ffffffff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56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17 0.00185 -0.00816 0.00417 -0.0125 0.00556 C -0.025 0.00486 -0.03489 0.0037 -0.04653 -0.00093 C -0.05087 -0.00255 -0.05503 -0.00417 -0.05903 -0.00648 C -0.06128 -0.00764 -0.06528 -0.01111 -0.06528 -0.01111 C -0.0658 -0.01204 -0.06597 -0.01319 -0.06667 -0.01389 C -0.06719 -0.01458 -0.06823 -0.01412 -0.06875 -0.01481 C -0.07083 -0.01759 -0.075 -0.0294 -0.075 -0.03333 " pathEditMode="relative" ptsTypes="fffffffA">
                                      <p:cBhvr>
                                        <p:cTn id="1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0.00139 -0.00185 0.0033 -0.00324 0.00417 -0.00555 C 0.00469 -0.00671 0.00486 -0.00833 0.00556 -0.00926 C 0.01268 -0.01875 0.02309 -0.02199 0.03195 -0.02592 C 0.04757 -0.02523 0.04792 -0.02592 0.05834 -0.02129 C 0.06007 -0.01782 0.06198 -0.01805 0.06459 -0.01574 C 0.06545 -0.01227 0.0658 -0.00949 0.06736 -0.00648 C 0.07049 0.01042 0.05886 0.01366 0.05 0.0176 C 0.04844 0.01736 0.0467 0.01713 0.04514 0.01667 C 0.04375 0.01621 0.04097 0.01482 0.04097 0.01505 C 0.03663 0.00718 0.03594 0.00602 0.03472 -0.0037 C 0.03524 -0.01088 0.03507 -0.01805 0.0382 -0.02407 C 0.04202 -0.03171 0.05382 -0.03796 0.06042 -0.03981 C 0.06372 -0.03958 0.07344 -0.03958 0.07847 -0.03796 C 0.08195 -0.0368 0.0842 -0.03449 0.0875 -0.03333 C 0.09045 -0.03055 0.09288 -0.02754 0.09584 -0.025 C 0.09774 -0.02106 0.09948 -0.01689 0.10139 -0.01296 C 0.10191 -0.01203 0.10278 -0.01018 0.10278 -0.00995 C 0.10382 -0.00463 0.1059 -3.33333E-6 0.10695 0.00556 C 0.10608 0.02616 0.1066 0.04468 0.09097 0.05371 C 0.08854 0.0551 0.0882 0.05625 0.08542 0.05648 C 0.08125 0.05695 0.07709 0.05718 0.07292 0.05741 C 0.06632 0.06042 0.06684 0.04422 0.07014 0.03982 C 0.07292 0.03611 0.075 0.03588 0.07847 0.03426 C 0.07917 0.03403 0.08056 0.03334 0.08056 0.03357 C 0.08646 0.03403 0.09011 0.03287 0.09375 0.03889 C 0.09566 0.0419 0.09636 0.04537 0.09722 0.04908 C 0.09757 0.05093 0.09861 0.05463 0.09861 0.05486 C 0.09844 0.05926 0.09879 0.06412 0.09792 0.06852 C 0.0967 0.07547 0.09045 0.07871 0.08611 0.08056 C 0.08542 0.08148 0.08403 0.08334 0.08403 0.08357 " pathEditMode="relative" rAng="0" ptsTypes="ffffffffffffffffffffffffffffffA">
                                      <p:cBhvr>
                                        <p:cTn id="1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22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C -0.00903 -0.00208 -0.01771 -0.0088 -0.025 -0.01574 C -0.02639 -0.01713 -0.0283 -0.02037 -0.02917 -0.02222 C -0.03021 -0.02407 -0.03195 -0.02778 -0.03195 -0.02755 C -0.03178 -0.03357 -0.03178 -0.03958 -0.03125 -0.04537 C -0.02969 -0.06204 -0.01737 -0.0662 -0.00764 -0.06944 C 4.72222E-6 -0.06875 0.00538 -0.06921 0.0118 -0.06482 C 0.01267 -0.06111 0.01475 -0.05995 0.01597 -0.05648 C 0.01649 -0.05463 0.01684 -0.05278 0.01736 -0.05093 C 0.01753 -0.05 0.01805 -0.04815 0.01805 -0.04792 C 0.01753 -0.04051 0.01805 -0.03796 0.01388 -0.03333 C 0.0118 -0.03102 0.00625 -0.02963 0.00625 -0.0294 C 0.00017 -0.03009 -0.0066 -0.02755 -0.01181 -0.03148 C -0.01181 -0.03125 -0.01702 -0.03611 -0.01806 -0.03704 C -0.01875 -0.03773 -0.02014 -0.03889 -0.02014 -0.03866 C -0.01962 -0.04722 -0.02153 -0.04815 -0.01737 -0.05093 C -0.0158 -0.05208 -0.01424 -0.05301 -0.0125 -0.0537 C -0.01077 -0.0544 -0.00695 -0.05556 -0.00695 -0.05532 C -0.00469 -0.05532 -0.00226 -0.05556 4.72222E-6 -0.05463 C 0.00156 -0.05394 0.00416 -0.05093 0.00416 -0.05069 C 0.00833 -0.04282 0.0085 -0.04074 0.00138 -0.03611 C -0.00278 -0.03727 -0.00382 -0.03773 -0.00278 -0.04352 C 0.00329 -0.04259 0.00277 -0.04514 0.00277 -0.04074 " pathEditMode="relative" rAng="0" ptsTypes="ffffffffffffffffffffffA">
                                      <p:cBhvr>
                                        <p:cTn id="1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35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3 0.00301 0.00174 0.00069 0.00348 0.0074 C 0.00365 0.00833 0.00417 0.01018 0.00417 0.01018 C 0.00382 0.02291 0.00452 0.04189 -0.00138 0.0537 C -0.00208 0.05856 -0.00208 0.06111 -0.00486 0.06481 C -0.0059 0.07013 -0.01093 0.08287 -0.01458 0.08611 C -0.01684 0.09074 -0.01527 0.08819 -0.02013 0.09259 C -0.02951 0.10092 -0.03628 0.10787 -0.04791 0.11018 C -0.0592 0.10902 -0.05798 0.10902 -0.06597 0.10185 C -0.06944 0.0949 -0.07083 0.08773 -0.07361 0.08055 C -0.07343 0.07291 -0.07326 0.06504 -0.07291 0.0574 C -0.07274 0.05393 -0.06805 0.04907 -0.06805 0.04907 C -0.06059 0.04976 -0.05798 0.04814 -0.05277 0.05277 C -0.04982 0.05856 -0.04843 0.0581 -0.04652 0.06574 C -0.04583 0.06851 -0.04375 0.07407 -0.04375 0.07407 C -0.04461 0.08333 -0.04618 0.09213 -0.05347 0.09537 C -0.05816 0.09467 -0.06093 0.09583 -0.0625 0.08981 C -0.06197 0.08032 -0.06336 0.07754 -0.05833 0.07314 C -0.05434 0.07453 -0.0526 0.07731 -0.05138 0.0824 C -0.05277 0.08773 -0.05711 0.08634 -0.05833 0.08148 C -0.05555 0.08032 -0.05625 0.07963 -0.05625 0.08333 " pathEditMode="relative" ptsTypes="ffffffffffffffffffffA">
                                      <p:cBhvr>
                                        <p:cTn id="1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C -0.00156 0.00601 -0.00694 0.00763 -0.01111 0.00925 C -0.01788 0.0118 -0.02448 0.0155 -0.03125 0.01851 C -0.03784 0.02152 -0.04514 0.02083 -0.05208 0.02222 C -0.06389 0.02199 -0.07569 0.02222 -0.0875 0.02129 C -0.09427 0.02083 -0.10191 0.01319 -0.10764 0.00925 C -0.11649 0.00347 -0.12534 -0.00139 -0.13472 -0.00556 C -0.13906 -0.01135 -0.14514 -0.01667 -0.15069 -0.02038 " pathEditMode="relative" rAng="0" ptsTypes="fffffffA">
                                      <p:cBhvr>
                                        <p:cTn id="1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0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C 0.00348 -0.00092 0.00886 -0.00416 0.01181 -0.0074 C 0.01407 -0.00995 0.01494 -0.01273 0.01737 -0.01481 C 0.01997 -0.0199 0.02309 -0.02523 0.02639 -0.02963 C 0.02726 -0.03333 0.02934 -0.03472 0.03056 -0.03796 C 0.03316 -0.04514 0.03646 -0.04953 0.04028 -0.05555 C 0.04375 -0.06088 0.04566 -0.06898 0.04792 -0.075 C 0.04948 -0.07893 0.05035 -0.08472 0.05139 -0.08889 C 0.05209 -0.0919 0.05348 -0.09815 0.05348 -0.09791 C 0.05296 -0.11157 0.05313 -0.11852 0.04792 -0.1287 C 0.04202 -0.14074 0.04862 -0.13148 0.04584 -0.13518 " pathEditMode="relative" rAng="0" ptsTypes="ffffffffffA">
                                      <p:cBhvr>
                                        <p:cTn id="1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700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C 0.00729 0.00324 -0.00296 -0.00116 0.01666 0.00185 C 0.02291 0.00278 0.02829 0.00949 0.03402 0.01204 C 0.03663 0.01458 0.03906 0.0169 0.04166 0.01944 C 0.04305 0.02083 0.04583 0.02315 0.04583 0.02338 C 0.04757 0.02662 0.05017 0.03009 0.05277 0.03241 C 0.05347 0.03542 0.05555 0.03773 0.05625 0.04074 C 0.05798 0.04768 0.06007 0.05509 0.06319 0.06111 C 0.06441 0.06736 0.06614 0.07292 0.06805 0.0787 C 0.06857 0.08055 0.06892 0.08241 0.06944 0.08426 C 0.06961 0.08518 0.07013 0.08704 0.07013 0.08727 C 0.07083 0.10208 0.07083 0.09699 0.07083 0.10278 " pathEditMode="relative" rAng="0" ptsTypes="fffffffffffA">
                                      <p:cBhvr>
                                        <p:cTn id="1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510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C 0.01389 -0.01227 0.02987 -0.01967 0.04584 -0.02685 C 0.05539 -0.02639 0.06494 -0.02847 0.07292 -0.02129 C 0.07344 -0.01944 0.07344 -0.01736 0.07431 -0.01574 C 0.07483 -0.01481 0.07535 -0.01389 0.0757 -0.01296 C 0.07622 -0.01111 0.07709 -0.00741 0.07709 -0.00717 C 0.07691 -0.00301 0.07691 0.00139 0.07639 0.00556 C 0.07553 0.01158 0.06997 0.01389 0.06667 0.01667 C 0.06129 0.01644 0.05608 0.01644 0.0507 0.01574 C 0.04931 0.01551 0.04653 0.01389 0.04653 0.01412 C 0.04532 0.01227 0.04358 0.01181 0.04237 0.01019 C 0.03924 0.00602 0.03889 0.00185 0.0382 -0.0037 C 0.03837 -0.00578 0.0382 -0.00833 0.03889 -0.01018 C 0.03924 -0.01111 0.04028 -0.01065 0.04098 -0.01111 C 0.04601 -0.01435 0.04931 -0.01574 0.05487 -0.01666 C 0.06007 -0.01597 0.06198 -0.01643 0.06598 -0.01296 C 0.0665 -0.01111 0.06684 -0.00926 0.06737 -0.00741 C 0.06754 -0.00648 0.06806 -0.00463 0.06806 -0.0044 C 0.06737 0.00301 0.06806 0.00347 0.0632 0.00556 C 0.0599 0.00533 0.0566 0.00602 0.05348 0.00463 C 0.04966 0.00301 0.05313 -0.00486 0.05487 -0.00648 C 0.05834 -0.00602 0.06077 -0.00694 0.0632 -0.0037 C 0.06424 -0.00231 0.06684 0.00139 0.06528 0.00185 C 0.05504 0.00533 0.05851 0.00162 0.06042 -0.00092 " pathEditMode="relative" rAng="0" ptsTypes="fffffffffffffffffffffffA">
                                      <p:cBhvr>
                                        <p:cTn id="1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60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023 0.00746 -0.00116 0.00903 -0.00185 C 0.0151 -0.00486 0.02135 -0.00995 0.02778 -0.01204 C 0.0316 -0.01551 0.03264 -0.0162 0.0368 -0.01759 C 0.04062 -0.02083 0.04705 -0.02477 0.05139 -0.02593 C 0.05451 -0.0287 0.05833 -0.03032 0.0618 -0.03241 C 0.06493 -0.03426 0.06823 -0.0375 0.07153 -0.03889 C 0.07569 -0.04306 0.07326 -0.04074 0.07847 -0.04537 C 0.07916 -0.04607 0.08055 -0.04722 0.08055 -0.04722 C 0.08229 -0.0507 0.08246 -0.05509 0.08403 -0.05833 C 0.08732 -0.06505 0.09166 -0.07222 0.09375 -0.07963 C 0.09548 -0.08588 0.096 -0.09259 0.09722 -0.09907 C 0.09809 -0.10394 0.10069 -0.10972 0.10069 -0.11482 " pathEditMode="relative" ptsTypes="ffffffffffffA">
                                      <p:cBhvr>
                                        <p:cTn id="1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C 0.00296 -0.01158 0.00886 -0.02199 0.01528 -0.03056 C 0.01684 -0.03264 0.0191 -0.03333 0.02084 -0.03519 C 0.02431 -0.03912 0.02674 -0.04236 0.03125 -0.04352 C 0.04184 -0.05185 0.0533 -0.05695 0.06528 -0.06019 C 0.06997 -0.05995 0.07448 -0.05995 0.07917 -0.05926 C 0.08855 -0.05787 0.09827 -0.04514 0.10278 -0.03519 C 0.10434 -0.02639 0.1125 -0.01389 0.11667 -0.00556 C 0.11771 -0.00023 0.1191 0.00486 0.12014 0.01018 C 0.11962 0.02685 0.12118 0.03449 0.11528 0.0463 C 0.11389 0.05602 0.10834 0.0669 0.1007 0.06944 C 0.09219 0.08079 0.08264 0.08495 0.07084 0.08611 C 0.06667 0.08588 0.06233 0.0868 0.05834 0.08518 C 0.054 0.08333 0.05174 0.0743 0.04723 0.07222 C 0.04584 0.06667 0.04219 0.06296 0.03959 0.05833 C 0.03803 0.05185 0.04011 0.05972 0.03681 0.05185 C 0.03455 0.04653 0.03403 0.04005 0.03264 0.03426 C 0.03351 0.02014 0.03768 -0.00046 0.04931 -0.00556 C 0.054 -0.01181 0.06164 -0.01389 0.06806 -0.01482 C 0.07257 -0.01412 0.07414 -0.01435 0.07778 -0.01296 C 0.07987 -0.01204 0.08403 -0.01019 0.08403 -0.00995 C 0.09028 -0.00394 0.08351 -0.00995 0.08959 -0.00648 C 0.09237 -0.00486 0.09514 -0.0007 0.09723 0.00185 C 0.09862 0.0037 0.10139 0.00741 0.10139 0.00764 C 0.10243 0.01134 0.10313 0.01551 0.10417 0.01944 C 0.10365 0.0287 0.10174 0.04514 0.09375 0.04907 C 0.09046 0.05069 0.08438 0.05069 0.08195 0.05092 C 0.07813 0.0544 0.07743 0.0537 0.07223 0.05278 C 0.07014 0.0493 0.06789 0.0463 0.06598 0.04259 C 0.06389 0.0287 0.06493 0.0125 0.07292 0.00185 C 0.08178 0.00301 0.09028 0.00717 0.09445 0.01852 C 0.09393 0.0294 0.09375 0.03704 0.08542 0.04074 C 0.08091 0.03958 0.07969 0.03866 0.0757 0.03518 C 0.075 0.03449 0.07362 0.03333 0.07362 0.03356 C 0.07414 0.02685 0.07309 0.0213 0.07709 0.01759 C 0.08438 0.01875 0.08473 0.01829 0.08681 0.02685 C 0.08559 0.0368 0.0849 0.03657 0.07917 0.03148 C 0.08004 0.02708 0.0816 0.02546 0.08473 0.02963 " pathEditMode="relative" rAng="0" ptsTypes="fffffffffffffffffffffffffffffffffffffA">
                                      <p:cBhvr>
                                        <p:cTn id="1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13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0.00509 0.00208 0.00926 0.00486 0.01296 C 0.00711 0.02199 0.0085 0.03194 0.0125 0.03981 C 0.01632 0.06019 0.0151 0.10764 0.00416 0.12963 C 0.00191 0.13426 -0.00209 0.13565 -0.00556 0.13796 C -0.01112 0.14167 -0.01511 0.14792 -0.02153 0.15 C -0.03403 0.16111 -0.05608 0.1588 -0.06875 0.15926 C -0.08698 0.15741 -0.0974 0.14907 -0.10625 0.12778 C -0.10834 0.12292 -0.10816 0.11759 -0.11042 0.11296 C -0.11164 0.10694 -0.1132 0.10162 -0.11389 0.09537 C -0.11337 0.08102 -0.1132 0.07014 -0.10903 0.05741 C -0.10782 0.05347 -0.10487 0.05046 -0.10278 0.04722 C -0.09306 0.03218 -0.08247 0.02639 -0.06806 0.02315 C -0.05243 0.02407 -0.05608 0.02153 -0.04792 0.0287 C -0.04636 0.03171 -0.04393 0.0338 -0.04167 0.03611 C -0.04028 0.0375 -0.0375 0.03981 -0.0375 0.03981 C -0.03664 0.04167 -0.03507 0.04468 -0.03403 0.0463 C -0.03247 0.04861 -0.02917 0.05278 -0.02917 0.05278 C -0.02761 0.05903 -0.02362 0.06343 -0.02223 0.07037 C -0.02171 0.07292 -0.02136 0.07523 -0.02084 0.07778 C -0.02066 0.07894 -0.02014 0.08148 -0.02014 0.08148 C -0.02066 0.10069 -0.01684 0.1162 -0.03195 0.1213 C -0.03733 0.12593 -0.04306 0.12269 -0.04862 0.12037 C -0.05573 0.11759 -0.06303 0.11528 -0.07014 0.11296 C -0.07275 0.11204 -0.07466 0.10949 -0.07709 0.10833 C -0.08559 0.10463 -0.08889 0.10509 -0.09098 0.09167 C -0.09028 0.0794 -0.08837 0.0713 -0.08334 0.06111 C -0.08108 0.05671 -0.07691 0.05532 -0.07431 0.05185 C -0.07101 0.04745 -0.07032 0.04722 -0.06528 0.0463 C -0.06303 0.04537 -0.06181 0.04421 -0.05903 0.0463 C -0.05834 0.04676 -0.05868 0.04815 -0.05834 0.04907 C -0.0573 0.05139 -0.05608 0.05347 -0.05487 0.05556 C -0.05139 0.06134 -0.04844 0.06782 -0.04445 0.07315 C -0.04358 0.07801 -0.04254 0.0831 -0.04167 0.08796 C -0.04237 0.09514 -0.04323 0.10208 -0.04723 0.10741 C -0.054 0.10671 -0.05643 0.10787 -0.06112 0.1037 C -0.0625 0.10093 -0.06389 0.09815 -0.06528 0.09537 C -0.0658 0.09444 -0.06667 0.09259 -0.06667 0.09259 C -0.06806 0.08472 -0.06875 0.07708 -0.0632 0.07222 C -0.05695 0.07384 -0.05487 0.07963 -0.0507 0.08519 C -0.04914 0.09144 -0.04862 0.09167 -0.05278 0.09537 C -0.05625 0.09444 -0.05782 0.09444 -0.05903 0.08981 C -0.05764 0.08449 -0.05521 0.08727 -0.05348 0.09074 C -0.05417 0.09468 -0.05504 0.09444 -0.05348 0.09444 " pathEditMode="relative" ptsTypes="fffffffffffffffffffffffffffffffffffffffffffA">
                                      <p:cBhvr>
                                        <p:cTn id="1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39 0.00277 -0.00191 0.00578 -0.00347 0.00833 C -0.01024 0.01921 -0.01823 0.02708 -0.02847 0.03055 C -0.03298 0.03449 -0.0276 0.03032 -0.03472 0.03333 C -0.04427 0.03726 -0.05364 0.04305 -0.06319 0.04722 C -0.08194 0.05555 -0.10034 0.06875 -0.12014 0.07129 C -0.125 0.07338 -0.12986 0.07338 -0.13472 0.075 C -0.15625 0.0743 -0.15885 0.07384 -0.175 0.06851 C -0.1776 0.06504 -0.18125 0.0625 -0.18333 0.05833 C -0.19132 0.04213 -0.19514 0.02615 -0.19861 0.0074 C -0.19826 -0.00487 -0.19948 -0.02662 -0.19166 -0.03704 C -0.18958 -0.04561 -0.18246 -0.05 -0.17639 -0.05278 C -0.17413 -0.05371 -0.16944 -0.05463 -0.16944 -0.05463 C -0.16736 -0.0544 -0.15937 -0.05463 -0.15555 -0.05278 C -0.14219 -0.04607 -0.13107 -0.02824 -0.12291 -0.01389 C -0.12239 -0.01112 -0.12083 -0.00857 -0.12083 -0.00556 C -0.12031 0.01088 -0.12239 0.04213 -0.13819 0.04629 C -0.14392 0.04513 -0.14878 0.04351 -0.15416 0.04166 C -0.15729 0.03865 -0.16111 0.03611 -0.16389 0.0324 C -0.16805 0.02685 -0.16753 0.01805 -0.17083 0.01203 C -0.17031 0.00162 -0.17291 -0.0044 -0.16597 -0.00741 C -0.15607 -0.00649 -0.15538 -0.00602 -0.14791 -0.00278 C -0.1408 0.00671 -0.15017 0.02777 -0.15833 0.03148 C -0.1592 0.03078 -0.16041 0.03055 -0.16111 0.02963 C -0.16232 0.02801 -0.16389 0.02407 -0.16389 0.02407 C -0.16319 0.0074 -0.16562 0.00648 -0.15555 0.00833 C -0.15139 0.01111 -0.14948 0.01527 -0.15416 0.01944 C -0.15503 0.01921 -0.15659 0.01967 -0.15694 0.01851 C -0.1592 0.01226 -0.15225 0.01273 -0.15416 0.01759 " pathEditMode="relative" ptsTypes="ffffffffffffffffffffffffffffA">
                                      <p:cBhvr>
                                        <p:cTn id="1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C -0.01545 0.0051 -0.02812 -0.00185 -0.04236 -0.00555 C -0.04739 -0.00995 -0.05417 -0.00856 -0.05903 -0.01296 C -0.06441 -0.01782 -0.06996 -0.02199 -0.07569 -0.02592 C -0.0776 -0.02986 -0.08073 -0.03287 -0.08403 -0.03425 C -0.08802 -0.04212 -0.09878 -0.053 -0.10486 -0.05833 C -0.10833 -0.06527 -0.11146 -0.07361 -0.11597 -0.07962 C -0.11719 -0.08449 -0.11944 -0.08912 -0.12153 -0.09351 C -0.12378 -0.09814 -0.12448 -0.10416 -0.12639 -0.10925 " pathEditMode="relative" rAng="0" ptsTypes="ffffffffA">
                                      <p:cBhvr>
                                        <p:cTn id="1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520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-0.00504 -0.00231 -0.00938 -0.00602 -0.01459 -0.00833 C -0.01684 -0.00926 -0.02153 -0.01111 -0.02153 -0.01088 C -0.025 -0.01041 -0.02795 -0.00972 -0.03125 -0.00833 C -0.03334 -0.00416 -0.03559 0.00023 -0.0382 0.00371 C -0.03941 0.0088 -0.04115 0.01343 -0.04236 0.01852 C -0.04219 0.02246 -0.04219 0.02662 -0.04167 0.03056 C -0.04097 0.03588 -0.03247 0.03935 -0.02917 0.04074 C -0.02292 0.04005 -0.0184 0.03935 -0.0125 0.03797 C -0.01042 0.03357 -0.01077 0.03588 -0.01181 0.02871 C -0.01302 0.02084 -0.02153 0.01875 -0.02639 0.01667 C -0.03438 0.0176 -0.03577 0.01644 -0.0375 0.02593 C -0.03594 0.03449 -0.03403 0.03241 -0.02709 0.03148 C -0.02847 0.02616 -0.02986 0.02685 -0.03403 0.02778 C -0.03229 0.03727 -0.02865 0.03148 -0.03472 0.02871 C -0.04219 0.02963 -0.04184 0.02963 -0.04722 0.03334 C -0.04844 0.03588 -0.05191 0.04121 -0.05278 0.04445 C -0.0533 0.0463 -0.05365 0.04815 -0.05417 0.05 C -0.05434 0.05093 -0.05486 0.05278 -0.05486 0.05301 C -0.05434 0.06389 -0.05521 0.06852 -0.04792 0.075 C -0.04653 0.07616 -0.04514 0.07755 -0.04375 0.07871 C -0.04306 0.0794 -0.04167 0.08056 -0.04167 0.08079 C -0.03889 0.08033 -0.03594 0.08102 -0.03334 0.07963 C -0.03143 0.07871 -0.02917 0.07408 -0.02917 0.07431 C -0.02813 0.06968 -0.02691 0.06829 -0.02847 0.06389 C -0.02899 0.0625 -0.02952 0.06111 -0.03056 0.06019 C -0.03177 0.05903 -0.03472 0.05834 -0.03472 0.05857 C -0.03837 0.05903 -0.04045 0.05834 -0.04167 0.06297 C -0.04149 0.06551 -0.04167 0.06806 -0.04097 0.07037 C -0.04028 0.07246 -0.03472 0.07315 -0.03681 0.07037 " pathEditMode="relative" rAng="0" ptsTypes="fffffffffffffffffffffffffffff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350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C -0.00208 0.01157 -0.0033 0.01527 -0.0099 0.02222 C -0.01215 0.025 -0.01354 0.02754 -0.01597 0.02939 C -0.01875 0.03588 -0.02309 0.04074 -0.02604 0.04699 C -0.02882 0.05277 -0.03038 0.0581 -0.03368 0.06319 C -0.03507 0.06805 -0.0375 0.07291 -0.04028 0.07638 C -0.04132 0.08217 -0.04271 0.0875 -0.04427 0.09282 C -0.04479 0.09513 -0.04653 0.09976 -0.04653 0.1 C -0.04826 0.11134 -0.05312 0.13287 -0.04687 0.14467 C -0.04618 0.15162 -0.04549 0.15879 -0.04444 0.16574 C -0.04427 0.16851 -0.04427 0.17245 -0.04271 0.17476 C -0.04097 0.17731 -0.03871 0.17893 -0.03646 0.18148 C -0.03524 0.1831 -0.03264 0.18426 -0.03264 0.18449 C -0.02604 0.18379 -0.02448 0.18217 -0.0191 0.17685 C -0.01736 0.17314 -0.01528 0.17222 -0.01267 0.1699 C -0.0099 0.1625 -0.01111 0.16643 -0.00833 0.15763 C -0.00799 0.15648 -0.00729 0.15416 -0.00729 0.15439 C -0.00556 0.13703 -0.00035 0.10763 -0.0066 0.08958 C -0.00677 0.07847 -0.01233 0.06088 -0.0184 0.05324 C -0.02066 0.04722 -0.02274 0.04884 -0.0283 0.04838 C -0.03559 0.04953 -0.04219 0.05023 -0.04878 0.05439 C -0.05208 0.05648 -0.05399 0.06134 -0.05781 0.06365 C -0.06371 0.07268 -0.06528 0.08703 -0.06944 0.09768 C -0.07066 0.10416 -0.07153 0.11134 -0.07378 0.11736 C -0.07674 0.12963 -0.08003 0.14166 -0.08316 0.15393 C -0.08455 0.16689 -0.09306 0.20347 -0.07847 0.21388 C -0.07326 0.22106 -0.0691 0.21944 -0.06094 0.2206 C -0.05469 0.21458 -0.05312 0.20254 -0.04792 0.19513 C -0.04635 0.19074 -0.04444 0.18912 -0.04253 0.18495 C -0.04184 0.16921 -0.04167 0.16064 -0.05278 0.15277 C -0.05712 0.15208 -0.06163 0.15138 -0.06597 0.15092 C -0.06944 0.15069 -0.0724 0.15486 -0.07569 0.15555 C -0.08038 0.16018 -0.08594 0.16134 -0.09184 0.16134 C -0.09462 0.16342 -0.09826 0.16365 -0.10087 0.16597 C -0.10399 0.16921 -0.10278 0.16967 -0.1059 0.17338 C -0.11337 0.18263 -0.11458 0.1875 -0.11632 0.20115 " pathEditMode="relative" rAng="546491" ptsTypes="fffffffffffffffffffffffffffffffffffA">
                                      <p:cBhvr>
                                        <p:cTn id="1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1070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C 0.00711 -0.00324 0.00937 -0.0132 0.01319 -0.0213 C 0.01545 -0.02593 0.0184 -0.02917 0.02083 -0.03333 C 0.02291 -0.03704 0.02569 -0.04028 0.02708 -0.04445 C 0.0276 -0.0463 0.02847 -0.05 0.02847 -0.04977 C 0.02829 -0.05903 0.02899 -0.07755 0.02639 -0.08796 C 0.025 -0.10046 0.02204 -0.125 0.01111 -0.1287 C 0.01059 -0.12963 0.01041 -0.13102 0.00972 -0.13148 C 0.00798 -0.13264 0.00416 -0.13333 0.00416 -0.1331 C -0.00278 -0.13935 -0.01546 -0.13912 -0.02292 -0.13982 C -0.03108 -0.13958 -0.03907 -0.13935 -0.04723 -0.13889 C -0.06441 -0.13773 -0.07813 -0.12176 -0.08959 -0.10648 C -0.0915 -0.10394 -0.09254 -0.1007 -0.09445 -0.09815 C -0.09618 -0.09144 -0.0948 -0.09398 -0.09792 -0.08982 C -0.09948 -0.07523 -0.10157 -0.05787 -0.09445 -0.04537 C -0.09098 -0.03125 -0.08125 -0.01945 -0.07153 -0.01296 C -0.06476 -0.0132 -0.05816 -0.01343 -0.05139 -0.01389 C -0.04549 -0.01435 -0.03976 -0.01875 -0.03403 -0.02037 C -0.03125 -0.02269 -0.02813 -0.02546 -0.025 -0.02685 C -0.02292 -0.02963 -0.02084 -0.03056 -0.01875 -0.03333 C -0.01754 -0.03843 -0.01407 -0.04074 -0.0125 -0.04537 C -0.01129 -0.04931 -0.01094 -0.05162 -0.01042 -0.05556 C -0.01059 -0.06227 -0.01077 -0.06921 -0.01111 -0.07593 C -0.01146 -0.08287 -0.0158 -0.08843 -0.01945 -0.09259 C -0.02084 -0.09421 -0.02153 -0.09653 -0.02292 -0.09815 C -0.02917 -0.10486 -0.0415 -0.1081 -0.04931 -0.10926 C -0.0566 -0.10857 -0.06181 -0.10741 -0.06806 -0.10278 C -0.06945 -0.10162 -0.07084 -0.10023 -0.07223 -0.09908 C -0.07361 -0.09792 -0.07639 -0.09537 -0.07639 -0.09514 C -0.07848 -0.0912 -0.08108 -0.09005 -0.08334 -0.08519 C -0.08611 -0.07917 -0.08664 -0.07083 -0.0875 -0.06389 C -0.08733 -0.05949 -0.08716 -0.05533 -0.08681 -0.05093 C -0.08542 -0.03611 -0.07361 -0.03102 -0.06459 -0.0287 C -0.04948 -0.0294 -0.0415 -0.03033 -0.02848 -0.03611 C -0.02639 -0.03889 -0.02431 -0.04074 -0.02223 -0.04352 C -0.02101 -0.05208 -0.01702 -0.06898 -0.02431 -0.07222 C -0.02518 -0.07593 -0.02639 -0.07662 -0.02917 -0.07778 C -0.03212 -0.0838 -0.03646 -0.08634 -0.04167 -0.08796 C -0.04636 -0.09213 -0.0474 -0.09051 -0.05417 -0.08982 C -0.05677 -0.08866 -0.05851 -0.08704 -0.06111 -0.08611 C -0.06424 -0.08333 -0.06789 -0.08033 -0.07153 -0.0787 C -0.07223 -0.07755 -0.07275 -0.07616 -0.07361 -0.075 C -0.07414 -0.07431 -0.07518 -0.07384 -0.0757 -0.07315 C -0.07796 -0.07014 -0.07848 -0.06505 -0.07917 -0.06111 C -0.07882 -0.05579 -0.07969 -0.05 -0.07778 -0.04537 C -0.07414 -0.03681 -0.06424 -0.03588 -0.05764 -0.03519 C -0.04497 -0.03634 -0.04532 -0.0375 -0.03611 -0.04167 C -0.0349 -0.04329 -0.03299 -0.04421 -0.03195 -0.0463 C -0.03125 -0.04792 -0.03056 -0.05185 -0.03056 -0.05162 C -0.03143 -0.06227 -0.03282 -0.06412 -0.03681 -0.07222 C -0.03837 -0.07523 -0.04271 -0.07662 -0.04514 -0.07778 C -0.04584 -0.07801 -0.04723 -0.0787 -0.04723 -0.07847 C -0.05452 -0.07732 -0.05938 -0.07454 -0.06528 -0.06852 C -0.06736 -0.06644 -0.06841 -0.06597 -0.06945 -0.06296 C -0.06997 -0.06111 -0.07084 -0.05741 -0.07084 -0.05718 C -0.07014 -0.05185 -0.07014 -0.05023 -0.06667 -0.04722 C -0.0658 -0.04352 -0.06268 -0.04213 -0.05973 -0.04074 C -0.05573 -0.0412 -0.05122 -0.03958 -0.04792 -0.04259 C -0.04271 -0.04722 -0.04879 -0.04398 -0.04375 -0.0463 C -0.04254 -0.04792 -0.03993 -0.04861 -0.03959 -0.05093 C -0.03802 -0.05995 -0.04462 -0.06134 -0.04931 -0.06296 C -0.05539 -0.06204 -0.05591 -0.0625 -0.05973 -0.05741 C -0.06111 -0.05162 -0.05973 -0.04908 -0.05556 -0.04722 C -0.05365 -0.04745 -0.05139 -0.04653 -0.05 -0.04815 C -0.04636 -0.05232 -0.0533 -0.0537 -0.05417 -0.0537 " pathEditMode="relative" rAng="0" ptsTypes="ffffffffffffffffffffffffffffffffffffffffffffffffffffffffffffffff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700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2.59259E-6 C -0.00538 -0.00023 -0.00295 -2.59259E-6 -0.00069 -0.00092 C 0.00296 -0.00185 0.0066 -0.00509 0.01025 -0.00671 C 0.01841 -0.01342 0.02796 -0.01782 0.03577 -0.02477 C 0.03733 -0.02615 0.03976 -0.02708 0.04098 -0.02916 C 0.04289 -0.03264 0.04601 -0.03403 0.04809 -0.03727 C 0.05139 -0.0419 0.05365 -0.04745 0.0566 -0.05231 C 0.05868 -0.0618 0.06511 -0.06898 0.06702 -0.07847 C 0.06684 -0.09653 0.06667 -0.11435 0.06632 -0.1324 C 0.06632 -0.13495 0.06528 -0.14004 0.06372 -0.14166 " pathEditMode="relative" rAng="0" ptsTypes="fffffffffA">
                                      <p:cBhvr>
                                        <p:cTn id="1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710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C 0.00052 -0.01852 0.0007 -0.03704 0.00139 -0.05556 C 0.00156 -0.06181 0.00417 -0.0669 0.00625 -0.07222 C 0.01285 -0.08843 0.02361 -0.10857 0.0375 -0.11482 C 0.04445 -0.12176 0.05087 -0.12408 0.05903 -0.12685 C 0.0757 -0.1257 0.08611 -0.12454 0.1007 -0.1213 C 0.10642 -0.11621 0.1033 -0.11806 0.11042 -0.11574 C 0.11285 -0.1125 0.11528 -0.11204 0.11736 -0.10834 C 0.12326 -0.09769 0.12934 -0.08611 0.13333 -0.07408 C 0.13524 -0.06829 0.13576 -0.06227 0.1375 -0.05648 C 0.13854 -0.04422 0.13941 -0.03519 0.1382 -0.02222 C 0.13785 -0.01922 0.13646 -0.01667 0.13611 -0.01389 C 0.13576 -0.01111 0.13333 0.00115 0.13125 0.00185 C 0.12396 0.00416 0.11719 0.00625 0.10972 0.00833 C 0.10781 0.00879 0.10417 0.01018 0.10417 0.01041 C 0.09149 0.00926 0.07986 0.00555 0.06736 0.00278 C 0.06458 0.00092 0.06215 2.59259E-6 0.05972 -0.00278 C 0.05712 -0.00602 0.05573 -0.00949 0.05278 -0.01204 C 0.05191 -0.01667 0.04879 -0.02037 0.04583 -0.02315 C 0.04427 -0.02662 0.04219 -0.02963 0.04097 -0.03334 C 0.03976 -0.03704 0.03958 -0.04074 0.0382 -0.04445 C 0.0375 -0.05023 0.03663 -0.05602 0.03611 -0.06204 C 0.03698 -0.07685 0.04045 -0.09398 0.05278 -0.09815 C 0.06493 -0.09769 0.07465 -0.09699 0.08611 -0.09445 C 0.09132 -0.08982 0.08472 -0.09514 0.09097 -0.09167 C 0.09688 -0.08843 0.08906 -0.09144 0.09514 -0.08704 C 0.1007 -0.0831 0.10243 -0.08565 0.10764 -0.07871 C 0.11163 -0.07338 0.11372 -0.06713 0.11667 -0.06111 C 0.11719 -0.0581 0.11754 -0.05486 0.11806 -0.05185 C 0.11823 -0.05023 0.11875 -0.04722 0.11875 -0.04699 C 0.11823 -0.03681 0.11771 -0.02246 0.11111 -0.01482 C 0.10729 -0.01042 0.10451 -0.01065 0.09931 -0.00926 C 0.09809 -0.00903 0.09583 -0.00834 0.09583 -0.0081 C 0.08785 -0.00926 0.08125 -0.01227 0.07361 -0.01389 C 0.06997 -0.01713 0.06858 -0.01991 0.06528 -0.02315 C 0.06441 -0.02547 0.0632 -0.02732 0.0625 -0.02963 C 0.06163 -0.03241 0.06042 -0.03797 0.06042 -0.03773 C 0.06007 -0.04236 0.05885 -0.04653 0.05903 -0.05093 C 0.05972 -0.06898 0.06597 -0.07523 0.07847 -0.07685 C 0.08108 -0.07662 0.08368 -0.07662 0.08611 -0.07593 C 0.08802 -0.07547 0.09445 -0.06204 0.09583 -0.05926 C 0.09635 -0.05486 0.0967 -0.0507 0.09722 -0.0463 C 0.0974 -0.04422 0.09792 -0.03982 0.09792 -0.03959 C 0.09688 -0.02014 0.09931 -0.01852 0.07847 -0.02778 C 0.07639 -0.03056 0.07448 -0.03148 0.07361 -0.03519 C 0.07413 -0.04491 0.07379 -0.05648 0.08195 -0.06019 C 0.0849 -0.0588 0.08837 -0.05209 0.09028 -0.04815 C 0.09132 -0.04283 0.0941 -0.03472 0.08889 -0.03241 C 0.08333 -0.03357 0.08524 -0.0338 0.08264 -0.03889 C 0.08281 -0.04074 0.08264 -0.04283 0.08333 -0.04445 C 0.08559 -0.05023 0.08681 -0.0426 0.08681 -0.03982 " pathEditMode="relative" rAng="0" ptsTypes="ffffffffffffffffffffffffffffffffffffffffffffffffffA">
                                      <p:cBhvr>
                                        <p:cTn id="1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-580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C -0.0158 -0.00069 -0.0309 -0.00277 -0.04653 -0.00463 C -0.05503 -0.00764 -0.06181 -0.00856 -0.07083 -0.00926 C -0.07552 -0.01111 -0.07917 -0.01226 -0.08403 -0.01296 C -0.08993 -0.01551 -0.09601 -0.01643 -0.10208 -0.01851 C -0.10747 -0.02268 -0.11146 -0.02569 -0.11528 -0.0324 C -0.11667 -0.03819 -0.11892 -0.04467 -0.12292 -0.04814 C -0.12396 -0.05231 -0.12726 -0.05532 -0.12917 -0.05926 C -0.13038 -0.06157 -0.13194 -0.06828 -0.13264 -0.07129 C -0.13333 -0.07801 -0.13472 -0.0831 -0.13472 -0.08981 " pathEditMode="relative" rAng="0" ptsTypes="fffffffffA">
                                      <p:cBhvr>
                                        <p:cTn id="1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450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C -0.00417 0.00371 -0.00834 0.00533 -0.0132 0.00649 C -0.0165 0.00718 -0.02292 0.00834 -0.02292 0.00857 C -0.0283 0.01065 -0.03403 0.01112 -0.03976 0.01204 C -0.04132 0.0125 -0.04445 0.01366 -0.04584 0.01389 C -0.0507 0.01459 -0.06042 0.01574 -0.06042 0.01598 C -0.06459 0.0176 -0.07361 0.01852 -0.07361 0.01875 C -0.12795 0.01783 -0.12066 0.02176 -0.15 0.01204 C -0.16233 0.00116 -0.17101 -0.00162 -0.17848 -0.02129 C -0.17917 -0.02546 -0.17952 -0.02801 -0.18125 -0.03148 C -0.18108 -0.04074 -0.18108 -0.05 -0.18056 -0.05926 C -0.17952 -0.07453 -0.16441 -0.08518 -0.15695 -0.09444 C -0.14844 -0.10509 -0.15348 -0.10277 -0.14653 -0.10463 C -0.13889 -0.11481 -0.12622 -0.11666 -0.11667 -0.12314 C -0.10486 -0.12245 -0.08768 -0.13101 -0.08125 -0.11759 C -0.07848 -0.1118 -0.08056 -0.11412 -0.07709 -0.11111 C -0.07396 -0.10486 -0.07795 -0.11088 -0.07361 -0.1074 C -0.07084 -0.10463 -0.06545 -0.09606 -0.06407 -0.09166 C -0.06181 -0.08611 -0.06302 -0.08819 -0.06181 -0.0824 C -0.06164 -0.08055 -0.06042 -0.07685 -0.06042 -0.07662 C -0.0592 -0.06481 -0.05747 -0.05023 -0.06181 -0.03888 C -0.06424 -0.03263 -0.06858 -0.02777 -0.07223 -0.02314 C -0.08455 -0.00902 -0.09566 -0.00115 -0.11181 0.00186 C -0.15643 0.00093 -0.14115 0.00764 -0.15973 -0.00463 C -0.16493 -0.01388 -0.16754 -0.01805 -0.16875 -0.02963 C -0.16806 -0.0449 -0.16545 -0.0699 -0.15209 -0.07592 C -0.14966 -0.08032 -0.14809 -0.07986 -0.14514 -0.08333 C -0.13334 -0.09699 -0.11771 -0.09976 -0.10278 -0.1037 C -0.09479 -0.10301 -0.09306 -0.10277 -0.08681 -0.1 C -0.08455 -0.09699 -0.08316 -0.09398 -0.08125 -0.09074 C -0.07986 -0.07916 -0.07865 -0.06782 -0.08334 -0.0574 C -0.08577 -0.0456 -0.09375 -0.03541 -0.10278 -0.0324 C -0.12865 -0.03379 -0.11476 -0.02986 -0.12709 -0.04074 C -0.129 -0.04467 -0.12934 -0.04814 -0.12986 -0.05277 C -0.12934 -0.0574 -0.12934 -0.0625 -0.12778 -0.06666 C -0.12552 -0.07291 -0.11702 -0.075 -0.1125 -0.07592 C -0.10469 -0.075 -0.10122 -0.07476 -0.09584 -0.06759 C -0.09445 -0.06203 -0.09497 -0.0537 -0.09792 -0.04907 C -0.09948 -0.04652 -0.10417 -0.04444 -0.10417 -0.04421 C -0.11077 -0.04537 -0.11563 -0.04421 -0.11945 -0.05185 C -0.11841 -0.06365 -0.11893 -0.06226 -0.10903 -0.06111 C -0.10625 -0.0574 -0.10382 -0.05046 -0.10903 -0.04814 C -0.11424 -0.05277 -0.11354 -0.04976 -0.1125 -0.05648 C -0.11164 -0.05625 -0.11042 -0.05625 -0.10973 -0.05555 C -0.1092 -0.05486 -0.10903 -0.05277 -0.10903 -0.05254 " pathEditMode="relative" rAng="0" ptsTypes="ffffffffffffffffffffffffffffffffffffffffffffA">
                                      <p:cBhvr>
                                        <p:cTn id="1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550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51 0.02917 C -0.03386 0.01713 -0.03333 0.00949 -0.03698 -0.00046 C -0.03767 -0.00532 -0.03802 -0.00903 -0.03976 -0.01343 C -0.04323 -0.03704 -0.04167 -0.02199 -0.03976 -0.06805 C -0.03872 -0.09537 -0.02778 -0.11829 -0.01198 -0.13472 C -0.00382 -0.14329 0.00278 -0.14792 0.01302 -0.14954 C 0.0191 -0.15231 0.025 -0.15116 0.03108 -0.15046 C 0.03455 -0.14884 0.03785 -0.14699 0.04149 -0.14583 C 0.04462 -0.14305 0.04826 -0.1419 0.05121 -0.13843 C 0.05851 -0.12963 0.06371 -0.11968 0.06996 -0.10972 C 0.07274 -0.10509 0.075 -0.09815 0.07691 -0.09305 C 0.0776 -0.0912 0.0783 -0.0875 0.0783 -0.08727 C 0.07812 -0.07639 0.0783 -0.06528 0.0776 -0.05417 C 0.07743 -0.05255 0.07535 -0.04745 0.07483 -0.04583 C 0.07153 -0.03588 0.06805 -0.02755 0.06233 -0.01991 C 0.05729 -0.01319 0.05208 -0.0081 0.04635 -0.00231 C 0.04531 -0.00116 0.04288 -7.40741E-7 0.04149 0.00046 C 0.03958 0.00116 0.03594 0.00232 0.03594 0.00255 C 0.02517 0.00139 0.01493 -0.00093 0.00538 -0.00787 C 0.00069 -0.01134 -0.00278 -0.0169 -0.00642 -0.02176 C -0.01233 -0.02963 -0.01806 -0.0368 -0.02309 -0.04583 C -0.02413 -0.05023 -0.0257 -0.05347 -0.02656 -0.05787 C -0.02622 -0.0669 -0.02795 -0.07338 -0.0224 -0.07824 C -0.02101 -0.08356 -0.01441 -0.09074 -0.01129 -0.09491 C -0.00052 -0.10926 0.00972 -0.11852 0.02483 -0.12176 C 0.03194 -0.12037 0.0375 -0.11852 0.04427 -0.1162 C 0.04687 -0.11389 0.05 -0.11296 0.0526 -0.11065 C 0.05903 -0.10532 0.06233 -0.09606 0.06371 -0.08657 C 0.0625 -0.0713 0.06024 -0.05741 0.05052 -0.04768 C 0.04965 -0.04398 0.04635 -0.03958 0.04358 -0.03843 C 0.04288 -0.0375 0.04236 -0.03634 0.04149 -0.03565 C 0.0408 -0.03518 0.03993 -0.03542 0.03941 -0.03472 C 0.03854 -0.0338 0.03819 -0.03194 0.03733 -0.03102 C 0.03368 -0.02685 0.0283 -0.02454 0.02413 -0.02176 C 0.02153 -0.02199 0.01892 -0.02199 0.01649 -0.02268 C 0.0092 -0.02454 0.00798 -0.0375 0.00608 -0.04491 C 0.00555 -0.05139 0.00451 -0.05694 0.00399 -0.06343 C 0.00521 -0.07778 0.00521 -0.0875 0.01649 -0.0912 C 0.0243 -0.09097 0.03229 -0.09074 0.0401 -0.09028 C 0.04323 -0.09005 0.04271 -0.08889 0.04566 -0.0875 C 0.04739 -0.0868 0.05121 -0.08565 0.05121 -0.08542 C 0.06076 -0.06667 0.04705 -0.04259 0.03246 -0.03935 C 0.02917 -0.03981 0.0243 -0.03889 0.02135 -0.04213 C 0.01962 -0.04398 0.01771 -0.04606 0.01649 -0.04861 C 0.01562 -0.05046 0.01371 -0.05417 0.01371 -0.05393 C 0.01389 -0.05694 0.01389 -0.05972 0.01441 -0.0625 C 0.01614 -0.07222 0.02882 -0.0743 0.03455 -0.07546 C 0.04601 -0.07454 0.04583 -0.07847 0.04844 -0.06805 C 0.04826 -0.06458 0.04844 -0.06111 0.04774 -0.05787 C 0.0467 -0.05301 0.04201 -0.05185 0.03941 -0.04954 C 0.03264 -0.05023 0.02969 -0.04792 0.0276 -0.05602 C 0.02847 -0.06296 0.02917 -0.06273 0.03385 -0.06435 C 0.03611 -0.06412 0.03854 -0.06435 0.0408 -0.06343 C 0.04462 -0.0618 0.04149 -0.05417 0.03941 -0.05231 C 0.03733 -0.05255 0.03489 -0.05185 0.03316 -0.05324 C 0.03246 -0.05393 0.03941 -0.0618 0.03941 -0.05417 " pathEditMode="relative" rAng="0" ptsTypes="fffffffffffffffffffffffffffffffffffffffffffffffffffffffA">
                                      <p:cBhvr>
                                        <p:cTn id="1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910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C 0.00364 0.00023 0.00746 0.00023 0.01111 0.00092 C 0.01979 0.00277 0.02239 0.01782 0.02639 0.02592 C 0.03038 0.04699 0.02482 0.05972 0.00972 0.06481 C 0.00486 0.06458 1.94444E-6 0.06458 -0.00486 0.06388 C -0.00886 0.06319 -0.01893 0.05092 -0.02431 0.04814 C -0.02709 0.04444 -0.02986 0.04074 -0.03264 0.03703 C -0.03351 0.03588 -0.03542 0.03333 -0.03542 0.03356 C -0.03559 0.0324 -0.03577 0.03148 -0.03611 0.03055 C -0.03646 0.02963 -0.03715 0.0287 -0.0375 0.02777 C -0.03802 0.02592 -0.03889 0.02222 -0.03889 0.02245 C -0.0382 0.01319 -0.0375 0.0074 -0.03264 0.00092 C -0.03056 -0.00764 -0.01788 -0.02362 -0.01111 -0.02686 C -0.00764 -0.02848 -0.00295 -0.03033 0.00069 -0.03149 C 0.0026 -0.03195 0.00625 -0.03334 0.00625 -0.03311 C 0.02101 -0.03241 0.01771 -0.03357 0.02639 -0.02963 C 0.02847 -0.02593 0.03003 -0.022 0.03264 -0.01852 C 0.03333 -0.01551 0.03351 -0.01204 0.03472 -0.00926 C 0.03854 -0.00024 0.03524 -0.01227 0.03819 -0.00371 C 0.04357 0.01203 0.03854 4.44444E-6 0.04305 0.01018 C 0.0441 0.01736 0.04548 0.02546 0.04722 0.0324 C 0.04687 0.04745 0.04948 0.07592 0.03333 0.07963 C 0.02986 0.08032 0.02639 0.08078 0.02291 0.08148 C 0.01805 0.08125 0.0092 0.08101 0.00347 0.07963 C -0.00087 0.07847 -0.00452 0.07592 -0.00903 0.075 C -0.01285 0.07245 -0.01736 0.07083 -0.02153 0.06944 C -0.025 0.06643 -0.02952 0.0655 -0.03334 0.06296 C -0.04254 0.05694 -0.05382 0.05046 -0.06111 0.04074 C -0.06302 0.0331 -0.0599 0.04421 -0.06459 0.03425 C -0.06511 0.0331 -0.06493 0.03171 -0.06528 0.03055 C -0.0658 0.02916 -0.06667 0.028 -0.06736 0.02685 C -0.06667 0.01828 -0.06702 0.01111 -0.06459 0.0037 C -0.06059 -0.00834 -0.05087 -0.01551 -0.04375 -0.02315 C -0.03195 -0.03612 -0.02118 -0.05162 -0.00625 -0.05834 C -0.00209 -0.0625 0.00191 -0.06389 0.00694 -0.06482 C 0.01007 -0.0669 0.01302 -0.0669 0.01597 -0.06945 C 0.03351 -0.06852 0.02986 -0.072 0.04097 -0.06019 C 0.04219 -0.0588 0.04323 -0.05695 0.04444 -0.05556 C 0.04618 -0.05348 0.0493 -0.04908 0.0493 -0.04885 C 0.05139 -0.04237 0.0566 -0.03588 0.05903 -0.02871 C 0.06232 -0.01875 0.06406 -0.00741 0.06875 0.00185 C 0.06892 0.003 0.0691 0.00439 0.06944 0.00555 C 0.06996 0.00694 0.07118 0.00787 0.07153 0.00925 C 0.07257 0.01319 0.07239 0.01736 0.07291 0.02129 C 0.07187 0.03564 0.07153 0.04699 0.06597 0.05925 C 0.06458 0.06689 0.0592 0.07708 0.05347 0.07963 C 0.04271 0.0905 0.0217 0.09791 0.00833 0.10092 C 0.00399 0.10324 -0.00018 0.10393 -0.00486 0.10463 C -0.01059 0.10717 -0.01632 0.10671 -0.02222 0.10833 C -0.04149 0.10763 -0.04879 0.10856 -0.06389 0.10185 C -0.06702 0.09861 -0.06945 0.0949 -0.07292 0.09259 C -0.07622 0.08611 -0.08212 0.08078 -0.08403 0.07314 C -0.08629 0.06388 -0.0875 0.05486 -0.08889 0.04537 C -0.08837 0.03981 -0.08889 0.03356 -0.08681 0.0287 C -0.0816 0.01666 -0.0757 0.00648 -0.06945 -0.00463 C -0.06754 -0.00811 -0.06754 -0.00996 -0.06528 -0.01297 C -0.06059 -0.01922 -0.06406 -0.01181 -0.05903 -0.02037 C -0.05608 -0.02547 -0.0533 -0.03033 -0.04931 -0.03426 C -0.04132 -0.04213 -0.03212 -0.047 -0.02361 -0.05371 C -0.01493 -0.06065 -0.00625 -0.06875 0.00347 -0.07315 C 0.00972 -0.0794 0.01823 -0.08241 0.02569 -0.08334 C 0.03073 -0.08264 0.03594 -0.08287 0.04097 -0.08149 C 0.04219 -0.08125 0.04271 -0.0794 0.04375 -0.07871 C 0.05486 -0.06991 0.05729 -0.06065 0.06597 -0.04908 C 0.06788 -0.04121 0.07135 -0.0345 0.075 -0.02778 C 0.07569 -0.02362 0.07673 -0.0213 0.07778 -0.0176 C 0.07864 -0.01459 0.08055 -0.00834 0.08055 -0.00811 C 0.08125 -0.00047 0.08351 0.01088 0.0868 0.01759 C 0.08767 0.02361 0.08871 0.03009 0.09028 0.03611 C 0.0908 0.05115 0.09253 0.06527 0.08541 0.07777 C 0.08368 0.08888 0.07517 0.09953 0.06736 0.1037 C 0.06371 0.10856 0.05503 0.11435 0.05 0.11574 C 0.04305 0.12037 0.03541 0.12338 0.02778 0.125 C 0.02361 0.12731 0.01979 0.12777 0.01528 0.1287 C 0.00677 0.1324 -0.00226 0.13518 -0.01111 0.13611 C -0.01788 0.1368 -0.03125 0.13796 -0.03125 0.13819 C -0.04167 0.13773 -0.05209 0.13796 -0.0625 0.13703 C -0.06979 0.13634 -0.0783 0.12963 -0.08542 0.12685 C -0.08802 0.12453 -0.0908 0.12407 -0.09375 0.12222 C -0.0974 0.1199 -0.09948 0.11597 -0.10278 0.11296 C -0.10434 0.10671 -0.10209 0.11412 -0.10695 0.10555 C -0.1092 0.10162 -0.11007 0.09583 -0.1125 0.09166 C -0.11406 0.08356 -0.12031 0.07083 -0.12431 0.06388 C -0.12865 0.04652 -0.12899 0.05578 -0.12709 0.02592 C -0.12639 0.01412 -0.11702 0.0037 -0.1125 -0.00463 C -0.09601 -0.03542 -0.0724 -0.05996 -0.05 -0.08241 C -0.04202 -0.09051 -0.05469 -0.08125 -0.04167 -0.09167 C -0.03802 -0.09468 -0.03351 -0.0963 -0.02986 -0.09908 C -0.02604 -0.10186 -0.02587 -0.1044 -0.02153 -0.10556 C -0.01649 -0.10996 -0.01215 -0.11088 -0.00625 -0.11204 C 0.00503 -0.11135 0.01649 -0.11135 0.02778 -0.11019 C 0.03177 -0.10973 0.03958 -0.10741 0.03958 -0.10718 C 0.04427 -0.10417 0.04982 -0.10417 0.05486 -0.10186 C 0.05903 -0.09769 0.06354 -0.09676 0.06805 -0.09352 C 0.07205 -0.09075 0.07552 -0.08635 0.07986 -0.08426 C 0.08177 -0.08334 0.08368 -0.08264 0.08541 -0.08149 C 0.0901 -0.07848 0.09305 -0.07246 0.09722 -0.06852 C 0.10035 -0.0625 0.10486 -0.05996 0.10833 -0.05463 C 0.11423 -0.04537 0.11927 -0.03542 0.12569 -0.02686 C 0.12778 -0.02014 0.12847 -0.01297 0.13055 -0.00649 C 0.13142 -0.00371 0.13264 0.00185 0.13264 0.00208 C 0.13229 0.02314 0.13385 0.03842 0.12708 0.05648 C 0.12396 0.07569 0.1151 0.09166 0.10764 0.10833 C 0.10451 0.11527 0.10521 0.11666 0.10139 0.12314 C 0.09271 0.1375 0.08246 0.15162 0.07222 0.16388 C 0.0651 0.17245 0.05816 0.18194 0.05 0.18796 C 0.04219 0.19375 0.03524 0.20254 0.02708 0.2074 C 0.01632 0.21388 0.00451 0.21574 -0.00695 0.21944 C -0.01406 0.21921 -0.02136 0.21944 -0.02847 0.21851 C -0.02934 0.21851 -0.02986 0.21713 -0.03056 0.21666 C -0.03386 0.21481 -0.03646 0.21342 -0.03959 0.21111 C -0.04323 0.20833 -0.04584 0.2037 -0.05 0.20185 C -0.05851 0.19305 -0.06788 0.18588 -0.07639 0.17685 C -0.08281 0.1699 -0.08733 0.15439 -0.09306 0.14907 C -0.10122 0.1412 -0.09167 0.1537 -0.1 0.14444 C -0.10486 0.13912 -0.10868 0.1324 -0.11389 0.12777 C -0.11632 0.12291 -0.12014 0.12222 -0.12292 0.11851 C -0.1283 0.11134 -0.13281 0.10277 -0.1375 0.09444 C -0.13837 0.08935 -0.13959 0.08472 -0.14028 0.07963 C -0.13976 0.06666 -0.13993 0.0537 -0.13889 0.04074 C -0.13785 0.02685 -0.12726 -0.00255 -0.12014 -0.01204 C -0.11806 -0.01875 -0.11476 -0.02454 -0.11181 -0.03056 C -0.11111 -0.03195 -0.11024 -0.03357 -0.10972 -0.03519 C -0.1092 -0.03704 -0.10903 -0.03912 -0.10834 -0.04075 C -0.10226 -0.05371 -0.09254 -0.0669 -0.08334 -0.07593 C -0.07778 -0.08125 -0.07049 -0.08426 -0.06528 -0.08982 C -0.06163 -0.09375 -0.05677 -0.09746 -0.05209 -0.09908 C -0.04271 -0.10672 -0.03229 -0.11158 -0.02222 -0.1176 C -0.01788 -0.12014 -0.0125 -0.12778 -0.00764 -0.12778 " pathEditMode="relative" rAng="0" ptsTypes="ffffffffffffffffffffffffffffffffffffffffffffffffffffffffffffffffffffffffffffffffffffffffffffffffffffffffffffffffffffffffffffffffA">
                                      <p:cBhvr>
                                        <p:cTn id="1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460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C -0.08055 -0.0368 -0.16111 -0.07338 -0.17014 -0.08981 C -0.17916 -0.10625 -0.05746 -0.1081 -0.05416 -0.09907 C -0.05087 -0.09004 -0.12205 -0.03912 -0.15069 -0.03611 C -0.17934 -0.0331 -0.21458 -0.07361 -0.22639 -0.08055 C -0.23819 -0.0875 -0.23455 -0.07291 -0.22153 -0.07777 C -0.2085 -0.08263 -0.16059 -0.10578 -0.14791 -0.11018 " pathEditMode="relative" rAng="0" ptsTypes="aaaaaaA">
                                      <p:cBhvr>
                                        <p:cTn id="1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-550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3149 L -0.16128 -0.1835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-760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12222 -0.00509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30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13785 -0.05763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290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20868 0.19445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970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1065 L -0.01181 0.19421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020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12205 -0.13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660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1598 L 0.16546 -0.04213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130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10243 0.07338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370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10243 0.07338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370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11424 -0.078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-390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12205 -0.03658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18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20868 -0.0525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21" grpId="1" animBg="1"/>
      <p:bldP spid="21" grpId="2" animBg="1"/>
      <p:bldP spid="22" grpId="1" animBg="1"/>
      <p:bldP spid="22" grpId="2" animBg="1"/>
      <p:bldP spid="22" grpId="3" animBg="1"/>
      <p:bldP spid="24" grpId="1" animBg="1"/>
      <p:bldP spid="24" grpId="2" animBg="1"/>
      <p:bldP spid="28" grpId="1" animBg="1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196751"/>
            <a:ext cx="468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Спасибо  за внимание!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48932" y="256490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Желаем успехов во всех Ваших начинаниях!!!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7601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900763"/>
            <a:chOff x="0" y="-1"/>
            <a:chExt cx="9144000" cy="9007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5" y="1113986"/>
            <a:ext cx="7912889" cy="55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6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900763"/>
            <a:chOff x="0" y="-1"/>
            <a:chExt cx="9144000" cy="9007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5" y="1096848"/>
            <a:ext cx="7912889" cy="55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11560" y="1340768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- </a:t>
            </a:r>
            <a:r>
              <a:rPr lang="en-US" dirty="0" smtClean="0">
                <a:latin typeface="Georgia" pitchFamily="18" charset="0"/>
              </a:rPr>
              <a:t>Dipole magnets of NICA booster -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40 </a:t>
            </a:r>
            <a:r>
              <a:rPr lang="ru-RU" dirty="0" smtClean="0">
                <a:latin typeface="Georgia" pitchFamily="18" charset="0"/>
              </a:rPr>
              <a:t>шт.</a:t>
            </a:r>
          </a:p>
          <a:p>
            <a:r>
              <a:rPr lang="ru-RU" dirty="0" smtClean="0">
                <a:latin typeface="Georgia" pitchFamily="18" charset="0"/>
              </a:rPr>
              <a:t>-</a:t>
            </a:r>
            <a:r>
              <a:rPr lang="en-US" dirty="0" smtClean="0">
                <a:latin typeface="Georgia" pitchFamily="18" charset="0"/>
              </a:rPr>
              <a:t>Quadrupole magnets of NICA booster-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48 </a:t>
            </a:r>
            <a:r>
              <a:rPr lang="ru-RU" dirty="0" smtClean="0">
                <a:latin typeface="Georgia" pitchFamily="18" charset="0"/>
              </a:rPr>
              <a:t>шт.</a:t>
            </a:r>
          </a:p>
          <a:p>
            <a:r>
              <a:rPr lang="ru-RU" dirty="0" smtClean="0">
                <a:latin typeface="Georgia" pitchFamily="18" charset="0"/>
              </a:rPr>
              <a:t>-</a:t>
            </a:r>
            <a:r>
              <a:rPr lang="en-US" dirty="0" smtClean="0">
                <a:latin typeface="Georgia" pitchFamily="18" charset="0"/>
              </a:rPr>
              <a:t>Dipole magnets of NICA collider</a:t>
            </a:r>
            <a:r>
              <a:rPr lang="ru-RU" dirty="0" smtClean="0">
                <a:latin typeface="Georgia" pitchFamily="18" charset="0"/>
              </a:rPr>
              <a:t>– 80 шт.</a:t>
            </a:r>
          </a:p>
          <a:p>
            <a:r>
              <a:rPr lang="ru-RU" dirty="0" smtClean="0">
                <a:latin typeface="Georgia" pitchFamily="18" charset="0"/>
              </a:rPr>
              <a:t>-</a:t>
            </a:r>
            <a:r>
              <a:rPr lang="en-US" dirty="0" smtClean="0">
                <a:latin typeface="Georgia" pitchFamily="18" charset="0"/>
              </a:rPr>
              <a:t>Quadrupole magnets of NICA collider– 86 </a:t>
            </a:r>
            <a:r>
              <a:rPr lang="ru-RU" dirty="0" smtClean="0">
                <a:latin typeface="Georgia" pitchFamily="18" charset="0"/>
              </a:rPr>
              <a:t>шт.</a:t>
            </a:r>
          </a:p>
          <a:p>
            <a:r>
              <a:rPr lang="ru-RU" dirty="0" smtClean="0">
                <a:latin typeface="Georgia" pitchFamily="18" charset="0"/>
              </a:rPr>
              <a:t>-</a:t>
            </a:r>
            <a:r>
              <a:rPr lang="en-US" dirty="0" smtClean="0">
                <a:latin typeface="Georgia" pitchFamily="18" charset="0"/>
              </a:rPr>
              <a:t>Quadrupole magnets of SIS-100 (FAIR project)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-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175 </a:t>
            </a:r>
            <a:r>
              <a:rPr lang="ru-RU" dirty="0" smtClean="0">
                <a:latin typeface="Georgia" pitchFamily="18" charset="0"/>
              </a:rPr>
              <a:t>шт.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126" name="Picture 6" descr="C:\Users\admin\Desktop\фото\ММс\IMG_2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1568821" cy="2016224"/>
          </a:xfrm>
          <a:prstGeom prst="rect">
            <a:avLst/>
          </a:prstGeom>
          <a:noFill/>
        </p:spPr>
      </p:pic>
      <p:pic>
        <p:nvPicPr>
          <p:cNvPr id="5124" name="Picture 4" descr="C:\Users\admin\Desktop\фото\AUWKFGJ3a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45024"/>
            <a:ext cx="1134126" cy="2016224"/>
          </a:xfrm>
          <a:prstGeom prst="rect">
            <a:avLst/>
          </a:prstGeom>
          <a:noFill/>
        </p:spPr>
      </p:pic>
      <p:pic>
        <p:nvPicPr>
          <p:cNvPr id="5123" name="Picture 3" descr="C:\Users\admin\Desktop\фото\46RJUp4QlS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645024"/>
            <a:ext cx="1442469" cy="2016224"/>
          </a:xfrm>
          <a:prstGeom prst="rect">
            <a:avLst/>
          </a:prstGeom>
          <a:noFill/>
        </p:spPr>
      </p:pic>
      <p:pic>
        <p:nvPicPr>
          <p:cNvPr id="5122" name="Picture 2" descr="C:\Users\admin\Desktop\фото\So3CKI06r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3645025"/>
            <a:ext cx="1134126" cy="2016224"/>
          </a:xfrm>
          <a:prstGeom prst="rect">
            <a:avLst/>
          </a:prstGeom>
          <a:noFill/>
        </p:spPr>
      </p:pic>
      <p:pic>
        <p:nvPicPr>
          <p:cNvPr id="5129" name="Picture 9" descr="C:\Users\admin\Desktop\фото\mWZqoPFIaW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645024"/>
            <a:ext cx="1573750" cy="2016224"/>
          </a:xfrm>
          <a:prstGeom prst="rect">
            <a:avLst/>
          </a:prstGeom>
          <a:noFill/>
        </p:spPr>
      </p:pic>
      <p:pic>
        <p:nvPicPr>
          <p:cNvPr id="5121" name="Picture 1" descr="C:\Users\admin\Desktop\фото\ММс\20161026_143657.jpg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 rot="5400000">
            <a:off x="2303746" y="-1179004"/>
            <a:ext cx="4536506" cy="9144002"/>
          </a:xfrm>
          <a:prstGeom prst="rect">
            <a:avLst/>
          </a:prstGeom>
          <a:noFill/>
        </p:spPr>
      </p:pic>
      <p:grpSp>
        <p:nvGrpSpPr>
          <p:cNvPr id="4" name="Группа 10"/>
          <p:cNvGrpSpPr/>
          <p:nvPr/>
        </p:nvGrpSpPr>
        <p:grpSpPr>
          <a:xfrm>
            <a:off x="0" y="-1"/>
            <a:ext cx="9144000" cy="900763"/>
            <a:chOff x="0" y="-1"/>
            <a:chExt cx="9144000" cy="90076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Georgia" panose="02040502050405020303" pitchFamily="18" charset="0"/>
              </a:endParaRPr>
            </a:p>
          </p:txBody>
        </p:sp>
        <p:pic>
          <p:nvPicPr>
            <p:cNvPr id="5" name="Picture 2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2267744" y="1886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Introduction</a:t>
            </a:r>
            <a:endParaRPr lang="en-US" b="1" dirty="0" smtClean="0">
              <a:latin typeface="Georgia" panose="02040502050405020303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5967166"/>
            <a:ext cx="9144000" cy="890834"/>
            <a:chOff x="0" y="5967166"/>
            <a:chExt cx="9144000" cy="89083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5967166"/>
              <a:ext cx="9144000" cy="89083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Georgia" panose="02040502050405020303" pitchFamily="18" charset="0"/>
              </a:endParaRPr>
            </a:p>
          </p:txBody>
        </p:sp>
        <p:pic>
          <p:nvPicPr>
            <p:cNvPr id="17" name="Picture 1" descr="C:\Users\admin\Desktop\фото\NICA Logo_RGB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884368" y="6093296"/>
              <a:ext cx="1144287" cy="598764"/>
            </a:xfrm>
            <a:prstGeom prst="rect">
              <a:avLst/>
            </a:prstGeom>
            <a:noFill/>
          </p:spPr>
        </p:pic>
        <p:pic>
          <p:nvPicPr>
            <p:cNvPr id="19" name="Picture 2" descr="C:\Users\admin\Desktop\фото\FAIR_Logo_rgb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9512" y="6165304"/>
              <a:ext cx="728628" cy="548680"/>
            </a:xfrm>
            <a:prstGeom prst="rect">
              <a:avLst/>
            </a:prstGeom>
            <a:noFill/>
          </p:spPr>
        </p:pic>
      </p:grpSp>
      <p:sp>
        <p:nvSpPr>
          <p:cNvPr id="24" name="TextBox 23"/>
          <p:cNvSpPr txBox="1"/>
          <p:nvPr/>
        </p:nvSpPr>
        <p:spPr>
          <a:xfrm>
            <a:off x="0" y="56612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Scientific and ex-</a:t>
            </a:r>
            <a:r>
              <a:rPr lang="en-US" dirty="0" err="1" smtClean="0"/>
              <a:t>remental</a:t>
            </a:r>
            <a:r>
              <a:rPr lang="en-US" dirty="0" smtClean="0"/>
              <a:t> department of production and testing of superconducting magnets.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5589241"/>
            <a:ext cx="9144000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Georgia" pitchFamily="18" charset="0"/>
              </a:rPr>
              <a:t>Launch of factory of superconducting magnets</a:t>
            </a:r>
            <a:r>
              <a:rPr lang="ru-RU" sz="2300" dirty="0" smtClean="0">
                <a:latin typeface="Georgia" pitchFamily="18" charset="0"/>
              </a:rPr>
              <a:t>, </a:t>
            </a:r>
            <a:r>
              <a:rPr lang="en-US" sz="2300" dirty="0" smtClean="0">
                <a:latin typeface="Georgia" pitchFamily="18" charset="0"/>
              </a:rPr>
              <a:t>November 28, 2017</a:t>
            </a:r>
            <a:endParaRPr lang="ru-RU" sz="2300" dirty="0">
              <a:latin typeface="Georgia" pitchFamily="18" charset="0"/>
            </a:endParaRPr>
          </a:p>
        </p:txBody>
      </p:sp>
      <p:pic>
        <p:nvPicPr>
          <p:cNvPr id="23553" name="Picture 1" descr="C:\Users\admin\Desktop\Для конференций\Саранцев 2017\36416_picture_ab8b14a4e0718bdd1894e34ab163eed4f2770eb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1124744"/>
            <a:ext cx="6696745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754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51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36233 -0.225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11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5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512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900763"/>
            <a:chOff x="0" y="-1"/>
            <a:chExt cx="9144000" cy="9007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1691680" y="188640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Doublet of </a:t>
            </a:r>
            <a:r>
              <a:rPr lang="en-US" sz="2400" b="1" dirty="0" err="1" smtClean="0">
                <a:latin typeface="Georgia" pitchFamily="18" charset="0"/>
              </a:rPr>
              <a:t>quadrupole</a:t>
            </a:r>
            <a:r>
              <a:rPr lang="en-US" sz="2400" b="1" dirty="0" smtClean="0">
                <a:latin typeface="Georgia" pitchFamily="18" charset="0"/>
              </a:rPr>
              <a:t> lenses</a:t>
            </a:r>
            <a:endParaRPr lang="en-US" sz="2400" b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Picture 2" descr="I:\ДЛЯ СТАТЬИ-10-05-17\Линз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052735"/>
            <a:ext cx="3672408" cy="1986713"/>
          </a:xfrm>
          <a:prstGeom prst="rect">
            <a:avLst/>
          </a:prstGeom>
          <a:noFill/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51520" y="3573016"/>
          <a:ext cx="3600400" cy="27431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1903"/>
                <a:gridCol w="756409"/>
                <a:gridCol w="792088"/>
              </a:tblGrid>
              <a:tr h="296033">
                <a:tc>
                  <a:txBody>
                    <a:bodyPr/>
                    <a:lstStyle/>
                    <a:p>
                      <a:pPr marL="0" algn="l" defTabSz="4176431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21920" algn="l"/>
                        </a:tabLs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</a:rPr>
                        <a:t> Unit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</a:rPr>
                        <a:t> Value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marL="0" algn="l" defTabSz="4176431" rtl="0" eaLnBrk="1" latinLnBrk="0" hangingPunct="1"/>
                      <a:r>
                        <a:rPr lang="en-US" sz="1400" kern="1200" dirty="0" smtClean="0">
                          <a:effectLst/>
                        </a:rPr>
                        <a:t>Number of magnets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Pc.</a:t>
                      </a:r>
                      <a:endParaRPr lang="en-GB" sz="1400" kern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/>
                        <a:t>48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marL="0" algn="l" defTabSz="4176431" rtl="0" eaLnBrk="1" latinLnBrk="0" hangingPunct="1"/>
                      <a:r>
                        <a:rPr lang="en-US" sz="1400" kern="1200" dirty="0" smtClean="0">
                          <a:effectLst/>
                        </a:rPr>
                        <a:t>Field gradient (inj./max.)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/>
                        <a:t>T/m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/>
                        <a:t>1.3 /21.5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effectLst/>
                        </a:rPr>
                        <a:t>Effective</a:t>
                      </a:r>
                      <a:r>
                        <a:rPr lang="ru-RU" sz="1400" kern="1200" dirty="0" smtClean="0">
                          <a:effectLst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</a:rPr>
                        <a:t>magnetic</a:t>
                      </a:r>
                      <a:r>
                        <a:rPr lang="ru-RU" sz="1400" kern="1200" dirty="0" smtClean="0">
                          <a:effectLst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</a:rPr>
                        <a:t>length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/>
                        <a:t>m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/>
                        <a:t>0.47 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Beam pipe aperture (h/v)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mm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128 /65 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effectLst/>
                        </a:rPr>
                        <a:t>Operating</a:t>
                      </a:r>
                      <a:r>
                        <a:rPr lang="ru-RU" sz="1400" kern="1200" dirty="0" smtClean="0">
                          <a:effectLst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</a:rPr>
                        <a:t>current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kA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/>
                        <a:t>9.68 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Ramp rate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/>
                        <a:t>T/(m·s)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14.3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Field error at R= 30 mm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400" kern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≤ 6</a:t>
                      </a:r>
                      <a:r>
                        <a:rPr lang="en-GB" sz="1400" dirty="0">
                          <a:sym typeface="Symbol"/>
                        </a:rPr>
                        <a:t></a:t>
                      </a:r>
                      <a:r>
                        <a:rPr lang="en-GB" sz="1400" dirty="0"/>
                        <a:t>10</a:t>
                      </a:r>
                      <a:r>
                        <a:rPr lang="en-GB" sz="1400" baseline="30000" dirty="0"/>
                        <a:t>-4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Pole radius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/>
                        <a:t>mm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47.5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79512" y="2996952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Georgia" pitchFamily="18" charset="0"/>
              </a:rPr>
              <a:t>Fig. 1 </a:t>
            </a:r>
            <a:r>
              <a:rPr lang="ru-RU" sz="1400" dirty="0" smtClean="0">
                <a:latin typeface="Georgia" pitchFamily="18" charset="0"/>
              </a:rPr>
              <a:t>3</a:t>
            </a:r>
            <a:r>
              <a:rPr lang="en-US" sz="1400" dirty="0" smtClean="0">
                <a:latin typeface="Georgia" pitchFamily="18" charset="0"/>
              </a:rPr>
              <a:t>d view of doublet of </a:t>
            </a:r>
            <a:r>
              <a:rPr lang="en-US" sz="1400" dirty="0" err="1" smtClean="0">
                <a:latin typeface="Georgia" pitchFamily="18" charset="0"/>
              </a:rPr>
              <a:t>quadrupole</a:t>
            </a:r>
            <a:r>
              <a:rPr lang="en-US" sz="1400" dirty="0" smtClean="0">
                <a:latin typeface="Georgia" pitchFamily="18" charset="0"/>
              </a:rPr>
              <a:t> lenses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633478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n-US" sz="1400" b="1" dirty="0" smtClean="0">
                <a:latin typeface="Georgia" pitchFamily="18" charset="0"/>
              </a:rPr>
              <a:t>Tab. 1 </a:t>
            </a:r>
            <a:r>
              <a:rPr lang="en-US" sz="1400" dirty="0" smtClean="0">
                <a:latin typeface="Georgia" pitchFamily="18" charset="0"/>
              </a:rPr>
              <a:t>Main characteristics of the NICA Booster Magnets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25" name="Booster Quadrupole magnet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067943" y="1052736"/>
            <a:ext cx="4800533" cy="5256584"/>
          </a:xfrm>
          <a:prstGeom prst="rect">
            <a:avLst/>
          </a:prstGeom>
        </p:spPr>
      </p:pic>
      <p:pic>
        <p:nvPicPr>
          <p:cNvPr id="20481" name="Picture 1" descr="C:\Users\admin\Desktop\фото\ММс\c9Q4CqOjQ6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1052736"/>
            <a:ext cx="4608512" cy="2592288"/>
          </a:xfrm>
          <a:prstGeom prst="rect">
            <a:avLst/>
          </a:prstGeom>
          <a:noFill/>
        </p:spPr>
      </p:pic>
      <p:pic>
        <p:nvPicPr>
          <p:cNvPr id="20483" name="Picture 3" descr="C:\Users\admin\Desktop\Для конференций\Саранцев 2017\46RJUp4QlS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3933056"/>
            <a:ext cx="3312368" cy="246773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 flipH="1">
            <a:off x="4427984" y="3645024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Georgia" pitchFamily="18" charset="0"/>
              </a:rPr>
              <a:t>Fig. </a:t>
            </a:r>
            <a:r>
              <a:rPr lang="ru-RU" sz="1400" b="1" dirty="0" smtClean="0">
                <a:latin typeface="Georgia" pitchFamily="18" charset="0"/>
              </a:rPr>
              <a:t>2 </a:t>
            </a:r>
            <a:r>
              <a:rPr lang="en-US" sz="1400" dirty="0" smtClean="0">
                <a:latin typeface="Georgia" pitchFamily="18" charset="0"/>
              </a:rPr>
              <a:t>Installation of a winding in an iron yoke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283968" y="6381328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Georgia" pitchFamily="18" charset="0"/>
              </a:rPr>
              <a:t>Fig.</a:t>
            </a:r>
            <a:r>
              <a:rPr lang="ru-RU" sz="1400" b="1" dirty="0" smtClean="0">
                <a:latin typeface="Georgia" pitchFamily="18" charset="0"/>
              </a:rPr>
              <a:t> 3</a:t>
            </a:r>
            <a:r>
              <a:rPr lang="en-US" sz="1400" b="1" dirty="0" smtClean="0">
                <a:latin typeface="Georgia" pitchFamily="18" charset="0"/>
              </a:rPr>
              <a:t> </a:t>
            </a:r>
            <a:r>
              <a:rPr lang="en-US" sz="1400" dirty="0" smtClean="0">
                <a:latin typeface="Georgia" pitchFamily="18" charset="0"/>
              </a:rPr>
              <a:t>Magnet, collected and ready to measurements</a:t>
            </a:r>
            <a:endParaRPr lang="ru-RU" sz="1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5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3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900763"/>
            <a:chOff x="0" y="-1"/>
            <a:chExt cx="9144000" cy="9007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691680" y="188640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Specification requirements</a:t>
            </a:r>
          </a:p>
        </p:txBody>
      </p:sp>
      <p:sp>
        <p:nvSpPr>
          <p:cNvPr id="3274" name="Rectangle 20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86" name="Picture 214" descr="C:\Users\admin\Desktop\Для конференций\Саранцев 2017\Screenshot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8498618" cy="5040560"/>
          </a:xfrm>
          <a:prstGeom prst="rect">
            <a:avLst/>
          </a:prstGeom>
          <a:noFill/>
        </p:spPr>
      </p:pic>
      <p:sp>
        <p:nvSpPr>
          <p:cNvPr id="65" name="Стрелка вправо 64"/>
          <p:cNvSpPr/>
          <p:nvPr/>
        </p:nvSpPr>
        <p:spPr>
          <a:xfrm>
            <a:off x="179512" y="1556792"/>
            <a:ext cx="323528" cy="21602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5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-2.77778E-7 0.11551 " pathEditMode="relative" ptsTypes="AA">
                                      <p:cBhvr>
                                        <p:cTn id="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1551 L 3.33333E-6 0.2414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4143 L 3.33333E-6 0.3254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2546 L 3.33333E-6 0.4305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5" grpId="2" animBg="1"/>
      <p:bldP spid="65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900763"/>
            <a:chOff x="0" y="-1"/>
            <a:chExt cx="9144000" cy="9007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524000" y="174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188640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Specification requirements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67544" y="980728"/>
          <a:ext cx="8424935" cy="488238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17321"/>
                <a:gridCol w="4138564"/>
                <a:gridCol w="1884525"/>
                <a:gridCol w="1884525"/>
              </a:tblGrid>
              <a:tr h="64903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457200" indent="79375"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Georgia" pitchFamily="18" charset="0"/>
                        </a:rPr>
                        <a:t>Parameter</a:t>
                      </a:r>
                      <a:endParaRPr lang="ru-RU" sz="20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195263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Georgia" pitchFamily="18" charset="0"/>
                          <a:ea typeface="Calibri"/>
                        </a:rPr>
                        <a:t>Tolerance</a:t>
                      </a:r>
                      <a:endParaRPr lang="ru-RU" sz="20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Georgia" pitchFamily="18" charset="0"/>
                          <a:ea typeface="+mn-ea"/>
                        </a:rPr>
                        <a:t>Accuracy</a:t>
                      </a:r>
                      <a:endParaRPr lang="ru-RU" sz="20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1237">
                <a:tc>
                  <a:txBody>
                    <a:bodyPr/>
                    <a:lstStyle/>
                    <a:p>
                      <a:pPr marL="457200" indent="-4699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Georgia" pitchFamily="18" charset="0"/>
                        </a:rPr>
                        <a:t>1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Georgia" pitchFamily="18" charset="0"/>
                        </a:rPr>
                        <a:t>A gradient in the center of a magnet,   G</a:t>
                      </a:r>
                      <a:r>
                        <a:rPr lang="en-US" sz="1400" b="1" baseline="-25000" dirty="0">
                          <a:latin typeface="Georgia" pitchFamily="18" charset="0"/>
                        </a:rPr>
                        <a:t>0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latin typeface="Georgia" pitchFamily="18" charset="0"/>
                          <a:ea typeface="Calibri"/>
                        </a:rPr>
                        <a:t>5*10</a:t>
                      </a:r>
                      <a:endParaRPr lang="ru-RU" sz="1400" b="1" smtClean="0">
                        <a:latin typeface="Georgia" pitchFamily="18" charset="0"/>
                        <a:ea typeface="Calibri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Georgia" pitchFamily="18" charset="0"/>
                        </a:rPr>
                        <a:t> </a:t>
                      </a:r>
                      <a:r>
                        <a:rPr lang="en-US" sz="1400" b="1" dirty="0" smtClean="0">
                          <a:latin typeface="Georgia" pitchFamily="18" charset="0"/>
                        </a:rPr>
                        <a:t>10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8896">
                <a:tc>
                  <a:txBody>
                    <a:bodyPr/>
                    <a:lstStyle/>
                    <a:p>
                      <a:pPr marL="457200" indent="-4699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Georgia" pitchFamily="18" charset="0"/>
                        </a:rPr>
                        <a:t>2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Georgia" pitchFamily="18" charset="0"/>
                        </a:rPr>
                        <a:t>Integra</a:t>
                      </a:r>
                      <a:r>
                        <a:rPr lang="en-US" sz="1400" b="1" dirty="0">
                          <a:latin typeface="Georgia" pitchFamily="18" charset="0"/>
                        </a:rPr>
                        <a:t>l</a:t>
                      </a:r>
                      <a:r>
                        <a:rPr lang="ru-RU" sz="1400" b="1" dirty="0">
                          <a:latin typeface="Georgia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Georgia" pitchFamily="18" charset="0"/>
                        </a:rPr>
                        <a:t>gradient</a:t>
                      </a:r>
                      <a:r>
                        <a:rPr lang="ru-RU" sz="1400" b="1" dirty="0">
                          <a:latin typeface="Georgia" pitchFamily="18" charset="0"/>
                        </a:rPr>
                        <a:t>, </a:t>
                      </a:r>
                      <a:r>
                        <a:rPr lang="en-US" sz="1400" b="1" dirty="0">
                          <a:latin typeface="Georgia" pitchFamily="18" charset="0"/>
                        </a:rPr>
                        <a:t>GL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latin typeface="Georgia" pitchFamily="18" charset="0"/>
                          <a:ea typeface="Calibri"/>
                        </a:rPr>
                        <a:t>5*10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Georgia" pitchFamily="18" charset="0"/>
                          <a:ea typeface="+mn-ea"/>
                        </a:rPr>
                        <a:t>10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8896">
                <a:tc>
                  <a:txBody>
                    <a:bodyPr/>
                    <a:lstStyle/>
                    <a:p>
                      <a:pPr marL="457200" indent="-557213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Georgia" pitchFamily="18" charset="0"/>
                        </a:rPr>
                        <a:t>3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Georgia" pitchFamily="18" charset="0"/>
                        </a:rPr>
                        <a:t>Effective</a:t>
                      </a:r>
                      <a:r>
                        <a:rPr lang="ru-RU" sz="1400" b="1" dirty="0">
                          <a:latin typeface="Georgia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Georgia" pitchFamily="18" charset="0"/>
                        </a:rPr>
                        <a:t>length</a:t>
                      </a:r>
                      <a:r>
                        <a:rPr lang="ru-RU" sz="1400" b="1" dirty="0">
                          <a:latin typeface="Georgia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Georgia" pitchFamily="18" charset="0"/>
                        </a:rPr>
                        <a:t>L</a:t>
                      </a:r>
                      <a:r>
                        <a:rPr lang="en-US" sz="1400" b="1" baseline="-25000" dirty="0" err="1">
                          <a:latin typeface="Georgia" pitchFamily="18" charset="0"/>
                        </a:rPr>
                        <a:t>eff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latin typeface="Georgia" pitchFamily="18" charset="0"/>
                          <a:ea typeface="Calibri"/>
                        </a:rPr>
                        <a:t>5*10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Georgia" pitchFamily="18" charset="0"/>
                        </a:rPr>
                        <a:t>10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8239">
                <a:tc>
                  <a:txBody>
                    <a:bodyPr/>
                    <a:lstStyle/>
                    <a:p>
                      <a:pPr marL="457200" indent="-46990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Georgia" pitchFamily="18" charset="0"/>
                        </a:rPr>
                        <a:t>4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Georgia" pitchFamily="18" charset="0"/>
                        </a:rPr>
                        <a:t>Magnet</a:t>
                      </a:r>
                      <a:r>
                        <a:rPr lang="ru-RU" sz="1400" b="1" dirty="0">
                          <a:latin typeface="Georgia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Georgia" pitchFamily="18" charset="0"/>
                        </a:rPr>
                        <a:t>axis</a:t>
                      </a:r>
                      <a:r>
                        <a:rPr lang="ru-RU" sz="1400" b="1" dirty="0">
                          <a:latin typeface="Georgia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Georgia" pitchFamily="18" charset="0"/>
                        </a:rPr>
                        <a:t>shift</a:t>
                      </a:r>
                      <a:r>
                        <a:rPr lang="en-US" sz="1400" b="1" dirty="0">
                          <a:latin typeface="Georgia" pitchFamily="18" charset="0"/>
                        </a:rPr>
                        <a:t>  </a:t>
                      </a:r>
                      <a:r>
                        <a:rPr lang="en-US" sz="1400" b="1" dirty="0" err="1">
                          <a:latin typeface="Georgia" pitchFamily="18" charset="0"/>
                        </a:rPr>
                        <a:t>Δx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latin typeface="Georgia" pitchFamily="18" charset="0"/>
                          <a:ea typeface="Calibri"/>
                        </a:rPr>
                        <a:t>±</a:t>
                      </a:r>
                      <a:r>
                        <a:rPr lang="en-US" sz="1400" b="1" smtClean="0">
                          <a:latin typeface="Georgia" pitchFamily="18" charset="0"/>
                          <a:ea typeface="Calibri"/>
                        </a:rPr>
                        <a:t>0.1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Georgia" pitchFamily="18" charset="0"/>
                        </a:rPr>
                        <a:t>0.</a:t>
                      </a:r>
                      <a:r>
                        <a:rPr lang="en-US" sz="1400" b="1" dirty="0" smtClean="0">
                          <a:latin typeface="Georgia" pitchFamily="18" charset="0"/>
                        </a:rPr>
                        <a:t>02 mm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457200" indent="-46990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Georgia" pitchFamily="18" charset="0"/>
                        </a:rPr>
                        <a:t>5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Georgia" pitchFamily="18" charset="0"/>
                        </a:rPr>
                        <a:t>Magnet</a:t>
                      </a:r>
                      <a:r>
                        <a:rPr lang="ru-RU" sz="1400" b="1" dirty="0">
                          <a:latin typeface="Georgia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Georgia" pitchFamily="18" charset="0"/>
                        </a:rPr>
                        <a:t>axis</a:t>
                      </a:r>
                      <a:r>
                        <a:rPr lang="ru-RU" sz="1400" b="1" dirty="0">
                          <a:latin typeface="Georgia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Georgia" pitchFamily="18" charset="0"/>
                        </a:rPr>
                        <a:t>shift</a:t>
                      </a:r>
                      <a:r>
                        <a:rPr lang="ru-RU" sz="1400" b="1" dirty="0">
                          <a:latin typeface="Georgia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Georgia" pitchFamily="18" charset="0"/>
                        </a:rPr>
                        <a:t>Δy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latin typeface="Georgia" pitchFamily="18" charset="0"/>
                          <a:ea typeface="Calibri"/>
                        </a:rPr>
                        <a:t>±</a:t>
                      </a:r>
                      <a:r>
                        <a:rPr lang="en-US" sz="1400" b="1" smtClean="0">
                          <a:latin typeface="Georgia" pitchFamily="18" charset="0"/>
                          <a:ea typeface="Calibri"/>
                        </a:rPr>
                        <a:t>0.1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Georgia" pitchFamily="18" charset="0"/>
                        </a:rPr>
                        <a:t>0.</a:t>
                      </a:r>
                      <a:r>
                        <a:rPr lang="en-US" sz="1400" b="1" dirty="0" smtClean="0">
                          <a:latin typeface="Georgia" pitchFamily="18" charset="0"/>
                        </a:rPr>
                        <a:t>02 mm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8896">
                <a:tc>
                  <a:txBody>
                    <a:bodyPr/>
                    <a:lstStyle/>
                    <a:p>
                      <a:pPr marL="457200" indent="-46990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Georgia" pitchFamily="18" charset="0"/>
                        </a:rPr>
                        <a:t>7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Georgia" pitchFamily="18" charset="0"/>
                        </a:rPr>
                        <a:t>b</a:t>
                      </a:r>
                      <a:r>
                        <a:rPr lang="en-US" sz="800" b="1" i="1" dirty="0" smtClean="0">
                          <a:latin typeface="Georgia" pitchFamily="18" charset="0"/>
                        </a:rPr>
                        <a:t>1, </a:t>
                      </a:r>
                      <a:r>
                        <a:rPr lang="en-US" sz="1400" b="1" i="1" dirty="0" smtClean="0">
                          <a:latin typeface="Georgia" pitchFamily="18" charset="0"/>
                        </a:rPr>
                        <a:t>a</a:t>
                      </a:r>
                      <a:r>
                        <a:rPr lang="ru-RU" sz="800" b="1" i="1" dirty="0" smtClean="0">
                          <a:latin typeface="Georgia" pitchFamily="18" charset="0"/>
                        </a:rPr>
                        <a:t>1</a:t>
                      </a:r>
                      <a:endParaRPr lang="ru-RU" sz="800" b="1" i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latin typeface="Georgia" pitchFamily="18" charset="0"/>
                          <a:ea typeface="Calibri"/>
                        </a:rPr>
                        <a:t>3*10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Georgia" pitchFamily="18" charset="0"/>
                        </a:rPr>
                        <a:t>10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3053">
                <a:tc>
                  <a:txBody>
                    <a:bodyPr/>
                    <a:lstStyle/>
                    <a:p>
                      <a:pPr marL="457200" indent="-469900"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Georgia" pitchFamily="18" charset="0"/>
                          <a:ea typeface="Calibri"/>
                        </a:rPr>
                        <a:t>8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Georgia" pitchFamily="18" charset="0"/>
                          <a:ea typeface="Times New Roman"/>
                        </a:rPr>
                        <a:t>a</a:t>
                      </a:r>
                      <a:r>
                        <a:rPr lang="en-US" sz="800" b="1" i="1" dirty="0" smtClean="0">
                          <a:latin typeface="Georgia" pitchFamily="18" charset="0"/>
                          <a:ea typeface="Times New Roman"/>
                        </a:rPr>
                        <a:t>2, </a:t>
                      </a:r>
                      <a:r>
                        <a:rPr lang="en-US" sz="1400" b="1" i="1" dirty="0" smtClean="0">
                          <a:latin typeface="Georgia" pitchFamily="18" charset="0"/>
                          <a:ea typeface="Times New Roman"/>
                        </a:rPr>
                        <a:t>(b</a:t>
                      </a:r>
                      <a:r>
                        <a:rPr lang="en-US" sz="800" b="1" i="1" dirty="0" smtClean="0">
                          <a:latin typeface="Georgia" pitchFamily="18" charset="0"/>
                          <a:ea typeface="Times New Roman"/>
                        </a:rPr>
                        <a:t>2</a:t>
                      </a:r>
                      <a:r>
                        <a:rPr lang="en-US" sz="1400" b="1" i="1" dirty="0" smtClean="0">
                          <a:latin typeface="Georgia" pitchFamily="18" charset="0"/>
                          <a:ea typeface="Times New Roman"/>
                        </a:rPr>
                        <a:t>=1)</a:t>
                      </a:r>
                      <a:endParaRPr lang="ru-RU" sz="800" b="1" i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Georgia" pitchFamily="18" charset="0"/>
                          <a:ea typeface="Calibri"/>
                        </a:rPr>
                        <a:t>10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Georgia" pitchFamily="18" charset="0"/>
                          <a:ea typeface="Calibri"/>
                        </a:rPr>
                        <a:t>10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457200" indent="-469900"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Georgia" pitchFamily="18" charset="0"/>
                          <a:ea typeface="Calibri"/>
                        </a:rPr>
                        <a:t>9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Georgia" pitchFamily="18" charset="0"/>
                          <a:ea typeface="Times New Roman"/>
                        </a:rPr>
                        <a:t>a</a:t>
                      </a:r>
                      <a:r>
                        <a:rPr lang="en-US" sz="800" b="1" i="1" dirty="0" smtClean="0">
                          <a:latin typeface="Georgia" pitchFamily="18" charset="0"/>
                          <a:ea typeface="Times New Roman"/>
                        </a:rPr>
                        <a:t>3</a:t>
                      </a:r>
                      <a:r>
                        <a:rPr lang="en-US" sz="1400" b="1" i="1" dirty="0" smtClean="0">
                          <a:latin typeface="Georgia" pitchFamily="18" charset="0"/>
                          <a:ea typeface="Times New Roman"/>
                        </a:rPr>
                        <a:t>, b</a:t>
                      </a:r>
                      <a:r>
                        <a:rPr lang="en-US" sz="800" b="1" i="1" dirty="0" smtClean="0">
                          <a:latin typeface="Georgia" pitchFamily="18" charset="0"/>
                          <a:ea typeface="Times New Roman"/>
                        </a:rPr>
                        <a:t>3</a:t>
                      </a:r>
                      <a:endParaRPr lang="ru-RU" sz="800" b="1" i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latin typeface="Georgia" pitchFamily="18" charset="0"/>
                          <a:ea typeface="Calibri"/>
                        </a:rPr>
                        <a:t>10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Georgia" pitchFamily="18" charset="0"/>
                          <a:ea typeface="Calibri"/>
                        </a:rPr>
                        <a:t>2*10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457200" indent="-469900"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Georgia" pitchFamily="18" charset="0"/>
                          <a:ea typeface="Calibri"/>
                        </a:rPr>
                        <a:t>10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Georgia" pitchFamily="18" charset="0"/>
                          <a:ea typeface="Times New Roman"/>
                        </a:rPr>
                        <a:t>a</a:t>
                      </a:r>
                      <a:r>
                        <a:rPr lang="en-US" sz="800" b="1" i="1" dirty="0" smtClean="0">
                          <a:latin typeface="Georgia" pitchFamily="18" charset="0"/>
                          <a:ea typeface="Times New Roman"/>
                        </a:rPr>
                        <a:t>4</a:t>
                      </a:r>
                      <a:r>
                        <a:rPr lang="en-US" sz="1400" b="1" i="1" dirty="0" smtClean="0">
                          <a:latin typeface="Georgia" pitchFamily="18" charset="0"/>
                          <a:ea typeface="Times New Roman"/>
                        </a:rPr>
                        <a:t>, b</a:t>
                      </a:r>
                      <a:r>
                        <a:rPr lang="en-US" sz="800" b="1" i="1" dirty="0" smtClean="0">
                          <a:latin typeface="Georgia" pitchFamily="18" charset="0"/>
                          <a:ea typeface="Times New Roman"/>
                        </a:rPr>
                        <a:t>4</a:t>
                      </a:r>
                      <a:endParaRPr lang="ru-RU" sz="800" b="1" i="1" dirty="0"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Georgia" pitchFamily="18" charset="0"/>
                          <a:ea typeface="Calibri"/>
                        </a:rPr>
                        <a:t>5*10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Georgia" pitchFamily="18" charset="0"/>
                          <a:ea typeface="Calibri"/>
                        </a:rPr>
                        <a:t>10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72200" y="1628800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- 4</a:t>
            </a:r>
            <a:endParaRPr lang="ru-RU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72200" y="544522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- 4</a:t>
            </a:r>
            <a:endParaRPr lang="ru-RU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72200" y="422108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- 3</a:t>
            </a:r>
            <a:endParaRPr lang="ru-RU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72200" y="278092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- 4</a:t>
            </a:r>
            <a:endParaRPr lang="ru-RU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00192" y="46531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- 4</a:t>
            </a:r>
            <a:endParaRPr lang="ru-RU" sz="1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72200" y="2276872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- 4</a:t>
            </a:r>
            <a:endParaRPr lang="ru-RU" sz="1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00192" y="5085184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- 4</a:t>
            </a:r>
            <a:endParaRPr lang="ru-RU" sz="1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172400" y="422108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- 4</a:t>
            </a:r>
            <a:endParaRPr lang="ru-RU" sz="1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172400" y="46531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- 4</a:t>
            </a:r>
            <a:endParaRPr lang="ru-RU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316416" y="5085184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- 4</a:t>
            </a:r>
            <a:endParaRPr lang="ru-RU" sz="1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172400" y="5445224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- 4</a:t>
            </a:r>
            <a:endParaRPr lang="ru-RU" sz="1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172400" y="278092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- 4</a:t>
            </a:r>
            <a:endParaRPr lang="ru-RU" sz="1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172400" y="2276872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- 4</a:t>
            </a:r>
            <a:endParaRPr lang="ru-RU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172400" y="170080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- 4</a:t>
            </a:r>
            <a:endParaRPr lang="ru-RU" sz="1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67544" y="602128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eorgia" pitchFamily="18" charset="0"/>
              </a:rPr>
              <a:t>* Values and precision of definition of harmonics of a magnetic field of </a:t>
            </a:r>
            <a:r>
              <a:rPr lang="en-US" sz="1400" i="1" dirty="0" err="1" smtClean="0">
                <a:latin typeface="Georgia" pitchFamily="18" charset="0"/>
              </a:rPr>
              <a:t>b</a:t>
            </a:r>
            <a:r>
              <a:rPr lang="en-US" sz="800" i="1" dirty="0" err="1" smtClean="0">
                <a:latin typeface="Georgia" pitchFamily="18" charset="0"/>
              </a:rPr>
              <a:t>n</a:t>
            </a:r>
            <a:r>
              <a:rPr lang="en-US" sz="1400" i="1" dirty="0" smtClean="0">
                <a:latin typeface="Georgia" pitchFamily="18" charset="0"/>
              </a:rPr>
              <a:t>, a</a:t>
            </a:r>
            <a:r>
              <a:rPr lang="en-US" sz="800" i="1" dirty="0" smtClean="0">
                <a:latin typeface="Georgia" pitchFamily="18" charset="0"/>
              </a:rPr>
              <a:t>n</a:t>
            </a:r>
            <a:r>
              <a:rPr lang="en-US" sz="1400" i="1" dirty="0" smtClean="0">
                <a:latin typeface="Georgia" pitchFamily="18" charset="0"/>
              </a:rPr>
              <a:t> </a:t>
            </a:r>
            <a:r>
              <a:rPr lang="en-US" sz="1400" dirty="0" smtClean="0">
                <a:latin typeface="Georgia" pitchFamily="18" charset="0"/>
              </a:rPr>
              <a:t>are specified in the relative to the main field (</a:t>
            </a:r>
            <a:r>
              <a:rPr lang="en-US" sz="1400" i="1" dirty="0" smtClean="0">
                <a:latin typeface="Georgia" pitchFamily="18" charset="0"/>
              </a:rPr>
              <a:t>b</a:t>
            </a:r>
            <a:r>
              <a:rPr lang="en-US" sz="800" i="1" dirty="0" smtClean="0">
                <a:latin typeface="Georgia" pitchFamily="18" charset="0"/>
              </a:rPr>
              <a:t>2</a:t>
            </a:r>
            <a:r>
              <a:rPr lang="en-US" sz="1400" dirty="0" smtClean="0">
                <a:latin typeface="Georgia" pitchFamily="18" charset="0"/>
              </a:rPr>
              <a:t> – for a </a:t>
            </a:r>
            <a:r>
              <a:rPr lang="en-US" sz="1400" dirty="0" err="1" smtClean="0">
                <a:latin typeface="Georgia" pitchFamily="18" charset="0"/>
              </a:rPr>
              <a:t>quadrupole</a:t>
            </a:r>
            <a:r>
              <a:rPr lang="en-US" sz="1400" dirty="0" smtClean="0">
                <a:latin typeface="Georgia" pitchFamily="18" charset="0"/>
              </a:rPr>
              <a:t> magnet) units. These value are defined for </a:t>
            </a:r>
            <a:r>
              <a:rPr lang="en-US" sz="1400" i="1" dirty="0" err="1" smtClean="0">
                <a:latin typeface="Georgia" pitchFamily="18" charset="0"/>
              </a:rPr>
              <a:t>r</a:t>
            </a:r>
            <a:r>
              <a:rPr lang="en-US" sz="800" i="1" dirty="0" err="1" smtClean="0">
                <a:latin typeface="Georgia" pitchFamily="18" charset="0"/>
              </a:rPr>
              <a:t>ref</a:t>
            </a:r>
            <a:r>
              <a:rPr lang="en-US" sz="1400" i="1" dirty="0" smtClean="0">
                <a:latin typeface="Georgia" pitchFamily="18" charset="0"/>
              </a:rPr>
              <a:t>=30mm </a:t>
            </a:r>
            <a:r>
              <a:rPr lang="en-US" sz="1400" dirty="0" smtClean="0">
                <a:latin typeface="Georgia" pitchFamily="18" charset="0"/>
              </a:rPr>
              <a:t>radius.</a:t>
            </a:r>
            <a:endParaRPr lang="ru-RU" sz="1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9512" y="4941168"/>
            <a:ext cx="7200800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3429000"/>
            <a:ext cx="7200800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1124744"/>
            <a:ext cx="5976664" cy="2160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18273"/>
            <a:ext cx="9144000" cy="900763"/>
            <a:chOff x="0" y="-1"/>
            <a:chExt cx="9144000" cy="9007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Georgia" panose="02040502050405020303" pitchFamily="18" charset="0"/>
              </a:endParaRPr>
            </a:p>
          </p:txBody>
        </p:sp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722532" y="116632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Measurement procedure</a:t>
            </a:r>
          </a:p>
          <a:p>
            <a:pPr algn="ctr"/>
            <a:endParaRPr lang="en-US" sz="1600" i="1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760" y="3429000"/>
            <a:ext cx="2709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Georgia" pitchFamily="18" charset="0"/>
              </a:rPr>
              <a:t>Flux through the radial coil</a:t>
            </a:r>
            <a:endParaRPr lang="ru-RU" sz="1400" b="1" u="sng" dirty="0"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78869" y="2567505"/>
                <a:ext cx="5166321" cy="679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/>
                            </a:rPr>
                            <m:t>𝑟</m:t>
                          </m:r>
                          <m:r>
                            <a:rPr lang="ru-RU" sz="1400" i="1">
                              <a:latin typeface="Cambria Math"/>
                            </a:rPr>
                            <m:t>,</m:t>
                          </m:r>
                          <m:r>
                            <a:rPr lang="ru-RU" sz="14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ru-RU" sz="1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1400" i="1">
                              <a:latin typeface="Cambria Math"/>
                            </a:rPr>
                            <m:t>𝑛</m:t>
                          </m:r>
                          <m:r>
                            <a:rPr lang="ru-RU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14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ru-RU" sz="1400" i="1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𝑟𝑒𝑓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ru-RU" sz="1400">
                              <a:latin typeface="Cambria Math"/>
                            </a:rPr>
                            <m:t>cos</m:t>
                          </m:r>
                          <m:r>
                            <a:rPr lang="ru-RU" sz="1400" i="1" smtClean="0">
                              <a:latin typeface="Cambria Math"/>
                            </a:rPr>
                            <m:t> </m:t>
                          </m:r>
                          <m:r>
                            <a:rPr lang="ru-RU" sz="1400" i="1">
                              <a:latin typeface="Cambria Math"/>
                            </a:rPr>
                            <m:t>[</m:t>
                          </m:r>
                          <m:r>
                            <a:rPr lang="ru-RU" sz="1400" i="1">
                              <a:latin typeface="Cambria Math"/>
                            </a:rPr>
                            <m:t>𝑛</m:t>
                          </m:r>
                          <m:r>
                            <a:rPr lang="ru-RU" sz="1400" i="1">
                              <a:latin typeface="Cambria Math"/>
                            </a:rPr>
                            <m:t>(</m:t>
                          </m:r>
                          <m:r>
                            <a:rPr lang="ru-RU" sz="1400" i="1">
                              <a:latin typeface="Cambria Math"/>
                            </a:rPr>
                            <m:t>𝜃</m:t>
                          </m:r>
                          <m:r>
                            <a:rPr lang="ru-RU" sz="1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sz="1400" i="1">
                              <a:latin typeface="Cambria Math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69" y="2567505"/>
                <a:ext cx="5166321" cy="67980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78869" y="3746252"/>
                <a:ext cx="7229321" cy="934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ru-RU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𝑟𝑎𝑑𝑖𝑎𝑙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𝑁𝐿</m:t>
                    </m:r>
                    <m:nary>
                      <m:naryPr>
                        <m:limLoc m:val="undOvr"/>
                        <m:ctrlPr>
                          <a:rPr lang="ru-RU" sz="14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𝑟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,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  <m:r>
                          <a:rPr lang="ru-RU" sz="1400" i="1">
                            <a:latin typeface="Cambria Math"/>
                          </a:rPr>
                          <m:t>𝑑𝑟</m:t>
                        </m:r>
                        <m:r>
                          <a:rPr lang="ru-RU" sz="1400" i="1">
                            <a:latin typeface="Cambria Math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limLoc m:val="undOvr"/>
                        <m:ctrlPr>
                          <a:rPr lang="ru-RU" sz="1400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1400" i="1">
                            <a:latin typeface="Cambria Math"/>
                          </a:rPr>
                          <m:t>𝑛</m:t>
                        </m:r>
                        <m:r>
                          <a:rPr lang="ru-RU" sz="1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sz="1400" i="1">
                            <a:latin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400" i="1">
                                <a:latin typeface="Cambria Math"/>
                              </a:rPr>
                              <m:t>𝑁𝐿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𝑟𝑒𝑓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14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i="1"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i="1"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i="1">
                                                <a:latin typeface="Cambria Math"/>
                                              </a:rPr>
                                              <m:t>𝑟𝑒𝑓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ru-RU" sz="1400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ru-RU" sz="14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1400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i="1"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i="1"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i="1">
                                                <a:latin typeface="Cambria Math"/>
                                              </a:rPr>
                                              <m:t>𝑟𝑒𝑓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ru-RU" sz="1400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func>
                          <m:func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ru-RU" sz="1400" i="1">
                                <a:latin typeface="Cambria Math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ru-RU" sz="14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𝜃</m:t>
                                    </m:r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sz="1400" dirty="0" smtClean="0"/>
                  <a:t> =</a:t>
                </a:r>
              </a:p>
              <a:p>
                <a:r>
                  <a:rPr lang="en-US" sz="1400" dirty="0" smtClean="0"/>
                  <a:t>= </a:t>
                </a:r>
                <a14:m>
                  <m:oMath xmlns:m="http://schemas.openxmlformats.org/officeDocument/2006/math" xmlns="">
                    <m:nary>
                      <m:naryPr>
                        <m:chr m:val="∑"/>
                        <m:limLoc m:val="undOvr"/>
                        <m:ctrlPr>
                          <a:rPr lang="ru-RU" sz="1400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1400" i="1">
                            <a:latin typeface="Cambria Math"/>
                          </a:rPr>
                          <m:t>𝑛</m:t>
                        </m:r>
                        <m:r>
                          <a:rPr lang="ru-RU" sz="1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sz="1400" i="1">
                            <a:latin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400" i="1">
                                <a:latin typeface="Cambria Math"/>
                              </a:rPr>
                              <m:t>𝑁𝐿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𝑟𝑒𝑓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14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i="1"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i="1"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i="1">
                                                <a:latin typeface="Cambria Math"/>
                                              </a:rPr>
                                              <m:t>𝑟𝑒𝑓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ru-RU" sz="1400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ru-RU" sz="14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1400"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i="1"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 i="1"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i="1">
                                                <a:latin typeface="Cambria Math"/>
                                              </a:rPr>
                                              <m:t>𝑟𝑒𝑓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ru-RU" sz="1400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US" sz="1400" dirty="0" smtClean="0"/>
                  <a:t> (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𝑛</m:t>
                        </m:r>
                      </m:sub>
                    </m:sSub>
                    <m:func>
                      <m:func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 smtClean="0"/>
                  <a:t>sin(</a:t>
                </a:r>
                <a14:m>
                  <m:oMath xmlns:m="http://schemas.openxmlformats.org/officeDocument/2006/math" xmlns="">
                    <m:r>
                      <a:rPr lang="en-US" sz="1400" i="1">
                        <a:latin typeface="Cambria Math"/>
                      </a:rPr>
                      <m:t>𝑛</m:t>
                    </m:r>
                    <m:r>
                      <a:rPr lang="ru-RU" sz="1400" i="1">
                        <a:latin typeface="Cambria Math"/>
                      </a:rPr>
                      <m:t>𝜃</m:t>
                    </m:r>
                  </m:oMath>
                </a14:m>
                <a:r>
                  <a:rPr lang="en-US" sz="1400" dirty="0" smtClean="0"/>
                  <a:t>))</a:t>
                </a:r>
                <a:endParaRPr lang="ru-RU" sz="1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69" y="3746252"/>
                <a:ext cx="7229321" cy="934358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435" t="-31373" b="-424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1743" y="1382303"/>
                <a:ext cx="6483006" cy="1282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d>
                        <m:dPr>
                          <m:ctrlPr>
                            <a:rPr lang="ru-RU" sz="1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𝔃</m:t>
                          </m:r>
                        </m:e>
                      </m:d>
                      <m:r>
                        <a:rPr lang="en-US" sz="1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ru-RU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ru-RU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ru-RU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ℂ</m:t>
                              </m:r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1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400" b="1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𝒛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ru-RU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𝑟𝑒𝑓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r>
                        <a:rPr lang="ru-RU" sz="1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ru-RU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ru-RU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ru-RU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ru-RU" sz="1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𝑖𝑛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ru-RU" sz="1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400" b="1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𝓩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ru-RU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𝑟𝑒𝑓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𝓩</m:t>
                      </m:r>
                      <m:r>
                        <a:rPr lang="ru-RU" sz="1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𝑖𝑦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ru-RU" sz="1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sup>
                      </m:sSup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  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ru-RU" sz="1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sSup>
                        <m:sSupPr>
                          <m:ctrlPr>
                            <a:rPr lang="ru-RU" sz="1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𝑖𝑛</m:t>
                          </m:r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ru-RU" sz="1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3" y="1382303"/>
                <a:ext cx="6483006" cy="1282852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475656" y="1124744"/>
            <a:ext cx="3772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Georgia" pitchFamily="18" charset="0"/>
              </a:rPr>
              <a:t>2d representation of the magnetic field</a:t>
            </a:r>
            <a:endParaRPr lang="ru-RU" sz="1400" b="1" u="sng" dirty="0"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5736" y="4941168"/>
            <a:ext cx="2550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Georgia" pitchFamily="18" charset="0"/>
              </a:rPr>
              <a:t>Measured flux harmonics</a:t>
            </a:r>
            <a:endParaRPr lang="ru-RU" sz="1400" b="1" u="sng" dirty="0"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46706" y="5195351"/>
                <a:ext cx="35922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dirty="0" smtClean="0"/>
                  <a:t>Ф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1400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1400" i="1">
                            <a:latin typeface="Cambria Math"/>
                          </a:rPr>
                          <m:t>𝑛</m:t>
                        </m:r>
                        <m:r>
                          <a:rPr lang="ru-RU" sz="1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sz="1400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1400" dirty="0"/>
                          <m:t>(</m:t>
                        </m:r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Re</m:t>
                            </m:r>
                            <m:r>
                              <m:rPr>
                                <m:sty m:val="p"/>
                              </m:rPr>
                              <a:rPr lang="el-G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ru-RU" sz="1400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𝐼𝑚</m:t>
                            </m:r>
                            <m:r>
                              <m:rPr>
                                <m:sty m:val="p"/>
                              </m:rPr>
                              <a:rPr lang="el-G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400" dirty="0"/>
                          <m:t>sin</m:t>
                        </m:r>
                        <m:r>
                          <m:rPr>
                            <m:nor/>
                          </m:rPr>
                          <a:rPr lang="en-US" sz="1400" dirty="0"/>
                          <m:t>(</m:t>
                        </m:r>
                        <m:r>
                          <a:rPr lang="en-US" sz="1400" i="1">
                            <a:latin typeface="Cambria Math"/>
                          </a:rPr>
                          <m:t>𝑛</m:t>
                        </m:r>
                        <m:r>
                          <a:rPr lang="ru-RU" sz="1400" i="1">
                            <a:latin typeface="Cambria Math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en-US" sz="1400" dirty="0"/>
                          <m:t>))</m:t>
                        </m:r>
                        <m:r>
                          <m:rPr>
                            <m:nor/>
                          </m:rPr>
                          <a:rPr lang="ru-RU" sz="1400" dirty="0"/>
                          <m:t> </m:t>
                        </m:r>
                      </m:e>
                    </m:nary>
                  </m:oMath>
                </a14:m>
                <a:endParaRPr lang="ru-RU" sz="1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06" y="5195351"/>
                <a:ext cx="3592265" cy="307777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508" t="-101961" b="-156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846143" y="4961795"/>
                <a:ext cx="2619500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43" y="4961795"/>
                <a:ext cx="2619500" cy="721801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95536" y="5746550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 – </a:t>
            </a:r>
            <a:r>
              <a:rPr lang="en-US" sz="1400" dirty="0" smtClean="0">
                <a:latin typeface="Georgia" pitchFamily="18" charset="0"/>
              </a:rPr>
              <a:t>Number of function measurement points</a:t>
            </a:r>
            <a:endParaRPr lang="ru-RU" sz="1400" dirty="0"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038971" y="5761707"/>
                <a:ext cx="104175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𝑟𝑎𝑑𝑖𝑎𝑙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971" y="5761707"/>
                <a:ext cx="1041759" cy="307777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4968552" cy="430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Дуга 30"/>
          <p:cNvSpPr/>
          <p:nvPr/>
        </p:nvSpPr>
        <p:spPr>
          <a:xfrm rot="16200000">
            <a:off x="5273824" y="4383360"/>
            <a:ext cx="4104456" cy="4355976"/>
          </a:xfrm>
          <a:prstGeom prst="arc">
            <a:avLst>
              <a:gd name="adj1" fmla="val 16324879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0800000">
            <a:off x="5220072" y="-1179512"/>
            <a:ext cx="4104456" cy="4355976"/>
          </a:xfrm>
          <a:prstGeom prst="arc">
            <a:avLst>
              <a:gd name="adj1" fmla="val 16324879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5400000">
            <a:off x="-918864" y="-1233264"/>
            <a:ext cx="4104456" cy="4355976"/>
          </a:xfrm>
          <a:prstGeom prst="arc">
            <a:avLst>
              <a:gd name="adj1" fmla="val 16324879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>
            <a:off x="-1044624" y="4293096"/>
            <a:ext cx="4104456" cy="4355976"/>
          </a:xfrm>
          <a:prstGeom prst="arc">
            <a:avLst>
              <a:gd name="adj1" fmla="val 16324879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292080" y="2636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644008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4211960" y="1772816"/>
            <a:ext cx="108012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211960" y="1628800"/>
            <a:ext cx="576064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1618279" cy="147953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1835696" y="648866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Fig. 4 </a:t>
            </a:r>
            <a:r>
              <a:rPr lang="en-US" dirty="0" smtClean="0">
                <a:latin typeface="Georgia" pitchFamily="18" charset="0"/>
              </a:rPr>
              <a:t>Harmonic coil measurement procedure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92593E-6 C -0.00468 -0.01181 -0.00937 -0.02339 -0.01666 -0.03195 C -0.02395 -0.04052 -0.0394 -0.05116 -0.04374 -0.0514 " pathEditMode="relative" ptsTypes="a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93 C -0.00538 -0.00416 -0.0106 -0.00903 -0.01459 -0.01157 C -0.01857 -0.01412 -0.01927 -0.00972 -0.02395 -0.01435 " pathEditMode="relative" ptsTypes="aaA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05139 C -0.04514 -0.05486 -0.0474 -0.0537 -0.05 -0.05486 C -0.05122 -0.05602 -0.0533 -0.0574 -0.05469 -0.05787 C -0.05591 -0.05879 -0.05747 -0.05903 -0.05886 -0.05926 C -0.06094 -0.06018 -0.06337 -0.06134 -0.06563 -0.06203 C -0.06771 -0.06342 -0.07049 -0.06389 -0.07292 -0.06412 C -0.0757 -0.06458 -0.07743 -0.06597 -0.08021 -0.0662 C -0.08073 -0.06666 -0.08125 -0.0669 -0.08195 -0.0669 " pathEditMode="relative" rAng="0" ptsTypes="fffffff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-8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-0.01435 C -0.02483 -0.01597 -0.02569 -0.01643 -0.02708 -0.01666 C -0.02795 -0.01851 -0.03021 -0.01921 -0.03194 -0.01944 C -0.03385 -0.02037 -0.03611 -0.02129 -0.03802 -0.02129 " pathEditMode="relative" rAng="0" ptsTypes="fffA"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3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2" grpId="0"/>
      <p:bldP spid="9" grpId="0" animBg="1"/>
      <p:bldP spid="11" grpId="0" animBg="1"/>
      <p:bldP spid="3" grpId="0" animBg="1"/>
      <p:bldP spid="21" grpId="0"/>
      <p:bldP spid="22" grpId="0"/>
      <p:bldP spid="13" grpId="0" animBg="1"/>
      <p:bldP spid="14" grpId="0" animBg="1"/>
      <p:bldP spid="16" grpId="0"/>
      <p:bldP spid="23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2" animBg="1"/>
      <p:bldP spid="35" grpId="3" animBg="1"/>
      <p:bldP spid="35" grpId="4" animBg="1"/>
      <p:bldP spid="35" grpId="5" animBg="1"/>
      <p:bldP spid="36" grpId="0" animBg="1"/>
      <p:bldP spid="36" grpId="1" animBg="1"/>
      <p:bldP spid="36" grpId="2" animBg="1"/>
      <p:bldP spid="36" grpId="3" animBg="1"/>
      <p:bldP spid="36" grpId="4" animBg="1"/>
      <p:bldP spid="30" grpId="0"/>
      <p:bldP spid="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251520" y="2924944"/>
            <a:ext cx="4248472" cy="345638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59"/>
          <p:cNvGrpSpPr/>
          <p:nvPr/>
        </p:nvGrpSpPr>
        <p:grpSpPr>
          <a:xfrm>
            <a:off x="323528" y="3068960"/>
            <a:ext cx="3960440" cy="3168352"/>
            <a:chOff x="-10940526" y="10378280"/>
            <a:chExt cx="4873744" cy="3435638"/>
          </a:xfrm>
        </p:grpSpPr>
        <p:pic>
          <p:nvPicPr>
            <p:cNvPr id="56" name="Picture 9" descr="D:\Работа\Саранцев\IMG_430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940526" y="10378280"/>
              <a:ext cx="2841585" cy="3435638"/>
            </a:xfrm>
            <a:prstGeom prst="rect">
              <a:avLst/>
            </a:prstGeom>
            <a:noFill/>
          </p:spPr>
        </p:pic>
        <p:pic>
          <p:nvPicPr>
            <p:cNvPr id="57" name="Picture 10" descr="D:\Работа\Саранцев\IMG_430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083005" y="10384893"/>
              <a:ext cx="2007551" cy="2115617"/>
            </a:xfrm>
            <a:prstGeom prst="rect">
              <a:avLst/>
            </a:prstGeom>
            <a:noFill/>
          </p:spPr>
        </p:pic>
        <p:pic>
          <p:nvPicPr>
            <p:cNvPr id="59" name="Picture 2" descr="C:\Users\admin\Desktop\20161111_1456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8083006" y="12500510"/>
              <a:ext cx="2016224" cy="1296144"/>
            </a:xfrm>
            <a:prstGeom prst="rect">
              <a:avLst/>
            </a:prstGeom>
            <a:noFill/>
          </p:spPr>
        </p:pic>
      </p:grpSp>
      <p:pic>
        <p:nvPicPr>
          <p:cNvPr id="16" name="Picture 13" descr="D:\Работа\Для конференций\sss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837" y="2896358"/>
            <a:ext cx="4256147" cy="3556977"/>
          </a:xfrm>
          <a:prstGeom prst="rect">
            <a:avLst/>
          </a:prstGeom>
          <a:noFill/>
        </p:spPr>
      </p:pic>
      <p:sp>
        <p:nvSpPr>
          <p:cNvPr id="62" name="Прямоугольник 61"/>
          <p:cNvSpPr/>
          <p:nvPr/>
        </p:nvSpPr>
        <p:spPr>
          <a:xfrm>
            <a:off x="4572000" y="2924944"/>
            <a:ext cx="4320480" cy="3456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4716016" y="3068960"/>
            <a:ext cx="3960440" cy="3168352"/>
            <a:chOff x="10332640" y="3068960"/>
            <a:chExt cx="4340765" cy="3600400"/>
          </a:xfrm>
        </p:grpSpPr>
        <p:pic>
          <p:nvPicPr>
            <p:cNvPr id="54" name="Picture 3" descr="C:\Users\admin\Desktop\20161111_14485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332640" y="5301208"/>
              <a:ext cx="3026094" cy="1358654"/>
            </a:xfrm>
            <a:prstGeom prst="rect">
              <a:avLst/>
            </a:prstGeom>
            <a:noFill/>
          </p:spPr>
        </p:pic>
        <p:pic>
          <p:nvPicPr>
            <p:cNvPr id="22530" name="Picture 2" descr="C:\Users\admin\Desktop\Датчик тангецальный\Тангенсальный датчик в разборе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332640" y="3068960"/>
              <a:ext cx="3055663" cy="2339375"/>
            </a:xfrm>
            <a:prstGeom prst="rect">
              <a:avLst/>
            </a:prstGeom>
            <a:noFill/>
          </p:spPr>
        </p:pic>
        <p:pic>
          <p:nvPicPr>
            <p:cNvPr id="52" name="Picture 12" descr="D:\Работа\Саранцев\IMG_4311q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284968" y="3068960"/>
              <a:ext cx="1388437" cy="3600400"/>
            </a:xfrm>
            <a:prstGeom prst="rect">
              <a:avLst/>
            </a:prstGeom>
            <a:noFill/>
          </p:spPr>
        </p:pic>
      </p:grpSp>
      <p:pic>
        <p:nvPicPr>
          <p:cNvPr id="17" name="Picture 14" descr="D:\Работа\Для конференций\Рисунок1df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2852936"/>
            <a:ext cx="4716016" cy="3600400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0" y="-1"/>
            <a:ext cx="9144000" cy="900763"/>
            <a:chOff x="0" y="-1"/>
            <a:chExt cx="9144000" cy="9007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 panose="02040502050405020303" pitchFamily="18" charset="0"/>
              </a:endParaRPr>
            </a:p>
          </p:txBody>
        </p:sp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331640" y="-1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188640"/>
            <a:ext cx="5609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Design and assembly of the sensor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1124744"/>
            <a:ext cx="820891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    Before creation of the sensor for serial tests two prototypes were created. The first turned on radial coils, the second - tangential.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7864" y="191683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3175">
                  <a:noFill/>
                </a:ln>
                <a:latin typeface="Georgia" pitchFamily="18" charset="0"/>
              </a:rPr>
              <a:t>Creation of prototypes</a:t>
            </a:r>
            <a:endParaRPr lang="ru-RU" sz="2000" b="1" dirty="0">
              <a:ln w="3175">
                <a:noFill/>
              </a:ln>
              <a:latin typeface="Georgia" pitchFamily="18" charset="0"/>
            </a:endParaRPr>
          </a:p>
        </p:txBody>
      </p:sp>
      <p:cxnSp>
        <p:nvCxnSpPr>
          <p:cNvPr id="20" name="Прямая со стрелкой 19"/>
          <p:cNvCxnSpPr>
            <a:stCxn id="18" idx="2"/>
            <a:endCxn id="16" idx="0"/>
          </p:cNvCxnSpPr>
          <p:nvPr/>
        </p:nvCxnSpPr>
        <p:spPr>
          <a:xfrm flipH="1">
            <a:off x="2299911" y="2316942"/>
            <a:ext cx="2812149" cy="5794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8" idx="2"/>
            <a:endCxn id="17" idx="0"/>
          </p:cNvCxnSpPr>
          <p:nvPr/>
        </p:nvCxnSpPr>
        <p:spPr>
          <a:xfrm>
            <a:off x="5112060" y="2316942"/>
            <a:ext cx="1673932" cy="535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43608" y="64886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Fig. 5 </a:t>
            </a:r>
            <a:r>
              <a:rPr lang="en-US" dirty="0" smtClean="0">
                <a:latin typeface="Georgia" pitchFamily="18" charset="0"/>
              </a:rPr>
              <a:t>Radial probe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92080" y="6488668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Fig. 6 </a:t>
            </a:r>
            <a:r>
              <a:rPr lang="en-US" dirty="0" smtClean="0">
                <a:latin typeface="Georgia" pitchFamily="18" charset="0"/>
              </a:rPr>
              <a:t>Tangential probe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2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900763"/>
            <a:chOff x="0" y="-1"/>
            <a:chExt cx="9144000" cy="9007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890834"/>
            </a:xfrm>
            <a:prstGeom prst="rect">
              <a:avLst/>
            </a:prstGeom>
            <a:gradFill flip="none" rotWithShape="1">
              <a:lin ang="54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Georgia" panose="02040502050405020303" pitchFamily="18" charset="0"/>
              </a:endParaRPr>
            </a:p>
          </p:txBody>
        </p:sp>
        <p:pic>
          <p:nvPicPr>
            <p:cNvPr id="6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043608" cy="90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89" y="0"/>
              <a:ext cx="1231111" cy="8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1733563" y="188640"/>
            <a:ext cx="5609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Design and assembly of the sensor</a:t>
            </a:r>
          </a:p>
        </p:txBody>
      </p:sp>
      <p:pic>
        <p:nvPicPr>
          <p:cNvPr id="72" name="Picture 8" descr="C:\Users\admin\Desktop\Статьи\Figure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84784"/>
            <a:ext cx="7483065" cy="4968552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1835696" y="648866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Fig. 7 </a:t>
            </a:r>
            <a:r>
              <a:rPr lang="en-US" dirty="0" smtClean="0">
                <a:latin typeface="Georgia" pitchFamily="18" charset="0"/>
              </a:rPr>
              <a:t>The full-size probe for serial measurements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74" name="Picture 7" descr="C:\Users\admin\Desktop\Статьи\Figure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556792"/>
            <a:ext cx="6192688" cy="4891204"/>
          </a:xfrm>
          <a:prstGeom prst="rect">
            <a:avLst/>
          </a:prstGeom>
          <a:noFill/>
        </p:spPr>
      </p:pic>
      <p:grpSp>
        <p:nvGrpSpPr>
          <p:cNvPr id="113" name="Группа 112"/>
          <p:cNvGrpSpPr/>
          <p:nvPr/>
        </p:nvGrpSpPr>
        <p:grpSpPr>
          <a:xfrm>
            <a:off x="3419872" y="2996952"/>
            <a:ext cx="3168352" cy="3456384"/>
            <a:chOff x="3419872" y="2996952"/>
            <a:chExt cx="3168352" cy="3456384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3419872" y="2996952"/>
              <a:ext cx="2736304" cy="30243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V="1">
              <a:off x="4283968" y="3140968"/>
              <a:ext cx="2304256" cy="33123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flipH="1" flipV="1">
              <a:off x="3419872" y="6021288"/>
              <a:ext cx="864096" cy="43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H="1" flipV="1">
              <a:off x="6156176" y="2996952"/>
              <a:ext cx="432048" cy="144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Группа 111"/>
          <p:cNvGrpSpPr/>
          <p:nvPr/>
        </p:nvGrpSpPr>
        <p:grpSpPr>
          <a:xfrm>
            <a:off x="6588224" y="2060848"/>
            <a:ext cx="648072" cy="504056"/>
            <a:chOff x="6588224" y="2060848"/>
            <a:chExt cx="648072" cy="504056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6588224" y="2060848"/>
              <a:ext cx="432048" cy="43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6876256" y="2060848"/>
              <a:ext cx="360040" cy="5040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7020272" y="2060848"/>
              <a:ext cx="21602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6588224" y="2492896"/>
              <a:ext cx="288032" cy="720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Прямая соединительная линия 114"/>
          <p:cNvCxnSpPr/>
          <p:nvPr/>
        </p:nvCxnSpPr>
        <p:spPr>
          <a:xfrm flipV="1">
            <a:off x="3419872" y="4365104"/>
            <a:ext cx="1512168" cy="1656184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4283968" y="4581128"/>
            <a:ext cx="1296144" cy="1872208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H="1" flipV="1">
            <a:off x="4932040" y="4365104"/>
            <a:ext cx="648072" cy="216024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3419872" y="6021288"/>
            <a:ext cx="864096" cy="432048"/>
          </a:xfrm>
          <a:prstGeom prst="lin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 rot="2200086">
            <a:off x="4828448" y="4500275"/>
            <a:ext cx="288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FF00"/>
                </a:solidFill>
              </a:rPr>
              <a:t>2</a:t>
            </a:r>
            <a:endParaRPr lang="ru-RU" sz="900" b="1" dirty="0">
              <a:solidFill>
                <a:srgbClr val="FFFF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012160" y="3068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436096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 flipV="1">
            <a:off x="4139952" y="4581128"/>
            <a:ext cx="1296144" cy="1800200"/>
          </a:xfrm>
          <a:prstGeom prst="line">
            <a:avLst/>
          </a:prstGeom>
          <a:ln w="952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V="1">
            <a:off x="3995936" y="4509120"/>
            <a:ext cx="1296144" cy="1728192"/>
          </a:xfrm>
          <a:prstGeom prst="line">
            <a:avLst/>
          </a:prstGeom>
          <a:ln w="952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V="1">
            <a:off x="3779912" y="4437112"/>
            <a:ext cx="1368152" cy="1728192"/>
          </a:xfrm>
          <a:prstGeom prst="line">
            <a:avLst/>
          </a:prstGeom>
          <a:ln w="952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flipV="1">
            <a:off x="3563888" y="4437112"/>
            <a:ext cx="1440160" cy="1656184"/>
          </a:xfrm>
          <a:prstGeom prst="line">
            <a:avLst/>
          </a:prstGeom>
          <a:ln w="952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 rot="2316654">
            <a:off x="4983954" y="4534280"/>
            <a:ext cx="288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FF00"/>
                </a:solidFill>
              </a:rPr>
              <a:t>3</a:t>
            </a:r>
            <a:endParaRPr lang="ru-RU" sz="900" b="1" dirty="0">
              <a:solidFill>
                <a:srgbClr val="FFFF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 rot="2230819">
            <a:off x="5148064" y="4581128"/>
            <a:ext cx="288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FF00"/>
                </a:solidFill>
              </a:rPr>
              <a:t>4</a:t>
            </a:r>
            <a:endParaRPr lang="ru-RU" sz="900" b="1" dirty="0">
              <a:solidFill>
                <a:srgbClr val="FFFF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 rot="2230819">
            <a:off x="5260547" y="4644701"/>
            <a:ext cx="288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FF00"/>
                </a:solidFill>
              </a:rPr>
              <a:t>5</a:t>
            </a:r>
            <a:endParaRPr lang="ru-RU" sz="900" b="1" dirty="0">
              <a:solidFill>
                <a:srgbClr val="FFFF00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 rot="2549742">
            <a:off x="4775791" y="4441523"/>
            <a:ext cx="910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FF00"/>
                </a:solidFill>
              </a:rPr>
              <a:t>1</a:t>
            </a:r>
            <a:endParaRPr lang="ru-RU" sz="900" b="1" dirty="0">
              <a:solidFill>
                <a:srgbClr val="FFFF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427984" y="50851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160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2" grpId="1"/>
      <p:bldP spid="133" grpId="0"/>
      <p:bldP spid="133" grpId="1"/>
      <p:bldP spid="133" grpId="2"/>
      <p:bldP spid="134" grpId="0"/>
      <p:bldP spid="134" grpId="1"/>
      <p:bldP spid="134" grpId="2"/>
      <p:bldP spid="157" grpId="0"/>
      <p:bldP spid="157" grpId="1"/>
      <p:bldP spid="158" grpId="0"/>
      <p:bldP spid="158" grpId="1"/>
      <p:bldP spid="159" grpId="0"/>
      <p:bldP spid="159" grpId="1"/>
      <p:bldP spid="162" grpId="0"/>
      <p:bldP spid="162" grpId="1"/>
      <p:bldP spid="163" grpId="0"/>
      <p:bldP spid="163" grpId="1"/>
      <p:bldP spid="163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75221</TotalTime>
  <Words>1631</Words>
  <Application>Microsoft Macintosh PowerPoint</Application>
  <PresentationFormat>Экран (4:3)</PresentationFormat>
  <Paragraphs>245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Serial Magnetic Measurements of Quadruple Magnets of NICA Booster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Roman Pivin</cp:lastModifiedBy>
  <cp:revision>2616</cp:revision>
  <dcterms:created xsi:type="dcterms:W3CDTF">2014-12-24T22:34:29Z</dcterms:created>
  <dcterms:modified xsi:type="dcterms:W3CDTF">2017-09-06T06:21:03Z</dcterms:modified>
</cp:coreProperties>
</file>