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6"/>
  </p:notesMasterIdLst>
  <p:sldIdLst>
    <p:sldId id="261" r:id="rId2"/>
    <p:sldId id="263" r:id="rId3"/>
    <p:sldId id="294" r:id="rId4"/>
    <p:sldId id="322" r:id="rId5"/>
    <p:sldId id="312" r:id="rId6"/>
    <p:sldId id="313" r:id="rId7"/>
    <p:sldId id="314" r:id="rId8"/>
    <p:sldId id="315" r:id="rId9"/>
    <p:sldId id="316" r:id="rId10"/>
    <p:sldId id="326" r:id="rId11"/>
    <p:sldId id="324" r:id="rId12"/>
    <p:sldId id="325" r:id="rId13"/>
    <p:sldId id="319" r:id="rId14"/>
    <p:sldId id="307" r:id="rId15"/>
    <p:sldId id="295" r:id="rId16"/>
    <p:sldId id="334" r:id="rId17"/>
    <p:sldId id="335" r:id="rId18"/>
    <p:sldId id="340" r:id="rId19"/>
    <p:sldId id="337" r:id="rId20"/>
    <p:sldId id="339" r:id="rId21"/>
    <p:sldId id="338" r:id="rId22"/>
    <p:sldId id="341" r:id="rId23"/>
    <p:sldId id="336" r:id="rId24"/>
    <p:sldId id="333" r:id="rId25"/>
    <p:sldId id="342" r:id="rId26"/>
    <p:sldId id="298" r:id="rId27"/>
    <p:sldId id="321" r:id="rId28"/>
    <p:sldId id="300" r:id="rId29"/>
    <p:sldId id="327" r:id="rId30"/>
    <p:sldId id="299" r:id="rId31"/>
    <p:sldId id="328" r:id="rId32"/>
    <p:sldId id="304" r:id="rId33"/>
    <p:sldId id="302" r:id="rId34"/>
    <p:sldId id="305" r:id="rId35"/>
    <p:sldId id="306" r:id="rId36"/>
    <p:sldId id="310" r:id="rId37"/>
    <p:sldId id="311" r:id="rId38"/>
    <p:sldId id="329" r:id="rId39"/>
    <p:sldId id="330" r:id="rId40"/>
    <p:sldId id="331" r:id="rId41"/>
    <p:sldId id="332" r:id="rId42"/>
    <p:sldId id="296" r:id="rId43"/>
    <p:sldId id="303" r:id="rId44"/>
    <p:sldId id="323" r:id="rId4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6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5" autoAdjust="0"/>
    <p:restoredTop sz="83527" autoAdjust="0"/>
  </p:normalViewPr>
  <p:slideViewPr>
    <p:cSldViewPr>
      <p:cViewPr varScale="1">
        <p:scale>
          <a:sx n="95" d="100"/>
          <a:sy n="95" d="100"/>
        </p:scale>
        <p:origin x="4890" y="66"/>
      </p:cViewPr>
      <p:guideLst>
        <p:guide orient="horz" pos="2160"/>
        <p:guide pos="26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1.e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1.wmf"/><Relationship Id="rId1" Type="http://schemas.openxmlformats.org/officeDocument/2006/relationships/image" Target="../media/image1.emf"/><Relationship Id="rId5" Type="http://schemas.openxmlformats.org/officeDocument/2006/relationships/image" Target="../media/image17.wmf"/><Relationship Id="rId4" Type="http://schemas.openxmlformats.org/officeDocument/2006/relationships/image" Target="../media/image1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1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2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FF08444-4835-4578-B897-6F6370F5EAA4}" type="slidenum">
              <a:rPr lang="ru-RU"/>
              <a:pPr>
                <a:defRPr/>
              </a:pPr>
              <a:t>‹#›</a:t>
            </a:fld>
            <a:endParaRPr lang="ru-RU"/>
          </a:p>
        </p:txBody>
      </p:sp>
    </p:spTree>
    <p:extLst>
      <p:ext uri="{BB962C8B-B14F-4D97-AF65-F5344CB8AC3E}">
        <p14:creationId xmlns:p14="http://schemas.microsoft.com/office/powerpoint/2010/main" val="1876776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FF08444-4835-4578-B897-6F6370F5EAA4}" type="slidenum">
              <a:rPr lang="ru-RU" smtClean="0"/>
              <a:pPr>
                <a:defRPr/>
              </a:pPr>
              <a:t>13</a:t>
            </a:fld>
            <a:endParaRPr lang="ru-RU"/>
          </a:p>
        </p:txBody>
      </p:sp>
    </p:spTree>
    <p:extLst>
      <p:ext uri="{BB962C8B-B14F-4D97-AF65-F5344CB8AC3E}">
        <p14:creationId xmlns:p14="http://schemas.microsoft.com/office/powerpoint/2010/main" val="324279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Образ слайда 1"/>
          <p:cNvSpPr>
            <a:spLocks noGrp="1" noRot="1" noChangeAspect="1"/>
          </p:cNvSpPr>
          <p:nvPr>
            <p:ph type="sldImg"/>
          </p:nvPr>
        </p:nvSpPr>
        <p:spPr>
          <a:ln/>
        </p:spPr>
      </p:sp>
      <p:sp>
        <p:nvSpPr>
          <p:cNvPr id="116738" name="Заметки 2"/>
          <p:cNvSpPr>
            <a:spLocks noGrp="1"/>
          </p:cNvSpPr>
          <p:nvPr>
            <p:ph type="body" idx="1"/>
          </p:nvPr>
        </p:nvSpPr>
        <p:spPr>
          <a:noFill/>
        </p:spPr>
        <p:txBody>
          <a:bodyPr/>
          <a:lstStyle/>
          <a:p>
            <a:pPr eaLnBrk="1" hangingPunct="1"/>
            <a:r>
              <a:rPr lang="en-US" smtClean="0"/>
              <a:t>The work of LAPCAS with electron beam in different regimes is demonstrated. Short pulses mode: electron energy – 4 MeV, pulse current – 0.3A, pulse duration -2.5 ns; long pulses mode: electron energy – 2.5 MeV, pulse current – 0.1A, pulse duration - 0.1-4</a:t>
            </a:r>
            <a:r>
              <a:rPr lang="en-US" smtClean="0">
                <a:sym typeface="Symbol" pitchFamily="18" charset="2"/>
              </a:rPr>
              <a:t></a:t>
            </a:r>
            <a:r>
              <a:rPr lang="en-US" smtClean="0"/>
              <a:t>s. When the electron gun worked in RF-control regime the capture about 100 % was achieved. Beam loading effect in LAPCAS takes place. Method of compensation of energy spread of accelerated electrons by delaying the moment of injection in the LAPCAS gives encouraging results. The equations in the simplified form describing transients allow interpreting the experimental pulse dependences obtained by a method of retarding metallic plates in pulse regime. </a:t>
            </a:r>
          </a:p>
          <a:p>
            <a:pPr eaLnBrk="1" hangingPunct="1"/>
            <a:r>
              <a:rPr lang="en-US" smtClean="0"/>
              <a:t>Certainly the method of feeding of accelerating sells in parallel from a rectangular waveguide [1] will help to create the robust high gradient accelerating structures [4].</a:t>
            </a:r>
            <a:endParaRPr lang="ru-RU" smtClean="0"/>
          </a:p>
          <a:p>
            <a:pPr eaLnBrk="1" hangingPunct="1"/>
            <a:endParaRPr lang="ru-RU" smtClean="0"/>
          </a:p>
          <a:p>
            <a:pPr eaLnBrk="1" hangingPunct="1"/>
            <a:endParaRPr lang="ru-RU" smtClean="0"/>
          </a:p>
        </p:txBody>
      </p:sp>
      <p:sp>
        <p:nvSpPr>
          <p:cNvPr id="116739" name="Номер слайда 3"/>
          <p:cNvSpPr>
            <a:spLocks noGrp="1"/>
          </p:cNvSpPr>
          <p:nvPr>
            <p:ph type="sldNum" sz="quarter" idx="5"/>
          </p:nvPr>
        </p:nvSpPr>
        <p:spPr>
          <a:noFill/>
          <a:ln>
            <a:miter lim="800000"/>
            <a:headEnd/>
            <a:tailEnd/>
          </a:ln>
        </p:spPr>
        <p:txBody>
          <a:bodyPr/>
          <a:lstStyle/>
          <a:p>
            <a:fld id="{46F5595F-0A0B-4C3B-9AC3-979492CF0A0D}" type="slidenum">
              <a:rPr lang="ru-RU" smtClean="0">
                <a:cs typeface="Arial" charset="0"/>
              </a:rPr>
              <a:pPr/>
              <a:t>25</a:t>
            </a:fld>
            <a:endParaRPr lang="ru-RU" smtClean="0">
              <a:cs typeface="Arial" charset="0"/>
            </a:endParaRPr>
          </a:p>
        </p:txBody>
      </p:sp>
    </p:spTree>
    <p:extLst>
      <p:ext uri="{BB962C8B-B14F-4D97-AF65-F5344CB8AC3E}">
        <p14:creationId xmlns:p14="http://schemas.microsoft.com/office/powerpoint/2010/main" val="111345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Образ слайда 1"/>
          <p:cNvSpPr>
            <a:spLocks noGrp="1" noRot="1" noChangeAspect="1"/>
          </p:cNvSpPr>
          <p:nvPr>
            <p:ph type="sldImg"/>
          </p:nvPr>
        </p:nvSpPr>
        <p:spPr>
          <a:ln/>
        </p:spPr>
      </p:sp>
      <p:sp>
        <p:nvSpPr>
          <p:cNvPr id="105474" name="Заметки 2"/>
          <p:cNvSpPr>
            <a:spLocks noGrp="1"/>
          </p:cNvSpPr>
          <p:nvPr>
            <p:ph type="body" idx="1"/>
          </p:nvPr>
        </p:nvSpPr>
        <p:spPr>
          <a:noFill/>
        </p:spPr>
        <p:txBody>
          <a:bodyPr/>
          <a:lstStyle/>
          <a:p>
            <a:pPr eaLnBrk="1" hangingPunct="1"/>
            <a:endParaRPr lang="ru-RU" smtClean="0"/>
          </a:p>
        </p:txBody>
      </p:sp>
      <p:sp>
        <p:nvSpPr>
          <p:cNvPr id="105475" name="Номер слайда 3"/>
          <p:cNvSpPr>
            <a:spLocks noGrp="1"/>
          </p:cNvSpPr>
          <p:nvPr>
            <p:ph type="sldNum" sz="quarter" idx="5"/>
          </p:nvPr>
        </p:nvSpPr>
        <p:spPr>
          <a:noFill/>
          <a:ln>
            <a:miter lim="800000"/>
            <a:headEnd/>
            <a:tailEnd/>
          </a:ln>
        </p:spPr>
        <p:txBody>
          <a:bodyPr/>
          <a:lstStyle/>
          <a:p>
            <a:fld id="{517380E7-856D-4995-9CE8-756A83245660}" type="slidenum">
              <a:rPr lang="ru-RU" smtClean="0">
                <a:cs typeface="Arial" charset="0"/>
              </a:rPr>
              <a:pPr/>
              <a:t>26</a:t>
            </a:fld>
            <a:endParaRPr lang="ru-RU" smtClean="0">
              <a:cs typeface="Arial" charset="0"/>
            </a:endParaRPr>
          </a:p>
        </p:txBody>
      </p:sp>
    </p:spTree>
    <p:extLst>
      <p:ext uri="{BB962C8B-B14F-4D97-AF65-F5344CB8AC3E}">
        <p14:creationId xmlns:p14="http://schemas.microsoft.com/office/powerpoint/2010/main" val="890014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Образ слайда 1"/>
          <p:cNvSpPr>
            <a:spLocks noGrp="1" noRot="1" noChangeAspect="1"/>
          </p:cNvSpPr>
          <p:nvPr>
            <p:ph type="sldImg"/>
          </p:nvPr>
        </p:nvSpPr>
        <p:spPr>
          <a:ln/>
        </p:spPr>
      </p:sp>
      <p:sp>
        <p:nvSpPr>
          <p:cNvPr id="113666" name="Заметки 2"/>
          <p:cNvSpPr>
            <a:spLocks noGrp="1"/>
          </p:cNvSpPr>
          <p:nvPr>
            <p:ph type="body" idx="1"/>
          </p:nvPr>
        </p:nvSpPr>
        <p:spPr>
          <a:noFill/>
        </p:spPr>
        <p:txBody>
          <a:bodyPr/>
          <a:lstStyle/>
          <a:p>
            <a:pPr eaLnBrk="1" hangingPunct="1"/>
            <a:endParaRPr lang="ru-RU" smtClean="0"/>
          </a:p>
        </p:txBody>
      </p:sp>
      <p:sp>
        <p:nvSpPr>
          <p:cNvPr id="113667" name="Номер слайда 3"/>
          <p:cNvSpPr>
            <a:spLocks noGrp="1"/>
          </p:cNvSpPr>
          <p:nvPr>
            <p:ph type="sldNum" sz="quarter" idx="5"/>
          </p:nvPr>
        </p:nvSpPr>
        <p:spPr>
          <a:noFill/>
          <a:ln>
            <a:miter lim="800000"/>
            <a:headEnd/>
            <a:tailEnd/>
          </a:ln>
        </p:spPr>
        <p:txBody>
          <a:bodyPr/>
          <a:lstStyle/>
          <a:p>
            <a:fld id="{1FB88CA8-5941-436B-81A9-830211D51AB3}" type="slidenum">
              <a:rPr lang="ru-RU" smtClean="0">
                <a:cs typeface="Arial" charset="0"/>
              </a:rPr>
              <a:pPr/>
              <a:t>29</a:t>
            </a:fld>
            <a:endParaRPr lang="ru-RU" smtClean="0">
              <a:cs typeface="Arial" charset="0"/>
            </a:endParaRPr>
          </a:p>
        </p:txBody>
      </p:sp>
    </p:spTree>
    <p:extLst>
      <p:ext uri="{BB962C8B-B14F-4D97-AF65-F5344CB8AC3E}">
        <p14:creationId xmlns:p14="http://schemas.microsoft.com/office/powerpoint/2010/main" val="404653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Образ слайда 1"/>
          <p:cNvSpPr>
            <a:spLocks noGrp="1" noRot="1" noChangeAspect="1"/>
          </p:cNvSpPr>
          <p:nvPr>
            <p:ph type="sldImg"/>
          </p:nvPr>
        </p:nvSpPr>
        <p:spPr>
          <a:ln/>
        </p:spPr>
      </p:sp>
      <p:sp>
        <p:nvSpPr>
          <p:cNvPr id="107522" name="Заметки 2"/>
          <p:cNvSpPr>
            <a:spLocks noGrp="1"/>
          </p:cNvSpPr>
          <p:nvPr>
            <p:ph type="body" idx="1"/>
          </p:nvPr>
        </p:nvSpPr>
        <p:spPr>
          <a:noFill/>
        </p:spPr>
        <p:txBody>
          <a:bodyPr/>
          <a:lstStyle/>
          <a:p>
            <a:pPr eaLnBrk="1" hangingPunct="1"/>
            <a:r>
              <a:rPr lang="en-US" smtClean="0"/>
              <a:t>Experimental data characterizing the breakdown processes during RF processing are represented in Fig. 3a-3c. Measured value of RF power was 1.6 MW, calculated amplitude of surface electric field reached up to 0.7 MV/cm. Incident, reflected RF power and stored RF energy in the fifth accelerating cavity were measured at the experiments. In Fig.3 one can see signals: incident RF power (F1) – yellow; reflected RF power (F3) – blue; RF signal from fifth accelerating cavity, proportional to stored energy in them (F4) – green. In normal regime (without breakdown) all signals are of the proper form, without any singularity. Incident RF power (F1) has rectangular form. Reflected RF signal (F3) characterizes transients in the system of two coupled cavities – accelerating and exciting cavities. Signal (F4) with exponential form represents stored energy in the fifth cavity. </a:t>
            </a:r>
            <a:endParaRPr lang="ru-RU" smtClean="0"/>
          </a:p>
        </p:txBody>
      </p:sp>
      <p:sp>
        <p:nvSpPr>
          <p:cNvPr id="107523" name="Номер слайда 3"/>
          <p:cNvSpPr>
            <a:spLocks noGrp="1"/>
          </p:cNvSpPr>
          <p:nvPr>
            <p:ph type="sldNum" sz="quarter" idx="5"/>
          </p:nvPr>
        </p:nvSpPr>
        <p:spPr>
          <a:noFill/>
          <a:ln>
            <a:miter lim="800000"/>
            <a:headEnd/>
            <a:tailEnd/>
          </a:ln>
        </p:spPr>
        <p:txBody>
          <a:bodyPr/>
          <a:lstStyle/>
          <a:p>
            <a:fld id="{CDCACFE2-6E16-43A0-B65D-68F1BE6BF4CB}" type="slidenum">
              <a:rPr lang="ru-RU" smtClean="0">
                <a:cs typeface="Arial" charset="0"/>
              </a:rPr>
              <a:pPr/>
              <a:t>32</a:t>
            </a:fld>
            <a:endParaRPr lang="ru-RU" smtClean="0">
              <a:cs typeface="Arial" charset="0"/>
            </a:endParaRPr>
          </a:p>
        </p:txBody>
      </p:sp>
    </p:spTree>
    <p:extLst>
      <p:ext uri="{BB962C8B-B14F-4D97-AF65-F5344CB8AC3E}">
        <p14:creationId xmlns:p14="http://schemas.microsoft.com/office/powerpoint/2010/main" val="99147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Образ слайда 1"/>
          <p:cNvSpPr>
            <a:spLocks noGrp="1" noRot="1" noChangeAspect="1"/>
          </p:cNvSpPr>
          <p:nvPr>
            <p:ph type="sldImg"/>
          </p:nvPr>
        </p:nvSpPr>
        <p:spPr>
          <a:ln/>
        </p:spPr>
      </p:sp>
      <p:sp>
        <p:nvSpPr>
          <p:cNvPr id="109570" name="Заметки 2"/>
          <p:cNvSpPr>
            <a:spLocks noGrp="1"/>
          </p:cNvSpPr>
          <p:nvPr>
            <p:ph type="body" idx="1"/>
          </p:nvPr>
        </p:nvSpPr>
        <p:spPr>
          <a:noFill/>
        </p:spPr>
        <p:txBody>
          <a:bodyPr/>
          <a:lstStyle/>
          <a:p>
            <a:pPr eaLnBrk="1" hangingPunct="1"/>
            <a:r>
              <a:rPr lang="en-US" smtClean="0"/>
              <a:t> </a:t>
            </a:r>
            <a:endParaRPr lang="ru-RU" smtClean="0"/>
          </a:p>
          <a:p>
            <a:pPr eaLnBrk="1" hangingPunct="1"/>
            <a:r>
              <a:rPr lang="en-US" smtClean="0"/>
              <a:t>The processes change under breakdown. If a breakdown takes place in the single accelerating cavity, a part of the stored RF energy dissipates in this cavity, some fraction radiates to exciting cavity and then thru Input Diaphragm to external RF Power line. As a result on the reflected signal one can see short pulse burst - Fig.3b, line (F3). Let's note that there are no sizeable reflections from accelerating structure which could affect the RF generator. The stored energy in the 5-th accelerating cavity is dissipated during less then 100ns</a:t>
            </a:r>
          </a:p>
          <a:p>
            <a:pPr eaLnBrk="1" hangingPunct="1"/>
            <a:endParaRPr lang="en-US" smtClean="0"/>
          </a:p>
          <a:p>
            <a:pPr eaLnBrk="1" hangingPunct="1"/>
            <a:endParaRPr lang="ru-RU" smtClean="0"/>
          </a:p>
        </p:txBody>
      </p:sp>
      <p:sp>
        <p:nvSpPr>
          <p:cNvPr id="109571" name="Номер слайда 3"/>
          <p:cNvSpPr>
            <a:spLocks noGrp="1"/>
          </p:cNvSpPr>
          <p:nvPr>
            <p:ph type="sldNum" sz="quarter" idx="5"/>
          </p:nvPr>
        </p:nvSpPr>
        <p:spPr>
          <a:noFill/>
          <a:ln>
            <a:miter lim="800000"/>
            <a:headEnd/>
            <a:tailEnd/>
          </a:ln>
        </p:spPr>
        <p:txBody>
          <a:bodyPr/>
          <a:lstStyle/>
          <a:p>
            <a:fld id="{DBD8E325-8E88-4A7F-AD5E-33C6D8E38D6B}" type="slidenum">
              <a:rPr lang="ru-RU" smtClean="0">
                <a:cs typeface="Arial" charset="0"/>
              </a:rPr>
              <a:pPr/>
              <a:t>33</a:t>
            </a:fld>
            <a:endParaRPr lang="ru-RU" smtClean="0">
              <a:cs typeface="Arial" charset="0"/>
            </a:endParaRPr>
          </a:p>
        </p:txBody>
      </p:sp>
    </p:spTree>
    <p:extLst>
      <p:ext uri="{BB962C8B-B14F-4D97-AF65-F5344CB8AC3E}">
        <p14:creationId xmlns:p14="http://schemas.microsoft.com/office/powerpoint/2010/main" val="63321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Образ слайда 1"/>
          <p:cNvSpPr>
            <a:spLocks noGrp="1" noRot="1" noChangeAspect="1"/>
          </p:cNvSpPr>
          <p:nvPr>
            <p:ph type="sldImg"/>
          </p:nvPr>
        </p:nvSpPr>
        <p:spPr>
          <a:ln/>
        </p:spPr>
      </p:sp>
      <p:sp>
        <p:nvSpPr>
          <p:cNvPr id="111618" name="Заметки 2"/>
          <p:cNvSpPr>
            <a:spLocks noGrp="1"/>
          </p:cNvSpPr>
          <p:nvPr>
            <p:ph type="body" idx="1"/>
          </p:nvPr>
        </p:nvSpPr>
        <p:spPr>
          <a:noFill/>
        </p:spPr>
        <p:txBody>
          <a:bodyPr/>
          <a:lstStyle/>
          <a:p>
            <a:pPr eaLnBrk="1" hangingPunct="1"/>
            <a:r>
              <a:rPr lang="en-US" smtClean="0"/>
              <a:t>In Fig.3c behavior of the system when the breakdowns take place almost simultaneously - during one RF pulse in some accelerating cavities – a very rare event is shown. In this case accelerating cavities are disconnected one by one, reflected RF signal increases – Fig.3c, line (F3). So, 5-th accelerating cavity  almost doesn't </a:t>
            </a:r>
            <a:r>
              <a:rPr lang="en-US" smtClean="0">
                <a:sym typeface="Symbol" pitchFamily="18" charset="2"/>
              </a:rPr>
              <a:t></a:t>
            </a:r>
            <a:r>
              <a:rPr lang="en-US" smtClean="0"/>
              <a:t>notice</a:t>
            </a:r>
            <a:r>
              <a:rPr lang="en-US" smtClean="0">
                <a:sym typeface="Symbol" pitchFamily="18" charset="2"/>
              </a:rPr>
              <a:t></a:t>
            </a:r>
            <a:r>
              <a:rPr lang="en-US" smtClean="0"/>
              <a:t> the breakdown in the other separate cavity. </a:t>
            </a:r>
            <a:endParaRPr lang="ru-RU" smtClean="0"/>
          </a:p>
        </p:txBody>
      </p:sp>
      <p:sp>
        <p:nvSpPr>
          <p:cNvPr id="111619" name="Номер слайда 3"/>
          <p:cNvSpPr>
            <a:spLocks noGrp="1"/>
          </p:cNvSpPr>
          <p:nvPr>
            <p:ph type="sldNum" sz="quarter" idx="5"/>
          </p:nvPr>
        </p:nvSpPr>
        <p:spPr>
          <a:noFill/>
          <a:ln>
            <a:miter lim="800000"/>
            <a:headEnd/>
            <a:tailEnd/>
          </a:ln>
        </p:spPr>
        <p:txBody>
          <a:bodyPr/>
          <a:lstStyle/>
          <a:p>
            <a:fld id="{AE58EB82-9681-4C78-AD5A-5204F8B9BF9E}" type="slidenum">
              <a:rPr lang="ru-RU" smtClean="0">
                <a:cs typeface="Arial" charset="0"/>
              </a:rPr>
              <a:pPr/>
              <a:t>34</a:t>
            </a:fld>
            <a:endParaRPr lang="ru-RU" smtClean="0">
              <a:cs typeface="Arial" charset="0"/>
            </a:endParaRPr>
          </a:p>
        </p:txBody>
      </p:sp>
    </p:spTree>
    <p:extLst>
      <p:ext uri="{BB962C8B-B14F-4D97-AF65-F5344CB8AC3E}">
        <p14:creationId xmlns:p14="http://schemas.microsoft.com/office/powerpoint/2010/main" val="3683080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Образ слайда 1"/>
          <p:cNvSpPr>
            <a:spLocks noGrp="1" noRot="1" noChangeAspect="1"/>
          </p:cNvSpPr>
          <p:nvPr>
            <p:ph type="sldImg"/>
          </p:nvPr>
        </p:nvSpPr>
        <p:spPr>
          <a:ln/>
        </p:spPr>
      </p:sp>
      <p:sp>
        <p:nvSpPr>
          <p:cNvPr id="114690" name="Заметки 2"/>
          <p:cNvSpPr>
            <a:spLocks noGrp="1"/>
          </p:cNvSpPr>
          <p:nvPr>
            <p:ph type="body" idx="1"/>
          </p:nvPr>
        </p:nvSpPr>
        <p:spPr>
          <a:noFill/>
        </p:spPr>
        <p:txBody>
          <a:bodyPr/>
          <a:lstStyle/>
          <a:p>
            <a:pPr eaLnBrk="1" hangingPunct="1"/>
            <a:r>
              <a:rPr lang="en-US" smtClean="0"/>
              <a:t>Breakdowns occur in the accelerating cavities with sequential RF power feeding violates normal work of the accelerator, destructs the surface of the cells. In the case of PCAS a breakdown does not change acceleration regime in the accelerating structure. RF energy destroying the surface of accelerating cavity of PCAS due to breakdowns, as compared to SW and TW structure with sequential RF power feeding is at least N times less, where N is a quantity of accelerating cavity of the structure. Therefore the damages are alike smaller. </a:t>
            </a:r>
            <a:endParaRPr lang="ru-RU" smtClean="0"/>
          </a:p>
          <a:p>
            <a:pPr eaLnBrk="1" hangingPunct="1"/>
            <a:endParaRPr lang="ru-RU" smtClean="0"/>
          </a:p>
        </p:txBody>
      </p:sp>
      <p:sp>
        <p:nvSpPr>
          <p:cNvPr id="114691" name="Номер слайда 3"/>
          <p:cNvSpPr>
            <a:spLocks noGrp="1"/>
          </p:cNvSpPr>
          <p:nvPr>
            <p:ph type="sldNum" sz="quarter" idx="5"/>
          </p:nvPr>
        </p:nvSpPr>
        <p:spPr>
          <a:noFill/>
          <a:ln>
            <a:miter lim="800000"/>
            <a:headEnd/>
            <a:tailEnd/>
          </a:ln>
        </p:spPr>
        <p:txBody>
          <a:bodyPr/>
          <a:lstStyle/>
          <a:p>
            <a:fld id="{F6F64A44-A75A-4BD3-8C64-100B0DBA44E0}" type="slidenum">
              <a:rPr lang="ru-RU" smtClean="0">
                <a:cs typeface="Arial" charset="0"/>
              </a:rPr>
              <a:pPr/>
              <a:t>35</a:t>
            </a:fld>
            <a:endParaRPr lang="ru-RU" smtClean="0">
              <a:cs typeface="Arial" charset="0"/>
            </a:endParaRPr>
          </a:p>
        </p:txBody>
      </p:sp>
    </p:spTree>
    <p:extLst>
      <p:ext uri="{BB962C8B-B14F-4D97-AF65-F5344CB8AC3E}">
        <p14:creationId xmlns:p14="http://schemas.microsoft.com/office/powerpoint/2010/main" val="70604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Образ слайда 1"/>
          <p:cNvSpPr>
            <a:spLocks noGrp="1" noRot="1" noChangeAspect="1"/>
          </p:cNvSpPr>
          <p:nvPr>
            <p:ph type="sldImg"/>
          </p:nvPr>
        </p:nvSpPr>
        <p:spPr>
          <a:ln/>
        </p:spPr>
      </p:sp>
      <p:sp>
        <p:nvSpPr>
          <p:cNvPr id="116738" name="Заметки 2"/>
          <p:cNvSpPr>
            <a:spLocks noGrp="1"/>
          </p:cNvSpPr>
          <p:nvPr>
            <p:ph type="body" idx="1"/>
          </p:nvPr>
        </p:nvSpPr>
        <p:spPr>
          <a:noFill/>
        </p:spPr>
        <p:txBody>
          <a:bodyPr/>
          <a:lstStyle/>
          <a:p>
            <a:pPr eaLnBrk="1" hangingPunct="1"/>
            <a:r>
              <a:rPr lang="en-US" smtClean="0"/>
              <a:t>The work of LAPCAS with electron beam in different regimes is demonstrated. Short pulses mode: electron energy – 4 MeV, pulse current – 0.3A, pulse duration -2.5 ns; long pulses mode: electron energy – 2.5 MeV, pulse current – 0.1A, pulse duration - 0.1-4</a:t>
            </a:r>
            <a:r>
              <a:rPr lang="en-US" smtClean="0">
                <a:sym typeface="Symbol" pitchFamily="18" charset="2"/>
              </a:rPr>
              <a:t></a:t>
            </a:r>
            <a:r>
              <a:rPr lang="en-US" smtClean="0"/>
              <a:t>s. When the electron gun worked in RF-control regime the capture about 100 % was achieved. Beam loading effect in LAPCAS takes place. Method of compensation of energy spread of accelerated electrons by delaying the moment of injection in the LAPCAS gives encouraging results. The equations in the simplified form describing transients allow interpreting the experimental pulse dependences obtained by a method of retarding metallic plates in pulse regime. </a:t>
            </a:r>
          </a:p>
          <a:p>
            <a:pPr eaLnBrk="1" hangingPunct="1"/>
            <a:r>
              <a:rPr lang="en-US" smtClean="0"/>
              <a:t>Certainly the method of feeding of accelerating sells in parallel from a rectangular waveguide [1] will help to create the robust high gradient accelerating structures [4].</a:t>
            </a:r>
            <a:endParaRPr lang="ru-RU" smtClean="0"/>
          </a:p>
          <a:p>
            <a:pPr eaLnBrk="1" hangingPunct="1"/>
            <a:endParaRPr lang="ru-RU" smtClean="0"/>
          </a:p>
          <a:p>
            <a:pPr eaLnBrk="1" hangingPunct="1"/>
            <a:endParaRPr lang="ru-RU" smtClean="0"/>
          </a:p>
        </p:txBody>
      </p:sp>
      <p:sp>
        <p:nvSpPr>
          <p:cNvPr id="116739" name="Номер слайда 3"/>
          <p:cNvSpPr>
            <a:spLocks noGrp="1"/>
          </p:cNvSpPr>
          <p:nvPr>
            <p:ph type="sldNum" sz="quarter" idx="5"/>
          </p:nvPr>
        </p:nvSpPr>
        <p:spPr>
          <a:noFill/>
          <a:ln>
            <a:miter lim="800000"/>
            <a:headEnd/>
            <a:tailEnd/>
          </a:ln>
        </p:spPr>
        <p:txBody>
          <a:bodyPr/>
          <a:lstStyle/>
          <a:p>
            <a:fld id="{46F5595F-0A0B-4C3B-9AC3-979492CF0A0D}" type="slidenum">
              <a:rPr lang="ru-RU" smtClean="0">
                <a:cs typeface="Arial" charset="0"/>
              </a:rPr>
              <a:pPr/>
              <a:t>36</a:t>
            </a:fld>
            <a:endParaRPr lang="ru-RU" smtClean="0">
              <a:cs typeface="Arial" charset="0"/>
            </a:endParaRPr>
          </a:p>
        </p:txBody>
      </p:sp>
    </p:spTree>
    <p:extLst>
      <p:ext uri="{BB962C8B-B14F-4D97-AF65-F5344CB8AC3E}">
        <p14:creationId xmlns:p14="http://schemas.microsoft.com/office/powerpoint/2010/main" val="2193231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Образ слайда 1"/>
          <p:cNvSpPr>
            <a:spLocks noGrp="1" noRot="1" noChangeAspect="1"/>
          </p:cNvSpPr>
          <p:nvPr>
            <p:ph type="sldImg"/>
          </p:nvPr>
        </p:nvSpPr>
        <p:spPr>
          <a:ln/>
        </p:spPr>
      </p:sp>
      <p:sp>
        <p:nvSpPr>
          <p:cNvPr id="124930" name="Заметки 2"/>
          <p:cNvSpPr>
            <a:spLocks noGrp="1"/>
          </p:cNvSpPr>
          <p:nvPr>
            <p:ph type="body" idx="1"/>
          </p:nvPr>
        </p:nvSpPr>
        <p:spPr>
          <a:noFill/>
        </p:spPr>
        <p:txBody>
          <a:bodyPr/>
          <a:lstStyle/>
          <a:p>
            <a:pPr eaLnBrk="1" hangingPunct="1"/>
            <a:r>
              <a:rPr lang="en-US" smtClean="0"/>
              <a:t>In 1986 we offered new Parallel coupled RF feeding scheme. Structure consists of Accelerating Cavities and exciting Rectangular Waveguide. In 2006 the idea of parallel feeding of accelerating cavity attracted the attention of SLAC accelerator specialists. </a:t>
            </a:r>
          </a:p>
          <a:p>
            <a:pPr eaLnBrk="1" hangingPunct="1"/>
            <a:endParaRPr lang="ru-RU" smtClean="0"/>
          </a:p>
        </p:txBody>
      </p:sp>
      <p:sp>
        <p:nvSpPr>
          <p:cNvPr id="124931" name="Номер слайда 3"/>
          <p:cNvSpPr>
            <a:spLocks noGrp="1"/>
          </p:cNvSpPr>
          <p:nvPr>
            <p:ph type="sldNum" sz="quarter" idx="5"/>
          </p:nvPr>
        </p:nvSpPr>
        <p:spPr>
          <a:noFill/>
          <a:ln>
            <a:miter lim="800000"/>
            <a:headEnd/>
            <a:tailEnd/>
          </a:ln>
        </p:spPr>
        <p:txBody>
          <a:bodyPr/>
          <a:lstStyle/>
          <a:p>
            <a:fld id="{699C3064-08FF-40FD-9DD4-E78CA02B2DF1}" type="slidenum">
              <a:rPr lang="ru-RU" smtClean="0">
                <a:cs typeface="Arial" charset="0"/>
              </a:rPr>
              <a:pPr/>
              <a:t>42</a:t>
            </a:fld>
            <a:endParaRPr lang="ru-RU" smtClean="0">
              <a:cs typeface="Arial" charset="0"/>
            </a:endParaRPr>
          </a:p>
        </p:txBody>
      </p:sp>
    </p:spTree>
    <p:extLst>
      <p:ext uri="{BB962C8B-B14F-4D97-AF65-F5344CB8AC3E}">
        <p14:creationId xmlns:p14="http://schemas.microsoft.com/office/powerpoint/2010/main" val="26115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Образ слайда 1"/>
          <p:cNvSpPr>
            <a:spLocks noGrp="1" noRot="1" noChangeAspect="1"/>
          </p:cNvSpPr>
          <p:nvPr>
            <p:ph type="sldImg"/>
          </p:nvPr>
        </p:nvSpPr>
        <p:spPr>
          <a:ln/>
        </p:spPr>
      </p:sp>
      <p:sp>
        <p:nvSpPr>
          <p:cNvPr id="126978" name="Заметки 2"/>
          <p:cNvSpPr>
            <a:spLocks noGrp="1"/>
          </p:cNvSpPr>
          <p:nvPr>
            <p:ph type="body" idx="1"/>
          </p:nvPr>
        </p:nvSpPr>
        <p:spPr>
          <a:noFill/>
        </p:spPr>
        <p:txBody>
          <a:bodyPr/>
          <a:lstStyle/>
          <a:p>
            <a:pPr eaLnBrk="1" hangingPunct="1"/>
            <a:r>
              <a:rPr lang="en-US" smtClean="0"/>
              <a:t> Pulse-energy characteristics of the accelerated beam are represented on Figure (A-D, left-right). Electron pulses from injector were of rectangular form.  Delay time of beam injection </a:t>
            </a:r>
            <a:r>
              <a:rPr lang="ru-RU" smtClean="0"/>
              <a:t> </a:t>
            </a:r>
            <a:r>
              <a:rPr lang="en-US" smtClean="0"/>
              <a:t>relatively to RF pulse changed from approximately 1</a:t>
            </a:r>
            <a:r>
              <a:rPr lang="en-US" smtClean="0">
                <a:sym typeface="Symbol" pitchFamily="18" charset="2"/>
              </a:rPr>
              <a:t></a:t>
            </a:r>
            <a:r>
              <a:rPr lang="en-US" smtClean="0"/>
              <a:t>s (oscillogram A) up to 3.8 </a:t>
            </a:r>
            <a:r>
              <a:rPr lang="en-US" smtClean="0">
                <a:sym typeface="Symbol" pitchFamily="18" charset="2"/>
              </a:rPr>
              <a:t></a:t>
            </a:r>
            <a:r>
              <a:rPr lang="en-US" smtClean="0"/>
              <a:t>s (Oscillogram D). Oscillogram B, Fig.1 represents a point on the time scale where the conditions </a:t>
            </a:r>
            <a:r>
              <a:rPr lang="en-US" i="1" smtClean="0"/>
              <a:t>U</a:t>
            </a:r>
            <a:r>
              <a:rPr lang="en-US" i="1" baseline="-25000" smtClean="0"/>
              <a:t>A </a:t>
            </a:r>
            <a:r>
              <a:rPr lang="en-US" smtClean="0"/>
              <a:t>= CONST take place, therefore, the recorded current pulse has a rectangular shape. In this case it means that average energy of accelerated electrons does not depend on time. </a:t>
            </a:r>
            <a:endParaRPr lang="ru-RU" smtClean="0"/>
          </a:p>
        </p:txBody>
      </p:sp>
      <p:sp>
        <p:nvSpPr>
          <p:cNvPr id="126979" name="Номер слайда 3"/>
          <p:cNvSpPr>
            <a:spLocks noGrp="1"/>
          </p:cNvSpPr>
          <p:nvPr>
            <p:ph type="sldNum" sz="quarter" idx="5"/>
          </p:nvPr>
        </p:nvSpPr>
        <p:spPr>
          <a:noFill/>
          <a:ln>
            <a:miter lim="800000"/>
            <a:headEnd/>
            <a:tailEnd/>
          </a:ln>
        </p:spPr>
        <p:txBody>
          <a:bodyPr/>
          <a:lstStyle/>
          <a:p>
            <a:fld id="{C1BEA6E9-AEAA-4C17-A279-3D3CB6D6069F}" type="slidenum">
              <a:rPr lang="ru-RU" smtClean="0">
                <a:cs typeface="Arial" charset="0"/>
              </a:rPr>
              <a:pPr/>
              <a:t>43</a:t>
            </a:fld>
            <a:endParaRPr lang="ru-RU" smtClean="0">
              <a:cs typeface="Arial" charset="0"/>
            </a:endParaRPr>
          </a:p>
        </p:txBody>
      </p:sp>
    </p:spTree>
    <p:extLst>
      <p:ext uri="{BB962C8B-B14F-4D97-AF65-F5344CB8AC3E}">
        <p14:creationId xmlns:p14="http://schemas.microsoft.com/office/powerpoint/2010/main" val="393459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Образ слайда 1"/>
          <p:cNvSpPr>
            <a:spLocks noGrp="1" noRot="1" noChangeAspect="1"/>
          </p:cNvSpPr>
          <p:nvPr>
            <p:ph type="sldImg"/>
          </p:nvPr>
        </p:nvSpPr>
        <p:spPr>
          <a:ln/>
        </p:spPr>
      </p:sp>
      <p:sp>
        <p:nvSpPr>
          <p:cNvPr id="118786" name="Заметки 2"/>
          <p:cNvSpPr>
            <a:spLocks noGrp="1"/>
          </p:cNvSpPr>
          <p:nvPr>
            <p:ph type="body" idx="1"/>
          </p:nvPr>
        </p:nvSpPr>
        <p:spPr>
          <a:noFill/>
        </p:spPr>
        <p:txBody>
          <a:bodyPr/>
          <a:lstStyle/>
          <a:p>
            <a:pPr eaLnBrk="1" hangingPunct="1"/>
            <a:r>
              <a:rPr lang="en-US" smtClean="0"/>
              <a:t>On the slide are examples of accelerating structures. Top slide - accelerating structure with serial communication. Microwave power from the generator enters the first cavity, and then successively to other resonators. Problems: high level of electric field in the first cavity and breakdown;  pulse overheating of first coupling slot; low level of electric field in the accelerating cavity at the end of the structure; high </a:t>
            </a:r>
            <a:r>
              <a:rPr lang="en-US" smtClean="0">
                <a:solidFill>
                  <a:srgbClr val="FF0066"/>
                </a:solidFill>
              </a:rPr>
              <a:t>orde</a:t>
            </a:r>
            <a:r>
              <a:rPr lang="en-US" smtClean="0">
                <a:solidFill>
                  <a:srgbClr val="FFFF00"/>
                </a:solidFill>
              </a:rPr>
              <a:t>r</a:t>
            </a:r>
            <a:r>
              <a:rPr lang="en-US" smtClean="0"/>
              <a:t> mode; beam loading effect in TW structure and difficult to overcome this problem; </a:t>
            </a:r>
          </a:p>
          <a:p>
            <a:pPr eaLnBrk="1" hangingPunct="1"/>
            <a:r>
              <a:rPr lang="en-US" smtClean="0"/>
              <a:t> Parallel feeding scheme was offered at Cornell University in 1977. Accelerating cavity excited in parallel from the coaxial line. Problems:</a:t>
            </a:r>
          </a:p>
          <a:p>
            <a:pPr eaLnBrk="1" hangingPunct="1"/>
            <a:r>
              <a:rPr lang="en-US" smtClean="0"/>
              <a:t>low level of electric field in the coaxial line.</a:t>
            </a:r>
          </a:p>
          <a:p>
            <a:pPr eaLnBrk="1" hangingPunct="1"/>
            <a:r>
              <a:rPr lang="ru-RU" smtClean="0"/>
              <a:t>Можно отметить, что к настоящему времени в ускорительной технике научные разработки во многих направлениях практически завершены и развитие идет только по технологическому совершенствованию ранее предложенных технических решений. Это почти в полной мере касается элементов ЛУЭ - ускоряющих структур, инжекционных систем и систем фокусировки пучка. Так, используются и совершенствуются ускоряющие структуры двух типов – бегущих и стоячих волн ([2] - Зверев  Б.В.,  Собенин  Н.П.  Электродинамические  характеристики ускоряющих резонаторов. М.: Энергоатомиздат, 1993.). Оба эти типа – структуры с последовательной связью, в которых СВЧ энергия подводится к одному из резонаторов структуры, и затем последовательно распространяется из одного резонатора в другой.  Для ЛУЭ на таких структурах характерно значительное количество проблем. Это проблемы пробоя в  ускоряющих ячейках в области  максимального электрического поля и вблизи элементов ввода СВЧ энергии [3],  проблемы локального импульсного перегрева и разрушения поверхности в районе элементов связи [4], проблемы возбуждения высших типов колебаний  в полосах прозрачности структуры [5], проблемы спада напряженности поля вдоль оси структуры [6]  и, соответственно, создания заданного распределения поля (например, нарастающего) при ее значительной длине,  проблемы фокусировки ускоряемых частиц при значительных токах пучка [7], особенно на начальной стадии ускорения, проблемы управления импульсными параметрами инжекционного тока [8], проблемы переходных процессов в ускоряющей структуре[9], проблемы нагрузки структуры током пучка[10]. </a:t>
            </a:r>
          </a:p>
          <a:p>
            <a:pPr eaLnBrk="1" hangingPunct="1"/>
            <a:r>
              <a:rPr lang="ru-RU" smtClean="0"/>
              <a:t>Разработка новых технических решений - устройств и способов, направленных на решение перечисленных проблем и улучшение параметров линейных ускорителей электронов, является актуальной научной и технической задачей.</a:t>
            </a:r>
          </a:p>
          <a:p>
            <a:pPr eaLnBrk="1" hangingPunct="1"/>
            <a:endParaRPr lang="ru-RU" smtClean="0"/>
          </a:p>
        </p:txBody>
      </p:sp>
      <p:sp>
        <p:nvSpPr>
          <p:cNvPr id="118787" name="Номер слайда 3"/>
          <p:cNvSpPr>
            <a:spLocks noGrp="1"/>
          </p:cNvSpPr>
          <p:nvPr>
            <p:ph type="sldNum" sz="quarter" idx="5"/>
          </p:nvPr>
        </p:nvSpPr>
        <p:spPr>
          <a:noFill/>
          <a:ln>
            <a:miter lim="800000"/>
            <a:headEnd/>
            <a:tailEnd/>
          </a:ln>
        </p:spPr>
        <p:txBody>
          <a:bodyPr/>
          <a:lstStyle/>
          <a:p>
            <a:fld id="{C5281275-2140-420B-8F6F-D8E6451DEF28}" type="slidenum">
              <a:rPr lang="ru-RU" smtClean="0">
                <a:cs typeface="Arial" charset="0"/>
              </a:rPr>
              <a:pPr/>
              <a:t>14</a:t>
            </a:fld>
            <a:endParaRPr lang="ru-RU" smtClean="0">
              <a:cs typeface="Arial" charset="0"/>
            </a:endParaRPr>
          </a:p>
        </p:txBody>
      </p:sp>
    </p:spTree>
    <p:extLst>
      <p:ext uri="{BB962C8B-B14F-4D97-AF65-F5344CB8AC3E}">
        <p14:creationId xmlns:p14="http://schemas.microsoft.com/office/powerpoint/2010/main" val="230774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FF08444-4835-4578-B897-6F6370F5EAA4}" type="slidenum">
              <a:rPr lang="ru-RU" smtClean="0"/>
              <a:pPr>
                <a:defRPr/>
              </a:pPr>
              <a:t>17</a:t>
            </a:fld>
            <a:endParaRPr lang="ru-RU"/>
          </a:p>
        </p:txBody>
      </p:sp>
    </p:spTree>
    <p:extLst>
      <p:ext uri="{BB962C8B-B14F-4D97-AF65-F5344CB8AC3E}">
        <p14:creationId xmlns:p14="http://schemas.microsoft.com/office/powerpoint/2010/main" val="200182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FF08444-4835-4578-B897-6F6370F5EAA4}" type="slidenum">
              <a:rPr lang="ru-RU" smtClean="0"/>
              <a:pPr>
                <a:defRPr/>
              </a:pPr>
              <a:t>18</a:t>
            </a:fld>
            <a:endParaRPr lang="ru-RU"/>
          </a:p>
        </p:txBody>
      </p:sp>
    </p:spTree>
    <p:extLst>
      <p:ext uri="{BB962C8B-B14F-4D97-AF65-F5344CB8AC3E}">
        <p14:creationId xmlns:p14="http://schemas.microsoft.com/office/powerpoint/2010/main" val="170851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FF08444-4835-4578-B897-6F6370F5EAA4}" type="slidenum">
              <a:rPr lang="ru-RU" smtClean="0"/>
              <a:pPr>
                <a:defRPr/>
              </a:pPr>
              <a:t>19</a:t>
            </a:fld>
            <a:endParaRPr lang="ru-RU"/>
          </a:p>
        </p:txBody>
      </p:sp>
    </p:spTree>
    <p:extLst>
      <p:ext uri="{BB962C8B-B14F-4D97-AF65-F5344CB8AC3E}">
        <p14:creationId xmlns:p14="http://schemas.microsoft.com/office/powerpoint/2010/main" val="241972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FF08444-4835-4578-B897-6F6370F5EAA4}" type="slidenum">
              <a:rPr lang="ru-RU" smtClean="0"/>
              <a:pPr>
                <a:defRPr/>
              </a:pPr>
              <a:t>20</a:t>
            </a:fld>
            <a:endParaRPr lang="ru-RU"/>
          </a:p>
        </p:txBody>
      </p:sp>
    </p:spTree>
    <p:extLst>
      <p:ext uri="{BB962C8B-B14F-4D97-AF65-F5344CB8AC3E}">
        <p14:creationId xmlns:p14="http://schemas.microsoft.com/office/powerpoint/2010/main" val="272356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FF08444-4835-4578-B897-6F6370F5EAA4}" type="slidenum">
              <a:rPr lang="ru-RU" smtClean="0"/>
              <a:pPr>
                <a:defRPr/>
              </a:pPr>
              <a:t>21</a:t>
            </a:fld>
            <a:endParaRPr lang="ru-RU"/>
          </a:p>
        </p:txBody>
      </p:sp>
    </p:spTree>
    <p:extLst>
      <p:ext uri="{BB962C8B-B14F-4D97-AF65-F5344CB8AC3E}">
        <p14:creationId xmlns:p14="http://schemas.microsoft.com/office/powerpoint/2010/main" val="205327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FF08444-4835-4578-B897-6F6370F5EAA4}" type="slidenum">
              <a:rPr lang="ru-RU" smtClean="0"/>
              <a:pPr>
                <a:defRPr/>
              </a:pPr>
              <a:t>22</a:t>
            </a:fld>
            <a:endParaRPr lang="ru-RU"/>
          </a:p>
        </p:txBody>
      </p:sp>
    </p:spTree>
    <p:extLst>
      <p:ext uri="{BB962C8B-B14F-4D97-AF65-F5344CB8AC3E}">
        <p14:creationId xmlns:p14="http://schemas.microsoft.com/office/powerpoint/2010/main" val="834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FF08444-4835-4578-B897-6F6370F5EAA4}" type="slidenum">
              <a:rPr lang="ru-RU" smtClean="0"/>
              <a:pPr>
                <a:defRPr/>
              </a:pPr>
              <a:t>23</a:t>
            </a:fld>
            <a:endParaRPr lang="ru-RU"/>
          </a:p>
        </p:txBody>
      </p:sp>
    </p:spTree>
    <p:extLst>
      <p:ext uri="{BB962C8B-B14F-4D97-AF65-F5344CB8AC3E}">
        <p14:creationId xmlns:p14="http://schemas.microsoft.com/office/powerpoint/2010/main" val="163595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8E4476-8275-4F75-80CE-2A141A307DB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E4E4FD-6E7F-4924-83BF-220CF928DA1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A8F5ED-0BBF-447E-9B4A-0F58E7B2C021}"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8728D80E-2D9F-4F86-9909-A7C480F4FD7B}"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9B11CC-A643-418C-BF2E-C1C2EA0BF20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2B6EA1-7343-43A5-A44D-220A8E15808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8CE0C59-0F60-4097-8611-8777D56E1ED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20DAD26-7EF8-4EBC-AA62-079E93A20FA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C2A5B80-235E-4E6D-9357-BD516729CA6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53DD49E-2D28-48BD-87A8-4367F108F2B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E365FDB-9D5F-4E5D-A66F-D8FCC4D441D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ECC4137-2D18-4630-B3AC-AF08E60DD29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A29DFC22-D3F1-4CA6-B54C-194EA579E45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2" r:id="rId1"/>
    <p:sldLayoutId id="2147483711" r:id="rId2"/>
    <p:sldLayoutId id="2147483710" r:id="rId3"/>
    <p:sldLayoutId id="2147483709" r:id="rId4"/>
    <p:sldLayoutId id="2147483708" r:id="rId5"/>
    <p:sldLayoutId id="2147483707" r:id="rId6"/>
    <p:sldLayoutId id="2147483706" r:id="rId7"/>
    <p:sldLayoutId id="2147483705" r:id="rId8"/>
    <p:sldLayoutId id="2147483704" r:id="rId9"/>
    <p:sldLayoutId id="2147483703" r:id="rId10"/>
    <p:sldLayoutId id="2147483702" r:id="rId11"/>
    <p:sldLayoutId id="214748371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9.bin"/><Relationship Id="rId5" Type="http://schemas.openxmlformats.org/officeDocument/2006/relationships/image" Target="../media/image1.emf"/><Relationship Id="rId4" Type="http://schemas.openxmlformats.org/officeDocument/2006/relationships/oleObject" Target="../embeddings/oleObject18.bin"/><Relationship Id="rId9"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2.bin"/><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4.bin"/><Relationship Id="rId11" Type="http://schemas.openxmlformats.org/officeDocument/2006/relationships/image" Target="../media/image12.wmf"/><Relationship Id="rId5" Type="http://schemas.openxmlformats.org/officeDocument/2006/relationships/image" Target="../media/image1.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11.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28.bin"/><Relationship Id="rId5" Type="http://schemas.openxmlformats.org/officeDocument/2006/relationships/image" Target="../media/image1.emf"/><Relationship Id="rId4" Type="http://schemas.openxmlformats.org/officeDocument/2006/relationships/oleObject" Target="../embeddings/oleObject27.bin"/><Relationship Id="rId9" Type="http://schemas.openxmlformats.org/officeDocument/2006/relationships/image" Target="../media/image1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1.bin"/><Relationship Id="rId5" Type="http://schemas.openxmlformats.org/officeDocument/2006/relationships/image" Target="../media/image1.emf"/><Relationship Id="rId4" Type="http://schemas.openxmlformats.org/officeDocument/2006/relationships/oleObject" Target="../embeddings/oleObject30.bin"/><Relationship Id="rId9" Type="http://schemas.openxmlformats.org/officeDocument/2006/relationships/image" Target="../media/image1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17.wmf"/><Relationship Id="rId3" Type="http://schemas.openxmlformats.org/officeDocument/2006/relationships/notesSlide" Target="../notesSlides/notesSlide8.xml"/><Relationship Id="rId7" Type="http://schemas.openxmlformats.org/officeDocument/2006/relationships/image" Target="../media/image11.wmf"/><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4.bin"/><Relationship Id="rId11" Type="http://schemas.openxmlformats.org/officeDocument/2006/relationships/image" Target="../media/image16.wmf"/><Relationship Id="rId5" Type="http://schemas.openxmlformats.org/officeDocument/2006/relationships/image" Target="../media/image1.e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41.bin"/><Relationship Id="rId5" Type="http://schemas.openxmlformats.org/officeDocument/2006/relationships/image" Target="../media/image18.wmf"/><Relationship Id="rId4" Type="http://schemas.openxmlformats.org/officeDocument/2006/relationships/oleObject" Target="../embeddings/oleObject40.bin"/></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42.bin"/></Relationships>
</file>

<file path=ppt/slides/_rels/slide2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1.png"/><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20.wmf"/><Relationship Id="rId5" Type="http://schemas.openxmlformats.org/officeDocument/2006/relationships/oleObject" Target="../embeddings/oleObject43.bin"/><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46.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7.bin"/><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48.bin"/><Relationship Id="rId5" Type="http://schemas.openxmlformats.org/officeDocument/2006/relationships/image" Target="../media/image26.pn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6.xml"/><Relationship Id="rId7"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5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68313" y="1052513"/>
            <a:ext cx="8229600" cy="1143000"/>
          </a:xfrm>
          <a:extLst/>
        </p:spPr>
        <p:txBody>
          <a:bodyPr rtlCol="0" anchor="t">
            <a:noAutofit/>
          </a:bodyPr>
          <a:lstStyle/>
          <a:p>
            <a:pPr eaLnBrk="1" fontAlgn="auto" hangingPunct="1">
              <a:spcAft>
                <a:spcPts val="0"/>
              </a:spcAft>
              <a:defRPr/>
            </a:pPr>
            <a:r>
              <a:rPr lang="ru-RU" sz="2400" b="1" dirty="0" smtClean="0"/>
              <a:t>LOAD </a:t>
            </a:r>
            <a:r>
              <a:rPr lang="ru-RU" sz="2400" b="1" dirty="0"/>
              <a:t>CHARACTERISTICS OF SERI</a:t>
            </a:r>
            <a:r>
              <a:rPr lang="en-US" sz="2400" b="1" dirty="0"/>
              <a:t>ES-</a:t>
            </a:r>
            <a:r>
              <a:rPr lang="ru-RU" sz="2400" b="1" dirty="0"/>
              <a:t> AND PARALLEL</a:t>
            </a:r>
            <a:r>
              <a:rPr lang="en-US" sz="2400" b="1" dirty="0"/>
              <a:t>-</a:t>
            </a:r>
            <a:r>
              <a:rPr lang="ru-RU" sz="2400" b="1" dirty="0"/>
              <a:t> CO</a:t>
            </a:r>
            <a:r>
              <a:rPr lang="en-US" sz="2400" b="1" dirty="0"/>
              <a:t>UPLED </a:t>
            </a:r>
            <a:r>
              <a:rPr lang="ru-RU" sz="2400" b="1" dirty="0"/>
              <a:t>ACCELERATING STRUCTURES</a:t>
            </a:r>
            <a:endParaRPr lang="en-US" sz="2400" b="1" dirty="0" smtClean="0"/>
          </a:p>
        </p:txBody>
      </p:sp>
      <p:sp>
        <p:nvSpPr>
          <p:cNvPr id="78864" name="Rectangle 9"/>
          <p:cNvSpPr>
            <a:spLocks noGrp="1" noChangeArrowheads="1"/>
          </p:cNvSpPr>
          <p:nvPr>
            <p:ph idx="1"/>
          </p:nvPr>
        </p:nvSpPr>
        <p:spPr>
          <a:xfrm>
            <a:off x="2614613" y="3032125"/>
            <a:ext cx="4676775" cy="1036638"/>
          </a:xfrm>
        </p:spPr>
        <p:txBody>
          <a:bodyPr/>
          <a:lstStyle/>
          <a:p>
            <a:pPr marL="0" indent="0" algn="ctr" eaLnBrk="1" hangingPunct="1">
              <a:buFont typeface="Arial" charset="0"/>
              <a:buNone/>
            </a:pPr>
            <a:r>
              <a:rPr lang="en-US" sz="2400" dirty="0" smtClean="0">
                <a:latin typeface="Arial" charset="0"/>
                <a:cs typeface="Arial" charset="0"/>
              </a:rPr>
              <a:t>Yu. Chernousov </a:t>
            </a:r>
            <a:endParaRPr lang="ru-RU" sz="2400" dirty="0" smtClean="0">
              <a:latin typeface="Arial" charset="0"/>
              <a:cs typeface="Arial" charset="0"/>
            </a:endParaRPr>
          </a:p>
          <a:p>
            <a:pPr marL="0" indent="0" algn="ctr" eaLnBrk="1" hangingPunct="1">
              <a:buFont typeface="Arial" charset="0"/>
              <a:buNone/>
            </a:pPr>
            <a:r>
              <a:rPr lang="en-US" sz="2400" dirty="0" smtClean="0">
                <a:latin typeface="Arial" charset="0"/>
                <a:cs typeface="Arial" charset="0"/>
              </a:rPr>
              <a:t>ICKC, Novosibirsk, Russia</a:t>
            </a:r>
          </a:p>
          <a:p>
            <a:pPr marL="0" indent="0" eaLnBrk="1" hangingPunct="1">
              <a:buFont typeface="Arial" charset="0"/>
              <a:buNone/>
            </a:pPr>
            <a:endParaRPr lang="en-US" sz="2000" dirty="0" smtClean="0">
              <a:latin typeface="Arial" charset="0"/>
              <a:cs typeface="Arial" charset="0"/>
            </a:endParaRPr>
          </a:p>
        </p:txBody>
      </p:sp>
      <p:sp>
        <p:nvSpPr>
          <p:cNvPr id="78865" name="Footer Placeholder 3"/>
          <p:cNvSpPr>
            <a:spLocks noGrp="1"/>
          </p:cNvSpPr>
          <p:nvPr>
            <p:ph type="ftr" sz="quarter" idx="11"/>
          </p:nvPr>
        </p:nvSpPr>
        <p:spPr bwMode="auto">
          <a:xfrm>
            <a:off x="4157663" y="6413500"/>
            <a:ext cx="1590675" cy="444500"/>
          </a:xfrm>
          <a:noFill/>
          <a:ln>
            <a:miter lim="800000"/>
            <a:headEnd/>
            <a:tailEnd/>
          </a:ln>
        </p:spPr>
        <p:txBody>
          <a:bodyPr wrap="square" numCol="1" anchorCtr="0" compatLnSpc="1">
            <a:prstTxWarp prst="textNoShape">
              <a:avLst/>
            </a:prstTxWarp>
          </a:bodyPr>
          <a:lstStyle/>
          <a:p>
            <a:pPr algn="l"/>
            <a:endParaRPr lang="en-US" smtClean="0">
              <a:solidFill>
                <a:schemeClr val="tx1"/>
              </a:solidFill>
              <a:ea typeface="ＭＳ Ｐゴシック" pitchFamily="34" charset="-128"/>
              <a:cs typeface="Arial" charset="0"/>
            </a:endParaRPr>
          </a:p>
          <a:p>
            <a:pPr algn="l"/>
            <a:r>
              <a:rPr lang="en-US" smtClean="0">
                <a:solidFill>
                  <a:schemeClr val="tx1"/>
                </a:solidFill>
                <a:ea typeface="ＭＳ Ｐゴシック" pitchFamily="34" charset="-128"/>
                <a:cs typeface="Arial" charset="0"/>
              </a:rPr>
              <a:t>Page </a:t>
            </a:r>
            <a:fld id="{2A49460A-6ECF-414B-8FE4-D43BC214E380}" type="slidenum">
              <a:rPr lang="en-US" smtClean="0">
                <a:solidFill>
                  <a:schemeClr val="tx1"/>
                </a:solidFill>
                <a:ea typeface="ＭＳ Ｐゴシック" pitchFamily="34" charset="-128"/>
                <a:cs typeface="Arial" charset="0"/>
              </a:rPr>
              <a:pPr algn="l"/>
              <a:t>1</a:t>
            </a:fld>
            <a:endParaRPr lang="en-US" smtClean="0">
              <a:solidFill>
                <a:schemeClr val="tx1"/>
              </a:solidFill>
              <a:ea typeface="ＭＳ Ｐゴシック" pitchFamily="34" charset="-128"/>
              <a:cs typeface="Arial" charset="0"/>
            </a:endParaRPr>
          </a:p>
          <a:p>
            <a:pPr algn="r"/>
            <a:endParaRPr lang="en-US" smtClean="0">
              <a:solidFill>
                <a:schemeClr val="tx1"/>
              </a:solidFill>
              <a:ea typeface="ＭＳ Ｐゴシック" pitchFamily="34" charset="-128"/>
              <a:cs typeface="Arial" charset="0"/>
            </a:endParaRPr>
          </a:p>
        </p:txBody>
      </p:sp>
      <p:cxnSp>
        <p:nvCxnSpPr>
          <p:cNvPr id="6" name="Прямая соединительная линия 5"/>
          <p:cNvCxnSpPr/>
          <p:nvPr/>
        </p:nvCxnSpPr>
        <p:spPr>
          <a:xfrm>
            <a:off x="188913" y="2276475"/>
            <a:ext cx="8583612"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50825" y="515778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graphicFrame>
        <p:nvGraphicFramePr>
          <p:cNvPr id="78862" name="Object 14"/>
          <p:cNvGraphicFramePr>
            <a:graphicFrameLocks noChangeAspect="1"/>
          </p:cNvGraphicFramePr>
          <p:nvPr/>
        </p:nvGraphicFramePr>
        <p:xfrm>
          <a:off x="7956550" y="44450"/>
          <a:ext cx="1008063" cy="1008063"/>
        </p:xfrm>
        <a:graphic>
          <a:graphicData uri="http://schemas.openxmlformats.org/presentationml/2006/ole">
            <mc:AlternateContent xmlns:mc="http://schemas.openxmlformats.org/markup-compatibility/2006">
              <mc:Choice xmlns:v="urn:schemas-microsoft-com:vml" Requires="v">
                <p:oleObj spid="_x0000_s78893" name="CorelDRAW" r:id="rId3" imgW="1821600" imgH="1821240" progId="">
                  <p:embed/>
                </p:oleObj>
              </mc:Choice>
              <mc:Fallback>
                <p:oleObj name="CorelDRAW" r:id="rId3" imgW="1821600" imgH="1821240"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44450"/>
                        <a:ext cx="1008063"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4" name="TextBox 1"/>
          <p:cNvSpPr txBox="1">
            <a:spLocks noChangeArrowheads="1"/>
          </p:cNvSpPr>
          <p:nvPr/>
        </p:nvSpPr>
        <p:spPr bwMode="auto">
          <a:xfrm>
            <a:off x="323850" y="2349500"/>
            <a:ext cx="1376363" cy="2030413"/>
          </a:xfrm>
          <a:prstGeom prst="rect">
            <a:avLst/>
          </a:prstGeom>
          <a:noFill/>
          <a:ln w="9525">
            <a:noFill/>
            <a:miter lim="800000"/>
            <a:headEnd/>
            <a:tailEnd/>
          </a:ln>
        </p:spPr>
        <p:txBody>
          <a:bodyPr wrap="none">
            <a:spAutoFit/>
          </a:bodyPr>
          <a:lstStyle/>
          <a:p>
            <a:r>
              <a:rPr lang="en-US"/>
              <a:t>Parallel </a:t>
            </a:r>
          </a:p>
          <a:p>
            <a:r>
              <a:rPr lang="en-US"/>
              <a:t>feeding </a:t>
            </a:r>
          </a:p>
          <a:p>
            <a:r>
              <a:rPr lang="en-US"/>
              <a:t>scheme</a:t>
            </a:r>
          </a:p>
          <a:p>
            <a:r>
              <a:rPr lang="en-US"/>
              <a:t>1989,</a:t>
            </a:r>
          </a:p>
          <a:p>
            <a:r>
              <a:rPr lang="en-US"/>
              <a:t>BINP,</a:t>
            </a:r>
          </a:p>
          <a:p>
            <a:r>
              <a:rPr lang="en-US"/>
              <a:t>Novosibirsk</a:t>
            </a:r>
          </a:p>
          <a:p>
            <a:endParaRPr lang="ru-RU"/>
          </a:p>
        </p:txBody>
      </p:sp>
      <p:sp>
        <p:nvSpPr>
          <p:cNvPr id="89105" name="TextBox 2"/>
          <p:cNvSpPr txBox="1">
            <a:spLocks noChangeArrowheads="1"/>
          </p:cNvSpPr>
          <p:nvPr/>
        </p:nvSpPr>
        <p:spPr bwMode="auto">
          <a:xfrm>
            <a:off x="3667125" y="5301208"/>
            <a:ext cx="5476875" cy="646113"/>
          </a:xfrm>
          <a:prstGeom prst="rect">
            <a:avLst/>
          </a:prstGeom>
          <a:noFill/>
          <a:ln w="9525">
            <a:noFill/>
            <a:miter lim="800000"/>
            <a:headEnd/>
            <a:tailEnd/>
          </a:ln>
        </p:spPr>
        <p:txBody>
          <a:bodyPr wrap="none">
            <a:spAutoFit/>
          </a:bodyPr>
          <a:lstStyle/>
          <a:p>
            <a:r>
              <a:rPr lang="en-US" i="1" dirty="0"/>
              <a:t>V. </a:t>
            </a:r>
            <a:r>
              <a:rPr lang="en-US" i="1" dirty="0" err="1"/>
              <a:t>Akimov</a:t>
            </a:r>
            <a:r>
              <a:rPr lang="en-US" i="1" dirty="0"/>
              <a:t> </a:t>
            </a:r>
            <a:r>
              <a:rPr lang="en-US" dirty="0"/>
              <a:t>et al., in Proc. 11th All-Union Workshop </a:t>
            </a:r>
          </a:p>
          <a:p>
            <a:r>
              <a:rPr lang="en-US" dirty="0"/>
              <a:t>on </a:t>
            </a:r>
            <a:r>
              <a:rPr lang="en-US" dirty="0" err="1"/>
              <a:t>Accel</a:t>
            </a:r>
            <a:r>
              <a:rPr lang="en-US" dirty="0"/>
              <a:t>. of Charged Part., </a:t>
            </a:r>
            <a:r>
              <a:rPr lang="en-US" dirty="0" err="1"/>
              <a:t>Dubna</a:t>
            </a:r>
            <a:r>
              <a:rPr lang="en-US" dirty="0"/>
              <a:t>, v. 1, 268 (1989).</a:t>
            </a:r>
            <a:endParaRPr lang="ru-RU" dirty="0"/>
          </a:p>
        </p:txBody>
      </p:sp>
      <p:pic>
        <p:nvPicPr>
          <p:cNvPr id="89106" name="Рисунок 5"/>
          <p:cNvPicPr>
            <a:picLocks noChangeAspect="1"/>
          </p:cNvPicPr>
          <p:nvPr/>
        </p:nvPicPr>
        <p:blipFill>
          <a:blip r:embed="rId3"/>
          <a:srcRect/>
          <a:stretch>
            <a:fillRect/>
          </a:stretch>
        </p:blipFill>
        <p:spPr bwMode="auto">
          <a:xfrm>
            <a:off x="1908175" y="1844675"/>
            <a:ext cx="4924425" cy="2752725"/>
          </a:xfrm>
          <a:prstGeom prst="rect">
            <a:avLst/>
          </a:prstGeom>
          <a:noFill/>
          <a:ln w="9525">
            <a:noFill/>
            <a:miter lim="800000"/>
            <a:headEnd/>
            <a:tailEnd/>
          </a:ln>
        </p:spPr>
      </p:pic>
      <p:graphicFrame>
        <p:nvGraphicFramePr>
          <p:cNvPr id="89103" name="Object 15"/>
          <p:cNvGraphicFramePr>
            <a:graphicFrameLocks noChangeAspect="1"/>
          </p:cNvGraphicFramePr>
          <p:nvPr/>
        </p:nvGraphicFramePr>
        <p:xfrm>
          <a:off x="7956550" y="188913"/>
          <a:ext cx="1008063" cy="1008062"/>
        </p:xfrm>
        <a:graphic>
          <a:graphicData uri="http://schemas.openxmlformats.org/presentationml/2006/ole">
            <mc:AlternateContent xmlns:mc="http://schemas.openxmlformats.org/markup-compatibility/2006">
              <mc:Choice xmlns:v="urn:schemas-microsoft-com:vml" Requires="v">
                <p:oleObj spid="_x0000_s89135" name="CorelDRAW" r:id="rId4" imgW="1821600" imgH="1821240" progId="">
                  <p:embed/>
                </p:oleObj>
              </mc:Choice>
              <mc:Fallback>
                <p:oleObj name="CorelDRAW" r:id="rId4" imgW="1821600" imgH="1821240"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889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107"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
        <p:nvSpPr>
          <p:cNvPr id="89108" name="Rectangle 2"/>
          <p:cNvSpPr txBox="1">
            <a:spLocks noChangeArrowheads="1"/>
          </p:cNvSpPr>
          <p:nvPr/>
        </p:nvSpPr>
        <p:spPr bwMode="auto">
          <a:xfrm>
            <a:off x="1403350" y="625475"/>
            <a:ext cx="6130925" cy="1143000"/>
          </a:xfrm>
          <a:prstGeom prst="rect">
            <a:avLst/>
          </a:prstGeom>
          <a:noFill/>
          <a:ln w="9525">
            <a:noFill/>
            <a:miter lim="800000"/>
            <a:headEnd/>
            <a:tailEnd/>
          </a:ln>
        </p:spPr>
        <p:txBody>
          <a:bodyPr/>
          <a:lstStyle/>
          <a:p>
            <a:r>
              <a:rPr lang="en-US" sz="3600" b="1">
                <a:latin typeface="Calibri" pitchFamily="34" charset="0"/>
              </a:rPr>
              <a:t>Parallel coupled RF feeding </a:t>
            </a:r>
            <a:endParaRPr lang="ru-RU" sz="3600" b="1">
              <a:latin typeface="Calibri" pitchFamily="34" charset="0"/>
            </a:endParaRPr>
          </a:p>
          <a:p>
            <a:pPr algn="ctr"/>
            <a:r>
              <a:rPr lang="en-US" sz="3600" b="1">
                <a:latin typeface="Calibri" pitchFamily="34" charset="0"/>
              </a:rPr>
              <a:t>schemes</a:t>
            </a:r>
          </a:p>
        </p:txBody>
      </p:sp>
      <p:sp>
        <p:nvSpPr>
          <p:cNvPr id="8"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10</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67" name="Полотно 43"/>
          <p:cNvGrpSpPr>
            <a:grpSpLocks/>
          </p:cNvGrpSpPr>
          <p:nvPr/>
        </p:nvGrpSpPr>
        <p:grpSpPr bwMode="auto">
          <a:xfrm>
            <a:off x="1585913" y="1341438"/>
            <a:ext cx="5948362" cy="2889250"/>
            <a:chOff x="0" y="0"/>
            <a:chExt cx="5948045" cy="2889250"/>
          </a:xfrm>
        </p:grpSpPr>
        <p:sp>
          <p:nvSpPr>
            <p:cNvPr id="77874" name="Прямоугольник 2"/>
            <p:cNvSpPr>
              <a:spLocks noChangeArrowheads="1"/>
            </p:cNvSpPr>
            <p:nvPr/>
          </p:nvSpPr>
          <p:spPr bwMode="auto">
            <a:xfrm>
              <a:off x="0" y="0"/>
              <a:ext cx="5948045" cy="2883535"/>
            </a:xfrm>
            <a:prstGeom prst="rect">
              <a:avLst/>
            </a:prstGeom>
            <a:noFill/>
            <a:ln w="9525">
              <a:noFill/>
              <a:miter lim="800000"/>
              <a:headEnd/>
              <a:tailEnd/>
            </a:ln>
          </p:spPr>
          <p:txBody>
            <a:bodyPr/>
            <a:lstStyle/>
            <a:p>
              <a:endParaRPr lang="ru-RU"/>
            </a:p>
          </p:txBody>
        </p:sp>
        <p:sp>
          <p:nvSpPr>
            <p:cNvPr id="77875" name="Rectangle 4"/>
            <p:cNvSpPr>
              <a:spLocks noChangeArrowheads="1"/>
            </p:cNvSpPr>
            <p:nvPr/>
          </p:nvSpPr>
          <p:spPr bwMode="auto">
            <a:xfrm>
              <a:off x="229059" y="553138"/>
              <a:ext cx="5139287" cy="667358"/>
            </a:xfrm>
            <a:prstGeom prst="rect">
              <a:avLst/>
            </a:prstGeom>
            <a:solidFill>
              <a:srgbClr val="FFFFFF"/>
            </a:solidFill>
            <a:ln w="38100">
              <a:solidFill>
                <a:srgbClr val="000000"/>
              </a:solidFill>
              <a:miter lim="800000"/>
              <a:headEnd/>
              <a:tailEnd/>
            </a:ln>
          </p:spPr>
          <p:txBody>
            <a:bodyPr anchor="ctr"/>
            <a:lstStyle/>
            <a:p>
              <a:endParaRPr lang="ru-RU"/>
            </a:p>
          </p:txBody>
        </p:sp>
        <p:grpSp>
          <p:nvGrpSpPr>
            <p:cNvPr id="77876" name="Group 5"/>
            <p:cNvGrpSpPr>
              <a:grpSpLocks/>
            </p:cNvGrpSpPr>
            <p:nvPr/>
          </p:nvGrpSpPr>
          <p:grpSpPr bwMode="auto">
            <a:xfrm>
              <a:off x="563073" y="1086881"/>
              <a:ext cx="933963" cy="1802369"/>
              <a:chOff x="864" y="2064"/>
              <a:chExt cx="672" cy="1296"/>
            </a:xfrm>
          </p:grpSpPr>
          <p:sp>
            <p:nvSpPr>
              <p:cNvPr id="77923" name="Rectangle 6"/>
              <p:cNvSpPr>
                <a:spLocks noChangeArrowheads="1"/>
              </p:cNvSpPr>
              <p:nvPr/>
            </p:nvSpPr>
            <p:spPr bwMode="auto">
              <a:xfrm>
                <a:off x="960" y="2160"/>
                <a:ext cx="480" cy="1200"/>
              </a:xfrm>
              <a:prstGeom prst="rect">
                <a:avLst/>
              </a:prstGeom>
              <a:solidFill>
                <a:srgbClr val="FFFFFF"/>
              </a:solidFill>
              <a:ln w="38100">
                <a:solidFill>
                  <a:srgbClr val="000000"/>
                </a:solidFill>
                <a:miter lim="800000"/>
                <a:headEnd/>
                <a:tailEnd/>
              </a:ln>
            </p:spPr>
            <p:txBody>
              <a:bodyPr anchor="ctr"/>
              <a:lstStyle/>
              <a:p>
                <a:endParaRPr lang="ru-RU"/>
              </a:p>
            </p:txBody>
          </p:sp>
          <p:sp>
            <p:nvSpPr>
              <p:cNvPr id="77924" name="Rectangle 7"/>
              <p:cNvSpPr>
                <a:spLocks noChangeArrowheads="1"/>
              </p:cNvSpPr>
              <p:nvPr/>
            </p:nvSpPr>
            <p:spPr bwMode="auto">
              <a:xfrm>
                <a:off x="1104" y="2064"/>
                <a:ext cx="192" cy="192"/>
              </a:xfrm>
              <a:prstGeom prst="rect">
                <a:avLst/>
              </a:prstGeom>
              <a:solidFill>
                <a:srgbClr val="FFFFFF"/>
              </a:solidFill>
              <a:ln w="9525">
                <a:solidFill>
                  <a:srgbClr val="FFFFFF"/>
                </a:solidFill>
                <a:miter lim="800000"/>
                <a:headEnd/>
                <a:tailEnd/>
              </a:ln>
            </p:spPr>
            <p:txBody>
              <a:bodyPr anchor="ctr"/>
              <a:lstStyle/>
              <a:p>
                <a:endParaRPr lang="ru-RU"/>
              </a:p>
            </p:txBody>
          </p:sp>
          <p:sp>
            <p:nvSpPr>
              <p:cNvPr id="77925" name="Rectangle 8"/>
              <p:cNvSpPr>
                <a:spLocks noChangeArrowheads="1"/>
              </p:cNvSpPr>
              <p:nvPr/>
            </p:nvSpPr>
            <p:spPr bwMode="auto">
              <a:xfrm>
                <a:off x="86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sp>
            <p:nvSpPr>
              <p:cNvPr id="77926" name="Rectangle 9"/>
              <p:cNvSpPr>
                <a:spLocks noChangeArrowheads="1"/>
              </p:cNvSpPr>
              <p:nvPr/>
            </p:nvSpPr>
            <p:spPr bwMode="auto">
              <a:xfrm>
                <a:off x="134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grpSp>
        <p:sp>
          <p:nvSpPr>
            <p:cNvPr id="77877" name="Rectangle 10"/>
            <p:cNvSpPr>
              <a:spLocks noChangeArrowheads="1"/>
            </p:cNvSpPr>
            <p:nvPr/>
          </p:nvSpPr>
          <p:spPr bwMode="auto">
            <a:xfrm>
              <a:off x="5184737" y="472218"/>
              <a:ext cx="267354" cy="881520"/>
            </a:xfrm>
            <a:prstGeom prst="rect">
              <a:avLst/>
            </a:prstGeom>
            <a:solidFill>
              <a:srgbClr val="FFFFFF"/>
            </a:solidFill>
            <a:ln w="9525">
              <a:solidFill>
                <a:srgbClr val="FFFFFF"/>
              </a:solidFill>
              <a:miter lim="800000"/>
              <a:headEnd/>
              <a:tailEnd/>
            </a:ln>
          </p:spPr>
          <p:txBody>
            <a:bodyPr anchor="ctr"/>
            <a:lstStyle/>
            <a:p>
              <a:endParaRPr lang="ru-RU"/>
            </a:p>
          </p:txBody>
        </p:sp>
        <p:grpSp>
          <p:nvGrpSpPr>
            <p:cNvPr id="77878" name="Group 11"/>
            <p:cNvGrpSpPr>
              <a:grpSpLocks/>
            </p:cNvGrpSpPr>
            <p:nvPr/>
          </p:nvGrpSpPr>
          <p:grpSpPr bwMode="auto">
            <a:xfrm>
              <a:off x="1230393" y="1086881"/>
              <a:ext cx="933963" cy="1802369"/>
              <a:chOff x="864" y="2064"/>
              <a:chExt cx="672" cy="1296"/>
            </a:xfrm>
          </p:grpSpPr>
          <p:sp>
            <p:nvSpPr>
              <p:cNvPr id="77919" name="Rectangle 12"/>
              <p:cNvSpPr>
                <a:spLocks noChangeArrowheads="1"/>
              </p:cNvSpPr>
              <p:nvPr/>
            </p:nvSpPr>
            <p:spPr bwMode="auto">
              <a:xfrm>
                <a:off x="960" y="2160"/>
                <a:ext cx="480" cy="1200"/>
              </a:xfrm>
              <a:prstGeom prst="rect">
                <a:avLst/>
              </a:prstGeom>
              <a:solidFill>
                <a:srgbClr val="FFFFFF"/>
              </a:solidFill>
              <a:ln w="38100">
                <a:solidFill>
                  <a:srgbClr val="000000"/>
                </a:solidFill>
                <a:miter lim="800000"/>
                <a:headEnd/>
                <a:tailEnd/>
              </a:ln>
            </p:spPr>
            <p:txBody>
              <a:bodyPr anchor="ctr"/>
              <a:lstStyle/>
              <a:p>
                <a:endParaRPr lang="ru-RU"/>
              </a:p>
            </p:txBody>
          </p:sp>
          <p:sp>
            <p:nvSpPr>
              <p:cNvPr id="77920" name="Rectangle 13"/>
              <p:cNvSpPr>
                <a:spLocks noChangeArrowheads="1"/>
              </p:cNvSpPr>
              <p:nvPr/>
            </p:nvSpPr>
            <p:spPr bwMode="auto">
              <a:xfrm>
                <a:off x="1104" y="2064"/>
                <a:ext cx="192" cy="192"/>
              </a:xfrm>
              <a:prstGeom prst="rect">
                <a:avLst/>
              </a:prstGeom>
              <a:solidFill>
                <a:srgbClr val="FFFFFF"/>
              </a:solidFill>
              <a:ln w="9525">
                <a:solidFill>
                  <a:srgbClr val="FFFFFF"/>
                </a:solidFill>
                <a:miter lim="800000"/>
                <a:headEnd/>
                <a:tailEnd/>
              </a:ln>
            </p:spPr>
            <p:txBody>
              <a:bodyPr anchor="ctr"/>
              <a:lstStyle/>
              <a:p>
                <a:endParaRPr lang="ru-RU"/>
              </a:p>
            </p:txBody>
          </p:sp>
          <p:sp>
            <p:nvSpPr>
              <p:cNvPr id="77921" name="Rectangle 14"/>
              <p:cNvSpPr>
                <a:spLocks noChangeArrowheads="1"/>
              </p:cNvSpPr>
              <p:nvPr/>
            </p:nvSpPr>
            <p:spPr bwMode="auto">
              <a:xfrm>
                <a:off x="86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sp>
            <p:nvSpPr>
              <p:cNvPr id="77922" name="Rectangle 15"/>
              <p:cNvSpPr>
                <a:spLocks noChangeArrowheads="1"/>
              </p:cNvSpPr>
              <p:nvPr/>
            </p:nvSpPr>
            <p:spPr bwMode="auto">
              <a:xfrm>
                <a:off x="134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grpSp>
        <p:grpSp>
          <p:nvGrpSpPr>
            <p:cNvPr id="77879" name="Group 16"/>
            <p:cNvGrpSpPr>
              <a:grpSpLocks/>
            </p:cNvGrpSpPr>
            <p:nvPr/>
          </p:nvGrpSpPr>
          <p:grpSpPr bwMode="auto">
            <a:xfrm>
              <a:off x="1897713" y="1086881"/>
              <a:ext cx="933963" cy="1802369"/>
              <a:chOff x="864" y="2064"/>
              <a:chExt cx="672" cy="1296"/>
            </a:xfrm>
          </p:grpSpPr>
          <p:sp>
            <p:nvSpPr>
              <p:cNvPr id="77915" name="Rectangle 17"/>
              <p:cNvSpPr>
                <a:spLocks noChangeArrowheads="1"/>
              </p:cNvSpPr>
              <p:nvPr/>
            </p:nvSpPr>
            <p:spPr bwMode="auto">
              <a:xfrm>
                <a:off x="960" y="2160"/>
                <a:ext cx="480" cy="1200"/>
              </a:xfrm>
              <a:prstGeom prst="rect">
                <a:avLst/>
              </a:prstGeom>
              <a:solidFill>
                <a:srgbClr val="FFFFFF"/>
              </a:solidFill>
              <a:ln w="38100">
                <a:solidFill>
                  <a:srgbClr val="000000"/>
                </a:solidFill>
                <a:miter lim="800000"/>
                <a:headEnd/>
                <a:tailEnd/>
              </a:ln>
            </p:spPr>
            <p:txBody>
              <a:bodyPr anchor="ctr"/>
              <a:lstStyle/>
              <a:p>
                <a:endParaRPr lang="ru-RU"/>
              </a:p>
            </p:txBody>
          </p:sp>
          <p:sp>
            <p:nvSpPr>
              <p:cNvPr id="77916" name="Rectangle 18"/>
              <p:cNvSpPr>
                <a:spLocks noChangeArrowheads="1"/>
              </p:cNvSpPr>
              <p:nvPr/>
            </p:nvSpPr>
            <p:spPr bwMode="auto">
              <a:xfrm>
                <a:off x="1104" y="2064"/>
                <a:ext cx="192" cy="192"/>
              </a:xfrm>
              <a:prstGeom prst="rect">
                <a:avLst/>
              </a:prstGeom>
              <a:solidFill>
                <a:srgbClr val="FFFFFF"/>
              </a:solidFill>
              <a:ln w="9525">
                <a:solidFill>
                  <a:srgbClr val="FFFFFF"/>
                </a:solidFill>
                <a:miter lim="800000"/>
                <a:headEnd/>
                <a:tailEnd/>
              </a:ln>
            </p:spPr>
            <p:txBody>
              <a:bodyPr anchor="ctr"/>
              <a:lstStyle/>
              <a:p>
                <a:endParaRPr lang="ru-RU"/>
              </a:p>
            </p:txBody>
          </p:sp>
          <p:sp>
            <p:nvSpPr>
              <p:cNvPr id="77917" name="Rectangle 19"/>
              <p:cNvSpPr>
                <a:spLocks noChangeArrowheads="1"/>
              </p:cNvSpPr>
              <p:nvPr/>
            </p:nvSpPr>
            <p:spPr bwMode="auto">
              <a:xfrm>
                <a:off x="86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sp>
            <p:nvSpPr>
              <p:cNvPr id="77918" name="Rectangle 20"/>
              <p:cNvSpPr>
                <a:spLocks noChangeArrowheads="1"/>
              </p:cNvSpPr>
              <p:nvPr/>
            </p:nvSpPr>
            <p:spPr bwMode="auto">
              <a:xfrm>
                <a:off x="134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grpSp>
        <p:grpSp>
          <p:nvGrpSpPr>
            <p:cNvPr id="77880" name="Group 21"/>
            <p:cNvGrpSpPr>
              <a:grpSpLocks/>
            </p:cNvGrpSpPr>
            <p:nvPr/>
          </p:nvGrpSpPr>
          <p:grpSpPr bwMode="auto">
            <a:xfrm>
              <a:off x="2565034" y="1086881"/>
              <a:ext cx="934674" cy="1802369"/>
              <a:chOff x="864" y="2064"/>
              <a:chExt cx="672" cy="1296"/>
            </a:xfrm>
          </p:grpSpPr>
          <p:sp>
            <p:nvSpPr>
              <p:cNvPr id="77911" name="Rectangle 22"/>
              <p:cNvSpPr>
                <a:spLocks noChangeArrowheads="1"/>
              </p:cNvSpPr>
              <p:nvPr/>
            </p:nvSpPr>
            <p:spPr bwMode="auto">
              <a:xfrm>
                <a:off x="960" y="2160"/>
                <a:ext cx="480" cy="1200"/>
              </a:xfrm>
              <a:prstGeom prst="rect">
                <a:avLst/>
              </a:prstGeom>
              <a:solidFill>
                <a:srgbClr val="FFFFFF"/>
              </a:solidFill>
              <a:ln w="38100">
                <a:solidFill>
                  <a:srgbClr val="000000"/>
                </a:solidFill>
                <a:miter lim="800000"/>
                <a:headEnd/>
                <a:tailEnd/>
              </a:ln>
            </p:spPr>
            <p:txBody>
              <a:bodyPr anchor="ctr"/>
              <a:lstStyle/>
              <a:p>
                <a:endParaRPr lang="ru-RU"/>
              </a:p>
            </p:txBody>
          </p:sp>
          <p:sp>
            <p:nvSpPr>
              <p:cNvPr id="77912" name="Rectangle 23"/>
              <p:cNvSpPr>
                <a:spLocks noChangeArrowheads="1"/>
              </p:cNvSpPr>
              <p:nvPr/>
            </p:nvSpPr>
            <p:spPr bwMode="auto">
              <a:xfrm>
                <a:off x="1104" y="2064"/>
                <a:ext cx="192" cy="192"/>
              </a:xfrm>
              <a:prstGeom prst="rect">
                <a:avLst/>
              </a:prstGeom>
              <a:solidFill>
                <a:srgbClr val="FFFFFF"/>
              </a:solidFill>
              <a:ln w="9525">
                <a:solidFill>
                  <a:srgbClr val="FFFFFF"/>
                </a:solidFill>
                <a:miter lim="800000"/>
                <a:headEnd/>
                <a:tailEnd/>
              </a:ln>
            </p:spPr>
            <p:txBody>
              <a:bodyPr anchor="ctr"/>
              <a:lstStyle/>
              <a:p>
                <a:endParaRPr lang="ru-RU"/>
              </a:p>
            </p:txBody>
          </p:sp>
          <p:sp>
            <p:nvSpPr>
              <p:cNvPr id="77913" name="Rectangle 24"/>
              <p:cNvSpPr>
                <a:spLocks noChangeArrowheads="1"/>
              </p:cNvSpPr>
              <p:nvPr/>
            </p:nvSpPr>
            <p:spPr bwMode="auto">
              <a:xfrm>
                <a:off x="86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sp>
            <p:nvSpPr>
              <p:cNvPr id="77914" name="Rectangle 25"/>
              <p:cNvSpPr>
                <a:spLocks noChangeArrowheads="1"/>
              </p:cNvSpPr>
              <p:nvPr/>
            </p:nvSpPr>
            <p:spPr bwMode="auto">
              <a:xfrm>
                <a:off x="134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grpSp>
        <p:grpSp>
          <p:nvGrpSpPr>
            <p:cNvPr id="77881" name="Group 26"/>
            <p:cNvGrpSpPr>
              <a:grpSpLocks/>
            </p:cNvGrpSpPr>
            <p:nvPr/>
          </p:nvGrpSpPr>
          <p:grpSpPr bwMode="auto">
            <a:xfrm>
              <a:off x="3232354" y="1086881"/>
              <a:ext cx="934674" cy="1802369"/>
              <a:chOff x="864" y="2064"/>
              <a:chExt cx="672" cy="1296"/>
            </a:xfrm>
          </p:grpSpPr>
          <p:sp>
            <p:nvSpPr>
              <p:cNvPr id="77907" name="Rectangle 27"/>
              <p:cNvSpPr>
                <a:spLocks noChangeArrowheads="1"/>
              </p:cNvSpPr>
              <p:nvPr/>
            </p:nvSpPr>
            <p:spPr bwMode="auto">
              <a:xfrm>
                <a:off x="960" y="2160"/>
                <a:ext cx="480" cy="1200"/>
              </a:xfrm>
              <a:prstGeom prst="rect">
                <a:avLst/>
              </a:prstGeom>
              <a:solidFill>
                <a:srgbClr val="FFFFFF"/>
              </a:solidFill>
              <a:ln w="38100">
                <a:solidFill>
                  <a:srgbClr val="000000"/>
                </a:solidFill>
                <a:miter lim="800000"/>
                <a:headEnd/>
                <a:tailEnd/>
              </a:ln>
            </p:spPr>
            <p:txBody>
              <a:bodyPr anchor="ctr"/>
              <a:lstStyle/>
              <a:p>
                <a:endParaRPr lang="ru-RU"/>
              </a:p>
            </p:txBody>
          </p:sp>
          <p:sp>
            <p:nvSpPr>
              <p:cNvPr id="77908" name="Rectangle 28"/>
              <p:cNvSpPr>
                <a:spLocks noChangeArrowheads="1"/>
              </p:cNvSpPr>
              <p:nvPr/>
            </p:nvSpPr>
            <p:spPr bwMode="auto">
              <a:xfrm>
                <a:off x="1104" y="2064"/>
                <a:ext cx="192" cy="192"/>
              </a:xfrm>
              <a:prstGeom prst="rect">
                <a:avLst/>
              </a:prstGeom>
              <a:solidFill>
                <a:srgbClr val="FFFFFF"/>
              </a:solidFill>
              <a:ln w="9525">
                <a:solidFill>
                  <a:srgbClr val="FFFFFF"/>
                </a:solidFill>
                <a:miter lim="800000"/>
                <a:headEnd/>
                <a:tailEnd/>
              </a:ln>
            </p:spPr>
            <p:txBody>
              <a:bodyPr anchor="ctr"/>
              <a:lstStyle/>
              <a:p>
                <a:endParaRPr lang="ru-RU"/>
              </a:p>
            </p:txBody>
          </p:sp>
          <p:sp>
            <p:nvSpPr>
              <p:cNvPr id="77909" name="Rectangle 29"/>
              <p:cNvSpPr>
                <a:spLocks noChangeArrowheads="1"/>
              </p:cNvSpPr>
              <p:nvPr/>
            </p:nvSpPr>
            <p:spPr bwMode="auto">
              <a:xfrm>
                <a:off x="86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sp>
            <p:nvSpPr>
              <p:cNvPr id="77910" name="Rectangle 30"/>
              <p:cNvSpPr>
                <a:spLocks noChangeArrowheads="1"/>
              </p:cNvSpPr>
              <p:nvPr/>
            </p:nvSpPr>
            <p:spPr bwMode="auto">
              <a:xfrm>
                <a:off x="134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grpSp>
        <p:grpSp>
          <p:nvGrpSpPr>
            <p:cNvPr id="77882" name="Group 31"/>
            <p:cNvGrpSpPr>
              <a:grpSpLocks/>
            </p:cNvGrpSpPr>
            <p:nvPr/>
          </p:nvGrpSpPr>
          <p:grpSpPr bwMode="auto">
            <a:xfrm>
              <a:off x="3899674" y="1086881"/>
              <a:ext cx="934674" cy="1802369"/>
              <a:chOff x="864" y="2064"/>
              <a:chExt cx="672" cy="1296"/>
            </a:xfrm>
          </p:grpSpPr>
          <p:sp>
            <p:nvSpPr>
              <p:cNvPr id="77903" name="Rectangle 32"/>
              <p:cNvSpPr>
                <a:spLocks noChangeArrowheads="1"/>
              </p:cNvSpPr>
              <p:nvPr/>
            </p:nvSpPr>
            <p:spPr bwMode="auto">
              <a:xfrm>
                <a:off x="960" y="2160"/>
                <a:ext cx="480" cy="1200"/>
              </a:xfrm>
              <a:prstGeom prst="rect">
                <a:avLst/>
              </a:prstGeom>
              <a:solidFill>
                <a:srgbClr val="FFFFFF"/>
              </a:solidFill>
              <a:ln w="38100">
                <a:solidFill>
                  <a:srgbClr val="000000"/>
                </a:solidFill>
                <a:miter lim="800000"/>
                <a:headEnd/>
                <a:tailEnd/>
              </a:ln>
            </p:spPr>
            <p:txBody>
              <a:bodyPr anchor="ctr"/>
              <a:lstStyle/>
              <a:p>
                <a:endParaRPr lang="ru-RU"/>
              </a:p>
            </p:txBody>
          </p:sp>
          <p:sp>
            <p:nvSpPr>
              <p:cNvPr id="77904" name="Rectangle 33"/>
              <p:cNvSpPr>
                <a:spLocks noChangeArrowheads="1"/>
              </p:cNvSpPr>
              <p:nvPr/>
            </p:nvSpPr>
            <p:spPr bwMode="auto">
              <a:xfrm>
                <a:off x="1104" y="2064"/>
                <a:ext cx="192" cy="192"/>
              </a:xfrm>
              <a:prstGeom prst="rect">
                <a:avLst/>
              </a:prstGeom>
              <a:solidFill>
                <a:srgbClr val="FFFFFF"/>
              </a:solidFill>
              <a:ln w="9525">
                <a:solidFill>
                  <a:srgbClr val="FFFFFF"/>
                </a:solidFill>
                <a:miter lim="800000"/>
                <a:headEnd/>
                <a:tailEnd/>
              </a:ln>
            </p:spPr>
            <p:txBody>
              <a:bodyPr anchor="ctr"/>
              <a:lstStyle/>
              <a:p>
                <a:endParaRPr lang="ru-RU"/>
              </a:p>
            </p:txBody>
          </p:sp>
          <p:sp>
            <p:nvSpPr>
              <p:cNvPr id="77905" name="Rectangle 34"/>
              <p:cNvSpPr>
                <a:spLocks noChangeArrowheads="1"/>
              </p:cNvSpPr>
              <p:nvPr/>
            </p:nvSpPr>
            <p:spPr bwMode="auto">
              <a:xfrm>
                <a:off x="86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sp>
            <p:nvSpPr>
              <p:cNvPr id="77906" name="Rectangle 35"/>
              <p:cNvSpPr>
                <a:spLocks noChangeArrowheads="1"/>
              </p:cNvSpPr>
              <p:nvPr/>
            </p:nvSpPr>
            <p:spPr bwMode="auto">
              <a:xfrm>
                <a:off x="1344" y="2688"/>
                <a:ext cx="192" cy="144"/>
              </a:xfrm>
              <a:prstGeom prst="rect">
                <a:avLst/>
              </a:prstGeom>
              <a:solidFill>
                <a:srgbClr val="FFFFFF"/>
              </a:solidFill>
              <a:ln w="9525">
                <a:solidFill>
                  <a:srgbClr val="FFFFFF"/>
                </a:solidFill>
                <a:miter lim="800000"/>
                <a:headEnd/>
                <a:tailEnd/>
              </a:ln>
            </p:spPr>
            <p:txBody>
              <a:bodyPr anchor="ctr"/>
              <a:lstStyle/>
              <a:p>
                <a:endParaRPr lang="ru-RU"/>
              </a:p>
            </p:txBody>
          </p:sp>
        </p:grpSp>
        <p:cxnSp>
          <p:nvCxnSpPr>
            <p:cNvPr id="77883" name="Line 36"/>
            <p:cNvCxnSpPr>
              <a:cxnSpLocks noChangeShapeType="1"/>
            </p:cNvCxnSpPr>
            <p:nvPr/>
          </p:nvCxnSpPr>
          <p:spPr bwMode="auto">
            <a:xfrm>
              <a:off x="5143542" y="914474"/>
              <a:ext cx="571583" cy="718"/>
            </a:xfrm>
            <a:prstGeom prst="line">
              <a:avLst/>
            </a:prstGeom>
            <a:noFill/>
            <a:ln w="38100">
              <a:solidFill>
                <a:srgbClr val="000000"/>
              </a:solidFill>
              <a:round/>
              <a:headEnd type="triangle" w="med" len="med"/>
              <a:tailEnd/>
            </a:ln>
          </p:spPr>
        </p:cxnSp>
        <p:cxnSp>
          <p:nvCxnSpPr>
            <p:cNvPr id="77884" name="Line 37"/>
            <p:cNvCxnSpPr>
              <a:cxnSpLocks noChangeShapeType="1"/>
              <a:endCxn id="77925" idx="1"/>
            </p:cNvCxnSpPr>
            <p:nvPr/>
          </p:nvCxnSpPr>
          <p:spPr bwMode="auto">
            <a:xfrm flipV="1">
              <a:off x="130629" y="2054820"/>
              <a:ext cx="432444" cy="2323"/>
            </a:xfrm>
            <a:prstGeom prst="line">
              <a:avLst/>
            </a:prstGeom>
            <a:noFill/>
            <a:ln w="38100">
              <a:solidFill>
                <a:srgbClr val="000000"/>
              </a:solidFill>
              <a:round/>
              <a:headEnd/>
              <a:tailEnd type="triangle" w="med" len="med"/>
            </a:ln>
          </p:spPr>
        </p:cxnSp>
        <p:sp>
          <p:nvSpPr>
            <p:cNvPr id="77885" name="Text Box 38"/>
            <p:cNvSpPr txBox="1">
              <a:spLocks noChangeArrowheads="1"/>
            </p:cNvSpPr>
            <p:nvPr/>
          </p:nvSpPr>
          <p:spPr bwMode="auto">
            <a:xfrm>
              <a:off x="5143546" y="562829"/>
              <a:ext cx="741610" cy="441779"/>
            </a:xfrm>
            <a:prstGeom prst="rect">
              <a:avLst/>
            </a:prstGeom>
            <a:noFill/>
            <a:ln w="9525">
              <a:noFill/>
              <a:miter lim="800000"/>
              <a:headEnd/>
              <a:tailEnd/>
            </a:ln>
          </p:spPr>
          <p:txBody>
            <a:bodyPr lIns="80467" tIns="40234" rIns="80467" bIns="40234"/>
            <a:lstStyle/>
            <a:p>
              <a:pPr>
                <a:lnSpc>
                  <a:spcPct val="115000"/>
                </a:lnSpc>
                <a:spcAft>
                  <a:spcPts val="1000"/>
                </a:spcAft>
              </a:pPr>
              <a:r>
                <a:rPr lang="en-US" sz="1600" b="1">
                  <a:solidFill>
                    <a:srgbClr val="000000"/>
                  </a:solidFill>
                  <a:latin typeface="Calibri" pitchFamily="34" charset="0"/>
                  <a:ea typeface="Calibri" pitchFamily="34" charset="0"/>
                  <a:cs typeface="Times New Roman" pitchFamily="18" charset="0"/>
                </a:rPr>
                <a:t>RF</a:t>
              </a:r>
              <a:endParaRPr lang="ru-RU" sz="1100">
                <a:latin typeface="Calibri" pitchFamily="34" charset="0"/>
                <a:ea typeface="Calibri" pitchFamily="34" charset="0"/>
                <a:cs typeface="Times New Roman" pitchFamily="18" charset="0"/>
              </a:endParaRPr>
            </a:p>
          </p:txBody>
        </p:sp>
        <p:sp>
          <p:nvSpPr>
            <p:cNvPr id="77886" name="Text Box 39"/>
            <p:cNvSpPr txBox="1">
              <a:spLocks noChangeArrowheads="1"/>
            </p:cNvSpPr>
            <p:nvPr/>
          </p:nvSpPr>
          <p:spPr bwMode="auto">
            <a:xfrm>
              <a:off x="1029600" y="0"/>
              <a:ext cx="333951" cy="342658"/>
            </a:xfrm>
            <a:prstGeom prst="rect">
              <a:avLst/>
            </a:prstGeom>
            <a:noFill/>
            <a:ln w="9525">
              <a:noFill/>
              <a:miter lim="800000"/>
              <a:headEnd/>
              <a:tailEnd/>
            </a:ln>
          </p:spPr>
          <p:txBody>
            <a:bodyPr lIns="80467" tIns="40234" rIns="80467" bIns="40234"/>
            <a:lstStyle/>
            <a:p>
              <a:pPr>
                <a:lnSpc>
                  <a:spcPct val="115000"/>
                </a:lnSpc>
                <a:spcAft>
                  <a:spcPts val="1000"/>
                </a:spcAft>
              </a:pPr>
              <a:r>
                <a:rPr lang="ru-RU" sz="1600">
                  <a:solidFill>
                    <a:srgbClr val="000000"/>
                  </a:solidFill>
                  <a:latin typeface="Calibri" pitchFamily="34" charset="0"/>
                  <a:ea typeface="Calibri" pitchFamily="34" charset="0"/>
                  <a:cs typeface="Times New Roman" pitchFamily="18" charset="0"/>
                </a:rPr>
                <a:t>1</a:t>
              </a:r>
              <a:endParaRPr lang="ru-RU" sz="1100">
                <a:latin typeface="Calibri" pitchFamily="34" charset="0"/>
                <a:ea typeface="Calibri" pitchFamily="34" charset="0"/>
                <a:cs typeface="Times New Roman" pitchFamily="18" charset="0"/>
              </a:endParaRPr>
            </a:p>
          </p:txBody>
        </p:sp>
        <p:sp>
          <p:nvSpPr>
            <p:cNvPr id="77887" name="Text Box 40"/>
            <p:cNvSpPr txBox="1">
              <a:spLocks noChangeArrowheads="1"/>
            </p:cNvSpPr>
            <p:nvPr/>
          </p:nvSpPr>
          <p:spPr bwMode="auto">
            <a:xfrm>
              <a:off x="2400509" y="0"/>
              <a:ext cx="426206" cy="342658"/>
            </a:xfrm>
            <a:prstGeom prst="rect">
              <a:avLst/>
            </a:prstGeom>
            <a:noFill/>
            <a:ln w="9525">
              <a:noFill/>
              <a:miter lim="800000"/>
              <a:headEnd/>
              <a:tailEnd/>
            </a:ln>
          </p:spPr>
          <p:txBody>
            <a:bodyPr lIns="80467" tIns="40234" rIns="80467" bIns="40234"/>
            <a:lstStyle/>
            <a:p>
              <a:pPr>
                <a:lnSpc>
                  <a:spcPct val="115000"/>
                </a:lnSpc>
                <a:spcAft>
                  <a:spcPts val="1000"/>
                </a:spcAft>
              </a:pPr>
              <a:r>
                <a:rPr lang="ru-RU" sz="1600">
                  <a:solidFill>
                    <a:srgbClr val="000000"/>
                  </a:solidFill>
                  <a:latin typeface="Calibri" pitchFamily="34" charset="0"/>
                  <a:ea typeface="Calibri" pitchFamily="34" charset="0"/>
                  <a:cs typeface="Times New Roman" pitchFamily="18" charset="0"/>
                </a:rPr>
                <a:t>2</a:t>
              </a:r>
              <a:endParaRPr lang="ru-RU" sz="1100">
                <a:latin typeface="Calibri" pitchFamily="34" charset="0"/>
                <a:ea typeface="Calibri" pitchFamily="34" charset="0"/>
                <a:cs typeface="Times New Roman" pitchFamily="18" charset="0"/>
              </a:endParaRPr>
            </a:p>
          </p:txBody>
        </p:sp>
        <p:sp>
          <p:nvSpPr>
            <p:cNvPr id="77888" name="Text Box 41"/>
            <p:cNvSpPr txBox="1">
              <a:spLocks noChangeArrowheads="1"/>
            </p:cNvSpPr>
            <p:nvPr/>
          </p:nvSpPr>
          <p:spPr bwMode="auto">
            <a:xfrm>
              <a:off x="3888941" y="713895"/>
              <a:ext cx="295062" cy="290509"/>
            </a:xfrm>
            <a:prstGeom prst="rect">
              <a:avLst/>
            </a:prstGeom>
            <a:noFill/>
            <a:ln w="9525">
              <a:noFill/>
              <a:miter lim="800000"/>
              <a:headEnd/>
              <a:tailEnd/>
            </a:ln>
          </p:spPr>
          <p:txBody>
            <a:bodyPr lIns="80467" tIns="40234" rIns="80467" bIns="40234"/>
            <a:lstStyle/>
            <a:p>
              <a:pPr>
                <a:lnSpc>
                  <a:spcPct val="115000"/>
                </a:lnSpc>
                <a:spcAft>
                  <a:spcPts val="1000"/>
                </a:spcAft>
              </a:pPr>
              <a:r>
                <a:rPr lang="en-US" sz="1600" i="1">
                  <a:solidFill>
                    <a:srgbClr val="000000"/>
                  </a:solidFill>
                  <a:latin typeface="Calibri" pitchFamily="34" charset="0"/>
                  <a:ea typeface="Calibri" pitchFamily="34" charset="0"/>
                  <a:cs typeface="Times New Roman" pitchFamily="18" charset="0"/>
                </a:rPr>
                <a:t>L</a:t>
              </a:r>
              <a:endParaRPr lang="ru-RU" sz="1100">
                <a:latin typeface="Calibri" pitchFamily="34" charset="0"/>
                <a:ea typeface="Calibri" pitchFamily="34" charset="0"/>
                <a:cs typeface="Times New Roman" pitchFamily="18" charset="0"/>
              </a:endParaRPr>
            </a:p>
          </p:txBody>
        </p:sp>
        <p:cxnSp>
          <p:nvCxnSpPr>
            <p:cNvPr id="77889" name="Line 42"/>
            <p:cNvCxnSpPr>
              <a:cxnSpLocks noChangeShapeType="1"/>
            </p:cNvCxnSpPr>
            <p:nvPr/>
          </p:nvCxnSpPr>
          <p:spPr bwMode="auto">
            <a:xfrm flipV="1">
              <a:off x="1029701" y="285908"/>
              <a:ext cx="134031" cy="1335434"/>
            </a:xfrm>
            <a:prstGeom prst="line">
              <a:avLst/>
            </a:prstGeom>
            <a:noFill/>
            <a:ln w="9525">
              <a:solidFill>
                <a:srgbClr val="000000"/>
              </a:solidFill>
              <a:round/>
              <a:headEnd/>
              <a:tailEnd/>
            </a:ln>
          </p:spPr>
        </p:cxnSp>
        <p:cxnSp>
          <p:nvCxnSpPr>
            <p:cNvPr id="77890" name="Line 43"/>
            <p:cNvCxnSpPr>
              <a:cxnSpLocks noChangeShapeType="1"/>
            </p:cNvCxnSpPr>
            <p:nvPr/>
          </p:nvCxnSpPr>
          <p:spPr bwMode="auto">
            <a:xfrm flipV="1">
              <a:off x="2030783" y="247831"/>
              <a:ext cx="467337" cy="667358"/>
            </a:xfrm>
            <a:prstGeom prst="line">
              <a:avLst/>
            </a:prstGeom>
            <a:noFill/>
            <a:ln w="9525">
              <a:solidFill>
                <a:srgbClr val="000000"/>
              </a:solidFill>
              <a:round/>
              <a:headEnd/>
              <a:tailEnd/>
            </a:ln>
          </p:spPr>
        </p:cxnSp>
        <p:cxnSp>
          <p:nvCxnSpPr>
            <p:cNvPr id="77891" name="Line 44"/>
            <p:cNvCxnSpPr>
              <a:cxnSpLocks noChangeShapeType="1"/>
            </p:cNvCxnSpPr>
            <p:nvPr/>
          </p:nvCxnSpPr>
          <p:spPr bwMode="auto">
            <a:xfrm flipV="1">
              <a:off x="3032076" y="247802"/>
              <a:ext cx="949374" cy="972551"/>
            </a:xfrm>
            <a:prstGeom prst="line">
              <a:avLst/>
            </a:prstGeom>
            <a:noFill/>
            <a:ln w="9525">
              <a:solidFill>
                <a:srgbClr val="000000"/>
              </a:solidFill>
              <a:round/>
              <a:headEnd/>
              <a:tailEnd/>
            </a:ln>
          </p:spPr>
        </p:cxnSp>
        <p:sp>
          <p:nvSpPr>
            <p:cNvPr id="77892" name="Text Box 45"/>
            <p:cNvSpPr txBox="1">
              <a:spLocks noChangeArrowheads="1"/>
            </p:cNvSpPr>
            <p:nvPr/>
          </p:nvSpPr>
          <p:spPr bwMode="auto">
            <a:xfrm>
              <a:off x="0" y="1486290"/>
              <a:ext cx="685758" cy="399409"/>
            </a:xfrm>
            <a:prstGeom prst="rect">
              <a:avLst/>
            </a:prstGeom>
            <a:noFill/>
            <a:ln w="9525">
              <a:noFill/>
              <a:miter lim="800000"/>
              <a:headEnd/>
              <a:tailEnd/>
            </a:ln>
          </p:spPr>
          <p:txBody>
            <a:bodyPr lIns="80467" tIns="40234" rIns="80467" bIns="40234"/>
            <a:lstStyle/>
            <a:p>
              <a:pPr>
                <a:lnSpc>
                  <a:spcPct val="115000"/>
                </a:lnSpc>
                <a:spcAft>
                  <a:spcPts val="1000"/>
                </a:spcAft>
              </a:pPr>
              <a:r>
                <a:rPr lang="en-US" sz="1600" b="1">
                  <a:solidFill>
                    <a:srgbClr val="000000"/>
                  </a:solidFill>
                  <a:latin typeface="Calibri" pitchFamily="34" charset="0"/>
                  <a:ea typeface="Calibri" pitchFamily="34" charset="0"/>
                  <a:cs typeface="Times New Roman" pitchFamily="18" charset="0"/>
                </a:rPr>
                <a:t>beam</a:t>
              </a:r>
              <a:endParaRPr lang="ru-RU" sz="1100">
                <a:latin typeface="Calibri" pitchFamily="34" charset="0"/>
                <a:ea typeface="Calibri" pitchFamily="34" charset="0"/>
                <a:cs typeface="Times New Roman" pitchFamily="18" charset="0"/>
              </a:endParaRPr>
            </a:p>
          </p:txBody>
        </p:sp>
        <p:cxnSp>
          <p:nvCxnSpPr>
            <p:cNvPr id="22" name="Прямая соединительная линия 21"/>
            <p:cNvCxnSpPr/>
            <p:nvPr/>
          </p:nvCxnSpPr>
          <p:spPr>
            <a:xfrm flipH="1">
              <a:off x="3698678" y="91440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a:off x="4366979" y="91440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3700265" y="1004887"/>
              <a:ext cx="66671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7896" name="Text Box 40"/>
            <p:cNvSpPr txBox="1">
              <a:spLocks noChangeArrowheads="1"/>
            </p:cNvSpPr>
            <p:nvPr/>
          </p:nvSpPr>
          <p:spPr bwMode="auto">
            <a:xfrm>
              <a:off x="3867150" y="0"/>
              <a:ext cx="328405" cy="342658"/>
            </a:xfrm>
            <a:prstGeom prst="rect">
              <a:avLst/>
            </a:prstGeom>
            <a:noFill/>
            <a:ln w="9525">
              <a:noFill/>
              <a:miter lim="800000"/>
              <a:headEnd/>
              <a:tailEnd/>
            </a:ln>
          </p:spPr>
          <p:txBody>
            <a:bodyPr lIns="80467" tIns="40234" rIns="80467" bIns="40234"/>
            <a:lstStyle/>
            <a:p>
              <a:pPr>
                <a:lnSpc>
                  <a:spcPct val="115000"/>
                </a:lnSpc>
                <a:spcAft>
                  <a:spcPts val="1000"/>
                </a:spcAft>
              </a:pPr>
              <a:r>
                <a:rPr lang="en-US" sz="1600">
                  <a:solidFill>
                    <a:srgbClr val="000000"/>
                  </a:solidFill>
                  <a:latin typeface="Calibri" pitchFamily="34" charset="0"/>
                  <a:ea typeface="Calibri" pitchFamily="34" charset="0"/>
                  <a:cs typeface="Times New Roman" pitchFamily="18" charset="0"/>
                </a:rPr>
                <a:t>3</a:t>
              </a:r>
              <a:endParaRPr lang="ru-RU" sz="1100">
                <a:latin typeface="Calibri" pitchFamily="34" charset="0"/>
                <a:ea typeface="Calibri" pitchFamily="34" charset="0"/>
                <a:cs typeface="Times New Roman" pitchFamily="18" charset="0"/>
              </a:endParaRPr>
            </a:p>
          </p:txBody>
        </p:sp>
        <p:cxnSp>
          <p:nvCxnSpPr>
            <p:cNvPr id="77897" name="Line 37"/>
            <p:cNvCxnSpPr>
              <a:cxnSpLocks noChangeShapeType="1"/>
            </p:cNvCxnSpPr>
            <p:nvPr/>
          </p:nvCxnSpPr>
          <p:spPr bwMode="auto">
            <a:xfrm flipV="1">
              <a:off x="829919" y="2051043"/>
              <a:ext cx="432444" cy="2323"/>
            </a:xfrm>
            <a:prstGeom prst="line">
              <a:avLst/>
            </a:prstGeom>
            <a:noFill/>
            <a:ln w="38100">
              <a:solidFill>
                <a:srgbClr val="000000"/>
              </a:solidFill>
              <a:round/>
              <a:headEnd/>
              <a:tailEnd type="triangle" w="med" len="med"/>
            </a:ln>
          </p:spPr>
        </p:cxnSp>
        <p:cxnSp>
          <p:nvCxnSpPr>
            <p:cNvPr id="77898" name="Line 37"/>
            <p:cNvCxnSpPr>
              <a:cxnSpLocks noChangeShapeType="1"/>
            </p:cNvCxnSpPr>
            <p:nvPr/>
          </p:nvCxnSpPr>
          <p:spPr bwMode="auto">
            <a:xfrm flipV="1">
              <a:off x="1515792" y="2047611"/>
              <a:ext cx="432444" cy="2323"/>
            </a:xfrm>
            <a:prstGeom prst="line">
              <a:avLst/>
            </a:prstGeom>
            <a:noFill/>
            <a:ln w="38100">
              <a:solidFill>
                <a:srgbClr val="000000"/>
              </a:solidFill>
              <a:round/>
              <a:headEnd type="triangle" w="med" len="med"/>
              <a:tailEnd/>
            </a:ln>
          </p:spPr>
        </p:cxnSp>
        <p:cxnSp>
          <p:nvCxnSpPr>
            <p:cNvPr id="77899" name="Line 37"/>
            <p:cNvCxnSpPr>
              <a:cxnSpLocks noChangeShapeType="1"/>
            </p:cNvCxnSpPr>
            <p:nvPr/>
          </p:nvCxnSpPr>
          <p:spPr bwMode="auto">
            <a:xfrm flipV="1">
              <a:off x="2190091" y="2048531"/>
              <a:ext cx="432444" cy="2323"/>
            </a:xfrm>
            <a:prstGeom prst="line">
              <a:avLst/>
            </a:prstGeom>
            <a:noFill/>
            <a:ln w="38100">
              <a:solidFill>
                <a:srgbClr val="000000"/>
              </a:solidFill>
              <a:round/>
              <a:headEnd/>
              <a:tailEnd type="triangle" w="med" len="med"/>
            </a:ln>
          </p:spPr>
        </p:cxnSp>
        <p:cxnSp>
          <p:nvCxnSpPr>
            <p:cNvPr id="77900" name="Line 37"/>
            <p:cNvCxnSpPr>
              <a:cxnSpLocks noChangeShapeType="1"/>
            </p:cNvCxnSpPr>
            <p:nvPr/>
          </p:nvCxnSpPr>
          <p:spPr bwMode="auto">
            <a:xfrm flipV="1">
              <a:off x="2826715" y="2048652"/>
              <a:ext cx="432444" cy="2323"/>
            </a:xfrm>
            <a:prstGeom prst="line">
              <a:avLst/>
            </a:prstGeom>
            <a:noFill/>
            <a:ln w="38100">
              <a:solidFill>
                <a:srgbClr val="000000"/>
              </a:solidFill>
              <a:round/>
              <a:headEnd type="triangle" w="med" len="med"/>
              <a:tailEnd/>
            </a:ln>
          </p:spPr>
        </p:cxnSp>
        <p:cxnSp>
          <p:nvCxnSpPr>
            <p:cNvPr id="77901" name="Line 37"/>
            <p:cNvCxnSpPr>
              <a:cxnSpLocks noChangeShapeType="1"/>
            </p:cNvCxnSpPr>
            <p:nvPr/>
          </p:nvCxnSpPr>
          <p:spPr bwMode="auto">
            <a:xfrm flipV="1">
              <a:off x="3490587" y="2048531"/>
              <a:ext cx="432444" cy="2323"/>
            </a:xfrm>
            <a:prstGeom prst="line">
              <a:avLst/>
            </a:prstGeom>
            <a:noFill/>
            <a:ln w="38100">
              <a:solidFill>
                <a:srgbClr val="000000"/>
              </a:solidFill>
              <a:round/>
              <a:headEnd/>
              <a:tailEnd type="triangle" w="med" len="med"/>
            </a:ln>
          </p:spPr>
        </p:cxnSp>
        <p:cxnSp>
          <p:nvCxnSpPr>
            <p:cNvPr id="77902" name="Line 37"/>
            <p:cNvCxnSpPr>
              <a:cxnSpLocks noChangeShapeType="1"/>
            </p:cNvCxnSpPr>
            <p:nvPr/>
          </p:nvCxnSpPr>
          <p:spPr bwMode="auto">
            <a:xfrm flipV="1">
              <a:off x="4140223" y="2047611"/>
              <a:ext cx="432444" cy="2323"/>
            </a:xfrm>
            <a:prstGeom prst="line">
              <a:avLst/>
            </a:prstGeom>
            <a:noFill/>
            <a:ln w="38100">
              <a:solidFill>
                <a:srgbClr val="000000"/>
              </a:solidFill>
              <a:round/>
              <a:headEnd type="triangle" w="med" len="med"/>
              <a:tailEnd/>
            </a:ln>
          </p:spPr>
        </p:cxnSp>
      </p:grpSp>
      <p:sp>
        <p:nvSpPr>
          <p:cNvPr id="77868" name="Rectangle 2"/>
          <p:cNvSpPr>
            <a:spLocks noChangeArrowheads="1"/>
          </p:cNvSpPr>
          <p:nvPr/>
        </p:nvSpPr>
        <p:spPr bwMode="auto">
          <a:xfrm>
            <a:off x="3792538" y="5372100"/>
            <a:ext cx="9144000" cy="0"/>
          </a:xfrm>
          <a:prstGeom prst="rect">
            <a:avLst/>
          </a:prstGeom>
          <a:noFill/>
          <a:ln w="9525">
            <a:noFill/>
            <a:miter lim="800000"/>
            <a:headEnd/>
            <a:tailEnd/>
          </a:ln>
        </p:spPr>
        <p:txBody>
          <a:bodyPr wrap="none" anchor="ctr">
            <a:spAutoFit/>
          </a:bodyPr>
          <a:lstStyle/>
          <a:p>
            <a:endParaRPr lang="ru-RU"/>
          </a:p>
        </p:txBody>
      </p:sp>
      <p:graphicFrame>
        <p:nvGraphicFramePr>
          <p:cNvPr id="77865" name="Object 41"/>
          <p:cNvGraphicFramePr>
            <a:graphicFrameLocks noChangeAspect="1"/>
          </p:cNvGraphicFramePr>
          <p:nvPr/>
        </p:nvGraphicFramePr>
        <p:xfrm>
          <a:off x="3197225" y="4779963"/>
          <a:ext cx="1717675" cy="684212"/>
        </p:xfrm>
        <a:graphic>
          <a:graphicData uri="http://schemas.openxmlformats.org/presentationml/2006/ole">
            <mc:AlternateContent xmlns:mc="http://schemas.openxmlformats.org/markup-compatibility/2006">
              <mc:Choice xmlns:v="urn:schemas-microsoft-com:vml" Requires="v">
                <p:oleObj spid="_x0000_s77929" name="Уравнение" r:id="rId3" imgW="1168400" imgH="469900" progId="Equation.3">
                  <p:embed/>
                </p:oleObj>
              </mc:Choice>
              <mc:Fallback>
                <p:oleObj name="Уравнение" r:id="rId3" imgW="1168400" imgH="469900" progId="Equation.3">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4779963"/>
                        <a:ext cx="1717675"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69" name="TextBox 51"/>
          <p:cNvSpPr txBox="1">
            <a:spLocks noChangeArrowheads="1"/>
          </p:cNvSpPr>
          <p:nvPr/>
        </p:nvSpPr>
        <p:spPr bwMode="auto">
          <a:xfrm>
            <a:off x="136525" y="2055813"/>
            <a:ext cx="1377950" cy="1754187"/>
          </a:xfrm>
          <a:prstGeom prst="rect">
            <a:avLst/>
          </a:prstGeom>
          <a:noFill/>
          <a:ln w="9525">
            <a:noFill/>
            <a:miter lim="800000"/>
            <a:headEnd/>
            <a:tailEnd/>
          </a:ln>
        </p:spPr>
        <p:txBody>
          <a:bodyPr wrap="none">
            <a:spAutoFit/>
          </a:bodyPr>
          <a:lstStyle/>
          <a:p>
            <a:r>
              <a:rPr lang="en-US"/>
              <a:t>Parallel </a:t>
            </a:r>
          </a:p>
          <a:p>
            <a:r>
              <a:rPr lang="en-US"/>
              <a:t>feeding </a:t>
            </a:r>
          </a:p>
          <a:p>
            <a:r>
              <a:rPr lang="en-US"/>
              <a:t>scheme</a:t>
            </a:r>
          </a:p>
          <a:p>
            <a:r>
              <a:rPr lang="en-US"/>
              <a:t>1986,</a:t>
            </a:r>
          </a:p>
          <a:p>
            <a:r>
              <a:rPr lang="en-US"/>
              <a:t>ICKC,</a:t>
            </a:r>
          </a:p>
          <a:p>
            <a:r>
              <a:rPr lang="en-US"/>
              <a:t>Novosibirsk</a:t>
            </a:r>
            <a:endParaRPr lang="ru-RU"/>
          </a:p>
        </p:txBody>
      </p:sp>
      <p:sp>
        <p:nvSpPr>
          <p:cNvPr id="77870" name="TextBox 52"/>
          <p:cNvSpPr txBox="1">
            <a:spLocks noChangeArrowheads="1"/>
          </p:cNvSpPr>
          <p:nvPr/>
        </p:nvSpPr>
        <p:spPr bwMode="auto">
          <a:xfrm>
            <a:off x="5745956" y="5079390"/>
            <a:ext cx="3576638" cy="1201737"/>
          </a:xfrm>
          <a:prstGeom prst="rect">
            <a:avLst/>
          </a:prstGeom>
          <a:noFill/>
          <a:ln w="9525">
            <a:noFill/>
            <a:miter lim="800000"/>
            <a:headEnd/>
            <a:tailEnd/>
          </a:ln>
        </p:spPr>
        <p:txBody>
          <a:bodyPr>
            <a:spAutoFit/>
          </a:bodyPr>
          <a:lstStyle/>
          <a:p>
            <a:r>
              <a:rPr lang="en-US" i="1" dirty="0" err="1"/>
              <a:t>Ivannikov</a:t>
            </a:r>
            <a:r>
              <a:rPr lang="en-US" i="1" dirty="0"/>
              <a:t> V.I</a:t>
            </a:r>
            <a:r>
              <a:rPr lang="ru-RU" i="1" dirty="0"/>
              <a:t>.И., </a:t>
            </a:r>
            <a:r>
              <a:rPr lang="en-US" i="1" dirty="0"/>
              <a:t>Chernousov </a:t>
            </a:r>
            <a:r>
              <a:rPr lang="en-US" i="1" dirty="0" err="1"/>
              <a:t>Yu.D</a:t>
            </a:r>
            <a:r>
              <a:rPr lang="en-US" i="1" dirty="0"/>
              <a:t>.</a:t>
            </a:r>
            <a:r>
              <a:rPr lang="ru-RU" i="1" dirty="0"/>
              <a:t>, </a:t>
            </a:r>
            <a:r>
              <a:rPr lang="en-US" i="1" dirty="0" err="1"/>
              <a:t>Shebolaev</a:t>
            </a:r>
            <a:r>
              <a:rPr lang="en-US" i="1" dirty="0"/>
              <a:t> I.B.</a:t>
            </a:r>
            <a:r>
              <a:rPr lang="ru-RU" i="1" dirty="0"/>
              <a:t> </a:t>
            </a:r>
            <a:r>
              <a:rPr lang="en-US" i="1" dirty="0"/>
              <a:t>Parallel coupled accelerating structure.</a:t>
            </a:r>
            <a:r>
              <a:rPr lang="ru-RU" dirty="0"/>
              <a:t> </a:t>
            </a:r>
            <a:r>
              <a:rPr lang="en-US" dirty="0" err="1"/>
              <a:t>Z.T.Ph</a:t>
            </a:r>
            <a:r>
              <a:rPr lang="en-US" dirty="0"/>
              <a:t>.</a:t>
            </a:r>
            <a:r>
              <a:rPr lang="ru-RU" dirty="0"/>
              <a:t>,1986, </a:t>
            </a:r>
            <a:r>
              <a:rPr lang="en-US" dirty="0"/>
              <a:t>V</a:t>
            </a:r>
            <a:r>
              <a:rPr lang="ru-RU" dirty="0"/>
              <a:t>.56, </a:t>
            </a:r>
            <a:r>
              <a:rPr lang="en-US" dirty="0"/>
              <a:t>N</a:t>
            </a:r>
            <a:r>
              <a:rPr lang="ru-RU" dirty="0"/>
              <a:t>12, </a:t>
            </a:r>
            <a:r>
              <a:rPr lang="en-US" dirty="0"/>
              <a:t>p</a:t>
            </a:r>
            <a:r>
              <a:rPr lang="ru-RU" dirty="0"/>
              <a:t>.2407.</a:t>
            </a:r>
          </a:p>
        </p:txBody>
      </p:sp>
      <p:sp>
        <p:nvSpPr>
          <p:cNvPr id="77871" name="TextBox 54"/>
          <p:cNvSpPr txBox="1">
            <a:spLocks noChangeArrowheads="1"/>
          </p:cNvSpPr>
          <p:nvPr/>
        </p:nvSpPr>
        <p:spPr bwMode="auto">
          <a:xfrm>
            <a:off x="1585913" y="4367213"/>
            <a:ext cx="5727700" cy="369887"/>
          </a:xfrm>
          <a:prstGeom prst="rect">
            <a:avLst/>
          </a:prstGeom>
          <a:noFill/>
          <a:ln w="9525">
            <a:noFill/>
            <a:miter lim="800000"/>
            <a:headEnd/>
            <a:tailEnd/>
          </a:ln>
        </p:spPr>
        <p:txBody>
          <a:bodyPr>
            <a:spAutoFit/>
          </a:bodyPr>
          <a:lstStyle/>
          <a:p>
            <a:r>
              <a:rPr lang="en-US"/>
              <a:t>1- accelerating cavity, 2- feeding waveguide, 3-slot</a:t>
            </a:r>
            <a:endParaRPr lang="ru-RU"/>
          </a:p>
        </p:txBody>
      </p:sp>
      <p:graphicFrame>
        <p:nvGraphicFramePr>
          <p:cNvPr id="77866" name="Object 42"/>
          <p:cNvGraphicFramePr>
            <a:graphicFrameLocks noChangeAspect="1"/>
          </p:cNvGraphicFramePr>
          <p:nvPr/>
        </p:nvGraphicFramePr>
        <p:xfrm>
          <a:off x="7956550" y="84138"/>
          <a:ext cx="1008063" cy="1008062"/>
        </p:xfrm>
        <a:graphic>
          <a:graphicData uri="http://schemas.openxmlformats.org/presentationml/2006/ole">
            <mc:AlternateContent xmlns:mc="http://schemas.openxmlformats.org/markup-compatibility/2006">
              <mc:Choice xmlns:v="urn:schemas-microsoft-com:vml" Requires="v">
                <p:oleObj spid="_x0000_s77930" name="CorelDRAW" r:id="rId5" imgW="1821600" imgH="1821240" progId="">
                  <p:embed/>
                </p:oleObj>
              </mc:Choice>
              <mc:Fallback>
                <p:oleObj name="CorelDRAW" r:id="rId5" imgW="1821600" imgH="1821240" progId="">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84138"/>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72"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
        <p:nvSpPr>
          <p:cNvPr id="77873" name="Rectangle 2"/>
          <p:cNvSpPr txBox="1">
            <a:spLocks noChangeArrowheads="1"/>
          </p:cNvSpPr>
          <p:nvPr/>
        </p:nvSpPr>
        <p:spPr bwMode="auto">
          <a:xfrm>
            <a:off x="1419225" y="427038"/>
            <a:ext cx="6132513" cy="1143000"/>
          </a:xfrm>
          <a:prstGeom prst="rect">
            <a:avLst/>
          </a:prstGeom>
          <a:noFill/>
          <a:ln w="9525">
            <a:noFill/>
            <a:miter lim="800000"/>
            <a:headEnd/>
            <a:tailEnd/>
          </a:ln>
        </p:spPr>
        <p:txBody>
          <a:bodyPr/>
          <a:lstStyle/>
          <a:p>
            <a:r>
              <a:rPr lang="en-US" sz="3600" b="1">
                <a:latin typeface="Calibri" pitchFamily="34" charset="0"/>
              </a:rPr>
              <a:t>Parallel coupled RF feeding </a:t>
            </a:r>
            <a:endParaRPr lang="ru-RU" sz="3600" b="1">
              <a:latin typeface="Calibri" pitchFamily="34" charset="0"/>
            </a:endParaRPr>
          </a:p>
          <a:p>
            <a:pPr algn="ctr"/>
            <a:r>
              <a:rPr lang="en-US" sz="3600" b="1">
                <a:latin typeface="Calibri" pitchFamily="34" charset="0"/>
              </a:rPr>
              <a:t>schemes</a:t>
            </a:r>
          </a:p>
        </p:txBody>
      </p:sp>
      <p:sp>
        <p:nvSpPr>
          <p:cNvPr id="64"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11</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28" name="Group 50"/>
          <p:cNvGrpSpPr>
            <a:grpSpLocks/>
          </p:cNvGrpSpPr>
          <p:nvPr/>
        </p:nvGrpSpPr>
        <p:grpSpPr bwMode="auto">
          <a:xfrm>
            <a:off x="1314450" y="1989138"/>
            <a:ext cx="6254750" cy="2222500"/>
            <a:chOff x="381000" y="1143000"/>
            <a:chExt cx="8053388" cy="3251200"/>
          </a:xfrm>
        </p:grpSpPr>
        <p:grpSp>
          <p:nvGrpSpPr>
            <p:cNvPr id="90133" name="Group 25"/>
            <p:cNvGrpSpPr>
              <a:grpSpLocks/>
            </p:cNvGrpSpPr>
            <p:nvPr/>
          </p:nvGrpSpPr>
          <p:grpSpPr bwMode="auto">
            <a:xfrm>
              <a:off x="457200" y="2362200"/>
              <a:ext cx="1576388" cy="1447800"/>
              <a:chOff x="176110" y="1676400"/>
              <a:chExt cx="1576490" cy="1447800"/>
            </a:xfrm>
          </p:grpSpPr>
          <p:sp>
            <p:nvSpPr>
              <p:cNvPr id="42" name="Can 4"/>
              <p:cNvSpPr>
                <a:spLocks noChangeArrowheads="1"/>
              </p:cNvSpPr>
              <p:nvPr/>
            </p:nvSpPr>
            <p:spPr bwMode="auto">
              <a:xfrm rot="-5400000">
                <a:off x="1258787" y="2628358"/>
                <a:ext cx="685075" cy="304577"/>
              </a:xfrm>
              <a:prstGeom prst="can">
                <a:avLst>
                  <a:gd name="adj" fmla="val 25000"/>
                </a:avLst>
              </a:prstGeom>
              <a:gradFill rotWithShape="1">
                <a:gsLst>
                  <a:gs pos="0">
                    <a:srgbClr val="CBFFFF"/>
                  </a:gs>
                  <a:gs pos="100000">
                    <a:srgbClr val="B5E5E9"/>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43" name="Straight Connector 6"/>
              <p:cNvCxnSpPr>
                <a:cxnSpLocks noChangeShapeType="1"/>
              </p:cNvCxnSpPr>
              <p:nvPr/>
            </p:nvCxnSpPr>
            <p:spPr bwMode="auto">
              <a:xfrm>
                <a:off x="915517" y="1903983"/>
                <a:ext cx="684786" cy="232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44" name="Straight Connector 7"/>
              <p:cNvCxnSpPr>
                <a:cxnSpLocks noChangeShapeType="1"/>
                <a:endCxn id="42" idx="4"/>
              </p:cNvCxnSpPr>
              <p:nvPr/>
            </p:nvCxnSpPr>
            <p:spPr bwMode="auto">
              <a:xfrm rot="5400000">
                <a:off x="1334261" y="2172347"/>
                <a:ext cx="534126" cy="2045"/>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45" name="Freeform 10"/>
              <p:cNvSpPr>
                <a:spLocks/>
              </p:cNvSpPr>
              <p:nvPr/>
            </p:nvSpPr>
            <p:spPr bwMode="auto">
              <a:xfrm>
                <a:off x="175538" y="1836637"/>
                <a:ext cx="754287" cy="153271"/>
              </a:xfrm>
              <a:custGeom>
                <a:avLst/>
                <a:gdLst>
                  <a:gd name="T0" fmla="*/ 754112 w 527816"/>
                  <a:gd name="T1" fmla="*/ 57059 h 290001"/>
                  <a:gd name="T2" fmla="*/ 636282 w 527816"/>
                  <a:gd name="T3" fmla="*/ 135065 h 290001"/>
                  <a:gd name="T4" fmla="*/ 494886 w 527816"/>
                  <a:gd name="T5" fmla="*/ 5055 h 290001"/>
                  <a:gd name="T6" fmla="*/ 377056 w 527816"/>
                  <a:gd name="T7" fmla="*/ 143733 h 290001"/>
                  <a:gd name="T8" fmla="*/ 259226 w 527816"/>
                  <a:gd name="T9" fmla="*/ 722 h 290001"/>
                  <a:gd name="T10" fmla="*/ 188528 w 527816"/>
                  <a:gd name="T11" fmla="*/ 148067 h 290001"/>
                  <a:gd name="T12" fmla="*/ 70698 w 527816"/>
                  <a:gd name="T13" fmla="*/ 722 h 290001"/>
                  <a:gd name="T14" fmla="*/ 0 w 527816"/>
                  <a:gd name="T15" fmla="*/ 152400 h 290001"/>
                  <a:gd name="T16" fmla="*/ 0 w 527816"/>
                  <a:gd name="T17" fmla="*/ 152400 h 2900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7816" h="290001">
                    <a:moveTo>
                      <a:pt x="527816" y="108578"/>
                    </a:moveTo>
                    <a:cubicBezTo>
                      <a:pt x="501700" y="191043"/>
                      <a:pt x="475585" y="273508"/>
                      <a:pt x="445345" y="257015"/>
                    </a:cubicBezTo>
                    <a:cubicBezTo>
                      <a:pt x="415105" y="240522"/>
                      <a:pt x="376618" y="6871"/>
                      <a:pt x="346379" y="9620"/>
                    </a:cubicBezTo>
                    <a:cubicBezTo>
                      <a:pt x="316140" y="12369"/>
                      <a:pt x="291398" y="274882"/>
                      <a:pt x="263908" y="273508"/>
                    </a:cubicBezTo>
                    <a:cubicBezTo>
                      <a:pt x="236418" y="272134"/>
                      <a:pt x="203429" y="0"/>
                      <a:pt x="181437" y="1374"/>
                    </a:cubicBezTo>
                    <a:cubicBezTo>
                      <a:pt x="159445" y="2748"/>
                      <a:pt x="153946" y="281755"/>
                      <a:pt x="131954" y="281755"/>
                    </a:cubicBezTo>
                    <a:cubicBezTo>
                      <a:pt x="109962" y="281755"/>
                      <a:pt x="71475" y="0"/>
                      <a:pt x="49483" y="1374"/>
                    </a:cubicBezTo>
                    <a:cubicBezTo>
                      <a:pt x="27491" y="2748"/>
                      <a:pt x="0" y="290001"/>
                      <a:pt x="0" y="290001"/>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grpSp>
            <p:nvGrpSpPr>
              <p:cNvPr id="90176" name="Group 18"/>
              <p:cNvGrpSpPr>
                <a:grpSpLocks/>
              </p:cNvGrpSpPr>
              <p:nvPr/>
            </p:nvGrpSpPr>
            <p:grpSpPr bwMode="auto">
              <a:xfrm>
                <a:off x="1066800" y="1676400"/>
                <a:ext cx="457200" cy="228600"/>
                <a:chOff x="1219200" y="1600200"/>
                <a:chExt cx="457200" cy="228600"/>
              </a:xfrm>
            </p:grpSpPr>
            <p:cxnSp>
              <p:nvCxnSpPr>
                <p:cNvPr id="47" name="Straight Connector 12"/>
                <p:cNvCxnSpPr>
                  <a:cxnSpLocks noChangeShapeType="1"/>
                </p:cNvCxnSpPr>
                <p:nvPr/>
              </p:nvCxnSpPr>
              <p:spPr bwMode="auto">
                <a:xfrm>
                  <a:off x="1219183" y="1600199"/>
                  <a:ext cx="457888"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48" name="Straight Connector 14"/>
                <p:cNvCxnSpPr>
                  <a:cxnSpLocks noChangeShapeType="1"/>
                </p:cNvCxnSpPr>
                <p:nvPr/>
              </p:nvCxnSpPr>
              <p:spPr bwMode="auto">
                <a:xfrm rot="10800000" flipV="1">
                  <a:off x="1219183" y="1600199"/>
                  <a:ext cx="457888"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grpSp>
        </p:grpSp>
        <p:cxnSp>
          <p:nvCxnSpPr>
            <p:cNvPr id="4" name="Straight Connector 19"/>
            <p:cNvCxnSpPr>
              <a:cxnSpLocks noChangeShapeType="1"/>
            </p:cNvCxnSpPr>
            <p:nvPr/>
          </p:nvCxnSpPr>
          <p:spPr bwMode="auto">
            <a:xfrm>
              <a:off x="738702" y="2362199"/>
              <a:ext cx="7542386" cy="232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5" name="Can 21"/>
            <p:cNvSpPr>
              <a:spLocks noChangeArrowheads="1"/>
            </p:cNvSpPr>
            <p:nvPr/>
          </p:nvSpPr>
          <p:spPr bwMode="auto">
            <a:xfrm rot="-5400000">
              <a:off x="7938412" y="3299073"/>
              <a:ext cx="687397" cy="304556"/>
            </a:xfrm>
            <a:prstGeom prst="can">
              <a:avLst>
                <a:gd name="adj" fmla="val 25000"/>
              </a:avLst>
            </a:prstGeom>
            <a:gradFill rotWithShape="1">
              <a:gsLst>
                <a:gs pos="0">
                  <a:srgbClr val="CBFFFF"/>
                </a:gs>
                <a:gs pos="100000">
                  <a:srgbClr val="B5E5E9"/>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6" name="Straight Connector 22"/>
            <p:cNvCxnSpPr>
              <a:cxnSpLocks noChangeShapeType="1"/>
            </p:cNvCxnSpPr>
            <p:nvPr/>
          </p:nvCxnSpPr>
          <p:spPr bwMode="auto">
            <a:xfrm rot="5400000">
              <a:off x="7911705" y="2731583"/>
              <a:ext cx="740810" cy="204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grpSp>
          <p:nvGrpSpPr>
            <p:cNvPr id="90137" name="Group 26"/>
            <p:cNvGrpSpPr>
              <a:grpSpLocks/>
            </p:cNvGrpSpPr>
            <p:nvPr/>
          </p:nvGrpSpPr>
          <p:grpSpPr bwMode="auto">
            <a:xfrm>
              <a:off x="2132013" y="2362200"/>
              <a:ext cx="1576387" cy="1447800"/>
              <a:chOff x="176110" y="1676400"/>
              <a:chExt cx="1576490" cy="1447800"/>
            </a:xfrm>
          </p:grpSpPr>
          <p:sp>
            <p:nvSpPr>
              <p:cNvPr id="35" name="Can 27"/>
              <p:cNvSpPr>
                <a:spLocks noChangeArrowheads="1"/>
              </p:cNvSpPr>
              <p:nvPr/>
            </p:nvSpPr>
            <p:spPr bwMode="auto">
              <a:xfrm rot="-5400000">
                <a:off x="1258018" y="2628358"/>
                <a:ext cx="685075" cy="304576"/>
              </a:xfrm>
              <a:prstGeom prst="can">
                <a:avLst>
                  <a:gd name="adj" fmla="val 25000"/>
                </a:avLst>
              </a:prstGeom>
              <a:gradFill rotWithShape="1">
                <a:gsLst>
                  <a:gs pos="0">
                    <a:srgbClr val="CBFFFF"/>
                  </a:gs>
                  <a:gs pos="100000">
                    <a:srgbClr val="B5E5E9"/>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36" name="Straight Connector 28"/>
              <p:cNvCxnSpPr>
                <a:cxnSpLocks noChangeShapeType="1"/>
              </p:cNvCxnSpPr>
              <p:nvPr/>
            </p:nvCxnSpPr>
            <p:spPr bwMode="auto">
              <a:xfrm>
                <a:off x="914746" y="1903983"/>
                <a:ext cx="684788" cy="232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37" name="Straight Connector 29"/>
              <p:cNvCxnSpPr>
                <a:cxnSpLocks noChangeShapeType="1"/>
                <a:endCxn id="35" idx="4"/>
              </p:cNvCxnSpPr>
              <p:nvPr/>
            </p:nvCxnSpPr>
            <p:spPr bwMode="auto">
              <a:xfrm rot="5400000">
                <a:off x="1333492" y="2172347"/>
                <a:ext cx="534126" cy="204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38" name="Freeform 30"/>
              <p:cNvSpPr>
                <a:spLocks/>
              </p:cNvSpPr>
              <p:nvPr/>
            </p:nvSpPr>
            <p:spPr bwMode="auto">
              <a:xfrm>
                <a:off x="176812" y="1836637"/>
                <a:ext cx="754287" cy="153271"/>
              </a:xfrm>
              <a:custGeom>
                <a:avLst/>
                <a:gdLst>
                  <a:gd name="T0" fmla="*/ 754111 w 527816"/>
                  <a:gd name="T1" fmla="*/ 57059 h 290001"/>
                  <a:gd name="T2" fmla="*/ 636282 w 527816"/>
                  <a:gd name="T3" fmla="*/ 135065 h 290001"/>
                  <a:gd name="T4" fmla="*/ 494885 w 527816"/>
                  <a:gd name="T5" fmla="*/ 5055 h 290001"/>
                  <a:gd name="T6" fmla="*/ 377056 w 527816"/>
                  <a:gd name="T7" fmla="*/ 143733 h 290001"/>
                  <a:gd name="T8" fmla="*/ 259226 w 527816"/>
                  <a:gd name="T9" fmla="*/ 722 h 290001"/>
                  <a:gd name="T10" fmla="*/ 188528 w 527816"/>
                  <a:gd name="T11" fmla="*/ 148067 h 290001"/>
                  <a:gd name="T12" fmla="*/ 70698 w 527816"/>
                  <a:gd name="T13" fmla="*/ 722 h 290001"/>
                  <a:gd name="T14" fmla="*/ 0 w 527816"/>
                  <a:gd name="T15" fmla="*/ 152400 h 290001"/>
                  <a:gd name="T16" fmla="*/ 0 w 527816"/>
                  <a:gd name="T17" fmla="*/ 152400 h 2900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7816" h="290001">
                    <a:moveTo>
                      <a:pt x="527816" y="108578"/>
                    </a:moveTo>
                    <a:cubicBezTo>
                      <a:pt x="501700" y="191043"/>
                      <a:pt x="475585" y="273508"/>
                      <a:pt x="445345" y="257015"/>
                    </a:cubicBezTo>
                    <a:cubicBezTo>
                      <a:pt x="415105" y="240522"/>
                      <a:pt x="376618" y="6871"/>
                      <a:pt x="346379" y="9620"/>
                    </a:cubicBezTo>
                    <a:cubicBezTo>
                      <a:pt x="316140" y="12369"/>
                      <a:pt x="291398" y="274882"/>
                      <a:pt x="263908" y="273508"/>
                    </a:cubicBezTo>
                    <a:cubicBezTo>
                      <a:pt x="236418" y="272134"/>
                      <a:pt x="203429" y="0"/>
                      <a:pt x="181437" y="1374"/>
                    </a:cubicBezTo>
                    <a:cubicBezTo>
                      <a:pt x="159445" y="2748"/>
                      <a:pt x="153946" y="281755"/>
                      <a:pt x="131954" y="281755"/>
                    </a:cubicBezTo>
                    <a:cubicBezTo>
                      <a:pt x="109962" y="281755"/>
                      <a:pt x="71475" y="0"/>
                      <a:pt x="49483" y="1374"/>
                    </a:cubicBezTo>
                    <a:cubicBezTo>
                      <a:pt x="27491" y="2748"/>
                      <a:pt x="0" y="290001"/>
                      <a:pt x="0" y="290001"/>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grpSp>
            <p:nvGrpSpPr>
              <p:cNvPr id="90169" name="Group 18"/>
              <p:cNvGrpSpPr>
                <a:grpSpLocks/>
              </p:cNvGrpSpPr>
              <p:nvPr/>
            </p:nvGrpSpPr>
            <p:grpSpPr bwMode="auto">
              <a:xfrm>
                <a:off x="1066800" y="1676400"/>
                <a:ext cx="457200" cy="228600"/>
                <a:chOff x="1219200" y="1600200"/>
                <a:chExt cx="457200" cy="228600"/>
              </a:xfrm>
            </p:grpSpPr>
            <p:cxnSp>
              <p:nvCxnSpPr>
                <p:cNvPr id="40" name="Straight Connector 32"/>
                <p:cNvCxnSpPr>
                  <a:cxnSpLocks noChangeShapeType="1"/>
                </p:cNvCxnSpPr>
                <p:nvPr/>
              </p:nvCxnSpPr>
              <p:spPr bwMode="auto">
                <a:xfrm>
                  <a:off x="1222500" y="1600199"/>
                  <a:ext cx="453799"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41" name="Straight Connector 33"/>
                <p:cNvCxnSpPr>
                  <a:cxnSpLocks noChangeShapeType="1"/>
                </p:cNvCxnSpPr>
                <p:nvPr/>
              </p:nvCxnSpPr>
              <p:spPr bwMode="auto">
                <a:xfrm rot="10800000" flipV="1">
                  <a:off x="1222500" y="1600199"/>
                  <a:ext cx="453799"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grpSp>
        </p:grpSp>
        <p:grpSp>
          <p:nvGrpSpPr>
            <p:cNvPr id="90138" name="Group 34"/>
            <p:cNvGrpSpPr>
              <a:grpSpLocks/>
            </p:cNvGrpSpPr>
            <p:nvPr/>
          </p:nvGrpSpPr>
          <p:grpSpPr bwMode="auto">
            <a:xfrm>
              <a:off x="3862388" y="2362200"/>
              <a:ext cx="1576387" cy="1447800"/>
              <a:chOff x="176110" y="1676400"/>
              <a:chExt cx="1576490" cy="1447800"/>
            </a:xfrm>
          </p:grpSpPr>
          <p:sp>
            <p:nvSpPr>
              <p:cNvPr id="28" name="Can 35"/>
              <p:cNvSpPr>
                <a:spLocks noChangeArrowheads="1"/>
              </p:cNvSpPr>
              <p:nvPr/>
            </p:nvSpPr>
            <p:spPr bwMode="auto">
              <a:xfrm rot="-5400000">
                <a:off x="1256873" y="2628358"/>
                <a:ext cx="685075" cy="304576"/>
              </a:xfrm>
              <a:prstGeom prst="can">
                <a:avLst>
                  <a:gd name="adj" fmla="val 25000"/>
                </a:avLst>
              </a:prstGeom>
              <a:gradFill rotWithShape="1">
                <a:gsLst>
                  <a:gs pos="0">
                    <a:srgbClr val="CBFFFF"/>
                  </a:gs>
                  <a:gs pos="100000">
                    <a:srgbClr val="B5E5E9"/>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29" name="Straight Connector 36"/>
              <p:cNvCxnSpPr>
                <a:cxnSpLocks noChangeShapeType="1"/>
              </p:cNvCxnSpPr>
              <p:nvPr/>
            </p:nvCxnSpPr>
            <p:spPr bwMode="auto">
              <a:xfrm>
                <a:off x="913601" y="1903983"/>
                <a:ext cx="684788" cy="232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30" name="Straight Connector 37"/>
              <p:cNvCxnSpPr>
                <a:cxnSpLocks noChangeShapeType="1"/>
                <a:endCxn id="28" idx="4"/>
              </p:cNvCxnSpPr>
              <p:nvPr/>
            </p:nvCxnSpPr>
            <p:spPr bwMode="auto">
              <a:xfrm rot="5400000">
                <a:off x="1332348" y="2172347"/>
                <a:ext cx="534126" cy="204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31" name="Freeform 38"/>
              <p:cNvSpPr>
                <a:spLocks/>
              </p:cNvSpPr>
              <p:nvPr/>
            </p:nvSpPr>
            <p:spPr bwMode="auto">
              <a:xfrm>
                <a:off x="175667" y="1836637"/>
                <a:ext cx="754287" cy="153271"/>
              </a:xfrm>
              <a:custGeom>
                <a:avLst/>
                <a:gdLst>
                  <a:gd name="T0" fmla="*/ 754111 w 527816"/>
                  <a:gd name="T1" fmla="*/ 57059 h 290001"/>
                  <a:gd name="T2" fmla="*/ 636282 w 527816"/>
                  <a:gd name="T3" fmla="*/ 135065 h 290001"/>
                  <a:gd name="T4" fmla="*/ 494885 w 527816"/>
                  <a:gd name="T5" fmla="*/ 5055 h 290001"/>
                  <a:gd name="T6" fmla="*/ 377056 w 527816"/>
                  <a:gd name="T7" fmla="*/ 143733 h 290001"/>
                  <a:gd name="T8" fmla="*/ 259226 w 527816"/>
                  <a:gd name="T9" fmla="*/ 722 h 290001"/>
                  <a:gd name="T10" fmla="*/ 188528 w 527816"/>
                  <a:gd name="T11" fmla="*/ 148067 h 290001"/>
                  <a:gd name="T12" fmla="*/ 70698 w 527816"/>
                  <a:gd name="T13" fmla="*/ 722 h 290001"/>
                  <a:gd name="T14" fmla="*/ 0 w 527816"/>
                  <a:gd name="T15" fmla="*/ 152400 h 290001"/>
                  <a:gd name="T16" fmla="*/ 0 w 527816"/>
                  <a:gd name="T17" fmla="*/ 152400 h 2900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7816" h="290001">
                    <a:moveTo>
                      <a:pt x="527816" y="108578"/>
                    </a:moveTo>
                    <a:cubicBezTo>
                      <a:pt x="501700" y="191043"/>
                      <a:pt x="475585" y="273508"/>
                      <a:pt x="445345" y="257015"/>
                    </a:cubicBezTo>
                    <a:cubicBezTo>
                      <a:pt x="415105" y="240522"/>
                      <a:pt x="376618" y="6871"/>
                      <a:pt x="346379" y="9620"/>
                    </a:cubicBezTo>
                    <a:cubicBezTo>
                      <a:pt x="316140" y="12369"/>
                      <a:pt x="291398" y="274882"/>
                      <a:pt x="263908" y="273508"/>
                    </a:cubicBezTo>
                    <a:cubicBezTo>
                      <a:pt x="236418" y="272134"/>
                      <a:pt x="203429" y="0"/>
                      <a:pt x="181437" y="1374"/>
                    </a:cubicBezTo>
                    <a:cubicBezTo>
                      <a:pt x="159445" y="2748"/>
                      <a:pt x="153946" y="281755"/>
                      <a:pt x="131954" y="281755"/>
                    </a:cubicBezTo>
                    <a:cubicBezTo>
                      <a:pt x="109962" y="281755"/>
                      <a:pt x="71475" y="0"/>
                      <a:pt x="49483" y="1374"/>
                    </a:cubicBezTo>
                    <a:cubicBezTo>
                      <a:pt x="27491" y="2748"/>
                      <a:pt x="0" y="290001"/>
                      <a:pt x="0" y="290001"/>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grpSp>
            <p:nvGrpSpPr>
              <p:cNvPr id="90162" name="Group 18"/>
              <p:cNvGrpSpPr>
                <a:grpSpLocks/>
              </p:cNvGrpSpPr>
              <p:nvPr/>
            </p:nvGrpSpPr>
            <p:grpSpPr bwMode="auto">
              <a:xfrm>
                <a:off x="1066800" y="1676400"/>
                <a:ext cx="457200" cy="228600"/>
                <a:chOff x="1219200" y="1600200"/>
                <a:chExt cx="457200" cy="228600"/>
              </a:xfrm>
            </p:grpSpPr>
            <p:cxnSp>
              <p:nvCxnSpPr>
                <p:cNvPr id="33" name="Straight Connector 40"/>
                <p:cNvCxnSpPr>
                  <a:cxnSpLocks noChangeShapeType="1"/>
                </p:cNvCxnSpPr>
                <p:nvPr/>
              </p:nvCxnSpPr>
              <p:spPr bwMode="auto">
                <a:xfrm>
                  <a:off x="1219312" y="1600199"/>
                  <a:ext cx="453799"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34" name="Straight Connector 41"/>
                <p:cNvCxnSpPr>
                  <a:cxnSpLocks noChangeShapeType="1"/>
                </p:cNvCxnSpPr>
                <p:nvPr/>
              </p:nvCxnSpPr>
              <p:spPr bwMode="auto">
                <a:xfrm rot="10800000" flipV="1">
                  <a:off x="1219312" y="1600199"/>
                  <a:ext cx="453799"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grpSp>
        </p:grpSp>
        <p:cxnSp>
          <p:nvCxnSpPr>
            <p:cNvPr id="9" name="Straight Connector 44"/>
            <p:cNvCxnSpPr>
              <a:cxnSpLocks noChangeShapeType="1"/>
            </p:cNvCxnSpPr>
            <p:nvPr/>
          </p:nvCxnSpPr>
          <p:spPr bwMode="auto">
            <a:xfrm rot="5400000">
              <a:off x="239827" y="1867692"/>
              <a:ext cx="991617" cy="204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10" name="Oval 47"/>
            <p:cNvSpPr>
              <a:spLocks noChangeArrowheads="1"/>
            </p:cNvSpPr>
            <p:nvPr/>
          </p:nvSpPr>
          <p:spPr bwMode="auto">
            <a:xfrm>
              <a:off x="466848" y="1191767"/>
              <a:ext cx="549839" cy="550382"/>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cs typeface="+mn-cs"/>
              </a:endParaRPr>
            </a:p>
          </p:txBody>
        </p:sp>
        <p:grpSp>
          <p:nvGrpSpPr>
            <p:cNvPr id="90141" name="Group 50"/>
            <p:cNvGrpSpPr>
              <a:grpSpLocks/>
            </p:cNvGrpSpPr>
            <p:nvPr/>
          </p:nvGrpSpPr>
          <p:grpSpPr bwMode="auto">
            <a:xfrm>
              <a:off x="533400" y="1295400"/>
              <a:ext cx="415925" cy="309563"/>
              <a:chOff x="1524000" y="1291107"/>
              <a:chExt cx="416307" cy="309093"/>
            </a:xfrm>
          </p:grpSpPr>
          <p:sp>
            <p:nvSpPr>
              <p:cNvPr id="26" name="Freeform 48"/>
              <p:cNvSpPr>
                <a:spLocks/>
              </p:cNvSpPr>
              <p:nvPr/>
            </p:nvSpPr>
            <p:spPr bwMode="auto">
              <a:xfrm>
                <a:off x="1524902" y="1296614"/>
                <a:ext cx="214817" cy="303757"/>
              </a:xfrm>
              <a:custGeom>
                <a:avLst/>
                <a:gdLst>
                  <a:gd name="T0" fmla="*/ 0 w 214425"/>
                  <a:gd name="T1" fmla="*/ 112062 h 354600"/>
                  <a:gd name="T2" fmla="*/ 74253 w 214425"/>
                  <a:gd name="T3" fmla="*/ 289002 h 354600"/>
                  <a:gd name="T4" fmla="*/ 148507 w 214425"/>
                  <a:gd name="T5" fmla="*/ 20053 h 354600"/>
                  <a:gd name="T6" fmla="*/ 214510 w 214425"/>
                  <a:gd name="T7" fmla="*/ 168683 h 354600"/>
                  <a:gd name="T8" fmla="*/ 214510 w 214425"/>
                  <a:gd name="T9" fmla="*/ 168683 h 354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425" h="354600">
                    <a:moveTo>
                      <a:pt x="0" y="130570"/>
                    </a:moveTo>
                    <a:cubicBezTo>
                      <a:pt x="24741" y="242585"/>
                      <a:pt x="49483" y="354600"/>
                      <a:pt x="74224" y="336732"/>
                    </a:cubicBezTo>
                    <a:cubicBezTo>
                      <a:pt x="98965" y="318864"/>
                      <a:pt x="125081" y="46730"/>
                      <a:pt x="148448" y="23365"/>
                    </a:cubicBezTo>
                    <a:cubicBezTo>
                      <a:pt x="171815" y="0"/>
                      <a:pt x="214425" y="196542"/>
                      <a:pt x="214425" y="196542"/>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sp>
            <p:nvSpPr>
              <p:cNvPr id="27" name="Freeform 49"/>
              <p:cNvSpPr>
                <a:spLocks/>
              </p:cNvSpPr>
              <p:nvPr/>
            </p:nvSpPr>
            <p:spPr bwMode="auto">
              <a:xfrm>
                <a:off x="1725399" y="1291976"/>
                <a:ext cx="214817" cy="303757"/>
              </a:xfrm>
              <a:custGeom>
                <a:avLst/>
                <a:gdLst>
                  <a:gd name="T0" fmla="*/ 0 w 214425"/>
                  <a:gd name="T1" fmla="*/ 112062 h 354600"/>
                  <a:gd name="T2" fmla="*/ 74253 w 214425"/>
                  <a:gd name="T3" fmla="*/ 289002 h 354600"/>
                  <a:gd name="T4" fmla="*/ 148506 w 214425"/>
                  <a:gd name="T5" fmla="*/ 20053 h 354600"/>
                  <a:gd name="T6" fmla="*/ 214509 w 214425"/>
                  <a:gd name="T7" fmla="*/ 168683 h 354600"/>
                  <a:gd name="T8" fmla="*/ 214509 w 214425"/>
                  <a:gd name="T9" fmla="*/ 168683 h 354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425" h="354600">
                    <a:moveTo>
                      <a:pt x="0" y="130570"/>
                    </a:moveTo>
                    <a:cubicBezTo>
                      <a:pt x="24741" y="242585"/>
                      <a:pt x="49483" y="354600"/>
                      <a:pt x="74224" y="336732"/>
                    </a:cubicBezTo>
                    <a:cubicBezTo>
                      <a:pt x="98965" y="318864"/>
                      <a:pt x="125081" y="46730"/>
                      <a:pt x="148448" y="23365"/>
                    </a:cubicBezTo>
                    <a:cubicBezTo>
                      <a:pt x="171815" y="0"/>
                      <a:pt x="214425" y="196542"/>
                      <a:pt x="214425" y="196542"/>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grpSp>
        <p:grpSp>
          <p:nvGrpSpPr>
            <p:cNvPr id="90142" name="Group 57"/>
            <p:cNvGrpSpPr>
              <a:grpSpLocks/>
            </p:cNvGrpSpPr>
            <p:nvPr/>
          </p:nvGrpSpPr>
          <p:grpSpPr bwMode="auto">
            <a:xfrm>
              <a:off x="5943600" y="3200400"/>
              <a:ext cx="1468438" cy="461963"/>
              <a:chOff x="6172200" y="3200400"/>
              <a:chExt cx="1468480" cy="461665"/>
            </a:xfrm>
          </p:grpSpPr>
          <p:sp>
            <p:nvSpPr>
              <p:cNvPr id="90152" name="Rectangle 53"/>
              <p:cNvSpPr>
                <a:spLocks noChangeArrowheads="1"/>
              </p:cNvSpPr>
              <p:nvPr/>
            </p:nvSpPr>
            <p:spPr bwMode="auto">
              <a:xfrm>
                <a:off x="6172200" y="3200400"/>
                <a:ext cx="325480" cy="461665"/>
              </a:xfrm>
              <a:prstGeom prst="rect">
                <a:avLst/>
              </a:prstGeom>
              <a:noFill/>
              <a:ln w="9525">
                <a:noFill/>
                <a:miter lim="800000"/>
                <a:headEnd/>
                <a:tailEnd/>
              </a:ln>
            </p:spPr>
            <p:txBody>
              <a:bodyPr wrap="none">
                <a:spAutoFit/>
              </a:bodyPr>
              <a:lstStyle/>
              <a:p>
                <a:r>
                  <a:rPr lang="en-US" sz="2400">
                    <a:latin typeface="Wingdings" pitchFamily="2" charset="2"/>
                  </a:rPr>
                  <a:t></a:t>
                </a:r>
                <a:endParaRPr lang="en-US" sz="2400"/>
              </a:p>
            </p:txBody>
          </p:sp>
          <p:sp>
            <p:nvSpPr>
              <p:cNvPr id="90153" name="Rectangle 54"/>
              <p:cNvSpPr>
                <a:spLocks noChangeArrowheads="1"/>
              </p:cNvSpPr>
              <p:nvPr/>
            </p:nvSpPr>
            <p:spPr bwMode="auto">
              <a:xfrm>
                <a:off x="6553200" y="3200400"/>
                <a:ext cx="325480" cy="461665"/>
              </a:xfrm>
              <a:prstGeom prst="rect">
                <a:avLst/>
              </a:prstGeom>
              <a:noFill/>
              <a:ln w="9525">
                <a:noFill/>
                <a:miter lim="800000"/>
                <a:headEnd/>
                <a:tailEnd/>
              </a:ln>
            </p:spPr>
            <p:txBody>
              <a:bodyPr wrap="none">
                <a:spAutoFit/>
              </a:bodyPr>
              <a:lstStyle/>
              <a:p>
                <a:r>
                  <a:rPr lang="en-US" sz="2400">
                    <a:latin typeface="Wingdings" pitchFamily="2" charset="2"/>
                  </a:rPr>
                  <a:t></a:t>
                </a:r>
                <a:endParaRPr lang="en-US" sz="2400"/>
              </a:p>
            </p:txBody>
          </p:sp>
          <p:sp>
            <p:nvSpPr>
              <p:cNvPr id="90154" name="Rectangle 55"/>
              <p:cNvSpPr>
                <a:spLocks noChangeArrowheads="1"/>
              </p:cNvSpPr>
              <p:nvPr/>
            </p:nvSpPr>
            <p:spPr bwMode="auto">
              <a:xfrm>
                <a:off x="7315200" y="3200400"/>
                <a:ext cx="325480" cy="461665"/>
              </a:xfrm>
              <a:prstGeom prst="rect">
                <a:avLst/>
              </a:prstGeom>
              <a:noFill/>
              <a:ln w="9525">
                <a:noFill/>
                <a:miter lim="800000"/>
                <a:headEnd/>
                <a:tailEnd/>
              </a:ln>
            </p:spPr>
            <p:txBody>
              <a:bodyPr wrap="none">
                <a:spAutoFit/>
              </a:bodyPr>
              <a:lstStyle/>
              <a:p>
                <a:r>
                  <a:rPr lang="en-US" sz="2400">
                    <a:latin typeface="Wingdings" pitchFamily="2" charset="2"/>
                  </a:rPr>
                  <a:t></a:t>
                </a:r>
                <a:endParaRPr lang="en-US" sz="2400"/>
              </a:p>
            </p:txBody>
          </p:sp>
          <p:sp>
            <p:nvSpPr>
              <p:cNvPr id="90155" name="Rectangle 56"/>
              <p:cNvSpPr>
                <a:spLocks noChangeArrowheads="1"/>
              </p:cNvSpPr>
              <p:nvPr/>
            </p:nvSpPr>
            <p:spPr bwMode="auto">
              <a:xfrm>
                <a:off x="6934200" y="3200400"/>
                <a:ext cx="325480" cy="461665"/>
              </a:xfrm>
              <a:prstGeom prst="rect">
                <a:avLst/>
              </a:prstGeom>
              <a:noFill/>
              <a:ln w="9525">
                <a:noFill/>
                <a:miter lim="800000"/>
                <a:headEnd/>
                <a:tailEnd/>
              </a:ln>
            </p:spPr>
            <p:txBody>
              <a:bodyPr wrap="none">
                <a:spAutoFit/>
              </a:bodyPr>
              <a:lstStyle/>
              <a:p>
                <a:r>
                  <a:rPr lang="en-US" sz="2400">
                    <a:latin typeface="Wingdings" pitchFamily="2" charset="2"/>
                  </a:rPr>
                  <a:t></a:t>
                </a:r>
                <a:endParaRPr lang="en-US" sz="2400"/>
              </a:p>
            </p:txBody>
          </p:sp>
        </p:grpSp>
        <p:sp>
          <p:nvSpPr>
            <p:cNvPr id="90143" name="TextBox 58"/>
            <p:cNvSpPr txBox="1">
              <a:spLocks noChangeArrowheads="1"/>
            </p:cNvSpPr>
            <p:nvPr/>
          </p:nvSpPr>
          <p:spPr bwMode="auto">
            <a:xfrm>
              <a:off x="1143000" y="1143000"/>
              <a:ext cx="800100" cy="584200"/>
            </a:xfrm>
            <a:prstGeom prst="rect">
              <a:avLst/>
            </a:prstGeom>
            <a:noFill/>
            <a:ln w="9525">
              <a:noFill/>
              <a:miter lim="800000"/>
              <a:headEnd/>
              <a:tailEnd/>
            </a:ln>
          </p:spPr>
          <p:txBody>
            <a:bodyPr wrap="none">
              <a:spAutoFit/>
            </a:bodyPr>
            <a:lstStyle/>
            <a:p>
              <a:r>
                <a:rPr lang="en-US" sz="1600">
                  <a:ea typeface="ＭＳ Ｐゴシック" pitchFamily="34" charset="-128"/>
                </a:rPr>
                <a:t>RF</a:t>
              </a:r>
            </a:p>
            <a:p>
              <a:r>
                <a:rPr lang="en-US" sz="1600">
                  <a:ea typeface="ＭＳ Ｐゴシック" pitchFamily="34" charset="-128"/>
                </a:rPr>
                <a:t>source</a:t>
              </a:r>
            </a:p>
          </p:txBody>
        </p:sp>
        <p:sp>
          <p:nvSpPr>
            <p:cNvPr id="90144" name="TextBox 59"/>
            <p:cNvSpPr txBox="1">
              <a:spLocks noChangeArrowheads="1"/>
            </p:cNvSpPr>
            <p:nvPr/>
          </p:nvSpPr>
          <p:spPr bwMode="auto">
            <a:xfrm>
              <a:off x="2057400" y="1600200"/>
              <a:ext cx="1928813" cy="584200"/>
            </a:xfrm>
            <a:prstGeom prst="rect">
              <a:avLst/>
            </a:prstGeom>
            <a:noFill/>
            <a:ln w="9525">
              <a:noFill/>
              <a:miter lim="800000"/>
              <a:headEnd/>
              <a:tailEnd/>
            </a:ln>
          </p:spPr>
          <p:txBody>
            <a:bodyPr wrap="none">
              <a:spAutoFit/>
            </a:bodyPr>
            <a:lstStyle/>
            <a:p>
              <a:r>
                <a:rPr lang="en-US" sz="1600">
                  <a:ea typeface="ＭＳ Ｐゴシック" pitchFamily="34" charset="-128"/>
                </a:rPr>
                <a:t>Directional Coupler </a:t>
              </a:r>
            </a:p>
            <a:p>
              <a:r>
                <a:rPr lang="en-US" sz="1600">
                  <a:ea typeface="ＭＳ Ｐゴシック" pitchFamily="34" charset="-128"/>
                </a:rPr>
                <a:t>Sc = (1 – i + N)</a:t>
              </a:r>
              <a:r>
                <a:rPr lang="en-US" sz="1600" baseline="30000">
                  <a:ea typeface="ＭＳ Ｐゴシック" pitchFamily="34" charset="-128"/>
                </a:rPr>
                <a:t>-1/2</a:t>
              </a:r>
            </a:p>
          </p:txBody>
        </p:sp>
        <p:cxnSp>
          <p:nvCxnSpPr>
            <p:cNvPr id="15" name="Straight Arrow Connector 65"/>
            <p:cNvCxnSpPr>
              <a:cxnSpLocks noChangeShapeType="1"/>
              <a:stCxn id="90144" idx="1"/>
            </p:cNvCxnSpPr>
            <p:nvPr/>
          </p:nvCxnSpPr>
          <p:spPr bwMode="auto">
            <a:xfrm rot="10800000" flipV="1">
              <a:off x="1523601" y="1893098"/>
              <a:ext cx="533485" cy="39246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p:spPr>
        </p:cxnSp>
        <p:sp>
          <p:nvSpPr>
            <p:cNvPr id="90146" name="TextBox 66"/>
            <p:cNvSpPr txBox="1">
              <a:spLocks noChangeArrowheads="1"/>
            </p:cNvSpPr>
            <p:nvPr/>
          </p:nvSpPr>
          <p:spPr bwMode="auto">
            <a:xfrm>
              <a:off x="2057400" y="3733800"/>
              <a:ext cx="1223963" cy="584200"/>
            </a:xfrm>
            <a:prstGeom prst="rect">
              <a:avLst/>
            </a:prstGeom>
            <a:noFill/>
            <a:ln w="9525">
              <a:noFill/>
              <a:miter lim="800000"/>
              <a:headEnd/>
              <a:tailEnd/>
            </a:ln>
          </p:spPr>
          <p:txBody>
            <a:bodyPr wrap="none">
              <a:spAutoFit/>
            </a:bodyPr>
            <a:lstStyle/>
            <a:p>
              <a:r>
                <a:rPr lang="en-US" sz="1600">
                  <a:ea typeface="ＭＳ Ｐゴシック" pitchFamily="34" charset="-128"/>
                </a:rPr>
                <a:t>Accelerator </a:t>
              </a:r>
            </a:p>
            <a:p>
              <a:r>
                <a:rPr lang="en-US" sz="1600">
                  <a:ea typeface="ＭＳ Ｐゴシック" pitchFamily="34" charset="-128"/>
                </a:rPr>
                <a:t>Cavity</a:t>
              </a:r>
            </a:p>
          </p:txBody>
        </p:sp>
        <p:cxnSp>
          <p:nvCxnSpPr>
            <p:cNvPr id="17" name="Straight Arrow Connector 67"/>
            <p:cNvCxnSpPr>
              <a:cxnSpLocks noChangeShapeType="1"/>
              <a:stCxn id="90146" idx="0"/>
            </p:cNvCxnSpPr>
            <p:nvPr/>
          </p:nvCxnSpPr>
          <p:spPr bwMode="auto">
            <a:xfrm rot="16200000" flipV="1">
              <a:off x="2254679" y="3321104"/>
              <a:ext cx="215973" cy="61115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p:spPr>
        </p:cxnSp>
        <p:sp>
          <p:nvSpPr>
            <p:cNvPr id="90148" name="TextBox 69"/>
            <p:cNvSpPr txBox="1">
              <a:spLocks noChangeArrowheads="1"/>
            </p:cNvSpPr>
            <p:nvPr/>
          </p:nvSpPr>
          <p:spPr bwMode="auto">
            <a:xfrm>
              <a:off x="6477000" y="3810000"/>
              <a:ext cx="1828800" cy="584200"/>
            </a:xfrm>
            <a:prstGeom prst="rect">
              <a:avLst/>
            </a:prstGeom>
            <a:noFill/>
            <a:ln w="9525">
              <a:noFill/>
              <a:miter lim="800000"/>
              <a:headEnd/>
              <a:tailEnd/>
            </a:ln>
          </p:spPr>
          <p:txBody>
            <a:bodyPr>
              <a:spAutoFit/>
            </a:bodyPr>
            <a:lstStyle/>
            <a:p>
              <a:r>
                <a:rPr lang="en-US" sz="1600">
                  <a:ea typeface="ＭＳ Ｐゴシック" pitchFamily="34" charset="-128"/>
                </a:rPr>
                <a:t>N</a:t>
              </a:r>
              <a:r>
                <a:rPr lang="en-US" sz="1600" baseline="30000">
                  <a:ea typeface="ＭＳ Ｐゴシック" pitchFamily="34" charset="-128"/>
                </a:rPr>
                <a:t>th</a:t>
              </a:r>
              <a:r>
                <a:rPr lang="en-US" sz="1600">
                  <a:ea typeface="ＭＳ Ｐゴシック" pitchFamily="34" charset="-128"/>
                </a:rPr>
                <a:t> Accelerator </a:t>
              </a:r>
            </a:p>
            <a:p>
              <a:r>
                <a:rPr lang="en-US" sz="1600">
                  <a:ea typeface="ＭＳ Ｐゴシック" pitchFamily="34" charset="-128"/>
                </a:rPr>
                <a:t>Cavity</a:t>
              </a:r>
            </a:p>
          </p:txBody>
        </p:sp>
        <p:cxnSp>
          <p:nvCxnSpPr>
            <p:cNvPr id="19" name="Straight Arrow Connector 70"/>
            <p:cNvCxnSpPr>
              <a:cxnSpLocks noChangeShapeType="1"/>
              <a:stCxn id="90148" idx="0"/>
            </p:cNvCxnSpPr>
            <p:nvPr/>
          </p:nvCxnSpPr>
          <p:spPr bwMode="auto">
            <a:xfrm rot="5400000" flipH="1" flipV="1">
              <a:off x="7543889" y="3276184"/>
              <a:ext cx="380855" cy="68474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p:spPr>
        </p:cxnSp>
        <p:sp>
          <p:nvSpPr>
            <p:cNvPr id="90150" name="TextBox 73"/>
            <p:cNvSpPr txBox="1">
              <a:spLocks noChangeArrowheads="1"/>
            </p:cNvSpPr>
            <p:nvPr/>
          </p:nvSpPr>
          <p:spPr bwMode="auto">
            <a:xfrm>
              <a:off x="381000" y="3048000"/>
              <a:ext cx="641350" cy="338138"/>
            </a:xfrm>
            <a:prstGeom prst="rect">
              <a:avLst/>
            </a:prstGeom>
            <a:noFill/>
            <a:ln w="9525">
              <a:noFill/>
              <a:miter lim="800000"/>
              <a:headEnd/>
              <a:tailEnd/>
            </a:ln>
          </p:spPr>
          <p:txBody>
            <a:bodyPr wrap="none">
              <a:spAutoFit/>
            </a:bodyPr>
            <a:lstStyle/>
            <a:p>
              <a:r>
                <a:rPr lang="en-US" sz="1600">
                  <a:ea typeface="ＭＳ Ｐゴシック" pitchFamily="34" charset="-128"/>
                </a:rPr>
                <a:t>Load</a:t>
              </a:r>
            </a:p>
          </p:txBody>
        </p:sp>
        <p:cxnSp>
          <p:nvCxnSpPr>
            <p:cNvPr id="21" name="Straight Arrow Connector 74"/>
            <p:cNvCxnSpPr>
              <a:cxnSpLocks noChangeShapeType="1"/>
            </p:cNvCxnSpPr>
            <p:nvPr/>
          </p:nvCxnSpPr>
          <p:spPr bwMode="auto">
            <a:xfrm rot="5400000" flipH="1" flipV="1">
              <a:off x="533447" y="2819536"/>
              <a:ext cx="304220" cy="15125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p:spPr>
        </p:cxnSp>
      </p:grpSp>
      <p:sp>
        <p:nvSpPr>
          <p:cNvPr id="90129" name="TextBox 48"/>
          <p:cNvSpPr txBox="1">
            <a:spLocks noChangeArrowheads="1"/>
          </p:cNvSpPr>
          <p:nvPr/>
        </p:nvSpPr>
        <p:spPr bwMode="auto">
          <a:xfrm>
            <a:off x="38100" y="2219325"/>
            <a:ext cx="1108075" cy="2308225"/>
          </a:xfrm>
          <a:prstGeom prst="rect">
            <a:avLst/>
          </a:prstGeom>
          <a:noFill/>
          <a:ln w="9525">
            <a:noFill/>
            <a:miter lim="800000"/>
            <a:headEnd/>
            <a:tailEnd/>
          </a:ln>
        </p:spPr>
        <p:txBody>
          <a:bodyPr wrap="none">
            <a:spAutoFit/>
          </a:bodyPr>
          <a:lstStyle/>
          <a:p>
            <a:r>
              <a:rPr lang="en-US"/>
              <a:t>Parallel </a:t>
            </a:r>
          </a:p>
          <a:p>
            <a:r>
              <a:rPr lang="en-US"/>
              <a:t>feeding </a:t>
            </a:r>
          </a:p>
          <a:p>
            <a:r>
              <a:rPr lang="en-US"/>
              <a:t>schemes</a:t>
            </a:r>
          </a:p>
          <a:p>
            <a:r>
              <a:rPr lang="en-US"/>
              <a:t>2006,</a:t>
            </a:r>
            <a:endParaRPr lang="ru-RU"/>
          </a:p>
          <a:p>
            <a:r>
              <a:rPr lang="ru-RU"/>
              <a:t>2010</a:t>
            </a:r>
            <a:r>
              <a:rPr lang="en-US"/>
              <a:t>,</a:t>
            </a:r>
          </a:p>
          <a:p>
            <a:r>
              <a:rPr lang="en-US"/>
              <a:t>2015,</a:t>
            </a:r>
          </a:p>
          <a:p>
            <a:r>
              <a:rPr lang="en-US"/>
              <a:t>2016.</a:t>
            </a:r>
          </a:p>
          <a:p>
            <a:r>
              <a:rPr lang="en-US"/>
              <a:t>SLAC</a:t>
            </a:r>
            <a:endParaRPr lang="ru-RU"/>
          </a:p>
        </p:txBody>
      </p:sp>
      <p:sp>
        <p:nvSpPr>
          <p:cNvPr id="90130" name="Прямоугольник 50"/>
          <p:cNvSpPr>
            <a:spLocks noChangeArrowheads="1"/>
          </p:cNvSpPr>
          <p:nvPr/>
        </p:nvSpPr>
        <p:spPr bwMode="auto">
          <a:xfrm>
            <a:off x="4498975" y="5002212"/>
            <a:ext cx="4572000" cy="1200150"/>
          </a:xfrm>
          <a:prstGeom prst="rect">
            <a:avLst/>
          </a:prstGeom>
          <a:noFill/>
          <a:ln w="9525">
            <a:noFill/>
            <a:miter lim="800000"/>
            <a:headEnd/>
            <a:tailEnd/>
          </a:ln>
        </p:spPr>
        <p:txBody>
          <a:bodyPr>
            <a:spAutoFit/>
          </a:bodyPr>
          <a:lstStyle/>
          <a:p>
            <a:pPr algn="just">
              <a:spcAft>
                <a:spcPts val="800"/>
              </a:spcAft>
              <a:buSzPts val="1100"/>
              <a:tabLst>
                <a:tab pos="179388" algn="l"/>
                <a:tab pos="588963" algn="l"/>
              </a:tabLst>
            </a:pPr>
            <a:r>
              <a:rPr lang="en-US" i="1" dirty="0">
                <a:cs typeface="Times New Roman" pitchFamily="18" charset="0"/>
              </a:rPr>
              <a:t>Neilson J., </a:t>
            </a:r>
            <a:r>
              <a:rPr lang="en-US" i="1" dirty="0" err="1">
                <a:cs typeface="Times New Roman" pitchFamily="18" charset="0"/>
              </a:rPr>
              <a:t>Tantawi</a:t>
            </a:r>
            <a:r>
              <a:rPr lang="en-US" i="1" dirty="0">
                <a:cs typeface="Times New Roman" pitchFamily="18" charset="0"/>
              </a:rPr>
              <a:t> S., </a:t>
            </a:r>
            <a:r>
              <a:rPr lang="en-US" i="1" dirty="0" err="1">
                <a:cs typeface="Times New Roman" pitchFamily="18" charset="0"/>
              </a:rPr>
              <a:t>Dolgashev</a:t>
            </a:r>
            <a:r>
              <a:rPr lang="en-US" i="1" dirty="0">
                <a:cs typeface="Times New Roman" pitchFamily="18" charset="0"/>
              </a:rPr>
              <a:t> V.</a:t>
            </a:r>
            <a:r>
              <a:rPr lang="en-US" dirty="0">
                <a:cs typeface="Times New Roman" pitchFamily="18" charset="0"/>
              </a:rPr>
              <a:t> </a:t>
            </a:r>
            <a:r>
              <a:rPr lang="en-US" dirty="0">
                <a:solidFill>
                  <a:srgbClr val="000000"/>
                </a:solidFill>
                <a:cs typeface="Times New Roman" pitchFamily="18" charset="0"/>
              </a:rPr>
              <a:t>Design of RF Feed System for Standing-wave Accelerator Structures. </a:t>
            </a:r>
            <a:r>
              <a:rPr lang="en-US" dirty="0">
                <a:cs typeface="Times New Roman" pitchFamily="18" charset="0"/>
              </a:rPr>
              <a:t>// Proc. of LINAC. 2010. P. 235.</a:t>
            </a:r>
            <a:endParaRPr lang="ru-RU" sz="1400" dirty="0">
              <a:cs typeface="Times New Roman" pitchFamily="18" charset="0"/>
            </a:endParaRPr>
          </a:p>
        </p:txBody>
      </p:sp>
      <p:graphicFrame>
        <p:nvGraphicFramePr>
          <p:cNvPr id="90127" name="Object 15"/>
          <p:cNvGraphicFramePr>
            <a:graphicFrameLocks noChangeAspect="1"/>
          </p:cNvGraphicFramePr>
          <p:nvPr/>
        </p:nvGraphicFramePr>
        <p:xfrm>
          <a:off x="7956550" y="163513"/>
          <a:ext cx="1008063" cy="1008062"/>
        </p:xfrm>
        <a:graphic>
          <a:graphicData uri="http://schemas.openxmlformats.org/presentationml/2006/ole">
            <mc:AlternateContent xmlns:mc="http://schemas.openxmlformats.org/markup-compatibility/2006">
              <mc:Choice xmlns:v="urn:schemas-microsoft-com:vml" Requires="v">
                <p:oleObj spid="_x0000_s90159" name="CorelDRAW" r:id="rId3" imgW="1821600" imgH="1821240" progId="">
                  <p:embed/>
                </p:oleObj>
              </mc:Choice>
              <mc:Fallback>
                <p:oleObj name="CorelDRAW" r:id="rId3" imgW="1821600" imgH="1821240"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635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31"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
        <p:nvSpPr>
          <p:cNvPr id="90132" name="Rectangle 2"/>
          <p:cNvSpPr txBox="1">
            <a:spLocks noChangeArrowheads="1"/>
          </p:cNvSpPr>
          <p:nvPr/>
        </p:nvSpPr>
        <p:spPr bwMode="auto">
          <a:xfrm>
            <a:off x="1433513" y="388938"/>
            <a:ext cx="6130925" cy="1143000"/>
          </a:xfrm>
          <a:prstGeom prst="rect">
            <a:avLst/>
          </a:prstGeom>
          <a:noFill/>
          <a:ln w="9525">
            <a:noFill/>
            <a:miter lim="800000"/>
            <a:headEnd/>
            <a:tailEnd/>
          </a:ln>
        </p:spPr>
        <p:txBody>
          <a:bodyPr/>
          <a:lstStyle/>
          <a:p>
            <a:r>
              <a:rPr lang="en-US" sz="3600" b="1">
                <a:latin typeface="Calibri" pitchFamily="34" charset="0"/>
              </a:rPr>
              <a:t>Parallel coupled RF feeding </a:t>
            </a:r>
            <a:endParaRPr lang="ru-RU" sz="3600" b="1">
              <a:latin typeface="Calibri" pitchFamily="34" charset="0"/>
            </a:endParaRPr>
          </a:p>
          <a:p>
            <a:pPr algn="ctr"/>
            <a:r>
              <a:rPr lang="en-US" sz="3600" b="1">
                <a:latin typeface="Calibri" pitchFamily="34" charset="0"/>
              </a:rPr>
              <a:t>schemes</a:t>
            </a:r>
          </a:p>
        </p:txBody>
      </p:sp>
      <p:sp>
        <p:nvSpPr>
          <p:cNvPr id="54"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12</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53" name="Рисунок 3"/>
          <p:cNvPicPr>
            <a:picLocks noChangeAspect="1"/>
          </p:cNvPicPr>
          <p:nvPr/>
        </p:nvPicPr>
        <p:blipFill>
          <a:blip r:embed="rId4"/>
          <a:srcRect/>
          <a:stretch>
            <a:fillRect/>
          </a:stretch>
        </p:blipFill>
        <p:spPr bwMode="auto">
          <a:xfrm>
            <a:off x="1763713" y="1535113"/>
            <a:ext cx="5219700" cy="3181350"/>
          </a:xfrm>
          <a:prstGeom prst="rect">
            <a:avLst/>
          </a:prstGeom>
          <a:noFill/>
          <a:ln w="9525">
            <a:noFill/>
            <a:miter lim="800000"/>
            <a:headEnd/>
            <a:tailEnd/>
          </a:ln>
        </p:spPr>
      </p:pic>
      <p:sp>
        <p:nvSpPr>
          <p:cNvPr id="91154" name="TextBox 4"/>
          <p:cNvSpPr txBox="1">
            <a:spLocks noChangeArrowheads="1"/>
          </p:cNvSpPr>
          <p:nvPr/>
        </p:nvSpPr>
        <p:spPr bwMode="auto">
          <a:xfrm>
            <a:off x="250825" y="2141538"/>
            <a:ext cx="1108075" cy="2308225"/>
          </a:xfrm>
          <a:prstGeom prst="rect">
            <a:avLst/>
          </a:prstGeom>
          <a:noFill/>
          <a:ln w="9525">
            <a:noFill/>
            <a:miter lim="800000"/>
            <a:headEnd/>
            <a:tailEnd/>
          </a:ln>
        </p:spPr>
        <p:txBody>
          <a:bodyPr wrap="none">
            <a:spAutoFit/>
          </a:bodyPr>
          <a:lstStyle/>
          <a:p>
            <a:r>
              <a:rPr lang="en-US"/>
              <a:t>Parallel </a:t>
            </a:r>
          </a:p>
          <a:p>
            <a:r>
              <a:rPr lang="en-US"/>
              <a:t>feeding </a:t>
            </a:r>
          </a:p>
          <a:p>
            <a:r>
              <a:rPr lang="en-US"/>
              <a:t>schemes</a:t>
            </a:r>
          </a:p>
          <a:p>
            <a:r>
              <a:rPr lang="en-US"/>
              <a:t>2006,</a:t>
            </a:r>
          </a:p>
          <a:p>
            <a:r>
              <a:rPr lang="en-US"/>
              <a:t>2010,</a:t>
            </a:r>
          </a:p>
          <a:p>
            <a:r>
              <a:rPr lang="en-US"/>
              <a:t>201</a:t>
            </a:r>
            <a:r>
              <a:rPr lang="ru-RU"/>
              <a:t>5</a:t>
            </a:r>
            <a:r>
              <a:rPr lang="en-US"/>
              <a:t>,</a:t>
            </a:r>
          </a:p>
          <a:p>
            <a:r>
              <a:rPr lang="en-US"/>
              <a:t>2016.</a:t>
            </a:r>
          </a:p>
          <a:p>
            <a:r>
              <a:rPr lang="en-US"/>
              <a:t>SLAC</a:t>
            </a:r>
            <a:endParaRPr lang="ru-RU"/>
          </a:p>
        </p:txBody>
      </p:sp>
      <p:sp>
        <p:nvSpPr>
          <p:cNvPr id="91155" name="Прямоугольник 7"/>
          <p:cNvSpPr>
            <a:spLocks noChangeArrowheads="1"/>
          </p:cNvSpPr>
          <p:nvPr/>
        </p:nvSpPr>
        <p:spPr bwMode="auto">
          <a:xfrm>
            <a:off x="4541837" y="4716463"/>
            <a:ext cx="4572000" cy="1579562"/>
          </a:xfrm>
          <a:prstGeom prst="rect">
            <a:avLst/>
          </a:prstGeom>
          <a:noFill/>
          <a:ln w="9525">
            <a:noFill/>
            <a:miter lim="800000"/>
            <a:headEnd/>
            <a:tailEnd/>
          </a:ln>
        </p:spPr>
        <p:txBody>
          <a:bodyPr>
            <a:spAutoFit/>
          </a:bodyPr>
          <a:lstStyle/>
          <a:p>
            <a:pPr algn="just">
              <a:spcAft>
                <a:spcPts val="800"/>
              </a:spcAft>
              <a:buSzPts val="1100"/>
              <a:tabLst>
                <a:tab pos="179388" algn="l"/>
                <a:tab pos="588963" algn="l"/>
              </a:tabLst>
            </a:pPr>
            <a:r>
              <a:rPr lang="en-US" i="1" dirty="0" err="1">
                <a:cs typeface="Times New Roman" pitchFamily="18" charset="0"/>
              </a:rPr>
              <a:t>Dolgashev</a:t>
            </a:r>
            <a:r>
              <a:rPr lang="en-US" i="1" dirty="0">
                <a:cs typeface="Times New Roman" pitchFamily="18" charset="0"/>
              </a:rPr>
              <a:t> V.A. </a:t>
            </a:r>
            <a:r>
              <a:rPr lang="en-US" dirty="0">
                <a:cs typeface="Times New Roman" pitchFamily="18" charset="0"/>
              </a:rPr>
              <a:t>Traveling Wave Linear Accelerator with RF Power Flow Outside of Accelerating Cavities. US Patent Application №US 2015/0359080 A1. </a:t>
            </a:r>
            <a:endParaRPr lang="ru-RU" dirty="0">
              <a:cs typeface="Times New Roman" pitchFamily="18" charset="0"/>
            </a:endParaRPr>
          </a:p>
          <a:p>
            <a:pPr algn="just">
              <a:spcAft>
                <a:spcPts val="800"/>
              </a:spcAft>
              <a:buSzPts val="1100"/>
              <a:tabLst>
                <a:tab pos="179388" algn="l"/>
                <a:tab pos="588963" algn="l"/>
              </a:tabLst>
            </a:pPr>
            <a:r>
              <a:rPr lang="en-US" dirty="0" err="1">
                <a:cs typeface="Times New Roman" pitchFamily="18" charset="0"/>
              </a:rPr>
              <a:t>Pub.date</a:t>
            </a:r>
            <a:r>
              <a:rPr lang="en-US" dirty="0">
                <a:cs typeface="Times New Roman" pitchFamily="18" charset="0"/>
              </a:rPr>
              <a:t>: Dec.10, 2015.</a:t>
            </a:r>
            <a:endParaRPr lang="ru-RU" sz="1400" dirty="0">
              <a:cs typeface="Times New Roman" pitchFamily="18" charset="0"/>
            </a:endParaRPr>
          </a:p>
        </p:txBody>
      </p:sp>
      <p:graphicFrame>
        <p:nvGraphicFramePr>
          <p:cNvPr id="91152" name="Object 16"/>
          <p:cNvGraphicFramePr>
            <a:graphicFrameLocks noChangeAspect="1"/>
          </p:cNvGraphicFramePr>
          <p:nvPr/>
        </p:nvGraphicFramePr>
        <p:xfrm>
          <a:off x="7956550" y="188913"/>
          <a:ext cx="1008063" cy="1008062"/>
        </p:xfrm>
        <a:graphic>
          <a:graphicData uri="http://schemas.openxmlformats.org/presentationml/2006/ole">
            <mc:AlternateContent xmlns:mc="http://schemas.openxmlformats.org/markup-compatibility/2006">
              <mc:Choice xmlns:v="urn:schemas-microsoft-com:vml" Requires="v">
                <p:oleObj spid="_x0000_s91184" name="CorelDRAW" r:id="rId5" imgW="1821600" imgH="1821240" progId="">
                  <p:embed/>
                </p:oleObj>
              </mc:Choice>
              <mc:Fallback>
                <p:oleObj name="CorelDRAW" r:id="rId5" imgW="1821600" imgH="1821240" progId="">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1889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56"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
        <p:nvSpPr>
          <p:cNvPr id="91157" name="Rectangle 2"/>
          <p:cNvSpPr txBox="1">
            <a:spLocks noChangeArrowheads="1"/>
          </p:cNvSpPr>
          <p:nvPr/>
        </p:nvSpPr>
        <p:spPr bwMode="auto">
          <a:xfrm>
            <a:off x="1476375" y="388938"/>
            <a:ext cx="6130925" cy="1143000"/>
          </a:xfrm>
          <a:prstGeom prst="rect">
            <a:avLst/>
          </a:prstGeom>
          <a:noFill/>
          <a:ln w="9525">
            <a:noFill/>
            <a:miter lim="800000"/>
            <a:headEnd/>
            <a:tailEnd/>
          </a:ln>
        </p:spPr>
        <p:txBody>
          <a:bodyPr/>
          <a:lstStyle/>
          <a:p>
            <a:r>
              <a:rPr lang="en-US" sz="3600" b="1">
                <a:latin typeface="Calibri" pitchFamily="34" charset="0"/>
              </a:rPr>
              <a:t>Parallel coupled RF feeding </a:t>
            </a:r>
            <a:endParaRPr lang="ru-RU" sz="3600" b="1">
              <a:latin typeface="Calibri" pitchFamily="34" charset="0"/>
            </a:endParaRPr>
          </a:p>
          <a:p>
            <a:pPr algn="ctr"/>
            <a:r>
              <a:rPr lang="en-US" sz="3600" b="1">
                <a:latin typeface="Calibri" pitchFamily="34" charset="0"/>
              </a:rPr>
              <a:t>schemes</a:t>
            </a:r>
          </a:p>
        </p:txBody>
      </p:sp>
      <p:sp>
        <p:nvSpPr>
          <p:cNvPr id="8"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13</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1" name="Заголовок 1"/>
          <p:cNvSpPr>
            <a:spLocks noGrp="1"/>
          </p:cNvSpPr>
          <p:nvPr>
            <p:ph type="title"/>
          </p:nvPr>
        </p:nvSpPr>
        <p:spPr>
          <a:xfrm>
            <a:off x="1038225" y="596900"/>
            <a:ext cx="6000750" cy="706438"/>
          </a:xfrm>
        </p:spPr>
        <p:txBody>
          <a:bodyPr/>
          <a:lstStyle/>
          <a:p>
            <a:pPr algn="l" eaLnBrk="1" hangingPunct="1"/>
            <a:r>
              <a:rPr lang="en-US" sz="2800" dirty="0" smtClean="0"/>
              <a:t>RF feeding schemes: serial feeding, </a:t>
            </a:r>
            <a:br>
              <a:rPr lang="en-US" sz="2800" dirty="0" smtClean="0"/>
            </a:br>
            <a:r>
              <a:rPr lang="en-US" sz="2800" dirty="0" smtClean="0"/>
              <a:t>parallel feeding</a:t>
            </a:r>
            <a:r>
              <a:rPr lang="en-US" sz="3200" dirty="0" smtClean="0"/>
              <a:t/>
            </a:r>
            <a:br>
              <a:rPr lang="en-US" sz="3200" dirty="0" smtClean="0"/>
            </a:br>
            <a:endParaRPr lang="ru-RU" sz="3200" dirty="0" smtClean="0"/>
          </a:p>
        </p:txBody>
      </p:sp>
      <p:grpSp>
        <p:nvGrpSpPr>
          <p:cNvPr id="92172" name="Группа 22"/>
          <p:cNvGrpSpPr>
            <a:grpSpLocks/>
          </p:cNvGrpSpPr>
          <p:nvPr/>
        </p:nvGrpSpPr>
        <p:grpSpPr bwMode="auto">
          <a:xfrm>
            <a:off x="179388" y="1112838"/>
            <a:ext cx="8728075" cy="2409825"/>
            <a:chOff x="179512" y="1113170"/>
            <a:chExt cx="8727989" cy="2409825"/>
          </a:xfrm>
        </p:grpSpPr>
        <p:pic>
          <p:nvPicPr>
            <p:cNvPr id="92191" name="Рисунок 3"/>
            <p:cNvPicPr>
              <a:picLocks noChangeAspect="1" noChangeArrowheads="1"/>
            </p:cNvPicPr>
            <p:nvPr/>
          </p:nvPicPr>
          <p:blipFill>
            <a:blip r:embed="rId4"/>
            <a:srcRect/>
            <a:stretch>
              <a:fillRect/>
            </a:stretch>
          </p:blipFill>
          <p:spPr bwMode="auto">
            <a:xfrm>
              <a:off x="1407573" y="1113170"/>
              <a:ext cx="4714875" cy="2409825"/>
            </a:xfrm>
            <a:prstGeom prst="rect">
              <a:avLst/>
            </a:prstGeom>
            <a:noFill/>
            <a:ln w="9525">
              <a:noFill/>
              <a:miter lim="800000"/>
              <a:headEnd/>
              <a:tailEnd/>
            </a:ln>
          </p:spPr>
        </p:pic>
        <p:sp>
          <p:nvSpPr>
            <p:cNvPr id="92192" name="TextBox 2"/>
            <p:cNvSpPr txBox="1">
              <a:spLocks noChangeArrowheads="1"/>
            </p:cNvSpPr>
            <p:nvPr/>
          </p:nvSpPr>
          <p:spPr bwMode="auto">
            <a:xfrm>
              <a:off x="5462755" y="1507459"/>
              <a:ext cx="3444746" cy="1200329"/>
            </a:xfrm>
            <a:prstGeom prst="rect">
              <a:avLst/>
            </a:prstGeom>
            <a:noFill/>
            <a:ln w="9525">
              <a:noFill/>
              <a:miter lim="800000"/>
              <a:headEnd/>
              <a:tailEnd/>
            </a:ln>
          </p:spPr>
          <p:txBody>
            <a:bodyPr>
              <a:spAutoFit/>
            </a:bodyPr>
            <a:lstStyle/>
            <a:p>
              <a:pPr algn="r"/>
              <a:r>
                <a:rPr lang="en-US"/>
                <a:t> </a:t>
              </a:r>
              <a:r>
                <a:rPr lang="en-US" sz="1200"/>
                <a:t>Vitaly M. Pirozhenko_ EFFICIENT TRAVELING-WAVE </a:t>
              </a:r>
            </a:p>
            <a:p>
              <a:pPr algn="r"/>
              <a:r>
                <a:rPr lang="en-US" sz="1200"/>
                <a:t>ACCELERATING STRUCTURE. </a:t>
              </a:r>
            </a:p>
            <a:p>
              <a:pPr algn="r"/>
              <a:r>
                <a:rPr lang="en-US" sz="1200"/>
                <a:t>Proceedings of EPAC</a:t>
              </a:r>
              <a:r>
                <a:rPr lang="ru-RU" sz="1200"/>
                <a:t>08, </a:t>
              </a:r>
              <a:r>
                <a:rPr lang="en-US" sz="1200"/>
                <a:t>p</a:t>
              </a:r>
              <a:r>
                <a:rPr lang="ru-RU" sz="1200"/>
                <a:t>.2746. </a:t>
              </a:r>
            </a:p>
            <a:p>
              <a:endParaRPr lang="ru-RU"/>
            </a:p>
          </p:txBody>
        </p:sp>
        <p:sp>
          <p:nvSpPr>
            <p:cNvPr id="92193" name="TextBox 5"/>
            <p:cNvSpPr txBox="1">
              <a:spLocks noChangeArrowheads="1"/>
            </p:cNvSpPr>
            <p:nvPr/>
          </p:nvSpPr>
          <p:spPr bwMode="auto">
            <a:xfrm>
              <a:off x="179512" y="1496128"/>
              <a:ext cx="1338828" cy="1477328"/>
            </a:xfrm>
            <a:prstGeom prst="rect">
              <a:avLst/>
            </a:prstGeom>
            <a:noFill/>
            <a:ln w="9525">
              <a:noFill/>
              <a:miter lim="800000"/>
              <a:headEnd/>
              <a:tailEnd/>
            </a:ln>
          </p:spPr>
          <p:txBody>
            <a:bodyPr wrap="none">
              <a:spAutoFit/>
            </a:bodyPr>
            <a:lstStyle/>
            <a:p>
              <a:r>
                <a:rPr lang="en-US" dirty="0"/>
                <a:t>Sequential </a:t>
              </a:r>
            </a:p>
            <a:p>
              <a:r>
                <a:rPr lang="en-US" dirty="0"/>
                <a:t>(serial) </a:t>
              </a:r>
            </a:p>
            <a:p>
              <a:r>
                <a:rPr lang="en-US" dirty="0"/>
                <a:t>feeding</a:t>
              </a:r>
            </a:p>
            <a:p>
              <a:r>
                <a:rPr lang="en-US" dirty="0"/>
                <a:t>scheme</a:t>
              </a:r>
            </a:p>
            <a:p>
              <a:endParaRPr lang="ru-RU" dirty="0"/>
            </a:p>
          </p:txBody>
        </p:sp>
        <p:sp>
          <p:nvSpPr>
            <p:cNvPr id="92194" name="TextBox 20"/>
            <p:cNvSpPr txBox="1">
              <a:spLocks noChangeArrowheads="1"/>
            </p:cNvSpPr>
            <p:nvPr/>
          </p:nvSpPr>
          <p:spPr bwMode="auto">
            <a:xfrm>
              <a:off x="1390867" y="2107623"/>
              <a:ext cx="300813" cy="972668"/>
            </a:xfrm>
            <a:prstGeom prst="rect">
              <a:avLst/>
            </a:prstGeom>
            <a:solidFill>
              <a:schemeClr val="bg1"/>
            </a:solidFill>
            <a:ln w="9525">
              <a:noFill/>
              <a:miter lim="800000"/>
              <a:headEnd/>
              <a:tailEnd/>
            </a:ln>
          </p:spPr>
          <p:txBody>
            <a:bodyPr>
              <a:spAutoFit/>
            </a:bodyPr>
            <a:lstStyle/>
            <a:p>
              <a:endParaRPr lang="ru-RU"/>
            </a:p>
          </p:txBody>
        </p:sp>
        <p:sp>
          <p:nvSpPr>
            <p:cNvPr id="92195" name="TextBox 21"/>
            <p:cNvSpPr txBox="1">
              <a:spLocks noChangeArrowheads="1"/>
            </p:cNvSpPr>
            <p:nvPr/>
          </p:nvSpPr>
          <p:spPr bwMode="auto">
            <a:xfrm>
              <a:off x="1448818" y="2924944"/>
              <a:ext cx="602901" cy="486334"/>
            </a:xfrm>
            <a:prstGeom prst="rect">
              <a:avLst/>
            </a:prstGeom>
            <a:solidFill>
              <a:schemeClr val="bg1"/>
            </a:solidFill>
            <a:ln w="9525">
              <a:noFill/>
              <a:miter lim="800000"/>
              <a:headEnd/>
              <a:tailEnd/>
            </a:ln>
          </p:spPr>
          <p:txBody>
            <a:bodyPr>
              <a:spAutoFit/>
            </a:bodyPr>
            <a:lstStyle/>
            <a:p>
              <a:endParaRPr lang="ru-RU"/>
            </a:p>
          </p:txBody>
        </p:sp>
      </p:grpSp>
      <p:grpSp>
        <p:nvGrpSpPr>
          <p:cNvPr id="92173" name="Группа 16"/>
          <p:cNvGrpSpPr>
            <a:grpSpLocks/>
          </p:cNvGrpSpPr>
          <p:nvPr/>
        </p:nvGrpSpPr>
        <p:grpSpPr bwMode="auto">
          <a:xfrm>
            <a:off x="179388" y="3895725"/>
            <a:ext cx="8728075" cy="1597025"/>
            <a:chOff x="179512" y="3896196"/>
            <a:chExt cx="8727989" cy="1596596"/>
          </a:xfrm>
        </p:grpSpPr>
        <p:pic>
          <p:nvPicPr>
            <p:cNvPr id="92185" name="Picture 2"/>
            <p:cNvPicPr>
              <a:picLocks noChangeAspect="1" noChangeArrowheads="1"/>
            </p:cNvPicPr>
            <p:nvPr/>
          </p:nvPicPr>
          <p:blipFill>
            <a:blip r:embed="rId5"/>
            <a:srcRect/>
            <a:stretch>
              <a:fillRect/>
            </a:stretch>
          </p:blipFill>
          <p:spPr bwMode="auto">
            <a:xfrm>
              <a:off x="1356259" y="4172290"/>
              <a:ext cx="4874454" cy="1296144"/>
            </a:xfrm>
            <a:prstGeom prst="rect">
              <a:avLst/>
            </a:prstGeom>
            <a:noFill/>
            <a:ln w="9525">
              <a:noFill/>
              <a:miter lim="800000"/>
              <a:headEnd/>
              <a:tailEnd/>
            </a:ln>
          </p:spPr>
        </p:pic>
        <p:sp>
          <p:nvSpPr>
            <p:cNvPr id="92186" name="TextBox 4"/>
            <p:cNvSpPr txBox="1">
              <a:spLocks noChangeArrowheads="1"/>
            </p:cNvSpPr>
            <p:nvPr/>
          </p:nvSpPr>
          <p:spPr bwMode="auto">
            <a:xfrm>
              <a:off x="6135845" y="3896196"/>
              <a:ext cx="2771656" cy="1169551"/>
            </a:xfrm>
            <a:prstGeom prst="rect">
              <a:avLst/>
            </a:prstGeom>
            <a:noFill/>
            <a:ln w="9525">
              <a:noFill/>
              <a:miter lim="800000"/>
              <a:headEnd/>
              <a:tailEnd/>
            </a:ln>
          </p:spPr>
          <p:txBody>
            <a:bodyPr wrap="none">
              <a:spAutoFit/>
            </a:bodyPr>
            <a:lstStyle/>
            <a:p>
              <a:pPr algn="r"/>
              <a:r>
                <a:rPr lang="ru-RU" sz="1400"/>
                <a:t> </a:t>
              </a:r>
              <a:r>
                <a:rPr lang="en-US" sz="1400"/>
                <a:t>R</a:t>
              </a:r>
              <a:r>
                <a:rPr lang="ru-RU" sz="1400"/>
                <a:t>.</a:t>
              </a:r>
              <a:r>
                <a:rPr lang="en-US" sz="1400"/>
                <a:t>M</a:t>
              </a:r>
              <a:r>
                <a:rPr lang="ru-RU" sz="1400"/>
                <a:t>. </a:t>
              </a:r>
              <a:r>
                <a:rPr lang="en-US" sz="1400"/>
                <a:t>Sundelin</a:t>
              </a:r>
              <a:r>
                <a:rPr lang="ru-RU" sz="1400"/>
                <a:t>, </a:t>
              </a:r>
              <a:endParaRPr lang="en-US" sz="1400"/>
            </a:p>
            <a:p>
              <a:pPr algn="r"/>
              <a:r>
                <a:rPr lang="en-US" sz="1400"/>
                <a:t>J</a:t>
              </a:r>
              <a:r>
                <a:rPr lang="ru-RU" sz="1400"/>
                <a:t>.</a:t>
              </a:r>
              <a:r>
                <a:rPr lang="en-US" sz="1400"/>
                <a:t>L</a:t>
              </a:r>
              <a:r>
                <a:rPr lang="ru-RU" sz="1400"/>
                <a:t>.</a:t>
              </a:r>
              <a:r>
                <a:rPr lang="en-US" sz="1400"/>
                <a:t>Kirchgessner</a:t>
              </a:r>
              <a:r>
                <a:rPr lang="ru-RU" sz="1400"/>
                <a:t>, </a:t>
              </a:r>
              <a:r>
                <a:rPr lang="en-US" sz="1400"/>
                <a:t>and M</a:t>
              </a:r>
              <a:r>
                <a:rPr lang="ru-RU" sz="1400"/>
                <a:t>.</a:t>
              </a:r>
              <a:r>
                <a:rPr lang="en-US" sz="1400"/>
                <a:t>Tiger</a:t>
              </a:r>
              <a:r>
                <a:rPr lang="ru-RU" sz="1400"/>
                <a:t>. </a:t>
              </a:r>
              <a:endParaRPr lang="en-US" sz="1400"/>
            </a:p>
            <a:p>
              <a:pPr algn="r"/>
              <a:r>
                <a:rPr lang="en-US" sz="1400"/>
                <a:t>Parallel Coupled Structure</a:t>
              </a:r>
              <a:r>
                <a:rPr lang="ru-RU" sz="1400"/>
                <a:t>. </a:t>
              </a:r>
              <a:endParaRPr lang="en-US" sz="1400"/>
            </a:p>
            <a:p>
              <a:pPr algn="r"/>
              <a:r>
                <a:rPr lang="en-US" sz="1400"/>
                <a:t>IEEE Trans</a:t>
              </a:r>
              <a:r>
                <a:rPr lang="ru-RU" sz="1400"/>
                <a:t>.</a:t>
              </a:r>
              <a:r>
                <a:rPr lang="en-US" sz="1400"/>
                <a:t>on Nucl</a:t>
              </a:r>
              <a:r>
                <a:rPr lang="ru-RU" sz="1400"/>
                <a:t>.</a:t>
              </a:r>
              <a:r>
                <a:rPr lang="en-US" sz="1400"/>
                <a:t>Sci</a:t>
              </a:r>
              <a:r>
                <a:rPr lang="ru-RU" sz="1400"/>
                <a:t>., </a:t>
              </a:r>
              <a:endParaRPr lang="en-US" sz="1400"/>
            </a:p>
            <a:p>
              <a:pPr algn="r"/>
              <a:r>
                <a:rPr lang="en-US" sz="1400"/>
                <a:t>Vol</a:t>
              </a:r>
              <a:r>
                <a:rPr lang="ru-RU" sz="1400"/>
                <a:t>. </a:t>
              </a:r>
              <a:r>
                <a:rPr lang="en-US" sz="1400"/>
                <a:t>NS</a:t>
              </a:r>
              <a:r>
                <a:rPr lang="ru-RU" sz="1400"/>
                <a:t>-24, </a:t>
              </a:r>
              <a:r>
                <a:rPr lang="en-US" sz="1400"/>
                <a:t>No</a:t>
              </a:r>
              <a:r>
                <a:rPr lang="ru-RU" sz="1400"/>
                <a:t>.3, 1977, </a:t>
              </a:r>
              <a:r>
                <a:rPr lang="en-US" sz="1400"/>
                <a:t>p</a:t>
              </a:r>
              <a:r>
                <a:rPr lang="ru-RU" sz="1400"/>
                <a:t>.1686.</a:t>
              </a:r>
              <a:endParaRPr lang="ru-RU"/>
            </a:p>
          </p:txBody>
        </p:sp>
        <p:sp>
          <p:nvSpPr>
            <p:cNvPr id="92187" name="TextBox 7"/>
            <p:cNvSpPr txBox="1">
              <a:spLocks noChangeArrowheads="1"/>
            </p:cNvSpPr>
            <p:nvPr/>
          </p:nvSpPr>
          <p:spPr bwMode="auto">
            <a:xfrm>
              <a:off x="179512" y="4285180"/>
              <a:ext cx="1018227" cy="923330"/>
            </a:xfrm>
            <a:prstGeom prst="rect">
              <a:avLst/>
            </a:prstGeom>
            <a:noFill/>
            <a:ln w="9525">
              <a:noFill/>
              <a:miter lim="800000"/>
              <a:headEnd/>
              <a:tailEnd/>
            </a:ln>
          </p:spPr>
          <p:txBody>
            <a:bodyPr wrap="none">
              <a:spAutoFit/>
            </a:bodyPr>
            <a:lstStyle/>
            <a:p>
              <a:r>
                <a:rPr lang="en-US"/>
                <a:t>Parallel </a:t>
              </a:r>
            </a:p>
            <a:p>
              <a:r>
                <a:rPr lang="en-US"/>
                <a:t>feeding </a:t>
              </a:r>
            </a:p>
            <a:p>
              <a:r>
                <a:rPr lang="en-US"/>
                <a:t>scheme</a:t>
              </a:r>
              <a:endParaRPr lang="ru-RU"/>
            </a:p>
          </p:txBody>
        </p:sp>
        <p:sp>
          <p:nvSpPr>
            <p:cNvPr id="92188" name="TextBox 6"/>
            <p:cNvSpPr txBox="1">
              <a:spLocks noChangeArrowheads="1"/>
            </p:cNvSpPr>
            <p:nvPr/>
          </p:nvSpPr>
          <p:spPr bwMode="auto">
            <a:xfrm>
              <a:off x="1305151" y="3915848"/>
              <a:ext cx="1056700" cy="369332"/>
            </a:xfrm>
            <a:prstGeom prst="rect">
              <a:avLst/>
            </a:prstGeom>
            <a:noFill/>
            <a:ln w="9525">
              <a:noFill/>
              <a:miter lim="800000"/>
              <a:headEnd/>
              <a:tailEnd/>
            </a:ln>
          </p:spPr>
          <p:txBody>
            <a:bodyPr wrap="none">
              <a:spAutoFit/>
            </a:bodyPr>
            <a:lstStyle/>
            <a:p>
              <a:r>
                <a:rPr lang="en-US"/>
                <a:t>RF input</a:t>
              </a:r>
              <a:endParaRPr lang="ru-RU"/>
            </a:p>
          </p:txBody>
        </p:sp>
        <p:sp>
          <p:nvSpPr>
            <p:cNvPr id="92189" name="TextBox 9"/>
            <p:cNvSpPr txBox="1">
              <a:spLocks noChangeArrowheads="1"/>
            </p:cNvSpPr>
            <p:nvPr/>
          </p:nvSpPr>
          <p:spPr bwMode="auto">
            <a:xfrm>
              <a:off x="2662407" y="3933387"/>
              <a:ext cx="2262158" cy="369332"/>
            </a:xfrm>
            <a:prstGeom prst="rect">
              <a:avLst/>
            </a:prstGeom>
            <a:noFill/>
            <a:ln w="9525">
              <a:noFill/>
              <a:miter lim="800000"/>
              <a:headEnd/>
              <a:tailEnd/>
            </a:ln>
          </p:spPr>
          <p:txBody>
            <a:bodyPr wrap="none">
              <a:spAutoFit/>
            </a:bodyPr>
            <a:lstStyle/>
            <a:p>
              <a:r>
                <a:rPr lang="en-US"/>
                <a:t>Coaxial feeding line </a:t>
              </a:r>
              <a:endParaRPr lang="ru-RU"/>
            </a:p>
          </p:txBody>
        </p:sp>
        <p:sp>
          <p:nvSpPr>
            <p:cNvPr id="92190" name="TextBox 10"/>
            <p:cNvSpPr txBox="1">
              <a:spLocks noChangeArrowheads="1"/>
            </p:cNvSpPr>
            <p:nvPr/>
          </p:nvSpPr>
          <p:spPr bwMode="auto">
            <a:xfrm>
              <a:off x="2803471" y="5123460"/>
              <a:ext cx="1980029" cy="369332"/>
            </a:xfrm>
            <a:prstGeom prst="rect">
              <a:avLst/>
            </a:prstGeom>
            <a:noFill/>
            <a:ln w="9525">
              <a:noFill/>
              <a:miter lim="800000"/>
              <a:headEnd/>
              <a:tailEnd/>
            </a:ln>
          </p:spPr>
          <p:txBody>
            <a:bodyPr wrap="none">
              <a:spAutoFit/>
            </a:bodyPr>
            <a:lstStyle/>
            <a:p>
              <a:r>
                <a:rPr lang="en-US"/>
                <a:t>Accelerating cells</a:t>
              </a:r>
              <a:endParaRPr lang="ru-RU"/>
            </a:p>
          </p:txBody>
        </p:sp>
      </p:grpSp>
      <p:cxnSp>
        <p:nvCxnSpPr>
          <p:cNvPr id="18" name="Прямая соединительная линия 17"/>
          <p:cNvCxnSpPr/>
          <p:nvPr/>
        </p:nvCxnSpPr>
        <p:spPr>
          <a:xfrm>
            <a:off x="107950" y="1196975"/>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79388" y="371633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79388" y="5732463"/>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1692275" y="1341438"/>
            <a:ext cx="3600450"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a:t>
            </a:r>
            <a:endParaRPr lang="ru-RU" dirty="0"/>
          </a:p>
        </p:txBody>
      </p:sp>
      <p:cxnSp>
        <p:nvCxnSpPr>
          <p:cNvPr id="12" name="Прямая со стрелкой 11"/>
          <p:cNvCxnSpPr/>
          <p:nvPr/>
        </p:nvCxnSpPr>
        <p:spPr>
          <a:xfrm flipH="1" flipV="1">
            <a:off x="2662238" y="4941888"/>
            <a:ext cx="2540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179" name="TextBox 25"/>
          <p:cNvSpPr txBox="1">
            <a:spLocks noChangeArrowheads="1"/>
          </p:cNvSpPr>
          <p:nvPr/>
        </p:nvSpPr>
        <p:spPr bwMode="auto">
          <a:xfrm>
            <a:off x="2774950" y="1258888"/>
            <a:ext cx="1979613" cy="369887"/>
          </a:xfrm>
          <a:prstGeom prst="rect">
            <a:avLst/>
          </a:prstGeom>
          <a:noFill/>
          <a:ln w="9525">
            <a:noFill/>
            <a:miter lim="800000"/>
            <a:headEnd/>
            <a:tailEnd/>
          </a:ln>
        </p:spPr>
        <p:txBody>
          <a:bodyPr wrap="none">
            <a:spAutoFit/>
          </a:bodyPr>
          <a:lstStyle/>
          <a:p>
            <a:r>
              <a:rPr lang="en-US"/>
              <a:t>Accelerating cells</a:t>
            </a:r>
            <a:endParaRPr lang="ru-RU"/>
          </a:p>
        </p:txBody>
      </p:sp>
      <p:cxnSp>
        <p:nvCxnSpPr>
          <p:cNvPr id="28" name="Прямая со стрелкой 27"/>
          <p:cNvCxnSpPr/>
          <p:nvPr/>
        </p:nvCxnSpPr>
        <p:spPr>
          <a:xfrm flipH="1">
            <a:off x="2662238" y="1484313"/>
            <a:ext cx="112712" cy="46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4718050" y="1508125"/>
            <a:ext cx="574675" cy="468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2484438" y="4171950"/>
            <a:ext cx="271462" cy="234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4598988" y="4932363"/>
            <a:ext cx="325437"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184"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92170" name="Object 10"/>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92202" name="CorelDRAW" r:id="rId6" imgW="1821600" imgH="1821240" progId="">
                  <p:embed/>
                </p:oleObj>
              </mc:Choice>
              <mc:Fallback>
                <p:oleObj name="CorelDRAW" r:id="rId6" imgW="1821600" imgH="182124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14</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4" name="Rectangle 2"/>
          <p:cNvSpPr>
            <a:spLocks noGrp="1" noChangeArrowheads="1"/>
          </p:cNvSpPr>
          <p:nvPr>
            <p:ph type="title"/>
          </p:nvPr>
        </p:nvSpPr>
        <p:spPr/>
        <p:txBody>
          <a:bodyPr/>
          <a:lstStyle/>
          <a:p>
            <a:pPr algn="l" eaLnBrk="1" hangingPunct="1"/>
            <a:r>
              <a:rPr lang="en-US" sz="3600" smtClean="0"/>
              <a:t>Parallel coupled accelerating structure – conceptual RF scheme </a:t>
            </a:r>
          </a:p>
        </p:txBody>
      </p:sp>
      <p:sp>
        <p:nvSpPr>
          <p:cNvPr id="93195" name="Rectangle 3"/>
          <p:cNvSpPr>
            <a:spLocks noGrp="1" noChangeArrowheads="1"/>
          </p:cNvSpPr>
          <p:nvPr>
            <p:ph idx="1"/>
          </p:nvPr>
        </p:nvSpPr>
        <p:spPr>
          <a:xfrm>
            <a:off x="365125" y="1792288"/>
            <a:ext cx="8229600" cy="4132262"/>
          </a:xfrm>
        </p:spPr>
        <p:txBody>
          <a:bodyPr/>
          <a:lstStyle/>
          <a:p>
            <a:pPr marL="0" indent="0" eaLnBrk="1" hangingPunct="1">
              <a:buFont typeface="Arial" charset="0"/>
              <a:buNone/>
            </a:pPr>
            <a:r>
              <a:rPr lang="en-US" smtClean="0"/>
              <a:t>.</a:t>
            </a:r>
          </a:p>
        </p:txBody>
      </p:sp>
      <p:grpSp>
        <p:nvGrpSpPr>
          <p:cNvPr id="93196" name="Группа 2"/>
          <p:cNvGrpSpPr>
            <a:grpSpLocks/>
          </p:cNvGrpSpPr>
          <p:nvPr/>
        </p:nvGrpSpPr>
        <p:grpSpPr bwMode="auto">
          <a:xfrm>
            <a:off x="884238" y="1955800"/>
            <a:ext cx="7113587" cy="3586163"/>
            <a:chOff x="884567" y="1956592"/>
            <a:chExt cx="7113055" cy="3584871"/>
          </a:xfrm>
        </p:grpSpPr>
        <p:pic>
          <p:nvPicPr>
            <p:cNvPr id="93200" name="Рисунок 2"/>
            <p:cNvPicPr>
              <a:picLocks noChangeAspect="1"/>
            </p:cNvPicPr>
            <p:nvPr/>
          </p:nvPicPr>
          <p:blipFill>
            <a:blip r:embed="rId3"/>
            <a:srcRect/>
            <a:stretch>
              <a:fillRect/>
            </a:stretch>
          </p:blipFill>
          <p:spPr bwMode="auto">
            <a:xfrm>
              <a:off x="1565379" y="2250943"/>
              <a:ext cx="6207125" cy="2919020"/>
            </a:xfrm>
            <a:prstGeom prst="rect">
              <a:avLst/>
            </a:prstGeom>
            <a:noFill/>
            <a:ln w="9525">
              <a:noFill/>
              <a:miter lim="800000"/>
              <a:headEnd/>
              <a:tailEnd/>
            </a:ln>
          </p:spPr>
        </p:pic>
        <p:sp>
          <p:nvSpPr>
            <p:cNvPr id="93201" name="TextBox 58"/>
            <p:cNvSpPr txBox="1">
              <a:spLocks noChangeArrowheads="1"/>
            </p:cNvSpPr>
            <p:nvPr/>
          </p:nvSpPr>
          <p:spPr bwMode="auto">
            <a:xfrm>
              <a:off x="884567" y="2409419"/>
              <a:ext cx="749473" cy="365915"/>
            </a:xfrm>
            <a:prstGeom prst="rect">
              <a:avLst/>
            </a:prstGeom>
            <a:noFill/>
            <a:ln w="9525">
              <a:noFill/>
              <a:miter lim="800000"/>
              <a:headEnd/>
              <a:tailEnd/>
            </a:ln>
          </p:spPr>
          <p:txBody>
            <a:bodyPr wrap="none">
              <a:spAutoFit/>
            </a:bodyPr>
            <a:lstStyle/>
            <a:p>
              <a:r>
                <a:rPr lang="en-US" sz="1600">
                  <a:ea typeface="ＭＳ Ｐゴシック" pitchFamily="34" charset="-128"/>
                </a:rPr>
                <a:t>RF</a:t>
              </a:r>
            </a:p>
            <a:p>
              <a:r>
                <a:rPr lang="en-US" sz="1600">
                  <a:ea typeface="ＭＳ Ｐゴシック" pitchFamily="34" charset="-128"/>
                </a:rPr>
                <a:t>source</a:t>
              </a:r>
            </a:p>
          </p:txBody>
        </p:sp>
        <p:sp>
          <p:nvSpPr>
            <p:cNvPr id="93202" name="TextBox 73"/>
            <p:cNvSpPr txBox="1">
              <a:spLocks noChangeArrowheads="1"/>
            </p:cNvSpPr>
            <p:nvPr/>
          </p:nvSpPr>
          <p:spPr bwMode="auto">
            <a:xfrm>
              <a:off x="1616850" y="1956592"/>
              <a:ext cx="1701107" cy="338566"/>
            </a:xfrm>
            <a:prstGeom prst="rect">
              <a:avLst/>
            </a:prstGeom>
            <a:noFill/>
            <a:ln w="9525">
              <a:noFill/>
              <a:miter lim="800000"/>
              <a:headEnd/>
              <a:tailEnd/>
            </a:ln>
          </p:spPr>
          <p:txBody>
            <a:bodyPr wrap="none">
              <a:spAutoFit/>
            </a:bodyPr>
            <a:lstStyle/>
            <a:p>
              <a:r>
                <a:rPr lang="en-US" sz="1600">
                  <a:ea typeface="ＭＳ Ｐゴシック" pitchFamily="34" charset="-128"/>
                </a:rPr>
                <a:t>Input Diaphragm</a:t>
              </a:r>
            </a:p>
          </p:txBody>
        </p:sp>
        <p:sp>
          <p:nvSpPr>
            <p:cNvPr id="93203" name="TextBox 73"/>
            <p:cNvSpPr txBox="1">
              <a:spLocks noChangeArrowheads="1"/>
            </p:cNvSpPr>
            <p:nvPr/>
          </p:nvSpPr>
          <p:spPr bwMode="auto">
            <a:xfrm>
              <a:off x="7277553" y="3693891"/>
              <a:ext cx="720069" cy="328621"/>
            </a:xfrm>
            <a:prstGeom prst="rect">
              <a:avLst/>
            </a:prstGeom>
            <a:noFill/>
            <a:ln w="9525">
              <a:noFill/>
              <a:miter lim="800000"/>
              <a:headEnd/>
              <a:tailEnd/>
            </a:ln>
          </p:spPr>
          <p:txBody>
            <a:bodyPr wrap="none">
              <a:spAutoFit/>
            </a:bodyPr>
            <a:lstStyle/>
            <a:p>
              <a:r>
                <a:rPr lang="en-US" sz="1600">
                  <a:ea typeface="ＭＳ Ｐゴシック" pitchFamily="34" charset="-128"/>
                </a:rPr>
                <a:t>Beam</a:t>
              </a:r>
            </a:p>
          </p:txBody>
        </p:sp>
        <p:sp>
          <p:nvSpPr>
            <p:cNvPr id="93204" name="TextBox 73"/>
            <p:cNvSpPr txBox="1">
              <a:spLocks noChangeArrowheads="1"/>
            </p:cNvSpPr>
            <p:nvPr/>
          </p:nvSpPr>
          <p:spPr bwMode="auto">
            <a:xfrm>
              <a:off x="3598034" y="1956592"/>
              <a:ext cx="1154483" cy="338566"/>
            </a:xfrm>
            <a:prstGeom prst="rect">
              <a:avLst/>
            </a:prstGeom>
            <a:noFill/>
            <a:ln w="9525">
              <a:noFill/>
              <a:miter lim="800000"/>
              <a:headEnd/>
              <a:tailEnd/>
            </a:ln>
          </p:spPr>
          <p:txBody>
            <a:bodyPr wrap="none">
              <a:spAutoFit/>
            </a:bodyPr>
            <a:lstStyle/>
            <a:p>
              <a:r>
                <a:rPr lang="en-US" sz="1600">
                  <a:ea typeface="ＭＳ Ｐゴシック" pitchFamily="34" charset="-128"/>
                </a:rPr>
                <a:t>Input Slots</a:t>
              </a:r>
            </a:p>
          </p:txBody>
        </p:sp>
        <p:sp>
          <p:nvSpPr>
            <p:cNvPr id="93205" name="TextBox 73"/>
            <p:cNvSpPr txBox="1">
              <a:spLocks noChangeArrowheads="1"/>
            </p:cNvSpPr>
            <p:nvPr/>
          </p:nvSpPr>
          <p:spPr bwMode="auto">
            <a:xfrm>
              <a:off x="5625242" y="1956592"/>
              <a:ext cx="1257460" cy="338566"/>
            </a:xfrm>
            <a:prstGeom prst="rect">
              <a:avLst/>
            </a:prstGeom>
            <a:noFill/>
            <a:ln w="9525">
              <a:noFill/>
              <a:miter lim="800000"/>
              <a:headEnd/>
              <a:tailEnd/>
            </a:ln>
          </p:spPr>
          <p:txBody>
            <a:bodyPr wrap="none">
              <a:spAutoFit/>
            </a:bodyPr>
            <a:lstStyle/>
            <a:p>
              <a:r>
                <a:rPr lang="en-US" sz="1600">
                  <a:ea typeface="ＭＳ Ｐゴシック" pitchFamily="34" charset="-128"/>
                </a:rPr>
                <a:t>Tuning Pins</a:t>
              </a:r>
            </a:p>
          </p:txBody>
        </p:sp>
        <p:sp>
          <p:nvSpPr>
            <p:cNvPr id="93206" name="TextBox 66"/>
            <p:cNvSpPr txBox="1">
              <a:spLocks noChangeArrowheads="1"/>
            </p:cNvSpPr>
            <p:nvPr/>
          </p:nvSpPr>
          <p:spPr bwMode="auto">
            <a:xfrm>
              <a:off x="3441483" y="5202909"/>
              <a:ext cx="2646218" cy="338554"/>
            </a:xfrm>
            <a:prstGeom prst="rect">
              <a:avLst/>
            </a:prstGeom>
            <a:noFill/>
            <a:ln w="9525">
              <a:noFill/>
              <a:miter lim="800000"/>
              <a:headEnd/>
              <a:tailEnd/>
            </a:ln>
          </p:spPr>
          <p:txBody>
            <a:bodyPr>
              <a:spAutoFit/>
            </a:bodyPr>
            <a:lstStyle/>
            <a:p>
              <a:r>
                <a:rPr lang="en-US" sz="1600">
                  <a:ea typeface="ＭＳ Ｐゴシック" pitchFamily="34" charset="-128"/>
                </a:rPr>
                <a:t>Accelerating Cavities</a:t>
              </a:r>
            </a:p>
          </p:txBody>
        </p:sp>
        <p:sp>
          <p:nvSpPr>
            <p:cNvPr id="93207" name="TextBox 66"/>
            <p:cNvSpPr txBox="1">
              <a:spLocks noChangeArrowheads="1"/>
            </p:cNvSpPr>
            <p:nvPr/>
          </p:nvSpPr>
          <p:spPr bwMode="auto">
            <a:xfrm>
              <a:off x="4215493" y="3002939"/>
              <a:ext cx="1872208" cy="338554"/>
            </a:xfrm>
            <a:prstGeom prst="rect">
              <a:avLst/>
            </a:prstGeom>
            <a:noFill/>
            <a:ln w="9525">
              <a:noFill/>
              <a:miter lim="800000"/>
              <a:headEnd/>
              <a:tailEnd/>
            </a:ln>
          </p:spPr>
          <p:txBody>
            <a:bodyPr>
              <a:spAutoFit/>
            </a:bodyPr>
            <a:lstStyle/>
            <a:p>
              <a:r>
                <a:rPr lang="en-US" sz="1600">
                  <a:ea typeface="ＭＳ Ｐゴシック" pitchFamily="34" charset="-128"/>
                </a:rPr>
                <a:t>Exciting Cavity</a:t>
              </a:r>
            </a:p>
          </p:txBody>
        </p:sp>
      </p:grpSp>
      <p:cxnSp>
        <p:nvCxnSpPr>
          <p:cNvPr id="284" name="Прямая соединительная линия 283"/>
          <p:cNvCxnSpPr/>
          <p:nvPr/>
        </p:nvCxnSpPr>
        <p:spPr>
          <a:xfrm>
            <a:off x="188913" y="5876925"/>
            <a:ext cx="8583612"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85" name="Прямая соединительная линия 284"/>
          <p:cNvCxnSpPr/>
          <p:nvPr/>
        </p:nvCxnSpPr>
        <p:spPr>
          <a:xfrm>
            <a:off x="188913" y="1484313"/>
            <a:ext cx="8583612"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93199"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9319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93226" name="CorelDRAW" r:id="rId4" imgW="1821600" imgH="1821240" progId="">
                  <p:embed/>
                </p:oleObj>
              </mc:Choice>
              <mc:Fallback>
                <p:oleObj name="CorelDRAW" r:id="rId4" imgW="1821600" imgH="1821240"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Page15</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4" name="Rectangle 2"/>
          <p:cNvSpPr>
            <a:spLocks noGrp="1" noChangeArrowheads="1"/>
          </p:cNvSpPr>
          <p:nvPr>
            <p:ph type="title"/>
          </p:nvPr>
        </p:nvSpPr>
        <p:spPr>
          <a:xfrm>
            <a:off x="454403" y="271198"/>
            <a:ext cx="8229600" cy="1143000"/>
          </a:xfrm>
        </p:spPr>
        <p:txBody>
          <a:bodyPr/>
          <a:lstStyle/>
          <a:p>
            <a:pPr eaLnBrk="1" hangingPunct="1"/>
            <a:r>
              <a:rPr lang="en-US" sz="3600" dirty="0" smtClean="0"/>
              <a:t>Conceptual RF scheme</a:t>
            </a:r>
            <a:r>
              <a:rPr lang="en-US" sz="3600" dirty="0"/>
              <a:t>s</a:t>
            </a:r>
            <a:r>
              <a:rPr lang="en-US" sz="3600" dirty="0" smtClean="0"/>
              <a:t> </a:t>
            </a:r>
          </a:p>
        </p:txBody>
      </p:sp>
      <p:sp>
        <p:nvSpPr>
          <p:cNvPr id="93195" name="Rectangle 3"/>
          <p:cNvSpPr>
            <a:spLocks noGrp="1" noChangeArrowheads="1"/>
          </p:cNvSpPr>
          <p:nvPr>
            <p:ph idx="1"/>
          </p:nvPr>
        </p:nvSpPr>
        <p:spPr>
          <a:xfrm>
            <a:off x="281698" y="1579564"/>
            <a:ext cx="8229600" cy="4132262"/>
          </a:xfrm>
        </p:spPr>
        <p:txBody>
          <a:bodyPr/>
          <a:lstStyle/>
          <a:p>
            <a:pPr marL="0" indent="0" eaLnBrk="1" hangingPunct="1">
              <a:buFont typeface="Arial" charset="0"/>
              <a:buNone/>
            </a:pPr>
            <a:r>
              <a:rPr lang="en-US" dirty="0" smtClean="0"/>
              <a:t>.</a:t>
            </a:r>
          </a:p>
        </p:txBody>
      </p:sp>
      <p:cxnSp>
        <p:nvCxnSpPr>
          <p:cNvPr id="284" name="Прямая соединительная линия 283"/>
          <p:cNvCxnSpPr/>
          <p:nvPr/>
        </p:nvCxnSpPr>
        <p:spPr>
          <a:xfrm>
            <a:off x="188913" y="5876925"/>
            <a:ext cx="8583612"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85" name="Прямая соединительная линия 284"/>
          <p:cNvCxnSpPr/>
          <p:nvPr/>
        </p:nvCxnSpPr>
        <p:spPr>
          <a:xfrm>
            <a:off x="227543" y="1414198"/>
            <a:ext cx="8583612"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93199"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9319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04510" name="CorelDRAW" r:id="rId3" imgW="1821600" imgH="1821240" progId="">
                  <p:embed/>
                </p:oleObj>
              </mc:Choice>
              <mc:Fallback>
                <p:oleObj name="CorelDRAW" r:id="rId3" imgW="1821600" imgH="1821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7" name="Группа 46"/>
          <p:cNvGrpSpPr>
            <a:grpSpLocks/>
          </p:cNvGrpSpPr>
          <p:nvPr/>
        </p:nvGrpSpPr>
        <p:grpSpPr bwMode="auto">
          <a:xfrm>
            <a:off x="3185051" y="1864529"/>
            <a:ext cx="2591335" cy="1078364"/>
            <a:chOff x="4484" y="6151"/>
            <a:chExt cx="3454" cy="1679"/>
          </a:xfrm>
        </p:grpSpPr>
        <p:sp>
          <p:nvSpPr>
            <p:cNvPr id="48" name="Rectangle 3"/>
            <p:cNvSpPr>
              <a:spLocks noChangeArrowheads="1"/>
            </p:cNvSpPr>
            <p:nvPr/>
          </p:nvSpPr>
          <p:spPr bwMode="auto">
            <a:xfrm>
              <a:off x="5848" y="6327"/>
              <a:ext cx="2090" cy="1087"/>
            </a:xfrm>
            <a:prstGeom prst="rect">
              <a:avLst/>
            </a:prstGeom>
            <a:solidFill>
              <a:srgbClr val="FFFFFF"/>
            </a:solidFill>
            <a:ln w="57150">
              <a:solidFill>
                <a:srgbClr val="000000"/>
              </a:solidFill>
              <a:miter lim="800000"/>
              <a:headEnd/>
              <a:tailEnd/>
            </a:ln>
          </p:spPr>
          <p:txBody>
            <a:bodyPr rot="0" vert="horz" wrap="square" lIns="91440" tIns="45720" rIns="91440" bIns="45720" anchor="t" anchorCtr="0" upright="1">
              <a:noAutofit/>
            </a:bodyPr>
            <a:lstStyle/>
            <a:p>
              <a:endParaRPr lang="ru-RU"/>
            </a:p>
          </p:txBody>
        </p:sp>
        <p:sp>
          <p:nvSpPr>
            <p:cNvPr id="49" name="Rectangle 4"/>
            <p:cNvSpPr>
              <a:spLocks noChangeArrowheads="1"/>
            </p:cNvSpPr>
            <p:nvPr/>
          </p:nvSpPr>
          <p:spPr bwMode="auto">
            <a:xfrm>
              <a:off x="6775" y="6151"/>
              <a:ext cx="290" cy="1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cxnSp>
          <p:nvCxnSpPr>
            <p:cNvPr id="50" name="Line 5"/>
            <p:cNvCxnSpPr>
              <a:cxnSpLocks noChangeShapeType="1"/>
            </p:cNvCxnSpPr>
            <p:nvPr/>
          </p:nvCxnSpPr>
          <p:spPr bwMode="auto">
            <a:xfrm flipV="1">
              <a:off x="6910" y="7107"/>
              <a:ext cx="1" cy="72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1" name="Rectangle 6"/>
            <p:cNvSpPr>
              <a:spLocks noChangeArrowheads="1"/>
            </p:cNvSpPr>
            <p:nvPr/>
          </p:nvSpPr>
          <p:spPr bwMode="auto">
            <a:xfrm>
              <a:off x="4573" y="6455"/>
              <a:ext cx="1275" cy="815"/>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upright="1">
              <a:noAutofit/>
            </a:bodyPr>
            <a:lstStyle/>
            <a:p>
              <a:endParaRPr lang="ru-RU"/>
            </a:p>
          </p:txBody>
        </p:sp>
        <p:sp>
          <p:nvSpPr>
            <p:cNvPr id="52" name="Rectangle 7"/>
            <p:cNvSpPr>
              <a:spLocks noChangeArrowheads="1"/>
            </p:cNvSpPr>
            <p:nvPr/>
          </p:nvSpPr>
          <p:spPr bwMode="auto">
            <a:xfrm>
              <a:off x="5796" y="6697"/>
              <a:ext cx="534" cy="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53" name="Rectangle 8"/>
            <p:cNvSpPr>
              <a:spLocks noChangeArrowheads="1"/>
            </p:cNvSpPr>
            <p:nvPr/>
          </p:nvSpPr>
          <p:spPr bwMode="auto">
            <a:xfrm>
              <a:off x="4484" y="6327"/>
              <a:ext cx="408" cy="10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cxnSp>
          <p:nvCxnSpPr>
            <p:cNvPr id="54" name="Line 9"/>
            <p:cNvCxnSpPr>
              <a:cxnSpLocks noChangeShapeType="1"/>
            </p:cNvCxnSpPr>
            <p:nvPr/>
          </p:nvCxnSpPr>
          <p:spPr bwMode="auto">
            <a:xfrm>
              <a:off x="4484" y="6873"/>
              <a:ext cx="951" cy="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Text Box 10"/>
            <p:cNvSpPr txBox="1">
              <a:spLocks noChangeArrowheads="1"/>
            </p:cNvSpPr>
            <p:nvPr/>
          </p:nvSpPr>
          <p:spPr bwMode="auto">
            <a:xfrm>
              <a:off x="4520" y="6523"/>
              <a:ext cx="650" cy="267"/>
            </a:xfrm>
            <a:prstGeom prst="rect">
              <a:avLst/>
            </a:prstGeom>
            <a:solidFill>
              <a:srgbClr val="FFFFFF"/>
            </a:solidFill>
            <a:ln w="3175">
              <a:solidFill>
                <a:srgbClr val="FFFFFF"/>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RF</a:t>
              </a:r>
              <a:endParaRPr lang="ru-RU"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6" name="Text Box 11"/>
            <p:cNvSpPr txBox="1">
              <a:spLocks noChangeArrowheads="1"/>
            </p:cNvSpPr>
            <p:nvPr/>
          </p:nvSpPr>
          <p:spPr bwMode="auto">
            <a:xfrm>
              <a:off x="6018" y="7475"/>
              <a:ext cx="757" cy="290"/>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Beam</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4" name="Group 4"/>
          <p:cNvGrpSpPr>
            <a:grpSpLocks noChangeAspect="1"/>
          </p:cNvGrpSpPr>
          <p:nvPr/>
        </p:nvGrpSpPr>
        <p:grpSpPr bwMode="auto">
          <a:xfrm>
            <a:off x="1860370" y="3015469"/>
            <a:ext cx="5829300" cy="2091394"/>
            <a:chOff x="2279" y="2706"/>
            <a:chExt cx="7200" cy="2798"/>
          </a:xfrm>
        </p:grpSpPr>
        <p:sp>
          <p:nvSpPr>
            <p:cNvPr id="5" name="AutoShape 24"/>
            <p:cNvSpPr>
              <a:spLocks noChangeAspect="1" noChangeArrowheads="1" noTextEdit="1"/>
            </p:cNvSpPr>
            <p:nvPr/>
          </p:nvSpPr>
          <p:spPr bwMode="auto">
            <a:xfrm>
              <a:off x="2279" y="2706"/>
              <a:ext cx="7200" cy="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 name="Rectangle 23"/>
            <p:cNvSpPr>
              <a:spLocks noChangeArrowheads="1"/>
            </p:cNvSpPr>
            <p:nvPr/>
          </p:nvSpPr>
          <p:spPr bwMode="auto">
            <a:xfrm>
              <a:off x="6373" y="3960"/>
              <a:ext cx="2119" cy="1115"/>
            </a:xfrm>
            <a:prstGeom prst="rect">
              <a:avLst/>
            </a:prstGeom>
            <a:solidFill>
              <a:srgbClr val="FFFFFF"/>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 name="Rectangle 22"/>
            <p:cNvSpPr>
              <a:spLocks noChangeArrowheads="1"/>
            </p:cNvSpPr>
            <p:nvPr/>
          </p:nvSpPr>
          <p:spPr bwMode="auto">
            <a:xfrm>
              <a:off x="4538" y="4100"/>
              <a:ext cx="1835" cy="836"/>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 name="Rectangle 21"/>
            <p:cNvSpPr>
              <a:spLocks noChangeArrowheads="1"/>
            </p:cNvSpPr>
            <p:nvPr/>
          </p:nvSpPr>
          <p:spPr bwMode="auto">
            <a:xfrm>
              <a:off x="3126" y="4100"/>
              <a:ext cx="1412" cy="836"/>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 name="Rectangle 20"/>
            <p:cNvSpPr>
              <a:spLocks noChangeArrowheads="1"/>
            </p:cNvSpPr>
            <p:nvPr/>
          </p:nvSpPr>
          <p:spPr bwMode="auto">
            <a:xfrm>
              <a:off x="7220" y="3821"/>
              <a:ext cx="423" cy="13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 name="Rectangle 19"/>
            <p:cNvSpPr>
              <a:spLocks noChangeArrowheads="1"/>
            </p:cNvSpPr>
            <p:nvPr/>
          </p:nvSpPr>
          <p:spPr bwMode="auto">
            <a:xfrm>
              <a:off x="6232" y="4378"/>
              <a:ext cx="413" cy="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Rectangle 18"/>
            <p:cNvSpPr>
              <a:spLocks noChangeArrowheads="1"/>
            </p:cNvSpPr>
            <p:nvPr/>
          </p:nvSpPr>
          <p:spPr bwMode="auto">
            <a:xfrm>
              <a:off x="4397" y="4378"/>
              <a:ext cx="423" cy="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Rectangle 17"/>
            <p:cNvSpPr>
              <a:spLocks noChangeArrowheads="1"/>
            </p:cNvSpPr>
            <p:nvPr/>
          </p:nvSpPr>
          <p:spPr bwMode="auto">
            <a:xfrm>
              <a:off x="2844" y="3960"/>
              <a:ext cx="423" cy="1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Text Box 16"/>
            <p:cNvSpPr txBox="1">
              <a:spLocks noChangeArrowheads="1"/>
            </p:cNvSpPr>
            <p:nvPr/>
          </p:nvSpPr>
          <p:spPr bwMode="auto">
            <a:xfrm>
              <a:off x="2731" y="4204"/>
              <a:ext cx="565" cy="3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100" dirty="0" smtClean="0">
                  <a:latin typeface="Arial" panose="020B0604020202020204" pitchFamily="34" charset="0"/>
                </a:rPr>
                <a:t>RF</a:t>
              </a:r>
              <a:endParaRPr kumimoji="0" lang="en-US"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86" name="Text Box 16"/>
            <p:cNvSpPr txBox="1">
              <a:spLocks noChangeArrowheads="1"/>
            </p:cNvSpPr>
            <p:nvPr/>
          </p:nvSpPr>
          <p:spPr bwMode="auto">
            <a:xfrm>
              <a:off x="6563" y="5156"/>
              <a:ext cx="708" cy="3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1100" dirty="0" smtClean="0">
                  <a:latin typeface="Arial" panose="020B0604020202020204" pitchFamily="34" charset="0"/>
                </a:rPr>
                <a:t>Beam</a:t>
              </a:r>
              <a:endParaRPr kumimoji="0" lang="en-US" altLang="ru-RU" sz="1800" b="0" i="0" u="none" strike="noStrike" cap="none" normalizeH="0" baseline="0" dirty="0" smtClean="0">
                <a:ln>
                  <a:noFill/>
                </a:ln>
                <a:solidFill>
                  <a:schemeClr val="tx1"/>
                </a:solidFill>
                <a:effectLst/>
                <a:latin typeface="Arial" panose="020B0604020202020204" pitchFamily="34" charset="0"/>
              </a:endParaRPr>
            </a:p>
          </p:txBody>
        </p:sp>
      </p:grpSp>
      <p:cxnSp>
        <p:nvCxnSpPr>
          <p:cNvPr id="82" name="Line 9"/>
          <p:cNvCxnSpPr>
            <a:cxnSpLocks noChangeShapeType="1"/>
          </p:cNvCxnSpPr>
          <p:nvPr/>
        </p:nvCxnSpPr>
        <p:spPr bwMode="auto">
          <a:xfrm>
            <a:off x="2317808" y="4357923"/>
            <a:ext cx="713480" cy="128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Line 5"/>
          <p:cNvCxnSpPr>
            <a:cxnSpLocks noChangeShapeType="1"/>
          </p:cNvCxnSpPr>
          <p:nvPr/>
        </p:nvCxnSpPr>
        <p:spPr bwMode="auto">
          <a:xfrm flipV="1">
            <a:off x="6015812" y="4642504"/>
            <a:ext cx="750" cy="464358"/>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Прямоугольник 1"/>
          <p:cNvSpPr/>
          <p:nvPr/>
        </p:nvSpPr>
        <p:spPr>
          <a:xfrm>
            <a:off x="6471860" y="2136514"/>
            <a:ext cx="768159" cy="369332"/>
          </a:xfrm>
          <a:prstGeom prst="rect">
            <a:avLst/>
          </a:prstGeom>
        </p:spPr>
        <p:txBody>
          <a:bodyPr wrap="none">
            <a:spAutoFit/>
          </a:bodyPr>
          <a:lstStyle/>
          <a:p>
            <a:r>
              <a:rPr lang="ru-RU" i="1" dirty="0" smtClean="0">
                <a:latin typeface="Times New Roman" panose="02020603050405020304" pitchFamily="18" charset="0"/>
                <a:ea typeface="Times New Roman" panose="02020603050405020304" pitchFamily="18" charset="0"/>
              </a:rPr>
              <a:t>β</a:t>
            </a:r>
            <a:r>
              <a:rPr lang="en-US" baseline="-25000" dirty="0" smtClean="0">
                <a:latin typeface="Times New Roman" panose="02020603050405020304" pitchFamily="18" charset="0"/>
                <a:ea typeface="Times New Roman" panose="02020603050405020304" pitchFamily="18" charset="0"/>
              </a:rPr>
              <a:t>0</a:t>
            </a:r>
            <a:r>
              <a:rPr lang="en-US" i="1" dirty="0">
                <a:latin typeface="Times New Roman" panose="02020603050405020304" pitchFamily="18" charset="0"/>
                <a:ea typeface="Times New Roman" panose="02020603050405020304" pitchFamily="18" charset="0"/>
              </a:rPr>
              <a:t> , </a:t>
            </a:r>
            <a:r>
              <a:rPr lang="ru-RU" i="1" dirty="0" smtClean="0">
                <a:latin typeface="Times New Roman" panose="02020603050405020304" pitchFamily="18" charset="0"/>
                <a:ea typeface="Times New Roman" panose="02020603050405020304" pitchFamily="18" charset="0"/>
              </a:rPr>
              <a:t>β</a:t>
            </a:r>
            <a:r>
              <a:rPr lang="en-US" baseline="-25000" dirty="0" smtClean="0">
                <a:latin typeface="Times New Roman" panose="02020603050405020304" pitchFamily="18" charset="0"/>
                <a:ea typeface="Times New Roman" panose="02020603050405020304" pitchFamily="18" charset="0"/>
              </a:rPr>
              <a:t>B</a:t>
            </a:r>
            <a:endParaRPr lang="ru-RU" dirty="0"/>
          </a:p>
        </p:txBody>
      </p:sp>
      <p:sp>
        <p:nvSpPr>
          <p:cNvPr id="33" name="Прямоугольник 32"/>
          <p:cNvSpPr/>
          <p:nvPr/>
        </p:nvSpPr>
        <p:spPr>
          <a:xfrm>
            <a:off x="7220151" y="4267973"/>
            <a:ext cx="1552374" cy="369332"/>
          </a:xfrm>
          <a:prstGeom prst="rect">
            <a:avLst/>
          </a:prstGeom>
        </p:spPr>
        <p:txBody>
          <a:bodyPr wrap="square">
            <a:spAutoFit/>
          </a:bodyPr>
          <a:lstStyle/>
          <a:p>
            <a:r>
              <a:rPr lang="ru-RU" i="1" dirty="0" smtClean="0">
                <a:latin typeface="Times New Roman" panose="02020603050405020304" pitchFamily="18" charset="0"/>
                <a:ea typeface="Times New Roman" panose="02020603050405020304" pitchFamily="18" charset="0"/>
              </a:rPr>
              <a:t>β</a:t>
            </a:r>
            <a:r>
              <a:rPr lang="en-US" baseline="-25000" dirty="0" smtClean="0">
                <a:latin typeface="Times New Roman" panose="02020603050405020304" pitchFamily="18" charset="0"/>
                <a:ea typeface="Times New Roman" panose="02020603050405020304" pitchFamily="18" charset="0"/>
              </a:rPr>
              <a:t>0</a:t>
            </a:r>
            <a:r>
              <a:rPr lang="en-US" i="1" dirty="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a:t>
            </a:r>
            <a:r>
              <a:rPr lang="ru-RU" i="1" dirty="0">
                <a:latin typeface="Times New Roman" panose="02020603050405020304" pitchFamily="18" charset="0"/>
                <a:ea typeface="Times New Roman" panose="02020603050405020304" pitchFamily="18" charset="0"/>
              </a:rPr>
              <a:t> β</a:t>
            </a:r>
            <a:r>
              <a:rPr lang="en-US" baseline="-25000" dirty="0" smtClean="0">
                <a:latin typeface="Times New Roman" panose="02020603050405020304" pitchFamily="18" charset="0"/>
                <a:ea typeface="Times New Roman" panose="02020603050405020304" pitchFamily="18" charset="0"/>
              </a:rPr>
              <a:t>0+1</a:t>
            </a:r>
            <a:r>
              <a:rPr lang="en-US" i="1"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 </a:t>
            </a:r>
            <a:r>
              <a:rPr lang="ru-RU" i="1" dirty="0" smtClean="0">
                <a:latin typeface="Times New Roman" panose="02020603050405020304" pitchFamily="18" charset="0"/>
                <a:ea typeface="Times New Roman" panose="02020603050405020304" pitchFamily="18" charset="0"/>
              </a:rPr>
              <a:t>β</a:t>
            </a:r>
            <a:r>
              <a:rPr lang="en-US" baseline="-25000" dirty="0" smtClean="0">
                <a:latin typeface="Times New Roman" panose="02020603050405020304" pitchFamily="18" charset="0"/>
                <a:ea typeface="Times New Roman" panose="02020603050405020304" pitchFamily="18" charset="0"/>
              </a:rPr>
              <a:t>B</a:t>
            </a:r>
            <a:endParaRPr lang="ru-RU" dirty="0"/>
          </a:p>
        </p:txBody>
      </p:sp>
      <p:sp>
        <p:nvSpPr>
          <p:cNvPr id="34"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16</a:t>
            </a:r>
          </a:p>
          <a:p>
            <a:pPr algn="r"/>
            <a:endParaRPr lang="en-US" dirty="0" smtClean="0">
              <a:solidFill>
                <a:schemeClr val="tx1"/>
              </a:solidFill>
              <a:ea typeface="ＭＳ Ｐゴシック" pitchFamily="34" charset="-128"/>
              <a:cs typeface="Arial" charset="0"/>
            </a:endParaRPr>
          </a:p>
        </p:txBody>
      </p:sp>
    </p:spTree>
    <p:extLst>
      <p:ext uri="{BB962C8B-B14F-4D97-AF65-F5344CB8AC3E}">
        <p14:creationId xmlns:p14="http://schemas.microsoft.com/office/powerpoint/2010/main" val="140505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Заголовок 1"/>
          <p:cNvSpPr>
            <a:spLocks noGrp="1"/>
          </p:cNvSpPr>
          <p:nvPr>
            <p:ph type="title"/>
          </p:nvPr>
        </p:nvSpPr>
        <p:spPr>
          <a:xfrm>
            <a:off x="755576" y="282849"/>
            <a:ext cx="7139136" cy="1143000"/>
          </a:xfrm>
        </p:spPr>
        <p:txBody>
          <a:bodyPr/>
          <a:lstStyle/>
          <a:p>
            <a:pPr eaLnBrk="1" hangingPunct="1"/>
            <a:r>
              <a:rPr lang="en-US" sz="4000" dirty="0" smtClean="0"/>
              <a:t>Basic relations, </a:t>
            </a:r>
            <a:r>
              <a:rPr lang="en-US" sz="4000" dirty="0"/>
              <a:t>serial feeding</a:t>
            </a:r>
            <a:endParaRPr lang="ru-RU" sz="4000" dirty="0" smtClean="0"/>
          </a:p>
        </p:txBody>
      </p:sp>
      <p:sp>
        <p:nvSpPr>
          <p:cNvPr id="103435" name="Объект 2"/>
          <p:cNvSpPr>
            <a:spLocks noGrp="1"/>
          </p:cNvSpPr>
          <p:nvPr>
            <p:ph idx="1"/>
          </p:nvPr>
        </p:nvSpPr>
        <p:spPr>
          <a:xfrm>
            <a:off x="457200" y="1497013"/>
            <a:ext cx="8229600" cy="4525963"/>
          </a:xfrm>
        </p:spPr>
        <p:txBody>
          <a:bodyPr/>
          <a:lstStyle/>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r>
              <a:rPr lang="en-US" sz="1800" dirty="0" smtClean="0">
                <a:latin typeface="Arial" charset="0"/>
              </a:rPr>
              <a:t> </a:t>
            </a:r>
            <a:endParaRPr lang="ru-RU"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pPr>
            <a:endParaRPr lang="ru-RU" sz="1800" dirty="0" smtClean="0"/>
          </a:p>
        </p:txBody>
      </p:sp>
      <p:cxnSp>
        <p:nvCxnSpPr>
          <p:cNvPr id="4" name="Прямая соединительная линия 3"/>
          <p:cNvCxnSpPr/>
          <p:nvPr/>
        </p:nvCxnSpPr>
        <p:spPr>
          <a:xfrm>
            <a:off x="251520" y="1268760"/>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03187" y="6165304"/>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343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343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07629" name="CorelDRAW" r:id="rId4" imgW="1821600" imgH="1821240" progId="">
                  <p:embed/>
                </p:oleObj>
              </mc:Choice>
              <mc:Fallback>
                <p:oleObj name="CorelDRAW" r:id="rId4" imgW="1821600" imgH="1821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4111387058"/>
              </p:ext>
            </p:extLst>
          </p:nvPr>
        </p:nvGraphicFramePr>
        <p:xfrm>
          <a:off x="2899597" y="2625255"/>
          <a:ext cx="3344806" cy="497739"/>
        </p:xfrm>
        <a:graphic>
          <a:graphicData uri="http://schemas.openxmlformats.org/presentationml/2006/ole">
            <mc:AlternateContent xmlns:mc="http://schemas.openxmlformats.org/markup-compatibility/2006">
              <mc:Choice xmlns:v="urn:schemas-microsoft-com:vml" Requires="v">
                <p:oleObj spid="_x0000_s107630" name="Уравнение" r:id="rId6" imgW="1600200" imgH="241300" progId="Equation.3">
                  <p:embed/>
                </p:oleObj>
              </mc:Choice>
              <mc:Fallback>
                <p:oleObj name="Уравнение" r:id="rId6" imgW="16002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9597" y="2625255"/>
                        <a:ext cx="3344806" cy="497739"/>
                      </a:xfrm>
                      <a:prstGeom prst="rect">
                        <a:avLst/>
                      </a:prstGeom>
                      <a:noFill/>
                    </p:spPr>
                  </p:pic>
                </p:oleObj>
              </mc:Fallback>
            </mc:AlternateContent>
          </a:graphicData>
        </a:graphic>
      </p:graphicFrame>
      <p:sp>
        <p:nvSpPr>
          <p:cNvPr id="2" name="Rectangle 4"/>
          <p:cNvSpPr>
            <a:spLocks noChangeArrowheads="1"/>
          </p:cNvSpPr>
          <p:nvPr/>
        </p:nvSpPr>
        <p:spPr bwMode="auto">
          <a:xfrm>
            <a:off x="0" y="4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755576" y="1534250"/>
            <a:ext cx="7776864" cy="923330"/>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In a stationary mode, the RF power (</a:t>
            </a:r>
            <a:r>
              <a:rPr lang="en-US" i="1" dirty="0">
                <a:latin typeface="Times New Roman" panose="02020603050405020304" pitchFamily="18" charset="0"/>
                <a:ea typeface="Times New Roman" panose="02020603050405020304" pitchFamily="18" charset="0"/>
              </a:rPr>
              <a:t>P</a:t>
            </a:r>
            <a:r>
              <a:rPr lang="en-US" dirty="0">
                <a:latin typeface="Times New Roman" panose="02020603050405020304" pitchFamily="18" charset="0"/>
                <a:ea typeface="Times New Roman" panose="02020603050405020304" pitchFamily="18" charset="0"/>
              </a:rPr>
              <a:t>) is partially reflected from the resonator, partially dissipated in the walls (</a:t>
            </a:r>
            <a:r>
              <a:rPr lang="en-US" i="1" dirty="0">
                <a:latin typeface="Times New Roman" panose="02020603050405020304" pitchFamily="18" charset="0"/>
                <a:ea typeface="Times New Roman" panose="02020603050405020304" pitchFamily="18" charset="0"/>
              </a:rPr>
              <a:t>P</a:t>
            </a:r>
            <a:r>
              <a:rPr lang="en-US" baseline="-25000" dirty="0">
                <a:latin typeface="Times New Roman" panose="02020603050405020304" pitchFamily="18" charset="0"/>
                <a:ea typeface="Times New Roman" panose="02020603050405020304" pitchFamily="18" charset="0"/>
              </a:rPr>
              <a:t>W</a:t>
            </a:r>
            <a:r>
              <a:rPr lang="en-US" dirty="0">
                <a:latin typeface="Times New Roman" panose="02020603050405020304" pitchFamily="18" charset="0"/>
                <a:ea typeface="Times New Roman" panose="02020603050405020304" pitchFamily="18" charset="0"/>
              </a:rPr>
              <a:t>), and in the presence of the accelerated beam is partially spent on its acceleration (</a:t>
            </a:r>
            <a:r>
              <a:rPr lang="en-US" i="1" dirty="0">
                <a:latin typeface="Times New Roman" panose="02020603050405020304" pitchFamily="18" charset="0"/>
                <a:ea typeface="Times New Roman" panose="02020603050405020304" pitchFamily="18" charset="0"/>
              </a:rPr>
              <a:t>P</a:t>
            </a:r>
            <a:r>
              <a:rPr lang="en-US" baseline="-25000" dirty="0">
                <a:latin typeface="Times New Roman" panose="02020603050405020304" pitchFamily="18" charset="0"/>
                <a:ea typeface="Times New Roman" panose="02020603050405020304" pitchFamily="18" charset="0"/>
              </a:rPr>
              <a:t>B</a:t>
            </a:r>
            <a:r>
              <a:rPr lang="en-US" dirty="0">
                <a:latin typeface="Times New Roman" panose="02020603050405020304" pitchFamily="18" charset="0"/>
                <a:ea typeface="Times New Roman" panose="02020603050405020304" pitchFamily="18" charset="0"/>
              </a:rPr>
              <a:t>). RF power passing into </a:t>
            </a:r>
            <a:r>
              <a:rPr lang="en-US">
                <a:latin typeface="Times New Roman" panose="02020603050405020304" pitchFamily="18" charset="0"/>
                <a:ea typeface="Times New Roman" panose="02020603050405020304" pitchFamily="18" charset="0"/>
              </a:rPr>
              <a:t>the </a:t>
            </a:r>
            <a:r>
              <a:rPr lang="en-US" smtClean="0">
                <a:latin typeface="Times New Roman" panose="02020603050405020304" pitchFamily="18" charset="0"/>
                <a:ea typeface="Times New Roman" panose="02020603050405020304" pitchFamily="18" charset="0"/>
              </a:rPr>
              <a:t>resonator</a:t>
            </a:r>
            <a:endParaRPr lang="ru-RU" dirty="0"/>
          </a:p>
        </p:txBody>
      </p:sp>
      <p:sp>
        <p:nvSpPr>
          <p:cNvPr id="7" name="Прямоугольник 6"/>
          <p:cNvSpPr/>
          <p:nvPr/>
        </p:nvSpPr>
        <p:spPr>
          <a:xfrm>
            <a:off x="755576" y="4005064"/>
            <a:ext cx="7776864" cy="1477328"/>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P</a:t>
            </a:r>
            <a:r>
              <a:rPr lang="en-US" i="1" baseline="-25000" dirty="0">
                <a:latin typeface="Times New Roman" panose="02020603050405020304" pitchFamily="18" charset="0"/>
                <a:ea typeface="Times New Roman" panose="02020603050405020304" pitchFamily="18" charset="0"/>
              </a:rPr>
              <a:t>EXT</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RF power</a:t>
            </a:r>
            <a:r>
              <a:rPr lang="en-US" dirty="0">
                <a:latin typeface="Times New Roman" panose="02020603050405020304" pitchFamily="18" charset="0"/>
                <a:ea typeface="Times New Roman" panose="02020603050405020304" pitchFamily="18" charset="0"/>
              </a:rPr>
              <a:t>, emitted from the resonator at a </a:t>
            </a:r>
            <a:r>
              <a:rPr lang="en-US" dirty="0" smtClean="0">
                <a:latin typeface="Times New Roman" panose="02020603050405020304" pitchFamily="18" charset="0"/>
                <a:ea typeface="Times New Roman" panose="02020603050405020304" pitchFamily="18" charset="0"/>
              </a:rPr>
              <a:t>generator switch of, </a:t>
            </a:r>
          </a:p>
          <a:p>
            <a:r>
              <a:rPr lang="ru-RU" i="1" dirty="0" smtClean="0">
                <a:latin typeface="Times New Roman" panose="02020603050405020304" pitchFamily="18" charset="0"/>
                <a:ea typeface="Times New Roman" panose="02020603050405020304" pitchFamily="18" charset="0"/>
              </a:rPr>
              <a:t>β</a:t>
            </a:r>
            <a:r>
              <a:rPr lang="en-US" baseline="-25000" dirty="0" smtClean="0">
                <a:latin typeface="Times New Roman" panose="02020603050405020304" pitchFamily="18" charset="0"/>
                <a:ea typeface="Times New Roman" panose="02020603050405020304" pitchFamily="18" charset="0"/>
              </a:rPr>
              <a:t>0</a:t>
            </a:r>
            <a:r>
              <a:rPr lang="en-US" dirty="0" smtClean="0">
                <a:latin typeface="Times New Roman" panose="02020603050405020304" pitchFamily="18" charset="0"/>
                <a:ea typeface="Times New Roman" panose="02020603050405020304" pitchFamily="18" charset="0"/>
              </a:rPr>
              <a:t> – coupling coefficient </a:t>
            </a:r>
            <a:r>
              <a:rPr lang="en-US" dirty="0">
                <a:latin typeface="Times New Roman" panose="02020603050405020304" pitchFamily="18" charset="0"/>
                <a:ea typeface="Times New Roman" panose="02020603050405020304" pitchFamily="18" charset="0"/>
              </a:rPr>
              <a:t>of </a:t>
            </a:r>
            <a:r>
              <a:rPr lang="en-US" dirty="0" smtClean="0">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accelerating cavity with the feeding waveguide without beam, </a:t>
            </a:r>
            <a:endParaRPr lang="en-US" dirty="0" smtClean="0">
              <a:latin typeface="Times New Roman" panose="02020603050405020304" pitchFamily="18" charset="0"/>
              <a:ea typeface="Times New Roman" panose="02020603050405020304" pitchFamily="18" charset="0"/>
            </a:endParaRPr>
          </a:p>
          <a:p>
            <a:r>
              <a:rPr lang="ru-RU" i="1" dirty="0" smtClean="0">
                <a:latin typeface="Times New Roman" panose="02020603050405020304" pitchFamily="18" charset="0"/>
                <a:ea typeface="Times New Roman" panose="02020603050405020304" pitchFamily="18" charset="0"/>
              </a:rPr>
              <a:t>χ</a:t>
            </a:r>
            <a:r>
              <a:rPr lang="en-US" i="1" dirty="0">
                <a:latin typeface="Times New Roman" panose="02020603050405020304" pitchFamily="18" charset="0"/>
                <a:ea typeface="Times New Roman" panose="02020603050405020304" pitchFamily="18" charset="0"/>
              </a:rPr>
              <a:t>=P</a:t>
            </a:r>
            <a:r>
              <a:rPr lang="en-US" i="1" baseline="-25000" dirty="0">
                <a:latin typeface="Times New Roman" panose="02020603050405020304" pitchFamily="18" charset="0"/>
                <a:ea typeface="Times New Roman" panose="02020603050405020304" pitchFamily="18" charset="0"/>
              </a:rPr>
              <a:t>B</a:t>
            </a:r>
            <a:r>
              <a:rPr lang="en-US" i="1" dirty="0">
                <a:latin typeface="Times New Roman" panose="02020603050405020304" pitchFamily="18" charset="0"/>
                <a:ea typeface="Times New Roman" panose="02020603050405020304" pitchFamily="18" charset="0"/>
              </a:rPr>
              <a:t>/P</a:t>
            </a:r>
            <a:r>
              <a:rPr lang="en-US" i="1" baseline="-25000" dirty="0">
                <a:latin typeface="Times New Roman" panose="02020603050405020304" pitchFamily="18" charset="0"/>
                <a:ea typeface="Times New Roman" panose="02020603050405020304" pitchFamily="18" charset="0"/>
              </a:rPr>
              <a:t>W</a:t>
            </a:r>
            <a:r>
              <a:rPr lang="en-US" dirty="0">
                <a:latin typeface="Times New Roman" panose="02020603050405020304" pitchFamily="18" charset="0"/>
                <a:ea typeface="Times New Roman" panose="02020603050405020304" pitchFamily="18" charset="0"/>
              </a:rPr>
              <a:t> is the load ratio, the ratio of power required for beam acceleration to the losses in the resonator </a:t>
            </a:r>
            <a:r>
              <a:rPr lang="en-US" dirty="0" smtClean="0">
                <a:latin typeface="Times New Roman" panose="02020603050405020304" pitchFamily="18" charset="0"/>
                <a:ea typeface="Times New Roman" panose="02020603050405020304" pitchFamily="18" charset="0"/>
              </a:rPr>
              <a:t>walls.</a:t>
            </a:r>
            <a:endParaRPr lang="ru-RU" dirty="0"/>
          </a:p>
        </p:txBody>
      </p:sp>
      <p:sp>
        <p:nvSpPr>
          <p:cNvPr id="1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116677573"/>
              </p:ext>
            </p:extLst>
          </p:nvPr>
        </p:nvGraphicFramePr>
        <p:xfrm>
          <a:off x="962626" y="3290671"/>
          <a:ext cx="7569814" cy="496381"/>
        </p:xfrm>
        <a:graphic>
          <a:graphicData uri="http://schemas.openxmlformats.org/presentationml/2006/ole">
            <mc:AlternateContent xmlns:mc="http://schemas.openxmlformats.org/markup-compatibility/2006">
              <mc:Choice xmlns:v="urn:schemas-microsoft-com:vml" Requires="v">
                <p:oleObj spid="_x0000_s107631" name="Уравнение" r:id="rId8" imgW="3492500" imgH="228600" progId="Equation.3">
                  <p:embed/>
                </p:oleObj>
              </mc:Choice>
              <mc:Fallback>
                <p:oleObj name="Уравнение" r:id="rId8" imgW="3492500" imgH="228600" progId="Equation.3">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2626" y="3290671"/>
                        <a:ext cx="7569814" cy="496381"/>
                      </a:xfrm>
                      <a:prstGeom prst="rect">
                        <a:avLst/>
                      </a:prstGeom>
                      <a:noFill/>
                    </p:spPr>
                  </p:pic>
                </p:oleObj>
              </mc:Fallback>
            </mc:AlternateContent>
          </a:graphicData>
        </a:graphic>
      </p:graphicFrame>
      <p:sp>
        <p:nvSpPr>
          <p:cNvPr id="3" name="Прямоугольник 2"/>
          <p:cNvSpPr/>
          <p:nvPr/>
        </p:nvSpPr>
        <p:spPr>
          <a:xfrm>
            <a:off x="6244403" y="2731988"/>
            <a:ext cx="217831" cy="369332"/>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a:t>
            </a:r>
            <a:endParaRPr lang="ru-RU" dirty="0"/>
          </a:p>
        </p:txBody>
      </p:sp>
      <p:sp>
        <p:nvSpPr>
          <p:cNvPr id="17"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17</a:t>
            </a:r>
          </a:p>
          <a:p>
            <a:pPr algn="r"/>
            <a:endParaRPr lang="en-US" dirty="0" smtClean="0">
              <a:solidFill>
                <a:schemeClr val="tx1"/>
              </a:solidFill>
              <a:ea typeface="ＭＳ Ｐゴシック" pitchFamily="34" charset="-128"/>
              <a:cs typeface="Arial" charset="0"/>
            </a:endParaRPr>
          </a:p>
        </p:txBody>
      </p:sp>
    </p:spTree>
    <p:extLst>
      <p:ext uri="{BB962C8B-B14F-4D97-AF65-F5344CB8AC3E}">
        <p14:creationId xmlns:p14="http://schemas.microsoft.com/office/powerpoint/2010/main" val="297901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Заголовок 1"/>
          <p:cNvSpPr>
            <a:spLocks noGrp="1"/>
          </p:cNvSpPr>
          <p:nvPr>
            <p:ph type="title"/>
          </p:nvPr>
        </p:nvSpPr>
        <p:spPr>
          <a:xfrm>
            <a:off x="755576" y="282849"/>
            <a:ext cx="7139136" cy="1143000"/>
          </a:xfrm>
        </p:spPr>
        <p:txBody>
          <a:bodyPr/>
          <a:lstStyle/>
          <a:p>
            <a:pPr eaLnBrk="1" hangingPunct="1"/>
            <a:r>
              <a:rPr lang="en-US" sz="4000" dirty="0" smtClean="0"/>
              <a:t>Basic relations, </a:t>
            </a:r>
            <a:r>
              <a:rPr lang="en-US" sz="4000" dirty="0"/>
              <a:t>serial feeding</a:t>
            </a:r>
            <a:endParaRPr lang="ru-RU" sz="4000" dirty="0" smtClean="0"/>
          </a:p>
        </p:txBody>
      </p:sp>
      <p:sp>
        <p:nvSpPr>
          <p:cNvPr id="103435" name="Объект 2"/>
          <p:cNvSpPr>
            <a:spLocks noGrp="1"/>
          </p:cNvSpPr>
          <p:nvPr>
            <p:ph idx="1"/>
          </p:nvPr>
        </p:nvSpPr>
        <p:spPr>
          <a:xfrm>
            <a:off x="457200" y="1497013"/>
            <a:ext cx="8229600" cy="4525963"/>
          </a:xfrm>
        </p:spPr>
        <p:txBody>
          <a:bodyPr/>
          <a:lstStyle/>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r>
              <a:rPr lang="en-US" sz="1800" dirty="0" smtClean="0">
                <a:latin typeface="Arial" charset="0"/>
              </a:rPr>
              <a:t> </a:t>
            </a:r>
            <a:endParaRPr lang="ru-RU"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pPr>
            <a:endParaRPr lang="ru-RU" sz="1800" dirty="0" smtClean="0"/>
          </a:p>
        </p:txBody>
      </p:sp>
      <p:cxnSp>
        <p:nvCxnSpPr>
          <p:cNvPr id="4" name="Прямая соединительная линия 3"/>
          <p:cNvCxnSpPr/>
          <p:nvPr/>
        </p:nvCxnSpPr>
        <p:spPr>
          <a:xfrm>
            <a:off x="251520" y="1268760"/>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03187" y="6165304"/>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343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343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12676" name="CorelDRAW" r:id="rId4" imgW="1821600" imgH="1821240" progId="">
                  <p:embed/>
                </p:oleObj>
              </mc:Choice>
              <mc:Fallback>
                <p:oleObj name="CorelDRAW" r:id="rId4" imgW="1821600" imgH="1821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4"/>
          <p:cNvSpPr>
            <a:spLocks noChangeArrowheads="1"/>
          </p:cNvSpPr>
          <p:nvPr/>
        </p:nvSpPr>
        <p:spPr bwMode="auto">
          <a:xfrm>
            <a:off x="0" y="4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234875" y="3030801"/>
            <a:ext cx="1250663" cy="523220"/>
          </a:xfrm>
          <a:prstGeom prst="rect">
            <a:avLst/>
          </a:prstGeom>
        </p:spPr>
        <p:txBody>
          <a:bodyPr wrap="none">
            <a:spAutoFit/>
          </a:bodyPr>
          <a:lstStyle/>
          <a:p>
            <a:r>
              <a:rPr lang="ru-RU" sz="2800" i="1" dirty="0" smtClean="0">
                <a:latin typeface="Times New Roman" panose="02020603050405020304" pitchFamily="18" charset="0"/>
                <a:ea typeface="Times New Roman" panose="02020603050405020304" pitchFamily="18" charset="0"/>
              </a:rPr>
              <a:t>β</a:t>
            </a:r>
            <a:r>
              <a:rPr lang="en-US" sz="2800" baseline="-25000" dirty="0" smtClean="0">
                <a:latin typeface="Times New Roman" panose="02020603050405020304" pitchFamily="18" charset="0"/>
                <a:ea typeface="Times New Roman" panose="02020603050405020304" pitchFamily="18" charset="0"/>
              </a:rPr>
              <a:t>0</a:t>
            </a:r>
            <a:r>
              <a:rPr lang="en-US" sz="2800" dirty="0" smtClean="0">
                <a:latin typeface="Times New Roman" panose="02020603050405020304" pitchFamily="18" charset="0"/>
                <a:ea typeface="Times New Roman" panose="02020603050405020304" pitchFamily="18" charset="0"/>
              </a:rPr>
              <a:t>&gt;</a:t>
            </a:r>
            <a:r>
              <a:rPr lang="ru-RU" sz="2800" i="1" dirty="0">
                <a:latin typeface="Times New Roman" panose="02020603050405020304" pitchFamily="18" charset="0"/>
                <a:ea typeface="Times New Roman" panose="02020603050405020304" pitchFamily="18" charset="0"/>
              </a:rPr>
              <a:t>β</a:t>
            </a:r>
            <a:r>
              <a:rPr lang="en-US" sz="2800" i="1" baseline="-25000" dirty="0">
                <a:latin typeface="Times New Roman" panose="02020603050405020304" pitchFamily="18" charset="0"/>
                <a:ea typeface="Times New Roman" panose="02020603050405020304" pitchFamily="18" charset="0"/>
              </a:rPr>
              <a:t>B </a:t>
            </a:r>
            <a:r>
              <a:rPr lang="en-US" sz="2800" i="1" dirty="0" smtClean="0">
                <a:latin typeface="Times New Roman" panose="02020603050405020304" pitchFamily="18" charset="0"/>
                <a:ea typeface="Times New Roman" panose="02020603050405020304" pitchFamily="18" charset="0"/>
              </a:rPr>
              <a:t>, </a:t>
            </a:r>
            <a:endParaRPr lang="ru-RU" sz="2800" dirty="0"/>
          </a:p>
        </p:txBody>
      </p:sp>
      <p:sp>
        <p:nvSpPr>
          <p:cNvPr id="10" name="Прямоугольник 9"/>
          <p:cNvSpPr/>
          <p:nvPr/>
        </p:nvSpPr>
        <p:spPr>
          <a:xfrm>
            <a:off x="2366567" y="3918030"/>
            <a:ext cx="1141659" cy="369332"/>
          </a:xfrm>
          <a:prstGeom prst="rect">
            <a:avLst/>
          </a:prstGeom>
        </p:spPr>
        <p:txBody>
          <a:bodyPr wrap="none">
            <a:spAutoFit/>
          </a:bodyPr>
          <a:lstStyle/>
          <a:p>
            <a:r>
              <a:rPr lang="ru-RU" i="1" dirty="0" smtClean="0">
                <a:latin typeface="Times New Roman" panose="02020603050405020304" pitchFamily="18" charset="0"/>
                <a:ea typeface="Times New Roman" panose="02020603050405020304" pitchFamily="18" charset="0"/>
              </a:rPr>
              <a:t>β</a:t>
            </a:r>
            <a:r>
              <a:rPr lang="en-US" baseline="-25000" dirty="0" smtClean="0">
                <a:latin typeface="Times New Roman" panose="02020603050405020304" pitchFamily="18" charset="0"/>
                <a:ea typeface="Times New Roman" panose="02020603050405020304" pitchFamily="18" charset="0"/>
              </a:rPr>
              <a:t>0</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1+ </a:t>
            </a:r>
            <a:r>
              <a:rPr lang="ru-RU" i="1" dirty="0" smtClean="0">
                <a:latin typeface="Times New Roman" panose="02020603050405020304" pitchFamily="18" charset="0"/>
                <a:ea typeface="Times New Roman" panose="02020603050405020304" pitchFamily="18" charset="0"/>
              </a:rPr>
              <a:t>χ</a:t>
            </a:r>
            <a:r>
              <a:rPr lang="en-US" i="1" dirty="0">
                <a:latin typeface="Times New Roman" panose="02020603050405020304" pitchFamily="18" charset="0"/>
                <a:ea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rPr>
              <a:t> </a:t>
            </a:r>
            <a:endParaRPr lang="ru-RU" dirty="0"/>
          </a:p>
        </p:txBody>
      </p:sp>
      <p:sp>
        <p:nvSpPr>
          <p:cNvPr id="11" name="Прямоугольник 10"/>
          <p:cNvSpPr/>
          <p:nvPr/>
        </p:nvSpPr>
        <p:spPr>
          <a:xfrm>
            <a:off x="1268669" y="3918030"/>
            <a:ext cx="1063112" cy="369332"/>
          </a:xfrm>
          <a:prstGeom prst="rect">
            <a:avLst/>
          </a:prstGeom>
        </p:spPr>
        <p:txBody>
          <a:bodyPr wrap="none">
            <a:spAutoFit/>
          </a:bodyPr>
          <a:lstStyle/>
          <a:p>
            <a:r>
              <a:rPr lang="en-US" dirty="0" smtClean="0">
                <a:latin typeface="Times New Roman" panose="02020603050405020304" pitchFamily="18" charset="0"/>
                <a:ea typeface="Times New Roman" panose="02020603050405020304" pitchFamily="18" charset="0"/>
              </a:rPr>
              <a:t>If</a:t>
            </a:r>
            <a:r>
              <a:rPr lang="en-US" i="1" dirty="0" smtClean="0">
                <a:latin typeface="Times New Roman" panose="02020603050405020304" pitchFamily="18" charset="0"/>
                <a:ea typeface="Times New Roman" panose="02020603050405020304" pitchFamily="18" charset="0"/>
              </a:rPr>
              <a:t>  </a:t>
            </a:r>
            <a:r>
              <a:rPr lang="ru-RU" i="1" dirty="0" smtClean="0">
                <a:latin typeface="Times New Roman" panose="02020603050405020304" pitchFamily="18" charset="0"/>
                <a:ea typeface="Times New Roman" panose="02020603050405020304" pitchFamily="18" charset="0"/>
              </a:rPr>
              <a:t>β</a:t>
            </a:r>
            <a:r>
              <a:rPr lang="en-US" i="1" baseline="-25000" dirty="0" smtClean="0">
                <a:latin typeface="Times New Roman" panose="02020603050405020304" pitchFamily="18" charset="0"/>
                <a:ea typeface="Times New Roman" panose="02020603050405020304" pitchFamily="18" charset="0"/>
              </a:rPr>
              <a:t>B </a:t>
            </a:r>
            <a:r>
              <a:rPr lang="en-US" dirty="0" smtClean="0">
                <a:latin typeface="Times New Roman" panose="02020603050405020304" pitchFamily="18" charset="0"/>
                <a:ea typeface="Times New Roman" panose="02020603050405020304" pitchFamily="18" charset="0"/>
              </a:rPr>
              <a:t>= 1,</a:t>
            </a:r>
            <a:endParaRPr lang="ru-RU" dirty="0"/>
          </a:p>
        </p:txBody>
      </p:sp>
      <p:sp>
        <p:nvSpPr>
          <p:cNvPr id="12" name="Прямоугольник 11"/>
          <p:cNvSpPr/>
          <p:nvPr/>
        </p:nvSpPr>
        <p:spPr>
          <a:xfrm>
            <a:off x="3579726" y="3918030"/>
            <a:ext cx="2198679" cy="369332"/>
          </a:xfrm>
          <a:prstGeom prst="rect">
            <a:avLst/>
          </a:prstGeom>
        </p:spPr>
        <p:txBody>
          <a:bodyPr wrap="none">
            <a:spAutoFit/>
          </a:bodyPr>
          <a:lstStyle/>
          <a:p>
            <a:r>
              <a:rPr lang="ru-RU" i="1" dirty="0">
                <a:latin typeface="Times New Roman" panose="02020603050405020304" pitchFamily="18" charset="0"/>
                <a:ea typeface="Times New Roman" panose="02020603050405020304" pitchFamily="18" charset="0"/>
              </a:rPr>
              <a:t>η </a:t>
            </a:r>
            <a:r>
              <a:rPr lang="en-US" i="1" dirty="0">
                <a:latin typeface="Times New Roman" panose="02020603050405020304" pitchFamily="18" charset="0"/>
                <a:ea typeface="Times New Roman" panose="02020603050405020304" pitchFamily="18" charset="0"/>
              </a:rPr>
              <a:t>= P</a:t>
            </a:r>
            <a:r>
              <a:rPr lang="en-US" i="1" baseline="-25000" dirty="0">
                <a:latin typeface="Times New Roman" panose="02020603050405020304" pitchFamily="18" charset="0"/>
                <a:ea typeface="Times New Roman" panose="02020603050405020304" pitchFamily="18" charset="0"/>
              </a:rPr>
              <a:t>B</a:t>
            </a:r>
            <a:r>
              <a:rPr lang="en-US" i="1" dirty="0">
                <a:latin typeface="Times New Roman" panose="02020603050405020304" pitchFamily="18" charset="0"/>
                <a:ea typeface="Times New Roman" panose="02020603050405020304" pitchFamily="18" charset="0"/>
              </a:rPr>
              <a:t>/P = </a:t>
            </a:r>
            <a:r>
              <a:rPr lang="ru-RU" i="1" dirty="0">
                <a:latin typeface="Times New Roman" panose="02020603050405020304" pitchFamily="18" charset="0"/>
                <a:ea typeface="Times New Roman" panose="02020603050405020304" pitchFamily="18" charset="0"/>
              </a:rPr>
              <a:t>χ </a:t>
            </a:r>
            <a:r>
              <a:rPr lang="en-US" i="1"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1+ </a:t>
            </a:r>
            <a:r>
              <a:rPr lang="ru-RU" i="1" dirty="0">
                <a:latin typeface="Times New Roman" panose="02020603050405020304" pitchFamily="18" charset="0"/>
                <a:ea typeface="Times New Roman" panose="02020603050405020304" pitchFamily="18" charset="0"/>
              </a:rPr>
              <a:t>χ </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a:t>
            </a:r>
            <a:endParaRPr lang="ru-RU" dirty="0"/>
          </a:p>
        </p:txBody>
      </p:sp>
      <p:sp>
        <p:nvSpPr>
          <p:cNvPr id="13" name="Прямоугольник 12"/>
          <p:cNvSpPr/>
          <p:nvPr/>
        </p:nvSpPr>
        <p:spPr>
          <a:xfrm>
            <a:off x="6216940" y="3918030"/>
            <a:ext cx="2031325" cy="369332"/>
          </a:xfrm>
          <a:prstGeom prst="rect">
            <a:avLst/>
          </a:prstGeom>
        </p:spPr>
        <p:txBody>
          <a:bodyPr wrap="none">
            <a:spAutoFit/>
          </a:bodyPr>
          <a:lstStyle/>
          <a:p>
            <a:r>
              <a:rPr lang="ru-RU" i="1" dirty="0" smtClean="0">
                <a:latin typeface="Times New Roman" panose="02020603050405020304" pitchFamily="18" charset="0"/>
                <a:ea typeface="Times New Roman" panose="02020603050405020304" pitchFamily="18" charset="0"/>
              </a:rPr>
              <a:t>β</a:t>
            </a:r>
            <a:r>
              <a:rPr lang="en-US" baseline="-25000" dirty="0" smtClean="0">
                <a:latin typeface="Times New Roman" panose="02020603050405020304" pitchFamily="18" charset="0"/>
                <a:ea typeface="Times New Roman" panose="02020603050405020304" pitchFamily="18" charset="0"/>
              </a:rPr>
              <a:t>0</a:t>
            </a:r>
            <a:r>
              <a:rPr lang="ru-RU" dirty="0" smtClean="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 1/(1 - </a:t>
            </a:r>
            <a:r>
              <a:rPr lang="ru-RU" i="1" dirty="0">
                <a:latin typeface="Times New Roman" panose="02020603050405020304" pitchFamily="18" charset="0"/>
                <a:ea typeface="Times New Roman" panose="02020603050405020304" pitchFamily="18" charset="0"/>
              </a:rPr>
              <a:t>η</a:t>
            </a:r>
            <a:r>
              <a:rPr lang="ru-RU" dirty="0">
                <a:latin typeface="Times New Roman" panose="02020603050405020304" pitchFamily="18" charset="0"/>
                <a:ea typeface="Times New Roman" panose="02020603050405020304" pitchFamily="18" charset="0"/>
              </a:rPr>
              <a:t>)	</a:t>
            </a:r>
            <a:endParaRPr lang="ru-RU" dirty="0"/>
          </a:p>
        </p:txBody>
      </p:sp>
      <p:sp>
        <p:nvSpPr>
          <p:cNvPr id="14" name="Прямоугольник 13"/>
          <p:cNvSpPr/>
          <p:nvPr/>
        </p:nvSpPr>
        <p:spPr>
          <a:xfrm>
            <a:off x="788253" y="4942582"/>
            <a:ext cx="7781627" cy="923330"/>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For example, when </a:t>
            </a:r>
            <a:r>
              <a:rPr lang="ru-RU" i="1" dirty="0">
                <a:latin typeface="Times New Roman" panose="02020603050405020304" pitchFamily="18" charset="0"/>
                <a:ea typeface="Times New Roman" panose="02020603050405020304" pitchFamily="18" charset="0"/>
              </a:rPr>
              <a:t>χ</a:t>
            </a:r>
            <a:r>
              <a:rPr lang="en-US" dirty="0">
                <a:latin typeface="Times New Roman" panose="02020603050405020304" pitchFamily="18" charset="0"/>
                <a:ea typeface="Times New Roman" panose="02020603050405020304" pitchFamily="18" charset="0"/>
              </a:rPr>
              <a:t> =1, </a:t>
            </a:r>
            <a:r>
              <a:rPr lang="ru-RU" i="1" dirty="0">
                <a:latin typeface="Times New Roman" panose="02020603050405020304" pitchFamily="18" charset="0"/>
                <a:ea typeface="Times New Roman" panose="02020603050405020304" pitchFamily="18" charset="0"/>
              </a:rPr>
              <a:t>η</a:t>
            </a:r>
            <a:r>
              <a:rPr lang="en-US" dirty="0">
                <a:latin typeface="Times New Roman" panose="02020603050405020304" pitchFamily="18" charset="0"/>
                <a:ea typeface="Times New Roman" panose="02020603050405020304" pitchFamily="18" charset="0"/>
              </a:rPr>
              <a:t> = </a:t>
            </a:r>
            <a:r>
              <a:rPr lang="en-US" dirty="0" smtClean="0">
                <a:latin typeface="Times New Roman" panose="02020603050405020304" pitchFamily="18" charset="0"/>
                <a:ea typeface="Times New Roman" panose="02020603050405020304" pitchFamily="18" charset="0"/>
              </a:rPr>
              <a:t>0.5, in </a:t>
            </a:r>
            <a:r>
              <a:rPr lang="en-US" dirty="0">
                <a:latin typeface="Times New Roman" panose="02020603050405020304" pitchFamily="18" charset="0"/>
                <a:ea typeface="Times New Roman" panose="02020603050405020304" pitchFamily="18" charset="0"/>
              </a:rPr>
              <a:t>the mode of critical </a:t>
            </a:r>
            <a:r>
              <a:rPr lang="en-US" dirty="0" smtClean="0">
                <a:latin typeface="Times New Roman" panose="02020603050405020304" pitchFamily="18" charset="0"/>
                <a:ea typeface="Times New Roman" panose="02020603050405020304" pitchFamily="18" charset="0"/>
              </a:rPr>
              <a:t>coupling we </a:t>
            </a:r>
            <a:r>
              <a:rPr lang="en-US" dirty="0">
                <a:latin typeface="Times New Roman" panose="02020603050405020304" pitchFamily="18" charset="0"/>
                <a:ea typeface="Times New Roman" panose="02020603050405020304" pitchFamily="18" charset="0"/>
              </a:rPr>
              <a:t>obtain </a:t>
            </a:r>
            <a:r>
              <a:rPr lang="ru-RU" i="1" dirty="0" smtClean="0">
                <a:latin typeface="Times New Roman" panose="02020603050405020304" pitchFamily="18" charset="0"/>
                <a:ea typeface="Times New Roman" panose="02020603050405020304" pitchFamily="18" charset="0"/>
              </a:rPr>
              <a:t>β</a:t>
            </a:r>
            <a:r>
              <a:rPr lang="en-US" baseline="-25000" dirty="0" smtClean="0">
                <a:latin typeface="Times New Roman" panose="02020603050405020304" pitchFamily="18" charset="0"/>
                <a:ea typeface="Times New Roman" panose="02020603050405020304" pitchFamily="18" charset="0"/>
              </a:rPr>
              <a:t>0</a:t>
            </a:r>
            <a:r>
              <a:rPr lang="en-US" i="1" baseline="-2500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 i.e., the accelerating cavity in the "cold" mode (without the beam) must be set at "over-coupling" with the feeding </a:t>
            </a:r>
            <a:r>
              <a:rPr lang="en-US" dirty="0" smtClean="0">
                <a:latin typeface="Times New Roman" panose="02020603050405020304" pitchFamily="18" charset="0"/>
                <a:ea typeface="Times New Roman" panose="02020603050405020304" pitchFamily="18" charset="0"/>
              </a:rPr>
              <a:t>line, with </a:t>
            </a:r>
            <a:r>
              <a:rPr lang="en-US" dirty="0">
                <a:latin typeface="Times New Roman" panose="02020603050405020304" pitchFamily="18" charset="0"/>
                <a:ea typeface="Times New Roman" panose="02020603050405020304" pitchFamily="18" charset="0"/>
              </a:rPr>
              <a:t>the coupling coefficient of </a:t>
            </a:r>
            <a:r>
              <a:rPr lang="en-US" dirty="0" smtClean="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a:t>
            </a:r>
            <a:endParaRPr lang="ru-RU" dirty="0"/>
          </a:p>
        </p:txBody>
      </p:sp>
      <p:sp>
        <p:nvSpPr>
          <p:cNvPr id="15"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1333960894"/>
              </p:ext>
            </p:extLst>
          </p:nvPr>
        </p:nvGraphicFramePr>
        <p:xfrm>
          <a:off x="1086014" y="1934607"/>
          <a:ext cx="7413821" cy="486152"/>
        </p:xfrm>
        <a:graphic>
          <a:graphicData uri="http://schemas.openxmlformats.org/presentationml/2006/ole">
            <mc:AlternateContent xmlns:mc="http://schemas.openxmlformats.org/markup-compatibility/2006">
              <mc:Choice xmlns:v="urn:schemas-microsoft-com:vml" Requires="v">
                <p:oleObj spid="_x0000_s112677" name="Уравнение" r:id="rId6" imgW="3492500" imgH="228600" progId="Equation.3">
                  <p:embed/>
                </p:oleObj>
              </mc:Choice>
              <mc:Fallback>
                <p:oleObj name="Уравнение" r:id="rId6" imgW="34925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6014" y="1934607"/>
                        <a:ext cx="7413821" cy="486152"/>
                      </a:xfrm>
                      <a:prstGeom prst="rect">
                        <a:avLst/>
                      </a:prstGeom>
                      <a:noFill/>
                    </p:spPr>
                  </p:pic>
                </p:oleObj>
              </mc:Fallback>
            </mc:AlternateContent>
          </a:graphicData>
        </a:graphic>
      </p:graphicFrame>
      <p:sp>
        <p:nvSpPr>
          <p:cNvPr id="17"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18</a:t>
            </a:r>
          </a:p>
          <a:p>
            <a:pPr algn="r"/>
            <a:endParaRPr lang="en-US" dirty="0" smtClean="0">
              <a:solidFill>
                <a:schemeClr val="tx1"/>
              </a:solidFill>
              <a:ea typeface="ＭＳ Ｐゴシック" pitchFamily="34" charset="-128"/>
              <a:cs typeface="Arial" charset="0"/>
            </a:endParaRPr>
          </a:p>
        </p:txBody>
      </p:sp>
    </p:spTree>
    <p:extLst>
      <p:ext uri="{BB962C8B-B14F-4D97-AF65-F5344CB8AC3E}">
        <p14:creationId xmlns:p14="http://schemas.microsoft.com/office/powerpoint/2010/main" val="210681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Заголовок 1"/>
          <p:cNvSpPr>
            <a:spLocks noGrp="1"/>
          </p:cNvSpPr>
          <p:nvPr>
            <p:ph type="title"/>
          </p:nvPr>
        </p:nvSpPr>
        <p:spPr>
          <a:xfrm>
            <a:off x="755576" y="282849"/>
            <a:ext cx="7139136" cy="1143000"/>
          </a:xfrm>
        </p:spPr>
        <p:txBody>
          <a:bodyPr/>
          <a:lstStyle/>
          <a:p>
            <a:pPr eaLnBrk="1" hangingPunct="1"/>
            <a:r>
              <a:rPr lang="en-US" sz="4000" dirty="0" smtClean="0"/>
              <a:t>Basic relations, parallel  </a:t>
            </a:r>
            <a:r>
              <a:rPr lang="en-US" sz="4000" dirty="0"/>
              <a:t>feeding</a:t>
            </a:r>
            <a:endParaRPr lang="ru-RU" sz="4000" dirty="0" smtClean="0"/>
          </a:p>
        </p:txBody>
      </p:sp>
      <p:sp>
        <p:nvSpPr>
          <p:cNvPr id="103435" name="Объект 2"/>
          <p:cNvSpPr>
            <a:spLocks noGrp="1"/>
          </p:cNvSpPr>
          <p:nvPr>
            <p:ph idx="1"/>
          </p:nvPr>
        </p:nvSpPr>
        <p:spPr>
          <a:xfrm>
            <a:off x="457200" y="1497013"/>
            <a:ext cx="8229600" cy="4525963"/>
          </a:xfrm>
        </p:spPr>
        <p:txBody>
          <a:bodyPr/>
          <a:lstStyle/>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r>
              <a:rPr lang="en-US" sz="1800" dirty="0" smtClean="0">
                <a:latin typeface="Arial" charset="0"/>
              </a:rPr>
              <a:t> </a:t>
            </a:r>
            <a:endParaRPr lang="ru-RU"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pPr>
            <a:endParaRPr lang="ru-RU" sz="1800" dirty="0" smtClean="0"/>
          </a:p>
        </p:txBody>
      </p:sp>
      <p:cxnSp>
        <p:nvCxnSpPr>
          <p:cNvPr id="4" name="Прямая соединительная линия 3"/>
          <p:cNvCxnSpPr/>
          <p:nvPr/>
        </p:nvCxnSpPr>
        <p:spPr>
          <a:xfrm>
            <a:off x="103186" y="1425849"/>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03187" y="6165304"/>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343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343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08680" name="CorelDRAW" r:id="rId4" imgW="1821600" imgH="1821240" progId="">
                  <p:embed/>
                </p:oleObj>
              </mc:Choice>
              <mc:Fallback>
                <p:oleObj name="CorelDRAW" r:id="rId4" imgW="1821600" imgH="1821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4"/>
          <p:cNvSpPr>
            <a:spLocks noChangeArrowheads="1"/>
          </p:cNvSpPr>
          <p:nvPr/>
        </p:nvSpPr>
        <p:spPr bwMode="auto">
          <a:xfrm>
            <a:off x="0" y="4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6"/>
          <p:cNvSpPr>
            <a:spLocks noChangeArrowheads="1"/>
          </p:cNvSpPr>
          <p:nvPr/>
        </p:nvSpPr>
        <p:spPr bwMode="auto">
          <a:xfrm>
            <a:off x="1187624" y="2585277"/>
            <a:ext cx="106754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1672651799"/>
              </p:ext>
            </p:extLst>
          </p:nvPr>
        </p:nvGraphicFramePr>
        <p:xfrm>
          <a:off x="1103095" y="1605171"/>
          <a:ext cx="6583794" cy="400028"/>
        </p:xfrm>
        <a:graphic>
          <a:graphicData uri="http://schemas.openxmlformats.org/presentationml/2006/ole">
            <mc:AlternateContent xmlns:mc="http://schemas.openxmlformats.org/markup-compatibility/2006">
              <mc:Choice xmlns:v="urn:schemas-microsoft-com:vml" Requires="v">
                <p:oleObj spid="_x0000_s108681" name="Уравнение" r:id="rId6" imgW="3759200" imgH="228600" progId="Equation.3">
                  <p:embed/>
                </p:oleObj>
              </mc:Choice>
              <mc:Fallback>
                <p:oleObj name="Уравнение" r:id="rId6" imgW="37592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095" y="1605171"/>
                        <a:ext cx="6583794" cy="400028"/>
                      </a:xfrm>
                      <a:prstGeom prst="rect">
                        <a:avLst/>
                      </a:prstGeom>
                      <a:noFill/>
                    </p:spPr>
                  </p:pic>
                </p:oleObj>
              </mc:Fallback>
            </mc:AlternateContent>
          </a:graphicData>
        </a:graphic>
      </p:graphicFrame>
      <p:sp>
        <p:nvSpPr>
          <p:cNvPr id="36" name="Прямоугольник 35"/>
          <p:cNvSpPr/>
          <p:nvPr/>
        </p:nvSpPr>
        <p:spPr>
          <a:xfrm>
            <a:off x="4977419" y="3028589"/>
            <a:ext cx="3095824" cy="3046988"/>
          </a:xfrm>
          <a:prstGeom prst="rect">
            <a:avLst/>
          </a:prstGeom>
        </p:spPr>
        <p:txBody>
          <a:bodyPr wrap="square">
            <a:spAutoFit/>
          </a:bodyPr>
          <a:lstStyle/>
          <a:p>
            <a:pPr algn="just">
              <a:lnSpc>
                <a:spcPct val="150000"/>
              </a:lnSpc>
            </a:pP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β</a:t>
            </a:r>
            <a:r>
              <a:rPr lang="en-US" sz="1600" baseline="-25000" dirty="0" smtClean="0">
                <a:latin typeface="Times New Roman" panose="02020603050405020304" pitchFamily="18" charset="0"/>
                <a:ea typeface="Times New Roman" panose="02020603050405020304" pitchFamily="18" charset="0"/>
                <a:cs typeface="Times New Roman" panose="02020603050405020304" pitchFamily="18" charset="0"/>
              </a:rPr>
              <a:t>0</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a:latin typeface="Times New Roman" panose="02020603050405020304" pitchFamily="18" charset="0"/>
                <a:ea typeface="Times New Roman" panose="02020603050405020304" pitchFamily="18" charset="0"/>
                <a:cs typeface="Times New Roman" panose="02020603050405020304" pitchFamily="18" charset="0"/>
              </a:rPr>
              <a:t>EXT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is the coupling coefficient of the first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resonator;  </a:t>
            </a:r>
          </a:p>
          <a:p>
            <a:pPr algn="just">
              <a:lnSpc>
                <a:spcPct val="150000"/>
              </a:lnSpc>
            </a:pP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0+1 </a:t>
            </a:r>
            <a:r>
              <a:rPr lang="en-US" sz="1600" dirty="0" smtClean="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input </a:t>
            </a:r>
            <a:r>
              <a:rPr lang="en-US" sz="1600" dirty="0" smtClean="0">
                <a:latin typeface="Times New Roman" panose="02020603050405020304" pitchFamily="18" charset="0"/>
                <a:ea typeface="Times New Roman" panose="02020603050405020304" pitchFamily="18" charset="0"/>
              </a:rPr>
              <a:t>coupling coefficient </a:t>
            </a:r>
            <a:r>
              <a:rPr lang="en-US" sz="1600" dirty="0">
                <a:latin typeface="Times New Roman" panose="02020603050405020304" pitchFamily="18" charset="0"/>
                <a:ea typeface="Times New Roman" panose="02020603050405020304" pitchFamily="18" charset="0"/>
              </a:rPr>
              <a:t>of the </a:t>
            </a:r>
            <a:r>
              <a:rPr lang="en-US" sz="1600" dirty="0" smtClean="0">
                <a:latin typeface="Times New Roman" panose="02020603050405020304" pitchFamily="18" charset="0"/>
                <a:ea typeface="Times New Roman" panose="02020603050405020304" pitchFamily="18" charset="0"/>
              </a:rPr>
              <a:t>system, beam </a:t>
            </a:r>
            <a:r>
              <a:rPr lang="en-US" sz="1600" dirty="0">
                <a:latin typeface="Times New Roman" panose="02020603050405020304" pitchFamily="18" charset="0"/>
                <a:ea typeface="Times New Roman" panose="02020603050405020304" pitchFamily="18" charset="0"/>
              </a:rPr>
              <a:t>switch </a:t>
            </a:r>
            <a:r>
              <a:rPr lang="en-US" sz="1600" dirty="0" smtClean="0">
                <a:latin typeface="Times New Roman" panose="02020603050405020304" pitchFamily="18" charset="0"/>
                <a:ea typeface="Times New Roman" panose="02020603050405020304" pitchFamily="18" charset="0"/>
              </a:rPr>
              <a:t>of;  </a:t>
            </a:r>
          </a:p>
          <a:p>
            <a:pPr algn="just">
              <a:lnSpc>
                <a:spcPct val="150000"/>
              </a:lnSpc>
            </a:pP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β</a:t>
            </a:r>
            <a:r>
              <a:rPr lang="en-US" sz="1600" i="1" baseline="-250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1600" baseline="-25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 input coupling coefficient of the system, beam switch </a:t>
            </a:r>
            <a:r>
              <a:rPr lang="en-US" sz="1600" dirty="0" smtClean="0">
                <a:latin typeface="Times New Roman" panose="02020603050405020304" pitchFamily="18" charset="0"/>
                <a:ea typeface="Times New Roman" panose="02020603050405020304" pitchFamily="18" charset="0"/>
              </a:rPr>
              <a:t>on;    </a:t>
            </a:r>
            <a:endParaRPr lang="en-US" sz="1600" dirty="0">
              <a:latin typeface="Times New Roman" panose="02020603050405020304" pitchFamily="18" charset="0"/>
              <a:ea typeface="Times New Roman" panose="02020603050405020304" pitchFamily="18" charset="0"/>
            </a:endParaRPr>
          </a:p>
          <a:p>
            <a:pPr algn="just">
              <a:lnSpc>
                <a:spcPct val="150000"/>
              </a:lnSpc>
            </a:pP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01</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rPr>
              <a:t>load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ratio;</a:t>
            </a:r>
            <a:r>
              <a:rPr lang="en-US" sz="1400" dirty="0" smtClean="0"/>
              <a:t> </a:t>
            </a:r>
          </a:p>
          <a:p>
            <a:pPr algn="just">
              <a:lnSpc>
                <a:spcPct val="150000"/>
              </a:lnSpc>
            </a:pPr>
            <a:r>
              <a:rPr lang="en-US" sz="1600" dirty="0" smtClean="0">
                <a:latin typeface="Times New Roman" panose="02020603050405020304" pitchFamily="18" charset="0"/>
                <a:ea typeface="Times New Roman" panose="02020603050405020304" pitchFamily="18" charset="0"/>
              </a:rPr>
              <a:t>                          - beam load factor.</a:t>
            </a:r>
            <a:endParaRPr lang="ru-RU" sz="1600" dirty="0">
              <a:latin typeface="Times New Roman" panose="02020603050405020304" pitchFamily="18" charset="0"/>
              <a:cs typeface="Times New Roman" panose="02020603050405020304" pitchFamily="18" charset="0"/>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4027632625"/>
              </p:ext>
            </p:extLst>
          </p:nvPr>
        </p:nvGraphicFramePr>
        <p:xfrm>
          <a:off x="2980021" y="2099108"/>
          <a:ext cx="2829944" cy="771803"/>
        </p:xfrm>
        <a:graphic>
          <a:graphicData uri="http://schemas.openxmlformats.org/presentationml/2006/ole">
            <mc:AlternateContent xmlns:mc="http://schemas.openxmlformats.org/markup-compatibility/2006">
              <mc:Choice xmlns:v="urn:schemas-microsoft-com:vml" Requires="v">
                <p:oleObj spid="_x0000_s108682" name="Уравнение" r:id="rId8" imgW="1574800" imgH="431800" progId="Equation.3">
                  <p:embed/>
                </p:oleObj>
              </mc:Choice>
              <mc:Fallback>
                <p:oleObj name="Уравнение" r:id="rId8" imgW="1574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0021" y="2099108"/>
                        <a:ext cx="2829944" cy="771803"/>
                      </a:xfrm>
                      <a:prstGeom prst="rect">
                        <a:avLst/>
                      </a:prstGeom>
                      <a:noFill/>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472083804"/>
              </p:ext>
            </p:extLst>
          </p:nvPr>
        </p:nvGraphicFramePr>
        <p:xfrm>
          <a:off x="5017727" y="5650824"/>
          <a:ext cx="1190067" cy="370930"/>
        </p:xfrm>
        <a:graphic>
          <a:graphicData uri="http://schemas.openxmlformats.org/presentationml/2006/ole">
            <mc:AlternateContent xmlns:mc="http://schemas.openxmlformats.org/markup-compatibility/2006">
              <mc:Choice xmlns:v="urn:schemas-microsoft-com:vml" Requires="v">
                <p:oleObj spid="_x0000_s108683" name="Уравнение" r:id="rId10" imgW="736600" imgH="228600" progId="Equation.3">
                  <p:embed/>
                </p:oleObj>
              </mc:Choice>
              <mc:Fallback>
                <p:oleObj name="Уравнение" r:id="rId10" imgW="736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27" y="5650824"/>
                        <a:ext cx="1190067" cy="370930"/>
                      </a:xfrm>
                      <a:prstGeom prst="rect">
                        <a:avLst/>
                      </a:prstGeom>
                      <a:noFill/>
                    </p:spPr>
                  </p:pic>
                </p:oleObj>
              </mc:Fallback>
            </mc:AlternateContent>
          </a:graphicData>
        </a:graphic>
      </p:graphicFrame>
      <p:sp>
        <p:nvSpPr>
          <p:cNvPr id="14" name="Прямоугольник 13"/>
          <p:cNvSpPr/>
          <p:nvPr/>
        </p:nvSpPr>
        <p:spPr>
          <a:xfrm>
            <a:off x="928818" y="2999482"/>
            <a:ext cx="3139126" cy="3046988"/>
          </a:xfrm>
          <a:prstGeom prst="rect">
            <a:avLst/>
          </a:prstGeom>
        </p:spPr>
        <p:txBody>
          <a:bodyPr wrap="square">
            <a:spAutoFit/>
          </a:bodyPr>
          <a:lstStyle/>
          <a:p>
            <a:pPr algn="just">
              <a:lnSpc>
                <a:spcPct val="150000"/>
              </a:lnSpc>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a:latin typeface="Times New Roman" panose="02020603050405020304" pitchFamily="18" charset="0"/>
                <a:ea typeface="Times New Roman" panose="02020603050405020304" pitchFamily="18" charset="0"/>
                <a:cs typeface="Times New Roman" panose="02020603050405020304" pitchFamily="18" charset="0"/>
              </a:rPr>
              <a:t>EXT</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radiated RF power; </a:t>
            </a:r>
          </a:p>
          <a:p>
            <a:pPr algn="just">
              <a:lnSpc>
                <a:spcPct val="150000"/>
              </a:lnSpc>
            </a:pP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smtClean="0">
                <a:latin typeface="Times New Roman" panose="02020603050405020304" pitchFamily="18" charset="0"/>
                <a:ea typeface="Times New Roman" panose="02020603050405020304" pitchFamily="18" charset="0"/>
                <a:cs typeface="Times New Roman" panose="02020603050405020304" pitchFamily="18" charset="0"/>
              </a:rPr>
              <a:t>W</a:t>
            </a:r>
            <a:r>
              <a:rPr lang="en-US" sz="1600" baseline="-25000" dirty="0" smtClean="0">
                <a:latin typeface="Times New Roman" panose="02020603050405020304" pitchFamily="18" charset="0"/>
                <a:ea typeface="Times New Roman" panose="02020603050405020304" pitchFamily="18" charset="0"/>
                <a:cs typeface="Times New Roman" panose="02020603050405020304" pitchFamily="18" charset="0"/>
              </a:rPr>
              <a:t>0</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1600" baseline="-25000" dirty="0" smtClean="0">
                <a:latin typeface="Times New Roman" panose="02020603050405020304" pitchFamily="18" charset="0"/>
                <a:ea typeface="Times New Roman" panose="02020603050405020304" pitchFamily="18" charset="0"/>
                <a:cs typeface="Times New Roman" panose="02020603050405020304" pitchFamily="18" charset="0"/>
              </a:rPr>
              <a:t>01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-loss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of the first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resonator;</a:t>
            </a:r>
          </a:p>
          <a:p>
            <a:pPr algn="just">
              <a:lnSpc>
                <a:spcPct val="150000"/>
              </a:lnSpc>
            </a:pP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smtClean="0">
                <a:latin typeface="Times New Roman" panose="02020603050405020304" pitchFamily="18" charset="0"/>
                <a:ea typeface="Times New Roman" panose="02020603050405020304" pitchFamily="18" charset="0"/>
                <a:cs typeface="Times New Roman" panose="02020603050405020304" pitchFamily="18" charset="0"/>
              </a:rPr>
              <a:t>W</a:t>
            </a:r>
            <a:r>
              <a:rPr lang="en-US" sz="1600" baseline="-25000" dirty="0" smtClean="0">
                <a:latin typeface="Times New Roman" panose="02020603050405020304" pitchFamily="18" charset="0"/>
                <a:ea typeface="Times New Roman" panose="02020603050405020304" pitchFamily="18" charset="0"/>
                <a:cs typeface="Times New Roman" panose="02020603050405020304" pitchFamily="18" charset="0"/>
              </a:rPr>
              <a:t>0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loss in the walls of the first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resonator; </a:t>
            </a:r>
          </a:p>
          <a:p>
            <a:pPr algn="just">
              <a:lnSpc>
                <a:spcPct val="150000"/>
              </a:lnSpc>
            </a:pP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1600" baseline="-25000" dirty="0" smtClean="0">
                <a:latin typeface="Times New Roman" panose="02020603050405020304" pitchFamily="18" charset="0"/>
                <a:ea typeface="Times New Roman" panose="02020603050405020304" pitchFamily="18" charset="0"/>
                <a:cs typeface="Times New Roman" panose="02020603050405020304" pitchFamily="18" charset="0"/>
              </a:rPr>
              <a:t>01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1600" baseline="-250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a:latin typeface="Times New Roman" panose="02020603050405020304" pitchFamily="18" charset="0"/>
                <a:ea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transmitted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power</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smtClean="0">
                <a:latin typeface="Times New Roman" panose="02020603050405020304" pitchFamily="18" charset="0"/>
                <a:ea typeface="Times New Roman" panose="02020603050405020304" pitchFamily="18" charset="0"/>
                <a:cs typeface="Times New Roman" panose="02020603050405020304" pitchFamily="18" charset="0"/>
              </a:rPr>
              <a:t>W</a:t>
            </a:r>
            <a:r>
              <a:rPr lang="en-US" sz="1600" baseline="-250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power of the loss in the walls of the second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resonator; </a:t>
            </a:r>
          </a:p>
          <a:p>
            <a:pPr algn="just">
              <a:lnSpc>
                <a:spcPct val="150000"/>
              </a:lnSpc>
            </a:pP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1600" i="1" baseline="-250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 power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for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beam acceleration. </a:t>
            </a:r>
            <a:endParaRPr lang="ru-RU" sz="1600" dirty="0">
              <a:latin typeface="Times New Roman" panose="02020603050405020304" pitchFamily="18" charset="0"/>
              <a:cs typeface="Times New Roman" panose="02020603050405020304" pitchFamily="18" charset="0"/>
            </a:endParaRPr>
          </a:p>
        </p:txBody>
      </p:sp>
      <p:sp>
        <p:nvSpPr>
          <p:cNvPr id="17"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19</a:t>
            </a:r>
          </a:p>
          <a:p>
            <a:pPr algn="r"/>
            <a:endParaRPr lang="en-US" dirty="0" smtClean="0">
              <a:solidFill>
                <a:schemeClr val="tx1"/>
              </a:solidFill>
              <a:ea typeface="ＭＳ Ｐゴシック" pitchFamily="34" charset="-128"/>
              <a:cs typeface="Arial" charset="0"/>
            </a:endParaRPr>
          </a:p>
        </p:txBody>
      </p:sp>
    </p:spTree>
    <p:extLst>
      <p:ext uri="{BB962C8B-B14F-4D97-AF65-F5344CB8AC3E}">
        <p14:creationId xmlns:p14="http://schemas.microsoft.com/office/powerpoint/2010/main" val="131389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7" name="Rectangle 2"/>
          <p:cNvSpPr>
            <a:spLocks noGrp="1" noChangeArrowheads="1"/>
          </p:cNvSpPr>
          <p:nvPr>
            <p:ph type="title"/>
          </p:nvPr>
        </p:nvSpPr>
        <p:spPr/>
        <p:txBody>
          <a:bodyPr/>
          <a:lstStyle/>
          <a:p>
            <a:pPr algn="l" eaLnBrk="1" hangingPunct="1"/>
            <a:r>
              <a:rPr lang="en-US" b="1" smtClean="0"/>
              <a:t>Outline</a:t>
            </a:r>
            <a:endParaRPr lang="ru-RU" sz="2800" b="1" smtClean="0"/>
          </a:p>
        </p:txBody>
      </p:sp>
      <p:sp>
        <p:nvSpPr>
          <p:cNvPr id="79888" name="Rectangle 3"/>
          <p:cNvSpPr>
            <a:spLocks noGrp="1" noChangeArrowheads="1"/>
          </p:cNvSpPr>
          <p:nvPr>
            <p:ph idx="1"/>
          </p:nvPr>
        </p:nvSpPr>
        <p:spPr>
          <a:xfrm>
            <a:off x="457200" y="1600200"/>
            <a:ext cx="8229600" cy="4133850"/>
          </a:xfrm>
        </p:spPr>
        <p:txBody>
          <a:bodyPr/>
          <a:lstStyle/>
          <a:p>
            <a:pPr eaLnBrk="1" hangingPunct="1">
              <a:lnSpc>
                <a:spcPct val="90000"/>
              </a:lnSpc>
            </a:pPr>
            <a:r>
              <a:rPr lang="en-US" sz="3000" dirty="0" smtClean="0"/>
              <a:t>Motivation</a:t>
            </a:r>
          </a:p>
          <a:p>
            <a:pPr eaLnBrk="1" hangingPunct="1">
              <a:lnSpc>
                <a:spcPct val="90000"/>
              </a:lnSpc>
            </a:pPr>
            <a:r>
              <a:rPr lang="en-US" sz="3000" dirty="0"/>
              <a:t>RF feeding schemes</a:t>
            </a:r>
            <a:endParaRPr lang="ru-RU" sz="3000" dirty="0"/>
          </a:p>
          <a:p>
            <a:pPr eaLnBrk="1" hangingPunct="1">
              <a:lnSpc>
                <a:spcPct val="90000"/>
              </a:lnSpc>
            </a:pPr>
            <a:r>
              <a:rPr lang="en-US" sz="3000" dirty="0"/>
              <a:t>Sequential (serial) feeding schemes</a:t>
            </a:r>
          </a:p>
          <a:p>
            <a:pPr eaLnBrk="1" hangingPunct="1">
              <a:lnSpc>
                <a:spcPct val="90000"/>
              </a:lnSpc>
            </a:pPr>
            <a:r>
              <a:rPr lang="en-US" sz="3000" dirty="0"/>
              <a:t>Parallel Coupled  Structures (PCS)</a:t>
            </a:r>
          </a:p>
          <a:p>
            <a:pPr eaLnBrk="1" hangingPunct="1">
              <a:lnSpc>
                <a:spcPct val="90000"/>
              </a:lnSpc>
            </a:pPr>
            <a:r>
              <a:rPr lang="en-US" sz="3000" dirty="0" smtClean="0"/>
              <a:t>Features </a:t>
            </a:r>
            <a:r>
              <a:rPr lang="en-US" sz="3000" dirty="0"/>
              <a:t>of </a:t>
            </a:r>
            <a:r>
              <a:rPr lang="en-US" sz="3000" dirty="0" smtClean="0"/>
              <a:t>PCS</a:t>
            </a:r>
            <a:endParaRPr lang="en-US" sz="3000" dirty="0"/>
          </a:p>
          <a:p>
            <a:pPr eaLnBrk="1" hangingPunct="1">
              <a:lnSpc>
                <a:spcPct val="90000"/>
              </a:lnSpc>
            </a:pPr>
            <a:r>
              <a:rPr lang="en-US" sz="3000" dirty="0"/>
              <a:t>Conclusions</a:t>
            </a:r>
          </a:p>
        </p:txBody>
      </p:sp>
      <p:sp>
        <p:nvSpPr>
          <p:cNvPr id="79889"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a:t>
            </a:r>
            <a:fld id="{26C472FE-CDCB-4FAE-895F-9BFEE83D0F5A}" type="slidenum">
              <a:rPr lang="en-US" smtClean="0">
                <a:solidFill>
                  <a:schemeClr val="tx1"/>
                </a:solidFill>
                <a:ea typeface="ＭＳ Ｐゴシック" pitchFamily="34" charset="-128"/>
                <a:cs typeface="Arial" charset="0"/>
              </a:rPr>
              <a:pPr algn="l"/>
              <a:t>2</a:t>
            </a:fld>
            <a:endParaRPr lang="en-US" dirty="0" smtClean="0">
              <a:solidFill>
                <a:schemeClr val="tx1"/>
              </a:solidFill>
              <a:ea typeface="ＭＳ Ｐゴシック" pitchFamily="34" charset="-128"/>
              <a:cs typeface="Arial" charset="0"/>
            </a:endParaRPr>
          </a:p>
          <a:p>
            <a:pPr algn="r"/>
            <a:endParaRPr lang="en-US" dirty="0" smtClean="0">
              <a:solidFill>
                <a:schemeClr val="tx1"/>
              </a:solidFill>
              <a:ea typeface="ＭＳ Ｐゴシック" pitchFamily="34" charset="-128"/>
              <a:cs typeface="Arial" charset="0"/>
            </a:endParaRPr>
          </a:p>
        </p:txBody>
      </p:sp>
      <p:cxnSp>
        <p:nvCxnSpPr>
          <p:cNvPr id="6" name="Прямая соединительная линия 5"/>
          <p:cNvCxnSpPr/>
          <p:nvPr/>
        </p:nvCxnSpPr>
        <p:spPr>
          <a:xfrm>
            <a:off x="188913" y="1341438"/>
            <a:ext cx="8583612"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188913" y="5876925"/>
            <a:ext cx="8583612"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graphicFrame>
        <p:nvGraphicFramePr>
          <p:cNvPr id="79886" name="Object 14"/>
          <p:cNvGraphicFramePr>
            <a:graphicFrameLocks noChangeAspect="1"/>
          </p:cNvGraphicFramePr>
          <p:nvPr/>
        </p:nvGraphicFramePr>
        <p:xfrm>
          <a:off x="7947025" y="122238"/>
          <a:ext cx="1008063" cy="1008062"/>
        </p:xfrm>
        <a:graphic>
          <a:graphicData uri="http://schemas.openxmlformats.org/presentationml/2006/ole">
            <mc:AlternateContent xmlns:mc="http://schemas.openxmlformats.org/markup-compatibility/2006">
              <mc:Choice xmlns:v="urn:schemas-microsoft-com:vml" Requires="v">
                <p:oleObj spid="_x0000_s79918" name="CorelDRAW" r:id="rId3" imgW="1821600" imgH="1821240" progId="">
                  <p:embed/>
                </p:oleObj>
              </mc:Choice>
              <mc:Fallback>
                <p:oleObj name="CorelDRAW" r:id="rId3" imgW="1821600" imgH="1821240"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025" y="122238"/>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Заголовок 1"/>
          <p:cNvSpPr>
            <a:spLocks noGrp="1"/>
          </p:cNvSpPr>
          <p:nvPr>
            <p:ph type="title"/>
          </p:nvPr>
        </p:nvSpPr>
        <p:spPr>
          <a:xfrm>
            <a:off x="755576" y="282849"/>
            <a:ext cx="7139136" cy="1143000"/>
          </a:xfrm>
        </p:spPr>
        <p:txBody>
          <a:bodyPr/>
          <a:lstStyle/>
          <a:p>
            <a:pPr eaLnBrk="1" hangingPunct="1"/>
            <a:r>
              <a:rPr lang="en-US" sz="4000" dirty="0" smtClean="0"/>
              <a:t>Basic relations, parallel  </a:t>
            </a:r>
            <a:r>
              <a:rPr lang="en-US" sz="4000" dirty="0"/>
              <a:t>feeding</a:t>
            </a:r>
            <a:endParaRPr lang="ru-RU" sz="4000" dirty="0" smtClean="0"/>
          </a:p>
        </p:txBody>
      </p:sp>
      <p:sp>
        <p:nvSpPr>
          <p:cNvPr id="103435" name="Объект 2"/>
          <p:cNvSpPr>
            <a:spLocks noGrp="1"/>
          </p:cNvSpPr>
          <p:nvPr>
            <p:ph idx="1"/>
          </p:nvPr>
        </p:nvSpPr>
        <p:spPr>
          <a:xfrm>
            <a:off x="457200" y="1497013"/>
            <a:ext cx="8229600" cy="4525963"/>
          </a:xfrm>
        </p:spPr>
        <p:txBody>
          <a:bodyPr/>
          <a:lstStyle/>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r>
              <a:rPr lang="en-US" sz="1800" dirty="0" smtClean="0">
                <a:latin typeface="Arial" charset="0"/>
              </a:rPr>
              <a:t> </a:t>
            </a:r>
            <a:endParaRPr lang="ru-RU"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pPr>
            <a:endParaRPr lang="ru-RU" sz="1800" dirty="0" smtClean="0"/>
          </a:p>
        </p:txBody>
      </p:sp>
      <p:cxnSp>
        <p:nvCxnSpPr>
          <p:cNvPr id="4" name="Прямая соединительная линия 3"/>
          <p:cNvCxnSpPr/>
          <p:nvPr/>
        </p:nvCxnSpPr>
        <p:spPr>
          <a:xfrm>
            <a:off x="103186" y="1425849"/>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03187" y="6165304"/>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343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343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11670" name="CorelDRAW" r:id="rId4" imgW="1821600" imgH="1821240" progId="">
                  <p:embed/>
                </p:oleObj>
              </mc:Choice>
              <mc:Fallback>
                <p:oleObj name="CorelDRAW" r:id="rId4" imgW="1821600" imgH="1821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4"/>
          <p:cNvSpPr>
            <a:spLocks noChangeArrowheads="1"/>
          </p:cNvSpPr>
          <p:nvPr/>
        </p:nvSpPr>
        <p:spPr bwMode="auto">
          <a:xfrm>
            <a:off x="0" y="4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6"/>
          <p:cNvSpPr>
            <a:spLocks noChangeArrowheads="1"/>
          </p:cNvSpPr>
          <p:nvPr/>
        </p:nvSpPr>
        <p:spPr bwMode="auto">
          <a:xfrm>
            <a:off x="1187624" y="2585277"/>
            <a:ext cx="106754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800775383"/>
              </p:ext>
            </p:extLst>
          </p:nvPr>
        </p:nvGraphicFramePr>
        <p:xfrm>
          <a:off x="910516" y="1936265"/>
          <a:ext cx="6968952" cy="423430"/>
        </p:xfrm>
        <a:graphic>
          <a:graphicData uri="http://schemas.openxmlformats.org/presentationml/2006/ole">
            <mc:AlternateContent xmlns:mc="http://schemas.openxmlformats.org/markup-compatibility/2006">
              <mc:Choice xmlns:v="urn:schemas-microsoft-com:vml" Requires="v">
                <p:oleObj spid="_x0000_s111671" name="Уравнение" r:id="rId6" imgW="3759200" imgH="228600" progId="Equation.3">
                  <p:embed/>
                </p:oleObj>
              </mc:Choice>
              <mc:Fallback>
                <p:oleObj name="Уравнение" r:id="rId6" imgW="37592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516" y="1936265"/>
                        <a:ext cx="6968952" cy="423430"/>
                      </a:xfrm>
                      <a:prstGeom prst="rect">
                        <a:avLst/>
                      </a:prstGeom>
                      <a:noFill/>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3547638928"/>
              </p:ext>
            </p:extLst>
          </p:nvPr>
        </p:nvGraphicFramePr>
        <p:xfrm>
          <a:off x="3157028" y="2887349"/>
          <a:ext cx="2829944" cy="771803"/>
        </p:xfrm>
        <a:graphic>
          <a:graphicData uri="http://schemas.openxmlformats.org/presentationml/2006/ole">
            <mc:AlternateContent xmlns:mc="http://schemas.openxmlformats.org/markup-compatibility/2006">
              <mc:Choice xmlns:v="urn:schemas-microsoft-com:vml" Requires="v">
                <p:oleObj spid="_x0000_s111672" name="Уравнение" r:id="rId8" imgW="1574800" imgH="431800" progId="Equation.3">
                  <p:embed/>
                </p:oleObj>
              </mc:Choice>
              <mc:Fallback>
                <p:oleObj name="Уравнение" r:id="rId8" imgW="1574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7028" y="2887349"/>
                        <a:ext cx="2829944" cy="771803"/>
                      </a:xfrm>
                      <a:prstGeom prst="rect">
                        <a:avLst/>
                      </a:prstGeom>
                      <a:noFill/>
                    </p:spPr>
                  </p:pic>
                </p:oleObj>
              </mc:Fallback>
            </mc:AlternateContent>
          </a:graphicData>
        </a:graphic>
      </p:graphicFrame>
      <p:sp>
        <p:nvSpPr>
          <p:cNvPr id="14" name="Прямоугольник 13"/>
          <p:cNvSpPr/>
          <p:nvPr/>
        </p:nvSpPr>
        <p:spPr>
          <a:xfrm>
            <a:off x="3563888" y="4186806"/>
            <a:ext cx="2016224" cy="738664"/>
          </a:xfrm>
          <a:prstGeom prst="rect">
            <a:avLst/>
          </a:prstGeom>
        </p:spPr>
        <p:txBody>
          <a:bodyPr wrap="square">
            <a:spAutoFit/>
          </a:bodyPr>
          <a:lstStyle/>
          <a:p>
            <a:pPr algn="just">
              <a:lnSpc>
                <a:spcPct val="150000"/>
              </a:lnSpc>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&gt;</a:t>
            </a: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rPr>
              <a:t>β</a:t>
            </a:r>
            <a:r>
              <a:rPr lang="en-US" sz="2800" i="1" baseline="-250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&gt;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β</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0+1</a:t>
            </a:r>
            <a:endParaRPr lang="ru-RU" sz="2800" dirty="0">
              <a:latin typeface="Times New Roman" panose="02020603050405020304" pitchFamily="18" charset="0"/>
              <a:cs typeface="Times New Roman" panose="02020603050405020304" pitchFamily="18" charset="0"/>
            </a:endParaRPr>
          </a:p>
        </p:txBody>
      </p:sp>
      <p:sp>
        <p:nvSpPr>
          <p:cNvPr id="13"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Page20</a:t>
            </a:r>
          </a:p>
          <a:p>
            <a:pPr algn="r"/>
            <a:endParaRPr lang="en-US" dirty="0" smtClean="0">
              <a:solidFill>
                <a:schemeClr val="tx1"/>
              </a:solidFill>
              <a:ea typeface="ＭＳ Ｐゴシック" pitchFamily="34" charset="-128"/>
              <a:cs typeface="Arial" charset="0"/>
            </a:endParaRPr>
          </a:p>
        </p:txBody>
      </p:sp>
    </p:spTree>
    <p:extLst>
      <p:ext uri="{BB962C8B-B14F-4D97-AF65-F5344CB8AC3E}">
        <p14:creationId xmlns:p14="http://schemas.microsoft.com/office/powerpoint/2010/main" val="231055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Заголовок 1"/>
          <p:cNvSpPr>
            <a:spLocks noGrp="1"/>
          </p:cNvSpPr>
          <p:nvPr>
            <p:ph type="title"/>
          </p:nvPr>
        </p:nvSpPr>
        <p:spPr>
          <a:xfrm>
            <a:off x="755576" y="282849"/>
            <a:ext cx="7139136" cy="1143000"/>
          </a:xfrm>
        </p:spPr>
        <p:txBody>
          <a:bodyPr/>
          <a:lstStyle/>
          <a:p>
            <a:pPr eaLnBrk="1" hangingPunct="1"/>
            <a:r>
              <a:rPr lang="en-US" sz="4000" dirty="0" smtClean="0"/>
              <a:t>Basic relations, parallel  </a:t>
            </a:r>
            <a:r>
              <a:rPr lang="en-US" sz="4000" dirty="0"/>
              <a:t>feeding</a:t>
            </a:r>
            <a:endParaRPr lang="ru-RU" sz="4000" dirty="0" smtClean="0"/>
          </a:p>
        </p:txBody>
      </p:sp>
      <p:sp>
        <p:nvSpPr>
          <p:cNvPr id="103435" name="Объект 2"/>
          <p:cNvSpPr>
            <a:spLocks noGrp="1"/>
          </p:cNvSpPr>
          <p:nvPr>
            <p:ph idx="1"/>
          </p:nvPr>
        </p:nvSpPr>
        <p:spPr>
          <a:xfrm>
            <a:off x="457200" y="1497013"/>
            <a:ext cx="8229600" cy="4525963"/>
          </a:xfrm>
        </p:spPr>
        <p:txBody>
          <a:bodyPr/>
          <a:lstStyle/>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r>
              <a:rPr lang="en-US" sz="1800" dirty="0" smtClean="0">
                <a:latin typeface="Arial" charset="0"/>
              </a:rPr>
              <a:t> </a:t>
            </a:r>
            <a:endParaRPr lang="ru-RU"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pPr>
            <a:endParaRPr lang="ru-RU" sz="1800" dirty="0" smtClean="0"/>
          </a:p>
        </p:txBody>
      </p:sp>
      <p:cxnSp>
        <p:nvCxnSpPr>
          <p:cNvPr id="4" name="Прямая соединительная линия 3"/>
          <p:cNvCxnSpPr/>
          <p:nvPr/>
        </p:nvCxnSpPr>
        <p:spPr>
          <a:xfrm>
            <a:off x="251520" y="1268760"/>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03187" y="6165304"/>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343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343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10789" name="CorelDRAW" r:id="rId4" imgW="1821600" imgH="1821240" progId="">
                  <p:embed/>
                </p:oleObj>
              </mc:Choice>
              <mc:Fallback>
                <p:oleObj name="CorelDRAW" r:id="rId4" imgW="1821600" imgH="1821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4"/>
          <p:cNvSpPr>
            <a:spLocks noChangeArrowheads="1"/>
          </p:cNvSpPr>
          <p:nvPr/>
        </p:nvSpPr>
        <p:spPr bwMode="auto">
          <a:xfrm>
            <a:off x="0" y="4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6"/>
          <p:cNvSpPr>
            <a:spLocks noChangeArrowheads="1"/>
          </p:cNvSpPr>
          <p:nvPr/>
        </p:nvSpPr>
        <p:spPr bwMode="auto">
          <a:xfrm>
            <a:off x="1187624" y="2585277"/>
            <a:ext cx="106754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901281" y="1513688"/>
            <a:ext cx="7644933" cy="2585323"/>
          </a:xfrm>
          <a:prstGeom prst="rect">
            <a:avLst/>
          </a:prstGeom>
        </p:spPr>
        <p:txBody>
          <a:bodyPr wrap="square">
            <a:spAutoFit/>
          </a:bodyPr>
          <a:lstStyle/>
          <a:p>
            <a:pPr algn="ctr"/>
            <a:r>
              <a:rPr lang="en-US" dirty="0">
                <a:latin typeface="Times New Roman" panose="02020603050405020304" pitchFamily="18" charset="0"/>
                <a:ea typeface="Times New Roman" panose="02020603050405020304" pitchFamily="18" charset="0"/>
              </a:rPr>
              <a:t>At critical </a:t>
            </a:r>
            <a:r>
              <a:rPr lang="en-US" dirty="0" smtClean="0">
                <a:latin typeface="Times New Roman" panose="02020603050405020304" pitchFamily="18" charset="0"/>
                <a:ea typeface="Times New Roman" panose="02020603050405020304" pitchFamily="18" charset="0"/>
              </a:rPr>
              <a:t>coupling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β = </a:t>
            </a:r>
            <a:r>
              <a:rPr lang="en-US" i="1" dirty="0" smtClean="0">
                <a:latin typeface="Times New Roman" panose="02020603050405020304" pitchFamily="18" charset="0"/>
                <a:cs typeface="Times New Roman" panose="02020603050405020304" pitchFamily="18" charset="0"/>
              </a:rPr>
              <a:t>β</a:t>
            </a:r>
            <a:r>
              <a:rPr lang="en-US" baseline="-25000" dirty="0" smtClean="0"/>
              <a:t>B</a:t>
            </a:r>
            <a:r>
              <a:rPr lang="en-US" dirty="0"/>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1),</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dependence of </a:t>
            </a:r>
            <a:r>
              <a:rPr lang="en-US" dirty="0" smtClean="0">
                <a:latin typeface="Times New Roman" panose="02020603050405020304" pitchFamily="18" charset="0"/>
                <a:cs typeface="Times New Roman" panose="02020603050405020304" pitchFamily="18" charset="0"/>
              </a:rPr>
              <a:t>efficiency </a:t>
            </a:r>
            <a:r>
              <a:rPr lang="en-US" i="1" dirty="0" smtClean="0">
                <a:sym typeface="Symbol" panose="05050102010706020507" pitchFamily="18" charset="2"/>
              </a:rPr>
              <a:t> </a:t>
            </a:r>
            <a:r>
              <a:rPr lang="en-US" dirty="0" smtClean="0">
                <a:latin typeface="Times New Roman" panose="02020603050405020304" pitchFamily="18" charset="0"/>
                <a:cs typeface="Times New Roman" panose="02020603050405020304" pitchFamily="18" charset="0"/>
                <a:sym typeface="Symbol" panose="05050102010706020507" pitchFamily="18" charset="2"/>
              </a:rPr>
              <a:t>on the load factor </a:t>
            </a:r>
            <a:r>
              <a:rPr lang="en-US" i="1" dirty="0">
                <a:latin typeface="Times New Roman" panose="02020603050405020304" pitchFamily="18" charset="0"/>
                <a:cs typeface="Times New Roman" panose="02020603050405020304" pitchFamily="18" charset="0"/>
                <a:sym typeface="Symbol" panose="05050102010706020507" pitchFamily="18" charset="2"/>
              </a:rPr>
              <a:t>χ</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en-US"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a:p>
            <a:r>
              <a:rPr lang="en-US" i="1" dirty="0"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p>
          <a:p>
            <a:r>
              <a:rPr lang="en-US" dirty="0" smtClean="0"/>
              <a:t>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7"/>
          <p:cNvSpPr>
            <a:spLocks noChangeArrowheads="1"/>
          </p:cNvSpPr>
          <p:nvPr/>
        </p:nvSpPr>
        <p:spPr bwMode="auto">
          <a:xfrm>
            <a:off x="4678338" y="1462628"/>
            <a:ext cx="95233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Rectangle 12"/>
          <p:cNvSpPr>
            <a:spLocks noChangeArrowheads="1"/>
          </p:cNvSpPr>
          <p:nvPr/>
        </p:nvSpPr>
        <p:spPr bwMode="auto">
          <a:xfrm>
            <a:off x="1437717" y="1772249"/>
            <a:ext cx="104008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0" name="Rectangle 25"/>
          <p:cNvSpPr>
            <a:spLocks noChangeArrowheads="1"/>
          </p:cNvSpPr>
          <p:nvPr/>
        </p:nvSpPr>
        <p:spPr bwMode="auto">
          <a:xfrm>
            <a:off x="3579275" y="36256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 name="Объект 20"/>
          <p:cNvGraphicFramePr>
            <a:graphicFrameLocks noChangeAspect="1"/>
          </p:cNvGraphicFramePr>
          <p:nvPr>
            <p:extLst>
              <p:ext uri="{D42A27DB-BD31-4B8C-83A1-F6EECF244321}">
                <p14:modId xmlns:p14="http://schemas.microsoft.com/office/powerpoint/2010/main" val="3417350946"/>
              </p:ext>
            </p:extLst>
          </p:nvPr>
        </p:nvGraphicFramePr>
        <p:xfrm>
          <a:off x="3078076" y="3823907"/>
          <a:ext cx="3265148" cy="838590"/>
        </p:xfrm>
        <a:graphic>
          <a:graphicData uri="http://schemas.openxmlformats.org/presentationml/2006/ole">
            <mc:AlternateContent xmlns:mc="http://schemas.openxmlformats.org/markup-compatibility/2006">
              <mc:Choice xmlns:v="urn:schemas-microsoft-com:vml" Requires="v">
                <p:oleObj spid="_x0000_s110790" name="Уравнение" r:id="rId6" imgW="1739900" imgH="444500" progId="Equation.3">
                  <p:embed/>
                </p:oleObj>
              </mc:Choice>
              <mc:Fallback>
                <p:oleObj name="Уравнение" r:id="rId6" imgW="1739900" imgH="444500" progId="Equation.3">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8076" y="3823907"/>
                        <a:ext cx="3265148" cy="838590"/>
                      </a:xfrm>
                      <a:prstGeom prst="rect">
                        <a:avLst/>
                      </a:prstGeom>
                      <a:noFill/>
                    </p:spPr>
                  </p:pic>
                </p:oleObj>
              </mc:Fallback>
            </mc:AlternateContent>
          </a:graphicData>
        </a:graphic>
      </p:graphicFrame>
      <p:sp>
        <p:nvSpPr>
          <p:cNvPr id="22" name="Rectangle 27"/>
          <p:cNvSpPr>
            <a:spLocks noChangeArrowheads="1"/>
          </p:cNvSpPr>
          <p:nvPr/>
        </p:nvSpPr>
        <p:spPr bwMode="auto">
          <a:xfrm>
            <a:off x="802473" y="41831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Rectangle 50"/>
          <p:cNvSpPr>
            <a:spLocks noChangeArrowheads="1"/>
          </p:cNvSpPr>
          <p:nvPr/>
        </p:nvSpPr>
        <p:spPr bwMode="auto">
          <a:xfrm>
            <a:off x="931425" y="56262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4" name="Rectangle 59"/>
          <p:cNvSpPr>
            <a:spLocks noChangeArrowheads="1"/>
          </p:cNvSpPr>
          <p:nvPr/>
        </p:nvSpPr>
        <p:spPr bwMode="auto">
          <a:xfrm>
            <a:off x="1222952" y="5617787"/>
            <a:ext cx="107313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8" name="Rectangle 61"/>
          <p:cNvSpPr>
            <a:spLocks noChangeArrowheads="1"/>
          </p:cNvSpPr>
          <p:nvPr/>
        </p:nvSpPr>
        <p:spPr bwMode="auto">
          <a:xfrm>
            <a:off x="3020650" y="574289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154"/>
          <p:cNvSpPr>
            <a:spLocks noChangeArrowheads="1"/>
          </p:cNvSpPr>
          <p:nvPr/>
        </p:nvSpPr>
        <p:spPr bwMode="auto">
          <a:xfrm>
            <a:off x="3411285" y="2936975"/>
            <a:ext cx="129784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144656948"/>
              </p:ext>
            </p:extLst>
          </p:nvPr>
        </p:nvGraphicFramePr>
        <p:xfrm>
          <a:off x="3347287" y="2102219"/>
          <a:ext cx="2705825" cy="822717"/>
        </p:xfrm>
        <a:graphic>
          <a:graphicData uri="http://schemas.openxmlformats.org/presentationml/2006/ole">
            <mc:AlternateContent xmlns:mc="http://schemas.openxmlformats.org/markup-compatibility/2006">
              <mc:Choice xmlns:v="urn:schemas-microsoft-com:vml" Requires="v">
                <p:oleObj spid="_x0000_s110791" name="Уравнение" r:id="rId8" imgW="1409088" imgH="431613" progId="Equation.3">
                  <p:embed/>
                </p:oleObj>
              </mc:Choice>
              <mc:Fallback>
                <p:oleObj name="Уравнение" r:id="rId8" imgW="1409088" imgH="431613" progId="Equation.3">
                  <p:embed/>
                  <p:pic>
                    <p:nvPicPr>
                      <p:cNvPr id="0" name="Object 1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287" y="2102219"/>
                        <a:ext cx="2705825" cy="822717"/>
                      </a:xfrm>
                      <a:prstGeom prst="rect">
                        <a:avLst/>
                      </a:prstGeom>
                      <a:noFill/>
                    </p:spPr>
                  </p:pic>
                </p:oleObj>
              </mc:Fallback>
            </mc:AlternateContent>
          </a:graphicData>
        </a:graphic>
      </p:graphicFrame>
      <p:sp>
        <p:nvSpPr>
          <p:cNvPr id="25" name="Прямоугольник 24"/>
          <p:cNvSpPr/>
          <p:nvPr/>
        </p:nvSpPr>
        <p:spPr>
          <a:xfrm>
            <a:off x="788253" y="4942582"/>
            <a:ext cx="7781627" cy="1015663"/>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For example, when </a:t>
            </a:r>
            <a:r>
              <a:rPr lang="ru-RU" i="1" dirty="0">
                <a:latin typeface="Times New Roman" panose="02020603050405020304" pitchFamily="18" charset="0"/>
                <a:ea typeface="Times New Roman" panose="02020603050405020304" pitchFamily="18" charset="0"/>
              </a:rPr>
              <a:t>χ</a:t>
            </a:r>
            <a:r>
              <a:rPr lang="en-US" dirty="0">
                <a:latin typeface="Times New Roman" panose="02020603050405020304" pitchFamily="18" charset="0"/>
                <a:ea typeface="Times New Roman" panose="02020603050405020304" pitchFamily="18" charset="0"/>
              </a:rPr>
              <a:t> =1, </a:t>
            </a:r>
            <a:r>
              <a:rPr lang="ru-RU" i="1" dirty="0">
                <a:latin typeface="Times New Roman" panose="02020603050405020304" pitchFamily="18" charset="0"/>
                <a:ea typeface="Times New Roman" panose="02020603050405020304" pitchFamily="18" charset="0"/>
              </a:rPr>
              <a:t>η</a:t>
            </a:r>
            <a:r>
              <a:rPr lang="en-US" dirty="0">
                <a:latin typeface="Times New Roman" panose="02020603050405020304" pitchFamily="18" charset="0"/>
                <a:ea typeface="Times New Roman" panose="02020603050405020304" pitchFamily="18" charset="0"/>
              </a:rPr>
              <a:t> = </a:t>
            </a:r>
            <a:r>
              <a:rPr lang="en-US" dirty="0" smtClean="0">
                <a:latin typeface="Times New Roman" panose="02020603050405020304" pitchFamily="18" charset="0"/>
                <a:ea typeface="Times New Roman" panose="02020603050405020304" pitchFamily="18" charset="0"/>
              </a:rPr>
              <a:t>0.4, in </a:t>
            </a:r>
            <a:r>
              <a:rPr lang="en-US" dirty="0">
                <a:latin typeface="Times New Roman" panose="02020603050405020304" pitchFamily="18" charset="0"/>
                <a:ea typeface="Times New Roman" panose="02020603050405020304" pitchFamily="18" charset="0"/>
              </a:rPr>
              <a:t>the mode of critical </a:t>
            </a:r>
            <a:r>
              <a:rPr lang="en-US" dirty="0" smtClean="0">
                <a:latin typeface="Times New Roman" panose="02020603050405020304" pitchFamily="18" charset="0"/>
                <a:ea typeface="Times New Roman" panose="02020603050405020304" pitchFamily="18" charset="0"/>
              </a:rPr>
              <a:t>coupling </a:t>
            </a:r>
            <a:r>
              <a:rPr lang="en-US" dirty="0">
                <a:latin typeface="Times New Roman" panose="02020603050405020304" pitchFamily="18" charset="0"/>
                <a:ea typeface="Times New Roman" panose="02020603050405020304" pitchFamily="18" charset="0"/>
              </a:rPr>
              <a:t>in the "cold" mode (without the beam</a:t>
            </a:r>
            <a:r>
              <a:rPr lang="en-US" dirty="0" smtClean="0">
                <a:latin typeface="Times New Roman" panose="02020603050405020304" pitchFamily="18" charset="0"/>
                <a:ea typeface="Times New Roman" panose="02020603050405020304" pitchFamily="18" charset="0"/>
              </a:rPr>
              <a:t>): </a:t>
            </a:r>
          </a:p>
          <a:p>
            <a:pPr algn="ctr"/>
            <a:r>
              <a:rPr lang="ru-RU" sz="2400" i="1" dirty="0" smtClean="0">
                <a:latin typeface="Times New Roman" panose="02020603050405020304" pitchFamily="18" charset="0"/>
                <a:ea typeface="Times New Roman" panose="02020603050405020304" pitchFamily="18" charset="0"/>
              </a:rPr>
              <a:t>β</a:t>
            </a:r>
            <a:r>
              <a:rPr lang="en-US" sz="2400" baseline="-25000" dirty="0" smtClean="0">
                <a:latin typeface="Times New Roman" panose="02020603050405020304" pitchFamily="18" charset="0"/>
                <a:ea typeface="Times New Roman" panose="02020603050405020304" pitchFamily="18" charset="0"/>
              </a:rPr>
              <a:t>0</a:t>
            </a:r>
            <a:r>
              <a:rPr lang="en-US" sz="2400" i="1" baseline="-250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5</a:t>
            </a:r>
            <a:r>
              <a:rPr lang="en-US" dirty="0" smtClean="0">
                <a:latin typeface="Times New Roman" panose="02020603050405020304" pitchFamily="18" charset="0"/>
                <a:ea typeface="Times New Roman" panose="02020603050405020304" pitchFamily="18" charset="0"/>
              </a:rPr>
              <a:t>, and  </a:t>
            </a:r>
            <a:r>
              <a:rPr lang="ru-RU" sz="2400" i="1" dirty="0" smtClean="0">
                <a:latin typeface="Times New Roman" panose="02020603050405020304" pitchFamily="18" charset="0"/>
                <a:ea typeface="Times New Roman" panose="02020603050405020304" pitchFamily="18" charset="0"/>
              </a:rPr>
              <a:t>β</a:t>
            </a:r>
            <a:r>
              <a:rPr lang="en-US" sz="2400" baseline="-25000" smtClean="0">
                <a:latin typeface="Times New Roman" panose="02020603050405020304" pitchFamily="18" charset="0"/>
                <a:ea typeface="Times New Roman" panose="02020603050405020304" pitchFamily="18" charset="0"/>
              </a:rPr>
              <a:t>0+1</a:t>
            </a:r>
            <a:r>
              <a:rPr lang="en-US" sz="2400" i="1" baseline="-25000" smtClean="0">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0.5</a:t>
            </a:r>
            <a:endParaRPr lang="ru-RU" sz="2400" dirty="0"/>
          </a:p>
        </p:txBody>
      </p:sp>
      <p:sp>
        <p:nvSpPr>
          <p:cNvPr id="23"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21</a:t>
            </a:r>
          </a:p>
          <a:p>
            <a:pPr algn="r"/>
            <a:endParaRPr lang="en-US" dirty="0" smtClean="0">
              <a:solidFill>
                <a:schemeClr val="tx1"/>
              </a:solidFill>
              <a:ea typeface="ＭＳ Ｐゴシック" pitchFamily="34" charset="-128"/>
              <a:cs typeface="Arial" charset="0"/>
            </a:endParaRPr>
          </a:p>
        </p:txBody>
      </p:sp>
    </p:spTree>
    <p:extLst>
      <p:ext uri="{BB962C8B-B14F-4D97-AF65-F5344CB8AC3E}">
        <p14:creationId xmlns:p14="http://schemas.microsoft.com/office/powerpoint/2010/main" val="311872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Заголовок 1"/>
          <p:cNvSpPr>
            <a:spLocks noGrp="1"/>
          </p:cNvSpPr>
          <p:nvPr>
            <p:ph type="title"/>
          </p:nvPr>
        </p:nvSpPr>
        <p:spPr>
          <a:xfrm>
            <a:off x="755576" y="282849"/>
            <a:ext cx="7139136" cy="1143000"/>
          </a:xfrm>
        </p:spPr>
        <p:txBody>
          <a:bodyPr/>
          <a:lstStyle/>
          <a:p>
            <a:pPr eaLnBrk="1" hangingPunct="1"/>
            <a:r>
              <a:rPr lang="en-US" sz="4000" dirty="0" smtClean="0"/>
              <a:t>Serial feeding, </a:t>
            </a:r>
            <a:r>
              <a:rPr lang="en-US" sz="4000" dirty="0"/>
              <a:t>parallel  </a:t>
            </a:r>
            <a:r>
              <a:rPr lang="en-US" sz="4000" dirty="0" smtClean="0"/>
              <a:t>feeding, comparison</a:t>
            </a:r>
            <a:endParaRPr lang="ru-RU" sz="4000" dirty="0" smtClean="0"/>
          </a:p>
        </p:txBody>
      </p:sp>
      <p:sp>
        <p:nvSpPr>
          <p:cNvPr id="103435" name="Объект 2"/>
          <p:cNvSpPr>
            <a:spLocks noGrp="1"/>
          </p:cNvSpPr>
          <p:nvPr>
            <p:ph idx="1"/>
          </p:nvPr>
        </p:nvSpPr>
        <p:spPr>
          <a:xfrm>
            <a:off x="457200" y="1497013"/>
            <a:ext cx="8229600" cy="4525963"/>
          </a:xfrm>
        </p:spPr>
        <p:txBody>
          <a:bodyPr/>
          <a:lstStyle/>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spcBef>
                <a:spcPct val="30000"/>
              </a:spcBef>
              <a:buFont typeface="Arial" charset="0"/>
              <a:buNone/>
            </a:pPr>
            <a:r>
              <a:rPr lang="en-US" sz="1800" dirty="0" smtClean="0">
                <a:latin typeface="Arial" charset="0"/>
              </a:rPr>
              <a:t> </a:t>
            </a:r>
            <a:endParaRPr lang="ru-RU" sz="1800" dirty="0" smtClean="0">
              <a:latin typeface="Arial" charset="0"/>
            </a:endParaRPr>
          </a:p>
          <a:p>
            <a:pPr marL="0" indent="0" eaLnBrk="1" hangingPunct="1">
              <a:lnSpc>
                <a:spcPct val="80000"/>
              </a:lnSpc>
              <a:spcBef>
                <a:spcPct val="30000"/>
              </a:spcBef>
              <a:buFont typeface="Arial" charset="0"/>
              <a:buNone/>
            </a:pPr>
            <a:endParaRPr lang="en-US" sz="1800" dirty="0" smtClean="0">
              <a:latin typeface="Arial" charset="0"/>
            </a:endParaRPr>
          </a:p>
          <a:p>
            <a:pPr marL="0" indent="0" eaLnBrk="1" hangingPunct="1">
              <a:lnSpc>
                <a:spcPct val="80000"/>
              </a:lnSpc>
            </a:pPr>
            <a:endParaRPr lang="ru-RU" sz="1800" dirty="0" smtClean="0"/>
          </a:p>
        </p:txBody>
      </p:sp>
      <p:cxnSp>
        <p:nvCxnSpPr>
          <p:cNvPr id="4" name="Прямая соединительная линия 3"/>
          <p:cNvCxnSpPr/>
          <p:nvPr/>
        </p:nvCxnSpPr>
        <p:spPr>
          <a:xfrm>
            <a:off x="103186" y="1425849"/>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03187" y="6165304"/>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343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343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13731" name="CorelDRAW" r:id="rId4" imgW="1821600" imgH="1821240" progId="">
                  <p:embed/>
                </p:oleObj>
              </mc:Choice>
              <mc:Fallback>
                <p:oleObj name="CorelDRAW" r:id="rId4" imgW="1821600" imgH="1821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4"/>
          <p:cNvSpPr>
            <a:spLocks noChangeArrowheads="1"/>
          </p:cNvSpPr>
          <p:nvPr/>
        </p:nvSpPr>
        <p:spPr bwMode="auto">
          <a:xfrm>
            <a:off x="0" y="4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6"/>
          <p:cNvSpPr>
            <a:spLocks noChangeArrowheads="1"/>
          </p:cNvSpPr>
          <p:nvPr/>
        </p:nvSpPr>
        <p:spPr bwMode="auto">
          <a:xfrm>
            <a:off x="1187624" y="2585277"/>
            <a:ext cx="106754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987611151"/>
              </p:ext>
            </p:extLst>
          </p:nvPr>
        </p:nvGraphicFramePr>
        <p:xfrm>
          <a:off x="5435600" y="2020094"/>
          <a:ext cx="2829944" cy="771803"/>
        </p:xfrm>
        <a:graphic>
          <a:graphicData uri="http://schemas.openxmlformats.org/presentationml/2006/ole">
            <mc:AlternateContent xmlns:mc="http://schemas.openxmlformats.org/markup-compatibility/2006">
              <mc:Choice xmlns:v="urn:schemas-microsoft-com:vml" Requires="v">
                <p:oleObj spid="_x0000_s113732" name="Уравнение" r:id="rId6" imgW="1574800" imgH="431800" progId="Equation.3">
                  <p:embed/>
                </p:oleObj>
              </mc:Choice>
              <mc:Fallback>
                <p:oleObj name="Уравнение" r:id="rId6" imgW="15748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2020094"/>
                        <a:ext cx="2829944" cy="771803"/>
                      </a:xfrm>
                      <a:prstGeom prst="rect">
                        <a:avLst/>
                      </a:prstGeom>
                      <a:noFill/>
                    </p:spPr>
                  </p:pic>
                </p:oleObj>
              </mc:Fallback>
            </mc:AlternateContent>
          </a:graphicData>
        </a:graphic>
      </p:graphicFrame>
      <p:sp>
        <p:nvSpPr>
          <p:cNvPr id="14" name="Прямоугольник 13"/>
          <p:cNvSpPr/>
          <p:nvPr/>
        </p:nvSpPr>
        <p:spPr>
          <a:xfrm>
            <a:off x="5940326" y="4527609"/>
            <a:ext cx="2016224" cy="738664"/>
          </a:xfrm>
          <a:prstGeom prst="rect">
            <a:avLst/>
          </a:prstGeom>
        </p:spPr>
        <p:txBody>
          <a:bodyPr wrap="square">
            <a:spAutoFit/>
          </a:bodyPr>
          <a:lstStyle/>
          <a:p>
            <a:pPr algn="just">
              <a:lnSpc>
                <a:spcPct val="150000"/>
              </a:lnSpc>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0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&gt;</a:t>
            </a: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rPr>
              <a:t>β</a:t>
            </a:r>
            <a:r>
              <a:rPr lang="en-US" sz="2800" i="1" baseline="-250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&gt;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β</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0+1</a:t>
            </a:r>
            <a:endParaRPr lang="ru-RU" sz="2800" dirty="0">
              <a:latin typeface="Times New Roman" panose="02020603050405020304" pitchFamily="18" charset="0"/>
              <a:cs typeface="Times New Roman" panose="02020603050405020304" pitchFamily="18" charset="0"/>
            </a:endParaRPr>
          </a:p>
        </p:txBody>
      </p:sp>
      <p:sp>
        <p:nvSpPr>
          <p:cNvPr id="13"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22</a:t>
            </a:r>
          </a:p>
          <a:p>
            <a:pPr algn="r"/>
            <a:endParaRPr lang="en-US" dirty="0" smtClean="0">
              <a:solidFill>
                <a:schemeClr val="tx1"/>
              </a:solidFill>
              <a:ea typeface="ＭＳ Ｐゴシック" pitchFamily="34" charset="-128"/>
              <a:cs typeface="Arial" charset="0"/>
            </a:endParaRPr>
          </a:p>
        </p:txBody>
      </p:sp>
      <p:sp>
        <p:nvSpPr>
          <p:cNvPr id="17" name="Прямоугольник 16"/>
          <p:cNvSpPr/>
          <p:nvPr/>
        </p:nvSpPr>
        <p:spPr>
          <a:xfrm>
            <a:off x="1076311" y="4666253"/>
            <a:ext cx="1160895" cy="523220"/>
          </a:xfrm>
          <a:prstGeom prst="rect">
            <a:avLst/>
          </a:prstGeom>
        </p:spPr>
        <p:txBody>
          <a:bodyPr wrap="none">
            <a:spAutoFit/>
          </a:bodyPr>
          <a:lstStyle/>
          <a:p>
            <a:r>
              <a:rPr lang="ru-RU" sz="2800" i="1" dirty="0" smtClean="0">
                <a:latin typeface="Times New Roman" panose="02020603050405020304" pitchFamily="18" charset="0"/>
                <a:ea typeface="Times New Roman" panose="02020603050405020304" pitchFamily="18" charset="0"/>
              </a:rPr>
              <a:t>β</a:t>
            </a:r>
            <a:r>
              <a:rPr lang="en-US" sz="2800" baseline="-25000" dirty="0" smtClean="0">
                <a:latin typeface="Times New Roman" panose="02020603050405020304" pitchFamily="18" charset="0"/>
                <a:ea typeface="Times New Roman" panose="02020603050405020304" pitchFamily="18" charset="0"/>
              </a:rPr>
              <a:t>0</a:t>
            </a:r>
            <a:r>
              <a:rPr lang="en-US" sz="2800" dirty="0" smtClean="0">
                <a:latin typeface="Times New Roman" panose="02020603050405020304" pitchFamily="18" charset="0"/>
                <a:ea typeface="Times New Roman" panose="02020603050405020304" pitchFamily="18" charset="0"/>
              </a:rPr>
              <a:t>&gt;</a:t>
            </a:r>
            <a:r>
              <a:rPr lang="ru-RU" sz="2800" i="1" dirty="0">
                <a:latin typeface="Times New Roman" panose="02020603050405020304" pitchFamily="18" charset="0"/>
                <a:ea typeface="Times New Roman" panose="02020603050405020304" pitchFamily="18" charset="0"/>
              </a:rPr>
              <a:t>β</a:t>
            </a:r>
            <a:r>
              <a:rPr lang="en-US" sz="2800" i="1" baseline="-25000" dirty="0">
                <a:latin typeface="Times New Roman" panose="02020603050405020304" pitchFamily="18" charset="0"/>
                <a:ea typeface="Times New Roman" panose="02020603050405020304" pitchFamily="18" charset="0"/>
              </a:rPr>
              <a:t>B </a:t>
            </a:r>
            <a:r>
              <a:rPr lang="en-US" sz="2800" i="1" dirty="0" smtClean="0">
                <a:latin typeface="Times New Roman" panose="02020603050405020304" pitchFamily="18" charset="0"/>
                <a:ea typeface="Times New Roman" panose="02020603050405020304" pitchFamily="18" charset="0"/>
              </a:rPr>
              <a:t> </a:t>
            </a:r>
            <a:endParaRPr lang="ru-RU" sz="2800" dirty="0"/>
          </a:p>
        </p:txBody>
      </p:sp>
      <p:sp>
        <p:nvSpPr>
          <p:cNvPr id="3" name="Rectangle 10"/>
          <p:cNvSpPr>
            <a:spLocks noChangeArrowheads="1"/>
          </p:cNvSpPr>
          <p:nvPr/>
        </p:nvSpPr>
        <p:spPr bwMode="auto">
          <a:xfrm>
            <a:off x="1050161" y="2640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noChangeAspect="1"/>
          </p:cNvGraphicFramePr>
          <p:nvPr>
            <p:extLst>
              <p:ext uri="{D42A27DB-BD31-4B8C-83A1-F6EECF244321}">
                <p14:modId xmlns:p14="http://schemas.microsoft.com/office/powerpoint/2010/main" val="2847515614"/>
              </p:ext>
            </p:extLst>
          </p:nvPr>
        </p:nvGraphicFramePr>
        <p:xfrm>
          <a:off x="851008" y="1969937"/>
          <a:ext cx="1428272" cy="757156"/>
        </p:xfrm>
        <a:graphic>
          <a:graphicData uri="http://schemas.openxmlformats.org/presentationml/2006/ole">
            <mc:AlternateContent xmlns:mc="http://schemas.openxmlformats.org/markup-compatibility/2006">
              <mc:Choice xmlns:v="urn:schemas-microsoft-com:vml" Requires="v">
                <p:oleObj spid="_x0000_s113733" name="Уравнение" r:id="rId8" imgW="787400" imgH="419100" progId="Equation.3">
                  <p:embed/>
                </p:oleObj>
              </mc:Choice>
              <mc:Fallback>
                <p:oleObj name="Уравнение" r:id="rId8" imgW="787400" imgH="4191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008" y="1969937"/>
                        <a:ext cx="1428272" cy="757156"/>
                      </a:xfrm>
                      <a:prstGeom prst="rect">
                        <a:avLst/>
                      </a:prstGeom>
                      <a:noFill/>
                    </p:spPr>
                  </p:pic>
                </p:oleObj>
              </mc:Fallback>
            </mc:AlternateContent>
          </a:graphicData>
        </a:graphic>
      </p:graphicFrame>
      <p:sp>
        <p:nvSpPr>
          <p:cNvPr id="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4270659047"/>
              </p:ext>
            </p:extLst>
          </p:nvPr>
        </p:nvGraphicFramePr>
        <p:xfrm>
          <a:off x="922450" y="3423035"/>
          <a:ext cx="1201807" cy="705060"/>
        </p:xfrm>
        <a:graphic>
          <a:graphicData uri="http://schemas.openxmlformats.org/presentationml/2006/ole">
            <mc:AlternateContent xmlns:mc="http://schemas.openxmlformats.org/markup-compatibility/2006">
              <mc:Choice xmlns:v="urn:schemas-microsoft-com:vml" Requires="v">
                <p:oleObj spid="_x0000_s113734" name="Уравнение" r:id="rId10" imgW="710891" imgH="418918" progId="Equation.3">
                  <p:embed/>
                </p:oleObj>
              </mc:Choice>
              <mc:Fallback>
                <p:oleObj name="Уравнение" r:id="rId10" imgW="710891" imgH="418918"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450" y="3423035"/>
                        <a:ext cx="1201807" cy="705060"/>
                      </a:xfrm>
                      <a:prstGeom prst="rect">
                        <a:avLst/>
                      </a:prstGeom>
                      <a:noFill/>
                    </p:spPr>
                  </p:pic>
                </p:oleObj>
              </mc:Fallback>
            </mc:AlternateContent>
          </a:graphicData>
        </a:graphic>
      </p:graphicFrame>
      <p:sp>
        <p:nvSpPr>
          <p:cNvPr id="1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 name="Объект 19"/>
          <p:cNvGraphicFramePr>
            <a:graphicFrameLocks noChangeAspect="1"/>
          </p:cNvGraphicFramePr>
          <p:nvPr>
            <p:extLst>
              <p:ext uri="{D42A27DB-BD31-4B8C-83A1-F6EECF244321}">
                <p14:modId xmlns:p14="http://schemas.microsoft.com/office/powerpoint/2010/main" val="449521546"/>
              </p:ext>
            </p:extLst>
          </p:nvPr>
        </p:nvGraphicFramePr>
        <p:xfrm>
          <a:off x="5802764" y="3394856"/>
          <a:ext cx="2171264" cy="763335"/>
        </p:xfrm>
        <a:graphic>
          <a:graphicData uri="http://schemas.openxmlformats.org/presentationml/2006/ole">
            <mc:AlternateContent xmlns:mc="http://schemas.openxmlformats.org/markup-compatibility/2006">
              <mc:Choice xmlns:v="urn:schemas-microsoft-com:vml" Requires="v">
                <p:oleObj spid="_x0000_s113735" name="Уравнение" r:id="rId12" imgW="1218671" imgH="431613" progId="Equation.3">
                  <p:embed/>
                </p:oleObj>
              </mc:Choice>
              <mc:Fallback>
                <p:oleObj name="Уравнение" r:id="rId12" imgW="1218671" imgH="431613"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02764" y="3394856"/>
                        <a:ext cx="2171264" cy="763335"/>
                      </a:xfrm>
                      <a:prstGeom prst="rect">
                        <a:avLst/>
                      </a:prstGeom>
                      <a:noFill/>
                    </p:spPr>
                  </p:pic>
                </p:oleObj>
              </mc:Fallback>
            </mc:AlternateContent>
          </a:graphicData>
        </a:graphic>
      </p:graphicFrame>
    </p:spTree>
    <p:extLst>
      <p:ext uri="{BB962C8B-B14F-4D97-AF65-F5344CB8AC3E}">
        <p14:creationId xmlns:p14="http://schemas.microsoft.com/office/powerpoint/2010/main" val="171636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Заголовок 1"/>
          <p:cNvSpPr>
            <a:spLocks noGrp="1"/>
          </p:cNvSpPr>
          <p:nvPr>
            <p:ph type="title"/>
          </p:nvPr>
        </p:nvSpPr>
        <p:spPr/>
        <p:txBody>
          <a:bodyPr/>
          <a:lstStyle/>
          <a:p>
            <a:pPr eaLnBrk="1" hangingPunct="1"/>
            <a:r>
              <a:rPr lang="en-US" dirty="0" smtClean="0"/>
              <a:t>Conclusions</a:t>
            </a:r>
            <a:endParaRPr lang="ru-RU" dirty="0" smtClean="0"/>
          </a:p>
        </p:txBody>
      </p:sp>
      <p:sp>
        <p:nvSpPr>
          <p:cNvPr id="103435" name="Объект 2"/>
          <p:cNvSpPr>
            <a:spLocks noGrp="1"/>
          </p:cNvSpPr>
          <p:nvPr>
            <p:ph idx="1"/>
          </p:nvPr>
        </p:nvSpPr>
        <p:spPr>
          <a:xfrm>
            <a:off x="457200" y="1450975"/>
            <a:ext cx="8229600" cy="4525963"/>
          </a:xfrm>
        </p:spPr>
        <p:txBody>
          <a:bodyPr/>
          <a:lstStyle/>
          <a:p>
            <a:pPr marL="0" indent="0" eaLnBrk="1" hangingPunct="1">
              <a:lnSpc>
                <a:spcPct val="80000"/>
              </a:lnSpc>
              <a:spcBef>
                <a:spcPct val="30000"/>
              </a:spcBef>
              <a:buFont typeface="Arial" charset="0"/>
              <a:buNone/>
            </a:pPr>
            <a:r>
              <a:rPr lang="en-US" sz="1800" dirty="0" smtClean="0">
                <a:latin typeface="Times New Roman" panose="02020603050405020304" pitchFamily="18" charset="0"/>
                <a:cs typeface="Times New Roman" panose="02020603050405020304" pitchFamily="18" charset="0"/>
              </a:rPr>
              <a:t>The idea of parallel coupled structure (PCS) </a:t>
            </a:r>
            <a:r>
              <a:rPr lang="en-US" sz="1800" smtClean="0">
                <a:latin typeface="Times New Roman" panose="02020603050405020304" pitchFamily="18" charset="0"/>
                <a:cs typeface="Times New Roman" panose="02020603050405020304" pitchFamily="18" charset="0"/>
              </a:rPr>
              <a:t>has 40-th </a:t>
            </a:r>
            <a:r>
              <a:rPr lang="en-US" sz="1800" dirty="0" smtClean="0">
                <a:latin typeface="Times New Roman" panose="02020603050405020304" pitchFamily="18" charset="0"/>
                <a:cs typeface="Times New Roman" panose="02020603050405020304" pitchFamily="18" charset="0"/>
              </a:rPr>
              <a:t>history. </a:t>
            </a:r>
          </a:p>
          <a:p>
            <a:pPr marL="0" indent="0" eaLnBrk="1" hangingPunct="1">
              <a:lnSpc>
                <a:spcPct val="80000"/>
              </a:lnSpc>
              <a:spcBef>
                <a:spcPct val="30000"/>
              </a:spcBef>
              <a:buFont typeface="Arial" charset="0"/>
              <a:buNone/>
            </a:pPr>
            <a:r>
              <a:rPr lang="en-US" sz="1800" dirty="0" smtClean="0">
                <a:latin typeface="Arial" charset="0"/>
              </a:rPr>
              <a:t> </a:t>
            </a:r>
            <a:endParaRPr lang="ru-RU" sz="1800" dirty="0" smtClean="0"/>
          </a:p>
        </p:txBody>
      </p:sp>
      <p:cxnSp>
        <p:nvCxnSpPr>
          <p:cNvPr id="4" name="Прямая соединительная линия 3"/>
          <p:cNvCxnSpPr/>
          <p:nvPr/>
        </p:nvCxnSpPr>
        <p:spPr>
          <a:xfrm>
            <a:off x="107950" y="1268413"/>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07950" y="5972175"/>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343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343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06549" name="CorelDRAW" r:id="rId4" imgW="1821600" imgH="1821240" progId="">
                  <p:embed/>
                </p:oleObj>
              </mc:Choice>
              <mc:Fallback>
                <p:oleObj name="CorelDRAW" r:id="rId4" imgW="1821600" imgH="1821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23</a:t>
            </a:r>
          </a:p>
          <a:p>
            <a:pPr algn="r"/>
            <a:endParaRPr lang="en-US" dirty="0" smtClean="0">
              <a:solidFill>
                <a:schemeClr val="tx1"/>
              </a:solidFill>
              <a:ea typeface="ＭＳ Ｐゴシック" pitchFamily="34" charset="-128"/>
              <a:cs typeface="Arial" charset="0"/>
            </a:endParaRPr>
          </a:p>
        </p:txBody>
      </p:sp>
      <p:sp>
        <p:nvSpPr>
          <p:cNvPr id="6" name="Прямоугольник 5"/>
          <p:cNvSpPr/>
          <p:nvPr/>
        </p:nvSpPr>
        <p:spPr>
          <a:xfrm>
            <a:off x="328856" y="1693663"/>
            <a:ext cx="8229600" cy="1338828"/>
          </a:xfrm>
          <a:prstGeom prst="rect">
            <a:avLst/>
          </a:prstGeom>
        </p:spPr>
        <p:txBody>
          <a:bodyPr wrap="square">
            <a:spAutoFit/>
          </a:bodyPr>
          <a:lstStyle/>
          <a:p>
            <a:pPr indent="450215" algn="just">
              <a:lnSpc>
                <a:spcPct val="150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The presented ratios are the load characteristics of accelerating structures with series- and parallel-coupling: the coupling coefficient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and </a:t>
            </a:r>
            <a:r>
              <a:rPr lang="en-US" dirty="0">
                <a:latin typeface="Times New Roman" panose="02020603050405020304" pitchFamily="18" charset="0"/>
                <a:ea typeface="Times New Roman" panose="02020603050405020304" pitchFamily="18" charset="0"/>
                <a:cs typeface="Times New Roman" panose="02020603050405020304" pitchFamily="18" charset="0"/>
              </a:rPr>
              <a:t>the efficiency of conversion of RF power of the generator into the power of the accelerated beam.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360945" y="3011252"/>
            <a:ext cx="8077621"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     The </a:t>
            </a:r>
            <a:r>
              <a:rPr lang="en-US" dirty="0">
                <a:latin typeface="Times New Roman" panose="02020603050405020304" pitchFamily="18" charset="0"/>
                <a:ea typeface="Times New Roman" panose="02020603050405020304" pitchFamily="18" charset="0"/>
              </a:rPr>
              <a:t>conventional standing-waves accelerating structure with series-coupling and switch-of is configured into the mode of "</a:t>
            </a:r>
            <a:r>
              <a:rPr lang="en-US" dirty="0" err="1">
                <a:latin typeface="Times New Roman" panose="02020603050405020304" pitchFamily="18" charset="0"/>
                <a:ea typeface="Times New Roman" panose="02020603050405020304" pitchFamily="18" charset="0"/>
              </a:rPr>
              <a:t>overcoupling</a:t>
            </a:r>
            <a:r>
              <a:rPr lang="en-US" dirty="0">
                <a:latin typeface="Times New Roman" panose="02020603050405020304" pitchFamily="18" charset="0"/>
                <a:ea typeface="Times New Roman" panose="02020603050405020304" pitchFamily="18" charset="0"/>
              </a:rPr>
              <a:t>". </a:t>
            </a:r>
            <a:endParaRPr lang="ru-RU" dirty="0"/>
          </a:p>
        </p:txBody>
      </p:sp>
      <p:sp>
        <p:nvSpPr>
          <p:cNvPr id="8" name="Прямоугольник 7"/>
          <p:cNvSpPr/>
          <p:nvPr/>
        </p:nvSpPr>
        <p:spPr>
          <a:xfrm>
            <a:off x="231411" y="3667674"/>
            <a:ext cx="8424490" cy="2169825"/>
          </a:xfrm>
          <a:prstGeom prst="rect">
            <a:avLst/>
          </a:prstGeom>
        </p:spPr>
        <p:txBody>
          <a:bodyPr wrap="square">
            <a:spAutoFit/>
          </a:bodyPr>
          <a:lstStyle/>
          <a:p>
            <a:pPr indent="450215" algn="just">
              <a:lnSpc>
                <a:spcPct val="150000"/>
              </a:lnSpc>
              <a:spcAft>
                <a:spcPts val="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PCS </a:t>
            </a:r>
            <a:r>
              <a:rPr lang="en-US" dirty="0">
                <a:latin typeface="Times New Roman" panose="02020603050405020304" pitchFamily="18" charset="0"/>
                <a:ea typeface="Times New Roman" panose="02020603050405020304" pitchFamily="18" charset="0"/>
                <a:cs typeface="Times New Roman" panose="02020603050405020304" pitchFamily="18" charset="0"/>
              </a:rPr>
              <a:t>with beam switch-of is set into the mode of "sub-coupling". At beam switch-on, the accelerating cavity is loaded, its quality factor decreases, the coupling between the accelerating and exciting resonators is reduced, the exciting resonator is loaded less, its quality factor and, respectively, the coupling with the feed line grows, and at a certain beam current, a critical mode of coupling is achieved.</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26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11269760" y="11493896"/>
            <a:ext cx="1830167" cy="1078364"/>
            <a:chOff x="4484" y="6151"/>
            <a:chExt cx="3454" cy="1679"/>
          </a:xfrm>
        </p:grpSpPr>
        <p:sp>
          <p:nvSpPr>
            <p:cNvPr id="3" name="Rectangle 3"/>
            <p:cNvSpPr>
              <a:spLocks noChangeArrowheads="1"/>
            </p:cNvSpPr>
            <p:nvPr/>
          </p:nvSpPr>
          <p:spPr bwMode="auto">
            <a:xfrm>
              <a:off x="5848" y="6327"/>
              <a:ext cx="2090" cy="1087"/>
            </a:xfrm>
            <a:prstGeom prst="rect">
              <a:avLst/>
            </a:prstGeom>
            <a:solidFill>
              <a:srgbClr val="FFFFFF"/>
            </a:solidFill>
            <a:ln w="57150">
              <a:solidFill>
                <a:srgbClr val="000000"/>
              </a:solidFill>
              <a:miter lim="800000"/>
              <a:headEnd/>
              <a:tailEnd/>
            </a:ln>
          </p:spPr>
          <p:txBody>
            <a:bodyPr rot="0" vert="horz" wrap="square" lIns="91440" tIns="45720" rIns="91440" bIns="45720" anchor="t" anchorCtr="0" upright="1">
              <a:noAutofit/>
            </a:bodyPr>
            <a:lstStyle/>
            <a:p>
              <a:endParaRPr lang="ru-RU"/>
            </a:p>
          </p:txBody>
        </p:sp>
        <p:sp>
          <p:nvSpPr>
            <p:cNvPr id="4" name="Rectangle 4"/>
            <p:cNvSpPr>
              <a:spLocks noChangeArrowheads="1"/>
            </p:cNvSpPr>
            <p:nvPr/>
          </p:nvSpPr>
          <p:spPr bwMode="auto">
            <a:xfrm>
              <a:off x="6775" y="6151"/>
              <a:ext cx="290" cy="13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cxnSp>
          <p:nvCxnSpPr>
            <p:cNvPr id="5" name="Line 5"/>
            <p:cNvCxnSpPr>
              <a:cxnSpLocks noChangeShapeType="1"/>
            </p:cNvCxnSpPr>
            <p:nvPr/>
          </p:nvCxnSpPr>
          <p:spPr bwMode="auto">
            <a:xfrm flipV="1">
              <a:off x="6910" y="7107"/>
              <a:ext cx="1" cy="72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Rectangle 6"/>
            <p:cNvSpPr>
              <a:spLocks noChangeArrowheads="1"/>
            </p:cNvSpPr>
            <p:nvPr/>
          </p:nvSpPr>
          <p:spPr bwMode="auto">
            <a:xfrm>
              <a:off x="4573" y="6455"/>
              <a:ext cx="1275" cy="815"/>
            </a:xfrm>
            <a:prstGeom prst="rect">
              <a:avLst/>
            </a:prstGeom>
            <a:solidFill>
              <a:srgbClr val="FFFFFF"/>
            </a:solidFill>
            <a:ln w="28575">
              <a:solidFill>
                <a:srgbClr val="000000"/>
              </a:solidFill>
              <a:miter lim="800000"/>
              <a:headEnd/>
              <a:tailEnd/>
            </a:ln>
          </p:spPr>
          <p:txBody>
            <a:bodyPr rot="0" vert="horz" wrap="square" lIns="91440" tIns="45720" rIns="91440" bIns="45720" anchor="t" anchorCtr="0" upright="1">
              <a:noAutofit/>
            </a:bodyPr>
            <a:lstStyle/>
            <a:p>
              <a:endParaRPr lang="ru-RU"/>
            </a:p>
          </p:txBody>
        </p:sp>
        <p:sp>
          <p:nvSpPr>
            <p:cNvPr id="7" name="Rectangle 7"/>
            <p:cNvSpPr>
              <a:spLocks noChangeArrowheads="1"/>
            </p:cNvSpPr>
            <p:nvPr/>
          </p:nvSpPr>
          <p:spPr bwMode="auto">
            <a:xfrm>
              <a:off x="5796" y="6697"/>
              <a:ext cx="534" cy="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sp>
          <p:nvSpPr>
            <p:cNvPr id="8" name="Rectangle 8"/>
            <p:cNvSpPr>
              <a:spLocks noChangeArrowheads="1"/>
            </p:cNvSpPr>
            <p:nvPr/>
          </p:nvSpPr>
          <p:spPr bwMode="auto">
            <a:xfrm>
              <a:off x="4484" y="6327"/>
              <a:ext cx="408" cy="10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cxnSp>
          <p:nvCxnSpPr>
            <p:cNvPr id="9" name="Line 9"/>
            <p:cNvCxnSpPr>
              <a:cxnSpLocks noChangeShapeType="1"/>
            </p:cNvCxnSpPr>
            <p:nvPr/>
          </p:nvCxnSpPr>
          <p:spPr bwMode="auto">
            <a:xfrm>
              <a:off x="4484" y="6873"/>
              <a:ext cx="951" cy="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 Box 10"/>
            <p:cNvSpPr txBox="1">
              <a:spLocks noChangeArrowheads="1"/>
            </p:cNvSpPr>
            <p:nvPr/>
          </p:nvSpPr>
          <p:spPr bwMode="auto">
            <a:xfrm>
              <a:off x="4520" y="6523"/>
              <a:ext cx="650" cy="267"/>
            </a:xfrm>
            <a:prstGeom prst="rect">
              <a:avLst/>
            </a:prstGeom>
            <a:solidFill>
              <a:srgbClr val="FFFFFF"/>
            </a:solidFill>
            <a:ln w="3175">
              <a:solidFill>
                <a:srgbClr val="FFFFFF"/>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RF</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11"/>
            <p:cNvSpPr txBox="1">
              <a:spLocks noChangeArrowheads="1"/>
            </p:cNvSpPr>
            <p:nvPr/>
          </p:nvSpPr>
          <p:spPr bwMode="auto">
            <a:xfrm>
              <a:off x="6073" y="7525"/>
              <a:ext cx="780" cy="268"/>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Beam</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Заголовок 1"/>
          <p:cNvSpPr txBox="1">
            <a:spLocks/>
          </p:cNvSpPr>
          <p:nvPr/>
        </p:nvSpPr>
        <p:spPr>
          <a:xfrm>
            <a:off x="467544" y="1916832"/>
            <a:ext cx="8219256" cy="243428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ru-RU" dirty="0" smtClean="0"/>
              <a:t>Спасибо</a:t>
            </a:r>
          </a:p>
          <a:p>
            <a:pPr eaLnBrk="1" hangingPunct="1"/>
            <a:r>
              <a:rPr lang="ru-RU" dirty="0"/>
              <a:t>з</a:t>
            </a:r>
            <a:r>
              <a:rPr lang="ru-RU" dirty="0" smtClean="0"/>
              <a:t>а </a:t>
            </a:r>
          </a:p>
          <a:p>
            <a:pPr eaLnBrk="1" hangingPunct="1"/>
            <a:r>
              <a:rPr lang="ru-RU" dirty="0" smtClean="0"/>
              <a:t>внимание</a:t>
            </a:r>
          </a:p>
        </p:txBody>
      </p:sp>
    </p:spTree>
    <p:extLst>
      <p:ext uri="{BB962C8B-B14F-4D97-AF65-F5344CB8AC3E}">
        <p14:creationId xmlns:p14="http://schemas.microsoft.com/office/powerpoint/2010/main" val="3448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US" sz="3600" dirty="0"/>
              <a:t>Advantages of </a:t>
            </a:r>
            <a:r>
              <a:rPr lang="en-US" sz="3600" dirty="0" smtClean="0"/>
              <a:t>PCAS:   all due to </a:t>
            </a:r>
            <a:br>
              <a:rPr lang="en-US" sz="3600" dirty="0" smtClean="0"/>
            </a:br>
            <a:r>
              <a:rPr lang="en-US" sz="3600" dirty="0" smtClean="0"/>
              <a:t>parallel feeding 	of the accelerating </a:t>
            </a:r>
            <a:r>
              <a:rPr lang="en-US" sz="3600" dirty="0"/>
              <a:t>sells </a:t>
            </a:r>
            <a:r>
              <a:rPr lang="en-US" dirty="0" smtClean="0"/>
              <a:t/>
            </a:r>
            <a:br>
              <a:rPr lang="en-US" dirty="0" smtClean="0"/>
            </a:br>
            <a:endParaRPr lang="ru-RU" sz="2800" b="1" dirty="0"/>
          </a:p>
        </p:txBody>
      </p:sp>
      <p:sp>
        <p:nvSpPr>
          <p:cNvPr id="20483" name="Rectangle 3"/>
          <p:cNvSpPr>
            <a:spLocks noGrp="1" noChangeArrowheads="1"/>
          </p:cNvSpPr>
          <p:nvPr>
            <p:ph idx="1"/>
          </p:nvPr>
        </p:nvSpPr>
        <p:spPr>
          <a:xfrm>
            <a:off x="457200" y="1600200"/>
            <a:ext cx="8229600" cy="4133850"/>
          </a:xfrm>
        </p:spPr>
        <p:txBody>
          <a:bodyPr rtlCol="0">
            <a:normAutofit fontScale="92500" lnSpcReduction="10000"/>
          </a:bodyPr>
          <a:lstStyle/>
          <a:p>
            <a:pPr marL="342900" lvl="1" indent="-342900" eaLnBrk="1" fontAlgn="auto" hangingPunct="1">
              <a:spcAft>
                <a:spcPts val="0"/>
              </a:spcAft>
              <a:buFont typeface="Arial" pitchFamily="34" charset="0"/>
              <a:buChar char="•"/>
              <a:defRPr/>
            </a:pPr>
            <a:r>
              <a:rPr lang="en-US" sz="2200" dirty="0" smtClean="0"/>
              <a:t>Maximizes RF power </a:t>
            </a:r>
            <a:r>
              <a:rPr lang="en-US" sz="2200" dirty="0"/>
              <a:t>distribution </a:t>
            </a:r>
            <a:r>
              <a:rPr lang="en-US" sz="2200" dirty="0" smtClean="0"/>
              <a:t>efficiency</a:t>
            </a:r>
          </a:p>
          <a:p>
            <a:pPr marL="342900" lvl="1" indent="-342900" eaLnBrk="1" fontAlgn="auto" hangingPunct="1">
              <a:spcAft>
                <a:spcPts val="0"/>
              </a:spcAft>
              <a:buFont typeface="Arial" pitchFamily="34" charset="0"/>
              <a:buChar char="•"/>
              <a:defRPr/>
            </a:pPr>
            <a:r>
              <a:rPr lang="en-US" sz="2200" dirty="0" smtClean="0"/>
              <a:t>Minimizes</a:t>
            </a:r>
            <a:r>
              <a:rPr lang="en-US" sz="2200" dirty="0" smtClean="0">
                <a:solidFill>
                  <a:srgbClr val="FF0066"/>
                </a:solidFill>
              </a:rPr>
              <a:t> </a:t>
            </a:r>
            <a:r>
              <a:rPr lang="en-US" sz="2200" dirty="0" smtClean="0"/>
              <a:t>RF power flows via coupling slots </a:t>
            </a:r>
          </a:p>
          <a:p>
            <a:pPr marL="342900" lvl="1" indent="-342900" eaLnBrk="1" fontAlgn="auto" hangingPunct="1">
              <a:spcAft>
                <a:spcPts val="0"/>
              </a:spcAft>
              <a:buFont typeface="Arial" pitchFamily="34" charset="0"/>
              <a:buChar char="•"/>
              <a:defRPr/>
            </a:pPr>
            <a:r>
              <a:rPr lang="en-US" sz="2200" dirty="0" smtClean="0"/>
              <a:t>Localization the RF breakdown in each </a:t>
            </a:r>
            <a:r>
              <a:rPr lang="en-US" sz="2200" dirty="0"/>
              <a:t>cell </a:t>
            </a:r>
            <a:endParaRPr lang="en-US" sz="2200" dirty="0" smtClean="0"/>
          </a:p>
          <a:p>
            <a:pPr marL="342900" lvl="1" indent="-342900" eaLnBrk="1" fontAlgn="auto" hangingPunct="1">
              <a:spcAft>
                <a:spcPts val="0"/>
              </a:spcAft>
              <a:buFont typeface="Arial" pitchFamily="34" charset="0"/>
              <a:buChar char="•"/>
              <a:defRPr/>
            </a:pPr>
            <a:r>
              <a:rPr lang="en-US" sz="2200" dirty="0" smtClean="0"/>
              <a:t>Enhanced </a:t>
            </a:r>
            <a:r>
              <a:rPr lang="en-US" sz="2200" dirty="0"/>
              <a:t>vacuum pumping </a:t>
            </a:r>
            <a:r>
              <a:rPr lang="en-US" sz="2200" dirty="0" smtClean="0"/>
              <a:t>conductance</a:t>
            </a:r>
          </a:p>
          <a:p>
            <a:pPr marL="342900" lvl="1" indent="-342900" eaLnBrk="1" fontAlgn="auto" hangingPunct="1">
              <a:spcAft>
                <a:spcPts val="0"/>
              </a:spcAft>
              <a:buFont typeface="Arial" pitchFamily="34" charset="0"/>
              <a:buChar char="•"/>
              <a:defRPr/>
            </a:pPr>
            <a:r>
              <a:rPr lang="en-US" sz="2200" dirty="0" smtClean="0"/>
              <a:t>Built-in </a:t>
            </a:r>
            <a:r>
              <a:rPr lang="en-US" sz="2200" dirty="0"/>
              <a:t>PPMFS – </a:t>
            </a:r>
            <a:r>
              <a:rPr lang="en-US" sz="2200" dirty="0" smtClean="0"/>
              <a:t>Periodic Permanent </a:t>
            </a:r>
            <a:r>
              <a:rPr lang="en-US" sz="2200" dirty="0"/>
              <a:t>Magnetic Focusing </a:t>
            </a:r>
            <a:r>
              <a:rPr lang="en-US" sz="2200" dirty="0" smtClean="0"/>
              <a:t>System</a:t>
            </a:r>
          </a:p>
          <a:p>
            <a:pPr marL="342900" lvl="1" indent="-342900" eaLnBrk="1" fontAlgn="auto" hangingPunct="1">
              <a:spcAft>
                <a:spcPts val="0"/>
              </a:spcAft>
              <a:buFont typeface="Arial" pitchFamily="34" charset="0"/>
              <a:buChar char="•"/>
              <a:defRPr/>
            </a:pPr>
            <a:r>
              <a:rPr lang="en-US" sz="2200" dirty="0" smtClean="0"/>
              <a:t>PCAS + RF-control Gun </a:t>
            </a:r>
            <a:r>
              <a:rPr lang="en-US" sz="2200" dirty="0" smtClean="0">
                <a:sym typeface="Symbol"/>
              </a:rPr>
              <a:t> 100% capture</a:t>
            </a:r>
          </a:p>
          <a:p>
            <a:pPr eaLnBrk="1" fontAlgn="auto" hangingPunct="1">
              <a:spcAft>
                <a:spcPts val="0"/>
              </a:spcAft>
              <a:buFont typeface="Arial" pitchFamily="34" charset="0"/>
              <a:buChar char="•"/>
              <a:defRPr/>
            </a:pPr>
            <a:r>
              <a:rPr lang="en-US" dirty="0" smtClean="0"/>
              <a:t>Parallel </a:t>
            </a:r>
            <a:r>
              <a:rPr lang="en-US" dirty="0"/>
              <a:t>Coupled Accelerating Structure – the best decision for </a:t>
            </a:r>
            <a:r>
              <a:rPr lang="en-US" dirty="0" smtClean="0"/>
              <a:t>low-energy accelerator.</a:t>
            </a:r>
            <a:endParaRPr lang="en-US" sz="2200" dirty="0"/>
          </a:p>
          <a:p>
            <a:pPr eaLnBrk="1" fontAlgn="auto" hangingPunct="1">
              <a:spcAft>
                <a:spcPts val="0"/>
              </a:spcAft>
              <a:buFont typeface="Arial" pitchFamily="34" charset="0"/>
              <a:buChar char="•"/>
              <a:defRPr/>
            </a:pPr>
            <a:r>
              <a:rPr lang="en-US" dirty="0" smtClean="0"/>
              <a:t>Parallel </a:t>
            </a:r>
            <a:r>
              <a:rPr lang="en-US" dirty="0"/>
              <a:t>Coupled Accelerating </a:t>
            </a:r>
            <a:r>
              <a:rPr lang="en-US" dirty="0" smtClean="0"/>
              <a:t>Structure – the best decision for high-energy accelerator.</a:t>
            </a:r>
            <a:endParaRPr lang="en-US" dirty="0"/>
          </a:p>
        </p:txBody>
      </p:sp>
      <p:cxnSp>
        <p:nvCxnSpPr>
          <p:cNvPr id="6" name="Прямая соединительная линия 5"/>
          <p:cNvCxnSpPr/>
          <p:nvPr/>
        </p:nvCxnSpPr>
        <p:spPr>
          <a:xfrm>
            <a:off x="179388" y="134143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179388" y="58769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graphicFrame>
        <p:nvGraphicFramePr>
          <p:cNvPr id="102406" name="Object 6"/>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14691" name="CorelDRAW" r:id="rId4" imgW="1821600" imgH="1821240" progId="">
                  <p:embed/>
                </p:oleObj>
              </mc:Choice>
              <mc:Fallback>
                <p:oleObj name="CorelDRAW" r:id="rId4" imgW="1821600" imgH="1821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11"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Tree>
    <p:extLst>
      <p:ext uri="{BB962C8B-B14F-4D97-AF65-F5344CB8AC3E}">
        <p14:creationId xmlns:p14="http://schemas.microsoft.com/office/powerpoint/2010/main" val="126617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847" name="Object 95"/>
          <p:cNvGraphicFramePr>
            <a:graphicFrameLocks noGrp="1" noChangeAspect="1"/>
          </p:cNvGraphicFramePr>
          <p:nvPr/>
        </p:nvGraphicFramePr>
        <p:xfrm>
          <a:off x="12700" y="1171575"/>
          <a:ext cx="6340475" cy="4068763"/>
        </p:xfrm>
        <a:graphic>
          <a:graphicData uri="http://schemas.openxmlformats.org/presentationml/2006/ole">
            <mc:AlternateContent xmlns:mc="http://schemas.openxmlformats.org/markup-compatibility/2006">
              <mc:Choice xmlns:v="urn:schemas-microsoft-com:vml" Requires="v">
                <p:oleObj spid="_x0000_s74909" r:id="rId4" imgW="6339840" imgH="4069080" progId="">
                  <p:embed/>
                </p:oleObj>
              </mc:Choice>
              <mc:Fallback>
                <p:oleObj r:id="rId4" imgW="6339840" imgH="4069080" progId="">
                  <p:embed/>
                  <p:pic>
                    <p:nvPicPr>
                      <p:cNvPr id="0" name="Picture 9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1171575"/>
                        <a:ext cx="6340475" cy="4068763"/>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74849" name="Rectangle 2"/>
          <p:cNvSpPr txBox="1">
            <a:spLocks noChangeArrowheads="1"/>
          </p:cNvSpPr>
          <p:nvPr/>
        </p:nvSpPr>
        <p:spPr bwMode="auto">
          <a:xfrm>
            <a:off x="482600" y="130175"/>
            <a:ext cx="7426325" cy="1143000"/>
          </a:xfrm>
          <a:prstGeom prst="rect">
            <a:avLst/>
          </a:prstGeom>
          <a:noFill/>
          <a:ln w="9525">
            <a:noFill/>
            <a:miter lim="800000"/>
            <a:headEnd/>
            <a:tailEnd/>
          </a:ln>
        </p:spPr>
        <p:txBody>
          <a:bodyPr/>
          <a:lstStyle/>
          <a:p>
            <a:r>
              <a:rPr lang="en-US" sz="3600">
                <a:latin typeface="Calibri" pitchFamily="34" charset="0"/>
              </a:rPr>
              <a:t>Parallel coupled accelerating structure –design scheme </a:t>
            </a:r>
          </a:p>
        </p:txBody>
      </p:sp>
      <p:sp>
        <p:nvSpPr>
          <p:cNvPr id="74850" name="TextBox 3"/>
          <p:cNvSpPr txBox="1">
            <a:spLocks noChangeArrowheads="1"/>
          </p:cNvSpPr>
          <p:nvPr/>
        </p:nvSpPr>
        <p:spPr bwMode="auto">
          <a:xfrm>
            <a:off x="322263" y="4554538"/>
            <a:ext cx="1587500" cy="585787"/>
          </a:xfrm>
          <a:prstGeom prst="rect">
            <a:avLst/>
          </a:prstGeom>
          <a:noFill/>
          <a:ln w="9525">
            <a:noFill/>
            <a:miter lim="800000"/>
            <a:headEnd/>
            <a:tailEnd/>
          </a:ln>
        </p:spPr>
        <p:txBody>
          <a:bodyPr wrap="none">
            <a:spAutoFit/>
          </a:bodyPr>
          <a:lstStyle/>
          <a:p>
            <a:r>
              <a:rPr lang="en-US" sz="1600"/>
              <a:t>1- accelerating </a:t>
            </a:r>
          </a:p>
          <a:p>
            <a:r>
              <a:rPr lang="en-US" sz="1600"/>
              <a:t>cavity</a:t>
            </a:r>
            <a:endParaRPr lang="ru-RU" sz="1600"/>
          </a:p>
        </p:txBody>
      </p:sp>
      <p:sp>
        <p:nvSpPr>
          <p:cNvPr id="74851" name="TextBox 4"/>
          <p:cNvSpPr txBox="1">
            <a:spLocks noChangeArrowheads="1"/>
          </p:cNvSpPr>
          <p:nvPr/>
        </p:nvSpPr>
        <p:spPr bwMode="auto">
          <a:xfrm>
            <a:off x="322263" y="5121275"/>
            <a:ext cx="1416050" cy="338138"/>
          </a:xfrm>
          <a:prstGeom prst="rect">
            <a:avLst/>
          </a:prstGeom>
          <a:noFill/>
          <a:ln w="9525">
            <a:noFill/>
            <a:miter lim="800000"/>
            <a:headEnd/>
            <a:tailEnd/>
          </a:ln>
        </p:spPr>
        <p:txBody>
          <a:bodyPr wrap="none">
            <a:spAutoFit/>
          </a:bodyPr>
          <a:lstStyle/>
          <a:p>
            <a:r>
              <a:rPr lang="en-US" sz="1600"/>
              <a:t>2- tuning pins</a:t>
            </a:r>
            <a:endParaRPr lang="ru-RU" sz="1600"/>
          </a:p>
        </p:txBody>
      </p:sp>
      <p:sp>
        <p:nvSpPr>
          <p:cNvPr id="74852" name="TextBox 6"/>
          <p:cNvSpPr txBox="1">
            <a:spLocks noChangeArrowheads="1"/>
          </p:cNvSpPr>
          <p:nvPr/>
        </p:nvSpPr>
        <p:spPr bwMode="auto">
          <a:xfrm>
            <a:off x="1946275" y="4970463"/>
            <a:ext cx="1349375" cy="338137"/>
          </a:xfrm>
          <a:prstGeom prst="rect">
            <a:avLst/>
          </a:prstGeom>
          <a:noFill/>
          <a:ln w="9525">
            <a:noFill/>
            <a:miter lim="800000"/>
            <a:headEnd/>
            <a:tailEnd/>
          </a:ln>
        </p:spPr>
        <p:txBody>
          <a:bodyPr wrap="none">
            <a:spAutoFit/>
          </a:bodyPr>
          <a:lstStyle/>
          <a:p>
            <a:r>
              <a:rPr lang="en-US" sz="1600"/>
              <a:t>3- input slots</a:t>
            </a:r>
            <a:endParaRPr lang="ru-RU" sz="1600"/>
          </a:p>
        </p:txBody>
      </p:sp>
      <p:sp>
        <p:nvSpPr>
          <p:cNvPr id="74853" name="TextBox 7"/>
          <p:cNvSpPr txBox="1">
            <a:spLocks noChangeArrowheads="1"/>
          </p:cNvSpPr>
          <p:nvPr/>
        </p:nvSpPr>
        <p:spPr bwMode="auto">
          <a:xfrm>
            <a:off x="1951038" y="5265738"/>
            <a:ext cx="1358900" cy="338137"/>
          </a:xfrm>
          <a:prstGeom prst="rect">
            <a:avLst/>
          </a:prstGeom>
          <a:noFill/>
          <a:ln w="9525">
            <a:noFill/>
            <a:miter lim="800000"/>
            <a:headEnd/>
            <a:tailEnd/>
          </a:ln>
        </p:spPr>
        <p:txBody>
          <a:bodyPr wrap="none">
            <a:spAutoFit/>
          </a:bodyPr>
          <a:lstStyle/>
          <a:p>
            <a:r>
              <a:rPr lang="en-US" sz="1600"/>
              <a:t>4,5 - PPMFS</a:t>
            </a:r>
            <a:endParaRPr lang="ru-RU" sz="1600"/>
          </a:p>
        </p:txBody>
      </p:sp>
      <p:sp>
        <p:nvSpPr>
          <p:cNvPr id="74854" name="TextBox 8"/>
          <p:cNvSpPr txBox="1">
            <a:spLocks noChangeArrowheads="1"/>
          </p:cNvSpPr>
          <p:nvPr/>
        </p:nvSpPr>
        <p:spPr bwMode="auto">
          <a:xfrm>
            <a:off x="3635375" y="5011738"/>
            <a:ext cx="1119188" cy="585787"/>
          </a:xfrm>
          <a:prstGeom prst="rect">
            <a:avLst/>
          </a:prstGeom>
          <a:noFill/>
          <a:ln w="9525">
            <a:noFill/>
            <a:miter lim="800000"/>
            <a:headEnd/>
            <a:tailEnd/>
          </a:ln>
        </p:spPr>
        <p:txBody>
          <a:bodyPr wrap="none">
            <a:spAutoFit/>
          </a:bodyPr>
          <a:lstStyle/>
          <a:p>
            <a:r>
              <a:rPr lang="en-US" sz="1600"/>
              <a:t>6- exciting</a:t>
            </a:r>
          </a:p>
          <a:p>
            <a:r>
              <a:rPr lang="en-US" sz="1600"/>
              <a:t> cavity</a:t>
            </a:r>
            <a:endParaRPr lang="ru-RU" sz="1600"/>
          </a:p>
        </p:txBody>
      </p:sp>
      <p:sp>
        <p:nvSpPr>
          <p:cNvPr id="74855" name="TextBox 9"/>
          <p:cNvSpPr txBox="1">
            <a:spLocks noChangeArrowheads="1"/>
          </p:cNvSpPr>
          <p:nvPr/>
        </p:nvSpPr>
        <p:spPr bwMode="auto">
          <a:xfrm>
            <a:off x="4918075" y="5019675"/>
            <a:ext cx="1209675" cy="584200"/>
          </a:xfrm>
          <a:prstGeom prst="rect">
            <a:avLst/>
          </a:prstGeom>
          <a:noFill/>
          <a:ln w="9525">
            <a:noFill/>
            <a:miter lim="800000"/>
            <a:headEnd/>
            <a:tailEnd/>
          </a:ln>
        </p:spPr>
        <p:txBody>
          <a:bodyPr wrap="none">
            <a:spAutoFit/>
          </a:bodyPr>
          <a:lstStyle/>
          <a:p>
            <a:r>
              <a:rPr lang="en-US" sz="1600"/>
              <a:t>7- input</a:t>
            </a:r>
          </a:p>
          <a:p>
            <a:r>
              <a:rPr lang="en-US" sz="1600"/>
              <a:t> diaphragm</a:t>
            </a:r>
            <a:endParaRPr lang="ru-RU" sz="1600"/>
          </a:p>
        </p:txBody>
      </p:sp>
      <p:cxnSp>
        <p:nvCxnSpPr>
          <p:cNvPr id="13" name="Прямая соединительная линия 12"/>
          <p:cNvCxnSpPr/>
          <p:nvPr/>
        </p:nvCxnSpPr>
        <p:spPr>
          <a:xfrm>
            <a:off x="279400" y="5943600"/>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01600" y="134143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74858" name="Прямоугольник 5"/>
          <p:cNvSpPr>
            <a:spLocks noChangeArrowheads="1"/>
          </p:cNvSpPr>
          <p:nvPr/>
        </p:nvSpPr>
        <p:spPr bwMode="auto">
          <a:xfrm>
            <a:off x="604838" y="5591175"/>
            <a:ext cx="5522912" cy="338138"/>
          </a:xfrm>
          <a:prstGeom prst="rect">
            <a:avLst/>
          </a:prstGeom>
          <a:noFill/>
          <a:ln w="9525">
            <a:noFill/>
            <a:miter lim="800000"/>
            <a:headEnd/>
            <a:tailEnd/>
          </a:ln>
        </p:spPr>
        <p:txBody>
          <a:bodyPr wrap="none">
            <a:spAutoFit/>
          </a:bodyPr>
          <a:lstStyle/>
          <a:p>
            <a:r>
              <a:rPr lang="en-US" sz="1600"/>
              <a:t>PPMFS – Periodic  Permanent  Magnet  Focusing  System</a:t>
            </a:r>
            <a:endParaRPr lang="ru-RU" sz="1600"/>
          </a:p>
        </p:txBody>
      </p:sp>
      <p:sp>
        <p:nvSpPr>
          <p:cNvPr id="74859" name="Rectangle 8"/>
          <p:cNvSpPr>
            <a:spLocks noChangeArrowheads="1"/>
          </p:cNvSpPr>
          <p:nvPr/>
        </p:nvSpPr>
        <p:spPr bwMode="auto">
          <a:xfrm>
            <a:off x="6443663" y="1312863"/>
            <a:ext cx="2481262" cy="4616450"/>
          </a:xfrm>
          <a:prstGeom prst="rect">
            <a:avLst/>
          </a:prstGeom>
          <a:noFill/>
          <a:ln w="9525">
            <a:solidFill>
              <a:srgbClr val="008000"/>
            </a:solidFill>
            <a:miter lim="800000"/>
            <a:headEnd/>
            <a:tailEnd/>
          </a:ln>
        </p:spPr>
        <p:txBody>
          <a:bodyPr anchor="ctr">
            <a:spAutoFit/>
          </a:bodyPr>
          <a:lstStyle/>
          <a:p>
            <a:pPr algn="just"/>
            <a:r>
              <a:rPr lang="en-US" sz="1400"/>
              <a:t>RF power from a klystron feeds the excitation cavity (6) through inductive coupling iris diaphragm (7). The excitation cavity (6) excites the accelerating cavities (1). The connection of the excitation cavity with the accelerating cavities is provided by RF magnetic field through coupling slots (3). The focusing alternative magnetic field is created along the beam axis by permanent magnets (4,5) with radial magnetization inserted in the iron yoke (4). The copper pins (2) are used to tune the resonance frequency of exiting cavity (6).</a:t>
            </a:r>
            <a:endParaRPr lang="ru-RU" sz="1400"/>
          </a:p>
        </p:txBody>
      </p:sp>
      <p:sp>
        <p:nvSpPr>
          <p:cNvPr id="74860"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74848" name="Object 96"/>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74910" name="CorelDRAW" r:id="rId6" imgW="1821600" imgH="1821240" progId="">
                  <p:embed/>
                </p:oleObj>
              </mc:Choice>
              <mc:Fallback>
                <p:oleObj name="CorelDRAW" r:id="rId6" imgW="1821600" imgH="1821240" progId="">
                  <p:embed/>
                  <p:pic>
                    <p:nvPicPr>
                      <p:cNvPr id="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Прямая соединительная линия 17"/>
          <p:cNvCxnSpPr/>
          <p:nvPr/>
        </p:nvCxnSpPr>
        <p:spPr>
          <a:xfrm>
            <a:off x="101600" y="1312863"/>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4" name="Picture 4" descr="P6140034"/>
          <p:cNvPicPr>
            <a:picLocks noChangeAspect="1" noChangeArrowheads="1"/>
          </p:cNvPicPr>
          <p:nvPr/>
        </p:nvPicPr>
        <p:blipFill>
          <a:blip r:embed="rId3"/>
          <a:srcRect/>
          <a:stretch>
            <a:fillRect/>
          </a:stretch>
        </p:blipFill>
        <p:spPr bwMode="auto">
          <a:xfrm>
            <a:off x="2065338" y="1930400"/>
            <a:ext cx="4906962" cy="3671888"/>
          </a:xfrm>
          <a:prstGeom prst="rect">
            <a:avLst/>
          </a:prstGeom>
          <a:noFill/>
          <a:ln w="9525">
            <a:noFill/>
            <a:miter lim="800000"/>
            <a:headEnd/>
            <a:tailEnd/>
          </a:ln>
        </p:spPr>
      </p:pic>
      <p:sp>
        <p:nvSpPr>
          <p:cNvPr id="95245" name="Rectangle 2"/>
          <p:cNvSpPr txBox="1">
            <a:spLocks noChangeArrowheads="1"/>
          </p:cNvSpPr>
          <p:nvPr/>
        </p:nvSpPr>
        <p:spPr bwMode="auto">
          <a:xfrm>
            <a:off x="457200" y="274638"/>
            <a:ext cx="7283450" cy="1143000"/>
          </a:xfrm>
          <a:prstGeom prst="rect">
            <a:avLst/>
          </a:prstGeom>
          <a:noFill/>
          <a:ln w="9525">
            <a:noFill/>
            <a:miter lim="800000"/>
            <a:headEnd/>
            <a:tailEnd/>
          </a:ln>
        </p:spPr>
        <p:txBody>
          <a:bodyPr/>
          <a:lstStyle/>
          <a:p>
            <a:r>
              <a:rPr lang="en-US" sz="3600">
                <a:latin typeface="Calibri" pitchFamily="34" charset="0"/>
              </a:rPr>
              <a:t>Parallel coupled accelerating structure – 5 cavity model with indium seals</a:t>
            </a:r>
          </a:p>
        </p:txBody>
      </p:sp>
      <p:sp>
        <p:nvSpPr>
          <p:cNvPr id="95246" name="TextBox 5"/>
          <p:cNvSpPr txBox="1">
            <a:spLocks noChangeArrowheads="1"/>
          </p:cNvSpPr>
          <p:nvPr/>
        </p:nvSpPr>
        <p:spPr bwMode="auto">
          <a:xfrm>
            <a:off x="7396163" y="4581525"/>
            <a:ext cx="1057275" cy="368300"/>
          </a:xfrm>
          <a:prstGeom prst="rect">
            <a:avLst/>
          </a:prstGeom>
          <a:noFill/>
          <a:ln w="9525">
            <a:noFill/>
            <a:miter lim="800000"/>
            <a:headEnd/>
            <a:tailEnd/>
          </a:ln>
        </p:spPr>
        <p:txBody>
          <a:bodyPr wrap="none">
            <a:spAutoFit/>
          </a:bodyPr>
          <a:lstStyle/>
          <a:p>
            <a:r>
              <a:rPr lang="en-US"/>
              <a:t>RF input</a:t>
            </a:r>
            <a:endParaRPr lang="ru-RU"/>
          </a:p>
        </p:txBody>
      </p:sp>
      <p:sp>
        <p:nvSpPr>
          <p:cNvPr id="95247" name="TextBox 6"/>
          <p:cNvSpPr txBox="1">
            <a:spLocks noChangeArrowheads="1"/>
          </p:cNvSpPr>
          <p:nvPr/>
        </p:nvSpPr>
        <p:spPr bwMode="auto">
          <a:xfrm>
            <a:off x="7194550" y="3640138"/>
            <a:ext cx="1492250" cy="369887"/>
          </a:xfrm>
          <a:prstGeom prst="rect">
            <a:avLst/>
          </a:prstGeom>
          <a:noFill/>
          <a:ln w="9525">
            <a:noFill/>
            <a:miter lim="800000"/>
            <a:headEnd/>
            <a:tailEnd/>
          </a:ln>
        </p:spPr>
        <p:txBody>
          <a:bodyPr wrap="none">
            <a:spAutoFit/>
          </a:bodyPr>
          <a:lstStyle/>
          <a:p>
            <a:r>
              <a:rPr lang="en-US"/>
              <a:t>Beam output</a:t>
            </a:r>
            <a:endParaRPr lang="ru-RU"/>
          </a:p>
        </p:txBody>
      </p:sp>
      <p:cxnSp>
        <p:nvCxnSpPr>
          <p:cNvPr id="9" name="Прямая со стрелкой 8"/>
          <p:cNvCxnSpPr>
            <a:stCxn id="95247" idx="1"/>
          </p:cNvCxnSpPr>
          <p:nvPr/>
        </p:nvCxnSpPr>
        <p:spPr>
          <a:xfrm flipH="1">
            <a:off x="5292725" y="3824288"/>
            <a:ext cx="1901825" cy="10953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5172075" y="4508500"/>
            <a:ext cx="2136775" cy="2571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27013" y="141763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27013" y="58769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95252"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95243" name="Object 11"/>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95274" name="CorelDRAW" r:id="rId4" imgW="1821600" imgH="1821240" progId="">
                  <p:embed/>
                </p:oleObj>
              </mc:Choice>
              <mc:Fallback>
                <p:oleObj name="CorelDRAW" r:id="rId4" imgW="1821600" imgH="1821240"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53" name="TextBox 14"/>
          <p:cNvSpPr txBox="1">
            <a:spLocks noChangeArrowheads="1"/>
          </p:cNvSpPr>
          <p:nvPr/>
        </p:nvSpPr>
        <p:spPr bwMode="auto">
          <a:xfrm>
            <a:off x="255588" y="2786063"/>
            <a:ext cx="928687" cy="1200150"/>
          </a:xfrm>
          <a:prstGeom prst="rect">
            <a:avLst/>
          </a:prstGeom>
          <a:noFill/>
          <a:ln w="9525">
            <a:noFill/>
            <a:miter lim="800000"/>
            <a:headEnd/>
            <a:tailEnd/>
          </a:ln>
        </p:spPr>
        <p:txBody>
          <a:bodyPr wrap="none">
            <a:spAutoFit/>
          </a:bodyPr>
          <a:lstStyle/>
          <a:p>
            <a:r>
              <a:rPr lang="en-US"/>
              <a:t>2010-</a:t>
            </a:r>
          </a:p>
          <a:p>
            <a:r>
              <a:rPr lang="en-US"/>
              <a:t>2012</a:t>
            </a:r>
          </a:p>
          <a:p>
            <a:r>
              <a:rPr lang="en-US"/>
              <a:t>-first</a:t>
            </a:r>
          </a:p>
          <a:p>
            <a:r>
              <a:rPr lang="en-US"/>
              <a:t>results </a:t>
            </a: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47" name="Прямоугольник 1"/>
          <p:cNvSpPr>
            <a:spLocks noChangeArrowheads="1"/>
          </p:cNvSpPr>
          <p:nvPr/>
        </p:nvSpPr>
        <p:spPr bwMode="auto">
          <a:xfrm>
            <a:off x="2498725" y="382588"/>
            <a:ext cx="4464050" cy="708025"/>
          </a:xfrm>
          <a:prstGeom prst="rect">
            <a:avLst/>
          </a:prstGeom>
          <a:noFill/>
          <a:ln w="9525">
            <a:noFill/>
            <a:miter lim="800000"/>
            <a:headEnd/>
            <a:tailEnd/>
          </a:ln>
        </p:spPr>
        <p:txBody>
          <a:bodyPr>
            <a:spAutoFit/>
          </a:bodyPr>
          <a:lstStyle/>
          <a:p>
            <a:r>
              <a:rPr lang="en-US" sz="2000"/>
              <a:t>Beam pulse characteristics. </a:t>
            </a:r>
          </a:p>
          <a:p>
            <a:r>
              <a:rPr lang="en-US" sz="2000"/>
              <a:t>2010-2012-first results. </a:t>
            </a:r>
            <a:endParaRPr lang="ru-RU" sz="2000"/>
          </a:p>
        </p:txBody>
      </p:sp>
      <p:cxnSp>
        <p:nvCxnSpPr>
          <p:cNvPr id="3" name="Прямая соединительная линия 2"/>
          <p:cNvCxnSpPr/>
          <p:nvPr/>
        </p:nvCxnSpPr>
        <p:spPr>
          <a:xfrm>
            <a:off x="227013" y="13811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pic>
        <p:nvPicPr>
          <p:cNvPr id="76849" name="Picture 6" descr="scope_2"/>
          <p:cNvPicPr>
            <a:picLocks noChangeAspect="1" noChangeArrowheads="1"/>
          </p:cNvPicPr>
          <p:nvPr/>
        </p:nvPicPr>
        <p:blipFill>
          <a:blip r:embed="rId3"/>
          <a:srcRect/>
          <a:stretch>
            <a:fillRect/>
          </a:stretch>
        </p:blipFill>
        <p:spPr bwMode="auto">
          <a:xfrm>
            <a:off x="-12700" y="1375569"/>
            <a:ext cx="4283075" cy="3214688"/>
          </a:xfrm>
          <a:prstGeom prst="rect">
            <a:avLst/>
          </a:prstGeom>
          <a:noFill/>
          <a:ln w="9525">
            <a:noFill/>
            <a:miter lim="800000"/>
            <a:headEnd/>
            <a:tailEnd/>
          </a:ln>
        </p:spPr>
      </p:pic>
      <p:pic>
        <p:nvPicPr>
          <p:cNvPr id="76850" name="Picture 11" descr="IMG_1231_1"/>
          <p:cNvPicPr>
            <a:picLocks noChangeAspect="1" noChangeArrowheads="1"/>
          </p:cNvPicPr>
          <p:nvPr/>
        </p:nvPicPr>
        <p:blipFill>
          <a:blip r:embed="rId4"/>
          <a:srcRect/>
          <a:stretch>
            <a:fillRect/>
          </a:stretch>
        </p:blipFill>
        <p:spPr bwMode="auto">
          <a:xfrm>
            <a:off x="3325813" y="2782888"/>
            <a:ext cx="1973262" cy="2809875"/>
          </a:xfrm>
          <a:prstGeom prst="rect">
            <a:avLst/>
          </a:prstGeom>
          <a:noFill/>
          <a:ln w="9525">
            <a:noFill/>
            <a:miter lim="800000"/>
            <a:headEnd/>
            <a:tailEnd/>
          </a:ln>
        </p:spPr>
      </p:pic>
      <p:graphicFrame>
        <p:nvGraphicFramePr>
          <p:cNvPr id="76845" name="Object 45"/>
          <p:cNvGraphicFramePr>
            <a:graphicFrameLocks noChangeAspect="1"/>
          </p:cNvGraphicFramePr>
          <p:nvPr/>
        </p:nvGraphicFramePr>
        <p:xfrm>
          <a:off x="5076825" y="1255713"/>
          <a:ext cx="3995738" cy="3454400"/>
        </p:xfrm>
        <a:graphic>
          <a:graphicData uri="http://schemas.openxmlformats.org/presentationml/2006/ole">
            <mc:AlternateContent xmlns:mc="http://schemas.openxmlformats.org/markup-compatibility/2006">
              <mc:Choice xmlns:v="urn:schemas-microsoft-com:vml" Requires="v">
                <p:oleObj spid="_x0000_s76909" name="Graph" r:id="rId5" imgW="3542995" imgH="3062630" progId="">
                  <p:embed/>
                </p:oleObj>
              </mc:Choice>
              <mc:Fallback>
                <p:oleObj name="Graph" r:id="rId5" imgW="3542995" imgH="3062630" progId="">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1255713"/>
                        <a:ext cx="3995738" cy="345440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76851" name="Text Box 8"/>
          <p:cNvSpPr txBox="1">
            <a:spLocks noChangeArrowheads="1"/>
          </p:cNvSpPr>
          <p:nvPr/>
        </p:nvSpPr>
        <p:spPr bwMode="auto">
          <a:xfrm>
            <a:off x="-12700" y="4710113"/>
            <a:ext cx="3300413" cy="831850"/>
          </a:xfrm>
          <a:prstGeom prst="rect">
            <a:avLst/>
          </a:prstGeom>
          <a:noFill/>
          <a:ln w="9525">
            <a:noFill/>
            <a:miter lim="800000"/>
            <a:headEnd/>
            <a:tailEnd/>
          </a:ln>
        </p:spPr>
        <p:txBody>
          <a:bodyPr>
            <a:spAutoFit/>
          </a:bodyPr>
          <a:lstStyle/>
          <a:p>
            <a:pPr algn="ctr"/>
            <a:r>
              <a:rPr lang="en-US" sz="1600" i="1">
                <a:solidFill>
                  <a:srgbClr val="663300"/>
                </a:solidFill>
              </a:rPr>
              <a:t>Beam current oscilloscope picture (current amplitude is about 270 mA, pulse duration 5 ns) </a:t>
            </a:r>
            <a:endParaRPr lang="ru-RU" sz="1600" i="1">
              <a:solidFill>
                <a:srgbClr val="663300"/>
              </a:solidFill>
            </a:endParaRPr>
          </a:p>
        </p:txBody>
      </p:sp>
      <p:sp>
        <p:nvSpPr>
          <p:cNvPr id="76852" name="Text Box 7"/>
          <p:cNvSpPr txBox="1">
            <a:spLocks noChangeArrowheads="1"/>
          </p:cNvSpPr>
          <p:nvPr/>
        </p:nvSpPr>
        <p:spPr bwMode="auto">
          <a:xfrm>
            <a:off x="3325813" y="4756150"/>
            <a:ext cx="1973262" cy="831850"/>
          </a:xfrm>
          <a:prstGeom prst="rect">
            <a:avLst/>
          </a:prstGeom>
          <a:noFill/>
          <a:ln w="9525">
            <a:noFill/>
            <a:miter lim="800000"/>
            <a:headEnd/>
            <a:tailEnd/>
          </a:ln>
        </p:spPr>
        <p:txBody>
          <a:bodyPr>
            <a:spAutoFit/>
          </a:bodyPr>
          <a:lstStyle/>
          <a:p>
            <a:pPr algn="ctr"/>
            <a:r>
              <a:rPr lang="en-US" sz="1600" i="1">
                <a:solidFill>
                  <a:srgbClr val="663300"/>
                </a:solidFill>
              </a:rPr>
              <a:t>Cross section of the beam at the exit </a:t>
            </a:r>
            <a:endParaRPr lang="ru-RU" sz="1600" i="1">
              <a:solidFill>
                <a:srgbClr val="663300"/>
              </a:solidFill>
            </a:endParaRPr>
          </a:p>
          <a:p>
            <a:pPr algn="ctr"/>
            <a:r>
              <a:rPr lang="en-US" sz="1600" i="1">
                <a:solidFill>
                  <a:srgbClr val="663300"/>
                </a:solidFill>
              </a:rPr>
              <a:t> of accelerator</a:t>
            </a:r>
            <a:endParaRPr lang="ru-RU" sz="1600" i="1">
              <a:solidFill>
                <a:srgbClr val="663300"/>
              </a:solidFill>
            </a:endParaRPr>
          </a:p>
        </p:txBody>
      </p:sp>
      <p:cxnSp>
        <p:nvCxnSpPr>
          <p:cNvPr id="11" name="Прямая соединительная линия 10"/>
          <p:cNvCxnSpPr/>
          <p:nvPr/>
        </p:nvCxnSpPr>
        <p:spPr>
          <a:xfrm>
            <a:off x="227013" y="6013450"/>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76854" name="Text Box 9"/>
          <p:cNvSpPr txBox="1">
            <a:spLocks noChangeArrowheads="1"/>
          </p:cNvSpPr>
          <p:nvPr/>
        </p:nvSpPr>
        <p:spPr bwMode="auto">
          <a:xfrm>
            <a:off x="5499100" y="4471988"/>
            <a:ext cx="3313113" cy="1570037"/>
          </a:xfrm>
          <a:prstGeom prst="rect">
            <a:avLst/>
          </a:prstGeom>
          <a:noFill/>
          <a:ln w="9525">
            <a:noFill/>
            <a:miter lim="800000"/>
            <a:headEnd/>
            <a:tailEnd/>
          </a:ln>
        </p:spPr>
        <p:txBody>
          <a:bodyPr>
            <a:spAutoFit/>
          </a:bodyPr>
          <a:lstStyle/>
          <a:p>
            <a:pPr algn="ctr"/>
            <a:r>
              <a:rPr lang="en-US" sz="1600" i="1">
                <a:solidFill>
                  <a:srgbClr val="663300"/>
                </a:solidFill>
              </a:rPr>
              <a:t>Dependence of output beam current on klystron power</a:t>
            </a:r>
          </a:p>
          <a:p>
            <a:pPr algn="ctr"/>
            <a:r>
              <a:rPr lang="en-US" sz="1600" i="1">
                <a:solidFill>
                  <a:srgbClr val="663300"/>
                </a:solidFill>
              </a:rPr>
              <a:t>(as a percentage to the input current)</a:t>
            </a:r>
          </a:p>
          <a:p>
            <a:pPr algn="ctr"/>
            <a:r>
              <a:rPr lang="en-US" sz="1600" i="1">
                <a:solidFill>
                  <a:srgbClr val="663300"/>
                </a:solidFill>
              </a:rPr>
              <a:t>In the RF control regime</a:t>
            </a:r>
          </a:p>
          <a:p>
            <a:pPr algn="ctr"/>
            <a:r>
              <a:rPr lang="en-US" sz="1600" i="1">
                <a:solidFill>
                  <a:srgbClr val="663300"/>
                </a:solidFill>
              </a:rPr>
              <a:t>the beam capture is about 100 % </a:t>
            </a:r>
            <a:endParaRPr lang="ru-RU" sz="1600" i="1">
              <a:solidFill>
                <a:srgbClr val="663300"/>
              </a:solidFill>
            </a:endParaRPr>
          </a:p>
        </p:txBody>
      </p:sp>
      <p:sp>
        <p:nvSpPr>
          <p:cNvPr id="76855" name="TextBox 12"/>
          <p:cNvSpPr txBox="1">
            <a:spLocks noChangeArrowheads="1"/>
          </p:cNvSpPr>
          <p:nvPr/>
        </p:nvSpPr>
        <p:spPr bwMode="auto">
          <a:xfrm>
            <a:off x="6686550" y="4264025"/>
            <a:ext cx="495300" cy="215900"/>
          </a:xfrm>
          <a:prstGeom prst="rect">
            <a:avLst/>
          </a:prstGeom>
          <a:noFill/>
          <a:ln w="9525">
            <a:noFill/>
            <a:miter lim="800000"/>
            <a:headEnd/>
            <a:tailEnd/>
          </a:ln>
        </p:spPr>
        <p:txBody>
          <a:bodyPr>
            <a:spAutoFit/>
          </a:bodyPr>
          <a:lstStyle/>
          <a:p>
            <a:r>
              <a:rPr lang="en-US" sz="800"/>
              <a:t>a</a:t>
            </a:r>
            <a:endParaRPr lang="ru-RU" sz="800"/>
          </a:p>
        </p:txBody>
      </p:sp>
      <p:graphicFrame>
        <p:nvGraphicFramePr>
          <p:cNvPr id="76846" name="Object 46"/>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76910" name="CorelDRAW" r:id="rId7" imgW="1821600" imgH="1821240" progId="">
                  <p:embed/>
                </p:oleObj>
              </mc:Choice>
              <mc:Fallback>
                <p:oleObj name="CorelDRAW" r:id="rId7" imgW="1821600" imgH="1821240" progId="">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56"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457200" y="274638"/>
            <a:ext cx="7210425" cy="1143000"/>
          </a:xfrm>
        </p:spPr>
        <p:txBody>
          <a:bodyPr rtlCol="0">
            <a:normAutofit fontScale="90000"/>
          </a:bodyPr>
          <a:lstStyle/>
          <a:p>
            <a:pPr algn="l" eaLnBrk="1" fontAlgn="auto" hangingPunct="1">
              <a:spcAft>
                <a:spcPts val="0"/>
              </a:spcAft>
              <a:defRPr/>
            </a:pPr>
            <a:r>
              <a:rPr lang="en-US" sz="4000" dirty="0"/>
              <a:t>Parallel coupled accelerating structure – </a:t>
            </a:r>
            <a:r>
              <a:rPr lang="en-US" sz="4000" dirty="0" smtClean="0"/>
              <a:t>9 cavity brazing model </a:t>
            </a:r>
            <a:endParaRPr lang="en-US" sz="4000" dirty="0"/>
          </a:p>
        </p:txBody>
      </p:sp>
      <p:sp>
        <p:nvSpPr>
          <p:cNvPr id="96270" name="Rectangle 3"/>
          <p:cNvSpPr>
            <a:spLocks noGrp="1" noChangeArrowheads="1"/>
          </p:cNvSpPr>
          <p:nvPr>
            <p:ph type="body" sz="half" idx="1"/>
          </p:nvPr>
        </p:nvSpPr>
        <p:spPr>
          <a:xfrm>
            <a:off x="1908175" y="1600200"/>
            <a:ext cx="6624638" cy="4525963"/>
          </a:xfrm>
        </p:spPr>
        <p:txBody>
          <a:bodyPr/>
          <a:lstStyle/>
          <a:p>
            <a:pPr marL="0" indent="0" eaLnBrk="1" hangingPunct="1">
              <a:buFont typeface="Arial" charset="0"/>
              <a:buNone/>
            </a:pPr>
            <a:r>
              <a:rPr lang="ru-RU" altLang="ru-RU" sz="2800" smtClean="0"/>
              <a:t>.</a:t>
            </a:r>
          </a:p>
        </p:txBody>
      </p:sp>
      <p:pic>
        <p:nvPicPr>
          <p:cNvPr id="96271" name="Picture 7" descr="Структура паяная"/>
          <p:cNvPicPr>
            <a:picLocks noGrp="1" noChangeAspect="1" noChangeArrowheads="1"/>
          </p:cNvPicPr>
          <p:nvPr>
            <p:ph sz="half" idx="2"/>
          </p:nvPr>
        </p:nvPicPr>
        <p:blipFill>
          <a:blip r:embed="rId4"/>
          <a:srcRect/>
          <a:stretch>
            <a:fillRect/>
          </a:stretch>
        </p:blipFill>
        <p:spPr>
          <a:xfrm>
            <a:off x="2268538" y="1989138"/>
            <a:ext cx="5183187" cy="3876675"/>
          </a:xfrm>
        </p:spPr>
      </p:pic>
      <p:graphicFrame>
        <p:nvGraphicFramePr>
          <p:cNvPr id="96268" name="Object 12"/>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96299" name="CorelDRAW" r:id="rId5" imgW="1821600" imgH="1821240" progId="">
                  <p:embed/>
                </p:oleObj>
              </mc:Choice>
              <mc:Fallback>
                <p:oleObj name="CorelDRAW" r:id="rId5" imgW="1821600" imgH="1821240" progId="">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72"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1" name="Rectangle 2"/>
          <p:cNvSpPr>
            <a:spLocks noGrp="1" noChangeArrowheads="1"/>
          </p:cNvSpPr>
          <p:nvPr>
            <p:ph type="title"/>
          </p:nvPr>
        </p:nvSpPr>
        <p:spPr/>
        <p:txBody>
          <a:bodyPr/>
          <a:lstStyle/>
          <a:p>
            <a:pPr algn="l" eaLnBrk="1" hangingPunct="1"/>
            <a:r>
              <a:rPr lang="en-US" b="1" smtClean="0"/>
              <a:t>Motivation</a:t>
            </a:r>
            <a:endParaRPr lang="ru-RU" sz="2800" b="1" smtClean="0"/>
          </a:p>
        </p:txBody>
      </p:sp>
      <p:sp>
        <p:nvSpPr>
          <p:cNvPr id="80912" name="Rectangle 3"/>
          <p:cNvSpPr>
            <a:spLocks noGrp="1" noChangeArrowheads="1"/>
          </p:cNvSpPr>
          <p:nvPr>
            <p:ph idx="1"/>
          </p:nvPr>
        </p:nvSpPr>
        <p:spPr>
          <a:xfrm>
            <a:off x="457200" y="1600200"/>
            <a:ext cx="8229600" cy="4133850"/>
          </a:xfrm>
        </p:spPr>
        <p:txBody>
          <a:bodyPr/>
          <a:lstStyle/>
          <a:p>
            <a:pPr eaLnBrk="1" hangingPunct="1"/>
            <a:r>
              <a:rPr lang="en-US" dirty="0" smtClean="0"/>
              <a:t>Development robust low energy accelerator</a:t>
            </a:r>
          </a:p>
          <a:p>
            <a:pPr eaLnBrk="1" hangingPunct="1"/>
            <a:r>
              <a:rPr lang="en-US" dirty="0" smtClean="0"/>
              <a:t>Detection features and advantages of parallel feeding</a:t>
            </a:r>
          </a:p>
          <a:p>
            <a:pPr eaLnBrk="1" hangingPunct="1"/>
            <a:r>
              <a:rPr lang="en-US" dirty="0" smtClean="0"/>
              <a:t>Demonstration advantages of parallel feeding</a:t>
            </a:r>
          </a:p>
          <a:p>
            <a:pPr eaLnBrk="1" hangingPunct="1"/>
            <a:r>
              <a:rPr lang="en-US" dirty="0" smtClean="0"/>
              <a:t>Parallel Coupled Accelerating Structure – the best decision for low energy accelerator  and high-gradient high energy accelerator?</a:t>
            </a:r>
          </a:p>
        </p:txBody>
      </p:sp>
      <p:cxnSp>
        <p:nvCxnSpPr>
          <p:cNvPr id="6" name="Прямая соединительная линия 5"/>
          <p:cNvCxnSpPr/>
          <p:nvPr/>
        </p:nvCxnSpPr>
        <p:spPr>
          <a:xfrm>
            <a:off x="107950" y="1196975"/>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179388" y="58769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graphicFrame>
        <p:nvGraphicFramePr>
          <p:cNvPr id="80910" name="Object 14"/>
          <p:cNvGraphicFramePr>
            <a:graphicFrameLocks noChangeAspect="1"/>
          </p:cNvGraphicFramePr>
          <p:nvPr/>
        </p:nvGraphicFramePr>
        <p:xfrm>
          <a:off x="7885113" y="96838"/>
          <a:ext cx="1008062" cy="1008062"/>
        </p:xfrm>
        <a:graphic>
          <a:graphicData uri="http://schemas.openxmlformats.org/presentationml/2006/ole">
            <mc:AlternateContent xmlns:mc="http://schemas.openxmlformats.org/markup-compatibility/2006">
              <mc:Choice xmlns:v="urn:schemas-microsoft-com:vml" Requires="v">
                <p:oleObj spid="_x0000_s80941" name="CorelDRAW" r:id="rId3" imgW="1821600" imgH="1821240" progId="">
                  <p:embed/>
                </p:oleObj>
              </mc:Choice>
              <mc:Fallback>
                <p:oleObj name="CorelDRAW" r:id="rId3" imgW="1821600" imgH="1821240"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96838"/>
                        <a:ext cx="1008062"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3</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21" name="Rectangle 2"/>
          <p:cNvSpPr txBox="1">
            <a:spLocks noChangeArrowheads="1"/>
          </p:cNvSpPr>
          <p:nvPr/>
        </p:nvSpPr>
        <p:spPr bwMode="auto">
          <a:xfrm>
            <a:off x="755650" y="146050"/>
            <a:ext cx="6192838" cy="1143000"/>
          </a:xfrm>
          <a:prstGeom prst="rect">
            <a:avLst/>
          </a:prstGeom>
          <a:noFill/>
          <a:ln w="9525">
            <a:noFill/>
            <a:miter lim="800000"/>
            <a:headEnd/>
            <a:tailEnd/>
          </a:ln>
        </p:spPr>
        <p:txBody>
          <a:bodyPr/>
          <a:lstStyle/>
          <a:p>
            <a:r>
              <a:rPr lang="en-US" sz="3600">
                <a:latin typeface="Calibri" pitchFamily="34" charset="0"/>
              </a:rPr>
              <a:t>Parallel coupled accelerating structure –  working stand. 2016</a:t>
            </a:r>
          </a:p>
        </p:txBody>
      </p:sp>
      <p:sp>
        <p:nvSpPr>
          <p:cNvPr id="94222" name="TextBox 5"/>
          <p:cNvSpPr txBox="1">
            <a:spLocks noChangeArrowheads="1"/>
          </p:cNvSpPr>
          <p:nvPr/>
        </p:nvSpPr>
        <p:spPr bwMode="auto">
          <a:xfrm>
            <a:off x="549275" y="4964113"/>
            <a:ext cx="1057275" cy="368300"/>
          </a:xfrm>
          <a:prstGeom prst="rect">
            <a:avLst/>
          </a:prstGeom>
          <a:noFill/>
          <a:ln w="9525">
            <a:noFill/>
            <a:miter lim="800000"/>
            <a:headEnd/>
            <a:tailEnd/>
          </a:ln>
        </p:spPr>
        <p:txBody>
          <a:bodyPr wrap="none">
            <a:spAutoFit/>
          </a:bodyPr>
          <a:lstStyle/>
          <a:p>
            <a:r>
              <a:rPr lang="en-US"/>
              <a:t>RF input</a:t>
            </a:r>
            <a:endParaRPr lang="ru-RU"/>
          </a:p>
        </p:txBody>
      </p:sp>
      <p:sp>
        <p:nvSpPr>
          <p:cNvPr id="94223" name="TextBox 6"/>
          <p:cNvSpPr txBox="1">
            <a:spLocks noChangeArrowheads="1"/>
          </p:cNvSpPr>
          <p:nvPr/>
        </p:nvSpPr>
        <p:spPr bwMode="auto">
          <a:xfrm>
            <a:off x="379413" y="3278188"/>
            <a:ext cx="1492250" cy="369887"/>
          </a:xfrm>
          <a:prstGeom prst="rect">
            <a:avLst/>
          </a:prstGeom>
          <a:noFill/>
          <a:ln w="9525">
            <a:noFill/>
            <a:miter lim="800000"/>
            <a:headEnd/>
            <a:tailEnd/>
          </a:ln>
        </p:spPr>
        <p:txBody>
          <a:bodyPr wrap="none">
            <a:spAutoFit/>
          </a:bodyPr>
          <a:lstStyle/>
          <a:p>
            <a:r>
              <a:rPr lang="en-US"/>
              <a:t>Beam output</a:t>
            </a:r>
            <a:endParaRPr lang="ru-RU"/>
          </a:p>
        </p:txBody>
      </p:sp>
      <p:cxnSp>
        <p:nvCxnSpPr>
          <p:cNvPr id="12" name="Прямая со стрелкой 11"/>
          <p:cNvCxnSpPr/>
          <p:nvPr/>
        </p:nvCxnSpPr>
        <p:spPr>
          <a:xfrm flipV="1">
            <a:off x="1955800" y="5129213"/>
            <a:ext cx="815975" cy="5238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79375" y="141763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27013" y="58769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pic>
        <p:nvPicPr>
          <p:cNvPr id="94227" name="Рисунок 12" descr="C:\Users\Yura\AppData\Local\Microsoft\Windows\INetCache\Content.Word\IMG_4463.jpg"/>
          <p:cNvPicPr>
            <a:picLocks noChangeAspect="1" noChangeArrowheads="1"/>
          </p:cNvPicPr>
          <p:nvPr/>
        </p:nvPicPr>
        <p:blipFill>
          <a:blip r:embed="rId3"/>
          <a:srcRect/>
          <a:stretch>
            <a:fillRect/>
          </a:stretch>
        </p:blipFill>
        <p:spPr bwMode="auto">
          <a:xfrm>
            <a:off x="1835150" y="1562100"/>
            <a:ext cx="5113338" cy="3989388"/>
          </a:xfrm>
          <a:prstGeom prst="rect">
            <a:avLst/>
          </a:prstGeom>
          <a:noFill/>
          <a:ln w="9525">
            <a:noFill/>
            <a:miter lim="800000"/>
            <a:headEnd/>
            <a:tailEnd/>
          </a:ln>
        </p:spPr>
      </p:pic>
      <p:cxnSp>
        <p:nvCxnSpPr>
          <p:cNvPr id="9" name="Прямая со стрелкой 8"/>
          <p:cNvCxnSpPr/>
          <p:nvPr/>
        </p:nvCxnSpPr>
        <p:spPr>
          <a:xfrm>
            <a:off x="1700213" y="3678238"/>
            <a:ext cx="1071562" cy="765175"/>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1606550" y="5070475"/>
            <a:ext cx="757238" cy="93663"/>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94230" name="TextBox 19"/>
          <p:cNvSpPr txBox="1">
            <a:spLocks noChangeArrowheads="1"/>
          </p:cNvSpPr>
          <p:nvPr/>
        </p:nvSpPr>
        <p:spPr bwMode="auto">
          <a:xfrm>
            <a:off x="7273925" y="5235575"/>
            <a:ext cx="1120775" cy="369888"/>
          </a:xfrm>
          <a:prstGeom prst="rect">
            <a:avLst/>
          </a:prstGeom>
          <a:noFill/>
          <a:ln w="9525">
            <a:noFill/>
            <a:miter lim="800000"/>
            <a:headEnd/>
            <a:tailEnd/>
          </a:ln>
        </p:spPr>
        <p:txBody>
          <a:bodyPr wrap="none">
            <a:spAutoFit/>
          </a:bodyPr>
          <a:lstStyle/>
          <a:p>
            <a:r>
              <a:rPr lang="en-US"/>
              <a:t>Structure</a:t>
            </a:r>
            <a:endParaRPr lang="ru-RU"/>
          </a:p>
        </p:txBody>
      </p:sp>
      <p:sp>
        <p:nvSpPr>
          <p:cNvPr id="94231" name="TextBox 20"/>
          <p:cNvSpPr txBox="1">
            <a:spLocks noChangeArrowheads="1"/>
          </p:cNvSpPr>
          <p:nvPr/>
        </p:nvSpPr>
        <p:spPr bwMode="auto">
          <a:xfrm>
            <a:off x="7451725" y="3379788"/>
            <a:ext cx="620713" cy="369887"/>
          </a:xfrm>
          <a:prstGeom prst="rect">
            <a:avLst/>
          </a:prstGeom>
          <a:noFill/>
          <a:ln w="9525">
            <a:noFill/>
            <a:miter lim="800000"/>
            <a:headEnd/>
            <a:tailEnd/>
          </a:ln>
        </p:spPr>
        <p:txBody>
          <a:bodyPr wrap="none">
            <a:spAutoFit/>
          </a:bodyPr>
          <a:lstStyle/>
          <a:p>
            <a:r>
              <a:rPr lang="en-US"/>
              <a:t>Gun</a:t>
            </a:r>
            <a:endParaRPr lang="ru-RU"/>
          </a:p>
        </p:txBody>
      </p:sp>
      <p:sp>
        <p:nvSpPr>
          <p:cNvPr id="94232" name="TextBox 21"/>
          <p:cNvSpPr txBox="1">
            <a:spLocks noChangeArrowheads="1"/>
          </p:cNvSpPr>
          <p:nvPr/>
        </p:nvSpPr>
        <p:spPr bwMode="auto">
          <a:xfrm>
            <a:off x="7324725" y="4586288"/>
            <a:ext cx="1069975" cy="369887"/>
          </a:xfrm>
          <a:prstGeom prst="rect">
            <a:avLst/>
          </a:prstGeom>
          <a:noFill/>
          <a:ln w="9525">
            <a:noFill/>
            <a:miter lim="800000"/>
            <a:headEnd/>
            <a:tailEnd/>
          </a:ln>
        </p:spPr>
        <p:txBody>
          <a:bodyPr wrap="none">
            <a:spAutoFit/>
          </a:bodyPr>
          <a:lstStyle/>
          <a:p>
            <a:r>
              <a:rPr lang="en-US"/>
              <a:t>Magnets</a:t>
            </a:r>
            <a:endParaRPr lang="ru-RU"/>
          </a:p>
        </p:txBody>
      </p:sp>
      <p:cxnSp>
        <p:nvCxnSpPr>
          <p:cNvPr id="23" name="Прямая со стрелкой 22"/>
          <p:cNvCxnSpPr>
            <a:stCxn id="94230" idx="1"/>
          </p:cNvCxnSpPr>
          <p:nvPr/>
        </p:nvCxnSpPr>
        <p:spPr>
          <a:xfrm flipH="1" flipV="1">
            <a:off x="4371975" y="4513263"/>
            <a:ext cx="2901950" cy="90646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94232" idx="1"/>
          </p:cNvCxnSpPr>
          <p:nvPr/>
        </p:nvCxnSpPr>
        <p:spPr>
          <a:xfrm flipH="1" flipV="1">
            <a:off x="5373688" y="4418013"/>
            <a:ext cx="1951037" cy="352425"/>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94231" idx="2"/>
          </p:cNvCxnSpPr>
          <p:nvPr/>
        </p:nvCxnSpPr>
        <p:spPr>
          <a:xfrm flipH="1">
            <a:off x="6348413" y="3749675"/>
            <a:ext cx="1414462" cy="411163"/>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94232" idx="1"/>
          </p:cNvCxnSpPr>
          <p:nvPr/>
        </p:nvCxnSpPr>
        <p:spPr>
          <a:xfrm flipH="1" flipV="1">
            <a:off x="5103813" y="4462463"/>
            <a:ext cx="2220912" cy="307975"/>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4220" name="Object 12"/>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94251" name="CorelDRAW" r:id="rId4" imgW="1821600" imgH="1821240" progId="">
                  <p:embed/>
                </p:oleObj>
              </mc:Choice>
              <mc:Fallback>
                <p:oleObj name="CorelDRAW" r:id="rId4" imgW="1821600" imgH="182124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99"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97297" name="Object 17"/>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97359" name="CorelDRAW" r:id="rId3" imgW="1821600" imgH="1821240" progId="">
                  <p:embed/>
                </p:oleObj>
              </mc:Choice>
              <mc:Fallback>
                <p:oleObj name="CorelDRAW" r:id="rId3" imgW="1821600" imgH="1821240"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00" name="Прямоугольник 3"/>
          <p:cNvSpPr>
            <a:spLocks noChangeArrowheads="1"/>
          </p:cNvSpPr>
          <p:nvPr/>
        </p:nvSpPr>
        <p:spPr bwMode="auto">
          <a:xfrm>
            <a:off x="2573338" y="596900"/>
            <a:ext cx="3816350" cy="708025"/>
          </a:xfrm>
          <a:prstGeom prst="rect">
            <a:avLst/>
          </a:prstGeom>
          <a:noFill/>
          <a:ln w="9525">
            <a:noFill/>
            <a:miter lim="800000"/>
            <a:headEnd/>
            <a:tailEnd/>
          </a:ln>
        </p:spPr>
        <p:txBody>
          <a:bodyPr>
            <a:spAutoFit/>
          </a:bodyPr>
          <a:lstStyle/>
          <a:p>
            <a:r>
              <a:rPr lang="en-US" sz="2000"/>
              <a:t>Beam  characteristics.</a:t>
            </a:r>
          </a:p>
          <a:p>
            <a:r>
              <a:rPr lang="en-US" sz="2000"/>
              <a:t> 2015-2016 – resent results. </a:t>
            </a:r>
            <a:endParaRPr lang="ru-RU" sz="2000"/>
          </a:p>
        </p:txBody>
      </p:sp>
      <p:pic>
        <p:nvPicPr>
          <p:cNvPr id="97301" name="Рисунок 4"/>
          <p:cNvPicPr>
            <a:picLocks noChangeAspect="1" noChangeArrowheads="1"/>
          </p:cNvPicPr>
          <p:nvPr/>
        </p:nvPicPr>
        <p:blipFill>
          <a:blip r:embed="rId5"/>
          <a:srcRect b="12006"/>
          <a:stretch>
            <a:fillRect/>
          </a:stretch>
        </p:blipFill>
        <p:spPr bwMode="auto">
          <a:xfrm>
            <a:off x="900113" y="2462213"/>
            <a:ext cx="3344862" cy="2208212"/>
          </a:xfrm>
          <a:prstGeom prst="rect">
            <a:avLst/>
          </a:prstGeom>
          <a:noFill/>
          <a:ln w="9525">
            <a:noFill/>
            <a:miter lim="800000"/>
            <a:headEnd/>
            <a:tailEnd/>
          </a:ln>
        </p:spPr>
      </p:pic>
      <p:sp>
        <p:nvSpPr>
          <p:cNvPr id="97302" name="Rectangle 4"/>
          <p:cNvSpPr>
            <a:spLocks noChangeArrowheads="1"/>
          </p:cNvSpPr>
          <p:nvPr/>
        </p:nvSpPr>
        <p:spPr bwMode="auto">
          <a:xfrm>
            <a:off x="4643438" y="2133600"/>
            <a:ext cx="9144000" cy="0"/>
          </a:xfrm>
          <a:prstGeom prst="rect">
            <a:avLst/>
          </a:prstGeom>
          <a:noFill/>
          <a:ln w="9525">
            <a:noFill/>
            <a:miter lim="800000"/>
            <a:headEnd/>
            <a:tailEnd/>
          </a:ln>
        </p:spPr>
        <p:txBody>
          <a:bodyPr wrap="none" anchor="ctr">
            <a:spAutoFit/>
          </a:bodyPr>
          <a:lstStyle/>
          <a:p>
            <a:endParaRPr lang="ru-RU"/>
          </a:p>
        </p:txBody>
      </p:sp>
      <p:graphicFrame>
        <p:nvGraphicFramePr>
          <p:cNvPr id="97298" name="Object 18"/>
          <p:cNvGraphicFramePr>
            <a:graphicFrameLocks noChangeAspect="1"/>
          </p:cNvGraphicFramePr>
          <p:nvPr/>
        </p:nvGraphicFramePr>
        <p:xfrm>
          <a:off x="4643438" y="2133600"/>
          <a:ext cx="4076700" cy="2867025"/>
        </p:xfrm>
        <a:graphic>
          <a:graphicData uri="http://schemas.openxmlformats.org/presentationml/2006/ole">
            <mc:AlternateContent xmlns:mc="http://schemas.openxmlformats.org/markup-compatibility/2006">
              <mc:Choice xmlns:v="urn:schemas-microsoft-com:vml" Requires="v">
                <p:oleObj spid="_x0000_s97360" name="Graph" r:id="rId6" imgW="4131869" imgH="2901696" progId="">
                  <p:embed/>
                </p:oleObj>
              </mc:Choice>
              <mc:Fallback>
                <p:oleObj name="Graph" r:id="rId6" imgW="4131869" imgH="2901696"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2133600"/>
                        <a:ext cx="4076700" cy="286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303" name="Text Box 8"/>
          <p:cNvSpPr txBox="1">
            <a:spLocks noChangeArrowheads="1"/>
          </p:cNvSpPr>
          <p:nvPr/>
        </p:nvSpPr>
        <p:spPr bwMode="auto">
          <a:xfrm>
            <a:off x="855663" y="4868863"/>
            <a:ext cx="3300412" cy="862012"/>
          </a:xfrm>
          <a:prstGeom prst="rect">
            <a:avLst/>
          </a:prstGeom>
          <a:noFill/>
          <a:ln w="9525">
            <a:noFill/>
            <a:miter lim="800000"/>
            <a:headEnd/>
            <a:tailEnd/>
          </a:ln>
        </p:spPr>
        <p:txBody>
          <a:bodyPr>
            <a:spAutoFit/>
          </a:bodyPr>
          <a:lstStyle/>
          <a:p>
            <a:pPr algn="ctr"/>
            <a:r>
              <a:rPr lang="en-US" sz="1600" i="1">
                <a:solidFill>
                  <a:srgbClr val="663300"/>
                </a:solidFill>
              </a:rPr>
              <a:t>Beam current oscilloscope picture (beam current amplitude  200 mA, pulse duration 1 </a:t>
            </a:r>
            <a:r>
              <a:rPr lang="ru-RU" sz="1600" i="1"/>
              <a:t>µ</a:t>
            </a:r>
            <a:r>
              <a:rPr lang="en-US" sz="1600" i="1">
                <a:solidFill>
                  <a:srgbClr val="663300"/>
                </a:solidFill>
              </a:rPr>
              <a:t>s - red) </a:t>
            </a:r>
            <a:endParaRPr lang="ru-RU" sz="1600" i="1">
              <a:solidFill>
                <a:srgbClr val="663300"/>
              </a:solidFill>
            </a:endParaRPr>
          </a:p>
        </p:txBody>
      </p:sp>
      <p:sp>
        <p:nvSpPr>
          <p:cNvPr id="97304" name="Text Box 8"/>
          <p:cNvSpPr txBox="1">
            <a:spLocks noChangeArrowheads="1"/>
          </p:cNvSpPr>
          <p:nvPr/>
        </p:nvSpPr>
        <p:spPr bwMode="auto">
          <a:xfrm>
            <a:off x="4932363" y="4868863"/>
            <a:ext cx="3300412" cy="1069975"/>
          </a:xfrm>
          <a:prstGeom prst="rect">
            <a:avLst/>
          </a:prstGeom>
          <a:noFill/>
          <a:ln w="9525">
            <a:noFill/>
            <a:miter lim="800000"/>
            <a:headEnd/>
            <a:tailEnd/>
          </a:ln>
        </p:spPr>
        <p:txBody>
          <a:bodyPr>
            <a:spAutoFit/>
          </a:bodyPr>
          <a:lstStyle/>
          <a:p>
            <a:pPr algn="ctr"/>
            <a:r>
              <a:rPr lang="en-US" sz="1600" i="1">
                <a:solidFill>
                  <a:srgbClr val="663300"/>
                </a:solidFill>
              </a:rPr>
              <a:t>Beam Capture-Energy characteristics.</a:t>
            </a:r>
          </a:p>
          <a:p>
            <a:pPr algn="ctr"/>
            <a:r>
              <a:rPr lang="en-US" sz="1600" i="1">
                <a:solidFill>
                  <a:srgbClr val="663300"/>
                </a:solidFill>
              </a:rPr>
              <a:t> </a:t>
            </a:r>
            <a:r>
              <a:rPr lang="ru-RU" sz="1600" i="1">
                <a:solidFill>
                  <a:srgbClr val="663300"/>
                </a:solidFill>
              </a:rPr>
              <a:t>В</a:t>
            </a:r>
            <a:r>
              <a:rPr lang="en-US" sz="1600" i="1">
                <a:solidFill>
                  <a:srgbClr val="663300"/>
                </a:solidFill>
              </a:rPr>
              <a:t>eam current amplitude is  50 mA </a:t>
            </a:r>
            <a:endParaRPr lang="ru-RU" sz="1600" i="1">
              <a:solidFill>
                <a:srgbClr val="6633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1" name="Заголовок 1"/>
          <p:cNvSpPr>
            <a:spLocks noGrp="1"/>
          </p:cNvSpPr>
          <p:nvPr>
            <p:ph type="title"/>
          </p:nvPr>
        </p:nvSpPr>
        <p:spPr>
          <a:xfrm>
            <a:off x="404813" y="114300"/>
            <a:ext cx="8229600" cy="1143000"/>
          </a:xfrm>
        </p:spPr>
        <p:txBody>
          <a:bodyPr/>
          <a:lstStyle/>
          <a:p>
            <a:pPr eaLnBrk="1" hangingPunct="1"/>
            <a:r>
              <a:rPr lang="en-US" smtClean="0"/>
              <a:t>Breakdowns </a:t>
            </a:r>
          </a:p>
        </p:txBody>
      </p:sp>
      <p:pic>
        <p:nvPicPr>
          <p:cNvPr id="98312" name="Рисунок 3"/>
          <p:cNvPicPr>
            <a:picLocks noChangeAspect="1"/>
          </p:cNvPicPr>
          <p:nvPr/>
        </p:nvPicPr>
        <p:blipFill>
          <a:blip r:embed="rId4"/>
          <a:srcRect/>
          <a:stretch>
            <a:fillRect/>
          </a:stretch>
        </p:blipFill>
        <p:spPr bwMode="auto">
          <a:xfrm>
            <a:off x="434975" y="1557338"/>
            <a:ext cx="5394325" cy="4044950"/>
          </a:xfrm>
          <a:prstGeom prst="rect">
            <a:avLst/>
          </a:prstGeom>
          <a:noFill/>
          <a:ln w="9525">
            <a:noFill/>
            <a:miter lim="800000"/>
            <a:headEnd/>
            <a:tailEnd/>
          </a:ln>
        </p:spPr>
      </p:pic>
      <p:cxnSp>
        <p:nvCxnSpPr>
          <p:cNvPr id="5" name="Прямая соединительная линия 4"/>
          <p:cNvCxnSpPr/>
          <p:nvPr/>
        </p:nvCxnSpPr>
        <p:spPr>
          <a:xfrm>
            <a:off x="227013" y="12414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27013" y="60039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98315" name="TextBox 2"/>
          <p:cNvSpPr txBox="1">
            <a:spLocks noChangeArrowheads="1"/>
          </p:cNvSpPr>
          <p:nvPr/>
        </p:nvSpPr>
        <p:spPr bwMode="auto">
          <a:xfrm>
            <a:off x="5829300" y="2133600"/>
            <a:ext cx="2967038" cy="2584450"/>
          </a:xfrm>
          <a:prstGeom prst="rect">
            <a:avLst/>
          </a:prstGeom>
          <a:noFill/>
          <a:ln w="9525">
            <a:noFill/>
            <a:miter lim="800000"/>
            <a:headEnd/>
            <a:tailEnd/>
          </a:ln>
        </p:spPr>
        <p:txBody>
          <a:bodyPr wrap="none">
            <a:spAutoFit/>
          </a:bodyPr>
          <a:lstStyle/>
          <a:p>
            <a:r>
              <a:rPr lang="en-US"/>
              <a:t> RF pulse of the klystron. </a:t>
            </a:r>
          </a:p>
          <a:p>
            <a:r>
              <a:rPr lang="en-US"/>
              <a:t>1.6 MW, 5 </a:t>
            </a:r>
            <a:r>
              <a:rPr lang="en-US">
                <a:sym typeface="Symbol" pitchFamily="18" charset="2"/>
              </a:rPr>
              <a:t></a:t>
            </a:r>
            <a:r>
              <a:rPr lang="en-US"/>
              <a:t>s.</a:t>
            </a:r>
          </a:p>
          <a:p>
            <a:r>
              <a:rPr lang="en-US"/>
              <a:t> </a:t>
            </a:r>
          </a:p>
          <a:p>
            <a:endParaRPr lang="en-US"/>
          </a:p>
          <a:p>
            <a:r>
              <a:rPr lang="en-US"/>
              <a:t> Reflected signal from </a:t>
            </a:r>
          </a:p>
          <a:p>
            <a:r>
              <a:rPr lang="en-US"/>
              <a:t> the accelerating structure .</a:t>
            </a:r>
          </a:p>
          <a:p>
            <a:endParaRPr lang="en-US"/>
          </a:p>
          <a:p>
            <a:r>
              <a:rPr lang="en-US"/>
              <a:t> Stored RF energy in the </a:t>
            </a:r>
          </a:p>
          <a:p>
            <a:r>
              <a:rPr lang="en-US"/>
              <a:t> 5-th  accelerating cavity.</a:t>
            </a:r>
            <a:endParaRPr lang="ru-RU"/>
          </a:p>
        </p:txBody>
      </p:sp>
      <p:cxnSp>
        <p:nvCxnSpPr>
          <p:cNvPr id="11" name="Прямая со стрелкой 10"/>
          <p:cNvCxnSpPr/>
          <p:nvPr/>
        </p:nvCxnSpPr>
        <p:spPr>
          <a:xfrm flipH="1">
            <a:off x="4211638" y="2349500"/>
            <a:ext cx="1617662" cy="1460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4067175" y="3213100"/>
            <a:ext cx="1762125" cy="1714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4718050" y="4221163"/>
            <a:ext cx="1087438" cy="14446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8319"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98310" name="Object 6"/>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98341" name="CorelDRAW" r:id="rId5" imgW="1821600" imgH="1821240" progId="">
                  <p:embed/>
                </p:oleObj>
              </mc:Choice>
              <mc:Fallback>
                <p:oleObj name="CorelDRAW" r:id="rId5" imgW="1821600" imgH="182124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5" name="Заголовок 1"/>
          <p:cNvSpPr>
            <a:spLocks noGrp="1"/>
          </p:cNvSpPr>
          <p:nvPr>
            <p:ph type="title"/>
          </p:nvPr>
        </p:nvSpPr>
        <p:spPr/>
        <p:txBody>
          <a:bodyPr/>
          <a:lstStyle/>
          <a:p>
            <a:pPr eaLnBrk="1" hangingPunct="1"/>
            <a:r>
              <a:rPr lang="en-US" smtClean="0"/>
              <a:t>Breakdowns </a:t>
            </a:r>
          </a:p>
        </p:txBody>
      </p:sp>
      <p:pic>
        <p:nvPicPr>
          <p:cNvPr id="99336" name="Рисунок 4"/>
          <p:cNvPicPr>
            <a:picLocks noChangeAspect="1"/>
          </p:cNvPicPr>
          <p:nvPr/>
        </p:nvPicPr>
        <p:blipFill>
          <a:blip r:embed="rId4"/>
          <a:srcRect/>
          <a:stretch>
            <a:fillRect/>
          </a:stretch>
        </p:blipFill>
        <p:spPr bwMode="auto">
          <a:xfrm>
            <a:off x="563563" y="1731963"/>
            <a:ext cx="5467350" cy="4098925"/>
          </a:xfrm>
          <a:prstGeom prst="rect">
            <a:avLst/>
          </a:prstGeom>
          <a:noFill/>
          <a:ln w="9525">
            <a:noFill/>
            <a:miter lim="800000"/>
            <a:headEnd/>
            <a:tailEnd/>
          </a:ln>
        </p:spPr>
      </p:pic>
      <p:cxnSp>
        <p:nvCxnSpPr>
          <p:cNvPr id="6" name="Прямая соединительная линия 5"/>
          <p:cNvCxnSpPr/>
          <p:nvPr/>
        </p:nvCxnSpPr>
        <p:spPr>
          <a:xfrm>
            <a:off x="227013" y="134143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27013" y="58769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99339" name="TextBox 2"/>
          <p:cNvSpPr txBox="1">
            <a:spLocks noChangeArrowheads="1"/>
          </p:cNvSpPr>
          <p:nvPr/>
        </p:nvSpPr>
        <p:spPr bwMode="auto">
          <a:xfrm>
            <a:off x="6527800" y="3263900"/>
            <a:ext cx="1222375" cy="646113"/>
          </a:xfrm>
          <a:prstGeom prst="rect">
            <a:avLst/>
          </a:prstGeom>
          <a:noFill/>
          <a:ln w="9525">
            <a:noFill/>
            <a:miter lim="800000"/>
            <a:headEnd/>
            <a:tailEnd/>
          </a:ln>
        </p:spPr>
        <p:txBody>
          <a:bodyPr wrap="none">
            <a:spAutoFit/>
          </a:bodyPr>
          <a:lstStyle/>
          <a:p>
            <a:r>
              <a:rPr lang="en-US"/>
              <a:t>Reflected </a:t>
            </a:r>
          </a:p>
          <a:p>
            <a:r>
              <a:rPr lang="en-US"/>
              <a:t>signal.</a:t>
            </a:r>
            <a:endParaRPr lang="ru-RU"/>
          </a:p>
        </p:txBody>
      </p:sp>
      <p:sp>
        <p:nvSpPr>
          <p:cNvPr id="99340" name="TextBox 8"/>
          <p:cNvSpPr txBox="1">
            <a:spLocks noChangeArrowheads="1"/>
          </p:cNvSpPr>
          <p:nvPr/>
        </p:nvSpPr>
        <p:spPr bwMode="auto">
          <a:xfrm>
            <a:off x="6530975" y="3989388"/>
            <a:ext cx="2352675" cy="2308225"/>
          </a:xfrm>
          <a:prstGeom prst="rect">
            <a:avLst/>
          </a:prstGeom>
          <a:noFill/>
          <a:ln w="9525">
            <a:noFill/>
            <a:miter lim="800000"/>
            <a:headEnd/>
            <a:tailEnd/>
          </a:ln>
        </p:spPr>
        <p:txBody>
          <a:bodyPr wrap="none">
            <a:spAutoFit/>
          </a:bodyPr>
          <a:lstStyle/>
          <a:p>
            <a:r>
              <a:rPr lang="en-US"/>
              <a:t>Breakdown  </a:t>
            </a:r>
          </a:p>
          <a:p>
            <a:r>
              <a:rPr lang="en-US"/>
              <a:t>in the 5-th </a:t>
            </a:r>
          </a:p>
          <a:p>
            <a:r>
              <a:rPr lang="en-US"/>
              <a:t>accelerating cavity. </a:t>
            </a:r>
          </a:p>
          <a:p>
            <a:r>
              <a:rPr lang="en-US"/>
              <a:t>The stored energy is </a:t>
            </a:r>
          </a:p>
          <a:p>
            <a:r>
              <a:rPr lang="en-US"/>
              <a:t>dissipated during </a:t>
            </a:r>
          </a:p>
          <a:p>
            <a:r>
              <a:rPr lang="en-US"/>
              <a:t>less then 100ns</a:t>
            </a:r>
          </a:p>
          <a:p>
            <a:endParaRPr lang="en-US"/>
          </a:p>
          <a:p>
            <a:endParaRPr lang="ru-RU"/>
          </a:p>
        </p:txBody>
      </p:sp>
      <p:cxnSp>
        <p:nvCxnSpPr>
          <p:cNvPr id="11" name="Прямая со стрелкой 10"/>
          <p:cNvCxnSpPr/>
          <p:nvPr/>
        </p:nvCxnSpPr>
        <p:spPr>
          <a:xfrm flipH="1" flipV="1">
            <a:off x="3635375" y="4365625"/>
            <a:ext cx="2682875" cy="1587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3635375" y="3378200"/>
            <a:ext cx="2708275" cy="114617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563938" y="3378200"/>
            <a:ext cx="0" cy="914400"/>
          </a:xfrm>
          <a:prstGeom prst="straightConnector1">
            <a:avLst/>
          </a:prstGeom>
          <a:ln>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flipV="1">
            <a:off x="4284663" y="3263900"/>
            <a:ext cx="2058987" cy="3238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9345" name="TextBox 20"/>
          <p:cNvSpPr txBox="1">
            <a:spLocks noChangeArrowheads="1"/>
          </p:cNvSpPr>
          <p:nvPr/>
        </p:nvSpPr>
        <p:spPr bwMode="auto">
          <a:xfrm>
            <a:off x="6411913" y="2489200"/>
            <a:ext cx="2800350" cy="647700"/>
          </a:xfrm>
          <a:prstGeom prst="rect">
            <a:avLst/>
          </a:prstGeom>
          <a:noFill/>
          <a:ln w="9525">
            <a:noFill/>
            <a:miter lim="800000"/>
            <a:headEnd/>
            <a:tailEnd/>
          </a:ln>
        </p:spPr>
        <p:txBody>
          <a:bodyPr wrap="none">
            <a:spAutoFit/>
          </a:bodyPr>
          <a:lstStyle/>
          <a:p>
            <a:r>
              <a:rPr lang="en-US"/>
              <a:t> RF pulse of the klystron. </a:t>
            </a:r>
          </a:p>
          <a:p>
            <a:endParaRPr lang="ru-RU"/>
          </a:p>
        </p:txBody>
      </p:sp>
      <p:cxnSp>
        <p:nvCxnSpPr>
          <p:cNvPr id="22" name="Прямая со стрелкой 21"/>
          <p:cNvCxnSpPr/>
          <p:nvPr/>
        </p:nvCxnSpPr>
        <p:spPr>
          <a:xfrm flipH="1" flipV="1">
            <a:off x="4356100" y="2492375"/>
            <a:ext cx="1981200" cy="2095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9347"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99334" name="Object 6"/>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99365" name="CorelDRAW" r:id="rId5" imgW="1821600" imgH="1821240" progId="">
                  <p:embed/>
                </p:oleObj>
              </mc:Choice>
              <mc:Fallback>
                <p:oleObj name="CorelDRAW" r:id="rId5" imgW="1821600" imgH="182124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9" name="Заголовок 1"/>
          <p:cNvSpPr>
            <a:spLocks noGrp="1"/>
          </p:cNvSpPr>
          <p:nvPr>
            <p:ph type="title"/>
          </p:nvPr>
        </p:nvSpPr>
        <p:spPr/>
        <p:txBody>
          <a:bodyPr/>
          <a:lstStyle/>
          <a:p>
            <a:pPr eaLnBrk="1" hangingPunct="1"/>
            <a:r>
              <a:rPr lang="en-US" smtClean="0"/>
              <a:t>Breakdowns </a:t>
            </a:r>
          </a:p>
        </p:txBody>
      </p:sp>
      <p:pic>
        <p:nvPicPr>
          <p:cNvPr id="100360" name="Рисунок 2"/>
          <p:cNvPicPr>
            <a:picLocks noChangeAspect="1"/>
          </p:cNvPicPr>
          <p:nvPr/>
        </p:nvPicPr>
        <p:blipFill>
          <a:blip r:embed="rId4"/>
          <a:srcRect/>
          <a:stretch>
            <a:fillRect/>
          </a:stretch>
        </p:blipFill>
        <p:spPr bwMode="auto">
          <a:xfrm>
            <a:off x="574675" y="1639888"/>
            <a:ext cx="5472113" cy="4103687"/>
          </a:xfrm>
          <a:prstGeom prst="rect">
            <a:avLst/>
          </a:prstGeom>
          <a:noFill/>
          <a:ln w="9525">
            <a:noFill/>
            <a:miter lim="800000"/>
            <a:headEnd/>
            <a:tailEnd/>
          </a:ln>
        </p:spPr>
      </p:pic>
      <p:cxnSp>
        <p:nvCxnSpPr>
          <p:cNvPr id="4" name="Прямая соединительная линия 3"/>
          <p:cNvCxnSpPr/>
          <p:nvPr/>
        </p:nvCxnSpPr>
        <p:spPr>
          <a:xfrm>
            <a:off x="227013" y="134143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227013" y="602138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0363" name="TextBox 8"/>
          <p:cNvSpPr txBox="1">
            <a:spLocks noChangeArrowheads="1"/>
          </p:cNvSpPr>
          <p:nvPr/>
        </p:nvSpPr>
        <p:spPr bwMode="auto">
          <a:xfrm>
            <a:off x="6343650" y="3471863"/>
            <a:ext cx="2082800" cy="1754187"/>
          </a:xfrm>
          <a:prstGeom prst="rect">
            <a:avLst/>
          </a:prstGeom>
          <a:noFill/>
          <a:ln w="9525">
            <a:noFill/>
            <a:miter lim="800000"/>
            <a:headEnd/>
            <a:tailEnd/>
          </a:ln>
        </p:spPr>
        <p:txBody>
          <a:bodyPr wrap="none">
            <a:spAutoFit/>
          </a:bodyPr>
          <a:lstStyle/>
          <a:p>
            <a:r>
              <a:rPr lang="en-US"/>
              <a:t>Breakdown  </a:t>
            </a:r>
          </a:p>
          <a:p>
            <a:r>
              <a:rPr lang="en-US"/>
              <a:t>in the 5-th </a:t>
            </a:r>
          </a:p>
          <a:p>
            <a:r>
              <a:rPr lang="en-US"/>
              <a:t>accelerating cavity</a:t>
            </a:r>
          </a:p>
          <a:p>
            <a:r>
              <a:rPr lang="en-US"/>
              <a:t>The 5-th cavity</a:t>
            </a:r>
          </a:p>
          <a:p>
            <a:r>
              <a:rPr lang="en-US"/>
              <a:t>Almost  doesn't </a:t>
            </a:r>
          </a:p>
          <a:p>
            <a:r>
              <a:rPr lang="en-US"/>
              <a:t>See </a:t>
            </a:r>
            <a:endParaRPr lang="ru-RU"/>
          </a:p>
        </p:txBody>
      </p:sp>
      <p:cxnSp>
        <p:nvCxnSpPr>
          <p:cNvPr id="10" name="Прямая со стрелкой 9"/>
          <p:cNvCxnSpPr/>
          <p:nvPr/>
        </p:nvCxnSpPr>
        <p:spPr>
          <a:xfrm flipH="1" flipV="1">
            <a:off x="3924300" y="4208463"/>
            <a:ext cx="2347913" cy="3746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3924300" y="3235325"/>
            <a:ext cx="2347913" cy="1381125"/>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0366" name="TextBox 25"/>
          <p:cNvSpPr txBox="1">
            <a:spLocks noChangeArrowheads="1"/>
          </p:cNvSpPr>
          <p:nvPr/>
        </p:nvSpPr>
        <p:spPr bwMode="auto">
          <a:xfrm>
            <a:off x="6342063" y="1916113"/>
            <a:ext cx="2082800" cy="923925"/>
          </a:xfrm>
          <a:prstGeom prst="rect">
            <a:avLst/>
          </a:prstGeom>
          <a:noFill/>
          <a:ln w="9525">
            <a:noFill/>
            <a:miter lim="800000"/>
            <a:headEnd/>
            <a:tailEnd/>
          </a:ln>
        </p:spPr>
        <p:txBody>
          <a:bodyPr wrap="none">
            <a:spAutoFit/>
          </a:bodyPr>
          <a:lstStyle/>
          <a:p>
            <a:r>
              <a:rPr lang="en-US"/>
              <a:t>Breakdown  </a:t>
            </a:r>
          </a:p>
          <a:p>
            <a:r>
              <a:rPr lang="en-US"/>
              <a:t>in the other</a:t>
            </a:r>
          </a:p>
          <a:p>
            <a:r>
              <a:rPr lang="en-US"/>
              <a:t>accelerating cavity</a:t>
            </a:r>
            <a:endParaRPr lang="ru-RU"/>
          </a:p>
        </p:txBody>
      </p:sp>
      <p:cxnSp>
        <p:nvCxnSpPr>
          <p:cNvPr id="27" name="Прямая со стрелкой 26"/>
          <p:cNvCxnSpPr/>
          <p:nvPr/>
        </p:nvCxnSpPr>
        <p:spPr>
          <a:xfrm flipH="1">
            <a:off x="3492500" y="2298700"/>
            <a:ext cx="2849563" cy="914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851275" y="3235325"/>
            <a:ext cx="0" cy="914400"/>
          </a:xfrm>
          <a:prstGeom prst="straightConnector1">
            <a:avLst/>
          </a:prstGeom>
          <a:ln>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3494088" y="3290888"/>
            <a:ext cx="0" cy="914400"/>
          </a:xfrm>
          <a:prstGeom prst="straightConnector1">
            <a:avLst/>
          </a:prstGeom>
          <a:ln>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0358" name="Object 6"/>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00389" name="CorelDRAW" r:id="rId5" imgW="1821600" imgH="1821240" progId="">
                  <p:embed/>
                </p:oleObj>
              </mc:Choice>
              <mc:Fallback>
                <p:oleObj name="CorelDRAW" r:id="rId5" imgW="1821600" imgH="1821240"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70"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4" name="Заголовок 1"/>
          <p:cNvSpPr>
            <a:spLocks noGrp="1"/>
          </p:cNvSpPr>
          <p:nvPr>
            <p:ph type="title"/>
          </p:nvPr>
        </p:nvSpPr>
        <p:spPr>
          <a:xfrm>
            <a:off x="179388" y="274638"/>
            <a:ext cx="6696075" cy="1550987"/>
          </a:xfrm>
        </p:spPr>
        <p:txBody>
          <a:bodyPr/>
          <a:lstStyle/>
          <a:p>
            <a:pPr algn="l" eaLnBrk="1" hangingPunct="1"/>
            <a:r>
              <a:rPr lang="en-US" smtClean="0"/>
              <a:t>Breakdowns: more detail in 				         the poster</a:t>
            </a:r>
          </a:p>
        </p:txBody>
      </p:sp>
      <p:pic>
        <p:nvPicPr>
          <p:cNvPr id="101385" name="Рисунок 2"/>
          <p:cNvPicPr>
            <a:picLocks noChangeAspect="1"/>
          </p:cNvPicPr>
          <p:nvPr/>
        </p:nvPicPr>
        <p:blipFill>
          <a:blip r:embed="rId4"/>
          <a:srcRect/>
          <a:stretch>
            <a:fillRect/>
          </a:stretch>
        </p:blipFill>
        <p:spPr bwMode="auto">
          <a:xfrm>
            <a:off x="341313" y="3871913"/>
            <a:ext cx="3160712" cy="2371725"/>
          </a:xfrm>
          <a:prstGeom prst="rect">
            <a:avLst/>
          </a:prstGeom>
          <a:noFill/>
          <a:ln w="9525">
            <a:noFill/>
            <a:miter lim="800000"/>
            <a:headEnd/>
            <a:tailEnd/>
          </a:ln>
        </p:spPr>
      </p:pic>
      <p:pic>
        <p:nvPicPr>
          <p:cNvPr id="101386" name="Рисунок 4"/>
          <p:cNvPicPr>
            <a:picLocks noChangeAspect="1"/>
          </p:cNvPicPr>
          <p:nvPr/>
        </p:nvPicPr>
        <p:blipFill>
          <a:blip r:embed="rId5"/>
          <a:srcRect/>
          <a:stretch>
            <a:fillRect/>
          </a:stretch>
        </p:blipFill>
        <p:spPr bwMode="auto">
          <a:xfrm>
            <a:off x="4603750" y="2543175"/>
            <a:ext cx="3352800" cy="2514600"/>
          </a:xfrm>
          <a:prstGeom prst="rect">
            <a:avLst/>
          </a:prstGeom>
          <a:noFill/>
          <a:ln w="9525">
            <a:noFill/>
            <a:miter lim="800000"/>
            <a:headEnd/>
            <a:tailEnd/>
          </a:ln>
        </p:spPr>
      </p:pic>
      <p:pic>
        <p:nvPicPr>
          <p:cNvPr id="101387" name="Рисунок 5"/>
          <p:cNvPicPr>
            <a:picLocks noChangeAspect="1"/>
          </p:cNvPicPr>
          <p:nvPr/>
        </p:nvPicPr>
        <p:blipFill>
          <a:blip r:embed="rId6"/>
          <a:srcRect/>
          <a:stretch>
            <a:fillRect/>
          </a:stretch>
        </p:blipFill>
        <p:spPr bwMode="auto">
          <a:xfrm>
            <a:off x="285750" y="1223963"/>
            <a:ext cx="3213100" cy="2408237"/>
          </a:xfrm>
          <a:prstGeom prst="rect">
            <a:avLst/>
          </a:prstGeom>
          <a:noFill/>
          <a:ln w="9525">
            <a:noFill/>
            <a:miter lim="800000"/>
            <a:headEnd/>
            <a:tailEnd/>
          </a:ln>
        </p:spPr>
      </p:pic>
      <p:sp>
        <p:nvSpPr>
          <p:cNvPr id="10138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1383" name="Object 7"/>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01414" name="CorelDRAW" r:id="rId7" imgW="1821600" imgH="1821240" progId="">
                  <p:embed/>
                </p:oleObj>
              </mc:Choice>
              <mc:Fallback>
                <p:oleObj name="CorelDRAW" r:id="rId7" imgW="1821600" imgH="1821240"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US" sz="3600" dirty="0"/>
              <a:t>Advantages of </a:t>
            </a:r>
            <a:r>
              <a:rPr lang="en-US" sz="3600" dirty="0" smtClean="0"/>
              <a:t>PCAS:   all due to </a:t>
            </a:r>
            <a:br>
              <a:rPr lang="en-US" sz="3600" dirty="0" smtClean="0"/>
            </a:br>
            <a:r>
              <a:rPr lang="en-US" sz="3600" dirty="0" smtClean="0"/>
              <a:t>parallel feeding 	of the accelerating </a:t>
            </a:r>
            <a:r>
              <a:rPr lang="en-US" sz="3600" dirty="0"/>
              <a:t>sells </a:t>
            </a:r>
            <a:r>
              <a:rPr lang="en-US" dirty="0" smtClean="0"/>
              <a:t/>
            </a:r>
            <a:br>
              <a:rPr lang="en-US" dirty="0" smtClean="0"/>
            </a:br>
            <a:endParaRPr lang="ru-RU" sz="2800" b="1" dirty="0"/>
          </a:p>
        </p:txBody>
      </p:sp>
      <p:sp>
        <p:nvSpPr>
          <p:cNvPr id="20483" name="Rectangle 3"/>
          <p:cNvSpPr>
            <a:spLocks noGrp="1" noChangeArrowheads="1"/>
          </p:cNvSpPr>
          <p:nvPr>
            <p:ph idx="1"/>
          </p:nvPr>
        </p:nvSpPr>
        <p:spPr>
          <a:xfrm>
            <a:off x="457200" y="1600200"/>
            <a:ext cx="8229600" cy="4133850"/>
          </a:xfrm>
        </p:spPr>
        <p:txBody>
          <a:bodyPr rtlCol="0">
            <a:normAutofit fontScale="92500" lnSpcReduction="10000"/>
          </a:bodyPr>
          <a:lstStyle/>
          <a:p>
            <a:pPr marL="342900" lvl="1" indent="-342900" eaLnBrk="1" fontAlgn="auto" hangingPunct="1">
              <a:spcAft>
                <a:spcPts val="0"/>
              </a:spcAft>
              <a:buFont typeface="Arial" pitchFamily="34" charset="0"/>
              <a:buChar char="•"/>
              <a:defRPr/>
            </a:pPr>
            <a:r>
              <a:rPr lang="en-US" sz="2200" dirty="0" smtClean="0"/>
              <a:t>Maximizes RF power </a:t>
            </a:r>
            <a:r>
              <a:rPr lang="en-US" sz="2200" dirty="0"/>
              <a:t>distribution </a:t>
            </a:r>
            <a:r>
              <a:rPr lang="en-US" sz="2200" dirty="0" smtClean="0"/>
              <a:t>efficiency</a:t>
            </a:r>
          </a:p>
          <a:p>
            <a:pPr marL="342900" lvl="1" indent="-342900" eaLnBrk="1" fontAlgn="auto" hangingPunct="1">
              <a:spcAft>
                <a:spcPts val="0"/>
              </a:spcAft>
              <a:buFont typeface="Arial" pitchFamily="34" charset="0"/>
              <a:buChar char="•"/>
              <a:defRPr/>
            </a:pPr>
            <a:r>
              <a:rPr lang="en-US" sz="2200" dirty="0" smtClean="0"/>
              <a:t>Minimizes</a:t>
            </a:r>
            <a:r>
              <a:rPr lang="en-US" sz="2200" dirty="0" smtClean="0">
                <a:solidFill>
                  <a:srgbClr val="FF0066"/>
                </a:solidFill>
              </a:rPr>
              <a:t> </a:t>
            </a:r>
            <a:r>
              <a:rPr lang="en-US" sz="2200" dirty="0" smtClean="0"/>
              <a:t>RF power flows via coupling slots </a:t>
            </a:r>
          </a:p>
          <a:p>
            <a:pPr marL="342900" lvl="1" indent="-342900" eaLnBrk="1" fontAlgn="auto" hangingPunct="1">
              <a:spcAft>
                <a:spcPts val="0"/>
              </a:spcAft>
              <a:buFont typeface="Arial" pitchFamily="34" charset="0"/>
              <a:buChar char="•"/>
              <a:defRPr/>
            </a:pPr>
            <a:r>
              <a:rPr lang="en-US" sz="2200" dirty="0" smtClean="0"/>
              <a:t>Localization the RF breakdown in each </a:t>
            </a:r>
            <a:r>
              <a:rPr lang="en-US" sz="2200" dirty="0"/>
              <a:t>cell </a:t>
            </a:r>
            <a:endParaRPr lang="en-US" sz="2200" dirty="0" smtClean="0"/>
          </a:p>
          <a:p>
            <a:pPr marL="342900" lvl="1" indent="-342900" eaLnBrk="1" fontAlgn="auto" hangingPunct="1">
              <a:spcAft>
                <a:spcPts val="0"/>
              </a:spcAft>
              <a:buFont typeface="Arial" pitchFamily="34" charset="0"/>
              <a:buChar char="•"/>
              <a:defRPr/>
            </a:pPr>
            <a:r>
              <a:rPr lang="en-US" sz="2200" dirty="0" smtClean="0"/>
              <a:t>Enhanced </a:t>
            </a:r>
            <a:r>
              <a:rPr lang="en-US" sz="2200" dirty="0"/>
              <a:t>vacuum pumping </a:t>
            </a:r>
            <a:r>
              <a:rPr lang="en-US" sz="2200" dirty="0" smtClean="0"/>
              <a:t>conductance</a:t>
            </a:r>
          </a:p>
          <a:p>
            <a:pPr marL="342900" lvl="1" indent="-342900" eaLnBrk="1" fontAlgn="auto" hangingPunct="1">
              <a:spcAft>
                <a:spcPts val="0"/>
              </a:spcAft>
              <a:buFont typeface="Arial" pitchFamily="34" charset="0"/>
              <a:buChar char="•"/>
              <a:defRPr/>
            </a:pPr>
            <a:r>
              <a:rPr lang="en-US" sz="2200" dirty="0" smtClean="0"/>
              <a:t>Built-in </a:t>
            </a:r>
            <a:r>
              <a:rPr lang="en-US" sz="2200" dirty="0"/>
              <a:t>PPMFS – </a:t>
            </a:r>
            <a:r>
              <a:rPr lang="en-US" sz="2200" dirty="0" smtClean="0"/>
              <a:t>Periodic Permanent </a:t>
            </a:r>
            <a:r>
              <a:rPr lang="en-US" sz="2200" dirty="0"/>
              <a:t>Magnetic Focusing </a:t>
            </a:r>
            <a:r>
              <a:rPr lang="en-US" sz="2200" dirty="0" smtClean="0"/>
              <a:t>System</a:t>
            </a:r>
          </a:p>
          <a:p>
            <a:pPr marL="342900" lvl="1" indent="-342900" eaLnBrk="1" fontAlgn="auto" hangingPunct="1">
              <a:spcAft>
                <a:spcPts val="0"/>
              </a:spcAft>
              <a:buFont typeface="Arial" pitchFamily="34" charset="0"/>
              <a:buChar char="•"/>
              <a:defRPr/>
            </a:pPr>
            <a:r>
              <a:rPr lang="en-US" sz="2200" dirty="0" smtClean="0"/>
              <a:t>PCAS + RF-control Gun </a:t>
            </a:r>
            <a:r>
              <a:rPr lang="en-US" sz="2200" dirty="0" smtClean="0">
                <a:sym typeface="Symbol"/>
              </a:rPr>
              <a:t> 100% capture</a:t>
            </a:r>
          </a:p>
          <a:p>
            <a:pPr eaLnBrk="1" fontAlgn="auto" hangingPunct="1">
              <a:spcAft>
                <a:spcPts val="0"/>
              </a:spcAft>
              <a:buFont typeface="Arial" pitchFamily="34" charset="0"/>
              <a:buChar char="•"/>
              <a:defRPr/>
            </a:pPr>
            <a:r>
              <a:rPr lang="en-US" dirty="0" smtClean="0"/>
              <a:t>Parallel </a:t>
            </a:r>
            <a:r>
              <a:rPr lang="en-US" dirty="0"/>
              <a:t>Coupled Accelerating Structure – the best decision for </a:t>
            </a:r>
            <a:r>
              <a:rPr lang="en-US" dirty="0" smtClean="0"/>
              <a:t>low-energy accelerator.</a:t>
            </a:r>
            <a:endParaRPr lang="en-US" sz="2200" dirty="0"/>
          </a:p>
          <a:p>
            <a:pPr eaLnBrk="1" fontAlgn="auto" hangingPunct="1">
              <a:spcAft>
                <a:spcPts val="0"/>
              </a:spcAft>
              <a:buFont typeface="Arial" pitchFamily="34" charset="0"/>
              <a:buChar char="•"/>
              <a:defRPr/>
            </a:pPr>
            <a:r>
              <a:rPr lang="en-US" dirty="0" smtClean="0"/>
              <a:t>Parallel </a:t>
            </a:r>
            <a:r>
              <a:rPr lang="en-US" dirty="0"/>
              <a:t>Coupled Accelerating </a:t>
            </a:r>
            <a:r>
              <a:rPr lang="en-US" dirty="0" smtClean="0"/>
              <a:t>Structure – the best decision for high-energy accelerator.</a:t>
            </a:r>
            <a:endParaRPr lang="en-US" dirty="0"/>
          </a:p>
        </p:txBody>
      </p:sp>
      <p:cxnSp>
        <p:nvCxnSpPr>
          <p:cNvPr id="6" name="Прямая соединительная линия 5"/>
          <p:cNvCxnSpPr/>
          <p:nvPr/>
        </p:nvCxnSpPr>
        <p:spPr>
          <a:xfrm>
            <a:off x="179388" y="1341438"/>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179388" y="58769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graphicFrame>
        <p:nvGraphicFramePr>
          <p:cNvPr id="102406" name="Object 6"/>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02437" name="CorelDRAW" r:id="rId4" imgW="1821600" imgH="1821240" progId="">
                  <p:embed/>
                </p:oleObj>
              </mc:Choice>
              <mc:Fallback>
                <p:oleObj name="CorelDRAW" r:id="rId4" imgW="1821600" imgH="182124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11"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Заголовок 1"/>
          <p:cNvSpPr>
            <a:spLocks noGrp="1"/>
          </p:cNvSpPr>
          <p:nvPr>
            <p:ph type="title"/>
          </p:nvPr>
        </p:nvSpPr>
        <p:spPr/>
        <p:txBody>
          <a:bodyPr/>
          <a:lstStyle/>
          <a:p>
            <a:pPr eaLnBrk="1" hangingPunct="1"/>
            <a:r>
              <a:rPr lang="en-US" smtClean="0"/>
              <a:t>Conclusions</a:t>
            </a:r>
            <a:endParaRPr lang="ru-RU" smtClean="0"/>
          </a:p>
        </p:txBody>
      </p:sp>
      <p:sp>
        <p:nvSpPr>
          <p:cNvPr id="103435" name="Объект 2"/>
          <p:cNvSpPr>
            <a:spLocks noGrp="1"/>
          </p:cNvSpPr>
          <p:nvPr>
            <p:ph idx="1"/>
          </p:nvPr>
        </p:nvSpPr>
        <p:spPr>
          <a:xfrm>
            <a:off x="457200" y="1450975"/>
            <a:ext cx="8229600" cy="4525963"/>
          </a:xfrm>
        </p:spPr>
        <p:txBody>
          <a:bodyPr/>
          <a:lstStyle/>
          <a:p>
            <a:pPr marL="0" indent="0" eaLnBrk="1" hangingPunct="1">
              <a:lnSpc>
                <a:spcPct val="80000"/>
              </a:lnSpc>
              <a:spcBef>
                <a:spcPct val="30000"/>
              </a:spcBef>
              <a:buFont typeface="Arial" charset="0"/>
              <a:buNone/>
            </a:pPr>
            <a:r>
              <a:rPr lang="en-US" sz="1800" smtClean="0">
                <a:latin typeface="Arial" charset="0"/>
              </a:rPr>
              <a:t>The idea of parallel coupled structure (PCS) has her 40-th history. </a:t>
            </a:r>
            <a:endParaRPr lang="ru-RU" sz="1800" smtClean="0">
              <a:latin typeface="Arial" charset="0"/>
            </a:endParaRPr>
          </a:p>
          <a:p>
            <a:pPr marL="0" indent="0" eaLnBrk="1" hangingPunct="1">
              <a:lnSpc>
                <a:spcPct val="80000"/>
              </a:lnSpc>
              <a:spcBef>
                <a:spcPct val="30000"/>
              </a:spcBef>
              <a:buFont typeface="Arial" charset="0"/>
              <a:buNone/>
            </a:pPr>
            <a:r>
              <a:rPr lang="en-US" sz="1800" smtClean="0">
                <a:latin typeface="Arial" charset="0"/>
              </a:rPr>
              <a:t>The work of new type of PCS with electron beam in different regimes is demonstrated. </a:t>
            </a:r>
            <a:endParaRPr lang="ru-RU" sz="1800" smtClean="0">
              <a:latin typeface="Arial" charset="0"/>
            </a:endParaRPr>
          </a:p>
          <a:p>
            <a:pPr marL="0" indent="0" eaLnBrk="1" hangingPunct="1">
              <a:lnSpc>
                <a:spcPct val="80000"/>
              </a:lnSpc>
              <a:spcBef>
                <a:spcPct val="30000"/>
              </a:spcBef>
              <a:buFont typeface="Arial" charset="0"/>
              <a:buNone/>
            </a:pPr>
            <a:r>
              <a:rPr lang="en-US" sz="1800" smtClean="0">
                <a:latin typeface="Arial" charset="0"/>
              </a:rPr>
              <a:t>Short pulses mode: beam energy – 4MeV; 8 MeV, pulse current – 0.6A, pulse duration -2.5 ns – 5 ns. </a:t>
            </a:r>
            <a:endParaRPr lang="ru-RU" sz="1800" smtClean="0">
              <a:latin typeface="Arial" charset="0"/>
            </a:endParaRPr>
          </a:p>
          <a:p>
            <a:pPr marL="0" indent="0" eaLnBrk="1" hangingPunct="1">
              <a:lnSpc>
                <a:spcPct val="80000"/>
              </a:lnSpc>
              <a:spcBef>
                <a:spcPct val="30000"/>
              </a:spcBef>
              <a:buFont typeface="Arial" charset="0"/>
              <a:buNone/>
            </a:pPr>
            <a:r>
              <a:rPr lang="en-US" sz="1800" smtClean="0">
                <a:latin typeface="Arial" charset="0"/>
              </a:rPr>
              <a:t>Long pulses mode: electron energy – up to 8 MeV, pulse current – up to 0.3A, pulse duration - 0.1-4</a:t>
            </a:r>
            <a:r>
              <a:rPr lang="en-US" sz="1800" smtClean="0">
                <a:latin typeface="Arial" charset="0"/>
                <a:sym typeface="Symbol" pitchFamily="18" charset="2"/>
              </a:rPr>
              <a:t></a:t>
            </a:r>
            <a:r>
              <a:rPr lang="en-US" sz="1800" smtClean="0">
                <a:latin typeface="Arial" charset="0"/>
              </a:rPr>
              <a:t>s. Capture about 100 % was achieved (pulse current up to 200 mA).  </a:t>
            </a:r>
            <a:endParaRPr lang="ru-RU" sz="1800" smtClean="0">
              <a:latin typeface="Arial" charset="0"/>
            </a:endParaRPr>
          </a:p>
          <a:p>
            <a:pPr marL="0" indent="0" eaLnBrk="1" hangingPunct="1">
              <a:lnSpc>
                <a:spcPct val="80000"/>
              </a:lnSpc>
              <a:spcBef>
                <a:spcPct val="30000"/>
              </a:spcBef>
              <a:buFont typeface="Arial" charset="0"/>
              <a:buNone/>
            </a:pPr>
            <a:endParaRPr lang="en-US" sz="1800" smtClean="0">
              <a:latin typeface="Arial" charset="0"/>
            </a:endParaRPr>
          </a:p>
          <a:p>
            <a:pPr marL="0" indent="0" eaLnBrk="1" hangingPunct="1">
              <a:lnSpc>
                <a:spcPct val="80000"/>
              </a:lnSpc>
              <a:spcBef>
                <a:spcPct val="30000"/>
              </a:spcBef>
              <a:buFont typeface="Arial" charset="0"/>
              <a:buNone/>
            </a:pPr>
            <a:r>
              <a:rPr lang="en-US" sz="1800" smtClean="0">
                <a:latin typeface="Arial" charset="0"/>
              </a:rPr>
              <a:t>Breakdowns: PSC almost doesn't </a:t>
            </a:r>
            <a:r>
              <a:rPr lang="en-US" sz="1800" smtClean="0">
                <a:latin typeface="Arial" charset="0"/>
                <a:sym typeface="Symbol" pitchFamily="18" charset="2"/>
              </a:rPr>
              <a:t></a:t>
            </a:r>
            <a:r>
              <a:rPr lang="en-US" sz="1800" smtClean="0">
                <a:latin typeface="Arial" charset="0"/>
              </a:rPr>
              <a:t>notice</a:t>
            </a:r>
            <a:r>
              <a:rPr lang="en-US" sz="1800" smtClean="0">
                <a:latin typeface="Arial" charset="0"/>
                <a:sym typeface="Symbol" pitchFamily="18" charset="2"/>
              </a:rPr>
              <a:t></a:t>
            </a:r>
            <a:r>
              <a:rPr lang="en-US" sz="1800" smtClean="0">
                <a:latin typeface="Arial" charset="0"/>
              </a:rPr>
              <a:t> the breakdown in the separate cavity. </a:t>
            </a:r>
            <a:endParaRPr lang="ru-RU" sz="1800" smtClean="0">
              <a:latin typeface="Arial" charset="0"/>
            </a:endParaRPr>
          </a:p>
          <a:p>
            <a:pPr marL="0" indent="0" eaLnBrk="1" hangingPunct="1">
              <a:lnSpc>
                <a:spcPct val="80000"/>
              </a:lnSpc>
              <a:spcBef>
                <a:spcPct val="30000"/>
              </a:spcBef>
              <a:buFont typeface="Arial" charset="0"/>
              <a:buNone/>
            </a:pPr>
            <a:endParaRPr lang="en-US" sz="1800" smtClean="0">
              <a:latin typeface="Arial" charset="0"/>
            </a:endParaRPr>
          </a:p>
          <a:p>
            <a:pPr marL="0" indent="0" eaLnBrk="1" hangingPunct="1">
              <a:lnSpc>
                <a:spcPct val="80000"/>
              </a:lnSpc>
              <a:spcBef>
                <a:spcPct val="30000"/>
              </a:spcBef>
              <a:buFont typeface="Arial" charset="0"/>
              <a:buNone/>
            </a:pPr>
            <a:r>
              <a:rPr lang="en-US" sz="1800" smtClean="0">
                <a:latin typeface="Arial" charset="0"/>
              </a:rPr>
              <a:t> New type of PCS helped to create the robust low-energy accelerator.</a:t>
            </a:r>
            <a:endParaRPr lang="ru-RU" sz="1800" smtClean="0">
              <a:latin typeface="Arial" charset="0"/>
            </a:endParaRPr>
          </a:p>
          <a:p>
            <a:pPr marL="0" indent="0" eaLnBrk="1" hangingPunct="1">
              <a:lnSpc>
                <a:spcPct val="80000"/>
              </a:lnSpc>
              <a:spcBef>
                <a:spcPct val="30000"/>
              </a:spcBef>
              <a:buFont typeface="Arial" charset="0"/>
              <a:buNone/>
            </a:pPr>
            <a:r>
              <a:rPr lang="en-US" sz="1800" smtClean="0">
                <a:latin typeface="Arial" charset="0"/>
              </a:rPr>
              <a:t> New type of PCS</a:t>
            </a:r>
            <a:r>
              <a:rPr lang="en-US" sz="2000" smtClean="0">
                <a:latin typeface="Arial" charset="0"/>
              </a:rPr>
              <a:t> </a:t>
            </a:r>
            <a:r>
              <a:rPr lang="en-US" sz="1800" smtClean="0">
                <a:latin typeface="Arial" charset="0"/>
              </a:rPr>
              <a:t>  will help to create the robust high gradient accelerating structures .</a:t>
            </a:r>
            <a:endParaRPr lang="ru-RU" sz="1800" smtClean="0">
              <a:latin typeface="Arial" charset="0"/>
            </a:endParaRPr>
          </a:p>
          <a:p>
            <a:pPr marL="0" indent="0" eaLnBrk="1" hangingPunct="1">
              <a:lnSpc>
                <a:spcPct val="80000"/>
              </a:lnSpc>
            </a:pPr>
            <a:endParaRPr lang="ru-RU" sz="1800" smtClean="0"/>
          </a:p>
        </p:txBody>
      </p:sp>
      <p:cxnSp>
        <p:nvCxnSpPr>
          <p:cNvPr id="4" name="Прямая соединительная линия 3"/>
          <p:cNvCxnSpPr/>
          <p:nvPr/>
        </p:nvCxnSpPr>
        <p:spPr>
          <a:xfrm>
            <a:off x="107950" y="1268413"/>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07950" y="5972175"/>
            <a:ext cx="8583613"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03438"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graphicFrame>
        <p:nvGraphicFramePr>
          <p:cNvPr id="103433" name="Object 9"/>
          <p:cNvGraphicFramePr>
            <a:graphicFrameLocks noChangeAspect="1"/>
          </p:cNvGraphicFramePr>
          <p:nvPr/>
        </p:nvGraphicFramePr>
        <p:xfrm>
          <a:off x="7956550" y="176213"/>
          <a:ext cx="1008063" cy="1008062"/>
        </p:xfrm>
        <a:graphic>
          <a:graphicData uri="http://schemas.openxmlformats.org/presentationml/2006/ole">
            <mc:AlternateContent xmlns:mc="http://schemas.openxmlformats.org/markup-compatibility/2006">
              <mc:Choice xmlns:v="urn:schemas-microsoft-com:vml" Requires="v">
                <p:oleObj spid="_x0000_s103464" name="CorelDRAW" r:id="rId3" imgW="1821600" imgH="1821240" progId="">
                  <p:embed/>
                </p:oleObj>
              </mc:Choice>
              <mc:Fallback>
                <p:oleObj name="CorelDRAW" r:id="rId3" imgW="1821600" imgH="182124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762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p:cNvSpPr>
          <p:nvPr>
            <p:ph type="title"/>
          </p:nvPr>
        </p:nvSpPr>
        <p:spPr/>
        <p:txBody>
          <a:bodyPr/>
          <a:lstStyle/>
          <a:p>
            <a:pPr eaLnBrk="1" hangingPunct="1"/>
            <a:endParaRPr lang="ru-RU" smtClean="0"/>
          </a:p>
        </p:txBody>
      </p:sp>
      <p:sp>
        <p:nvSpPr>
          <p:cNvPr id="119810" name="Rectangle 3"/>
          <p:cNvSpPr>
            <a:spLocks noGrp="1"/>
          </p:cNvSpPr>
          <p:nvPr>
            <p:ph type="body" idx="1"/>
          </p:nvPr>
        </p:nvSpPr>
        <p:spPr/>
        <p:txBody>
          <a:bodyPr/>
          <a:lstStyle/>
          <a:p>
            <a:pPr eaLnBrk="1" hangingPunct="1"/>
            <a:endParaRPr lang="ru-RU"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p:nvPr>
        </p:nvSpPr>
        <p:spPr/>
        <p:txBody>
          <a:bodyPr/>
          <a:lstStyle/>
          <a:p>
            <a:pPr eaLnBrk="1" hangingPunct="1"/>
            <a:endParaRPr lang="ru-RU" smtClean="0"/>
          </a:p>
        </p:txBody>
      </p:sp>
      <p:sp>
        <p:nvSpPr>
          <p:cNvPr id="120834" name="Rectangle 3"/>
          <p:cNvSpPr>
            <a:spLocks noGrp="1"/>
          </p:cNvSpPr>
          <p:nvPr>
            <p:ph type="body" idx="1"/>
          </p:nvPr>
        </p:nvSpPr>
        <p:spPr/>
        <p:txBody>
          <a:bodyPr/>
          <a:lstStyle/>
          <a:p>
            <a:pPr eaLnBrk="1" hangingPunct="1"/>
            <a:endParaRPr lang="ru-RU"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5" name="TextBox 1"/>
          <p:cNvSpPr txBox="1">
            <a:spLocks noChangeArrowheads="1"/>
          </p:cNvSpPr>
          <p:nvPr/>
        </p:nvSpPr>
        <p:spPr bwMode="auto">
          <a:xfrm>
            <a:off x="1259632" y="1916832"/>
            <a:ext cx="7056438" cy="2216150"/>
          </a:xfrm>
          <a:prstGeom prst="rect">
            <a:avLst/>
          </a:prstGeom>
          <a:noFill/>
          <a:ln w="9525">
            <a:noFill/>
            <a:miter lim="800000"/>
            <a:headEnd/>
            <a:tailEnd/>
          </a:ln>
        </p:spPr>
        <p:txBody>
          <a:bodyPr>
            <a:spAutoFit/>
          </a:bodyPr>
          <a:lstStyle/>
          <a:p>
            <a:r>
              <a:rPr lang="en-US" sz="6000" dirty="0"/>
              <a:t>Sequential (serial) </a:t>
            </a:r>
          </a:p>
          <a:p>
            <a:r>
              <a:rPr lang="en-US" sz="6000" dirty="0"/>
              <a:t>feeding schemes</a:t>
            </a:r>
          </a:p>
          <a:p>
            <a:endParaRPr lang="ru-RU" dirty="0"/>
          </a:p>
        </p:txBody>
      </p:sp>
      <p:graphicFrame>
        <p:nvGraphicFramePr>
          <p:cNvPr id="81934" name="Object 14"/>
          <p:cNvGraphicFramePr>
            <a:graphicFrameLocks noChangeAspect="1"/>
          </p:cNvGraphicFramePr>
          <p:nvPr/>
        </p:nvGraphicFramePr>
        <p:xfrm>
          <a:off x="7956550" y="188913"/>
          <a:ext cx="1008063" cy="1008062"/>
        </p:xfrm>
        <a:graphic>
          <a:graphicData uri="http://schemas.openxmlformats.org/presentationml/2006/ole">
            <mc:AlternateContent xmlns:mc="http://schemas.openxmlformats.org/markup-compatibility/2006">
              <mc:Choice xmlns:v="urn:schemas-microsoft-com:vml" Requires="v">
                <p:oleObj spid="_x0000_s81965" name="CorelDRAW" r:id="rId3" imgW="1821600" imgH="1821240" progId="">
                  <p:embed/>
                </p:oleObj>
              </mc:Choice>
              <mc:Fallback>
                <p:oleObj name="CorelDRAW" r:id="rId3" imgW="1821600" imgH="1821240"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88913"/>
                        <a:ext cx="1008063"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a:t>
            </a:r>
            <a:r>
              <a:rPr lang="en-US" dirty="0">
                <a:solidFill>
                  <a:schemeClr val="tx1"/>
                </a:solidFill>
                <a:ea typeface="ＭＳ Ｐゴシック" pitchFamily="34" charset="-128"/>
                <a:cs typeface="Arial" charset="0"/>
              </a:rPr>
              <a:t>4</a:t>
            </a:r>
            <a:endParaRPr lang="en-US" dirty="0" smtClean="0">
              <a:solidFill>
                <a:schemeClr val="tx1"/>
              </a:solidFill>
              <a:ea typeface="ＭＳ Ｐゴシック" pitchFamily="34" charset="-128"/>
              <a:cs typeface="Arial" charset="0"/>
            </a:endParaRP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p:cNvSpPr>
          <p:nvPr>
            <p:ph type="title"/>
          </p:nvPr>
        </p:nvSpPr>
        <p:spPr/>
        <p:txBody>
          <a:bodyPr/>
          <a:lstStyle/>
          <a:p>
            <a:pPr eaLnBrk="1" hangingPunct="1"/>
            <a:endParaRPr lang="ru-RU" smtClean="0"/>
          </a:p>
        </p:txBody>
      </p:sp>
      <p:sp>
        <p:nvSpPr>
          <p:cNvPr id="121858" name="Rectangle 3"/>
          <p:cNvSpPr>
            <a:spLocks noGrp="1"/>
          </p:cNvSpPr>
          <p:nvPr>
            <p:ph type="body" idx="1"/>
          </p:nvPr>
        </p:nvSpPr>
        <p:spPr/>
        <p:txBody>
          <a:bodyPr/>
          <a:lstStyle/>
          <a:p>
            <a:pPr eaLnBrk="1" hangingPunct="1"/>
            <a:endParaRPr lang="ru-RU"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p:nvPr>
        </p:nvSpPr>
        <p:spPr/>
        <p:txBody>
          <a:bodyPr/>
          <a:lstStyle/>
          <a:p>
            <a:pPr eaLnBrk="1" hangingPunct="1"/>
            <a:endParaRPr lang="ru-RU" smtClean="0"/>
          </a:p>
        </p:txBody>
      </p:sp>
      <p:sp>
        <p:nvSpPr>
          <p:cNvPr id="122882" name="Rectangle 3"/>
          <p:cNvSpPr>
            <a:spLocks noGrp="1"/>
          </p:cNvSpPr>
          <p:nvPr>
            <p:ph type="body" idx="1"/>
          </p:nvPr>
        </p:nvSpPr>
        <p:spPr/>
        <p:txBody>
          <a:bodyPr/>
          <a:lstStyle/>
          <a:p>
            <a:pPr eaLnBrk="1" hangingPunct="1"/>
            <a:endParaRPr lang="ru-RU"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US" b="1" dirty="0" smtClean="0"/>
              <a:t>Parallel coupled RF </a:t>
            </a:r>
            <a:r>
              <a:rPr lang="en-US" b="1" dirty="0"/>
              <a:t>feeding schemes</a:t>
            </a:r>
          </a:p>
        </p:txBody>
      </p:sp>
      <p:sp>
        <p:nvSpPr>
          <p:cNvPr id="123906" name="Rectangle 3"/>
          <p:cNvSpPr>
            <a:spLocks noGrp="1" noChangeArrowheads="1"/>
          </p:cNvSpPr>
          <p:nvPr>
            <p:ph idx="1"/>
          </p:nvPr>
        </p:nvSpPr>
        <p:spPr>
          <a:xfrm>
            <a:off x="457200" y="1600200"/>
            <a:ext cx="8229600" cy="4133850"/>
          </a:xfrm>
        </p:spPr>
        <p:txBody>
          <a:bodyPr/>
          <a:lstStyle/>
          <a:p>
            <a:pPr eaLnBrk="1" hangingPunct="1"/>
            <a:r>
              <a:rPr lang="en-US" smtClean="0"/>
              <a:t>.</a:t>
            </a:r>
          </a:p>
        </p:txBody>
      </p:sp>
      <p:sp>
        <p:nvSpPr>
          <p:cNvPr id="123907" name="TextBox 4"/>
          <p:cNvSpPr txBox="1">
            <a:spLocks noChangeArrowheads="1"/>
          </p:cNvSpPr>
          <p:nvPr/>
        </p:nvSpPr>
        <p:spPr bwMode="auto">
          <a:xfrm>
            <a:off x="2051050" y="6021388"/>
            <a:ext cx="5334000" cy="366712"/>
          </a:xfrm>
          <a:prstGeom prst="rect">
            <a:avLst/>
          </a:prstGeom>
          <a:noFill/>
          <a:ln w="9525">
            <a:noFill/>
            <a:miter lim="800000"/>
            <a:headEnd/>
            <a:tailEnd/>
          </a:ln>
        </p:spPr>
        <p:txBody>
          <a:bodyPr>
            <a:spAutoFit/>
          </a:bodyPr>
          <a:lstStyle/>
          <a:p>
            <a:r>
              <a:rPr lang="en-US">
                <a:ea typeface="ＭＳ Ｐゴシック" pitchFamily="34" charset="-128"/>
              </a:rPr>
              <a:t>September 24 - 28, 2012, St.Petersburg, Russia</a:t>
            </a:r>
          </a:p>
        </p:txBody>
      </p:sp>
      <p:sp>
        <p:nvSpPr>
          <p:cNvPr id="123908" name="Footer Placeholder 3"/>
          <p:cNvSpPr>
            <a:spLocks noGrp="1"/>
          </p:cNvSpPr>
          <p:nvPr>
            <p:ph type="ftr" sz="quarter" idx="11"/>
          </p:nvPr>
        </p:nvSpPr>
        <p:spPr bwMode="auto">
          <a:xfrm>
            <a:off x="4356100" y="6381750"/>
            <a:ext cx="962025" cy="476250"/>
          </a:xfrm>
          <a:noFill/>
          <a:ln>
            <a:miter lim="800000"/>
            <a:headEnd/>
            <a:tailEnd/>
          </a:ln>
        </p:spPr>
        <p:txBody>
          <a:bodyPr wrap="square" numCol="1" anchorCtr="0" compatLnSpc="1">
            <a:prstTxWarp prst="textNoShape">
              <a:avLst/>
            </a:prstTxWarp>
          </a:bodyPr>
          <a:lstStyle/>
          <a:p>
            <a:pPr algn="l"/>
            <a:endParaRPr lang="en-US" smtClean="0">
              <a:solidFill>
                <a:schemeClr val="tx1"/>
              </a:solidFill>
              <a:ea typeface="ＭＳ Ｐゴシック" pitchFamily="34" charset="-128"/>
              <a:cs typeface="Arial" charset="0"/>
            </a:endParaRPr>
          </a:p>
          <a:p>
            <a:pPr algn="l"/>
            <a:r>
              <a:rPr lang="en-US" smtClean="0">
                <a:solidFill>
                  <a:schemeClr val="tx1"/>
                </a:solidFill>
                <a:ea typeface="ＭＳ Ｐゴシック" pitchFamily="34" charset="-128"/>
                <a:cs typeface="Arial" charset="0"/>
              </a:rPr>
              <a:t>Page 5</a:t>
            </a:r>
          </a:p>
          <a:p>
            <a:pPr algn="r"/>
            <a:endParaRPr lang="en-US" smtClean="0">
              <a:solidFill>
                <a:schemeClr val="tx1"/>
              </a:solidFill>
              <a:ea typeface="ＭＳ Ｐゴシック" pitchFamily="34" charset="-128"/>
              <a:cs typeface="Arial" charset="0"/>
            </a:endParaRPr>
          </a:p>
        </p:txBody>
      </p:sp>
      <p:grpSp>
        <p:nvGrpSpPr>
          <p:cNvPr id="123909" name="Группа 20504"/>
          <p:cNvGrpSpPr>
            <a:grpSpLocks/>
          </p:cNvGrpSpPr>
          <p:nvPr/>
        </p:nvGrpSpPr>
        <p:grpSpPr bwMode="auto">
          <a:xfrm>
            <a:off x="257175" y="1408113"/>
            <a:ext cx="6475413" cy="1758950"/>
            <a:chOff x="953387" y="2473420"/>
            <a:chExt cx="6584349" cy="2175714"/>
          </a:xfrm>
        </p:grpSpPr>
        <p:sp>
          <p:nvSpPr>
            <p:cNvPr id="2" name="Прямоугольник 1"/>
            <p:cNvSpPr/>
            <p:nvPr/>
          </p:nvSpPr>
          <p:spPr>
            <a:xfrm>
              <a:off x="1763719" y="2852402"/>
              <a:ext cx="4608560" cy="50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Прямоугольник 2"/>
            <p:cNvSpPr/>
            <p:nvPr/>
          </p:nvSpPr>
          <p:spPr>
            <a:xfrm>
              <a:off x="1883170" y="3357058"/>
              <a:ext cx="456821"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2452985" y="3357058"/>
              <a:ext cx="456820"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3022800" y="3357058"/>
              <a:ext cx="458435"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рямоугольник 14"/>
            <p:cNvSpPr/>
            <p:nvPr/>
          </p:nvSpPr>
          <p:spPr>
            <a:xfrm>
              <a:off x="3587772" y="3357058"/>
              <a:ext cx="456821"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Прямоугольник 15"/>
            <p:cNvSpPr/>
            <p:nvPr/>
          </p:nvSpPr>
          <p:spPr>
            <a:xfrm>
              <a:off x="4149516" y="3357058"/>
              <a:ext cx="456821"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Прямоугольник 16"/>
            <p:cNvSpPr/>
            <p:nvPr/>
          </p:nvSpPr>
          <p:spPr>
            <a:xfrm>
              <a:off x="4719331" y="3357058"/>
              <a:ext cx="456820"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Прямоугольник 17"/>
            <p:cNvSpPr/>
            <p:nvPr/>
          </p:nvSpPr>
          <p:spPr>
            <a:xfrm>
              <a:off x="5292374" y="3357058"/>
              <a:ext cx="456821"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1620055" y="3716404"/>
              <a:ext cx="4392255" cy="2160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1" name="Прямая соединительная линия 10"/>
            <p:cNvCxnSpPr/>
            <p:nvPr/>
          </p:nvCxnSpPr>
          <p:spPr>
            <a:xfrm>
              <a:off x="2339991" y="3716404"/>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2339991" y="3936332"/>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2909805" y="3932404"/>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2909805" y="3716404"/>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481234" y="3720331"/>
              <a:ext cx="11138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3481234" y="3936332"/>
              <a:ext cx="11138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044593" y="3720331"/>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044593" y="3932404"/>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606337" y="3936332"/>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4596652" y="3716404"/>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5179380" y="3716404"/>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5179380" y="3932404"/>
              <a:ext cx="11299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1763719" y="3357058"/>
              <a:ext cx="0" cy="3456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V="1">
              <a:off x="5868646" y="3357058"/>
              <a:ext cx="0" cy="3573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763719" y="4272115"/>
              <a:ext cx="41081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1763719" y="3926514"/>
              <a:ext cx="11945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763719" y="3702659"/>
              <a:ext cx="11945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5749195" y="3714441"/>
              <a:ext cx="11945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5742738" y="3926514"/>
              <a:ext cx="1259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V="1">
              <a:off x="1763719" y="3924550"/>
              <a:ext cx="0" cy="3475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V="1">
              <a:off x="5868646" y="3924550"/>
              <a:ext cx="6457" cy="3475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755652" y="4279970"/>
              <a:ext cx="119451"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Прямоугольник 44"/>
            <p:cNvSpPr/>
            <p:nvPr/>
          </p:nvSpPr>
          <p:spPr>
            <a:xfrm>
              <a:off x="2049434" y="3184258"/>
              <a:ext cx="122680" cy="913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4" name="Прямоугольник 53"/>
            <p:cNvSpPr/>
            <p:nvPr/>
          </p:nvSpPr>
          <p:spPr>
            <a:xfrm>
              <a:off x="2619248" y="3105712"/>
              <a:ext cx="122680" cy="913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5" name="Прямоугольник 54"/>
            <p:cNvSpPr/>
            <p:nvPr/>
          </p:nvSpPr>
          <p:spPr>
            <a:xfrm>
              <a:off x="3190677" y="3152840"/>
              <a:ext cx="122680" cy="913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7" name="Прямоугольник 56"/>
            <p:cNvSpPr/>
            <p:nvPr/>
          </p:nvSpPr>
          <p:spPr>
            <a:xfrm>
              <a:off x="3754036" y="3152840"/>
              <a:ext cx="122680" cy="913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8" name="Прямоугольник 57"/>
            <p:cNvSpPr/>
            <p:nvPr/>
          </p:nvSpPr>
          <p:spPr>
            <a:xfrm>
              <a:off x="4315780" y="3196040"/>
              <a:ext cx="122680" cy="91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9" name="Прямоугольник 58"/>
            <p:cNvSpPr/>
            <p:nvPr/>
          </p:nvSpPr>
          <p:spPr>
            <a:xfrm>
              <a:off x="4885594" y="3196040"/>
              <a:ext cx="122680" cy="91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0" name="Прямоугольник 59"/>
            <p:cNvSpPr/>
            <p:nvPr/>
          </p:nvSpPr>
          <p:spPr>
            <a:xfrm>
              <a:off x="5458638" y="3209785"/>
              <a:ext cx="122680" cy="91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 name="Прямоугольник 47"/>
            <p:cNvSpPr/>
            <p:nvPr/>
          </p:nvSpPr>
          <p:spPr>
            <a:xfrm>
              <a:off x="6310939" y="2842584"/>
              <a:ext cx="574658" cy="648001"/>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0484" name="Прямая соединительная линия 20483"/>
            <p:cNvCxnSpPr/>
            <p:nvPr/>
          </p:nvCxnSpPr>
          <p:spPr>
            <a:xfrm>
              <a:off x="2128529" y="3105712"/>
              <a:ext cx="49088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9" name="Прямая со стрелкой 20488"/>
            <p:cNvCxnSpPr/>
            <p:nvPr/>
          </p:nvCxnSpPr>
          <p:spPr>
            <a:xfrm>
              <a:off x="2110774" y="3105712"/>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a:off x="2680588" y="3105712"/>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3252017" y="3111603"/>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3816989" y="3105712"/>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a:off x="4377120" y="3111603"/>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a:off x="4946934" y="3111603"/>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a:off x="5519978" y="3105712"/>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491" name="Прямая со стрелкой 20490"/>
            <p:cNvCxnSpPr/>
            <p:nvPr/>
          </p:nvCxnSpPr>
          <p:spPr>
            <a:xfrm>
              <a:off x="1043783" y="3814586"/>
              <a:ext cx="697337" cy="9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014" name="TextBox 20492"/>
            <p:cNvSpPr txBox="1">
              <a:spLocks noChangeArrowheads="1"/>
            </p:cNvSpPr>
            <p:nvPr/>
          </p:nvSpPr>
          <p:spPr bwMode="auto">
            <a:xfrm>
              <a:off x="2681117" y="2473420"/>
              <a:ext cx="2638286" cy="369332"/>
            </a:xfrm>
            <a:prstGeom prst="rect">
              <a:avLst/>
            </a:prstGeom>
            <a:noFill/>
            <a:ln w="9525">
              <a:noFill/>
              <a:miter lim="800000"/>
              <a:headEnd/>
              <a:tailEnd/>
            </a:ln>
          </p:spPr>
          <p:txBody>
            <a:bodyPr wrap="none">
              <a:spAutoFit/>
            </a:bodyPr>
            <a:lstStyle/>
            <a:p>
              <a:r>
                <a:rPr lang="en-US"/>
                <a:t>Rectangular Waveguide</a:t>
              </a:r>
              <a:endParaRPr lang="ru-RU"/>
            </a:p>
          </p:txBody>
        </p:sp>
        <p:sp>
          <p:nvSpPr>
            <p:cNvPr id="124015" name="TextBox 20493"/>
            <p:cNvSpPr txBox="1">
              <a:spLocks noChangeArrowheads="1"/>
            </p:cNvSpPr>
            <p:nvPr/>
          </p:nvSpPr>
          <p:spPr bwMode="auto">
            <a:xfrm>
              <a:off x="2646130" y="4279802"/>
              <a:ext cx="2339102" cy="369332"/>
            </a:xfrm>
            <a:prstGeom prst="rect">
              <a:avLst/>
            </a:prstGeom>
            <a:noFill/>
            <a:ln w="9525">
              <a:noFill/>
              <a:miter lim="800000"/>
              <a:headEnd/>
              <a:tailEnd/>
            </a:ln>
          </p:spPr>
          <p:txBody>
            <a:bodyPr wrap="none">
              <a:spAutoFit/>
            </a:bodyPr>
            <a:lstStyle/>
            <a:p>
              <a:r>
                <a:rPr lang="en-US"/>
                <a:t>Accelerating Cavities</a:t>
              </a:r>
              <a:endParaRPr lang="ru-RU"/>
            </a:p>
          </p:txBody>
        </p:sp>
        <p:sp>
          <p:nvSpPr>
            <p:cNvPr id="124016" name="TextBox 20494"/>
            <p:cNvSpPr txBox="1">
              <a:spLocks noChangeArrowheads="1"/>
            </p:cNvSpPr>
            <p:nvPr/>
          </p:nvSpPr>
          <p:spPr bwMode="auto">
            <a:xfrm>
              <a:off x="953387" y="3424482"/>
              <a:ext cx="787395" cy="369332"/>
            </a:xfrm>
            <a:prstGeom prst="rect">
              <a:avLst/>
            </a:prstGeom>
            <a:noFill/>
            <a:ln w="9525">
              <a:noFill/>
              <a:miter lim="800000"/>
              <a:headEnd/>
              <a:tailEnd/>
            </a:ln>
          </p:spPr>
          <p:txBody>
            <a:bodyPr wrap="none">
              <a:spAutoFit/>
            </a:bodyPr>
            <a:lstStyle/>
            <a:p>
              <a:r>
                <a:rPr lang="en-US"/>
                <a:t>Beam</a:t>
              </a:r>
              <a:endParaRPr lang="ru-RU"/>
            </a:p>
          </p:txBody>
        </p:sp>
        <p:sp>
          <p:nvSpPr>
            <p:cNvPr id="124017" name="TextBox 85"/>
            <p:cNvSpPr txBox="1">
              <a:spLocks noChangeArrowheads="1"/>
            </p:cNvSpPr>
            <p:nvPr/>
          </p:nvSpPr>
          <p:spPr bwMode="auto">
            <a:xfrm>
              <a:off x="6327148" y="2731602"/>
              <a:ext cx="1210588" cy="369332"/>
            </a:xfrm>
            <a:prstGeom prst="rect">
              <a:avLst/>
            </a:prstGeom>
            <a:noFill/>
            <a:ln w="9525">
              <a:noFill/>
              <a:miter lim="800000"/>
              <a:headEnd/>
              <a:tailEnd/>
            </a:ln>
          </p:spPr>
          <p:txBody>
            <a:bodyPr wrap="none">
              <a:spAutoFit/>
            </a:bodyPr>
            <a:lstStyle/>
            <a:p>
              <a:r>
                <a:rPr lang="en-US"/>
                <a:t>RF Power</a:t>
              </a:r>
              <a:endParaRPr lang="ru-RU"/>
            </a:p>
          </p:txBody>
        </p:sp>
        <p:cxnSp>
          <p:nvCxnSpPr>
            <p:cNvPr id="20497" name="Прямая со стрелкой 20496"/>
            <p:cNvCxnSpPr/>
            <p:nvPr/>
          </p:nvCxnSpPr>
          <p:spPr>
            <a:xfrm flipH="1">
              <a:off x="6155975" y="3101785"/>
              <a:ext cx="8523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3910" name="Group 50"/>
          <p:cNvGrpSpPr>
            <a:grpSpLocks/>
          </p:cNvGrpSpPr>
          <p:nvPr/>
        </p:nvGrpSpPr>
        <p:grpSpPr bwMode="auto">
          <a:xfrm>
            <a:off x="279400" y="3419475"/>
            <a:ext cx="6254750" cy="2222500"/>
            <a:chOff x="381000" y="1143000"/>
            <a:chExt cx="8053388" cy="3251200"/>
          </a:xfrm>
        </p:grpSpPr>
        <p:grpSp>
          <p:nvGrpSpPr>
            <p:cNvPr id="123920" name="Group 25"/>
            <p:cNvGrpSpPr>
              <a:grpSpLocks/>
            </p:cNvGrpSpPr>
            <p:nvPr/>
          </p:nvGrpSpPr>
          <p:grpSpPr bwMode="auto">
            <a:xfrm>
              <a:off x="457200" y="2362200"/>
              <a:ext cx="1576388" cy="1447800"/>
              <a:chOff x="176110" y="1676400"/>
              <a:chExt cx="1576490" cy="1447800"/>
            </a:xfrm>
          </p:grpSpPr>
          <p:sp>
            <p:nvSpPr>
              <p:cNvPr id="141" name="Can 4"/>
              <p:cNvSpPr>
                <a:spLocks noChangeArrowheads="1"/>
              </p:cNvSpPr>
              <p:nvPr/>
            </p:nvSpPr>
            <p:spPr bwMode="auto">
              <a:xfrm rot="-5400000">
                <a:off x="1258788" y="2628358"/>
                <a:ext cx="685074" cy="304577"/>
              </a:xfrm>
              <a:prstGeom prst="can">
                <a:avLst>
                  <a:gd name="adj" fmla="val 25000"/>
                </a:avLst>
              </a:prstGeom>
              <a:gradFill rotWithShape="1">
                <a:gsLst>
                  <a:gs pos="0">
                    <a:srgbClr val="CBFFFF"/>
                  </a:gs>
                  <a:gs pos="100000">
                    <a:srgbClr val="B5E5E9"/>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42" name="Straight Connector 6"/>
              <p:cNvCxnSpPr>
                <a:cxnSpLocks noChangeShapeType="1"/>
              </p:cNvCxnSpPr>
              <p:nvPr/>
            </p:nvCxnSpPr>
            <p:spPr bwMode="auto">
              <a:xfrm>
                <a:off x="915517" y="1903984"/>
                <a:ext cx="684786" cy="2322"/>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143" name="Straight Connector 7"/>
              <p:cNvCxnSpPr>
                <a:cxnSpLocks noChangeShapeType="1"/>
                <a:endCxn id="141" idx="4"/>
              </p:cNvCxnSpPr>
              <p:nvPr/>
            </p:nvCxnSpPr>
            <p:spPr bwMode="auto">
              <a:xfrm rot="5400000">
                <a:off x="1334261" y="2172347"/>
                <a:ext cx="534126" cy="2045"/>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144" name="Freeform 10"/>
              <p:cNvSpPr>
                <a:spLocks/>
              </p:cNvSpPr>
              <p:nvPr/>
            </p:nvSpPr>
            <p:spPr bwMode="auto">
              <a:xfrm>
                <a:off x="175538" y="1836637"/>
                <a:ext cx="754287" cy="153271"/>
              </a:xfrm>
              <a:custGeom>
                <a:avLst/>
                <a:gdLst>
                  <a:gd name="T0" fmla="*/ 754112 w 527816"/>
                  <a:gd name="T1" fmla="*/ 57059 h 290001"/>
                  <a:gd name="T2" fmla="*/ 636282 w 527816"/>
                  <a:gd name="T3" fmla="*/ 135065 h 290001"/>
                  <a:gd name="T4" fmla="*/ 494886 w 527816"/>
                  <a:gd name="T5" fmla="*/ 5055 h 290001"/>
                  <a:gd name="T6" fmla="*/ 377056 w 527816"/>
                  <a:gd name="T7" fmla="*/ 143733 h 290001"/>
                  <a:gd name="T8" fmla="*/ 259226 w 527816"/>
                  <a:gd name="T9" fmla="*/ 722 h 290001"/>
                  <a:gd name="T10" fmla="*/ 188528 w 527816"/>
                  <a:gd name="T11" fmla="*/ 148067 h 290001"/>
                  <a:gd name="T12" fmla="*/ 70698 w 527816"/>
                  <a:gd name="T13" fmla="*/ 722 h 290001"/>
                  <a:gd name="T14" fmla="*/ 0 w 527816"/>
                  <a:gd name="T15" fmla="*/ 152400 h 290001"/>
                  <a:gd name="T16" fmla="*/ 0 w 527816"/>
                  <a:gd name="T17" fmla="*/ 152400 h 2900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7816" h="290001">
                    <a:moveTo>
                      <a:pt x="527816" y="108578"/>
                    </a:moveTo>
                    <a:cubicBezTo>
                      <a:pt x="501700" y="191043"/>
                      <a:pt x="475585" y="273508"/>
                      <a:pt x="445345" y="257015"/>
                    </a:cubicBezTo>
                    <a:cubicBezTo>
                      <a:pt x="415105" y="240522"/>
                      <a:pt x="376618" y="6871"/>
                      <a:pt x="346379" y="9620"/>
                    </a:cubicBezTo>
                    <a:cubicBezTo>
                      <a:pt x="316140" y="12369"/>
                      <a:pt x="291398" y="274882"/>
                      <a:pt x="263908" y="273508"/>
                    </a:cubicBezTo>
                    <a:cubicBezTo>
                      <a:pt x="236418" y="272134"/>
                      <a:pt x="203429" y="0"/>
                      <a:pt x="181437" y="1374"/>
                    </a:cubicBezTo>
                    <a:cubicBezTo>
                      <a:pt x="159445" y="2748"/>
                      <a:pt x="153946" y="281755"/>
                      <a:pt x="131954" y="281755"/>
                    </a:cubicBezTo>
                    <a:cubicBezTo>
                      <a:pt x="109962" y="281755"/>
                      <a:pt x="71475" y="0"/>
                      <a:pt x="49483" y="1374"/>
                    </a:cubicBezTo>
                    <a:cubicBezTo>
                      <a:pt x="27491" y="2748"/>
                      <a:pt x="0" y="290001"/>
                      <a:pt x="0" y="290001"/>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grpSp>
            <p:nvGrpSpPr>
              <p:cNvPr id="123963" name="Group 18"/>
              <p:cNvGrpSpPr>
                <a:grpSpLocks/>
              </p:cNvGrpSpPr>
              <p:nvPr/>
            </p:nvGrpSpPr>
            <p:grpSpPr bwMode="auto">
              <a:xfrm>
                <a:off x="1066800" y="1676400"/>
                <a:ext cx="457200" cy="228600"/>
                <a:chOff x="1219200" y="1600200"/>
                <a:chExt cx="457200" cy="228600"/>
              </a:xfrm>
            </p:grpSpPr>
            <p:cxnSp>
              <p:nvCxnSpPr>
                <p:cNvPr id="146" name="Straight Connector 12"/>
                <p:cNvCxnSpPr>
                  <a:cxnSpLocks noChangeShapeType="1"/>
                </p:cNvCxnSpPr>
                <p:nvPr/>
              </p:nvCxnSpPr>
              <p:spPr bwMode="auto">
                <a:xfrm>
                  <a:off x="1219183" y="1600200"/>
                  <a:ext cx="457888"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147" name="Straight Connector 14"/>
                <p:cNvCxnSpPr>
                  <a:cxnSpLocks noChangeShapeType="1"/>
                </p:cNvCxnSpPr>
                <p:nvPr/>
              </p:nvCxnSpPr>
              <p:spPr bwMode="auto">
                <a:xfrm rot="10800000" flipV="1">
                  <a:off x="1219183" y="1600200"/>
                  <a:ext cx="457888"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grpSp>
        </p:grpSp>
        <p:cxnSp>
          <p:nvCxnSpPr>
            <p:cNvPr id="103" name="Straight Connector 19"/>
            <p:cNvCxnSpPr>
              <a:cxnSpLocks noChangeShapeType="1"/>
            </p:cNvCxnSpPr>
            <p:nvPr/>
          </p:nvCxnSpPr>
          <p:spPr bwMode="auto">
            <a:xfrm>
              <a:off x="738702" y="2362201"/>
              <a:ext cx="7542386" cy="2322"/>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104" name="Can 21"/>
            <p:cNvSpPr>
              <a:spLocks noChangeArrowheads="1"/>
            </p:cNvSpPr>
            <p:nvPr/>
          </p:nvSpPr>
          <p:spPr bwMode="auto">
            <a:xfrm rot="-5400000">
              <a:off x="7938412" y="3299073"/>
              <a:ext cx="687397" cy="304556"/>
            </a:xfrm>
            <a:prstGeom prst="can">
              <a:avLst>
                <a:gd name="adj" fmla="val 25000"/>
              </a:avLst>
            </a:prstGeom>
            <a:gradFill rotWithShape="1">
              <a:gsLst>
                <a:gs pos="0">
                  <a:srgbClr val="CBFFFF"/>
                </a:gs>
                <a:gs pos="100000">
                  <a:srgbClr val="B5E5E9"/>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05" name="Straight Connector 22"/>
            <p:cNvCxnSpPr>
              <a:cxnSpLocks noChangeShapeType="1"/>
            </p:cNvCxnSpPr>
            <p:nvPr/>
          </p:nvCxnSpPr>
          <p:spPr bwMode="auto">
            <a:xfrm rot="5400000">
              <a:off x="7911706" y="2731583"/>
              <a:ext cx="740808" cy="204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grpSp>
          <p:nvGrpSpPr>
            <p:cNvPr id="123924" name="Group 26"/>
            <p:cNvGrpSpPr>
              <a:grpSpLocks/>
            </p:cNvGrpSpPr>
            <p:nvPr/>
          </p:nvGrpSpPr>
          <p:grpSpPr bwMode="auto">
            <a:xfrm>
              <a:off x="2132013" y="2362200"/>
              <a:ext cx="1576387" cy="1447800"/>
              <a:chOff x="176110" y="1676400"/>
              <a:chExt cx="1576490" cy="1447800"/>
            </a:xfrm>
          </p:grpSpPr>
          <p:sp>
            <p:nvSpPr>
              <p:cNvPr id="134" name="Can 27"/>
              <p:cNvSpPr>
                <a:spLocks noChangeArrowheads="1"/>
              </p:cNvSpPr>
              <p:nvPr/>
            </p:nvSpPr>
            <p:spPr bwMode="auto">
              <a:xfrm rot="-5400000">
                <a:off x="1258019" y="2628358"/>
                <a:ext cx="685074" cy="304576"/>
              </a:xfrm>
              <a:prstGeom prst="can">
                <a:avLst>
                  <a:gd name="adj" fmla="val 25000"/>
                </a:avLst>
              </a:prstGeom>
              <a:gradFill rotWithShape="1">
                <a:gsLst>
                  <a:gs pos="0">
                    <a:srgbClr val="CBFFFF"/>
                  </a:gs>
                  <a:gs pos="100000">
                    <a:srgbClr val="B5E5E9"/>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35" name="Straight Connector 28"/>
              <p:cNvCxnSpPr>
                <a:cxnSpLocks noChangeShapeType="1"/>
              </p:cNvCxnSpPr>
              <p:nvPr/>
            </p:nvCxnSpPr>
            <p:spPr bwMode="auto">
              <a:xfrm>
                <a:off x="914746" y="1903984"/>
                <a:ext cx="684788" cy="2322"/>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136" name="Straight Connector 29"/>
              <p:cNvCxnSpPr>
                <a:cxnSpLocks noChangeShapeType="1"/>
                <a:endCxn id="134" idx="4"/>
              </p:cNvCxnSpPr>
              <p:nvPr/>
            </p:nvCxnSpPr>
            <p:spPr bwMode="auto">
              <a:xfrm rot="5400000">
                <a:off x="1333492" y="2172347"/>
                <a:ext cx="534126" cy="204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137" name="Freeform 30"/>
              <p:cNvSpPr>
                <a:spLocks/>
              </p:cNvSpPr>
              <p:nvPr/>
            </p:nvSpPr>
            <p:spPr bwMode="auto">
              <a:xfrm>
                <a:off x="176812" y="1836637"/>
                <a:ext cx="754287" cy="153271"/>
              </a:xfrm>
              <a:custGeom>
                <a:avLst/>
                <a:gdLst>
                  <a:gd name="T0" fmla="*/ 754111 w 527816"/>
                  <a:gd name="T1" fmla="*/ 57059 h 290001"/>
                  <a:gd name="T2" fmla="*/ 636282 w 527816"/>
                  <a:gd name="T3" fmla="*/ 135065 h 290001"/>
                  <a:gd name="T4" fmla="*/ 494885 w 527816"/>
                  <a:gd name="T5" fmla="*/ 5055 h 290001"/>
                  <a:gd name="T6" fmla="*/ 377056 w 527816"/>
                  <a:gd name="T7" fmla="*/ 143733 h 290001"/>
                  <a:gd name="T8" fmla="*/ 259226 w 527816"/>
                  <a:gd name="T9" fmla="*/ 722 h 290001"/>
                  <a:gd name="T10" fmla="*/ 188528 w 527816"/>
                  <a:gd name="T11" fmla="*/ 148067 h 290001"/>
                  <a:gd name="T12" fmla="*/ 70698 w 527816"/>
                  <a:gd name="T13" fmla="*/ 722 h 290001"/>
                  <a:gd name="T14" fmla="*/ 0 w 527816"/>
                  <a:gd name="T15" fmla="*/ 152400 h 290001"/>
                  <a:gd name="T16" fmla="*/ 0 w 527816"/>
                  <a:gd name="T17" fmla="*/ 152400 h 2900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7816" h="290001">
                    <a:moveTo>
                      <a:pt x="527816" y="108578"/>
                    </a:moveTo>
                    <a:cubicBezTo>
                      <a:pt x="501700" y="191043"/>
                      <a:pt x="475585" y="273508"/>
                      <a:pt x="445345" y="257015"/>
                    </a:cubicBezTo>
                    <a:cubicBezTo>
                      <a:pt x="415105" y="240522"/>
                      <a:pt x="376618" y="6871"/>
                      <a:pt x="346379" y="9620"/>
                    </a:cubicBezTo>
                    <a:cubicBezTo>
                      <a:pt x="316140" y="12369"/>
                      <a:pt x="291398" y="274882"/>
                      <a:pt x="263908" y="273508"/>
                    </a:cubicBezTo>
                    <a:cubicBezTo>
                      <a:pt x="236418" y="272134"/>
                      <a:pt x="203429" y="0"/>
                      <a:pt x="181437" y="1374"/>
                    </a:cubicBezTo>
                    <a:cubicBezTo>
                      <a:pt x="159445" y="2748"/>
                      <a:pt x="153946" y="281755"/>
                      <a:pt x="131954" y="281755"/>
                    </a:cubicBezTo>
                    <a:cubicBezTo>
                      <a:pt x="109962" y="281755"/>
                      <a:pt x="71475" y="0"/>
                      <a:pt x="49483" y="1374"/>
                    </a:cubicBezTo>
                    <a:cubicBezTo>
                      <a:pt x="27491" y="2748"/>
                      <a:pt x="0" y="290001"/>
                      <a:pt x="0" y="290001"/>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grpSp>
            <p:nvGrpSpPr>
              <p:cNvPr id="123956" name="Group 18"/>
              <p:cNvGrpSpPr>
                <a:grpSpLocks/>
              </p:cNvGrpSpPr>
              <p:nvPr/>
            </p:nvGrpSpPr>
            <p:grpSpPr bwMode="auto">
              <a:xfrm>
                <a:off x="1066800" y="1676400"/>
                <a:ext cx="457200" cy="228600"/>
                <a:chOff x="1219200" y="1600200"/>
                <a:chExt cx="457200" cy="228600"/>
              </a:xfrm>
            </p:grpSpPr>
            <p:cxnSp>
              <p:nvCxnSpPr>
                <p:cNvPr id="139" name="Straight Connector 32"/>
                <p:cNvCxnSpPr>
                  <a:cxnSpLocks noChangeShapeType="1"/>
                </p:cNvCxnSpPr>
                <p:nvPr/>
              </p:nvCxnSpPr>
              <p:spPr bwMode="auto">
                <a:xfrm>
                  <a:off x="1222500" y="1600200"/>
                  <a:ext cx="453799"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140" name="Straight Connector 33"/>
                <p:cNvCxnSpPr>
                  <a:cxnSpLocks noChangeShapeType="1"/>
                </p:cNvCxnSpPr>
                <p:nvPr/>
              </p:nvCxnSpPr>
              <p:spPr bwMode="auto">
                <a:xfrm rot="10800000" flipV="1">
                  <a:off x="1222500" y="1600200"/>
                  <a:ext cx="453799"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grpSp>
        </p:grpSp>
        <p:grpSp>
          <p:nvGrpSpPr>
            <p:cNvPr id="123925" name="Group 34"/>
            <p:cNvGrpSpPr>
              <a:grpSpLocks/>
            </p:cNvGrpSpPr>
            <p:nvPr/>
          </p:nvGrpSpPr>
          <p:grpSpPr bwMode="auto">
            <a:xfrm>
              <a:off x="3862388" y="2362200"/>
              <a:ext cx="1576387" cy="1447800"/>
              <a:chOff x="176110" y="1676400"/>
              <a:chExt cx="1576490" cy="1447800"/>
            </a:xfrm>
          </p:grpSpPr>
          <p:sp>
            <p:nvSpPr>
              <p:cNvPr id="127" name="Can 35"/>
              <p:cNvSpPr>
                <a:spLocks noChangeArrowheads="1"/>
              </p:cNvSpPr>
              <p:nvPr/>
            </p:nvSpPr>
            <p:spPr bwMode="auto">
              <a:xfrm rot="-5400000">
                <a:off x="1256874" y="2628358"/>
                <a:ext cx="685074" cy="304576"/>
              </a:xfrm>
              <a:prstGeom prst="can">
                <a:avLst>
                  <a:gd name="adj" fmla="val 25000"/>
                </a:avLst>
              </a:prstGeom>
              <a:gradFill rotWithShape="1">
                <a:gsLst>
                  <a:gs pos="0">
                    <a:srgbClr val="CBFFFF"/>
                  </a:gs>
                  <a:gs pos="100000">
                    <a:srgbClr val="B5E5E9"/>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cxnSp>
            <p:nvCxnSpPr>
              <p:cNvPr id="128" name="Straight Connector 36"/>
              <p:cNvCxnSpPr>
                <a:cxnSpLocks noChangeShapeType="1"/>
              </p:cNvCxnSpPr>
              <p:nvPr/>
            </p:nvCxnSpPr>
            <p:spPr bwMode="auto">
              <a:xfrm>
                <a:off x="913601" y="1903984"/>
                <a:ext cx="684788" cy="2322"/>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129" name="Straight Connector 37"/>
              <p:cNvCxnSpPr>
                <a:cxnSpLocks noChangeShapeType="1"/>
                <a:endCxn id="127" idx="4"/>
              </p:cNvCxnSpPr>
              <p:nvPr/>
            </p:nvCxnSpPr>
            <p:spPr bwMode="auto">
              <a:xfrm rot="5400000">
                <a:off x="1332348" y="2172347"/>
                <a:ext cx="534126" cy="204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130" name="Freeform 38"/>
              <p:cNvSpPr>
                <a:spLocks/>
              </p:cNvSpPr>
              <p:nvPr/>
            </p:nvSpPr>
            <p:spPr bwMode="auto">
              <a:xfrm>
                <a:off x="175667" y="1836637"/>
                <a:ext cx="754287" cy="153271"/>
              </a:xfrm>
              <a:custGeom>
                <a:avLst/>
                <a:gdLst>
                  <a:gd name="T0" fmla="*/ 754111 w 527816"/>
                  <a:gd name="T1" fmla="*/ 57059 h 290001"/>
                  <a:gd name="T2" fmla="*/ 636282 w 527816"/>
                  <a:gd name="T3" fmla="*/ 135065 h 290001"/>
                  <a:gd name="T4" fmla="*/ 494885 w 527816"/>
                  <a:gd name="T5" fmla="*/ 5055 h 290001"/>
                  <a:gd name="T6" fmla="*/ 377056 w 527816"/>
                  <a:gd name="T7" fmla="*/ 143733 h 290001"/>
                  <a:gd name="T8" fmla="*/ 259226 w 527816"/>
                  <a:gd name="T9" fmla="*/ 722 h 290001"/>
                  <a:gd name="T10" fmla="*/ 188528 w 527816"/>
                  <a:gd name="T11" fmla="*/ 148067 h 290001"/>
                  <a:gd name="T12" fmla="*/ 70698 w 527816"/>
                  <a:gd name="T13" fmla="*/ 722 h 290001"/>
                  <a:gd name="T14" fmla="*/ 0 w 527816"/>
                  <a:gd name="T15" fmla="*/ 152400 h 290001"/>
                  <a:gd name="T16" fmla="*/ 0 w 527816"/>
                  <a:gd name="T17" fmla="*/ 152400 h 2900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7816" h="290001">
                    <a:moveTo>
                      <a:pt x="527816" y="108578"/>
                    </a:moveTo>
                    <a:cubicBezTo>
                      <a:pt x="501700" y="191043"/>
                      <a:pt x="475585" y="273508"/>
                      <a:pt x="445345" y="257015"/>
                    </a:cubicBezTo>
                    <a:cubicBezTo>
                      <a:pt x="415105" y="240522"/>
                      <a:pt x="376618" y="6871"/>
                      <a:pt x="346379" y="9620"/>
                    </a:cubicBezTo>
                    <a:cubicBezTo>
                      <a:pt x="316140" y="12369"/>
                      <a:pt x="291398" y="274882"/>
                      <a:pt x="263908" y="273508"/>
                    </a:cubicBezTo>
                    <a:cubicBezTo>
                      <a:pt x="236418" y="272134"/>
                      <a:pt x="203429" y="0"/>
                      <a:pt x="181437" y="1374"/>
                    </a:cubicBezTo>
                    <a:cubicBezTo>
                      <a:pt x="159445" y="2748"/>
                      <a:pt x="153946" y="281755"/>
                      <a:pt x="131954" y="281755"/>
                    </a:cubicBezTo>
                    <a:cubicBezTo>
                      <a:pt x="109962" y="281755"/>
                      <a:pt x="71475" y="0"/>
                      <a:pt x="49483" y="1374"/>
                    </a:cubicBezTo>
                    <a:cubicBezTo>
                      <a:pt x="27491" y="2748"/>
                      <a:pt x="0" y="290001"/>
                      <a:pt x="0" y="290001"/>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grpSp>
            <p:nvGrpSpPr>
              <p:cNvPr id="123949" name="Group 18"/>
              <p:cNvGrpSpPr>
                <a:grpSpLocks/>
              </p:cNvGrpSpPr>
              <p:nvPr/>
            </p:nvGrpSpPr>
            <p:grpSpPr bwMode="auto">
              <a:xfrm>
                <a:off x="1066800" y="1676400"/>
                <a:ext cx="457200" cy="228600"/>
                <a:chOff x="1219200" y="1600200"/>
                <a:chExt cx="457200" cy="228600"/>
              </a:xfrm>
            </p:grpSpPr>
            <p:cxnSp>
              <p:nvCxnSpPr>
                <p:cNvPr id="132" name="Straight Connector 40"/>
                <p:cNvCxnSpPr>
                  <a:cxnSpLocks noChangeShapeType="1"/>
                </p:cNvCxnSpPr>
                <p:nvPr/>
              </p:nvCxnSpPr>
              <p:spPr bwMode="auto">
                <a:xfrm>
                  <a:off x="1219312" y="1600200"/>
                  <a:ext cx="453799"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cxnSp>
              <p:nvCxnSpPr>
                <p:cNvPr id="133" name="Straight Connector 41"/>
                <p:cNvCxnSpPr>
                  <a:cxnSpLocks noChangeShapeType="1"/>
                </p:cNvCxnSpPr>
                <p:nvPr/>
              </p:nvCxnSpPr>
              <p:spPr bwMode="auto">
                <a:xfrm rot="10800000" flipV="1">
                  <a:off x="1219312" y="1600200"/>
                  <a:ext cx="453799" cy="22758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grpSp>
        </p:grpSp>
        <p:cxnSp>
          <p:nvCxnSpPr>
            <p:cNvPr id="108" name="Straight Connector 44"/>
            <p:cNvCxnSpPr>
              <a:cxnSpLocks noChangeShapeType="1"/>
            </p:cNvCxnSpPr>
            <p:nvPr/>
          </p:nvCxnSpPr>
          <p:spPr bwMode="auto">
            <a:xfrm rot="5400000">
              <a:off x="239829" y="1867692"/>
              <a:ext cx="991615" cy="2043"/>
            </a:xfrm>
            <a:prstGeom prst="line">
              <a:avLst/>
            </a:prstGeom>
            <a:noFill/>
            <a:ln w="25400">
              <a:solidFill>
                <a:schemeClr val="tx1"/>
              </a:solidFill>
              <a:round/>
              <a:headEnd/>
              <a:tailEnd/>
            </a:ln>
            <a:effectLst>
              <a:outerShdw blurRad="40000" dist="20000" dir="5400000" rotWithShape="0">
                <a:srgbClr val="808080">
                  <a:alpha val="37999"/>
                </a:srgbClr>
              </a:outerShdw>
            </a:effectLst>
            <a:extLst/>
          </p:spPr>
        </p:cxnSp>
        <p:sp>
          <p:nvSpPr>
            <p:cNvPr id="109" name="Oval 47"/>
            <p:cNvSpPr>
              <a:spLocks noChangeArrowheads="1"/>
            </p:cNvSpPr>
            <p:nvPr/>
          </p:nvSpPr>
          <p:spPr bwMode="auto">
            <a:xfrm>
              <a:off x="466848" y="1191769"/>
              <a:ext cx="549839" cy="550381"/>
            </a:xfrm>
            <a:prstGeom prst="ellipse">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cs typeface="+mn-cs"/>
              </a:endParaRPr>
            </a:p>
          </p:txBody>
        </p:sp>
        <p:grpSp>
          <p:nvGrpSpPr>
            <p:cNvPr id="123928" name="Group 50"/>
            <p:cNvGrpSpPr>
              <a:grpSpLocks/>
            </p:cNvGrpSpPr>
            <p:nvPr/>
          </p:nvGrpSpPr>
          <p:grpSpPr bwMode="auto">
            <a:xfrm>
              <a:off x="533400" y="1295400"/>
              <a:ext cx="415925" cy="309563"/>
              <a:chOff x="1524000" y="1291107"/>
              <a:chExt cx="416307" cy="309093"/>
            </a:xfrm>
          </p:grpSpPr>
          <p:sp>
            <p:nvSpPr>
              <p:cNvPr id="125" name="Freeform 48"/>
              <p:cNvSpPr>
                <a:spLocks/>
              </p:cNvSpPr>
              <p:nvPr/>
            </p:nvSpPr>
            <p:spPr bwMode="auto">
              <a:xfrm>
                <a:off x="1524902" y="1296614"/>
                <a:ext cx="214817" cy="303759"/>
              </a:xfrm>
              <a:custGeom>
                <a:avLst/>
                <a:gdLst>
                  <a:gd name="T0" fmla="*/ 0 w 214425"/>
                  <a:gd name="T1" fmla="*/ 112062 h 354600"/>
                  <a:gd name="T2" fmla="*/ 74253 w 214425"/>
                  <a:gd name="T3" fmla="*/ 289002 h 354600"/>
                  <a:gd name="T4" fmla="*/ 148507 w 214425"/>
                  <a:gd name="T5" fmla="*/ 20053 h 354600"/>
                  <a:gd name="T6" fmla="*/ 214510 w 214425"/>
                  <a:gd name="T7" fmla="*/ 168683 h 354600"/>
                  <a:gd name="T8" fmla="*/ 214510 w 214425"/>
                  <a:gd name="T9" fmla="*/ 168683 h 354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425" h="354600">
                    <a:moveTo>
                      <a:pt x="0" y="130570"/>
                    </a:moveTo>
                    <a:cubicBezTo>
                      <a:pt x="24741" y="242585"/>
                      <a:pt x="49483" y="354600"/>
                      <a:pt x="74224" y="336732"/>
                    </a:cubicBezTo>
                    <a:cubicBezTo>
                      <a:pt x="98965" y="318864"/>
                      <a:pt x="125081" y="46730"/>
                      <a:pt x="148448" y="23365"/>
                    </a:cubicBezTo>
                    <a:cubicBezTo>
                      <a:pt x="171815" y="0"/>
                      <a:pt x="214425" y="196542"/>
                      <a:pt x="214425" y="196542"/>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sp>
            <p:nvSpPr>
              <p:cNvPr id="126" name="Freeform 49"/>
              <p:cNvSpPr>
                <a:spLocks/>
              </p:cNvSpPr>
              <p:nvPr/>
            </p:nvSpPr>
            <p:spPr bwMode="auto">
              <a:xfrm>
                <a:off x="1725399" y="1291976"/>
                <a:ext cx="214817" cy="303759"/>
              </a:xfrm>
              <a:custGeom>
                <a:avLst/>
                <a:gdLst>
                  <a:gd name="T0" fmla="*/ 0 w 214425"/>
                  <a:gd name="T1" fmla="*/ 112062 h 354600"/>
                  <a:gd name="T2" fmla="*/ 74253 w 214425"/>
                  <a:gd name="T3" fmla="*/ 289002 h 354600"/>
                  <a:gd name="T4" fmla="*/ 148506 w 214425"/>
                  <a:gd name="T5" fmla="*/ 20053 h 354600"/>
                  <a:gd name="T6" fmla="*/ 214509 w 214425"/>
                  <a:gd name="T7" fmla="*/ 168683 h 354600"/>
                  <a:gd name="T8" fmla="*/ 214509 w 214425"/>
                  <a:gd name="T9" fmla="*/ 168683 h 354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425" h="354600">
                    <a:moveTo>
                      <a:pt x="0" y="130570"/>
                    </a:moveTo>
                    <a:cubicBezTo>
                      <a:pt x="24741" y="242585"/>
                      <a:pt x="49483" y="354600"/>
                      <a:pt x="74224" y="336732"/>
                    </a:cubicBezTo>
                    <a:cubicBezTo>
                      <a:pt x="98965" y="318864"/>
                      <a:pt x="125081" y="46730"/>
                      <a:pt x="148448" y="23365"/>
                    </a:cubicBezTo>
                    <a:cubicBezTo>
                      <a:pt x="171815" y="0"/>
                      <a:pt x="214425" y="196542"/>
                      <a:pt x="214425" y="196542"/>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p:spPr>
            <p:txBody>
              <a:bodyPr anchor="ctr"/>
              <a:lstStyle/>
              <a:p>
                <a:pPr>
                  <a:defRPr/>
                </a:pPr>
                <a:endParaRPr lang="ru-RU">
                  <a:cs typeface="+mn-cs"/>
                </a:endParaRPr>
              </a:p>
            </p:txBody>
          </p:sp>
        </p:grpSp>
        <p:grpSp>
          <p:nvGrpSpPr>
            <p:cNvPr id="123929" name="Group 57"/>
            <p:cNvGrpSpPr>
              <a:grpSpLocks/>
            </p:cNvGrpSpPr>
            <p:nvPr/>
          </p:nvGrpSpPr>
          <p:grpSpPr bwMode="auto">
            <a:xfrm>
              <a:off x="5943600" y="3200400"/>
              <a:ext cx="1468438" cy="461963"/>
              <a:chOff x="6172200" y="3200400"/>
              <a:chExt cx="1468480" cy="461665"/>
            </a:xfrm>
          </p:grpSpPr>
          <p:sp>
            <p:nvSpPr>
              <p:cNvPr id="123939" name="Rectangle 53"/>
              <p:cNvSpPr>
                <a:spLocks noChangeArrowheads="1"/>
              </p:cNvSpPr>
              <p:nvPr/>
            </p:nvSpPr>
            <p:spPr bwMode="auto">
              <a:xfrm>
                <a:off x="6172200" y="3200400"/>
                <a:ext cx="325480" cy="461665"/>
              </a:xfrm>
              <a:prstGeom prst="rect">
                <a:avLst/>
              </a:prstGeom>
              <a:noFill/>
              <a:ln w="9525">
                <a:noFill/>
                <a:miter lim="800000"/>
                <a:headEnd/>
                <a:tailEnd/>
              </a:ln>
            </p:spPr>
            <p:txBody>
              <a:bodyPr wrap="none">
                <a:spAutoFit/>
              </a:bodyPr>
              <a:lstStyle/>
              <a:p>
                <a:r>
                  <a:rPr lang="en-US" sz="2400">
                    <a:latin typeface="Wingdings" pitchFamily="2" charset="2"/>
                  </a:rPr>
                  <a:t></a:t>
                </a:r>
                <a:endParaRPr lang="en-US" sz="2400"/>
              </a:p>
            </p:txBody>
          </p:sp>
          <p:sp>
            <p:nvSpPr>
              <p:cNvPr id="123940" name="Rectangle 54"/>
              <p:cNvSpPr>
                <a:spLocks noChangeArrowheads="1"/>
              </p:cNvSpPr>
              <p:nvPr/>
            </p:nvSpPr>
            <p:spPr bwMode="auto">
              <a:xfrm>
                <a:off x="6553200" y="3200400"/>
                <a:ext cx="325480" cy="461665"/>
              </a:xfrm>
              <a:prstGeom prst="rect">
                <a:avLst/>
              </a:prstGeom>
              <a:noFill/>
              <a:ln w="9525">
                <a:noFill/>
                <a:miter lim="800000"/>
                <a:headEnd/>
                <a:tailEnd/>
              </a:ln>
            </p:spPr>
            <p:txBody>
              <a:bodyPr wrap="none">
                <a:spAutoFit/>
              </a:bodyPr>
              <a:lstStyle/>
              <a:p>
                <a:r>
                  <a:rPr lang="en-US" sz="2400">
                    <a:latin typeface="Wingdings" pitchFamily="2" charset="2"/>
                  </a:rPr>
                  <a:t></a:t>
                </a:r>
                <a:endParaRPr lang="en-US" sz="2400"/>
              </a:p>
            </p:txBody>
          </p:sp>
          <p:sp>
            <p:nvSpPr>
              <p:cNvPr id="123941" name="Rectangle 55"/>
              <p:cNvSpPr>
                <a:spLocks noChangeArrowheads="1"/>
              </p:cNvSpPr>
              <p:nvPr/>
            </p:nvSpPr>
            <p:spPr bwMode="auto">
              <a:xfrm>
                <a:off x="7315200" y="3200400"/>
                <a:ext cx="325480" cy="461665"/>
              </a:xfrm>
              <a:prstGeom prst="rect">
                <a:avLst/>
              </a:prstGeom>
              <a:noFill/>
              <a:ln w="9525">
                <a:noFill/>
                <a:miter lim="800000"/>
                <a:headEnd/>
                <a:tailEnd/>
              </a:ln>
            </p:spPr>
            <p:txBody>
              <a:bodyPr wrap="none">
                <a:spAutoFit/>
              </a:bodyPr>
              <a:lstStyle/>
              <a:p>
                <a:r>
                  <a:rPr lang="en-US" sz="2400">
                    <a:latin typeface="Wingdings" pitchFamily="2" charset="2"/>
                  </a:rPr>
                  <a:t></a:t>
                </a:r>
                <a:endParaRPr lang="en-US" sz="2400"/>
              </a:p>
            </p:txBody>
          </p:sp>
          <p:sp>
            <p:nvSpPr>
              <p:cNvPr id="123942" name="Rectangle 56"/>
              <p:cNvSpPr>
                <a:spLocks noChangeArrowheads="1"/>
              </p:cNvSpPr>
              <p:nvPr/>
            </p:nvSpPr>
            <p:spPr bwMode="auto">
              <a:xfrm>
                <a:off x="6934200" y="3200400"/>
                <a:ext cx="325480" cy="461665"/>
              </a:xfrm>
              <a:prstGeom prst="rect">
                <a:avLst/>
              </a:prstGeom>
              <a:noFill/>
              <a:ln w="9525">
                <a:noFill/>
                <a:miter lim="800000"/>
                <a:headEnd/>
                <a:tailEnd/>
              </a:ln>
            </p:spPr>
            <p:txBody>
              <a:bodyPr wrap="none">
                <a:spAutoFit/>
              </a:bodyPr>
              <a:lstStyle/>
              <a:p>
                <a:r>
                  <a:rPr lang="en-US" sz="2400">
                    <a:latin typeface="Wingdings" pitchFamily="2" charset="2"/>
                  </a:rPr>
                  <a:t></a:t>
                </a:r>
                <a:endParaRPr lang="en-US" sz="2400"/>
              </a:p>
            </p:txBody>
          </p:sp>
        </p:grpSp>
        <p:sp>
          <p:nvSpPr>
            <p:cNvPr id="123930" name="TextBox 58"/>
            <p:cNvSpPr txBox="1">
              <a:spLocks noChangeArrowheads="1"/>
            </p:cNvSpPr>
            <p:nvPr/>
          </p:nvSpPr>
          <p:spPr bwMode="auto">
            <a:xfrm>
              <a:off x="1143000" y="1143000"/>
              <a:ext cx="800100" cy="584200"/>
            </a:xfrm>
            <a:prstGeom prst="rect">
              <a:avLst/>
            </a:prstGeom>
            <a:noFill/>
            <a:ln w="9525">
              <a:noFill/>
              <a:miter lim="800000"/>
              <a:headEnd/>
              <a:tailEnd/>
            </a:ln>
          </p:spPr>
          <p:txBody>
            <a:bodyPr wrap="none">
              <a:spAutoFit/>
            </a:bodyPr>
            <a:lstStyle/>
            <a:p>
              <a:r>
                <a:rPr lang="en-US" sz="1600">
                  <a:ea typeface="ＭＳ Ｐゴシック" pitchFamily="34" charset="-128"/>
                </a:rPr>
                <a:t>RF</a:t>
              </a:r>
            </a:p>
            <a:p>
              <a:r>
                <a:rPr lang="en-US" sz="1600">
                  <a:ea typeface="ＭＳ Ｐゴシック" pitchFamily="34" charset="-128"/>
                </a:rPr>
                <a:t>source</a:t>
              </a:r>
            </a:p>
          </p:txBody>
        </p:sp>
        <p:sp>
          <p:nvSpPr>
            <p:cNvPr id="123931" name="TextBox 59"/>
            <p:cNvSpPr txBox="1">
              <a:spLocks noChangeArrowheads="1"/>
            </p:cNvSpPr>
            <p:nvPr/>
          </p:nvSpPr>
          <p:spPr bwMode="auto">
            <a:xfrm>
              <a:off x="2057400" y="1600200"/>
              <a:ext cx="1928813" cy="584200"/>
            </a:xfrm>
            <a:prstGeom prst="rect">
              <a:avLst/>
            </a:prstGeom>
            <a:noFill/>
            <a:ln w="9525">
              <a:noFill/>
              <a:miter lim="800000"/>
              <a:headEnd/>
              <a:tailEnd/>
            </a:ln>
          </p:spPr>
          <p:txBody>
            <a:bodyPr wrap="none">
              <a:spAutoFit/>
            </a:bodyPr>
            <a:lstStyle/>
            <a:p>
              <a:r>
                <a:rPr lang="en-US" sz="1600">
                  <a:ea typeface="ＭＳ Ｐゴシック" pitchFamily="34" charset="-128"/>
                </a:rPr>
                <a:t>Directional Coupler </a:t>
              </a:r>
            </a:p>
            <a:p>
              <a:r>
                <a:rPr lang="en-US" sz="1600">
                  <a:ea typeface="ＭＳ Ｐゴシック" pitchFamily="34" charset="-128"/>
                </a:rPr>
                <a:t>Sc = (1 – i + N)</a:t>
              </a:r>
              <a:r>
                <a:rPr lang="en-US" sz="1600" baseline="30000">
                  <a:ea typeface="ＭＳ Ｐゴシック" pitchFamily="34" charset="-128"/>
                </a:rPr>
                <a:t>-1/2</a:t>
              </a:r>
            </a:p>
          </p:txBody>
        </p:sp>
        <p:cxnSp>
          <p:nvCxnSpPr>
            <p:cNvPr id="114" name="Straight Arrow Connector 65"/>
            <p:cNvCxnSpPr>
              <a:cxnSpLocks noChangeShapeType="1"/>
              <a:stCxn id="123931" idx="1"/>
            </p:cNvCxnSpPr>
            <p:nvPr/>
          </p:nvCxnSpPr>
          <p:spPr bwMode="auto">
            <a:xfrm rot="10800000" flipV="1">
              <a:off x="1523601" y="1893099"/>
              <a:ext cx="533485" cy="392466"/>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p:spPr>
        </p:cxnSp>
        <p:sp>
          <p:nvSpPr>
            <p:cNvPr id="123933" name="TextBox 66"/>
            <p:cNvSpPr txBox="1">
              <a:spLocks noChangeArrowheads="1"/>
            </p:cNvSpPr>
            <p:nvPr/>
          </p:nvSpPr>
          <p:spPr bwMode="auto">
            <a:xfrm>
              <a:off x="2057400" y="3733800"/>
              <a:ext cx="1223963" cy="584200"/>
            </a:xfrm>
            <a:prstGeom prst="rect">
              <a:avLst/>
            </a:prstGeom>
            <a:noFill/>
            <a:ln w="9525">
              <a:noFill/>
              <a:miter lim="800000"/>
              <a:headEnd/>
              <a:tailEnd/>
            </a:ln>
          </p:spPr>
          <p:txBody>
            <a:bodyPr wrap="none">
              <a:spAutoFit/>
            </a:bodyPr>
            <a:lstStyle/>
            <a:p>
              <a:r>
                <a:rPr lang="en-US" sz="1600">
                  <a:ea typeface="ＭＳ Ｐゴシック" pitchFamily="34" charset="-128"/>
                </a:rPr>
                <a:t>Accelerator </a:t>
              </a:r>
            </a:p>
            <a:p>
              <a:r>
                <a:rPr lang="en-US" sz="1600">
                  <a:ea typeface="ＭＳ Ｐゴシック" pitchFamily="34" charset="-128"/>
                </a:rPr>
                <a:t>Cavity</a:t>
              </a:r>
            </a:p>
          </p:txBody>
        </p:sp>
        <p:cxnSp>
          <p:nvCxnSpPr>
            <p:cNvPr id="116" name="Straight Arrow Connector 67"/>
            <p:cNvCxnSpPr>
              <a:cxnSpLocks noChangeShapeType="1"/>
              <a:stCxn id="123933" idx="0"/>
            </p:cNvCxnSpPr>
            <p:nvPr/>
          </p:nvCxnSpPr>
          <p:spPr bwMode="auto">
            <a:xfrm rot="16200000" flipV="1">
              <a:off x="2254679" y="3321106"/>
              <a:ext cx="215972" cy="611159"/>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p:spPr>
        </p:cxnSp>
        <p:sp>
          <p:nvSpPr>
            <p:cNvPr id="123935" name="TextBox 69"/>
            <p:cNvSpPr txBox="1">
              <a:spLocks noChangeArrowheads="1"/>
            </p:cNvSpPr>
            <p:nvPr/>
          </p:nvSpPr>
          <p:spPr bwMode="auto">
            <a:xfrm>
              <a:off x="6477000" y="3810000"/>
              <a:ext cx="1828800" cy="584200"/>
            </a:xfrm>
            <a:prstGeom prst="rect">
              <a:avLst/>
            </a:prstGeom>
            <a:noFill/>
            <a:ln w="9525">
              <a:noFill/>
              <a:miter lim="800000"/>
              <a:headEnd/>
              <a:tailEnd/>
            </a:ln>
          </p:spPr>
          <p:txBody>
            <a:bodyPr>
              <a:spAutoFit/>
            </a:bodyPr>
            <a:lstStyle/>
            <a:p>
              <a:r>
                <a:rPr lang="en-US" sz="1600">
                  <a:ea typeface="ＭＳ Ｐゴシック" pitchFamily="34" charset="-128"/>
                </a:rPr>
                <a:t>N</a:t>
              </a:r>
              <a:r>
                <a:rPr lang="en-US" sz="1600" baseline="30000">
                  <a:ea typeface="ＭＳ Ｐゴシック" pitchFamily="34" charset="-128"/>
                </a:rPr>
                <a:t>th</a:t>
              </a:r>
              <a:r>
                <a:rPr lang="en-US" sz="1600">
                  <a:ea typeface="ＭＳ Ｐゴシック" pitchFamily="34" charset="-128"/>
                </a:rPr>
                <a:t> Accelerator </a:t>
              </a:r>
            </a:p>
            <a:p>
              <a:r>
                <a:rPr lang="en-US" sz="1600">
                  <a:ea typeface="ＭＳ Ｐゴシック" pitchFamily="34" charset="-128"/>
                </a:rPr>
                <a:t>Cavity</a:t>
              </a:r>
            </a:p>
          </p:txBody>
        </p:sp>
        <p:cxnSp>
          <p:nvCxnSpPr>
            <p:cNvPr id="118" name="Straight Arrow Connector 70"/>
            <p:cNvCxnSpPr>
              <a:cxnSpLocks noChangeShapeType="1"/>
              <a:stCxn id="123935" idx="0"/>
            </p:cNvCxnSpPr>
            <p:nvPr/>
          </p:nvCxnSpPr>
          <p:spPr bwMode="auto">
            <a:xfrm rot="5400000" flipH="1" flipV="1">
              <a:off x="7543889" y="3276184"/>
              <a:ext cx="380855" cy="68474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p:spPr>
        </p:cxnSp>
        <p:sp>
          <p:nvSpPr>
            <p:cNvPr id="123937" name="TextBox 73"/>
            <p:cNvSpPr txBox="1">
              <a:spLocks noChangeArrowheads="1"/>
            </p:cNvSpPr>
            <p:nvPr/>
          </p:nvSpPr>
          <p:spPr bwMode="auto">
            <a:xfrm>
              <a:off x="381000" y="3048000"/>
              <a:ext cx="641350" cy="338138"/>
            </a:xfrm>
            <a:prstGeom prst="rect">
              <a:avLst/>
            </a:prstGeom>
            <a:noFill/>
            <a:ln w="9525">
              <a:noFill/>
              <a:miter lim="800000"/>
              <a:headEnd/>
              <a:tailEnd/>
            </a:ln>
          </p:spPr>
          <p:txBody>
            <a:bodyPr wrap="none">
              <a:spAutoFit/>
            </a:bodyPr>
            <a:lstStyle/>
            <a:p>
              <a:r>
                <a:rPr lang="en-US" sz="1600">
                  <a:ea typeface="ＭＳ Ｐゴシック" pitchFamily="34" charset="-128"/>
                </a:rPr>
                <a:t>Load</a:t>
              </a:r>
            </a:p>
          </p:txBody>
        </p:sp>
        <p:cxnSp>
          <p:nvCxnSpPr>
            <p:cNvPr id="120" name="Straight Arrow Connector 74"/>
            <p:cNvCxnSpPr>
              <a:cxnSpLocks noChangeShapeType="1"/>
            </p:cNvCxnSpPr>
            <p:nvPr/>
          </p:nvCxnSpPr>
          <p:spPr bwMode="auto">
            <a:xfrm rot="5400000" flipH="1" flipV="1">
              <a:off x="533448" y="2819536"/>
              <a:ext cx="304219" cy="15125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p:spPr>
        </p:cxnSp>
      </p:grpSp>
      <p:cxnSp>
        <p:nvCxnSpPr>
          <p:cNvPr id="20507" name="Прямая соединительная линия 20506"/>
          <p:cNvCxnSpPr/>
          <p:nvPr/>
        </p:nvCxnSpPr>
        <p:spPr>
          <a:xfrm>
            <a:off x="188913" y="3311525"/>
            <a:ext cx="8583612"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23912" name="TextBox 51"/>
          <p:cNvSpPr txBox="1">
            <a:spLocks noChangeArrowheads="1"/>
          </p:cNvSpPr>
          <p:nvPr/>
        </p:nvSpPr>
        <p:spPr bwMode="auto">
          <a:xfrm>
            <a:off x="7172325" y="4502150"/>
            <a:ext cx="1574800" cy="1200150"/>
          </a:xfrm>
          <a:prstGeom prst="rect">
            <a:avLst/>
          </a:prstGeom>
          <a:noFill/>
          <a:ln w="9525">
            <a:noFill/>
            <a:miter lim="800000"/>
            <a:headEnd/>
            <a:tailEnd/>
          </a:ln>
        </p:spPr>
        <p:txBody>
          <a:bodyPr>
            <a:spAutoFit/>
          </a:bodyPr>
          <a:lstStyle/>
          <a:p>
            <a:pPr algn="r"/>
            <a:r>
              <a:rPr lang="en-US">
                <a:ea typeface="ＭＳ Ｐゴシック" pitchFamily="34" charset="-128"/>
              </a:rPr>
              <a:t>S. Tantawi,</a:t>
            </a:r>
            <a:r>
              <a:rPr lang="en-US" altLang="ja-JP"/>
              <a:t> </a:t>
            </a:r>
          </a:p>
          <a:p>
            <a:pPr algn="r"/>
            <a:r>
              <a:rPr lang="en-US" altLang="ja-JP"/>
              <a:t>V. Dolgachev.  </a:t>
            </a:r>
          </a:p>
          <a:p>
            <a:pPr algn="r"/>
            <a:r>
              <a:rPr lang="en-US" altLang="ja-JP"/>
              <a:t>2006.</a:t>
            </a:r>
          </a:p>
          <a:p>
            <a:pPr algn="r"/>
            <a:r>
              <a:rPr lang="en-US">
                <a:ea typeface="ＭＳ Ｐゴシック" pitchFamily="34" charset="-128"/>
              </a:rPr>
              <a:t>SLAC</a:t>
            </a:r>
          </a:p>
        </p:txBody>
      </p:sp>
      <p:sp>
        <p:nvSpPr>
          <p:cNvPr id="123913" name="TextBox 51"/>
          <p:cNvSpPr txBox="1">
            <a:spLocks noChangeArrowheads="1"/>
          </p:cNvSpPr>
          <p:nvPr/>
        </p:nvSpPr>
        <p:spPr bwMode="auto">
          <a:xfrm>
            <a:off x="6780213" y="1492250"/>
            <a:ext cx="1990725" cy="1476375"/>
          </a:xfrm>
          <a:prstGeom prst="rect">
            <a:avLst/>
          </a:prstGeom>
          <a:noFill/>
          <a:ln w="9525">
            <a:noFill/>
            <a:miter lim="800000"/>
            <a:headEnd/>
            <a:tailEnd/>
          </a:ln>
        </p:spPr>
        <p:txBody>
          <a:bodyPr>
            <a:spAutoFit/>
          </a:bodyPr>
          <a:lstStyle/>
          <a:p>
            <a:pPr algn="r"/>
            <a:r>
              <a:rPr lang="en-US">
                <a:ea typeface="ＭＳ Ｐゴシック" pitchFamily="34" charset="-128"/>
              </a:rPr>
              <a:t>Yu. Chernousov, </a:t>
            </a:r>
          </a:p>
          <a:p>
            <a:pPr algn="r"/>
            <a:r>
              <a:rPr lang="en-US">
                <a:ea typeface="ＭＳ Ｐゴシック" pitchFamily="34" charset="-128"/>
              </a:rPr>
              <a:t>V.Ivannikov,</a:t>
            </a:r>
            <a:r>
              <a:rPr lang="en-US" altLang="ja-JP"/>
              <a:t> </a:t>
            </a:r>
          </a:p>
          <a:p>
            <a:pPr algn="r"/>
            <a:r>
              <a:rPr lang="en-US" altLang="ja-JP"/>
              <a:t>I. Shebolaev.  </a:t>
            </a:r>
          </a:p>
          <a:p>
            <a:pPr algn="r"/>
            <a:r>
              <a:rPr lang="en-US" altLang="ja-JP"/>
              <a:t>1986.</a:t>
            </a:r>
          </a:p>
          <a:p>
            <a:pPr algn="r"/>
            <a:r>
              <a:rPr lang="en-US">
                <a:ea typeface="ＭＳ Ｐゴシック" pitchFamily="34" charset="-128"/>
              </a:rPr>
              <a:t>Novosibirsk</a:t>
            </a:r>
          </a:p>
        </p:txBody>
      </p:sp>
      <p:cxnSp>
        <p:nvCxnSpPr>
          <p:cNvPr id="162" name="Прямая соединительная линия 161"/>
          <p:cNvCxnSpPr/>
          <p:nvPr/>
        </p:nvCxnSpPr>
        <p:spPr>
          <a:xfrm>
            <a:off x="169863" y="602297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64" name="Прямая соединительная линия 163"/>
          <p:cNvCxnSpPr/>
          <p:nvPr/>
        </p:nvCxnSpPr>
        <p:spPr>
          <a:xfrm>
            <a:off x="161925" y="112712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124015" idx="1"/>
            <a:endCxn id="45" idx="2"/>
          </p:cNvCxnSpPr>
          <p:nvPr/>
        </p:nvCxnSpPr>
        <p:spPr>
          <a:xfrm flipH="1" flipV="1">
            <a:off x="1397000" y="2720975"/>
            <a:ext cx="525463" cy="296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Прямая со стрелкой 147"/>
          <p:cNvCxnSpPr>
            <a:endCxn id="60" idx="2"/>
          </p:cNvCxnSpPr>
          <p:nvPr/>
        </p:nvCxnSpPr>
        <p:spPr>
          <a:xfrm flipV="1">
            <a:off x="4213225" y="2743200"/>
            <a:ext cx="534988" cy="274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Прямая со стрелкой 148"/>
          <p:cNvCxnSpPr/>
          <p:nvPr/>
        </p:nvCxnSpPr>
        <p:spPr>
          <a:xfrm flipH="1" flipV="1">
            <a:off x="1931988" y="2695575"/>
            <a:ext cx="119062" cy="273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Прямая со стрелкой 149"/>
          <p:cNvCxnSpPr>
            <a:endCxn id="59" idx="2"/>
          </p:cNvCxnSpPr>
          <p:nvPr/>
        </p:nvCxnSpPr>
        <p:spPr>
          <a:xfrm flipV="1">
            <a:off x="4016375" y="2732088"/>
            <a:ext cx="168275" cy="19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dirty="0"/>
              <a:t>Beam Loading: </a:t>
            </a:r>
            <a:r>
              <a:rPr lang="en-US" dirty="0" smtClean="0"/>
              <a:t>Experimental Results</a:t>
            </a:r>
            <a:r>
              <a:rPr lang="en-US" dirty="0"/>
              <a:t/>
            </a:r>
            <a:br>
              <a:rPr lang="en-US" dirty="0"/>
            </a:br>
            <a:endParaRPr lang="ru-RU" dirty="0"/>
          </a:p>
        </p:txBody>
      </p:sp>
      <p:pic>
        <p:nvPicPr>
          <p:cNvPr id="125954" name="Рисунок 6"/>
          <p:cNvPicPr>
            <a:picLocks noChangeAspect="1"/>
          </p:cNvPicPr>
          <p:nvPr/>
        </p:nvPicPr>
        <p:blipFill>
          <a:blip r:embed="rId3"/>
          <a:srcRect/>
          <a:stretch>
            <a:fillRect/>
          </a:stretch>
        </p:blipFill>
        <p:spPr bwMode="auto">
          <a:xfrm>
            <a:off x="557213" y="1196975"/>
            <a:ext cx="2087562" cy="1565275"/>
          </a:xfrm>
          <a:prstGeom prst="rect">
            <a:avLst/>
          </a:prstGeom>
          <a:noFill/>
          <a:ln w="9525">
            <a:noFill/>
            <a:miter lim="800000"/>
            <a:headEnd/>
            <a:tailEnd/>
          </a:ln>
        </p:spPr>
      </p:pic>
      <p:pic>
        <p:nvPicPr>
          <p:cNvPr id="125955" name="Рисунок 7"/>
          <p:cNvPicPr>
            <a:picLocks noChangeAspect="1"/>
          </p:cNvPicPr>
          <p:nvPr/>
        </p:nvPicPr>
        <p:blipFill>
          <a:blip r:embed="rId4"/>
          <a:srcRect/>
          <a:stretch>
            <a:fillRect/>
          </a:stretch>
        </p:blipFill>
        <p:spPr bwMode="auto">
          <a:xfrm>
            <a:off x="2730500" y="1208088"/>
            <a:ext cx="2087563" cy="1565275"/>
          </a:xfrm>
          <a:prstGeom prst="rect">
            <a:avLst/>
          </a:prstGeom>
          <a:noFill/>
          <a:ln w="9525">
            <a:noFill/>
            <a:miter lim="800000"/>
            <a:headEnd/>
            <a:tailEnd/>
          </a:ln>
        </p:spPr>
      </p:pic>
      <p:pic>
        <p:nvPicPr>
          <p:cNvPr id="125956" name="Рисунок 8"/>
          <p:cNvPicPr>
            <a:picLocks noChangeAspect="1"/>
          </p:cNvPicPr>
          <p:nvPr/>
        </p:nvPicPr>
        <p:blipFill>
          <a:blip r:embed="rId5"/>
          <a:srcRect/>
          <a:stretch>
            <a:fillRect/>
          </a:stretch>
        </p:blipFill>
        <p:spPr bwMode="auto">
          <a:xfrm>
            <a:off x="4895850" y="1196975"/>
            <a:ext cx="2089150" cy="1566863"/>
          </a:xfrm>
          <a:prstGeom prst="rect">
            <a:avLst/>
          </a:prstGeom>
          <a:noFill/>
          <a:ln w="9525">
            <a:noFill/>
            <a:miter lim="800000"/>
            <a:headEnd/>
            <a:tailEnd/>
          </a:ln>
        </p:spPr>
      </p:pic>
      <p:pic>
        <p:nvPicPr>
          <p:cNvPr id="125957" name="Рисунок 9"/>
          <p:cNvPicPr>
            <a:picLocks noChangeAspect="1"/>
          </p:cNvPicPr>
          <p:nvPr/>
        </p:nvPicPr>
        <p:blipFill>
          <a:blip r:embed="rId6"/>
          <a:srcRect/>
          <a:stretch>
            <a:fillRect/>
          </a:stretch>
        </p:blipFill>
        <p:spPr bwMode="auto">
          <a:xfrm>
            <a:off x="7051675" y="1196975"/>
            <a:ext cx="1889125" cy="1576388"/>
          </a:xfrm>
          <a:prstGeom prst="rect">
            <a:avLst/>
          </a:prstGeom>
          <a:noFill/>
          <a:ln w="9525">
            <a:noFill/>
            <a:miter lim="800000"/>
            <a:headEnd/>
            <a:tailEnd/>
          </a:ln>
        </p:spPr>
      </p:pic>
      <p:sp>
        <p:nvSpPr>
          <p:cNvPr id="125958" name="TextBox 10"/>
          <p:cNvSpPr txBox="1">
            <a:spLocks noChangeArrowheads="1"/>
          </p:cNvSpPr>
          <p:nvPr/>
        </p:nvSpPr>
        <p:spPr bwMode="auto">
          <a:xfrm>
            <a:off x="557213" y="2881313"/>
            <a:ext cx="8262937" cy="3140075"/>
          </a:xfrm>
          <a:prstGeom prst="rect">
            <a:avLst/>
          </a:prstGeom>
          <a:noFill/>
          <a:ln w="9525">
            <a:noFill/>
            <a:miter lim="800000"/>
            <a:headEnd/>
            <a:tailEnd/>
          </a:ln>
        </p:spPr>
        <p:txBody>
          <a:bodyPr>
            <a:spAutoFit/>
          </a:bodyPr>
          <a:lstStyle/>
          <a:p>
            <a:pPr algn="just"/>
            <a:r>
              <a:rPr lang="en-US"/>
              <a:t>     The experimental observations of beam loading effect are performed by the following way. Pulsed electron beam of rectangular form with pulse duration of 1 </a:t>
            </a:r>
            <a:r>
              <a:rPr lang="en-US">
                <a:sym typeface="Symbol" pitchFamily="18" charset="2"/>
              </a:rPr>
              <a:t></a:t>
            </a:r>
            <a:r>
              <a:rPr lang="en-US"/>
              <a:t>s (test pulse, red) with constant magnitude of injection current (0.1A) and variable delay time in reference to the klystron pulse (yellow) was injected into the accelerator. A Faraday cap with metal plates in front of them was installed at the exit of the accelerator. Electrons with high energy overcome the metal plates, and those with low energy get stuck in it. Part of accelerated beam overcoming the metal plate of any thickness and electrons passed through the plate fall into the Faraday cap and pulsed current is recorded by oscilloscope. </a:t>
            </a:r>
          </a:p>
          <a:p>
            <a:pPr algn="just"/>
            <a:r>
              <a:rPr lang="en-US"/>
              <a:t>      The dependence of beam energy on time becomes the dependence on time of magnitude of a current from Faraday cap recorded by oscilloscope.  </a:t>
            </a:r>
            <a:endParaRPr lang="ru-RU"/>
          </a:p>
        </p:txBody>
      </p:sp>
      <p:sp>
        <p:nvSpPr>
          <p:cNvPr id="125959" name="TextBox 4"/>
          <p:cNvSpPr txBox="1">
            <a:spLocks noChangeArrowheads="1"/>
          </p:cNvSpPr>
          <p:nvPr/>
        </p:nvSpPr>
        <p:spPr bwMode="auto">
          <a:xfrm>
            <a:off x="2051050" y="6021388"/>
            <a:ext cx="5334000" cy="366712"/>
          </a:xfrm>
          <a:prstGeom prst="rect">
            <a:avLst/>
          </a:prstGeom>
          <a:noFill/>
          <a:ln w="9525">
            <a:noFill/>
            <a:miter lim="800000"/>
            <a:headEnd/>
            <a:tailEnd/>
          </a:ln>
        </p:spPr>
        <p:txBody>
          <a:bodyPr>
            <a:spAutoFit/>
          </a:bodyPr>
          <a:lstStyle/>
          <a:p>
            <a:r>
              <a:rPr lang="en-US">
                <a:ea typeface="ＭＳ Ｐゴシック" pitchFamily="34" charset="-128"/>
              </a:rPr>
              <a:t>September 24 - 28, 2012, St.Petersburg, Russia</a:t>
            </a:r>
          </a:p>
        </p:txBody>
      </p:sp>
      <p:cxnSp>
        <p:nvCxnSpPr>
          <p:cNvPr id="13" name="Прямая соединительная линия 12"/>
          <p:cNvCxnSpPr/>
          <p:nvPr/>
        </p:nvCxnSpPr>
        <p:spPr>
          <a:xfrm>
            <a:off x="227013" y="1052513"/>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27013" y="6035675"/>
            <a:ext cx="8585200" cy="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25962" name="Footer Placeholder 3"/>
          <p:cNvSpPr>
            <a:spLocks noGrp="1"/>
          </p:cNvSpPr>
          <p:nvPr>
            <p:ph type="ftr" sz="quarter" idx="11"/>
          </p:nvPr>
        </p:nvSpPr>
        <p:spPr bwMode="auto">
          <a:xfrm>
            <a:off x="4356100" y="6381750"/>
            <a:ext cx="1152525" cy="476250"/>
          </a:xfrm>
          <a:noFill/>
          <a:ln>
            <a:miter lim="800000"/>
            <a:headEnd/>
            <a:tailEnd/>
          </a:ln>
        </p:spPr>
        <p:txBody>
          <a:bodyPr wrap="square" numCol="1" anchorCtr="0" compatLnSpc="1">
            <a:prstTxWarp prst="textNoShape">
              <a:avLst/>
            </a:prstTxWarp>
          </a:bodyPr>
          <a:lstStyle/>
          <a:p>
            <a:pPr algn="l"/>
            <a:endParaRPr lang="en-US" smtClean="0">
              <a:solidFill>
                <a:schemeClr val="tx1"/>
              </a:solidFill>
              <a:ea typeface="ＭＳ Ｐゴシック" pitchFamily="34" charset="-128"/>
              <a:cs typeface="Arial" charset="0"/>
            </a:endParaRPr>
          </a:p>
          <a:p>
            <a:pPr algn="l"/>
            <a:r>
              <a:rPr lang="en-US" smtClean="0">
                <a:solidFill>
                  <a:schemeClr val="tx1"/>
                </a:solidFill>
                <a:ea typeface="ＭＳ Ｐゴシック" pitchFamily="34" charset="-128"/>
                <a:cs typeface="Arial" charset="0"/>
              </a:rPr>
              <a:t>Page 10</a:t>
            </a:r>
          </a:p>
          <a:p>
            <a:pPr algn="r"/>
            <a:endParaRPr lang="en-US" smtClean="0">
              <a:solidFill>
                <a:schemeClr val="tx1"/>
              </a:solidFill>
              <a:ea typeface="ＭＳ Ｐゴシック" pitchFamily="34" charset="-128"/>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1" name="Группа 1"/>
          <p:cNvGrpSpPr>
            <a:grpSpLocks/>
          </p:cNvGrpSpPr>
          <p:nvPr/>
        </p:nvGrpSpPr>
        <p:grpSpPr bwMode="auto">
          <a:xfrm>
            <a:off x="1403350" y="1700213"/>
            <a:ext cx="6473825" cy="1758950"/>
            <a:chOff x="953387" y="2473420"/>
            <a:chExt cx="6584349" cy="2175714"/>
          </a:xfrm>
        </p:grpSpPr>
        <p:sp>
          <p:nvSpPr>
            <p:cNvPr id="3" name="Прямоугольник 2"/>
            <p:cNvSpPr/>
            <p:nvPr/>
          </p:nvSpPr>
          <p:spPr>
            <a:xfrm>
              <a:off x="1763917" y="2852402"/>
              <a:ext cx="4608076" cy="50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1881784" y="3357058"/>
              <a:ext cx="458547"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Прямоугольник 4"/>
            <p:cNvSpPr/>
            <p:nvPr/>
          </p:nvSpPr>
          <p:spPr>
            <a:xfrm>
              <a:off x="2451738" y="3357058"/>
              <a:ext cx="458547"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Прямоугольник 5"/>
            <p:cNvSpPr/>
            <p:nvPr/>
          </p:nvSpPr>
          <p:spPr>
            <a:xfrm>
              <a:off x="3023307" y="3357058"/>
              <a:ext cx="456933"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рямоугольник 6"/>
            <p:cNvSpPr/>
            <p:nvPr/>
          </p:nvSpPr>
          <p:spPr>
            <a:xfrm>
              <a:off x="3586804" y="3357058"/>
              <a:ext cx="456932"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ямоугольник 7"/>
            <p:cNvSpPr/>
            <p:nvPr/>
          </p:nvSpPr>
          <p:spPr>
            <a:xfrm>
              <a:off x="4148686" y="3357058"/>
              <a:ext cx="456932"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4718640" y="3357058"/>
              <a:ext cx="456933"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5291824" y="3357058"/>
              <a:ext cx="456932" cy="915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1620218" y="3716404"/>
              <a:ext cx="4391719" cy="2160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2" name="Прямая соединительная линия 11"/>
            <p:cNvCxnSpPr/>
            <p:nvPr/>
          </p:nvCxnSpPr>
          <p:spPr>
            <a:xfrm>
              <a:off x="2340331" y="3716404"/>
              <a:ext cx="11140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340331" y="3936332"/>
              <a:ext cx="111407"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910285" y="3932404"/>
              <a:ext cx="111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910285" y="3716404"/>
              <a:ext cx="111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3480240" y="3720331"/>
              <a:ext cx="11302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480240" y="3936332"/>
              <a:ext cx="11302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043736" y="3720331"/>
              <a:ext cx="11302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043736" y="3932404"/>
              <a:ext cx="11302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605618" y="3936332"/>
              <a:ext cx="11302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597545" y="3716404"/>
              <a:ext cx="11302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178802" y="3716404"/>
              <a:ext cx="11302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5178802" y="3932404"/>
              <a:ext cx="11302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1763917" y="3357058"/>
              <a:ext cx="0" cy="3456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5868237" y="3357058"/>
              <a:ext cx="0" cy="3573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763917" y="4272115"/>
              <a:ext cx="410754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1763917" y="3926514"/>
              <a:ext cx="11786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763917" y="3702659"/>
              <a:ext cx="11786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5748756" y="3714441"/>
              <a:ext cx="11948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5742298" y="3926514"/>
              <a:ext cx="12593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V="1">
              <a:off x="1763917" y="3924550"/>
              <a:ext cx="0" cy="3475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5868237" y="3924550"/>
              <a:ext cx="6458" cy="3475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5755215" y="4279970"/>
              <a:ext cx="119481"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2049703" y="3184258"/>
              <a:ext cx="122710" cy="913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Прямоугольник 34"/>
            <p:cNvSpPr/>
            <p:nvPr/>
          </p:nvSpPr>
          <p:spPr>
            <a:xfrm>
              <a:off x="2619657" y="3105712"/>
              <a:ext cx="122710" cy="913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6" name="Прямоугольник 35"/>
            <p:cNvSpPr/>
            <p:nvPr/>
          </p:nvSpPr>
          <p:spPr>
            <a:xfrm>
              <a:off x="3191226" y="3152840"/>
              <a:ext cx="122710" cy="913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7" name="Прямоугольник 36"/>
            <p:cNvSpPr/>
            <p:nvPr/>
          </p:nvSpPr>
          <p:spPr>
            <a:xfrm>
              <a:off x="3754723" y="3152840"/>
              <a:ext cx="122710" cy="913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8" name="Прямоугольник 37"/>
            <p:cNvSpPr/>
            <p:nvPr/>
          </p:nvSpPr>
          <p:spPr>
            <a:xfrm>
              <a:off x="4316605" y="3196040"/>
              <a:ext cx="122710" cy="91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Прямоугольник 38"/>
            <p:cNvSpPr/>
            <p:nvPr/>
          </p:nvSpPr>
          <p:spPr>
            <a:xfrm>
              <a:off x="4886559" y="3196040"/>
              <a:ext cx="122710" cy="91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0" name="Прямоугольник 39"/>
            <p:cNvSpPr/>
            <p:nvPr/>
          </p:nvSpPr>
          <p:spPr>
            <a:xfrm>
              <a:off x="5459743" y="3209785"/>
              <a:ext cx="122710" cy="91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 name="Прямоугольник 40"/>
            <p:cNvSpPr/>
            <p:nvPr/>
          </p:nvSpPr>
          <p:spPr>
            <a:xfrm>
              <a:off x="6310638" y="2842584"/>
              <a:ext cx="576414" cy="648001"/>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42" name="Прямая соединительная линия 41"/>
            <p:cNvCxnSpPr/>
            <p:nvPr/>
          </p:nvCxnSpPr>
          <p:spPr>
            <a:xfrm>
              <a:off x="2127204" y="3105712"/>
              <a:ext cx="49100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2111058" y="3105712"/>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2681012" y="3105712"/>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3252581" y="3111603"/>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3817692" y="3105712"/>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4377959" y="3111603"/>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4947914" y="3111603"/>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5521098" y="3105712"/>
              <a:ext cx="0" cy="42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043805" y="3814586"/>
              <a:ext cx="697508" cy="9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060" name="TextBox 50"/>
            <p:cNvSpPr txBox="1">
              <a:spLocks noChangeArrowheads="1"/>
            </p:cNvSpPr>
            <p:nvPr/>
          </p:nvSpPr>
          <p:spPr bwMode="auto">
            <a:xfrm>
              <a:off x="2681117" y="2473420"/>
              <a:ext cx="2638286" cy="369332"/>
            </a:xfrm>
            <a:prstGeom prst="rect">
              <a:avLst/>
            </a:prstGeom>
            <a:noFill/>
            <a:ln w="9525">
              <a:noFill/>
              <a:miter lim="800000"/>
              <a:headEnd/>
              <a:tailEnd/>
            </a:ln>
          </p:spPr>
          <p:txBody>
            <a:bodyPr wrap="none">
              <a:spAutoFit/>
            </a:bodyPr>
            <a:lstStyle/>
            <a:p>
              <a:r>
                <a:rPr lang="en-US"/>
                <a:t>Rectangular Waveguide</a:t>
              </a:r>
              <a:endParaRPr lang="ru-RU"/>
            </a:p>
          </p:txBody>
        </p:sp>
        <p:sp>
          <p:nvSpPr>
            <p:cNvPr id="128061" name="TextBox 51"/>
            <p:cNvSpPr txBox="1">
              <a:spLocks noChangeArrowheads="1"/>
            </p:cNvSpPr>
            <p:nvPr/>
          </p:nvSpPr>
          <p:spPr bwMode="auto">
            <a:xfrm>
              <a:off x="2646130" y="4279802"/>
              <a:ext cx="2339102" cy="369332"/>
            </a:xfrm>
            <a:prstGeom prst="rect">
              <a:avLst/>
            </a:prstGeom>
            <a:noFill/>
            <a:ln w="9525">
              <a:noFill/>
              <a:miter lim="800000"/>
              <a:headEnd/>
              <a:tailEnd/>
            </a:ln>
          </p:spPr>
          <p:txBody>
            <a:bodyPr wrap="none">
              <a:spAutoFit/>
            </a:bodyPr>
            <a:lstStyle/>
            <a:p>
              <a:r>
                <a:rPr lang="en-US"/>
                <a:t>Accelerating Cavities</a:t>
              </a:r>
              <a:endParaRPr lang="ru-RU"/>
            </a:p>
          </p:txBody>
        </p:sp>
        <p:sp>
          <p:nvSpPr>
            <p:cNvPr id="128062" name="TextBox 52"/>
            <p:cNvSpPr txBox="1">
              <a:spLocks noChangeArrowheads="1"/>
            </p:cNvSpPr>
            <p:nvPr/>
          </p:nvSpPr>
          <p:spPr bwMode="auto">
            <a:xfrm>
              <a:off x="953387" y="3424482"/>
              <a:ext cx="787395" cy="369332"/>
            </a:xfrm>
            <a:prstGeom prst="rect">
              <a:avLst/>
            </a:prstGeom>
            <a:noFill/>
            <a:ln w="9525">
              <a:noFill/>
              <a:miter lim="800000"/>
              <a:headEnd/>
              <a:tailEnd/>
            </a:ln>
          </p:spPr>
          <p:txBody>
            <a:bodyPr wrap="none">
              <a:spAutoFit/>
            </a:bodyPr>
            <a:lstStyle/>
            <a:p>
              <a:r>
                <a:rPr lang="en-US"/>
                <a:t>Beam</a:t>
              </a:r>
              <a:endParaRPr lang="ru-RU"/>
            </a:p>
          </p:txBody>
        </p:sp>
        <p:sp>
          <p:nvSpPr>
            <p:cNvPr id="128063" name="TextBox 53"/>
            <p:cNvSpPr txBox="1">
              <a:spLocks noChangeArrowheads="1"/>
            </p:cNvSpPr>
            <p:nvPr/>
          </p:nvSpPr>
          <p:spPr bwMode="auto">
            <a:xfrm>
              <a:off x="6327148" y="2731602"/>
              <a:ext cx="1210588" cy="369332"/>
            </a:xfrm>
            <a:prstGeom prst="rect">
              <a:avLst/>
            </a:prstGeom>
            <a:noFill/>
            <a:ln w="9525">
              <a:noFill/>
              <a:miter lim="800000"/>
              <a:headEnd/>
              <a:tailEnd/>
            </a:ln>
          </p:spPr>
          <p:txBody>
            <a:bodyPr wrap="none">
              <a:spAutoFit/>
            </a:bodyPr>
            <a:lstStyle/>
            <a:p>
              <a:r>
                <a:rPr lang="en-US"/>
                <a:t>RF Power</a:t>
              </a:r>
              <a:endParaRPr lang="ru-RU"/>
            </a:p>
          </p:txBody>
        </p:sp>
        <p:cxnSp>
          <p:nvCxnSpPr>
            <p:cNvPr id="55" name="Прямая со стрелкой 54"/>
            <p:cNvCxnSpPr/>
            <p:nvPr/>
          </p:nvCxnSpPr>
          <p:spPr>
            <a:xfrm flipH="1">
              <a:off x="6155636" y="3101785"/>
              <a:ext cx="8525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8002" name="TextBox 51"/>
          <p:cNvSpPr txBox="1">
            <a:spLocks noChangeArrowheads="1"/>
          </p:cNvSpPr>
          <p:nvPr/>
        </p:nvSpPr>
        <p:spPr bwMode="auto">
          <a:xfrm>
            <a:off x="6737350" y="3860800"/>
            <a:ext cx="1990725" cy="1477963"/>
          </a:xfrm>
          <a:prstGeom prst="rect">
            <a:avLst/>
          </a:prstGeom>
          <a:noFill/>
          <a:ln w="9525">
            <a:noFill/>
            <a:miter lim="800000"/>
            <a:headEnd/>
            <a:tailEnd/>
          </a:ln>
        </p:spPr>
        <p:txBody>
          <a:bodyPr>
            <a:spAutoFit/>
          </a:bodyPr>
          <a:lstStyle/>
          <a:p>
            <a:pPr algn="r"/>
            <a:r>
              <a:rPr lang="en-US">
                <a:ea typeface="ＭＳ Ｐゴシック" pitchFamily="34" charset="-128"/>
              </a:rPr>
              <a:t>Yu. Chernousov, </a:t>
            </a:r>
          </a:p>
          <a:p>
            <a:pPr algn="r"/>
            <a:r>
              <a:rPr lang="en-US">
                <a:ea typeface="ＭＳ Ｐゴシック" pitchFamily="34" charset="-128"/>
              </a:rPr>
              <a:t>V.Ivannikov,</a:t>
            </a:r>
            <a:r>
              <a:rPr lang="en-US" altLang="ja-JP"/>
              <a:t> </a:t>
            </a:r>
          </a:p>
          <a:p>
            <a:pPr algn="r"/>
            <a:r>
              <a:rPr lang="en-US" altLang="ja-JP"/>
              <a:t>I. Shebolaev.  </a:t>
            </a:r>
          </a:p>
          <a:p>
            <a:pPr algn="r"/>
            <a:r>
              <a:rPr lang="en-US" altLang="ja-JP"/>
              <a:t>1986.</a:t>
            </a:r>
          </a:p>
          <a:p>
            <a:pPr algn="r"/>
            <a:r>
              <a:rPr lang="en-US">
                <a:ea typeface="ＭＳ Ｐゴシック" pitchFamily="34" charset="-128"/>
              </a:rPr>
              <a:t>Novosibirsk</a:t>
            </a:r>
          </a:p>
        </p:txBody>
      </p:sp>
      <p:sp>
        <p:nvSpPr>
          <p:cNvPr id="128003" name="TextBox 56"/>
          <p:cNvSpPr txBox="1">
            <a:spLocks noChangeArrowheads="1"/>
          </p:cNvSpPr>
          <p:nvPr/>
        </p:nvSpPr>
        <p:spPr bwMode="auto">
          <a:xfrm>
            <a:off x="0" y="115888"/>
            <a:ext cx="1017588" cy="923925"/>
          </a:xfrm>
          <a:prstGeom prst="rect">
            <a:avLst/>
          </a:prstGeom>
          <a:noFill/>
          <a:ln w="9525">
            <a:noFill/>
            <a:miter lim="800000"/>
            <a:headEnd/>
            <a:tailEnd/>
          </a:ln>
        </p:spPr>
        <p:txBody>
          <a:bodyPr wrap="none">
            <a:spAutoFit/>
          </a:bodyPr>
          <a:lstStyle/>
          <a:p>
            <a:r>
              <a:rPr lang="en-US"/>
              <a:t>Parallel </a:t>
            </a:r>
          </a:p>
          <a:p>
            <a:r>
              <a:rPr lang="en-US"/>
              <a:t>feeding </a:t>
            </a:r>
          </a:p>
          <a:p>
            <a:r>
              <a:rPr lang="en-US"/>
              <a:t>scheme</a:t>
            </a:r>
            <a:endParaRPr lang="ru-RU"/>
          </a:p>
        </p:txBody>
      </p:sp>
      <p:sp>
        <p:nvSpPr>
          <p:cNvPr id="128004" name="TextBox 57"/>
          <p:cNvSpPr txBox="1">
            <a:spLocks noChangeArrowheads="1"/>
          </p:cNvSpPr>
          <p:nvPr/>
        </p:nvSpPr>
        <p:spPr bwMode="auto">
          <a:xfrm>
            <a:off x="2868613" y="4076700"/>
            <a:ext cx="1735137" cy="923925"/>
          </a:xfrm>
          <a:prstGeom prst="rect">
            <a:avLst/>
          </a:prstGeom>
          <a:noFill/>
          <a:ln w="9525">
            <a:noFill/>
            <a:miter lim="800000"/>
            <a:headEnd/>
            <a:tailEnd/>
          </a:ln>
        </p:spPr>
        <p:txBody>
          <a:bodyPr>
            <a:spAutoFit/>
          </a:bodyPr>
          <a:lstStyle/>
          <a:p>
            <a:r>
              <a:rPr lang="en-US"/>
              <a:t>Parallel </a:t>
            </a:r>
          </a:p>
          <a:p>
            <a:r>
              <a:rPr lang="en-US"/>
              <a:t>feeding </a:t>
            </a:r>
          </a:p>
          <a:p>
            <a:r>
              <a:rPr lang="en-US"/>
              <a:t>scheme</a:t>
            </a:r>
            <a:endParaRPr lang="ru-RU"/>
          </a:p>
        </p:txBody>
      </p:sp>
      <p:cxnSp>
        <p:nvCxnSpPr>
          <p:cNvPr id="60" name="Прямая со стрелкой 59"/>
          <p:cNvCxnSpPr/>
          <p:nvPr/>
        </p:nvCxnSpPr>
        <p:spPr>
          <a:xfrm>
            <a:off x="2368550" y="2794000"/>
            <a:ext cx="34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3487738" y="2800350"/>
            <a:ext cx="346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a:off x="4603750" y="2800350"/>
            <a:ext cx="3476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5721350" y="2790825"/>
            <a:ext cx="3460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a:off x="5151438" y="2800350"/>
            <a:ext cx="347662"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a:off x="4040188" y="2803525"/>
            <a:ext cx="347662"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2935288" y="2800350"/>
            <a:ext cx="347662"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60" name="Прямоугольник 1"/>
          <p:cNvSpPr>
            <a:spLocks noChangeArrowheads="1"/>
          </p:cNvSpPr>
          <p:nvPr/>
        </p:nvSpPr>
        <p:spPr bwMode="auto">
          <a:xfrm>
            <a:off x="2195513" y="404813"/>
            <a:ext cx="5616575" cy="2124075"/>
          </a:xfrm>
          <a:prstGeom prst="rect">
            <a:avLst/>
          </a:prstGeom>
          <a:noFill/>
          <a:ln w="9525">
            <a:noFill/>
            <a:miter lim="800000"/>
            <a:headEnd/>
            <a:tailEnd/>
          </a:ln>
        </p:spPr>
        <p:txBody>
          <a:bodyPr>
            <a:spAutoFit/>
          </a:bodyPr>
          <a:lstStyle/>
          <a:p>
            <a:r>
              <a:rPr lang="ru-RU" sz="2400" dirty="0"/>
              <a:t>1947-48 </a:t>
            </a:r>
            <a:endParaRPr lang="en-US" sz="2400" dirty="0"/>
          </a:p>
          <a:p>
            <a:r>
              <a:rPr lang="ru-RU" sz="2400" dirty="0"/>
              <a:t>W. </a:t>
            </a:r>
            <a:r>
              <a:rPr lang="ru-RU" sz="2400" dirty="0" err="1"/>
              <a:t>Hansen</a:t>
            </a:r>
            <a:r>
              <a:rPr lang="ru-RU" sz="2400" dirty="0"/>
              <a:t> </a:t>
            </a:r>
            <a:r>
              <a:rPr lang="ru-RU" sz="2400" dirty="0" err="1"/>
              <a:t>et</a:t>
            </a:r>
            <a:r>
              <a:rPr lang="ru-RU" sz="2400" dirty="0"/>
              <a:t> </a:t>
            </a:r>
            <a:r>
              <a:rPr lang="ru-RU" sz="2400" dirty="0" err="1"/>
              <a:t>al</a:t>
            </a:r>
            <a:r>
              <a:rPr lang="ru-RU" sz="2400" dirty="0"/>
              <a:t>., </a:t>
            </a:r>
            <a:r>
              <a:rPr lang="ru-RU" sz="2400" dirty="0" err="1"/>
              <a:t>at</a:t>
            </a:r>
            <a:r>
              <a:rPr lang="ru-RU" sz="2400" dirty="0"/>
              <a:t> </a:t>
            </a:r>
            <a:r>
              <a:rPr lang="ru-RU" sz="2400" dirty="0" err="1"/>
              <a:t>Stanford</a:t>
            </a:r>
            <a:r>
              <a:rPr lang="ru-RU" sz="2400" dirty="0"/>
              <a:t>, </a:t>
            </a:r>
            <a:endParaRPr lang="en-US" sz="2400" dirty="0"/>
          </a:p>
          <a:p>
            <a:r>
              <a:rPr lang="ru-RU" sz="2400" dirty="0" err="1"/>
              <a:t>built</a:t>
            </a:r>
            <a:r>
              <a:rPr lang="ru-RU" sz="2400" dirty="0"/>
              <a:t> </a:t>
            </a:r>
            <a:r>
              <a:rPr lang="ru-RU" sz="2400" dirty="0" err="1"/>
              <a:t>the</a:t>
            </a:r>
            <a:r>
              <a:rPr lang="ru-RU" sz="2400" dirty="0"/>
              <a:t> MARK-I </a:t>
            </a:r>
            <a:r>
              <a:rPr lang="ru-RU" sz="2400" dirty="0" err="1"/>
              <a:t>disk</a:t>
            </a:r>
            <a:r>
              <a:rPr lang="ru-RU" sz="2400" dirty="0"/>
              <a:t> </a:t>
            </a:r>
            <a:r>
              <a:rPr lang="ru-RU" sz="2400" dirty="0" err="1"/>
              <a:t>loaded</a:t>
            </a:r>
            <a:r>
              <a:rPr lang="ru-RU" sz="2400" dirty="0"/>
              <a:t> </a:t>
            </a:r>
            <a:r>
              <a:rPr lang="ru-RU" sz="2400" dirty="0" err="1"/>
              <a:t>linac</a:t>
            </a:r>
            <a:r>
              <a:rPr lang="en-US" sz="2400" dirty="0"/>
              <a:t> </a:t>
            </a:r>
          </a:p>
          <a:p>
            <a:endParaRPr lang="en-US" sz="2400" dirty="0"/>
          </a:p>
          <a:p>
            <a:r>
              <a:rPr lang="ru-RU" dirty="0" err="1"/>
              <a:t>yielding</a:t>
            </a:r>
            <a:r>
              <a:rPr lang="ru-RU" dirty="0"/>
              <a:t> 4.5 </a:t>
            </a:r>
            <a:r>
              <a:rPr lang="ru-RU" dirty="0" err="1"/>
              <a:t>MeV</a:t>
            </a:r>
            <a:r>
              <a:rPr lang="ru-RU" dirty="0"/>
              <a:t> </a:t>
            </a:r>
            <a:r>
              <a:rPr lang="ru-RU" dirty="0" err="1"/>
              <a:t>electrons</a:t>
            </a:r>
            <a:r>
              <a:rPr lang="ru-RU" dirty="0"/>
              <a:t> </a:t>
            </a:r>
            <a:r>
              <a:rPr lang="ru-RU" dirty="0" err="1"/>
              <a:t>in</a:t>
            </a:r>
            <a:r>
              <a:rPr lang="ru-RU" dirty="0"/>
              <a:t> a 9 </a:t>
            </a:r>
            <a:r>
              <a:rPr lang="ru-RU" dirty="0" err="1"/>
              <a:t>ft</a:t>
            </a:r>
            <a:r>
              <a:rPr lang="ru-RU" dirty="0"/>
              <a:t> </a:t>
            </a:r>
            <a:r>
              <a:rPr lang="ru-RU" dirty="0" err="1"/>
              <a:t>structure</a:t>
            </a:r>
            <a:r>
              <a:rPr lang="ru-RU" dirty="0"/>
              <a:t> </a:t>
            </a:r>
            <a:r>
              <a:rPr lang="ru-RU" dirty="0" err="1"/>
              <a:t>powered</a:t>
            </a:r>
            <a:r>
              <a:rPr lang="en-US" dirty="0"/>
              <a:t> </a:t>
            </a:r>
            <a:r>
              <a:rPr lang="ru-RU" dirty="0" err="1"/>
              <a:t>by</a:t>
            </a:r>
            <a:r>
              <a:rPr lang="ru-RU" dirty="0"/>
              <a:t> a 0.75 MW, 2.856 </a:t>
            </a:r>
            <a:r>
              <a:rPr lang="ru-RU" dirty="0" err="1"/>
              <a:t>GHz</a:t>
            </a:r>
            <a:r>
              <a:rPr lang="ru-RU" dirty="0"/>
              <a:t> </a:t>
            </a:r>
            <a:r>
              <a:rPr lang="ru-RU" dirty="0" err="1"/>
              <a:t>magnetron</a:t>
            </a:r>
            <a:r>
              <a:rPr lang="ru-RU" dirty="0"/>
              <a:t>.</a:t>
            </a:r>
          </a:p>
        </p:txBody>
      </p:sp>
      <p:sp>
        <p:nvSpPr>
          <p:cNvPr id="82961" name="TextBox 3"/>
          <p:cNvSpPr txBox="1">
            <a:spLocks noChangeArrowheads="1"/>
          </p:cNvSpPr>
          <p:nvPr/>
        </p:nvSpPr>
        <p:spPr bwMode="auto">
          <a:xfrm>
            <a:off x="0" y="1588"/>
            <a:ext cx="1338263" cy="1477962"/>
          </a:xfrm>
          <a:prstGeom prst="rect">
            <a:avLst/>
          </a:prstGeom>
          <a:noFill/>
          <a:ln w="9525">
            <a:noFill/>
            <a:miter lim="800000"/>
            <a:headEnd/>
            <a:tailEnd/>
          </a:ln>
        </p:spPr>
        <p:txBody>
          <a:bodyPr wrap="none">
            <a:spAutoFit/>
          </a:bodyPr>
          <a:lstStyle/>
          <a:p>
            <a:r>
              <a:rPr lang="en-US"/>
              <a:t>Sequential </a:t>
            </a:r>
          </a:p>
          <a:p>
            <a:r>
              <a:rPr lang="en-US"/>
              <a:t>(serial) </a:t>
            </a:r>
          </a:p>
          <a:p>
            <a:r>
              <a:rPr lang="en-US"/>
              <a:t>feeding</a:t>
            </a:r>
          </a:p>
          <a:p>
            <a:r>
              <a:rPr lang="en-US"/>
              <a:t>scheme</a:t>
            </a:r>
          </a:p>
          <a:p>
            <a:endParaRPr lang="ru-RU"/>
          </a:p>
        </p:txBody>
      </p:sp>
      <p:graphicFrame>
        <p:nvGraphicFramePr>
          <p:cNvPr id="82959" name="Object 15"/>
          <p:cNvGraphicFramePr>
            <a:graphicFrameLocks noChangeAspect="1"/>
          </p:cNvGraphicFramePr>
          <p:nvPr/>
        </p:nvGraphicFramePr>
        <p:xfrm>
          <a:off x="7956550" y="115888"/>
          <a:ext cx="1008063" cy="1009650"/>
        </p:xfrm>
        <a:graphic>
          <a:graphicData uri="http://schemas.openxmlformats.org/presentationml/2006/ole">
            <mc:AlternateContent xmlns:mc="http://schemas.openxmlformats.org/markup-compatibility/2006">
              <mc:Choice xmlns:v="urn:schemas-microsoft-com:vml" Requires="v">
                <p:oleObj spid="_x0000_s82991" name="CorelDRAW" r:id="rId3" imgW="1821600" imgH="1821240" progId="">
                  <p:embed/>
                </p:oleObj>
              </mc:Choice>
              <mc:Fallback>
                <p:oleObj name="CorelDRAW" r:id="rId3" imgW="1821600" imgH="1821240"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15888"/>
                        <a:ext cx="1008063"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2962" name="Группа 6"/>
          <p:cNvGrpSpPr>
            <a:grpSpLocks/>
          </p:cNvGrpSpPr>
          <p:nvPr/>
        </p:nvGrpSpPr>
        <p:grpSpPr bwMode="auto">
          <a:xfrm>
            <a:off x="2555875" y="3068638"/>
            <a:ext cx="3924300" cy="2160587"/>
            <a:chOff x="1800200" y="2708920"/>
            <a:chExt cx="3923928" cy="2160240"/>
          </a:xfrm>
        </p:grpSpPr>
        <p:sp>
          <p:nvSpPr>
            <p:cNvPr id="8" name="Прямоугольник 7"/>
            <p:cNvSpPr/>
            <p:nvPr/>
          </p:nvSpPr>
          <p:spPr>
            <a:xfrm>
              <a:off x="1800200" y="2708920"/>
              <a:ext cx="3923928" cy="21602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cxnSp>
          <p:nvCxnSpPr>
            <p:cNvPr id="9" name="Прямая соединительная линия 8"/>
            <p:cNvCxnSpPr/>
            <p:nvPr/>
          </p:nvCxnSpPr>
          <p:spPr>
            <a:xfrm>
              <a:off x="2411330" y="4726308"/>
              <a:ext cx="288103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2411330" y="3796182"/>
              <a:ext cx="3175" cy="92853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292369" y="3796182"/>
              <a:ext cx="0" cy="92853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736736" y="4292991"/>
              <a:ext cx="21953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H="1">
              <a:off x="2738324" y="3791421"/>
              <a:ext cx="4762" cy="5015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4933628" y="3789833"/>
              <a:ext cx="1588" cy="49680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587525" y="3594603"/>
              <a:ext cx="0" cy="250785"/>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743086" y="4626312"/>
              <a:ext cx="0" cy="984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4933628" y="4286642"/>
              <a:ext cx="1588" cy="1111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3852643" y="4291403"/>
              <a:ext cx="1587" cy="10793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739911" y="4286642"/>
              <a:ext cx="0" cy="1095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135161" y="4626312"/>
              <a:ext cx="0" cy="984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3490728" y="4292991"/>
              <a:ext cx="0" cy="1095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490728" y="4626312"/>
              <a:ext cx="0" cy="920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3852643" y="4626312"/>
              <a:ext cx="0" cy="984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4211384" y="4626312"/>
              <a:ext cx="0" cy="920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4571712" y="4626312"/>
              <a:ext cx="0" cy="984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4935216" y="4627899"/>
              <a:ext cx="0" cy="9840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4211384" y="4292991"/>
              <a:ext cx="0" cy="1063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571712" y="4292991"/>
              <a:ext cx="0" cy="1063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flipV="1">
              <a:off x="2416092" y="4292991"/>
              <a:ext cx="68257"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flipV="1">
              <a:off x="2665306" y="4294577"/>
              <a:ext cx="682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flipV="1">
              <a:off x="4930453" y="4291403"/>
              <a:ext cx="66669"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flipV="1">
              <a:off x="5224113" y="4292991"/>
              <a:ext cx="66669"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5103475" y="3621585"/>
              <a:ext cx="0" cy="25078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3135161" y="4292991"/>
              <a:ext cx="0" cy="10951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2990" name="TextBox 34"/>
            <p:cNvSpPr txBox="1">
              <a:spLocks noChangeArrowheads="1"/>
            </p:cNvSpPr>
            <p:nvPr/>
          </p:nvSpPr>
          <p:spPr bwMode="auto">
            <a:xfrm>
              <a:off x="2219540" y="3178966"/>
              <a:ext cx="736099" cy="369332"/>
            </a:xfrm>
            <a:prstGeom prst="rect">
              <a:avLst/>
            </a:prstGeom>
            <a:noFill/>
            <a:ln w="9525">
              <a:noFill/>
              <a:miter lim="800000"/>
              <a:headEnd/>
              <a:tailEnd/>
            </a:ln>
          </p:spPr>
          <p:txBody>
            <a:bodyPr wrap="none">
              <a:spAutoFit/>
            </a:bodyPr>
            <a:lstStyle/>
            <a:p>
              <a:r>
                <a:rPr lang="en-US"/>
                <a:t>RF in</a:t>
              </a:r>
              <a:endParaRPr lang="ru-RU"/>
            </a:p>
          </p:txBody>
        </p:sp>
        <p:sp>
          <p:nvSpPr>
            <p:cNvPr id="82991" name="TextBox 35"/>
            <p:cNvSpPr txBox="1">
              <a:spLocks noChangeArrowheads="1"/>
            </p:cNvSpPr>
            <p:nvPr/>
          </p:nvSpPr>
          <p:spPr bwMode="auto">
            <a:xfrm>
              <a:off x="4664265" y="3209226"/>
              <a:ext cx="877163" cy="369332"/>
            </a:xfrm>
            <a:prstGeom prst="rect">
              <a:avLst/>
            </a:prstGeom>
            <a:noFill/>
            <a:ln w="9525">
              <a:noFill/>
              <a:miter lim="800000"/>
              <a:headEnd/>
              <a:tailEnd/>
            </a:ln>
          </p:spPr>
          <p:txBody>
            <a:bodyPr wrap="none">
              <a:spAutoFit/>
            </a:bodyPr>
            <a:lstStyle/>
            <a:p>
              <a:r>
                <a:rPr lang="en-US"/>
                <a:t>RF out</a:t>
              </a:r>
              <a:endParaRPr lang="ru-RU"/>
            </a:p>
          </p:txBody>
        </p:sp>
      </p:grpSp>
      <p:sp>
        <p:nvSpPr>
          <p:cNvPr id="35"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a:t>
            </a:r>
            <a:r>
              <a:rPr lang="en-US" dirty="0">
                <a:solidFill>
                  <a:schemeClr val="tx1"/>
                </a:solidFill>
                <a:ea typeface="ＭＳ Ｐゴシック" pitchFamily="34" charset="-128"/>
                <a:cs typeface="Arial" charset="0"/>
              </a:rPr>
              <a:t>5</a:t>
            </a:r>
            <a:endParaRPr lang="en-US" dirty="0" smtClean="0">
              <a:solidFill>
                <a:schemeClr val="tx1"/>
              </a:solidFill>
              <a:ea typeface="ＭＳ Ｐゴシック" pitchFamily="34" charset="-128"/>
              <a:cs typeface="Arial" charset="0"/>
            </a:endParaRP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84" name="Прямоугольник 1"/>
          <p:cNvSpPr>
            <a:spLocks noChangeArrowheads="1"/>
          </p:cNvSpPr>
          <p:nvPr/>
        </p:nvSpPr>
        <p:spPr bwMode="auto">
          <a:xfrm>
            <a:off x="2195513" y="476250"/>
            <a:ext cx="4572000" cy="2216150"/>
          </a:xfrm>
          <a:prstGeom prst="rect">
            <a:avLst/>
          </a:prstGeom>
          <a:noFill/>
          <a:ln w="9525">
            <a:noFill/>
            <a:miter lim="800000"/>
            <a:headEnd/>
            <a:tailEnd/>
          </a:ln>
        </p:spPr>
        <p:txBody>
          <a:bodyPr>
            <a:spAutoFit/>
          </a:bodyPr>
          <a:lstStyle/>
          <a:p>
            <a:r>
              <a:rPr lang="ru-RU" sz="2400"/>
              <a:t>1964</a:t>
            </a:r>
            <a:endParaRPr lang="en-US" sz="2400"/>
          </a:p>
          <a:p>
            <a:r>
              <a:rPr lang="ru-RU" sz="2400"/>
              <a:t>E.Knapp and D. Nagle </a:t>
            </a:r>
            <a:endParaRPr lang="en-US" sz="2400"/>
          </a:p>
          <a:p>
            <a:r>
              <a:rPr lang="ru-RU"/>
              <a:t>invented the side coupled cavity.</a:t>
            </a:r>
            <a:endParaRPr lang="en-US"/>
          </a:p>
          <a:p>
            <a:r>
              <a:rPr lang="ru-RU"/>
              <a:t> In 1972 E. Knapp et al. successfully operated the 800 MHz side coupled cavity linac(CCL) to produce </a:t>
            </a:r>
          </a:p>
          <a:p>
            <a:r>
              <a:rPr lang="ru-RU"/>
              <a:t>800 MeV energy at Los Alamos</a:t>
            </a:r>
            <a:r>
              <a:rPr lang="en-US"/>
              <a:t>.</a:t>
            </a:r>
            <a:endParaRPr lang="ru-RU"/>
          </a:p>
        </p:txBody>
      </p:sp>
      <p:sp>
        <p:nvSpPr>
          <p:cNvPr id="83985" name="TextBox 3"/>
          <p:cNvSpPr txBox="1">
            <a:spLocks noChangeArrowheads="1"/>
          </p:cNvSpPr>
          <p:nvPr/>
        </p:nvSpPr>
        <p:spPr bwMode="auto">
          <a:xfrm>
            <a:off x="0" y="79375"/>
            <a:ext cx="1338263" cy="1477963"/>
          </a:xfrm>
          <a:prstGeom prst="rect">
            <a:avLst/>
          </a:prstGeom>
          <a:noFill/>
          <a:ln w="9525">
            <a:noFill/>
            <a:miter lim="800000"/>
            <a:headEnd/>
            <a:tailEnd/>
          </a:ln>
        </p:spPr>
        <p:txBody>
          <a:bodyPr wrap="none">
            <a:spAutoFit/>
          </a:bodyPr>
          <a:lstStyle/>
          <a:p>
            <a:r>
              <a:rPr lang="en-US"/>
              <a:t>Sequential </a:t>
            </a:r>
          </a:p>
          <a:p>
            <a:r>
              <a:rPr lang="en-US"/>
              <a:t>(serial) </a:t>
            </a:r>
          </a:p>
          <a:p>
            <a:r>
              <a:rPr lang="en-US"/>
              <a:t>feeding</a:t>
            </a:r>
          </a:p>
          <a:p>
            <a:r>
              <a:rPr lang="en-US"/>
              <a:t>scheme</a:t>
            </a:r>
          </a:p>
          <a:p>
            <a:endParaRPr lang="ru-RU"/>
          </a:p>
        </p:txBody>
      </p:sp>
      <p:graphicFrame>
        <p:nvGraphicFramePr>
          <p:cNvPr id="83983" name="Object 15"/>
          <p:cNvGraphicFramePr>
            <a:graphicFrameLocks noChangeAspect="1"/>
          </p:cNvGraphicFramePr>
          <p:nvPr/>
        </p:nvGraphicFramePr>
        <p:xfrm>
          <a:off x="7956550" y="115888"/>
          <a:ext cx="1008063" cy="1009650"/>
        </p:xfrm>
        <a:graphic>
          <a:graphicData uri="http://schemas.openxmlformats.org/presentationml/2006/ole">
            <mc:AlternateContent xmlns:mc="http://schemas.openxmlformats.org/markup-compatibility/2006">
              <mc:Choice xmlns:v="urn:schemas-microsoft-com:vml" Requires="v">
                <p:oleObj spid="_x0000_s84014" name="CorelDRAW" r:id="rId3" imgW="1821600" imgH="1821240" progId="">
                  <p:embed/>
                </p:oleObj>
              </mc:Choice>
              <mc:Fallback>
                <p:oleObj name="CorelDRAW" r:id="rId3" imgW="1821600" imgH="1821240"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15888"/>
                        <a:ext cx="1008063"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3986" name="Группа 6"/>
          <p:cNvGrpSpPr>
            <a:grpSpLocks/>
          </p:cNvGrpSpPr>
          <p:nvPr/>
        </p:nvGrpSpPr>
        <p:grpSpPr bwMode="auto">
          <a:xfrm>
            <a:off x="3132138" y="3357563"/>
            <a:ext cx="3021012" cy="1804987"/>
            <a:chOff x="3131840" y="2487354"/>
            <a:chExt cx="3021148" cy="1805742"/>
          </a:xfrm>
        </p:grpSpPr>
        <p:sp>
          <p:nvSpPr>
            <p:cNvPr id="8" name="Прямоугольник 7"/>
            <p:cNvSpPr/>
            <p:nvPr/>
          </p:nvSpPr>
          <p:spPr>
            <a:xfrm>
              <a:off x="3131840" y="2487354"/>
              <a:ext cx="2770312" cy="180574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 name="Прямоугольник 8"/>
            <p:cNvSpPr/>
            <p:nvPr/>
          </p:nvSpPr>
          <p:spPr>
            <a:xfrm>
              <a:off x="3492218" y="3078151"/>
              <a:ext cx="2159097" cy="711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4392372" y="2708108"/>
              <a:ext cx="360378" cy="363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1" name="Прямая соединительная линия 10"/>
            <p:cNvCxnSpPr/>
            <p:nvPr/>
          </p:nvCxnSpPr>
          <p:spPr>
            <a:xfrm>
              <a:off x="4216151" y="3071798"/>
              <a:ext cx="0" cy="7178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4571767" y="3071798"/>
              <a:ext cx="0" cy="7178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852597" y="3071798"/>
              <a:ext cx="0" cy="7178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289349" y="3079739"/>
              <a:ext cx="0" cy="7178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932146" y="3071798"/>
              <a:ext cx="0" cy="7178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3673201" y="2714461"/>
              <a:ext cx="355616" cy="363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Прямоугольник 16"/>
            <p:cNvSpPr/>
            <p:nvPr/>
          </p:nvSpPr>
          <p:spPr>
            <a:xfrm>
              <a:off x="5108366" y="2708108"/>
              <a:ext cx="358791" cy="363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Прямоугольник 17"/>
            <p:cNvSpPr/>
            <p:nvPr/>
          </p:nvSpPr>
          <p:spPr>
            <a:xfrm>
              <a:off x="4030405" y="3789649"/>
              <a:ext cx="360378" cy="363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18"/>
            <p:cNvSpPr/>
            <p:nvPr/>
          </p:nvSpPr>
          <p:spPr>
            <a:xfrm>
              <a:off x="4747988" y="3789649"/>
              <a:ext cx="360378" cy="363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3422365" y="3370373"/>
              <a:ext cx="2300392" cy="117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6079960" y="2741460"/>
              <a:ext cx="73028" cy="360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рямоугольник 21"/>
            <p:cNvSpPr/>
            <p:nvPr/>
          </p:nvSpPr>
          <p:spPr>
            <a:xfrm>
              <a:off x="3689077" y="2871690"/>
              <a:ext cx="73028" cy="360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Прямоугольник 22"/>
            <p:cNvSpPr/>
            <p:nvPr/>
          </p:nvSpPr>
          <p:spPr>
            <a:xfrm>
              <a:off x="3941501" y="2881219"/>
              <a:ext cx="73028" cy="360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4409835" y="2847867"/>
              <a:ext cx="73028" cy="36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рямоугольник 24"/>
            <p:cNvSpPr/>
            <p:nvPr/>
          </p:nvSpPr>
          <p:spPr>
            <a:xfrm>
              <a:off x="4668609" y="2841514"/>
              <a:ext cx="73028" cy="36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Прямоугольник 25"/>
            <p:cNvSpPr/>
            <p:nvPr/>
          </p:nvSpPr>
          <p:spPr>
            <a:xfrm>
              <a:off x="5378253" y="2808163"/>
              <a:ext cx="73028" cy="360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рямоугольник 26"/>
            <p:cNvSpPr/>
            <p:nvPr/>
          </p:nvSpPr>
          <p:spPr>
            <a:xfrm>
              <a:off x="5129005" y="2822456"/>
              <a:ext cx="73028" cy="36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Прямоугольник 27"/>
            <p:cNvSpPr/>
            <p:nvPr/>
          </p:nvSpPr>
          <p:spPr>
            <a:xfrm>
              <a:off x="4041518" y="3530777"/>
              <a:ext cx="73028" cy="36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 name="Прямоугольник 28"/>
            <p:cNvSpPr/>
            <p:nvPr/>
          </p:nvSpPr>
          <p:spPr>
            <a:xfrm>
              <a:off x="4300293" y="3529190"/>
              <a:ext cx="74615" cy="360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Прямоугольник 29"/>
            <p:cNvSpPr/>
            <p:nvPr/>
          </p:nvSpPr>
          <p:spPr>
            <a:xfrm>
              <a:off x="4760688" y="3510132"/>
              <a:ext cx="73028" cy="35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Прямоугольник 30"/>
            <p:cNvSpPr/>
            <p:nvPr/>
          </p:nvSpPr>
          <p:spPr>
            <a:xfrm>
              <a:off x="5021050" y="3553012"/>
              <a:ext cx="73028" cy="35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cxnSp>
        <p:nvCxnSpPr>
          <p:cNvPr id="33" name="Прямая соединительная линия 32"/>
          <p:cNvCxnSpPr/>
          <p:nvPr/>
        </p:nvCxnSpPr>
        <p:spPr>
          <a:xfrm>
            <a:off x="3417888" y="3943350"/>
            <a:ext cx="174625" cy="47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408363" y="4652963"/>
            <a:ext cx="174625" cy="47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5584825" y="3944938"/>
            <a:ext cx="174625" cy="47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5589588" y="4657725"/>
            <a:ext cx="176212" cy="47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4"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6</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7" name="Прямоугольник 4"/>
          <p:cNvSpPr>
            <a:spLocks noChangeArrowheads="1"/>
          </p:cNvSpPr>
          <p:nvPr/>
        </p:nvSpPr>
        <p:spPr bwMode="auto">
          <a:xfrm>
            <a:off x="2268538" y="2205038"/>
            <a:ext cx="4572000" cy="2216150"/>
          </a:xfrm>
          <a:prstGeom prst="rect">
            <a:avLst/>
          </a:prstGeom>
          <a:noFill/>
          <a:ln w="9525">
            <a:noFill/>
            <a:miter lim="800000"/>
            <a:headEnd/>
            <a:tailEnd/>
          </a:ln>
        </p:spPr>
        <p:txBody>
          <a:bodyPr>
            <a:spAutoFit/>
          </a:bodyPr>
          <a:lstStyle/>
          <a:p>
            <a:r>
              <a:rPr lang="en-US" sz="2800">
                <a:latin typeface="Calibri" pitchFamily="34" charset="0"/>
                <a:ea typeface="Calibri" pitchFamily="34" charset="0"/>
                <a:cs typeface="Times New Roman" pitchFamily="18" charset="0"/>
              </a:rPr>
              <a:t>1994,</a:t>
            </a:r>
            <a:r>
              <a:rPr lang="ru-RU" sz="2800">
                <a:latin typeface="Calibri" pitchFamily="34" charset="0"/>
                <a:ea typeface="Calibri" pitchFamily="34" charset="0"/>
                <a:cs typeface="Times New Roman" pitchFamily="18" charset="0"/>
              </a:rPr>
              <a:t> D.Tronc</a:t>
            </a:r>
            <a:endParaRPr lang="en-US" sz="2800">
              <a:latin typeface="Calibri" pitchFamily="34" charset="0"/>
              <a:ea typeface="Calibri" pitchFamily="34" charset="0"/>
              <a:cs typeface="Times New Roman" pitchFamily="18" charset="0"/>
            </a:endParaRPr>
          </a:p>
          <a:p>
            <a:endParaRPr lang="en-US" sz="2800">
              <a:latin typeface="Calibri" pitchFamily="34" charset="0"/>
              <a:ea typeface="Calibri" pitchFamily="34" charset="0"/>
              <a:cs typeface="Times New Roman" pitchFamily="18" charset="0"/>
            </a:endParaRPr>
          </a:p>
          <a:p>
            <a:r>
              <a:rPr lang="en-US">
                <a:ea typeface="Calibri" pitchFamily="34" charset="0"/>
                <a:cs typeface="Times New Roman" pitchFamily="18" charset="0"/>
              </a:rPr>
              <a:t>His proposal: to combine the traveling and standing waves structures</a:t>
            </a:r>
            <a:endParaRPr lang="en-US">
              <a:latin typeface="Calibri" pitchFamily="34" charset="0"/>
              <a:ea typeface="Calibri" pitchFamily="34" charset="0"/>
              <a:cs typeface="Times New Roman" pitchFamily="18" charset="0"/>
            </a:endParaRPr>
          </a:p>
          <a:p>
            <a:r>
              <a:rPr lang="ru-RU" sz="2800">
                <a:latin typeface="Calibri" pitchFamily="34" charset="0"/>
                <a:ea typeface="Calibri" pitchFamily="34" charset="0"/>
                <a:cs typeface="Times New Roman" pitchFamily="18" charset="0"/>
              </a:rPr>
              <a:t> </a:t>
            </a:r>
            <a:r>
              <a:rPr lang="ru-RU" i="1">
                <a:latin typeface="Calibri" pitchFamily="34" charset="0"/>
                <a:ea typeface="Calibri" pitchFamily="34" charset="0"/>
                <a:cs typeface="Times New Roman" pitchFamily="18" charset="0"/>
              </a:rPr>
              <a:t>D.Tronc. </a:t>
            </a:r>
            <a:r>
              <a:rPr lang="ru-RU">
                <a:latin typeface="Calibri" pitchFamily="34" charset="0"/>
                <a:ea typeface="Calibri" pitchFamily="34" charset="0"/>
                <a:cs typeface="Times New Roman" pitchFamily="18" charset="0"/>
              </a:rPr>
              <a:t>LINAC  ACCELERATING  STRUCTURES. Proc. of EPAC1994. p.2164. </a:t>
            </a:r>
            <a:endParaRPr lang="ru-RU">
              <a:ea typeface="Calibri" pitchFamily="34" charset="0"/>
              <a:cs typeface="Times New Roman" pitchFamily="18" charset="0"/>
            </a:endParaRPr>
          </a:p>
        </p:txBody>
      </p:sp>
      <p:sp>
        <p:nvSpPr>
          <p:cNvPr id="85008" name="TextBox 2"/>
          <p:cNvSpPr txBox="1">
            <a:spLocks noChangeArrowheads="1"/>
          </p:cNvSpPr>
          <p:nvPr/>
        </p:nvSpPr>
        <p:spPr bwMode="auto">
          <a:xfrm>
            <a:off x="0" y="1588"/>
            <a:ext cx="1338263" cy="1477962"/>
          </a:xfrm>
          <a:prstGeom prst="rect">
            <a:avLst/>
          </a:prstGeom>
          <a:noFill/>
          <a:ln w="9525">
            <a:noFill/>
            <a:miter lim="800000"/>
            <a:headEnd/>
            <a:tailEnd/>
          </a:ln>
        </p:spPr>
        <p:txBody>
          <a:bodyPr wrap="none">
            <a:spAutoFit/>
          </a:bodyPr>
          <a:lstStyle/>
          <a:p>
            <a:r>
              <a:rPr lang="en-US"/>
              <a:t>Sequential </a:t>
            </a:r>
          </a:p>
          <a:p>
            <a:r>
              <a:rPr lang="en-US"/>
              <a:t>(serial) </a:t>
            </a:r>
          </a:p>
          <a:p>
            <a:r>
              <a:rPr lang="en-US"/>
              <a:t>feeding</a:t>
            </a:r>
          </a:p>
          <a:p>
            <a:r>
              <a:rPr lang="en-US"/>
              <a:t>scheme</a:t>
            </a:r>
          </a:p>
          <a:p>
            <a:endParaRPr lang="ru-RU"/>
          </a:p>
        </p:txBody>
      </p:sp>
      <p:graphicFrame>
        <p:nvGraphicFramePr>
          <p:cNvPr id="85006" name="Object 14"/>
          <p:cNvGraphicFramePr>
            <a:graphicFrameLocks noChangeAspect="1"/>
          </p:cNvGraphicFramePr>
          <p:nvPr/>
        </p:nvGraphicFramePr>
        <p:xfrm>
          <a:off x="8027988" y="115888"/>
          <a:ext cx="1008062" cy="1009650"/>
        </p:xfrm>
        <a:graphic>
          <a:graphicData uri="http://schemas.openxmlformats.org/presentationml/2006/ole">
            <mc:AlternateContent xmlns:mc="http://schemas.openxmlformats.org/markup-compatibility/2006">
              <mc:Choice xmlns:v="urn:schemas-microsoft-com:vml" Requires="v">
                <p:oleObj spid="_x0000_s85037" name="CorelDRAW" r:id="rId3" imgW="1821600" imgH="1821240" progId="">
                  <p:embed/>
                </p:oleObj>
              </mc:Choice>
              <mc:Fallback>
                <p:oleObj name="CorelDRAW" r:id="rId3" imgW="1821600" imgH="1821240"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15888"/>
                        <a:ext cx="1008062"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Page7</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31" name="Группа 1"/>
          <p:cNvGrpSpPr>
            <a:grpSpLocks/>
          </p:cNvGrpSpPr>
          <p:nvPr/>
        </p:nvGrpSpPr>
        <p:grpSpPr bwMode="auto">
          <a:xfrm>
            <a:off x="1338263" y="1508125"/>
            <a:ext cx="7399337" cy="4273550"/>
            <a:chOff x="1390867" y="775778"/>
            <a:chExt cx="7397998" cy="4274025"/>
          </a:xfrm>
        </p:grpSpPr>
        <p:pic>
          <p:nvPicPr>
            <p:cNvPr id="86033" name="Рисунок 2"/>
            <p:cNvPicPr>
              <a:picLocks noChangeAspect="1" noChangeArrowheads="1"/>
            </p:cNvPicPr>
            <p:nvPr/>
          </p:nvPicPr>
          <p:blipFill>
            <a:blip r:embed="rId3"/>
            <a:srcRect/>
            <a:stretch>
              <a:fillRect/>
            </a:stretch>
          </p:blipFill>
          <p:spPr bwMode="auto">
            <a:xfrm>
              <a:off x="2247775" y="775778"/>
              <a:ext cx="5328592" cy="2857672"/>
            </a:xfrm>
            <a:prstGeom prst="rect">
              <a:avLst/>
            </a:prstGeom>
            <a:noFill/>
            <a:ln w="9525">
              <a:noFill/>
              <a:miter lim="800000"/>
              <a:headEnd/>
              <a:tailEnd/>
            </a:ln>
          </p:spPr>
        </p:pic>
        <p:sp>
          <p:nvSpPr>
            <p:cNvPr id="86034" name="TextBox 3"/>
            <p:cNvSpPr txBox="1">
              <a:spLocks noChangeArrowheads="1"/>
            </p:cNvSpPr>
            <p:nvPr/>
          </p:nvSpPr>
          <p:spPr bwMode="auto">
            <a:xfrm>
              <a:off x="5344119" y="3849474"/>
              <a:ext cx="3444746" cy="1200329"/>
            </a:xfrm>
            <a:prstGeom prst="rect">
              <a:avLst/>
            </a:prstGeom>
            <a:noFill/>
            <a:ln w="9525">
              <a:noFill/>
              <a:miter lim="800000"/>
              <a:headEnd/>
              <a:tailEnd/>
            </a:ln>
          </p:spPr>
          <p:txBody>
            <a:bodyPr>
              <a:spAutoFit/>
            </a:bodyPr>
            <a:lstStyle/>
            <a:p>
              <a:pPr algn="r"/>
              <a:r>
                <a:rPr lang="en-US"/>
                <a:t> </a:t>
              </a:r>
              <a:r>
                <a:rPr lang="en-US" sz="1200" i="1"/>
                <a:t>Vitaly M. Pirozhenko_ </a:t>
              </a:r>
              <a:r>
                <a:rPr lang="en-US" sz="1200"/>
                <a:t>EFFICIENT TRAVELING-WAVE </a:t>
              </a:r>
            </a:p>
            <a:p>
              <a:pPr algn="r"/>
              <a:r>
                <a:rPr lang="en-US" sz="1200"/>
                <a:t>ACCELERATING STRUCTURE. </a:t>
              </a:r>
            </a:p>
            <a:p>
              <a:pPr algn="r"/>
              <a:r>
                <a:rPr lang="en-US" sz="1200"/>
                <a:t>Proc. of EPAC</a:t>
              </a:r>
              <a:r>
                <a:rPr lang="ru-RU" sz="1200"/>
                <a:t>08, </a:t>
              </a:r>
              <a:r>
                <a:rPr lang="en-US" sz="1200"/>
                <a:t>p</a:t>
              </a:r>
              <a:r>
                <a:rPr lang="ru-RU" sz="1200"/>
                <a:t>.2746. </a:t>
              </a:r>
            </a:p>
            <a:p>
              <a:endParaRPr lang="ru-RU"/>
            </a:p>
          </p:txBody>
        </p:sp>
        <p:sp>
          <p:nvSpPr>
            <p:cNvPr id="86035" name="TextBox 5"/>
            <p:cNvSpPr txBox="1">
              <a:spLocks noChangeArrowheads="1"/>
            </p:cNvSpPr>
            <p:nvPr/>
          </p:nvSpPr>
          <p:spPr bwMode="auto">
            <a:xfrm>
              <a:off x="1390867" y="2107623"/>
              <a:ext cx="300813" cy="972668"/>
            </a:xfrm>
            <a:prstGeom prst="rect">
              <a:avLst/>
            </a:prstGeom>
            <a:solidFill>
              <a:schemeClr val="bg1"/>
            </a:solidFill>
            <a:ln w="9525">
              <a:noFill/>
              <a:miter lim="800000"/>
              <a:headEnd/>
              <a:tailEnd/>
            </a:ln>
          </p:spPr>
          <p:txBody>
            <a:bodyPr>
              <a:spAutoFit/>
            </a:bodyPr>
            <a:lstStyle/>
            <a:p>
              <a:endParaRPr lang="ru-RU"/>
            </a:p>
          </p:txBody>
        </p:sp>
        <p:sp>
          <p:nvSpPr>
            <p:cNvPr id="86036" name="TextBox 6"/>
            <p:cNvSpPr txBox="1">
              <a:spLocks noChangeArrowheads="1"/>
            </p:cNvSpPr>
            <p:nvPr/>
          </p:nvSpPr>
          <p:spPr bwMode="auto">
            <a:xfrm>
              <a:off x="1448818" y="2924944"/>
              <a:ext cx="602901" cy="486334"/>
            </a:xfrm>
            <a:prstGeom prst="rect">
              <a:avLst/>
            </a:prstGeom>
            <a:solidFill>
              <a:schemeClr val="bg1"/>
            </a:solidFill>
            <a:ln w="9525">
              <a:noFill/>
              <a:miter lim="800000"/>
              <a:headEnd/>
              <a:tailEnd/>
            </a:ln>
          </p:spPr>
          <p:txBody>
            <a:bodyPr>
              <a:spAutoFit/>
            </a:bodyPr>
            <a:lstStyle/>
            <a:p>
              <a:endParaRPr lang="ru-RU"/>
            </a:p>
          </p:txBody>
        </p:sp>
      </p:grpSp>
      <p:sp>
        <p:nvSpPr>
          <p:cNvPr id="86032" name="TextBox 7"/>
          <p:cNvSpPr txBox="1">
            <a:spLocks noChangeArrowheads="1"/>
          </p:cNvSpPr>
          <p:nvPr/>
        </p:nvSpPr>
        <p:spPr bwMode="auto">
          <a:xfrm>
            <a:off x="0" y="1588"/>
            <a:ext cx="1338263" cy="1477962"/>
          </a:xfrm>
          <a:prstGeom prst="rect">
            <a:avLst/>
          </a:prstGeom>
          <a:noFill/>
          <a:ln w="9525">
            <a:noFill/>
            <a:miter lim="800000"/>
            <a:headEnd/>
            <a:tailEnd/>
          </a:ln>
        </p:spPr>
        <p:txBody>
          <a:bodyPr wrap="none">
            <a:spAutoFit/>
          </a:bodyPr>
          <a:lstStyle/>
          <a:p>
            <a:r>
              <a:rPr lang="en-US"/>
              <a:t>Sequential </a:t>
            </a:r>
          </a:p>
          <a:p>
            <a:r>
              <a:rPr lang="en-US"/>
              <a:t>(serial) </a:t>
            </a:r>
          </a:p>
          <a:p>
            <a:r>
              <a:rPr lang="en-US"/>
              <a:t>feeding</a:t>
            </a:r>
          </a:p>
          <a:p>
            <a:r>
              <a:rPr lang="en-US"/>
              <a:t>scheme</a:t>
            </a:r>
          </a:p>
          <a:p>
            <a:endParaRPr lang="ru-RU"/>
          </a:p>
        </p:txBody>
      </p:sp>
      <p:graphicFrame>
        <p:nvGraphicFramePr>
          <p:cNvPr id="86030" name="Object 14"/>
          <p:cNvGraphicFramePr>
            <a:graphicFrameLocks noChangeAspect="1"/>
          </p:cNvGraphicFramePr>
          <p:nvPr/>
        </p:nvGraphicFramePr>
        <p:xfrm>
          <a:off x="8027988" y="115888"/>
          <a:ext cx="1008062" cy="1009650"/>
        </p:xfrm>
        <a:graphic>
          <a:graphicData uri="http://schemas.openxmlformats.org/presentationml/2006/ole">
            <mc:AlternateContent xmlns:mc="http://schemas.openxmlformats.org/markup-compatibility/2006">
              <mc:Choice xmlns:v="urn:schemas-microsoft-com:vml" Requires="v">
                <p:oleObj spid="_x0000_s86061" name="CorelDRAW" r:id="rId4" imgW="1821600" imgH="1821240" progId="">
                  <p:embed/>
                </p:oleObj>
              </mc:Choice>
              <mc:Fallback>
                <p:oleObj name="CorelDRAW" r:id="rId4" imgW="1821600" imgH="182124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15888"/>
                        <a:ext cx="1008062"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8</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81" name="Группа 1"/>
          <p:cNvGrpSpPr>
            <a:grpSpLocks/>
          </p:cNvGrpSpPr>
          <p:nvPr/>
        </p:nvGrpSpPr>
        <p:grpSpPr bwMode="auto">
          <a:xfrm>
            <a:off x="152400" y="2495550"/>
            <a:ext cx="8808474" cy="3639254"/>
            <a:chOff x="-856130" y="4494490"/>
            <a:chExt cx="8808767" cy="3638749"/>
          </a:xfrm>
        </p:grpSpPr>
        <p:pic>
          <p:nvPicPr>
            <p:cNvPr id="88084" name="Picture 2"/>
            <p:cNvPicPr>
              <a:picLocks noChangeAspect="1" noChangeArrowheads="1"/>
            </p:cNvPicPr>
            <p:nvPr/>
          </p:nvPicPr>
          <p:blipFill>
            <a:blip r:embed="rId3"/>
            <a:srcRect/>
            <a:stretch>
              <a:fillRect/>
            </a:stretch>
          </p:blipFill>
          <p:spPr bwMode="auto">
            <a:xfrm>
              <a:off x="822982" y="4819452"/>
              <a:ext cx="5941006" cy="1579746"/>
            </a:xfrm>
            <a:prstGeom prst="rect">
              <a:avLst/>
            </a:prstGeom>
            <a:noFill/>
            <a:ln w="9525">
              <a:noFill/>
              <a:miter lim="800000"/>
              <a:headEnd/>
              <a:tailEnd/>
            </a:ln>
          </p:spPr>
        </p:pic>
        <p:sp>
          <p:nvSpPr>
            <p:cNvPr id="88085" name="TextBox 3"/>
            <p:cNvSpPr txBox="1">
              <a:spLocks noChangeArrowheads="1"/>
            </p:cNvSpPr>
            <p:nvPr/>
          </p:nvSpPr>
          <p:spPr bwMode="auto">
            <a:xfrm>
              <a:off x="4424245" y="6655911"/>
              <a:ext cx="3528392" cy="1477328"/>
            </a:xfrm>
            <a:prstGeom prst="rect">
              <a:avLst/>
            </a:prstGeom>
            <a:noFill/>
            <a:ln w="9525">
              <a:noFill/>
              <a:miter lim="800000"/>
              <a:headEnd/>
              <a:tailEnd/>
            </a:ln>
          </p:spPr>
          <p:txBody>
            <a:bodyPr>
              <a:spAutoFit/>
            </a:bodyPr>
            <a:lstStyle/>
            <a:p>
              <a:pPr algn="r"/>
              <a:r>
                <a:rPr lang="ru-RU" i="1" dirty="0"/>
                <a:t> </a:t>
              </a:r>
              <a:r>
                <a:rPr lang="en-US" i="1" dirty="0"/>
                <a:t>R</a:t>
              </a:r>
              <a:r>
                <a:rPr lang="ru-RU" i="1" dirty="0"/>
                <a:t>.</a:t>
              </a:r>
              <a:r>
                <a:rPr lang="en-US" i="1" dirty="0"/>
                <a:t>M</a:t>
              </a:r>
              <a:r>
                <a:rPr lang="ru-RU" i="1" dirty="0"/>
                <a:t>. </a:t>
              </a:r>
              <a:r>
                <a:rPr lang="en-US" i="1" dirty="0" err="1"/>
                <a:t>Sundelin</a:t>
              </a:r>
              <a:r>
                <a:rPr lang="ru-RU" i="1" dirty="0"/>
                <a:t>,</a:t>
              </a:r>
              <a:r>
                <a:rPr lang="en-US" i="1" dirty="0"/>
                <a:t> </a:t>
              </a:r>
            </a:p>
            <a:p>
              <a:pPr algn="r"/>
              <a:r>
                <a:rPr lang="en-US" i="1" dirty="0"/>
                <a:t>J</a:t>
              </a:r>
              <a:r>
                <a:rPr lang="ru-RU" i="1" dirty="0"/>
                <a:t>.</a:t>
              </a:r>
              <a:r>
                <a:rPr lang="en-US" i="1" dirty="0"/>
                <a:t>L</a:t>
              </a:r>
              <a:r>
                <a:rPr lang="ru-RU" i="1" dirty="0"/>
                <a:t>.</a:t>
              </a:r>
              <a:r>
                <a:rPr lang="en-US" i="1" dirty="0" err="1"/>
                <a:t>Kirchgessner</a:t>
              </a:r>
              <a:r>
                <a:rPr lang="ru-RU" i="1" dirty="0"/>
                <a:t>, </a:t>
              </a:r>
              <a:r>
                <a:rPr lang="en-US" i="1" dirty="0"/>
                <a:t>and M</a:t>
              </a:r>
              <a:r>
                <a:rPr lang="ru-RU" i="1" dirty="0"/>
                <a:t>.</a:t>
              </a:r>
              <a:r>
                <a:rPr lang="en-US" i="1" dirty="0"/>
                <a:t>Tiger</a:t>
              </a:r>
              <a:r>
                <a:rPr lang="ru-RU" i="1" dirty="0"/>
                <a:t>. </a:t>
              </a:r>
              <a:endParaRPr lang="en-US" i="1" dirty="0"/>
            </a:p>
            <a:p>
              <a:pPr algn="r"/>
              <a:r>
                <a:rPr lang="en-US" dirty="0"/>
                <a:t>Parallel Coupled Structure</a:t>
              </a:r>
              <a:r>
                <a:rPr lang="ru-RU" dirty="0"/>
                <a:t>. </a:t>
              </a:r>
              <a:endParaRPr lang="en-US" dirty="0"/>
            </a:p>
            <a:p>
              <a:pPr algn="r"/>
              <a:r>
                <a:rPr lang="en-US" dirty="0"/>
                <a:t>IEEE Trans</a:t>
              </a:r>
              <a:r>
                <a:rPr lang="ru-RU" dirty="0"/>
                <a:t>.</a:t>
              </a:r>
              <a:r>
                <a:rPr lang="en-US" dirty="0"/>
                <a:t>on </a:t>
              </a:r>
              <a:r>
                <a:rPr lang="en-US" dirty="0" err="1"/>
                <a:t>Nucl</a:t>
              </a:r>
              <a:r>
                <a:rPr lang="ru-RU" dirty="0"/>
                <a:t>.</a:t>
              </a:r>
              <a:r>
                <a:rPr lang="en-US" dirty="0" err="1"/>
                <a:t>Sci</a:t>
              </a:r>
              <a:r>
                <a:rPr lang="ru-RU" dirty="0"/>
                <a:t>., </a:t>
              </a:r>
              <a:endParaRPr lang="en-US" dirty="0"/>
            </a:p>
            <a:p>
              <a:pPr algn="r"/>
              <a:r>
                <a:rPr lang="en-US" dirty="0"/>
                <a:t>Vol</a:t>
              </a:r>
              <a:r>
                <a:rPr lang="ru-RU" dirty="0"/>
                <a:t>. </a:t>
              </a:r>
              <a:r>
                <a:rPr lang="en-US" dirty="0"/>
                <a:t>NS</a:t>
              </a:r>
              <a:r>
                <a:rPr lang="ru-RU" dirty="0"/>
                <a:t>-24, </a:t>
              </a:r>
              <a:r>
                <a:rPr lang="en-US" dirty="0"/>
                <a:t>No</a:t>
              </a:r>
              <a:r>
                <a:rPr lang="ru-RU" dirty="0"/>
                <a:t>.3, 1977, </a:t>
              </a:r>
              <a:r>
                <a:rPr lang="en-US" dirty="0"/>
                <a:t>p</a:t>
              </a:r>
              <a:r>
                <a:rPr lang="ru-RU" dirty="0"/>
                <a:t>.1686.</a:t>
              </a:r>
            </a:p>
          </p:txBody>
        </p:sp>
        <p:sp>
          <p:nvSpPr>
            <p:cNvPr id="88086" name="TextBox 4"/>
            <p:cNvSpPr txBox="1">
              <a:spLocks noChangeArrowheads="1"/>
            </p:cNvSpPr>
            <p:nvPr/>
          </p:nvSpPr>
          <p:spPr bwMode="auto">
            <a:xfrm>
              <a:off x="-856130" y="4502150"/>
              <a:ext cx="1056700" cy="1754326"/>
            </a:xfrm>
            <a:prstGeom prst="rect">
              <a:avLst/>
            </a:prstGeom>
            <a:noFill/>
            <a:ln w="9525">
              <a:noFill/>
              <a:miter lim="800000"/>
              <a:headEnd/>
              <a:tailEnd/>
            </a:ln>
          </p:spPr>
          <p:txBody>
            <a:bodyPr wrap="none">
              <a:spAutoFit/>
            </a:bodyPr>
            <a:lstStyle/>
            <a:p>
              <a:r>
                <a:rPr lang="en-US"/>
                <a:t>Parallel </a:t>
              </a:r>
            </a:p>
            <a:p>
              <a:r>
                <a:rPr lang="en-US"/>
                <a:t>feeding </a:t>
              </a:r>
            </a:p>
            <a:p>
              <a:r>
                <a:rPr lang="en-US"/>
                <a:t>scheme,</a:t>
              </a:r>
            </a:p>
            <a:p>
              <a:r>
                <a:rPr lang="en-US"/>
                <a:t>1977,</a:t>
              </a:r>
            </a:p>
            <a:p>
              <a:r>
                <a:rPr lang="en-US"/>
                <a:t>Cornell,</a:t>
              </a:r>
            </a:p>
            <a:p>
              <a:r>
                <a:rPr lang="en-US"/>
                <a:t>US</a:t>
              </a:r>
              <a:endParaRPr lang="ru-RU"/>
            </a:p>
          </p:txBody>
        </p:sp>
        <p:sp>
          <p:nvSpPr>
            <p:cNvPr id="88087" name="TextBox 5"/>
            <p:cNvSpPr txBox="1">
              <a:spLocks noChangeArrowheads="1"/>
            </p:cNvSpPr>
            <p:nvPr/>
          </p:nvSpPr>
          <p:spPr bwMode="auto">
            <a:xfrm>
              <a:off x="683568" y="4494490"/>
              <a:ext cx="1056700" cy="369332"/>
            </a:xfrm>
            <a:prstGeom prst="rect">
              <a:avLst/>
            </a:prstGeom>
            <a:noFill/>
            <a:ln w="9525">
              <a:noFill/>
              <a:miter lim="800000"/>
              <a:headEnd/>
              <a:tailEnd/>
            </a:ln>
          </p:spPr>
          <p:txBody>
            <a:bodyPr wrap="none">
              <a:spAutoFit/>
            </a:bodyPr>
            <a:lstStyle/>
            <a:p>
              <a:r>
                <a:rPr lang="en-US"/>
                <a:t>RF input</a:t>
              </a:r>
              <a:endParaRPr lang="ru-RU"/>
            </a:p>
          </p:txBody>
        </p:sp>
        <p:sp>
          <p:nvSpPr>
            <p:cNvPr id="88088" name="TextBox 6"/>
            <p:cNvSpPr txBox="1">
              <a:spLocks noChangeArrowheads="1"/>
            </p:cNvSpPr>
            <p:nvPr/>
          </p:nvSpPr>
          <p:spPr bwMode="auto">
            <a:xfrm>
              <a:off x="1989970" y="4494490"/>
              <a:ext cx="2262158" cy="369332"/>
            </a:xfrm>
            <a:prstGeom prst="rect">
              <a:avLst/>
            </a:prstGeom>
            <a:noFill/>
            <a:ln w="9525">
              <a:noFill/>
              <a:miter lim="800000"/>
              <a:headEnd/>
              <a:tailEnd/>
            </a:ln>
          </p:spPr>
          <p:txBody>
            <a:bodyPr wrap="none">
              <a:spAutoFit/>
            </a:bodyPr>
            <a:lstStyle/>
            <a:p>
              <a:r>
                <a:rPr lang="en-US"/>
                <a:t>Coaxial feeding line </a:t>
              </a:r>
              <a:endParaRPr lang="ru-RU"/>
            </a:p>
          </p:txBody>
        </p:sp>
        <p:sp>
          <p:nvSpPr>
            <p:cNvPr id="88089" name="TextBox 7"/>
            <p:cNvSpPr txBox="1">
              <a:spLocks noChangeArrowheads="1"/>
            </p:cNvSpPr>
            <p:nvPr/>
          </p:nvSpPr>
          <p:spPr bwMode="auto">
            <a:xfrm>
              <a:off x="2699792" y="6029866"/>
              <a:ext cx="1980029" cy="369332"/>
            </a:xfrm>
            <a:prstGeom prst="rect">
              <a:avLst/>
            </a:prstGeom>
            <a:noFill/>
            <a:ln w="9525">
              <a:noFill/>
              <a:miter lim="800000"/>
              <a:headEnd/>
              <a:tailEnd/>
            </a:ln>
          </p:spPr>
          <p:txBody>
            <a:bodyPr wrap="none">
              <a:spAutoFit/>
            </a:bodyPr>
            <a:lstStyle/>
            <a:p>
              <a:r>
                <a:rPr lang="en-US"/>
                <a:t>Accelerating cells</a:t>
              </a:r>
              <a:endParaRPr lang="ru-RU"/>
            </a:p>
          </p:txBody>
        </p:sp>
      </p:grpSp>
      <p:sp>
        <p:nvSpPr>
          <p:cNvPr id="88082" name="Rectangle 2"/>
          <p:cNvSpPr txBox="1">
            <a:spLocks noChangeArrowheads="1"/>
          </p:cNvSpPr>
          <p:nvPr/>
        </p:nvSpPr>
        <p:spPr bwMode="auto">
          <a:xfrm>
            <a:off x="1403350" y="692150"/>
            <a:ext cx="6130925" cy="1143000"/>
          </a:xfrm>
          <a:prstGeom prst="rect">
            <a:avLst/>
          </a:prstGeom>
          <a:noFill/>
          <a:ln w="9525">
            <a:noFill/>
            <a:miter lim="800000"/>
            <a:headEnd/>
            <a:tailEnd/>
          </a:ln>
        </p:spPr>
        <p:txBody>
          <a:bodyPr/>
          <a:lstStyle/>
          <a:p>
            <a:r>
              <a:rPr lang="en-US" sz="3600" b="1">
                <a:latin typeface="Calibri" pitchFamily="34" charset="0"/>
              </a:rPr>
              <a:t>Parallel coupled RF feeding </a:t>
            </a:r>
            <a:endParaRPr lang="ru-RU" sz="3600" b="1">
              <a:latin typeface="Calibri" pitchFamily="34" charset="0"/>
            </a:endParaRPr>
          </a:p>
          <a:p>
            <a:pPr algn="ctr"/>
            <a:r>
              <a:rPr lang="en-US" sz="3600" b="1">
                <a:latin typeface="Calibri" pitchFamily="34" charset="0"/>
              </a:rPr>
              <a:t>schemes</a:t>
            </a:r>
          </a:p>
        </p:txBody>
      </p:sp>
      <p:graphicFrame>
        <p:nvGraphicFramePr>
          <p:cNvPr id="88080" name="Object 16"/>
          <p:cNvGraphicFramePr>
            <a:graphicFrameLocks noChangeAspect="1"/>
          </p:cNvGraphicFramePr>
          <p:nvPr/>
        </p:nvGraphicFramePr>
        <p:xfrm>
          <a:off x="7956550" y="115888"/>
          <a:ext cx="1008063" cy="1009650"/>
        </p:xfrm>
        <a:graphic>
          <a:graphicData uri="http://schemas.openxmlformats.org/presentationml/2006/ole">
            <mc:AlternateContent xmlns:mc="http://schemas.openxmlformats.org/markup-compatibility/2006">
              <mc:Choice xmlns:v="urn:schemas-microsoft-com:vml" Requires="v">
                <p:oleObj spid="_x0000_s88112" name="CorelDRAW" r:id="rId4" imgW="1821600" imgH="1821240" progId="">
                  <p:embed/>
                </p:oleObj>
              </mc:Choice>
              <mc:Fallback>
                <p:oleObj name="CorelDRAW" r:id="rId4" imgW="1821600" imgH="1821240"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115888"/>
                        <a:ext cx="1008063"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83" name="TextBox 4"/>
          <p:cNvSpPr txBox="1">
            <a:spLocks noChangeArrowheads="1"/>
          </p:cNvSpPr>
          <p:nvPr/>
        </p:nvSpPr>
        <p:spPr bwMode="auto">
          <a:xfrm>
            <a:off x="0" y="6491288"/>
            <a:ext cx="1800225" cy="366712"/>
          </a:xfrm>
          <a:prstGeom prst="rect">
            <a:avLst/>
          </a:prstGeom>
          <a:noFill/>
          <a:ln w="9525">
            <a:noFill/>
            <a:miter lim="800000"/>
            <a:headEnd/>
            <a:tailEnd/>
          </a:ln>
        </p:spPr>
        <p:txBody>
          <a:bodyPr>
            <a:spAutoFit/>
          </a:bodyPr>
          <a:lstStyle/>
          <a:p>
            <a:endParaRPr lang="en-US">
              <a:ea typeface="ＭＳ Ｐゴシック" pitchFamily="34" charset="-128"/>
            </a:endParaRPr>
          </a:p>
        </p:txBody>
      </p:sp>
      <p:sp>
        <p:nvSpPr>
          <p:cNvPr id="12" name="Footer Placeholder 3"/>
          <p:cNvSpPr>
            <a:spLocks noGrp="1"/>
          </p:cNvSpPr>
          <p:nvPr>
            <p:ph type="ftr" sz="quarter" idx="11"/>
          </p:nvPr>
        </p:nvSpPr>
        <p:spPr bwMode="auto">
          <a:xfrm>
            <a:off x="4356100" y="6381750"/>
            <a:ext cx="1079500" cy="476250"/>
          </a:xfrm>
          <a:noFill/>
          <a:ln>
            <a:miter lim="800000"/>
            <a:headEnd/>
            <a:tailEnd/>
          </a:ln>
        </p:spPr>
        <p:txBody>
          <a:bodyPr wrap="square" numCol="1" anchorCtr="0" compatLnSpc="1">
            <a:prstTxWarp prst="textNoShape">
              <a:avLst/>
            </a:prstTxWarp>
          </a:bodyPr>
          <a:lstStyle/>
          <a:p>
            <a:pPr algn="l"/>
            <a:endParaRPr lang="en-US" dirty="0" smtClean="0">
              <a:solidFill>
                <a:schemeClr val="tx1"/>
              </a:solidFill>
              <a:ea typeface="ＭＳ Ｐゴシック" pitchFamily="34" charset="-128"/>
              <a:cs typeface="Arial" charset="0"/>
            </a:endParaRPr>
          </a:p>
          <a:p>
            <a:pPr algn="l"/>
            <a:r>
              <a:rPr lang="en-US" dirty="0" smtClean="0">
                <a:solidFill>
                  <a:schemeClr val="tx1"/>
                </a:solidFill>
                <a:ea typeface="ＭＳ Ｐゴシック" pitchFamily="34" charset="-128"/>
                <a:cs typeface="Arial" charset="0"/>
              </a:rPr>
              <a:t>Page 9</a:t>
            </a:r>
          </a:p>
          <a:p>
            <a:pPr algn="r"/>
            <a:endParaRPr lang="en-US" dirty="0" smtClean="0">
              <a:solidFill>
                <a:schemeClr val="tx1"/>
              </a:solidFill>
              <a:ea typeface="ＭＳ Ｐゴシック" pitchFamily="34" charset="-128"/>
              <a:cs typeface="Arial"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19031</TotalTime>
  <Words>3389</Words>
  <Application>Microsoft Office PowerPoint</Application>
  <PresentationFormat>Экран (4:3)</PresentationFormat>
  <Paragraphs>517</Paragraphs>
  <Slides>44</Slides>
  <Notes>19</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3</vt:i4>
      </vt:variant>
      <vt:variant>
        <vt:lpstr>Заголовки слайдов</vt:lpstr>
      </vt:variant>
      <vt:variant>
        <vt:i4>44</vt:i4>
      </vt:variant>
    </vt:vector>
  </HeadingPairs>
  <TitlesOfParts>
    <vt:vector size="54" baseType="lpstr">
      <vt:lpstr>ＭＳ Ｐゴシック</vt:lpstr>
      <vt:lpstr>Arial</vt:lpstr>
      <vt:lpstr>Calibri</vt:lpstr>
      <vt:lpstr>Symbol</vt:lpstr>
      <vt:lpstr>Times New Roman</vt:lpstr>
      <vt:lpstr>Wingdings</vt:lpstr>
      <vt:lpstr>Тема Office</vt:lpstr>
      <vt:lpstr>CorelDRAW</vt:lpstr>
      <vt:lpstr>Уравнение</vt:lpstr>
      <vt:lpstr>Graph</vt:lpstr>
      <vt:lpstr>LOAD CHARACTERISTICS OF SERIES- AND PARALLEL- COUPLED ACCELERATING STRUCTURES</vt:lpstr>
      <vt:lpstr>Outline</vt:lpstr>
      <vt:lpstr>Motivation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RF feeding schemes: serial feeding,  parallel feeding </vt:lpstr>
      <vt:lpstr>Parallel coupled accelerating structure – conceptual RF scheme </vt:lpstr>
      <vt:lpstr>Conceptual RF schemes </vt:lpstr>
      <vt:lpstr>Basic relations, serial feeding</vt:lpstr>
      <vt:lpstr>Basic relations, serial feeding</vt:lpstr>
      <vt:lpstr>Basic relations, parallel  feeding</vt:lpstr>
      <vt:lpstr>Basic relations, parallel  feeding</vt:lpstr>
      <vt:lpstr>Basic relations, parallel  feeding</vt:lpstr>
      <vt:lpstr>Serial feeding, parallel  feeding, comparison</vt:lpstr>
      <vt:lpstr>Conclusions</vt:lpstr>
      <vt:lpstr>Презентация PowerPoint</vt:lpstr>
      <vt:lpstr>Advantages of PCAS:   all due to  parallel feeding  of the accelerating sells  </vt:lpstr>
      <vt:lpstr>Презентация PowerPoint</vt:lpstr>
      <vt:lpstr>Презентация PowerPoint</vt:lpstr>
      <vt:lpstr>Презентация PowerPoint</vt:lpstr>
      <vt:lpstr>Parallel coupled accelerating structure – 9 cavity brazing model </vt:lpstr>
      <vt:lpstr>Презентация PowerPoint</vt:lpstr>
      <vt:lpstr>Презентация PowerPoint</vt:lpstr>
      <vt:lpstr>Breakdowns </vt:lpstr>
      <vt:lpstr>Breakdowns </vt:lpstr>
      <vt:lpstr>Breakdowns </vt:lpstr>
      <vt:lpstr>Breakdowns: more detail in              the poster</vt:lpstr>
      <vt:lpstr>Advantages of PCAS:   all due to  parallel feeding  of the accelerating sells  </vt:lpstr>
      <vt:lpstr>Conclusions</vt:lpstr>
      <vt:lpstr>Презентация PowerPoint</vt:lpstr>
      <vt:lpstr>Презентация PowerPoint</vt:lpstr>
      <vt:lpstr>Презентация PowerPoint</vt:lpstr>
      <vt:lpstr>Презентация PowerPoint</vt:lpstr>
      <vt:lpstr>Parallel coupled RF feeding schemes</vt:lpstr>
      <vt:lpstr>Beam Loading: Experimental Results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2007/1 (июнь)</dc:title>
  <dc:creator>Юра</dc:creator>
  <cp:lastModifiedBy>yura</cp:lastModifiedBy>
  <cp:revision>257</cp:revision>
  <dcterms:created xsi:type="dcterms:W3CDTF">2012-08-09T11:51:16Z</dcterms:created>
  <dcterms:modified xsi:type="dcterms:W3CDTF">2017-08-23T01:38:45Z</dcterms:modified>
</cp:coreProperties>
</file>