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321" r:id="rId3"/>
    <p:sldId id="304" r:id="rId4"/>
    <p:sldId id="314" r:id="rId5"/>
    <p:sldId id="312" r:id="rId6"/>
    <p:sldId id="301" r:id="rId7"/>
    <p:sldId id="320" r:id="rId8"/>
    <p:sldId id="310" r:id="rId9"/>
    <p:sldId id="297" r:id="rId10"/>
    <p:sldId id="289" r:id="rId11"/>
    <p:sldId id="276" r:id="rId12"/>
    <p:sldId id="318" r:id="rId13"/>
    <p:sldId id="294" r:id="rId14"/>
    <p:sldId id="295" r:id="rId15"/>
    <p:sldId id="324" r:id="rId16"/>
    <p:sldId id="288" r:id="rId17"/>
    <p:sldId id="315" r:id="rId18"/>
    <p:sldId id="309" r:id="rId19"/>
    <p:sldId id="266" r:id="rId20"/>
    <p:sldId id="277" r:id="rId21"/>
    <p:sldId id="267" r:id="rId22"/>
    <p:sldId id="322" r:id="rId23"/>
    <p:sldId id="316" r:id="rId24"/>
    <p:sldId id="319" r:id="rId25"/>
    <p:sldId id="323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784">
          <p15:clr>
            <a:srgbClr val="A4A3A4"/>
          </p15:clr>
        </p15:guide>
        <p15:guide id="2" pos="2784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FF"/>
    <a:srgbClr val="E7FAFF"/>
    <a:srgbClr val="EBFBFF"/>
    <a:srgbClr val="009ED6"/>
    <a:srgbClr val="0033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37" autoAdjust="0"/>
    <p:restoredTop sz="81734" autoAdjust="0"/>
  </p:normalViewPr>
  <p:slideViewPr>
    <p:cSldViewPr>
      <p:cViewPr varScale="1">
        <p:scale>
          <a:sx n="101" d="100"/>
          <a:sy n="101" d="100"/>
        </p:scale>
        <p:origin x="-624" y="-104"/>
      </p:cViewPr>
      <p:guideLst>
        <p:guide orient="horz"/>
        <p:guide pos="39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14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ru-RU" sz="1200"/>
            </a:lvl1pPr>
          </a:lstStyle>
          <a:p>
            <a:endParaRPr lang="ru-R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ru-RU" sz="1200"/>
            </a:lvl1pPr>
          </a:lstStyle>
          <a:p>
            <a:fld id="{D83FDC75-7F73-4A4A-A77C-09AADF00E0EA}" type="datetimeFigureOut">
              <a:rPr lang="ru-RU" smtClean="0"/>
              <a:pPr/>
              <a:t>04.09.17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ru-RU" sz="1200"/>
            </a:lvl1pPr>
          </a:lstStyle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ru-RU" sz="1200"/>
            </a:lvl1pPr>
          </a:lstStyle>
          <a:p>
            <a:fld id="{459226BF-1F13-42D3-80DC-373E7ADD1EB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17973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ru-RU"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ru-RU" sz="1200"/>
            </a:lvl1pPr>
          </a:lstStyle>
          <a:p>
            <a:fld id="{48AEF76B-3757-4A0B-AF93-28494465C1DD}" type="datetimeFigureOut">
              <a:rPr lang="cs-CZ"/>
              <a:pPr/>
              <a:t>04.09.17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ru-RU"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ru-RU" sz="1200"/>
            </a:lvl1pPr>
          </a:lstStyle>
          <a:p>
            <a:fld id="{75693FD4-8F83-4EF7-AC3F-0DC0388986B0}" type="slidenum">
              <a:rPr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6692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90800" y="2286000"/>
            <a:ext cx="6180224" cy="1470025"/>
          </a:xfrm>
        </p:spPr>
        <p:txBody>
          <a:bodyPr anchor="t"/>
          <a:lstStyle>
            <a:lvl1pPr algn="r" eaLnBrk="1" latinLnBrk="0" hangingPunct="1">
              <a:defRPr kumimoji="0" lang="ru-RU" b="1" cap="small" baseline="0">
                <a:solidFill>
                  <a:srgbClr val="003300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038600"/>
            <a:ext cx="4772528" cy="990600"/>
          </a:xfrm>
        </p:spPr>
        <p:txBody>
          <a:bodyPr>
            <a:normAutofit/>
          </a:bodyPr>
          <a:lstStyle>
            <a:lvl1pPr marL="0" indent="0" algn="r" eaLnBrk="1" latinLnBrk="0" hangingPunct="1">
              <a:buNone/>
              <a:defRPr kumimoji="0" lang="ru-RU"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eaLnBrk="1" latinLnBrk="0" hangingPunct="1"/>
            <a:endParaRPr kumimoji="0"/>
          </a:p>
        </p:txBody>
      </p:sp>
      <p:cxnSp>
        <p:nvCxnSpPr>
          <p:cNvPr id="5" name="Прямая соединительная линия 4"/>
          <p:cNvCxnSpPr/>
          <p:nvPr userDrawn="1"/>
        </p:nvCxnSpPr>
        <p:spPr>
          <a:xfrm>
            <a:off x="533400" y="190500"/>
            <a:ext cx="0" cy="6477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 userDrawn="1"/>
        </p:nvCxnSpPr>
        <p:spPr>
          <a:xfrm>
            <a:off x="609600" y="190500"/>
            <a:ext cx="0" cy="6477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 userDrawn="1"/>
        </p:nvCxnSpPr>
        <p:spPr>
          <a:xfrm>
            <a:off x="152400" y="1447800"/>
            <a:ext cx="8534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endParaRPr kumimoji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20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0"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01000" y="6248400"/>
            <a:ext cx="914400" cy="365125"/>
          </a:xfrm>
          <a:prstGeom prst="rect">
            <a:avLst/>
          </a:prstGeom>
        </p:spPr>
        <p:txBody>
          <a:bodyPr/>
          <a:lstStyle/>
          <a:p>
            <a:fld id="{33D6E5A2-EC83-451F-A719-9AC1370DD5CF}" type="slidenum">
              <a:rPr kumimoji="0"/>
              <a:pPr/>
              <a:t>‹#›</a:t>
            </a:fld>
            <a:endParaRPr kumimoji="0" lang="ru-RU"/>
          </a:p>
        </p:txBody>
      </p:sp>
    </p:spTree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620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0"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01000" y="6248400"/>
            <a:ext cx="914400" cy="365125"/>
          </a:xfrm>
          <a:prstGeom prst="rect">
            <a:avLst/>
          </a:prstGeom>
        </p:spPr>
        <p:txBody>
          <a:bodyPr/>
          <a:lstStyle/>
          <a:p>
            <a:fld id="{33D6E5A2-EC83-451F-A719-9AC1370DD5CF}" type="slidenum">
              <a:rPr kumimoji="0"/>
              <a:pPr/>
              <a:t>‹#›</a:t>
            </a:fld>
            <a:endParaRPr kumimoji="0" lang="ru-RU"/>
          </a:p>
        </p:txBody>
      </p:sp>
    </p:spTree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олько ф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0"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3D6E5A2-EC83-451F-A719-9AC1370DD5CF}" type="slidenum">
              <a:rPr kumimoji="0"/>
              <a:pPr/>
              <a:t>‹#›</a:t>
            </a:fld>
            <a:endParaRPr kumimoji="0" lang="ru-RU"/>
          </a:p>
        </p:txBody>
      </p:sp>
    </p:spTree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3048000"/>
            <a:ext cx="4343400" cy="1362075"/>
          </a:xfrm>
        </p:spPr>
        <p:txBody>
          <a:bodyPr anchor="b" anchorCtr="0"/>
          <a:lstStyle>
            <a:lvl1pPr algn="l" eaLnBrk="1" latinLnBrk="0" hangingPunct="1">
              <a:defRPr kumimoji="0" lang="ru-RU" sz="4000" b="1" cap="small" baseline="0">
                <a:solidFill>
                  <a:srgbClr val="003300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</a:p>
        </p:txBody>
      </p:sp>
    </p:spTree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066801"/>
            <a:ext cx="7772400" cy="4826976"/>
          </a:xfrm>
        </p:spPr>
        <p:txBody>
          <a:bodyPr>
            <a:normAutofit/>
          </a:bodyPr>
          <a:lstStyle>
            <a:lvl1pPr eaLnBrk="1" latinLnBrk="0" hangingPunct="1">
              <a:defRPr kumimoji="0" lang="ru-RU" sz="3200">
                <a:latin typeface="Comic Sans MS"/>
                <a:cs typeface="Comic Sans MS"/>
              </a:defRPr>
            </a:lvl1pPr>
            <a:lvl2pPr eaLnBrk="1" latinLnBrk="0" hangingPunct="1">
              <a:defRPr kumimoji="0" lang="ru-RU" sz="2800">
                <a:latin typeface="Comic Sans MS"/>
                <a:cs typeface="Comic Sans MS"/>
              </a:defRPr>
            </a:lvl2pPr>
            <a:lvl3pPr eaLnBrk="1" latinLnBrk="0" hangingPunct="1">
              <a:defRPr kumimoji="0" lang="ru-RU" sz="2400">
                <a:latin typeface="Comic Sans MS"/>
                <a:cs typeface="Comic Sans MS"/>
              </a:defRPr>
            </a:lvl3pPr>
            <a:lvl4pPr eaLnBrk="1" latinLnBrk="0" hangingPunct="1">
              <a:defRPr kumimoji="0" lang="ru-RU" sz="2400">
                <a:latin typeface="Comic Sans MS"/>
                <a:cs typeface="Comic Sans MS"/>
              </a:defRPr>
            </a:lvl4pPr>
            <a:lvl5pPr eaLnBrk="1" latinLnBrk="0" hangingPunct="1">
              <a:defRPr kumimoji="0" lang="ru-RU" sz="2400">
                <a:latin typeface="Comic Sans MS"/>
                <a:cs typeface="Comic Sans MS"/>
              </a:defRPr>
            </a:lvl5pPr>
          </a:lstStyle>
          <a:p>
            <a:pPr lvl="0" eaLnBrk="1" latinLnBrk="0" hangingPunct="1"/>
            <a:endParaRPr kumimoji="0" dirty="0"/>
          </a:p>
          <a:p>
            <a:pPr lvl="1" eaLnBrk="1" latinLnBrk="0" hangingPunct="1"/>
            <a:endParaRPr kumimoji="0" dirty="0" smtClean="0"/>
          </a:p>
          <a:p>
            <a:pPr lvl="2" eaLnBrk="1" latinLnBrk="0" hangingPunct="1"/>
            <a:endParaRPr kumimoji="0" dirty="0" smtClean="0"/>
          </a:p>
          <a:p>
            <a:pPr lvl="3" eaLnBrk="1" latinLnBrk="0" hangingPunct="1"/>
            <a:endParaRPr kumimoji="0" dirty="0" smtClean="0"/>
          </a:p>
          <a:p>
            <a:pPr lvl="4" eaLnBrk="1" latinLnBrk="0" hangingPunct="1"/>
            <a:endParaRPr kumimoji="0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1066800" y="76200"/>
            <a:ext cx="7772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eaLnBrk="1" latinLnBrk="0" hangingPunct="1"/>
            <a:r>
              <a:rPr kumimoji="0" lang="en-US" dirty="0" smtClean="0"/>
              <a:t>Click to edit Master title style</a:t>
            </a:r>
          </a:p>
        </p:txBody>
      </p:sp>
    </p:spTree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endParaRPr kumimoji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4038600" cy="4525963"/>
          </a:xfrm>
        </p:spPr>
        <p:txBody>
          <a:bodyPr/>
          <a:lstStyle>
            <a:lvl1pPr eaLnBrk="1" latinLnBrk="0" hangingPunct="1">
              <a:defRPr kumimoji="0" lang="ru-RU" sz="2800"/>
            </a:lvl1pPr>
            <a:lvl2pPr eaLnBrk="1" latinLnBrk="0" hangingPunct="1">
              <a:defRPr kumimoji="0" lang="ru-RU" sz="2400"/>
            </a:lvl2pPr>
            <a:lvl3pPr eaLnBrk="1" latinLnBrk="0" hangingPunct="1">
              <a:defRPr kumimoji="0" lang="ru-RU" sz="2000"/>
            </a:lvl3pPr>
            <a:lvl4pPr eaLnBrk="1" latinLnBrk="0" hangingPunct="1">
              <a:defRPr kumimoji="0" lang="ru-RU" sz="1800"/>
            </a:lvl4pPr>
            <a:lvl5pPr eaLnBrk="1" latinLnBrk="0" hangingPunct="1">
              <a:defRPr kumimoji="0" lang="ru-RU" sz="1800"/>
            </a:lvl5pPr>
            <a:lvl6pPr eaLnBrk="1" latinLnBrk="0" hangingPunct="1">
              <a:defRPr kumimoji="0" lang="ru-RU" sz="1800"/>
            </a:lvl6pPr>
            <a:lvl7pPr eaLnBrk="1" latinLnBrk="0" hangingPunct="1">
              <a:defRPr kumimoji="0" lang="ru-RU" sz="1800"/>
            </a:lvl7pPr>
            <a:lvl8pPr eaLnBrk="1" latinLnBrk="0" hangingPunct="1">
              <a:defRPr kumimoji="0" lang="ru-RU" sz="1800"/>
            </a:lvl8pPr>
            <a:lvl9pPr eaLnBrk="1" latinLnBrk="0" hangingPunct="1">
              <a:defRPr kumimoji="0" lang="ru-RU" sz="1800"/>
            </a:lvl9pPr>
          </a:lstStyle>
          <a:p>
            <a:pPr lvl="0" eaLnBrk="1" latinLnBrk="0" hangingPunct="1"/>
            <a:endParaRPr kumimoji="0"/>
          </a:p>
          <a:p>
            <a:pPr lvl="1" eaLnBrk="1" latinLnBrk="0" hangingPunct="1"/>
            <a:endParaRPr kumimoji="0"/>
          </a:p>
          <a:p>
            <a:pPr lvl="2" eaLnBrk="1" latinLnBrk="0" hangingPunct="1"/>
            <a:endParaRPr kumimoji="0"/>
          </a:p>
          <a:p>
            <a:pPr lvl="3" eaLnBrk="1" latinLnBrk="0" hangingPunct="1"/>
            <a:endParaRPr kumimoji="0"/>
          </a:p>
          <a:p>
            <a:pPr lvl="4" eaLnBrk="1" latinLnBrk="0" hangingPunct="1"/>
            <a:endParaRPr kumimoji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4038600" cy="4525963"/>
          </a:xfrm>
        </p:spPr>
        <p:txBody>
          <a:bodyPr/>
          <a:lstStyle>
            <a:lvl1pPr eaLnBrk="1" latinLnBrk="0" hangingPunct="1">
              <a:defRPr kumimoji="0" lang="ru-RU" sz="2800"/>
            </a:lvl1pPr>
            <a:lvl2pPr eaLnBrk="1" latinLnBrk="0" hangingPunct="1">
              <a:defRPr kumimoji="0" lang="ru-RU" sz="2400"/>
            </a:lvl2pPr>
            <a:lvl3pPr eaLnBrk="1" latinLnBrk="0" hangingPunct="1">
              <a:defRPr kumimoji="0" lang="ru-RU" sz="2000"/>
            </a:lvl3pPr>
            <a:lvl4pPr eaLnBrk="1" latinLnBrk="0" hangingPunct="1">
              <a:defRPr kumimoji="0" lang="ru-RU" sz="1800"/>
            </a:lvl4pPr>
            <a:lvl5pPr eaLnBrk="1" latinLnBrk="0" hangingPunct="1">
              <a:defRPr kumimoji="0" lang="ru-RU" sz="1800"/>
            </a:lvl5pPr>
            <a:lvl6pPr eaLnBrk="1" latinLnBrk="0" hangingPunct="1">
              <a:defRPr kumimoji="0" lang="ru-RU" sz="1800"/>
            </a:lvl6pPr>
            <a:lvl7pPr eaLnBrk="1" latinLnBrk="0" hangingPunct="1">
              <a:defRPr kumimoji="0" lang="ru-RU" sz="1800"/>
            </a:lvl7pPr>
            <a:lvl8pPr eaLnBrk="1" latinLnBrk="0" hangingPunct="1">
              <a:defRPr kumimoji="0" lang="ru-RU" sz="1800"/>
            </a:lvl8pPr>
            <a:lvl9pPr eaLnBrk="1" latinLnBrk="0" hangingPunct="1">
              <a:defRPr kumimoji="0" lang="ru-RU" sz="1800"/>
            </a:lvl9pPr>
          </a:lstStyle>
          <a:p>
            <a:pPr lvl="0" eaLnBrk="1" latinLnBrk="0" hangingPunct="1"/>
            <a:endParaRPr kumimoji="0"/>
          </a:p>
          <a:p>
            <a:pPr lvl="1" eaLnBrk="1" latinLnBrk="0" hangingPunct="1"/>
            <a:endParaRPr kumimoji="0"/>
          </a:p>
          <a:p>
            <a:pPr lvl="2" eaLnBrk="1" latinLnBrk="0" hangingPunct="1"/>
            <a:endParaRPr kumimoji="0"/>
          </a:p>
          <a:p>
            <a:pPr lvl="3" eaLnBrk="1" latinLnBrk="0" hangingPunct="1"/>
            <a:endParaRPr kumimoji="0"/>
          </a:p>
          <a:p>
            <a:pPr lvl="4" eaLnBrk="1" latinLnBrk="0" hangingPunct="1"/>
            <a:endParaRPr kumimoji="0"/>
          </a:p>
        </p:txBody>
      </p:sp>
    </p:spTree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eaLnBrk="1" latinLnBrk="0" hangingPunct="1">
              <a:defRPr kumimoji="0" lang="ru-RU"/>
            </a:lvl1pPr>
          </a:lstStyle>
          <a:p>
            <a:pPr eaLnBrk="1" latinLnBrk="0" hangingPunct="1"/>
            <a:endParaRPr kumimoji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4040188" cy="639762"/>
          </a:xfrm>
        </p:spPr>
        <p:txBody>
          <a:bodyPr anchor="b"/>
          <a:lstStyle>
            <a:lvl1pPr marL="0" indent="0" eaLnBrk="1" latinLnBrk="0" hangingPunct="1">
              <a:buNone/>
              <a:defRPr kumimoji="0" lang="ru-RU" sz="2400" b="1"/>
            </a:lvl1pPr>
            <a:lvl2pPr marL="457200" indent="0" eaLnBrk="1" latinLnBrk="0" hangingPunct="1">
              <a:buNone/>
              <a:defRPr kumimoji="0" lang="ru-RU" sz="2000" b="1"/>
            </a:lvl2pPr>
            <a:lvl3pPr marL="914400" indent="0" eaLnBrk="1" latinLnBrk="0" hangingPunct="1">
              <a:buNone/>
              <a:defRPr kumimoji="0" lang="ru-RU" sz="1800" b="1"/>
            </a:lvl3pPr>
            <a:lvl4pPr marL="1371600" indent="0" eaLnBrk="1" latinLnBrk="0" hangingPunct="1">
              <a:buNone/>
              <a:defRPr kumimoji="0" lang="ru-RU" sz="1600" b="1"/>
            </a:lvl4pPr>
            <a:lvl5pPr marL="1828800" indent="0" eaLnBrk="1" latinLnBrk="0" hangingPunct="1">
              <a:buNone/>
              <a:defRPr kumimoji="0" lang="ru-RU" sz="1600" b="1"/>
            </a:lvl5pPr>
            <a:lvl6pPr marL="2286000" indent="0" eaLnBrk="1" latinLnBrk="0" hangingPunct="1">
              <a:buNone/>
              <a:defRPr kumimoji="0" lang="ru-RU" sz="1600" b="1"/>
            </a:lvl6pPr>
            <a:lvl7pPr marL="2743200" indent="0" eaLnBrk="1" latinLnBrk="0" hangingPunct="1">
              <a:buNone/>
              <a:defRPr kumimoji="0" lang="ru-RU" sz="1600" b="1"/>
            </a:lvl7pPr>
            <a:lvl8pPr marL="3200400" indent="0" eaLnBrk="1" latinLnBrk="0" hangingPunct="1">
              <a:buNone/>
              <a:defRPr kumimoji="0" lang="ru-RU" sz="1600" b="1"/>
            </a:lvl8pPr>
            <a:lvl9pPr marL="3657600" indent="0" eaLnBrk="1" latinLnBrk="0" hangingPunct="1">
              <a:buNone/>
              <a:defRPr kumimoji="0" lang="ru-RU" sz="1600" b="1"/>
            </a:lvl9pPr>
          </a:lstStyle>
          <a:p>
            <a:pPr lvl="0" eaLnBrk="1" latinLnBrk="0" hangingPunct="1"/>
            <a:endParaRPr kumimoji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174875"/>
            <a:ext cx="4040188" cy="3951288"/>
          </a:xfrm>
        </p:spPr>
        <p:txBody>
          <a:bodyPr/>
          <a:lstStyle>
            <a:lvl1pPr eaLnBrk="1" latinLnBrk="0" hangingPunct="1">
              <a:defRPr kumimoji="0" lang="ru-RU" sz="2400"/>
            </a:lvl1pPr>
            <a:lvl2pPr eaLnBrk="1" latinLnBrk="0" hangingPunct="1">
              <a:defRPr kumimoji="0" lang="ru-RU" sz="2000"/>
            </a:lvl2pPr>
            <a:lvl3pPr eaLnBrk="1" latinLnBrk="0" hangingPunct="1">
              <a:defRPr kumimoji="0" lang="ru-RU" sz="1800"/>
            </a:lvl3pPr>
            <a:lvl4pPr eaLnBrk="1" latinLnBrk="0" hangingPunct="1">
              <a:defRPr kumimoji="0" lang="ru-RU" sz="1600"/>
            </a:lvl4pPr>
            <a:lvl5pPr eaLnBrk="1" latinLnBrk="0" hangingPunct="1">
              <a:defRPr kumimoji="0" lang="ru-RU" sz="1600"/>
            </a:lvl5pPr>
            <a:lvl6pPr eaLnBrk="1" latinLnBrk="0" hangingPunct="1">
              <a:defRPr kumimoji="0" lang="ru-RU" sz="1600"/>
            </a:lvl6pPr>
            <a:lvl7pPr eaLnBrk="1" latinLnBrk="0" hangingPunct="1">
              <a:defRPr kumimoji="0" lang="ru-RU" sz="1600"/>
            </a:lvl7pPr>
            <a:lvl8pPr eaLnBrk="1" latinLnBrk="0" hangingPunct="1">
              <a:defRPr kumimoji="0" lang="ru-RU" sz="1600"/>
            </a:lvl8pPr>
            <a:lvl9pPr eaLnBrk="1" latinLnBrk="0" hangingPunct="1">
              <a:defRPr kumimoji="0" lang="ru-RU" sz="1600"/>
            </a:lvl9pPr>
          </a:lstStyle>
          <a:p>
            <a:pPr lvl="0" eaLnBrk="1" latinLnBrk="0" hangingPunct="1"/>
            <a:endParaRPr kumimoji="0"/>
          </a:p>
          <a:p>
            <a:pPr lvl="1" eaLnBrk="1" latinLnBrk="0" hangingPunct="1"/>
            <a:endParaRPr kumimoji="0"/>
          </a:p>
          <a:p>
            <a:pPr lvl="2" eaLnBrk="1" latinLnBrk="0" hangingPunct="1"/>
            <a:endParaRPr kumimoji="0"/>
          </a:p>
          <a:p>
            <a:pPr lvl="3" eaLnBrk="1" latinLnBrk="0" hangingPunct="1"/>
            <a:endParaRPr kumimoji="0"/>
          </a:p>
          <a:p>
            <a:pPr lvl="4" eaLnBrk="1" latinLnBrk="0" hangingPunct="1"/>
            <a:endParaRPr kumimoji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3625" y="1535113"/>
            <a:ext cx="4041775" cy="639762"/>
          </a:xfrm>
        </p:spPr>
        <p:txBody>
          <a:bodyPr anchor="b"/>
          <a:lstStyle>
            <a:lvl1pPr marL="0" indent="0" eaLnBrk="1" latinLnBrk="0" hangingPunct="1">
              <a:buNone/>
              <a:defRPr kumimoji="0" lang="ru-RU" sz="2400" b="1"/>
            </a:lvl1pPr>
            <a:lvl2pPr marL="457200" indent="0" eaLnBrk="1" latinLnBrk="0" hangingPunct="1">
              <a:buNone/>
              <a:defRPr kumimoji="0" lang="ru-RU" sz="2000" b="1"/>
            </a:lvl2pPr>
            <a:lvl3pPr marL="914400" indent="0" eaLnBrk="1" latinLnBrk="0" hangingPunct="1">
              <a:buNone/>
              <a:defRPr kumimoji="0" lang="ru-RU" sz="1800" b="1"/>
            </a:lvl3pPr>
            <a:lvl4pPr marL="1371600" indent="0" eaLnBrk="1" latinLnBrk="0" hangingPunct="1">
              <a:buNone/>
              <a:defRPr kumimoji="0" lang="ru-RU" sz="1600" b="1"/>
            </a:lvl4pPr>
            <a:lvl5pPr marL="1828800" indent="0" eaLnBrk="1" latinLnBrk="0" hangingPunct="1">
              <a:buNone/>
              <a:defRPr kumimoji="0" lang="ru-RU" sz="1600" b="1"/>
            </a:lvl5pPr>
            <a:lvl6pPr marL="2286000" indent="0" eaLnBrk="1" latinLnBrk="0" hangingPunct="1">
              <a:buNone/>
              <a:defRPr kumimoji="0" lang="ru-RU" sz="1600" b="1"/>
            </a:lvl6pPr>
            <a:lvl7pPr marL="2743200" indent="0" eaLnBrk="1" latinLnBrk="0" hangingPunct="1">
              <a:buNone/>
              <a:defRPr kumimoji="0" lang="ru-RU" sz="1600" b="1"/>
            </a:lvl7pPr>
            <a:lvl8pPr marL="3200400" indent="0" eaLnBrk="1" latinLnBrk="0" hangingPunct="1">
              <a:buNone/>
              <a:defRPr kumimoji="0" lang="ru-RU" sz="1600" b="1"/>
            </a:lvl8pPr>
            <a:lvl9pPr marL="3657600" indent="0" eaLnBrk="1" latinLnBrk="0" hangingPunct="1">
              <a:buNone/>
              <a:defRPr kumimoji="0" lang="ru-RU" sz="1600" b="1"/>
            </a:lvl9pPr>
          </a:lstStyle>
          <a:p>
            <a:pPr lvl="0" eaLnBrk="1" latinLnBrk="0" hangingPunct="1"/>
            <a:endParaRPr kumimoji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3625" y="2174875"/>
            <a:ext cx="4041775" cy="3951288"/>
          </a:xfrm>
        </p:spPr>
        <p:txBody>
          <a:bodyPr/>
          <a:lstStyle>
            <a:lvl1pPr eaLnBrk="1" latinLnBrk="0" hangingPunct="1">
              <a:defRPr kumimoji="0" lang="ru-RU" sz="2400"/>
            </a:lvl1pPr>
            <a:lvl2pPr eaLnBrk="1" latinLnBrk="0" hangingPunct="1">
              <a:defRPr kumimoji="0" lang="ru-RU" sz="2000"/>
            </a:lvl2pPr>
            <a:lvl3pPr eaLnBrk="1" latinLnBrk="0" hangingPunct="1">
              <a:defRPr kumimoji="0" lang="ru-RU" sz="1800"/>
            </a:lvl3pPr>
            <a:lvl4pPr eaLnBrk="1" latinLnBrk="0" hangingPunct="1">
              <a:defRPr kumimoji="0" lang="ru-RU" sz="1600"/>
            </a:lvl4pPr>
            <a:lvl5pPr eaLnBrk="1" latinLnBrk="0" hangingPunct="1">
              <a:defRPr kumimoji="0" lang="ru-RU" sz="1600"/>
            </a:lvl5pPr>
            <a:lvl6pPr eaLnBrk="1" latinLnBrk="0" hangingPunct="1">
              <a:defRPr kumimoji="0" lang="ru-RU" sz="1600"/>
            </a:lvl6pPr>
            <a:lvl7pPr eaLnBrk="1" latinLnBrk="0" hangingPunct="1">
              <a:defRPr kumimoji="0" lang="ru-RU" sz="1600"/>
            </a:lvl7pPr>
            <a:lvl8pPr eaLnBrk="1" latinLnBrk="0" hangingPunct="1">
              <a:defRPr kumimoji="0" lang="ru-RU" sz="1600"/>
            </a:lvl8pPr>
            <a:lvl9pPr eaLnBrk="1" latinLnBrk="0" hangingPunct="1">
              <a:defRPr kumimoji="0" lang="ru-RU" sz="1600"/>
            </a:lvl9pPr>
          </a:lstStyle>
          <a:p>
            <a:pPr lvl="0" eaLnBrk="1" latinLnBrk="0" hangingPunct="1"/>
            <a:endParaRPr kumimoji="0"/>
          </a:p>
          <a:p>
            <a:pPr lvl="1" eaLnBrk="1" latinLnBrk="0" hangingPunct="1"/>
            <a:endParaRPr kumimoji="0"/>
          </a:p>
          <a:p>
            <a:pPr lvl="2" eaLnBrk="1" latinLnBrk="0" hangingPunct="1"/>
            <a:endParaRPr kumimoji="0"/>
          </a:p>
          <a:p>
            <a:pPr lvl="3" eaLnBrk="1" latinLnBrk="0" hangingPunct="1"/>
            <a:endParaRPr kumimoji="0"/>
          </a:p>
          <a:p>
            <a:pPr lvl="4" eaLnBrk="1" latinLnBrk="0" hangingPunct="1"/>
            <a:endParaRPr kumimoji="0"/>
          </a:p>
        </p:txBody>
      </p:sp>
    </p:spTree>
  </p:cSld>
  <p:clrMapOvr>
    <a:masterClrMapping/>
  </p:clrMapOvr>
  <p:transition xmlns:p14="http://schemas.microsoft.com/office/powerpoint/2010/main"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3008313" cy="1162050"/>
          </a:xfrm>
        </p:spPr>
        <p:txBody>
          <a:bodyPr anchor="b"/>
          <a:lstStyle>
            <a:lvl1pPr algn="l" eaLnBrk="1" latinLnBrk="0" hangingPunct="1">
              <a:defRPr kumimoji="0" lang="ru-RU" sz="2000" b="1"/>
            </a:lvl1pPr>
          </a:lstStyle>
          <a:p>
            <a:pPr eaLnBrk="1" latinLnBrk="0" hangingPunct="1"/>
            <a:endParaRPr kumimoji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273050"/>
            <a:ext cx="5111750" cy="5853113"/>
          </a:xfrm>
        </p:spPr>
        <p:txBody>
          <a:bodyPr/>
          <a:lstStyle>
            <a:lvl1pPr eaLnBrk="1" latinLnBrk="0" hangingPunct="1">
              <a:defRPr kumimoji="0" lang="ru-RU" sz="3200"/>
            </a:lvl1pPr>
            <a:lvl2pPr eaLnBrk="1" latinLnBrk="0" hangingPunct="1">
              <a:defRPr kumimoji="0" lang="ru-RU" sz="2800"/>
            </a:lvl2pPr>
            <a:lvl3pPr eaLnBrk="1" latinLnBrk="0" hangingPunct="1">
              <a:defRPr kumimoji="0" lang="ru-RU" sz="2400"/>
            </a:lvl3pPr>
            <a:lvl4pPr eaLnBrk="1" latinLnBrk="0" hangingPunct="1">
              <a:defRPr kumimoji="0" lang="ru-RU" sz="2000"/>
            </a:lvl4pPr>
            <a:lvl5pPr eaLnBrk="1" latinLnBrk="0" hangingPunct="1">
              <a:defRPr kumimoji="0" lang="ru-RU" sz="2000"/>
            </a:lvl5pPr>
            <a:lvl6pPr eaLnBrk="1" latinLnBrk="0" hangingPunct="1">
              <a:defRPr kumimoji="0" lang="ru-RU" sz="2000"/>
            </a:lvl6pPr>
            <a:lvl7pPr eaLnBrk="1" latinLnBrk="0" hangingPunct="1">
              <a:defRPr kumimoji="0" lang="ru-RU" sz="2000"/>
            </a:lvl7pPr>
            <a:lvl8pPr eaLnBrk="1" latinLnBrk="0" hangingPunct="1">
              <a:defRPr kumimoji="0" lang="ru-RU" sz="2000"/>
            </a:lvl8pPr>
            <a:lvl9pPr eaLnBrk="1" latinLnBrk="0" hangingPunct="1">
              <a:defRPr kumimoji="0" lang="ru-RU" sz="2000"/>
            </a:lvl9pPr>
          </a:lstStyle>
          <a:p>
            <a:pPr lvl="0" eaLnBrk="1" latinLnBrk="0" hangingPunct="1"/>
            <a:endParaRPr kumimoji="0"/>
          </a:p>
          <a:p>
            <a:pPr lvl="1" eaLnBrk="1" latinLnBrk="0" hangingPunct="1"/>
            <a:endParaRPr kumimoji="0"/>
          </a:p>
          <a:p>
            <a:pPr lvl="2" eaLnBrk="1" latinLnBrk="0" hangingPunct="1"/>
            <a:endParaRPr kumimoji="0"/>
          </a:p>
          <a:p>
            <a:pPr lvl="3" eaLnBrk="1" latinLnBrk="0" hangingPunct="1"/>
            <a:endParaRPr kumimoji="0"/>
          </a:p>
          <a:p>
            <a:pPr lvl="4" eaLnBrk="1" latinLnBrk="0" hangingPunct="1"/>
            <a:endParaRPr kumimoji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1435100"/>
            <a:ext cx="3008313" cy="4691063"/>
          </a:xfrm>
        </p:spPr>
        <p:txBody>
          <a:bodyPr/>
          <a:lstStyle>
            <a:lvl1pPr marL="0" indent="0" eaLnBrk="1" latinLnBrk="0" hangingPunct="1">
              <a:buNone/>
              <a:defRPr kumimoji="0" lang="ru-RU" sz="1400"/>
            </a:lvl1pPr>
            <a:lvl2pPr marL="457200" indent="0" eaLnBrk="1" latinLnBrk="0" hangingPunct="1">
              <a:buNone/>
              <a:defRPr kumimoji="0" lang="ru-RU" sz="1200"/>
            </a:lvl2pPr>
            <a:lvl3pPr marL="914400" indent="0" eaLnBrk="1" latinLnBrk="0" hangingPunct="1">
              <a:buNone/>
              <a:defRPr kumimoji="0" lang="ru-RU" sz="1000"/>
            </a:lvl3pPr>
            <a:lvl4pPr marL="1371600" indent="0" eaLnBrk="1" latinLnBrk="0" hangingPunct="1">
              <a:buNone/>
              <a:defRPr kumimoji="0" lang="ru-RU" sz="900"/>
            </a:lvl4pPr>
            <a:lvl5pPr marL="1828800" indent="0" eaLnBrk="1" latinLnBrk="0" hangingPunct="1">
              <a:buNone/>
              <a:defRPr kumimoji="0" lang="ru-RU" sz="900"/>
            </a:lvl5pPr>
            <a:lvl6pPr marL="2286000" indent="0" eaLnBrk="1" latinLnBrk="0" hangingPunct="1">
              <a:buNone/>
              <a:defRPr kumimoji="0" lang="ru-RU" sz="900"/>
            </a:lvl6pPr>
            <a:lvl7pPr marL="2743200" indent="0" eaLnBrk="1" latinLnBrk="0" hangingPunct="1">
              <a:buNone/>
              <a:defRPr kumimoji="0" lang="ru-RU" sz="900"/>
            </a:lvl7pPr>
            <a:lvl8pPr marL="3200400" indent="0" eaLnBrk="1" latinLnBrk="0" hangingPunct="1">
              <a:buNone/>
              <a:defRPr kumimoji="0" lang="ru-RU" sz="900"/>
            </a:lvl8pPr>
            <a:lvl9pPr marL="3657600" indent="0" eaLnBrk="1" latinLnBrk="0" hangingPunct="1">
              <a:buNone/>
              <a:defRPr kumimoji="0" lang="ru-RU" sz="900"/>
            </a:lvl9pPr>
          </a:lstStyle>
          <a:p>
            <a:pPr lvl="0" eaLnBrk="1" latinLnBrk="0" hangingPunct="1"/>
            <a:endParaRPr kumimoji="0"/>
          </a:p>
        </p:txBody>
      </p:sp>
    </p:spTree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 eaLnBrk="1" latinLnBrk="0" hangingPunct="1">
              <a:defRPr kumimoji="0" lang="ru-RU" sz="2000" b="1"/>
            </a:lvl1pPr>
          </a:lstStyle>
          <a:p>
            <a:pPr eaLnBrk="1" latinLnBrk="0" hangingPunct="1"/>
            <a:endParaRPr kumimoji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 eaLnBrk="1" latinLnBrk="0" hangingPunct="1">
              <a:buNone/>
              <a:defRPr kumimoji="0" lang="ru-RU" sz="3200"/>
            </a:lvl1pPr>
            <a:lvl2pPr marL="457200" indent="0" eaLnBrk="1" latinLnBrk="0" hangingPunct="1">
              <a:buNone/>
              <a:defRPr kumimoji="0" lang="ru-RU" sz="2800"/>
            </a:lvl2pPr>
            <a:lvl3pPr marL="914400" indent="0" eaLnBrk="1" latinLnBrk="0" hangingPunct="1">
              <a:buNone/>
              <a:defRPr kumimoji="0" lang="ru-RU" sz="2400"/>
            </a:lvl3pPr>
            <a:lvl4pPr marL="1371600" indent="0" eaLnBrk="1" latinLnBrk="0" hangingPunct="1">
              <a:buNone/>
              <a:defRPr kumimoji="0" lang="ru-RU" sz="2000"/>
            </a:lvl4pPr>
            <a:lvl5pPr marL="1828800" indent="0" eaLnBrk="1" latinLnBrk="0" hangingPunct="1">
              <a:buNone/>
              <a:defRPr kumimoji="0" lang="ru-RU" sz="2000"/>
            </a:lvl5pPr>
            <a:lvl6pPr marL="2286000" indent="0" eaLnBrk="1" latinLnBrk="0" hangingPunct="1">
              <a:buNone/>
              <a:defRPr kumimoji="0" lang="ru-RU" sz="2000"/>
            </a:lvl6pPr>
            <a:lvl7pPr marL="2743200" indent="0" eaLnBrk="1" latinLnBrk="0" hangingPunct="1">
              <a:buNone/>
              <a:defRPr kumimoji="0" lang="ru-RU" sz="2000"/>
            </a:lvl7pPr>
            <a:lvl8pPr marL="3200400" indent="0" eaLnBrk="1" latinLnBrk="0" hangingPunct="1">
              <a:buNone/>
              <a:defRPr kumimoji="0" lang="ru-RU" sz="2000"/>
            </a:lvl8pPr>
            <a:lvl9pPr marL="3657600" indent="0" eaLnBrk="1" latinLnBrk="0" hangingPunct="1">
              <a:buNone/>
              <a:defRPr kumimoji="0" lang="ru-RU" sz="2000"/>
            </a:lvl9pPr>
          </a:lstStyle>
          <a:p>
            <a:pPr eaLnBrk="1" latinLnBrk="0" hangingPunct="1"/>
            <a:endParaRPr kumimoji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 eaLnBrk="1" latinLnBrk="0" hangingPunct="1">
              <a:buNone/>
              <a:defRPr kumimoji="0" lang="ru-RU" sz="1400"/>
            </a:lvl1pPr>
            <a:lvl2pPr marL="457200" indent="0" eaLnBrk="1" latinLnBrk="0" hangingPunct="1">
              <a:buNone/>
              <a:defRPr kumimoji="0" lang="ru-RU" sz="1200"/>
            </a:lvl2pPr>
            <a:lvl3pPr marL="914400" indent="0" eaLnBrk="1" latinLnBrk="0" hangingPunct="1">
              <a:buNone/>
              <a:defRPr kumimoji="0" lang="ru-RU" sz="1000"/>
            </a:lvl3pPr>
            <a:lvl4pPr marL="1371600" indent="0" eaLnBrk="1" latinLnBrk="0" hangingPunct="1">
              <a:buNone/>
              <a:defRPr kumimoji="0" lang="ru-RU" sz="900"/>
            </a:lvl4pPr>
            <a:lvl5pPr marL="1828800" indent="0" eaLnBrk="1" latinLnBrk="0" hangingPunct="1">
              <a:buNone/>
              <a:defRPr kumimoji="0" lang="ru-RU" sz="900"/>
            </a:lvl5pPr>
            <a:lvl6pPr marL="2286000" indent="0" eaLnBrk="1" latinLnBrk="0" hangingPunct="1">
              <a:buNone/>
              <a:defRPr kumimoji="0" lang="ru-RU" sz="900"/>
            </a:lvl6pPr>
            <a:lvl7pPr marL="2743200" indent="0" eaLnBrk="1" latinLnBrk="0" hangingPunct="1">
              <a:buNone/>
              <a:defRPr kumimoji="0" lang="ru-RU" sz="900"/>
            </a:lvl7pPr>
            <a:lvl8pPr marL="3200400" indent="0" eaLnBrk="1" latinLnBrk="0" hangingPunct="1">
              <a:buNone/>
              <a:defRPr kumimoji="0" lang="ru-RU" sz="900"/>
            </a:lvl8pPr>
            <a:lvl9pPr marL="3657600" indent="0" eaLnBrk="1" latinLnBrk="0" hangingPunct="1">
              <a:buNone/>
              <a:defRPr kumimoji="0" lang="ru-RU" sz="900"/>
            </a:lvl9pPr>
          </a:lstStyle>
          <a:p>
            <a:pPr lvl="0" eaLnBrk="1" latinLnBrk="0" hangingPunct="1"/>
            <a:endParaRPr kumimoji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20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0"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01000" y="6248400"/>
            <a:ext cx="914400" cy="365125"/>
          </a:xfrm>
          <a:prstGeom prst="rect">
            <a:avLst/>
          </a:prstGeom>
        </p:spPr>
        <p:txBody>
          <a:bodyPr/>
          <a:lstStyle/>
          <a:p>
            <a:fld id="{33D6E5A2-EC83-451F-A719-9AC1370DD5CF}" type="slidenum">
              <a:rPr kumimoji="0"/>
              <a:pPr/>
              <a:t>‹#›</a:t>
            </a:fld>
            <a:endParaRPr kumimoji="0" lang="ru-RU"/>
          </a:p>
        </p:txBody>
      </p:sp>
    </p:spTree>
  </p:cSld>
  <p:clrMapOvr>
    <a:masterClrMapping/>
  </p:clrMapOvr>
  <p:transition xmlns:p14="http://schemas.microsoft.com/office/powerpoint/2010/main"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endParaRPr kumimoji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endParaRPr kumimoji="0"/>
          </a:p>
          <a:p>
            <a:pPr lvl="1" eaLnBrk="1" latinLnBrk="0" hangingPunct="1"/>
            <a:endParaRPr kumimoji="0"/>
          </a:p>
          <a:p>
            <a:pPr lvl="2" eaLnBrk="1" latinLnBrk="0" hangingPunct="1"/>
            <a:endParaRPr kumimoji="0"/>
          </a:p>
          <a:p>
            <a:pPr lvl="3" eaLnBrk="1" latinLnBrk="0" hangingPunct="1"/>
            <a:endParaRPr kumimoji="0"/>
          </a:p>
          <a:p>
            <a:pPr lvl="4" eaLnBrk="1" latinLnBrk="0" hangingPunct="1"/>
            <a:endParaRPr kumimoji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0"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248400"/>
            <a:ext cx="914400" cy="365125"/>
          </a:xfrm>
          <a:prstGeom prst="rect">
            <a:avLst/>
          </a:prstGeom>
        </p:spPr>
        <p:txBody>
          <a:bodyPr/>
          <a:lstStyle/>
          <a:p>
            <a:fld id="{33D6E5A2-EC83-451F-A719-9AC1370DD5CF}" type="slidenum">
              <a:rPr kumimoji="0"/>
              <a:pPr/>
              <a:t>‹#›</a:t>
            </a:fld>
            <a:endParaRPr kumimoji="0" lang="ru-RU"/>
          </a:p>
        </p:txBody>
      </p:sp>
    </p:spTree>
  </p:cSld>
  <p:clrMapOvr>
    <a:masterClrMapping/>
  </p:clrMapOvr>
  <p:transition xmlns:p14="http://schemas.microsoft.com/office/powerpoint/2010/main"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38"/>
            <a:ext cx="2057400" cy="5851525"/>
          </a:xfrm>
        </p:spPr>
        <p:txBody>
          <a:bodyPr vert="eaVert"/>
          <a:lstStyle/>
          <a:p>
            <a:pPr eaLnBrk="1" latinLnBrk="0" hangingPunct="1"/>
            <a:endParaRPr kumimoji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274638"/>
            <a:ext cx="5867400" cy="5851525"/>
          </a:xfrm>
        </p:spPr>
        <p:txBody>
          <a:bodyPr vert="eaVert"/>
          <a:lstStyle/>
          <a:p>
            <a:pPr lvl="0" eaLnBrk="1" latinLnBrk="0" hangingPunct="1"/>
            <a:endParaRPr kumimoji="0"/>
          </a:p>
          <a:p>
            <a:pPr lvl="1" eaLnBrk="1" latinLnBrk="0" hangingPunct="1"/>
            <a:endParaRPr kumimoji="0"/>
          </a:p>
          <a:p>
            <a:pPr lvl="2" eaLnBrk="1" latinLnBrk="0" hangingPunct="1"/>
            <a:endParaRPr kumimoji="0"/>
          </a:p>
          <a:p>
            <a:pPr lvl="3" eaLnBrk="1" latinLnBrk="0" hangingPunct="1"/>
            <a:endParaRPr kumimoji="0"/>
          </a:p>
          <a:p>
            <a:pPr lvl="4" eaLnBrk="1" latinLnBrk="0" hangingPunct="1"/>
            <a:endParaRPr kumimoji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0"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248400"/>
            <a:ext cx="914400" cy="365125"/>
          </a:xfrm>
          <a:prstGeom prst="rect">
            <a:avLst/>
          </a:prstGeom>
        </p:spPr>
        <p:txBody>
          <a:bodyPr/>
          <a:lstStyle/>
          <a:p>
            <a:fld id="{33D6E5A2-EC83-451F-A719-9AC1370DD5CF}" type="slidenum">
              <a:rPr kumimoji="0"/>
              <a:pPr/>
              <a:t>‹#›</a:t>
            </a:fld>
            <a:endParaRPr kumimoji="0" lang="ru-RU"/>
          </a:p>
        </p:txBody>
      </p:sp>
    </p:spTree>
  </p:cSld>
  <p:clrMapOvr>
    <a:masterClrMapping/>
  </p:clrMapOvr>
  <p:transition xmlns:p14="http://schemas.microsoft.com/office/powerpoint/2010/main"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76200"/>
            <a:ext cx="7772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eaLnBrk="1" latinLnBrk="0" hangingPunct="1"/>
            <a:r>
              <a:rPr kumimoji="0" lang="en-US" dirty="0" smtClean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066800"/>
            <a:ext cx="7772400" cy="5059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cxnSp>
        <p:nvCxnSpPr>
          <p:cNvPr id="9" name="Прямая соединительная линия 8"/>
          <p:cNvCxnSpPr/>
          <p:nvPr userDrawn="1"/>
        </p:nvCxnSpPr>
        <p:spPr>
          <a:xfrm>
            <a:off x="685800" y="0"/>
            <a:ext cx="0" cy="6858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6" r:id="rId6"/>
    <p:sldLayoutId id="2147483657" r:id="rId7"/>
    <p:sldLayoutId id="2147483658" r:id="rId8"/>
    <p:sldLayoutId id="2147483659" r:id="rId9"/>
    <p:sldLayoutId id="2147483654" r:id="rId10"/>
    <p:sldLayoutId id="2147483655" r:id="rId11"/>
    <p:sldLayoutId id="2147483663" r:id="rId12"/>
  </p:sldLayoutIdLst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r" defTabSz="914400" rtl="0" eaLnBrk="1" latinLnBrk="0" hangingPunct="1">
        <a:spcBef>
          <a:spcPct val="0"/>
        </a:spcBef>
        <a:buNone/>
        <a:defRPr kumimoji="0" lang="ru-RU" sz="4400" b="1" kern="1200">
          <a:solidFill>
            <a:srgbClr val="660066"/>
          </a:solidFill>
          <a:latin typeface="Times New Roman"/>
          <a:ea typeface="+mj-ea"/>
          <a:cs typeface="Times New Roman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ru-RU" sz="2800" kern="1200">
          <a:solidFill>
            <a:schemeClr val="tx1"/>
          </a:solidFill>
          <a:latin typeface="Comic Sans MS"/>
          <a:ea typeface="+mn-ea"/>
          <a:cs typeface="Comic Sans M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ru-RU" sz="2400" kern="1200">
          <a:solidFill>
            <a:schemeClr val="tx1"/>
          </a:solidFill>
          <a:latin typeface="Comic Sans MS"/>
          <a:ea typeface="+mn-ea"/>
          <a:cs typeface="Comic Sans M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ru-RU" sz="2000" kern="1200">
          <a:solidFill>
            <a:schemeClr val="tx1"/>
          </a:solidFill>
          <a:latin typeface="Comic Sans MS"/>
          <a:ea typeface="+mn-ea"/>
          <a:cs typeface="Comic Sans M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ru-RU" sz="1800" kern="1200">
          <a:solidFill>
            <a:schemeClr val="tx1"/>
          </a:solidFill>
          <a:latin typeface="Comic Sans MS"/>
          <a:ea typeface="+mn-ea"/>
          <a:cs typeface="Comic Sans M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0" lang="ru-RU" sz="1800" kern="1200">
          <a:solidFill>
            <a:schemeClr val="tx1"/>
          </a:solidFill>
          <a:latin typeface="Comic Sans MS"/>
          <a:ea typeface="+mn-ea"/>
          <a:cs typeface="Comic Sans M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ru-RU"/>
      </a:defPPr>
      <a:lvl1pPr marL="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emf"/><Relationship Id="rId7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_________Microsoft_Word1.docx"/><Relationship Id="rId5" Type="http://schemas.openxmlformats.org/officeDocument/2006/relationships/image" Target="../media/image26.emf"/><Relationship Id="rId6" Type="http://schemas.openxmlformats.org/officeDocument/2006/relationships/image" Target="../media/image27.jpeg"/><Relationship Id="rId7" Type="http://schemas.openxmlformats.org/officeDocument/2006/relationships/image" Target="../media/image28.jpeg"/><Relationship Id="rId8" Type="http://schemas.openxmlformats.org/officeDocument/2006/relationships/image" Target="../media/image29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jpeg"/><Relationship Id="rId6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jpeg"/><Relationship Id="rId6" Type="http://schemas.openxmlformats.org/officeDocument/2006/relationships/oleObject" Target="../embeddings/oleObject2.bin"/><Relationship Id="rId7" Type="http://schemas.openxmlformats.org/officeDocument/2006/relationships/package" Target="../embeddings/_________Microsoft_Word2.docx"/><Relationship Id="rId8" Type="http://schemas.openxmlformats.org/officeDocument/2006/relationships/image" Target="../media/image40.emf"/><Relationship Id="rId9" Type="http://schemas.openxmlformats.org/officeDocument/2006/relationships/image" Target="../media/image44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5" Type="http://schemas.openxmlformats.org/officeDocument/2006/relationships/image" Target="../media/image48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oleObject" Target="../embeddings/oleObject3.bin"/><Relationship Id="rId9" Type="http://schemas.openxmlformats.org/officeDocument/2006/relationships/image" Target="../media/image54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4" Type="http://schemas.openxmlformats.org/officeDocument/2006/relationships/oleObject" Target="../embeddings/oleObject4.bin"/><Relationship Id="rId5" Type="http://schemas.openxmlformats.org/officeDocument/2006/relationships/package" Target="../embeddings/_________Microsoft_Word3.docx"/><Relationship Id="rId6" Type="http://schemas.openxmlformats.org/officeDocument/2006/relationships/image" Target="../media/image60.emf"/><Relationship Id="rId7" Type="http://schemas.openxmlformats.org/officeDocument/2006/relationships/image" Target="../media/image62.jpeg"/><Relationship Id="rId8" Type="http://schemas.openxmlformats.org/officeDocument/2006/relationships/image" Target="../media/image63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emf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762000" y="2514600"/>
            <a:ext cx="7972928" cy="1219200"/>
          </a:xfrm>
        </p:spPr>
        <p:txBody>
          <a:bodyPr>
            <a:noAutofit/>
          </a:bodyPr>
          <a:lstStyle/>
          <a:p>
            <a:r>
              <a:rPr lang="en-US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</a:rPr>
              <a:t>Status of the vepp-4 accelerator facility</a:t>
            </a:r>
            <a:r>
              <a:rPr lang="en-US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en-US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</a:rPr>
            </a:br>
            <a:endParaRPr lang="ru-RU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8000"/>
              </a:solidFill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4600" y="4038600"/>
            <a:ext cx="6220328" cy="12954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sz="3200" dirty="0" err="1" smtClean="0">
                <a:solidFill>
                  <a:srgbClr val="000090"/>
                </a:solidFill>
                <a:latin typeface="Comic Sans MS"/>
              </a:rPr>
              <a:t>P.Piminov</a:t>
            </a:r>
            <a:r>
              <a:rPr lang="en-US" sz="3200" dirty="0" smtClean="0">
                <a:solidFill>
                  <a:srgbClr val="000090"/>
                </a:solidFill>
                <a:latin typeface="Comic Sans MS"/>
              </a:rPr>
              <a:t> for VEPP-4 team</a:t>
            </a:r>
          </a:p>
          <a:p>
            <a:pPr>
              <a:lnSpc>
                <a:spcPct val="110000"/>
              </a:lnSpc>
            </a:pPr>
            <a:r>
              <a:rPr lang="en-US" sz="3200" dirty="0" err="1" smtClean="0">
                <a:solidFill>
                  <a:srgbClr val="000090"/>
                </a:solidFill>
                <a:latin typeface="Comic Sans MS"/>
              </a:rPr>
              <a:t>Budker</a:t>
            </a:r>
            <a:r>
              <a:rPr lang="en-US" sz="3200" dirty="0" smtClean="0">
                <a:solidFill>
                  <a:srgbClr val="000090"/>
                </a:solidFill>
                <a:latin typeface="Comic Sans MS"/>
              </a:rPr>
              <a:t> Institute of Nuclear Physics SR RAS,</a:t>
            </a:r>
          </a:p>
          <a:p>
            <a:pPr>
              <a:lnSpc>
                <a:spcPct val="110000"/>
              </a:lnSpc>
            </a:pPr>
            <a:r>
              <a:rPr lang="en-US" sz="3200" dirty="0" smtClean="0">
                <a:solidFill>
                  <a:srgbClr val="000090"/>
                </a:solidFill>
                <a:latin typeface="Comic Sans MS"/>
              </a:rPr>
              <a:t>Novosibirsk, Russia</a:t>
            </a:r>
            <a:endParaRPr lang="ru-RU" sz="3200" dirty="0">
              <a:solidFill>
                <a:srgbClr val="000090"/>
              </a:solidFill>
              <a:latin typeface="Comic Sans MS"/>
            </a:endParaRPr>
          </a:p>
        </p:txBody>
      </p:sp>
      <p:pic>
        <p:nvPicPr>
          <p:cNvPr id="6" name="Изображение 5" descr="vepp4_logo_en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791200"/>
            <a:ext cx="1676400" cy="762000"/>
          </a:xfrm>
          <a:prstGeom prst="rect">
            <a:avLst/>
          </a:prstGeom>
        </p:spPr>
      </p:pic>
      <p:sp>
        <p:nvSpPr>
          <p:cNvPr id="8" name="Rectangle 50"/>
          <p:cNvSpPr>
            <a:spLocks noChangeArrowheads="1"/>
          </p:cNvSpPr>
          <p:nvPr/>
        </p:nvSpPr>
        <p:spPr bwMode="auto">
          <a:xfrm>
            <a:off x="685801" y="66627"/>
            <a:ext cx="8001000" cy="1102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</a:rPr>
              <a:t>XII International </a:t>
            </a: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workshop “Problems of Charge Particle Accelerators” </a:t>
            </a:r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</a:rPr>
              <a:t>to </a:t>
            </a: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the </a:t>
            </a:r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</a:rPr>
              <a:t>memory of </a:t>
            </a: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Prof. V.P. </a:t>
            </a:r>
            <a:r>
              <a:rPr lang="en-US" sz="20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Sarantsev</a:t>
            </a: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,</a:t>
            </a:r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September </a:t>
            </a:r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</a:rPr>
              <a:t>3-8, 2017, </a:t>
            </a:r>
            <a:r>
              <a:rPr lang="en-US" sz="2000" b="1" dirty="0" err="1">
                <a:solidFill>
                  <a:srgbClr val="FF0000"/>
                </a:solidFill>
                <a:latin typeface="Comic Sans MS"/>
                <a:cs typeface="Comic Sans MS"/>
              </a:rPr>
              <a:t>Alushta</a:t>
            </a:r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</a:rPr>
              <a:t>, Russia</a:t>
            </a:r>
            <a:endParaRPr lang="ru-RU" sz="20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76225676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RD energy calibration</a:t>
            </a:r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762000" y="1112520"/>
            <a:ext cx="8229600" cy="4526280"/>
          </a:xfrm>
          <a:solidFill>
            <a:srgbClr val="FFFFFF"/>
          </a:solidFill>
          <a:ln>
            <a:solidFill>
              <a:srgbClr val="000000"/>
            </a:solidFill>
          </a:ln>
          <a:effectLst>
            <a:outerShdw blurRad="50800" dist="63500" dir="2700000" algn="tl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68" y="3019297"/>
            <a:ext cx="4121636" cy="2548307"/>
          </a:xfrm>
          <a:prstGeom prst="rect">
            <a:avLst/>
          </a:prstGeom>
          <a:noFill/>
          <a:ln w="1270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3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41" y="2659177"/>
            <a:ext cx="3830703" cy="289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05977" y="1208875"/>
            <a:ext cx="7571303" cy="1441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5738" indent="-185738">
              <a:lnSpc>
                <a:spcPct val="110000"/>
              </a:lnSpc>
              <a:buFont typeface="Arial"/>
              <a:buChar char="•"/>
            </a:pPr>
            <a:r>
              <a:rPr lang="en-US" sz="2000" b="1" dirty="0">
                <a:solidFill>
                  <a:srgbClr val="000090"/>
                </a:solidFill>
                <a:latin typeface="Times"/>
                <a:cs typeface="Times"/>
              </a:rPr>
              <a:t>Accuracy ~ 10</a:t>
            </a:r>
            <a:r>
              <a:rPr lang="en-US" sz="2000" b="1" baseline="30000" dirty="0">
                <a:solidFill>
                  <a:srgbClr val="000090"/>
                </a:solidFill>
                <a:latin typeface="Times"/>
                <a:cs typeface="Times"/>
              </a:rPr>
              <a:t>-</a:t>
            </a:r>
            <a:r>
              <a:rPr lang="en-US" sz="2000" b="1" baseline="30000" dirty="0" smtClean="0">
                <a:solidFill>
                  <a:srgbClr val="000090"/>
                </a:solidFill>
                <a:latin typeface="Times"/>
                <a:cs typeface="Times"/>
              </a:rPr>
              <a:t>6</a:t>
            </a: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endParaRPr lang="en-US" sz="2000" b="1" dirty="0">
              <a:solidFill>
                <a:srgbClr val="000090"/>
              </a:solidFill>
              <a:latin typeface="Times"/>
              <a:cs typeface="Times"/>
            </a:endParaRPr>
          </a:p>
          <a:p>
            <a:pPr marL="185738" indent="-185738">
              <a:lnSpc>
                <a:spcPct val="110000"/>
              </a:lnSpc>
              <a:buFont typeface="Arial"/>
              <a:buChar char="•"/>
            </a:pPr>
            <a:r>
              <a:rPr lang="en-US" sz="2000" b="1" dirty="0">
                <a:solidFill>
                  <a:srgbClr val="000090"/>
                </a:solidFill>
                <a:latin typeface="Times"/>
                <a:cs typeface="Times"/>
              </a:rPr>
              <a:t>Needs polarized </a:t>
            </a: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beam</a:t>
            </a:r>
            <a:endParaRPr lang="en-US" sz="2000" b="1" dirty="0">
              <a:solidFill>
                <a:srgbClr val="000090"/>
              </a:solidFill>
              <a:latin typeface="Times"/>
              <a:cs typeface="Times"/>
            </a:endParaRPr>
          </a:p>
          <a:p>
            <a:pPr marL="185738" indent="-185738">
              <a:lnSpc>
                <a:spcPct val="110000"/>
              </a:lnSpc>
              <a:buFont typeface="Arial"/>
              <a:buChar char="•"/>
            </a:pPr>
            <a:r>
              <a:rPr lang="en-US" sz="2000" b="1" dirty="0">
                <a:solidFill>
                  <a:srgbClr val="000090"/>
                </a:solidFill>
                <a:latin typeface="Times"/>
                <a:cs typeface="Times"/>
              </a:rPr>
              <a:t>Up to 2-3 serial measurements possible with the same </a:t>
            </a: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beam</a:t>
            </a:r>
            <a:endParaRPr lang="en-US" sz="2000" b="1" dirty="0">
              <a:solidFill>
                <a:srgbClr val="000090"/>
              </a:solidFill>
              <a:latin typeface="Times"/>
              <a:cs typeface="Times"/>
            </a:endParaRPr>
          </a:p>
          <a:p>
            <a:pPr marL="185738" indent="-185738">
              <a:lnSpc>
                <a:spcPct val="110000"/>
              </a:lnSpc>
              <a:buFont typeface="Arial"/>
              <a:buChar char="•"/>
            </a:pPr>
            <a:r>
              <a:rPr lang="en-US" sz="2000" b="1" dirty="0">
                <a:solidFill>
                  <a:srgbClr val="000090"/>
                </a:solidFill>
                <a:latin typeface="Times"/>
                <a:cs typeface="Times"/>
              </a:rPr>
              <a:t>Polarized beam obtained in ranges  </a:t>
            </a: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E = 1.5÷2 </a:t>
            </a:r>
            <a:r>
              <a:rPr lang="en-US" sz="2000" b="1" dirty="0" err="1" smtClean="0">
                <a:solidFill>
                  <a:srgbClr val="000090"/>
                </a:solidFill>
                <a:latin typeface="Times"/>
                <a:cs typeface="Times"/>
              </a:rPr>
              <a:t>GeV</a:t>
            </a:r>
            <a:r>
              <a:rPr lang="en-US" sz="2000" b="1" dirty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and 3.8÷5 </a:t>
            </a:r>
            <a:r>
              <a:rPr lang="en-US" sz="2000" b="1" dirty="0" err="1" smtClean="0">
                <a:solidFill>
                  <a:srgbClr val="000090"/>
                </a:solidFill>
                <a:latin typeface="Times"/>
                <a:cs typeface="Times"/>
              </a:rPr>
              <a:t>GeV</a:t>
            </a:r>
            <a:endParaRPr lang="en-US" sz="2000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6800" y="6096000"/>
            <a:ext cx="7050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~ 100 beam energy calibration run in 2016/2017</a:t>
            </a:r>
            <a:endParaRPr lang="ru-RU" sz="24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383691721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laser </a:t>
            </a:r>
            <a:r>
              <a:rPr lang="en-US" dirty="0" err="1" smtClean="0"/>
              <a:t>polarimeter</a:t>
            </a:r>
            <a:endParaRPr lang="ru-RU" dirty="0"/>
          </a:p>
        </p:txBody>
      </p:sp>
      <p:pic>
        <p:nvPicPr>
          <p:cNvPr id="5" name="Изображение 4" descr="scheme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442" y="4572000"/>
            <a:ext cx="6025558" cy="2209800"/>
          </a:xfrm>
          <a:prstGeom prst="rect">
            <a:avLst/>
          </a:prstGeom>
        </p:spPr>
      </p:pic>
      <p:pic>
        <p:nvPicPr>
          <p:cNvPr id="4" name="Содержимое 6"/>
          <p:cNvPicPr>
            <a:picLocks noGrp="1" noChangeAspect="1"/>
          </p:cNvPicPr>
          <p:nvPr>
            <p:ph idx="1"/>
          </p:nvPr>
        </p:nvPicPr>
        <p:blipFill>
          <a:blip r:embed="rId3"/>
          <a:srcRect t="-7889" b="-7889"/>
          <a:stretch>
            <a:fillRect/>
          </a:stretch>
        </p:blipFill>
        <p:spPr>
          <a:xfrm>
            <a:off x="3803073" y="838200"/>
            <a:ext cx="5264727" cy="2895600"/>
          </a:xfrm>
        </p:spPr>
      </p:pic>
      <p:pic>
        <p:nvPicPr>
          <p:cNvPr id="7" name="Изображение 6" descr="result4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29795"/>
            <a:ext cx="3355287" cy="52280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800" y="5352871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/>
                <a:cs typeface="Comic Sans MS"/>
              </a:rPr>
              <a:t>14</a:t>
            </a:r>
            <a:r>
              <a:rPr lang="en-US" dirty="0" smtClean="0">
                <a:latin typeface="Comic Sans MS"/>
                <a:cs typeface="Comic Sans MS"/>
              </a:rPr>
              <a:t> May 2017 </a:t>
            </a:r>
          </a:p>
          <a:p>
            <a:r>
              <a:rPr lang="en-US" dirty="0" smtClean="0">
                <a:latin typeface="Comic Sans MS"/>
                <a:cs typeface="Comic Sans MS"/>
              </a:rPr>
              <a:t>first beam energy calibration at 4.1 GeV by laser </a:t>
            </a:r>
            <a:r>
              <a:rPr lang="en-US" dirty="0" err="1" smtClean="0">
                <a:latin typeface="Comic Sans MS"/>
                <a:cs typeface="Comic Sans MS"/>
              </a:rPr>
              <a:t>polarimeter</a:t>
            </a:r>
            <a:endParaRPr lang="en-US" dirty="0" smtClean="0"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1752600"/>
            <a:ext cx="2345902" cy="369332"/>
          </a:xfrm>
          <a:prstGeom prst="rect">
            <a:avLst/>
          </a:prstGeom>
          <a:solidFill>
            <a:srgbClr val="FFFFFF">
              <a:alpha val="57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E=4062.8 ±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 0.6 MeV </a:t>
            </a:r>
            <a:endParaRPr lang="ru-RU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400" y="3429000"/>
            <a:ext cx="2832065" cy="70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74759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deuteron @ VEPP-3</a:t>
            </a:r>
            <a:endParaRPr lang="ru-RU" dirty="0"/>
          </a:p>
        </p:txBody>
      </p:sp>
      <p:pic>
        <p:nvPicPr>
          <p:cNvPr id="4" name="Изображение 3" descr="equipment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68" y="2461801"/>
            <a:ext cx="3736932" cy="4319999"/>
          </a:xfrm>
          <a:prstGeom prst="rect">
            <a:avLst/>
          </a:prstGeom>
        </p:spPr>
      </p:pic>
      <p:pic>
        <p:nvPicPr>
          <p:cNvPr id="5" name="Изображение 4" descr="newT20c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461801"/>
            <a:ext cx="3894180" cy="4319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609600"/>
            <a:ext cx="8458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/>
                <a:cs typeface="Comic Sans MS"/>
              </a:rPr>
              <a:t>Tensor-polarized deuteron photodisintegration at the VEPP-3 storage </a:t>
            </a:r>
            <a:r>
              <a:rPr lang="en-US" sz="2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ring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latin typeface="Comic Sans MS"/>
                <a:cs typeface="Comic Sans MS"/>
              </a:rPr>
              <a:t>The two-body deuteron photodisintegration is one of the most studied process in nuclear physics. Tensor </a:t>
            </a:r>
            <a:r>
              <a:rPr lang="en-US" dirty="0" smtClean="0">
                <a:latin typeface="Comic Sans MS"/>
                <a:cs typeface="Comic Sans MS"/>
              </a:rPr>
              <a:t>analyzing </a:t>
            </a:r>
            <a:r>
              <a:rPr lang="en-US" dirty="0">
                <a:latin typeface="Comic Sans MS"/>
                <a:cs typeface="Comic Sans MS"/>
              </a:rPr>
              <a:t>power T20 reaction will be measured in an unexplored region of the photon energy </a:t>
            </a:r>
            <a:r>
              <a:rPr lang="en-US" dirty="0" smtClean="0">
                <a:latin typeface="Comic Sans MS"/>
                <a:cs typeface="Comic Sans MS"/>
              </a:rPr>
              <a:t>up to </a:t>
            </a:r>
            <a:r>
              <a:rPr lang="en-US" dirty="0">
                <a:latin typeface="Comic Sans MS"/>
                <a:cs typeface="Comic Sans MS"/>
              </a:rPr>
              <a:t>1.5 GeV.</a:t>
            </a:r>
            <a:endParaRPr lang="ru-RU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701848508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test </a:t>
            </a:r>
            <a:r>
              <a:rPr lang="en-US" dirty="0"/>
              <a:t>b</a:t>
            </a:r>
            <a:r>
              <a:rPr lang="en-US" dirty="0" smtClean="0"/>
              <a:t>eam facility</a:t>
            </a:r>
            <a:r>
              <a:rPr lang="ru-RU" dirty="0" smtClean="0"/>
              <a:t> </a:t>
            </a:r>
            <a:r>
              <a:rPr lang="en-US" dirty="0" smtClean="0"/>
              <a:t>@ VEPP-4M</a:t>
            </a:r>
            <a:endParaRPr lang="ru-RU" dirty="0"/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6042648"/>
              </p:ext>
            </p:extLst>
          </p:nvPr>
        </p:nvGraphicFramePr>
        <p:xfrm>
          <a:off x="762000" y="2895601"/>
          <a:ext cx="3581400" cy="121919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75391"/>
                <a:gridCol w="956282"/>
                <a:gridCol w="956282"/>
                <a:gridCol w="693445"/>
              </a:tblGrid>
              <a:tr h="247650">
                <a:tc>
                  <a:txBody>
                    <a:bodyPr/>
                    <a:lstStyle/>
                    <a:p>
                      <a:endParaRPr lang="ru-RU" sz="1400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imes"/>
                          <a:cs typeface="Times"/>
                        </a:rPr>
                        <a:t>e</a:t>
                      </a:r>
                      <a:r>
                        <a:rPr lang="en-US" sz="1400" b="1" baseline="30000" dirty="0" smtClean="0">
                          <a:solidFill>
                            <a:schemeClr val="bg1"/>
                          </a:solidFill>
                          <a:latin typeface="Times"/>
                          <a:cs typeface="Times"/>
                        </a:rPr>
                        <a:t>-</a:t>
                      </a:r>
                      <a:endParaRPr lang="ru-RU" sz="1400" b="1" baseline="30000" dirty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g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24765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Times"/>
                          <a:cs typeface="Times"/>
                        </a:rPr>
                        <a:t>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Times"/>
                          <a:cs typeface="Times"/>
                        </a:rPr>
                        <a:t>0.1÷3</a:t>
                      </a:r>
                      <a:endParaRPr lang="ru-RU" sz="1400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Times"/>
                          <a:cs typeface="Times"/>
                        </a:rPr>
                        <a:t>0.05÷1.5</a:t>
                      </a:r>
                      <a:endParaRPr lang="ru-RU" sz="1400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latin typeface="Times"/>
                          <a:cs typeface="Times"/>
                        </a:rPr>
                        <a:t>GeV</a:t>
                      </a:r>
                      <a:endParaRPr lang="ru-RU" sz="1400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247650"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400" b="1" baseline="-25000" dirty="0" err="1" smtClean="0">
                          <a:latin typeface="Symbol" charset="2"/>
                          <a:cs typeface="Symbol" charset="2"/>
                        </a:rPr>
                        <a:t>D</a:t>
                      </a:r>
                      <a:r>
                        <a:rPr lang="en-US" sz="1400" b="1" baseline="-25000" dirty="0" err="1" smtClean="0">
                          <a:latin typeface="Times"/>
                          <a:cs typeface="Times"/>
                        </a:rPr>
                        <a:t>E</a:t>
                      </a:r>
                      <a:r>
                        <a:rPr lang="en-US" sz="1400" b="1" baseline="-25000" dirty="0" smtClean="0">
                          <a:latin typeface="Times"/>
                          <a:cs typeface="Times"/>
                        </a:rPr>
                        <a:t>/E</a:t>
                      </a:r>
                      <a:endParaRPr lang="ru-RU" sz="1400" b="1" baseline="-250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Times"/>
                          <a:cs typeface="Times"/>
                        </a:rPr>
                        <a:t>0.5÷1.5</a:t>
                      </a:r>
                      <a:endParaRPr lang="ru-RU" sz="1400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Times"/>
                          <a:cs typeface="Times"/>
                        </a:rPr>
                        <a:t>~0.5</a:t>
                      </a:r>
                      <a:endParaRPr lang="ru-RU" sz="1400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Times"/>
                          <a:cs typeface="Times"/>
                        </a:rPr>
                        <a:t>%</a:t>
                      </a:r>
                      <a:endParaRPr lang="ru-RU" sz="1400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24765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Times"/>
                          <a:cs typeface="Times"/>
                        </a:rPr>
                        <a:t>Intensity</a:t>
                      </a:r>
                      <a:endParaRPr lang="ru-RU" sz="1400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Times"/>
                          <a:cs typeface="Times"/>
                        </a:rPr>
                        <a:t>10÷100</a:t>
                      </a:r>
                      <a:endParaRPr lang="ru-RU" sz="1400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Times"/>
                          <a:cs typeface="Times"/>
                        </a:rPr>
                        <a:t>~1000</a:t>
                      </a:r>
                      <a:endParaRPr lang="ru-RU" sz="1400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Times"/>
                          <a:cs typeface="Times"/>
                        </a:rPr>
                        <a:t>Hz</a:t>
                      </a:r>
                      <a:endParaRPr lang="ru-RU" sz="1400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Изображение 3" descr="exBeam_electronPrincipe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762000"/>
            <a:ext cx="5057171" cy="1600200"/>
          </a:xfrm>
          <a:prstGeom prst="rect">
            <a:avLst/>
          </a:prstGeom>
        </p:spPr>
      </p:pic>
      <p:pic>
        <p:nvPicPr>
          <p:cNvPr id="5" name="Изображение 4" descr="exHall_201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8" y="763498"/>
            <a:ext cx="3288722" cy="1979702"/>
          </a:xfrm>
          <a:prstGeom prst="rect">
            <a:avLst/>
          </a:prstGeom>
        </p:spPr>
      </p:pic>
      <p:pic>
        <p:nvPicPr>
          <p:cNvPr id="2" name="Изображение 1" descr="mcp_spectr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986216"/>
            <a:ext cx="2362200" cy="1734542"/>
          </a:xfrm>
          <a:prstGeom prst="rect">
            <a:avLst/>
          </a:prstGeom>
        </p:spPr>
      </p:pic>
      <p:pic>
        <p:nvPicPr>
          <p:cNvPr id="6" name="Изображение 5" descr="mcp_eff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191000"/>
            <a:ext cx="2667000" cy="2568222"/>
          </a:xfrm>
          <a:prstGeom prst="rect">
            <a:avLst/>
          </a:prstGeom>
        </p:spPr>
      </p:pic>
      <p:pic>
        <p:nvPicPr>
          <p:cNvPr id="9" name="Picture 2" descr="presentation (dragged).pdf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9" t="12834" b="25840"/>
          <a:stretch/>
        </p:blipFill>
        <p:spPr>
          <a:xfrm>
            <a:off x="4572000" y="3048000"/>
            <a:ext cx="3750733" cy="1756922"/>
          </a:xfrm>
          <a:prstGeom prst="rect">
            <a:avLst/>
          </a:prstGeom>
        </p:spPr>
      </p:pic>
      <p:pic>
        <p:nvPicPr>
          <p:cNvPr id="10" name="Picture 7" descr="IMG_4574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5800" y="4888115"/>
            <a:ext cx="1905000" cy="18936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19600" y="2286000"/>
            <a:ext cx="46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Micro</a:t>
            </a:r>
            <a:r>
              <a:rPr lang="en-US" dirty="0">
                <a:latin typeface="Comic Sans MS"/>
                <a:cs typeface="Comic Sans MS"/>
              </a:rPr>
              <a:t>-channel plates in ionization mode as a fast timing device for future hadron colliders</a:t>
            </a:r>
            <a:endParaRPr lang="ru-RU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943322374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SR</a:t>
            </a:r>
            <a:r>
              <a:rPr lang="ru-RU" dirty="0" smtClean="0"/>
              <a:t> </a:t>
            </a:r>
            <a:r>
              <a:rPr lang="en-US" dirty="0" smtClean="0"/>
              <a:t>@ VEPP-3/VEPP-4M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3463107"/>
              </p:ext>
            </p:extLst>
          </p:nvPr>
        </p:nvGraphicFramePr>
        <p:xfrm>
          <a:off x="845566" y="838200"/>
          <a:ext cx="8222234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0" name="Документ" r:id="rId4" imgW="6096000" imgH="1854200" progId="Word.Document.12">
                  <p:embed/>
                </p:oleObj>
              </mc:Choice>
              <mc:Fallback>
                <p:oleObj name="Документ" r:id="rId4" imgW="6096000" imgH="1854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45566" y="838200"/>
                        <a:ext cx="8222234" cy="2362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Изображение 7" descr="bunker-3D-1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048000"/>
            <a:ext cx="3845608" cy="2057400"/>
          </a:xfrm>
          <a:prstGeom prst="rect">
            <a:avLst/>
          </a:prstGeom>
        </p:spPr>
      </p:pic>
      <p:pic>
        <p:nvPicPr>
          <p:cNvPr id="9" name="Изображение 8" descr="VEPP4bl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961" y="2362200"/>
            <a:ext cx="5415027" cy="2438400"/>
          </a:xfrm>
          <a:prstGeom prst="rect">
            <a:avLst/>
          </a:prstGeom>
        </p:spPr>
      </p:pic>
      <p:pic>
        <p:nvPicPr>
          <p:cNvPr id="7" name="Picture 2" descr="C:\Documents and Settings\zolotarev\Мои документы\Dropbox\SessionBINP_2014\Photos\P1040761-lr.jpg"/>
          <p:cNvPicPr>
            <a:picLocks noChangeAspect="1" noChangeArrowheads="1"/>
          </p:cNvPicPr>
          <p:nvPr/>
        </p:nvPicPr>
        <p:blipFill>
          <a:blip r:embed="rId8" cstate="print"/>
          <a:srcRect t="12469" b="30080"/>
          <a:stretch>
            <a:fillRect/>
          </a:stretch>
        </p:blipFill>
        <p:spPr bwMode="auto">
          <a:xfrm>
            <a:off x="2895600" y="4838655"/>
            <a:ext cx="6248400" cy="20193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6004316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SR experiments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193" y="4141200"/>
            <a:ext cx="4176189" cy="23711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2759" y="3836400"/>
            <a:ext cx="4091241" cy="2412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004" y="838200"/>
            <a:ext cx="4211996" cy="317703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5803" y="838201"/>
            <a:ext cx="4031997" cy="288082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730131927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new hybrid 20 </a:t>
            </a:r>
            <a:r>
              <a:rPr lang="en-US" dirty="0" err="1" smtClean="0"/>
              <a:t>kGs</a:t>
            </a:r>
            <a:r>
              <a:rPr lang="en-US" dirty="0" smtClean="0"/>
              <a:t> wiggler</a:t>
            </a:r>
            <a:endParaRPr lang="ru-RU" dirty="0"/>
          </a:p>
        </p:txBody>
      </p:sp>
      <p:pic>
        <p:nvPicPr>
          <p:cNvPr id="6" name="Объект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0" y="33726"/>
            <a:ext cx="2520000" cy="999118"/>
          </a:xfrm>
          <a:prstGeom prst="rect">
            <a:avLst/>
          </a:prstGeom>
        </p:spPr>
      </p:pic>
      <p:pic>
        <p:nvPicPr>
          <p:cNvPr id="7" name="Объект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0" y="1150184"/>
            <a:ext cx="2520000" cy="2126416"/>
          </a:xfrm>
          <a:prstGeom prst="rect">
            <a:avLst/>
          </a:prstGeom>
        </p:spPr>
      </p:pic>
      <p:pic>
        <p:nvPicPr>
          <p:cNvPr id="8" name="Рисунок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107" y="3962400"/>
            <a:ext cx="4195693" cy="2644755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561058"/>
              </p:ext>
            </p:extLst>
          </p:nvPr>
        </p:nvGraphicFramePr>
        <p:xfrm>
          <a:off x="5797748" y="914400"/>
          <a:ext cx="3276599" cy="2133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/>
                <a:gridCol w="533400"/>
                <a:gridCol w="609599"/>
                <a:gridCol w="533400"/>
              </a:tblGrid>
              <a:tr h="261257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Old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New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Unit</a:t>
                      </a:r>
                      <a:endParaRPr lang="ru-RU" sz="1400" dirty="0"/>
                    </a:p>
                  </a:txBody>
                  <a:tcPr/>
                </a:tc>
              </a:tr>
              <a:tr h="26125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Field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kGs</a:t>
                      </a:r>
                      <a:endParaRPr lang="ru-RU" sz="1400" dirty="0"/>
                    </a:p>
                  </a:txBody>
                  <a:tcPr/>
                </a:tc>
              </a:tr>
              <a:tr h="26125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Period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cm</a:t>
                      </a:r>
                      <a:endParaRPr lang="ru-RU" sz="1400" dirty="0"/>
                    </a:p>
                  </a:txBody>
                  <a:tcPr/>
                </a:tc>
              </a:tr>
              <a:tr h="26125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Number of poles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5+2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7+2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  <a:tr h="26125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Gap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cm</a:t>
                      </a:r>
                      <a:endParaRPr lang="ru-RU" sz="1400" dirty="0"/>
                    </a:p>
                  </a:txBody>
                  <a:tcPr/>
                </a:tc>
              </a:tr>
              <a:tr h="26125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Current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kA</a:t>
                      </a:r>
                      <a:endParaRPr lang="ru-RU" sz="1400" dirty="0"/>
                    </a:p>
                  </a:txBody>
                  <a:tcPr/>
                </a:tc>
              </a:tr>
              <a:tr h="26125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Voltage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V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Изображение 9" descr="IMG_1734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201" y="3371850"/>
            <a:ext cx="4648200" cy="3486150"/>
          </a:xfrm>
          <a:prstGeom prst="rect">
            <a:avLst/>
          </a:prstGeom>
        </p:spPr>
      </p:pic>
      <p:pic>
        <p:nvPicPr>
          <p:cNvPr id="11" name="Изображение 10" descr="IMG_9318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9906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95787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upgrade RF system @ VEPP-4M</a:t>
            </a:r>
            <a:endParaRPr lang="ru-RU" dirty="0"/>
          </a:p>
        </p:txBody>
      </p:sp>
      <p:pic>
        <p:nvPicPr>
          <p:cNvPr id="5" name="Изображение 4" descr="Файл 25.08.17, 18 32 27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76400" y="2133600"/>
            <a:ext cx="6197599" cy="4648199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762000" y="914400"/>
            <a:ext cx="8229600" cy="1041400"/>
            <a:chOff x="179388" y="4918075"/>
            <a:chExt cx="8888412" cy="1152525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179388" y="5265738"/>
              <a:ext cx="1008062" cy="444500"/>
            </a:xfrm>
            <a:prstGeom prst="rect">
              <a:avLst/>
            </a:prstGeom>
            <a:solidFill>
              <a:srgbClr val="66FF33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800" dirty="0">
                  <a:solidFill>
                    <a:sysClr val="windowText" lastClr="000000"/>
                  </a:solidFill>
                </a:rPr>
                <a:t>ГИ-50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4067175" y="4918075"/>
              <a:ext cx="1100138" cy="444500"/>
            </a:xfrm>
            <a:prstGeom prst="rect">
              <a:avLst/>
            </a:prstGeom>
            <a:solidFill>
              <a:srgbClr val="66FF33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800" dirty="0">
                  <a:solidFill>
                    <a:sysClr val="windowText" lastClr="000000"/>
                  </a:solidFill>
                </a:rPr>
                <a:t>ГУ-101А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476375" y="5265738"/>
              <a:ext cx="1008063" cy="444500"/>
            </a:xfrm>
            <a:prstGeom prst="rect">
              <a:avLst/>
            </a:prstGeom>
            <a:solidFill>
              <a:srgbClr val="66FF33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800" dirty="0">
                  <a:solidFill>
                    <a:sysClr val="windowText" lastClr="000000"/>
                  </a:solidFill>
                </a:rPr>
                <a:t>ГУ-92А</a:t>
              </a:r>
            </a:p>
          </p:txBody>
        </p:sp>
        <p:cxnSp>
          <p:nvCxnSpPr>
            <p:cNvPr id="9" name="Прямая со стрелкой 8"/>
            <p:cNvCxnSpPr>
              <a:stCxn id="6" idx="3"/>
              <a:endCxn id="8" idx="1"/>
            </p:cNvCxnSpPr>
            <p:nvPr/>
          </p:nvCxnSpPr>
          <p:spPr>
            <a:xfrm>
              <a:off x="1187450" y="5487988"/>
              <a:ext cx="288925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 стрелкой 9"/>
            <p:cNvCxnSpPr/>
            <p:nvPr/>
          </p:nvCxnSpPr>
          <p:spPr>
            <a:xfrm flipV="1">
              <a:off x="2484438" y="5133975"/>
              <a:ext cx="287337" cy="157163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Прямоугольник 10"/>
            <p:cNvSpPr/>
            <p:nvPr/>
          </p:nvSpPr>
          <p:spPr>
            <a:xfrm>
              <a:off x="2771775" y="4918075"/>
              <a:ext cx="1008063" cy="444500"/>
            </a:xfrm>
            <a:prstGeom prst="rect">
              <a:avLst/>
            </a:prstGeom>
            <a:solidFill>
              <a:srgbClr val="66FF33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800" dirty="0">
                  <a:solidFill>
                    <a:sysClr val="windowText" lastClr="000000"/>
                  </a:solidFill>
                </a:rPr>
                <a:t>ГИ-50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2771775" y="5626100"/>
              <a:ext cx="1008063" cy="444500"/>
            </a:xfrm>
            <a:prstGeom prst="rect">
              <a:avLst/>
            </a:prstGeom>
            <a:solidFill>
              <a:srgbClr val="66FF33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800" dirty="0">
                  <a:solidFill>
                    <a:sysClr val="windowText" lastClr="000000"/>
                  </a:solidFill>
                </a:rPr>
                <a:t>ГИ-50</a:t>
              </a:r>
            </a:p>
          </p:txBody>
        </p:sp>
        <p:cxnSp>
          <p:nvCxnSpPr>
            <p:cNvPr id="13" name="Прямая со стрелкой 12"/>
            <p:cNvCxnSpPr/>
            <p:nvPr/>
          </p:nvCxnSpPr>
          <p:spPr>
            <a:xfrm>
              <a:off x="2484438" y="5710238"/>
              <a:ext cx="287337" cy="149225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/>
            <p:cNvCxnSpPr>
              <a:stCxn id="11" idx="3"/>
              <a:endCxn id="7" idx="1"/>
            </p:cNvCxnSpPr>
            <p:nvPr/>
          </p:nvCxnSpPr>
          <p:spPr>
            <a:xfrm>
              <a:off x="3779838" y="5140325"/>
              <a:ext cx="287337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Прямоугольник 14"/>
            <p:cNvSpPr/>
            <p:nvPr/>
          </p:nvSpPr>
          <p:spPr>
            <a:xfrm>
              <a:off x="4067175" y="5626100"/>
              <a:ext cx="1114425" cy="444500"/>
            </a:xfrm>
            <a:prstGeom prst="rect">
              <a:avLst/>
            </a:prstGeom>
            <a:solidFill>
              <a:srgbClr val="66FF33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800" dirty="0">
                  <a:solidFill>
                    <a:sysClr val="windowText" lastClr="000000"/>
                  </a:solidFill>
                </a:rPr>
                <a:t>ГУ-101А</a:t>
              </a:r>
            </a:p>
          </p:txBody>
        </p:sp>
        <p:cxnSp>
          <p:nvCxnSpPr>
            <p:cNvPr id="16" name="Прямая со стрелкой 15"/>
            <p:cNvCxnSpPr>
              <a:stCxn id="12" idx="3"/>
              <a:endCxn id="15" idx="1"/>
            </p:cNvCxnSpPr>
            <p:nvPr/>
          </p:nvCxnSpPr>
          <p:spPr>
            <a:xfrm>
              <a:off x="3779838" y="5848350"/>
              <a:ext cx="287337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 стрелкой 16"/>
            <p:cNvCxnSpPr>
              <a:endCxn id="19" idx="1"/>
            </p:cNvCxnSpPr>
            <p:nvPr/>
          </p:nvCxnSpPr>
          <p:spPr>
            <a:xfrm>
              <a:off x="5246935" y="5489575"/>
              <a:ext cx="2535237" cy="3691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Правая фигурная скобка 35"/>
            <p:cNvSpPr/>
            <p:nvPr/>
          </p:nvSpPr>
          <p:spPr>
            <a:xfrm>
              <a:off x="5176838" y="4918075"/>
              <a:ext cx="144462" cy="1152525"/>
            </a:xfrm>
            <a:prstGeom prst="rightBrace">
              <a:avLst>
                <a:gd name="adj1" fmla="val 45371"/>
                <a:gd name="adj2" fmla="val 50000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800"/>
            </a:p>
          </p:txBody>
        </p:sp>
        <p:sp>
          <p:nvSpPr>
            <p:cNvPr id="19" name="TextBox 147"/>
            <p:cNvSpPr txBox="1">
              <a:spLocks noChangeArrowheads="1"/>
            </p:cNvSpPr>
            <p:nvPr/>
          </p:nvSpPr>
          <p:spPr bwMode="auto">
            <a:xfrm>
              <a:off x="7782172" y="5308600"/>
              <a:ext cx="128562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rgbClr val="0340D3"/>
                  </a:solidFill>
                  <a:latin typeface="Helvetica" charset="0"/>
                  <a:ea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rgbClr val="0340D3"/>
                  </a:solidFill>
                  <a:latin typeface="Helvetica" charset="0"/>
                  <a:ea typeface="Arial" charset="0"/>
                </a:defRPr>
              </a:lvl2pPr>
              <a:lvl3pPr marL="1143000" indent="-228600">
                <a:defRPr sz="2400" b="1">
                  <a:solidFill>
                    <a:srgbClr val="0340D3"/>
                  </a:solidFill>
                  <a:latin typeface="Helvetica" charset="0"/>
                  <a:ea typeface="Arial" charset="0"/>
                </a:defRPr>
              </a:lvl3pPr>
              <a:lvl4pPr marL="1600200" indent="-228600">
                <a:defRPr sz="2400" b="1">
                  <a:solidFill>
                    <a:srgbClr val="0340D3"/>
                  </a:solidFill>
                  <a:latin typeface="Helvetica" charset="0"/>
                  <a:ea typeface="Arial" charset="0"/>
                </a:defRPr>
              </a:lvl4pPr>
              <a:lvl5pPr marL="2057400" indent="-228600">
                <a:defRPr sz="2400" b="1">
                  <a:solidFill>
                    <a:srgbClr val="0340D3"/>
                  </a:solidFill>
                  <a:latin typeface="Helvetica" charset="0"/>
                  <a:ea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340D3"/>
                  </a:solidFill>
                  <a:latin typeface="Helvetica" charset="0"/>
                  <a:ea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340D3"/>
                  </a:solidFill>
                  <a:latin typeface="Helvetica" charset="0"/>
                  <a:ea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340D3"/>
                  </a:solidFill>
                  <a:latin typeface="Helvetica" charset="0"/>
                  <a:ea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340D3"/>
                  </a:solidFill>
                  <a:latin typeface="Helvetica" charset="0"/>
                  <a:ea typeface="Arial" charset="0"/>
                </a:defRPr>
              </a:lvl9pPr>
            </a:lstStyle>
            <a:p>
              <a:r>
                <a:rPr lang="en-US" sz="1800" i="1" dirty="0" smtClean="0"/>
                <a:t> 5 RF </a:t>
              </a:r>
              <a:r>
                <a:rPr lang="en-US" sz="1800" i="1" dirty="0" err="1" smtClean="0"/>
                <a:t>Cav</a:t>
              </a:r>
              <a:endParaRPr lang="ru-RU" sz="1800" i="1" dirty="0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5638800" y="5262563"/>
              <a:ext cx="1717675" cy="4445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800" dirty="0">
                  <a:solidFill>
                    <a:sysClr val="windowText" lastClr="000000"/>
                  </a:solidFill>
                </a:rPr>
                <a:t>4 </a:t>
              </a:r>
              <a:r>
                <a:rPr lang="ru-RU" sz="1800" dirty="0" err="1">
                  <a:solidFill>
                    <a:sysClr val="windowText" lastClr="000000"/>
                  </a:solidFill>
                </a:rPr>
                <a:t>х</a:t>
              </a:r>
              <a:r>
                <a:rPr lang="ru-RU" sz="1800" dirty="0">
                  <a:solidFill>
                    <a:sysClr val="windowText" lastClr="000000"/>
                  </a:solidFill>
                </a:rPr>
                <a:t> ГУ-101А</a:t>
              </a: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2971800" y="2286000"/>
            <a:ext cx="1590360" cy="40164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 dirty="0">
                <a:solidFill>
                  <a:sysClr val="windowText" lastClr="000000"/>
                </a:solidFill>
              </a:rPr>
              <a:t>4 </a:t>
            </a:r>
            <a:r>
              <a:rPr lang="ru-RU" sz="1800" dirty="0" err="1">
                <a:solidFill>
                  <a:sysClr val="windowText" lastClr="000000"/>
                </a:solidFill>
              </a:rPr>
              <a:t>х</a:t>
            </a:r>
            <a:r>
              <a:rPr lang="ru-RU" sz="1800" dirty="0">
                <a:solidFill>
                  <a:sysClr val="windowText" lastClr="000000"/>
                </a:solidFill>
              </a:rPr>
              <a:t> ГУ-101А</a:t>
            </a:r>
          </a:p>
        </p:txBody>
      </p:sp>
    </p:spTree>
    <p:extLst>
      <p:ext uri="{BB962C8B-B14F-4D97-AF65-F5344CB8AC3E}">
        <p14:creationId xmlns:p14="http://schemas.microsoft.com/office/powerpoint/2010/main" val="2251278810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>
          <a:xfrm>
            <a:off x="685800" y="76200"/>
            <a:ext cx="8382000" cy="715962"/>
          </a:xfrm>
        </p:spPr>
        <p:txBody>
          <a:bodyPr>
            <a:noAutofit/>
          </a:bodyPr>
          <a:lstStyle/>
          <a:p>
            <a:r>
              <a:rPr lang="en-US" sz="3000" dirty="0" smtClean="0"/>
              <a:t>upgrade power supplies @ VEPP-3 &amp; VEPP-4M</a:t>
            </a:r>
            <a:endParaRPr lang="ru-RU" sz="3000" dirty="0"/>
          </a:p>
        </p:txBody>
      </p:sp>
      <p:pic>
        <p:nvPicPr>
          <p:cNvPr id="2" name="Изображение 1" descr="ИП 40В 15кА_Спереди.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" y="3516023"/>
            <a:ext cx="2487161" cy="3341977"/>
          </a:xfrm>
          <a:prstGeom prst="rect">
            <a:avLst/>
          </a:prstGeom>
        </p:spPr>
      </p:pic>
      <p:pic>
        <p:nvPicPr>
          <p:cNvPr id="4" name="Изображение 3" descr="ИП 40В 15кА_Общ.вид без оболочек..pd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8889" y="3352800"/>
            <a:ext cx="2525111" cy="3474670"/>
          </a:xfrm>
          <a:prstGeom prst="rect">
            <a:avLst/>
          </a:prstGeom>
        </p:spPr>
      </p:pic>
      <p:pic>
        <p:nvPicPr>
          <p:cNvPr id="5" name="Изображение 4" descr="Схема ИЯФ 15кА(1)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000" y="4401797"/>
            <a:ext cx="3975816" cy="24740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5527" y="973868"/>
            <a:ext cx="4797073" cy="2150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main power supply of VEPP-3  </a:t>
            </a:r>
            <a:r>
              <a:rPr lang="ru-RU" dirty="0" smtClean="0">
                <a:solidFill>
                  <a:srgbClr val="FF0000"/>
                </a:solidFill>
                <a:latin typeface="Comic Sans MS"/>
                <a:cs typeface="Comic Sans MS"/>
              </a:rPr>
              <a:t>±15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kA</a:t>
            </a:r>
            <a:r>
              <a:rPr lang="ru-RU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ru-RU" dirty="0">
                <a:solidFill>
                  <a:srgbClr val="FF0000"/>
                </a:solidFill>
                <a:latin typeface="Comic Sans MS"/>
                <a:cs typeface="Comic Sans MS"/>
              </a:rPr>
              <a:t>±</a:t>
            </a:r>
            <a:r>
              <a:rPr lang="ru-RU" dirty="0" smtClean="0">
                <a:solidFill>
                  <a:srgbClr val="FF0000"/>
                </a:solidFill>
                <a:latin typeface="Comic Sans MS"/>
                <a:cs typeface="Comic Sans MS"/>
              </a:rPr>
              <a:t>40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V</a:t>
            </a:r>
            <a:r>
              <a:rPr lang="ru-RU" dirty="0" smtClean="0">
                <a:solidFill>
                  <a:srgbClr val="FF0000"/>
                </a:solidFill>
                <a:latin typeface="Comic Sans MS"/>
                <a:cs typeface="Comic Sans MS"/>
              </a:rPr>
              <a:t> 600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kW </a:t>
            </a:r>
            <a:r>
              <a:rPr lang="ru-RU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endParaRPr lang="ru-RU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285750" lvl="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main power supply of VEPP-4M +</a:t>
            </a:r>
            <a:r>
              <a:rPr lang="ru-RU" dirty="0" smtClean="0">
                <a:solidFill>
                  <a:srgbClr val="FF0000"/>
                </a:solidFill>
                <a:latin typeface="Comic Sans MS"/>
                <a:cs typeface="Comic Sans MS"/>
              </a:rPr>
              <a:t>7.5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kA</a:t>
            </a:r>
            <a:r>
              <a:rPr lang="ru-RU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+</a:t>
            </a:r>
            <a:r>
              <a:rPr lang="ru-RU" dirty="0" smtClean="0">
                <a:solidFill>
                  <a:srgbClr val="FF0000"/>
                </a:solidFill>
                <a:latin typeface="Comic Sans MS"/>
                <a:cs typeface="Comic Sans MS"/>
              </a:rPr>
              <a:t>70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V</a:t>
            </a:r>
            <a:r>
              <a:rPr lang="ru-RU" dirty="0" smtClean="0">
                <a:solidFill>
                  <a:srgbClr val="FF0000"/>
                </a:solidFill>
                <a:latin typeface="Comic Sans MS"/>
                <a:cs typeface="Comic Sans MS"/>
              </a:rPr>
              <a:t> 525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kW </a:t>
            </a:r>
            <a:endParaRPr lang="en-US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lvl="0">
              <a:lnSpc>
                <a:spcPct val="120000"/>
              </a:lnSpc>
            </a:pPr>
            <a:r>
              <a:rPr lang="en-US" sz="20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Energy of VEPP-4M will be increased from 4.75 to 5.3 (6.0) GeV!</a:t>
            </a:r>
            <a:endParaRPr lang="en-US" sz="2000" b="1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5188779"/>
              </p:ext>
            </p:extLst>
          </p:nvPr>
        </p:nvGraphicFramePr>
        <p:xfrm>
          <a:off x="2514600" y="3144433"/>
          <a:ext cx="4876800" cy="15037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8" name="Документ" r:id="rId7" imgW="5930900" imgH="1828800" progId="Word.Document.12">
                  <p:embed/>
                </p:oleObj>
              </mc:Choice>
              <mc:Fallback>
                <p:oleObj name="Документ" r:id="rId7" imgW="5930900" imgH="1828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514600" y="3144433"/>
                        <a:ext cx="4876800" cy="15037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Изображение 2" descr="IMG_5536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685800"/>
            <a:ext cx="3565818" cy="2673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9317517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 descr="vpic-v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4148090"/>
            <a:ext cx="6747301" cy="17955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719077"/>
            <a:ext cx="4800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/>
                <a:cs typeface="Comic Sans MS"/>
              </a:rPr>
              <a:t>54 </a:t>
            </a:r>
            <a:r>
              <a:rPr lang="en-US" dirty="0" smtClean="0">
                <a:latin typeface="Comic Sans MS"/>
                <a:cs typeface="Comic Sans MS"/>
              </a:rPr>
              <a:t>processors (3 types – </a:t>
            </a:r>
            <a:r>
              <a:rPr lang="ru-RU" dirty="0" smtClean="0">
                <a:latin typeface="Comic Sans MS"/>
                <a:cs typeface="Comic Sans MS"/>
              </a:rPr>
              <a:t>35,105,210 </a:t>
            </a:r>
            <a:r>
              <a:rPr lang="en-US" dirty="0" smtClean="0">
                <a:latin typeface="Comic Sans MS"/>
                <a:cs typeface="Comic Sans MS"/>
              </a:rPr>
              <a:t>MHz</a:t>
            </a:r>
            <a:r>
              <a:rPr lang="ru-RU" dirty="0" smtClean="0">
                <a:latin typeface="Comic Sans MS"/>
                <a:cs typeface="Comic Sans MS"/>
              </a:rPr>
              <a:t>)</a:t>
            </a:r>
          </a:p>
          <a:p>
            <a:pPr marL="174625" indent="-174625">
              <a:buFont typeface="Arial"/>
              <a:buChar char="•"/>
            </a:pPr>
            <a:r>
              <a:rPr lang="en-US" dirty="0" err="1" smtClean="0">
                <a:latin typeface="Comic Sans MS"/>
                <a:cs typeface="Comic Sans MS"/>
              </a:rPr>
              <a:t>e+e</a:t>
            </a:r>
            <a:r>
              <a:rPr lang="en-US" dirty="0" smtClean="0">
                <a:latin typeface="Comic Sans MS"/>
                <a:cs typeface="Comic Sans MS"/>
              </a:rPr>
              <a:t>– separation</a:t>
            </a:r>
          </a:p>
          <a:p>
            <a:pPr marL="174625" indent="-174625"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orbit ~ 5 um</a:t>
            </a:r>
          </a:p>
          <a:p>
            <a:pPr marL="174625" indent="-174625"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turn-by-turn ~ 20 um</a:t>
            </a:r>
            <a:endParaRPr lang="ru-RU" dirty="0" smtClean="0">
              <a:latin typeface="Comic Sans MS"/>
              <a:cs typeface="Comic Sans MS"/>
            </a:endParaRPr>
          </a:p>
          <a:p>
            <a:pPr marL="174625" indent="-174625"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orbit, dispersion, beta measurement</a:t>
            </a:r>
            <a:endParaRPr lang="ru-RU" dirty="0" smtClean="0">
              <a:latin typeface="Comic Sans MS"/>
              <a:cs typeface="Comic Sans MS"/>
            </a:endParaRPr>
          </a:p>
          <a:p>
            <a:pPr marL="174625" indent="-174625"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bunch injection </a:t>
            </a:r>
            <a:endParaRPr lang="ru-RU" dirty="0" smtClean="0">
              <a:latin typeface="Comic Sans MS"/>
              <a:cs typeface="Comic Sans MS"/>
            </a:endParaRPr>
          </a:p>
          <a:p>
            <a:pPr marL="174625" indent="-174625"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time-back mode</a:t>
            </a:r>
          </a:p>
          <a:p>
            <a:pPr marL="174625" indent="-174625">
              <a:buFont typeface="Arial"/>
              <a:buChar char="•"/>
            </a:pPr>
            <a:r>
              <a:rPr lang="en-US" dirty="0">
                <a:latin typeface="Comic Sans MS"/>
                <a:cs typeface="Comic Sans MS"/>
              </a:rPr>
              <a:t>220V power </a:t>
            </a:r>
            <a:r>
              <a:rPr lang="en-US" dirty="0" smtClean="0">
                <a:latin typeface="Comic Sans MS"/>
                <a:cs typeface="Comic Sans MS"/>
              </a:rPr>
              <a:t>supply</a:t>
            </a:r>
            <a:endParaRPr lang="ru-RU" dirty="0" smtClean="0">
              <a:latin typeface="Comic Sans MS"/>
              <a:cs typeface="Comic Sans MS"/>
            </a:endParaRPr>
          </a:p>
          <a:p>
            <a:pPr marL="174625" indent="-174625"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Ethernet</a:t>
            </a:r>
            <a:endParaRPr lang="ru-RU" dirty="0" smtClean="0">
              <a:latin typeface="Comic Sans MS"/>
              <a:cs typeface="Comic Sans MS"/>
            </a:endParaRPr>
          </a:p>
          <a:p>
            <a:pPr marL="174625" indent="-174625"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EPICS Control system</a:t>
            </a:r>
            <a:endParaRPr lang="ru-RU" dirty="0" smtClean="0"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endParaRPr lang="ru-RU" dirty="0">
              <a:latin typeface="Comic Sans MS"/>
              <a:cs typeface="Comic Sans MS"/>
            </a:endParaRPr>
          </a:p>
        </p:txBody>
      </p:sp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new BPM processor for VEPP</a:t>
            </a:r>
            <a:r>
              <a:rPr lang="en-US" dirty="0" smtClean="0"/>
              <a:t>-4M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762000"/>
            <a:ext cx="4284689" cy="320040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36" y="5251469"/>
            <a:ext cx="3240000" cy="1495384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3733800"/>
            <a:ext cx="3240000" cy="14322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48926" y="5421868"/>
            <a:ext cx="1162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210 MHz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78000" y="3897868"/>
            <a:ext cx="1035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35 MHz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05200" y="5983069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See poster “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BPM System for VEPP-4M Collider</a:t>
            </a:r>
            <a:r>
              <a:rPr lang="ru-RU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“ by </a:t>
            </a:r>
            <a:r>
              <a:rPr lang="ru-RU" dirty="0">
                <a:solidFill>
                  <a:srgbClr val="FF0000"/>
                </a:solidFill>
                <a:latin typeface="Comic Sans MS"/>
                <a:cs typeface="Comic Sans MS"/>
              </a:rPr>
              <a:t>Е. </a:t>
            </a:r>
            <a:r>
              <a:rPr lang="ru-RU" dirty="0" err="1">
                <a:solidFill>
                  <a:srgbClr val="FF0000"/>
                </a:solidFill>
                <a:latin typeface="Comic Sans MS"/>
                <a:cs typeface="Comic Sans MS"/>
              </a:rPr>
              <a:t>Bekhtenev</a:t>
            </a:r>
            <a:r>
              <a:rPr lang="ru-RU" dirty="0">
                <a:solidFill>
                  <a:srgbClr val="FF0000"/>
                </a:solidFill>
                <a:latin typeface="Comic Sans MS"/>
                <a:cs typeface="Comic Sans MS"/>
              </a:rPr>
              <a:t> (BINP SB RAS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)  on Tuesday</a:t>
            </a:r>
            <a:endParaRPr lang="ru-RU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244635410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457200" y="1295400"/>
            <a:ext cx="8229600" cy="5181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ru-RU" sz="28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ru-RU" sz="24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ru-RU" sz="20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ru-RU" sz="18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ru-RU" sz="18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ru-RU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ru-RU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ru-RU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ru-RU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 err="1" smtClean="0"/>
              <a:t>A.Aleshaev</a:t>
            </a:r>
            <a:r>
              <a:rPr lang="en-US" sz="1800" dirty="0" smtClean="0"/>
              <a:t>, </a:t>
            </a:r>
            <a:r>
              <a:rPr lang="en-US" sz="1800" dirty="0" err="1" smtClean="0"/>
              <a:t>V.Anashin</a:t>
            </a:r>
            <a:r>
              <a:rPr lang="en-US" sz="1800" dirty="0" smtClean="0"/>
              <a:t>, </a:t>
            </a:r>
            <a:r>
              <a:rPr lang="en-US" sz="1800" dirty="0" err="1" smtClean="0"/>
              <a:t>O.Anchugov</a:t>
            </a:r>
            <a:r>
              <a:rPr lang="en-US" sz="1800" dirty="0" smtClean="0"/>
              <a:t>, </a:t>
            </a:r>
            <a:r>
              <a:rPr lang="en-US" sz="1800" dirty="0" err="1" smtClean="0"/>
              <a:t>G.Baranov</a:t>
            </a:r>
            <a:r>
              <a:rPr lang="en-US" sz="1800" dirty="0" smtClean="0"/>
              <a:t>, </a:t>
            </a:r>
            <a:r>
              <a:rPr lang="en-US" sz="1800" dirty="0" err="1" smtClean="0"/>
              <a:t>A.Barnyakov</a:t>
            </a:r>
            <a:r>
              <a:rPr lang="en-US" sz="1800" dirty="0" smtClean="0"/>
              <a:t>, </a:t>
            </a:r>
            <a:r>
              <a:rPr lang="en-US" sz="1800" dirty="0" err="1" smtClean="0"/>
              <a:t>A.Batrakov</a:t>
            </a:r>
            <a:r>
              <a:rPr lang="en-US" sz="1800" dirty="0" smtClean="0"/>
              <a:t>, </a:t>
            </a:r>
            <a:r>
              <a:rPr lang="en-US" sz="1800" dirty="0" err="1" smtClean="0"/>
              <a:t>E.Bekhtenev</a:t>
            </a:r>
            <a:r>
              <a:rPr lang="en-US" sz="1800" dirty="0" smtClean="0"/>
              <a:t>, </a:t>
            </a:r>
            <a:r>
              <a:rPr lang="en-US" sz="1800" dirty="0" err="1" smtClean="0"/>
              <a:t>D.Berkaev</a:t>
            </a:r>
            <a:r>
              <a:rPr lang="en-US" sz="1800" dirty="0" smtClean="0"/>
              <a:t>, </a:t>
            </a:r>
            <a:r>
              <a:rPr lang="en-US" sz="1800" dirty="0" err="1" smtClean="0"/>
              <a:t>V.Blinov</a:t>
            </a:r>
            <a:r>
              <a:rPr lang="en-US" sz="1800" dirty="0" smtClean="0"/>
              <a:t>, </a:t>
            </a:r>
            <a:r>
              <a:rPr lang="en-US" sz="1800" dirty="0" err="1" smtClean="0"/>
              <a:t>B.Bobrovnikov</a:t>
            </a:r>
            <a:r>
              <a:rPr lang="en-US" sz="1800" dirty="0" smtClean="0"/>
              <a:t>, </a:t>
            </a:r>
            <a:r>
              <a:rPr lang="en-US" sz="1800" dirty="0" err="1" smtClean="0"/>
              <a:t>A.Bogomyagkov</a:t>
            </a:r>
            <a:r>
              <a:rPr lang="en-US" sz="1800" dirty="0" smtClean="0"/>
              <a:t>, </a:t>
            </a:r>
            <a:r>
              <a:rPr lang="en-US" sz="1800" dirty="0" err="1" smtClean="0"/>
              <a:t>D.Bolkhovityanov</a:t>
            </a:r>
            <a:r>
              <a:rPr lang="en-US" sz="1800" dirty="0" smtClean="0"/>
              <a:t>, </a:t>
            </a:r>
            <a:r>
              <a:rPr lang="en-US" sz="1800" dirty="0" err="1" smtClean="0"/>
              <a:t>D.Burenkov</a:t>
            </a:r>
            <a:r>
              <a:rPr lang="en-US" sz="1800" dirty="0" smtClean="0"/>
              <a:t>, </a:t>
            </a:r>
            <a:r>
              <a:rPr lang="en-US" sz="1800" dirty="0" err="1" smtClean="0"/>
              <a:t>P.Cheblakov</a:t>
            </a:r>
            <a:r>
              <a:rPr lang="en-US" sz="1800" dirty="0" smtClean="0"/>
              <a:t>, </a:t>
            </a:r>
            <a:r>
              <a:rPr lang="en-US" sz="1800" dirty="0" err="1" smtClean="0"/>
              <a:t>I.Churkin</a:t>
            </a:r>
            <a:r>
              <a:rPr lang="en-US" sz="1800" dirty="0" smtClean="0"/>
              <a:t>, </a:t>
            </a:r>
            <a:r>
              <a:rPr lang="en-US" sz="1800" dirty="0" err="1" smtClean="0"/>
              <a:t>A.Dolgov</a:t>
            </a:r>
            <a:r>
              <a:rPr lang="en-US" sz="1800" dirty="0" smtClean="0"/>
              <a:t>, </a:t>
            </a:r>
            <a:r>
              <a:rPr lang="en-US" sz="1800" dirty="0" err="1" smtClean="0"/>
              <a:t>V.Dorokhov</a:t>
            </a:r>
            <a:r>
              <a:rPr lang="en-US" sz="1800" dirty="0" smtClean="0"/>
              <a:t>, </a:t>
            </a:r>
            <a:r>
              <a:rPr lang="en-US" sz="1800" dirty="0" err="1" smtClean="0"/>
              <a:t>S.Dutkevich</a:t>
            </a:r>
            <a:r>
              <a:rPr lang="en-US" sz="1800" dirty="0" smtClean="0"/>
              <a:t>, </a:t>
            </a:r>
            <a:r>
              <a:rPr lang="en-US" sz="1800" dirty="0" err="1" smtClean="0"/>
              <a:t>F.Emanov</a:t>
            </a:r>
            <a:r>
              <a:rPr lang="en-US" sz="1800" dirty="0" smtClean="0"/>
              <a:t>, </a:t>
            </a:r>
            <a:r>
              <a:rPr lang="en-US" sz="1800" dirty="0" err="1" smtClean="0"/>
              <a:t>V.Erokhov</a:t>
            </a:r>
            <a:r>
              <a:rPr lang="en-US" sz="1800" dirty="0" smtClean="0"/>
              <a:t>, </a:t>
            </a:r>
            <a:r>
              <a:rPr lang="en-US" sz="1800" dirty="0" err="1" smtClean="0"/>
              <a:t>S.Glukhov</a:t>
            </a:r>
            <a:r>
              <a:rPr lang="en-US" sz="1800" dirty="0" smtClean="0"/>
              <a:t>, </a:t>
            </a:r>
            <a:r>
              <a:rPr lang="en-US" sz="1800" dirty="0" err="1" smtClean="0"/>
              <a:t>O.Gordeev</a:t>
            </a:r>
            <a:r>
              <a:rPr lang="en-US" sz="1800" dirty="0" smtClean="0"/>
              <a:t>, </a:t>
            </a:r>
            <a:r>
              <a:rPr lang="en-US" sz="1800" dirty="0" err="1" smtClean="0"/>
              <a:t>S.Gurov</a:t>
            </a:r>
            <a:r>
              <a:rPr lang="en-US" sz="1800" dirty="0" smtClean="0"/>
              <a:t>, </a:t>
            </a:r>
            <a:r>
              <a:rPr lang="en-US" sz="1800" dirty="0" err="1" smtClean="0"/>
              <a:t>V.Kaminskiy</a:t>
            </a:r>
            <a:r>
              <a:rPr lang="en-US" sz="1800" dirty="0" smtClean="0"/>
              <a:t>, </a:t>
            </a:r>
            <a:r>
              <a:rPr lang="en-US" sz="1800" dirty="0" err="1" smtClean="0"/>
              <a:t>S.Karnaev</a:t>
            </a:r>
            <a:r>
              <a:rPr lang="en-US" sz="1800" dirty="0" smtClean="0"/>
              <a:t>, </a:t>
            </a:r>
            <a:r>
              <a:rPr lang="en-US" sz="1800" dirty="0" err="1" smtClean="0"/>
              <a:t>G.Karpov</a:t>
            </a:r>
            <a:r>
              <a:rPr lang="en-US" sz="1800" dirty="0" smtClean="0"/>
              <a:t>, </a:t>
            </a:r>
            <a:r>
              <a:rPr lang="en-US" sz="1800" dirty="0" err="1" smtClean="0"/>
              <a:t>K.Karyukina</a:t>
            </a:r>
            <a:r>
              <a:rPr lang="en-US" sz="1800" dirty="0" smtClean="0"/>
              <a:t>, </a:t>
            </a:r>
            <a:r>
              <a:rPr lang="en-US" sz="1800" dirty="0" err="1" smtClean="0"/>
              <a:t>D.Kashtankin</a:t>
            </a:r>
            <a:r>
              <a:rPr lang="en-US" sz="1800" dirty="0" smtClean="0"/>
              <a:t>, </a:t>
            </a:r>
            <a:r>
              <a:rPr lang="en-US" sz="1800" dirty="0" err="1" smtClean="0"/>
              <a:t>V.Kiselev</a:t>
            </a:r>
            <a:r>
              <a:rPr lang="en-US" sz="1800" dirty="0" smtClean="0"/>
              <a:t>, </a:t>
            </a:r>
            <a:r>
              <a:rPr lang="en-US" sz="1800" dirty="0" err="1" smtClean="0"/>
              <a:t>V.Kolmogorov</a:t>
            </a:r>
            <a:r>
              <a:rPr lang="en-US" sz="1800" dirty="0" smtClean="0"/>
              <a:t>, </a:t>
            </a:r>
            <a:r>
              <a:rPr lang="en-US" sz="1800" dirty="0" err="1" smtClean="0"/>
              <a:t>E.Kravchenko</a:t>
            </a:r>
            <a:r>
              <a:rPr lang="en-US" sz="1800" dirty="0" smtClean="0"/>
              <a:t>, </a:t>
            </a:r>
            <a:r>
              <a:rPr lang="en-US" sz="1800" dirty="0" err="1" smtClean="0"/>
              <a:t>A.Krasnov</a:t>
            </a:r>
            <a:r>
              <a:rPr lang="en-US" sz="1800" dirty="0" smtClean="0"/>
              <a:t>, </a:t>
            </a:r>
            <a:r>
              <a:rPr lang="en-US" sz="1800" dirty="0" err="1" smtClean="0"/>
              <a:t>G.Kulipanov</a:t>
            </a:r>
            <a:r>
              <a:rPr lang="en-US" sz="1800" dirty="0" smtClean="0"/>
              <a:t>, </a:t>
            </a:r>
            <a:r>
              <a:rPr lang="en-US" sz="1800" dirty="0" err="1" smtClean="0"/>
              <a:t>K.Kuper</a:t>
            </a:r>
            <a:r>
              <a:rPr lang="en-US" sz="1800" dirty="0" smtClean="0"/>
              <a:t>, </a:t>
            </a:r>
            <a:r>
              <a:rPr lang="en-US" sz="1800" dirty="0" err="1" smtClean="0"/>
              <a:t>E.Kuper</a:t>
            </a:r>
            <a:r>
              <a:rPr lang="en-US" sz="1800" dirty="0" smtClean="0"/>
              <a:t>, </a:t>
            </a:r>
            <a:r>
              <a:rPr lang="en-US" sz="1800" dirty="0" err="1" smtClean="0"/>
              <a:t>I.Kuptsov</a:t>
            </a:r>
            <a:r>
              <a:rPr lang="en-US" sz="1800" dirty="0" smtClean="0"/>
              <a:t>, </a:t>
            </a:r>
            <a:r>
              <a:rPr lang="en-US" sz="1800" dirty="0" err="1" smtClean="0"/>
              <a:t>G.Kurkin</a:t>
            </a:r>
            <a:r>
              <a:rPr lang="en-US" sz="1800" dirty="0" smtClean="0"/>
              <a:t>, </a:t>
            </a:r>
            <a:r>
              <a:rPr lang="en-US" sz="1800" dirty="0" err="1" smtClean="0"/>
              <a:t>E.Levichev</a:t>
            </a:r>
            <a:r>
              <a:rPr lang="en-US" sz="1800" dirty="0" smtClean="0"/>
              <a:t>, </a:t>
            </a:r>
            <a:r>
              <a:rPr lang="en-US" sz="1800" dirty="0" err="1" smtClean="0"/>
              <a:t>P.Logachev</a:t>
            </a:r>
            <a:r>
              <a:rPr lang="en-US" sz="1800" dirty="0" smtClean="0"/>
              <a:t>, </a:t>
            </a:r>
            <a:r>
              <a:rPr lang="en-US" sz="1800" dirty="0" err="1" smtClean="0"/>
              <a:t>A.Medvedko</a:t>
            </a:r>
            <a:r>
              <a:rPr lang="en-US" sz="1800" dirty="0" smtClean="0"/>
              <a:t>, </a:t>
            </a:r>
            <a:r>
              <a:rPr lang="en-US" sz="1800" dirty="0" err="1" smtClean="0"/>
              <a:t>O.Meshkov</a:t>
            </a:r>
            <a:r>
              <a:rPr lang="en-US" sz="1800" dirty="0" smtClean="0"/>
              <a:t>, </a:t>
            </a:r>
            <a:r>
              <a:rPr lang="en-US" sz="1800" dirty="0" err="1" smtClean="0"/>
              <a:t>S.Mishnev</a:t>
            </a:r>
            <a:r>
              <a:rPr lang="en-US" sz="1800" dirty="0" smtClean="0"/>
              <a:t>, </a:t>
            </a:r>
            <a:r>
              <a:rPr lang="en-US" sz="1800" dirty="0" err="1" smtClean="0"/>
              <a:t>I.A.Morozov</a:t>
            </a:r>
            <a:r>
              <a:rPr lang="en-US" sz="1800" dirty="0" smtClean="0"/>
              <a:t>, </a:t>
            </a:r>
            <a:r>
              <a:rPr lang="en-US" sz="1800" dirty="0" err="1" smtClean="0"/>
              <a:t>I.I.Morozov</a:t>
            </a:r>
            <a:r>
              <a:rPr lang="en-US" sz="1800" dirty="0" smtClean="0"/>
              <a:t>, </a:t>
            </a:r>
            <a:r>
              <a:rPr lang="en-US" sz="1800" dirty="0" err="1" smtClean="0"/>
              <a:t>N.Muchnoi</a:t>
            </a:r>
            <a:r>
              <a:rPr lang="en-US" sz="1800" dirty="0" smtClean="0"/>
              <a:t>, </a:t>
            </a:r>
            <a:r>
              <a:rPr lang="en-US" sz="1800" dirty="0" err="1" smtClean="0"/>
              <a:t>A.Murasev</a:t>
            </a:r>
            <a:r>
              <a:rPr lang="en-US" sz="1800" dirty="0" smtClean="0"/>
              <a:t>, </a:t>
            </a:r>
            <a:r>
              <a:rPr lang="en-US" sz="1800" dirty="0" err="1" smtClean="0"/>
              <a:t>S.Nikitin</a:t>
            </a:r>
            <a:r>
              <a:rPr lang="en-US" sz="1800" dirty="0" smtClean="0"/>
              <a:t>, </a:t>
            </a:r>
            <a:r>
              <a:rPr lang="en-US" sz="1800" dirty="0" err="1" smtClean="0"/>
              <a:t>I.Nikolaev</a:t>
            </a:r>
            <a:r>
              <a:rPr lang="en-US" sz="1800" dirty="0" smtClean="0"/>
              <a:t>, </a:t>
            </a:r>
            <a:r>
              <a:rPr lang="en-US" sz="1800" dirty="0" err="1" smtClean="0"/>
              <a:t>D.Nikolenko</a:t>
            </a:r>
            <a:r>
              <a:rPr lang="en-US" sz="1800" dirty="0" smtClean="0"/>
              <a:t>, </a:t>
            </a:r>
            <a:r>
              <a:rPr lang="en-US" sz="1800" dirty="0" err="1" smtClean="0"/>
              <a:t>I.Okunev</a:t>
            </a:r>
            <a:r>
              <a:rPr lang="en-US" sz="1800" dirty="0" smtClean="0"/>
              <a:t>, </a:t>
            </a:r>
            <a:r>
              <a:rPr lang="en-US" sz="1800" dirty="0" err="1" smtClean="0"/>
              <a:t>A.Onuchin</a:t>
            </a:r>
            <a:r>
              <a:rPr lang="en-US" sz="1800" dirty="0" smtClean="0"/>
              <a:t>, </a:t>
            </a:r>
            <a:r>
              <a:rPr lang="en-US" sz="1800" dirty="0" err="1" smtClean="0"/>
              <a:t>V.Oreshonok</a:t>
            </a:r>
            <a:r>
              <a:rPr lang="en-US" sz="1800" dirty="0" smtClean="0"/>
              <a:t>, </a:t>
            </a:r>
            <a:r>
              <a:rPr lang="en-US" sz="1800" dirty="0" err="1" smtClean="0"/>
              <a:t>P.Piminov</a:t>
            </a:r>
            <a:r>
              <a:rPr lang="en-US" sz="1800" dirty="0" smtClean="0"/>
              <a:t>, </a:t>
            </a:r>
            <a:r>
              <a:rPr lang="en-US" sz="1800" dirty="0" err="1" smtClean="0"/>
              <a:t>O.Plotnikova</a:t>
            </a:r>
            <a:r>
              <a:rPr lang="en-US" sz="1800" dirty="0" smtClean="0"/>
              <a:t>, </a:t>
            </a:r>
            <a:r>
              <a:rPr lang="en-US" sz="1800" dirty="0" err="1" smtClean="0"/>
              <a:t>A.Polyanskiy</a:t>
            </a:r>
            <a:r>
              <a:rPr lang="en-US" sz="1800" dirty="0" smtClean="0"/>
              <a:t>, </a:t>
            </a:r>
            <a:r>
              <a:rPr lang="en-US" sz="1800" dirty="0" err="1" smtClean="0"/>
              <a:t>Yu.Pupkov</a:t>
            </a:r>
            <a:r>
              <a:rPr lang="en-US" sz="1800" dirty="0" smtClean="0"/>
              <a:t>, </a:t>
            </a:r>
            <a:r>
              <a:rPr lang="en-US" sz="1800" dirty="0" err="1" smtClean="0"/>
              <a:t>I.Rachek</a:t>
            </a:r>
            <a:r>
              <a:rPr lang="en-US" sz="1800" dirty="0" smtClean="0"/>
              <a:t>, </a:t>
            </a:r>
            <a:r>
              <a:rPr lang="en-US" sz="1800" dirty="0" err="1" smtClean="0"/>
              <a:t>O.Rezanova</a:t>
            </a:r>
            <a:r>
              <a:rPr lang="en-US" sz="1800" dirty="0" smtClean="0"/>
              <a:t>, </a:t>
            </a:r>
            <a:r>
              <a:rPr lang="en-US" sz="1800" dirty="0" err="1" smtClean="0"/>
              <a:t>E.Rotov</a:t>
            </a:r>
            <a:r>
              <a:rPr lang="en-US" sz="1800" dirty="0" smtClean="0"/>
              <a:t>, </a:t>
            </a:r>
            <a:r>
              <a:rPr lang="en-US" sz="1800" dirty="0" err="1" smtClean="0"/>
              <a:t>V.Sandurev</a:t>
            </a:r>
            <a:r>
              <a:rPr lang="en-US" sz="1800" dirty="0" smtClean="0"/>
              <a:t>, </a:t>
            </a:r>
            <a:r>
              <a:rPr lang="en-US" sz="1800" dirty="0" err="1" smtClean="0"/>
              <a:t>A.Shamov</a:t>
            </a:r>
            <a:r>
              <a:rPr lang="en-US" sz="1800" dirty="0" smtClean="0"/>
              <a:t>, </a:t>
            </a:r>
            <a:r>
              <a:rPr lang="en-US" sz="1800" dirty="0" err="1" smtClean="0"/>
              <a:t>D.Shatilov</a:t>
            </a:r>
            <a:r>
              <a:rPr lang="en-US" sz="1800" dirty="0" smtClean="0"/>
              <a:t>, </a:t>
            </a:r>
            <a:r>
              <a:rPr lang="en-US" sz="1800" dirty="0" err="1" smtClean="0"/>
              <a:t>D.Shvedov</a:t>
            </a:r>
            <a:r>
              <a:rPr lang="en-US" sz="1800" dirty="0" smtClean="0"/>
              <a:t>, </a:t>
            </a:r>
            <a:r>
              <a:rPr lang="en-US" sz="1800" dirty="0" err="1" smtClean="0"/>
              <a:t>S.Shiyankov</a:t>
            </a:r>
            <a:r>
              <a:rPr lang="en-US" sz="1800" dirty="0" smtClean="0"/>
              <a:t>, </a:t>
            </a:r>
            <a:r>
              <a:rPr lang="en-US" sz="1800" dirty="0" err="1" smtClean="0"/>
              <a:t>E.Simonov</a:t>
            </a:r>
            <a:r>
              <a:rPr lang="en-US" sz="1800" dirty="0" smtClean="0"/>
              <a:t>, </a:t>
            </a:r>
            <a:r>
              <a:rPr lang="en-US" sz="1800" dirty="0" err="1" smtClean="0"/>
              <a:t>S.Sinyatkin</a:t>
            </a:r>
            <a:r>
              <a:rPr lang="en-US" sz="1800" dirty="0" smtClean="0"/>
              <a:t>, </a:t>
            </a:r>
            <a:r>
              <a:rPr lang="en-US" sz="1800" dirty="0" err="1" smtClean="0"/>
              <a:t>A.Skrinsky</a:t>
            </a:r>
            <a:r>
              <a:rPr lang="en-US" sz="1800" dirty="0" smtClean="0"/>
              <a:t>, </a:t>
            </a:r>
            <a:r>
              <a:rPr lang="en-US" sz="1800" dirty="0" err="1" smtClean="0"/>
              <a:t>E.Starostina</a:t>
            </a:r>
            <a:r>
              <a:rPr lang="en-US" sz="1800" dirty="0" smtClean="0"/>
              <a:t>, </a:t>
            </a:r>
            <a:r>
              <a:rPr lang="en-US" sz="1800" dirty="0" err="1" smtClean="0"/>
              <a:t>V.Svischev</a:t>
            </a:r>
            <a:r>
              <a:rPr lang="en-US" sz="1800" dirty="0" smtClean="0"/>
              <a:t>, </a:t>
            </a:r>
            <a:r>
              <a:rPr lang="en-US" sz="1800" dirty="0" err="1" smtClean="0"/>
              <a:t>D.Sukhanov</a:t>
            </a:r>
            <a:r>
              <a:rPr lang="en-US" sz="1800" dirty="0" smtClean="0"/>
              <a:t>, </a:t>
            </a:r>
            <a:r>
              <a:rPr lang="en-US" sz="1800" dirty="0" err="1" smtClean="0"/>
              <a:t>Yu.Tikhonov</a:t>
            </a:r>
            <a:r>
              <a:rPr lang="en-US" sz="1800" dirty="0" smtClean="0"/>
              <a:t>, </a:t>
            </a:r>
            <a:r>
              <a:rPr lang="en-US" sz="1800" dirty="0" err="1" smtClean="0"/>
              <a:t>B.Tolochko</a:t>
            </a:r>
            <a:r>
              <a:rPr lang="en-US" sz="1800" dirty="0" smtClean="0"/>
              <a:t>, </a:t>
            </a:r>
            <a:r>
              <a:rPr lang="en-US" sz="1800" dirty="0" err="1" smtClean="0"/>
              <a:t>D.Toporkov</a:t>
            </a:r>
            <a:r>
              <a:rPr lang="en-US" sz="1800" dirty="0" smtClean="0"/>
              <a:t>, </a:t>
            </a:r>
            <a:r>
              <a:rPr lang="en-US" sz="1800" dirty="0" err="1" smtClean="0"/>
              <a:t>A.Tribendis</a:t>
            </a:r>
            <a:r>
              <a:rPr lang="en-US" sz="1800" dirty="0" smtClean="0"/>
              <a:t>, </a:t>
            </a:r>
            <a:r>
              <a:rPr lang="en-US" sz="1800" dirty="0" err="1" smtClean="0"/>
              <a:t>G.Tumaikin</a:t>
            </a:r>
            <a:r>
              <a:rPr lang="en-US" sz="1800" dirty="0" smtClean="0"/>
              <a:t>, </a:t>
            </a:r>
            <a:r>
              <a:rPr lang="en-US" sz="1800" dirty="0" err="1" smtClean="0"/>
              <a:t>Fedotov</a:t>
            </a:r>
            <a:r>
              <a:rPr lang="en-US" sz="1800" dirty="0" smtClean="0"/>
              <a:t>, </a:t>
            </a:r>
            <a:r>
              <a:rPr lang="en-US" sz="1800" dirty="0" err="1" smtClean="0"/>
              <a:t>S.Vasichev</a:t>
            </a:r>
            <a:r>
              <a:rPr lang="en-US" sz="1800" dirty="0" smtClean="0"/>
              <a:t>, </a:t>
            </a:r>
            <a:r>
              <a:rPr lang="en-US" sz="1800" dirty="0" err="1" smtClean="0"/>
              <a:t>D.Voroshilov</a:t>
            </a:r>
            <a:r>
              <a:rPr lang="en-US" sz="1800" dirty="0" smtClean="0"/>
              <a:t>, </a:t>
            </a:r>
            <a:r>
              <a:rPr lang="en-US" sz="1800" dirty="0" err="1" smtClean="0"/>
              <a:t>V.Zhilich</a:t>
            </a:r>
            <a:r>
              <a:rPr lang="en-US" sz="1800" dirty="0" smtClean="0"/>
              <a:t>, </a:t>
            </a:r>
            <a:r>
              <a:rPr lang="en-US" sz="1800" dirty="0" err="1" smtClean="0"/>
              <a:t>A.Zhmaka</a:t>
            </a:r>
            <a:r>
              <a:rPr lang="en-US" sz="1800" dirty="0" smtClean="0"/>
              <a:t>, </a:t>
            </a:r>
            <a:r>
              <a:rPr lang="en-US" sz="1800" dirty="0" err="1" smtClean="0"/>
              <a:t>A.Zhukov</a:t>
            </a:r>
            <a:r>
              <a:rPr lang="en-US" sz="1800" dirty="0" smtClean="0"/>
              <a:t>, </a:t>
            </a:r>
            <a:r>
              <a:rPr lang="en-US" sz="1800" dirty="0" err="1" smtClean="0"/>
              <a:t>A.Zhuravlev</a:t>
            </a:r>
            <a:r>
              <a:rPr lang="en-US" sz="1800" dirty="0" smtClean="0"/>
              <a:t>, </a:t>
            </a:r>
            <a:r>
              <a:rPr lang="en-US" sz="1800" dirty="0" err="1" smtClean="0"/>
              <a:t>K.Zolotarev</a:t>
            </a:r>
            <a:endParaRPr lang="en-US" sz="1800" dirty="0" smtClean="0"/>
          </a:p>
          <a:p>
            <a:pPr marL="0" indent="0">
              <a:lnSpc>
                <a:spcPct val="120000"/>
              </a:lnSpc>
              <a:buFont typeface="Arial" pitchFamily="34" charset="0"/>
              <a:buNone/>
            </a:pPr>
            <a:endParaRPr lang="en-US" sz="1800" dirty="0" smtClean="0"/>
          </a:p>
          <a:p>
            <a:pPr marL="0" indent="0">
              <a:lnSpc>
                <a:spcPct val="120000"/>
              </a:lnSpc>
              <a:buFont typeface="Arial" pitchFamily="34" charset="0"/>
              <a:buNone/>
            </a:pPr>
            <a:endParaRPr lang="en-US" sz="1800" dirty="0" smtClean="0"/>
          </a:p>
          <a:p>
            <a:pPr marL="0" indent="0">
              <a:lnSpc>
                <a:spcPct val="120000"/>
              </a:lnSpc>
              <a:buFont typeface="Arial" pitchFamily="34" charset="0"/>
              <a:buNone/>
            </a:pPr>
            <a:endParaRPr lang="en-US" sz="1800" dirty="0"/>
          </a:p>
        </p:txBody>
      </p:sp>
      <p:sp>
        <p:nvSpPr>
          <p:cNvPr id="5" name="Rectangle 50"/>
          <p:cNvSpPr>
            <a:spLocks noChangeArrowheads="1"/>
          </p:cNvSpPr>
          <p:nvPr/>
        </p:nvSpPr>
        <p:spPr bwMode="auto">
          <a:xfrm>
            <a:off x="3170214" y="304800"/>
            <a:ext cx="2803572" cy="62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VEPP-4 team</a:t>
            </a:r>
            <a:endParaRPr lang="ru-RU" sz="32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568469604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new BPM processor for VEPP-3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90600" y="864275"/>
            <a:ext cx="4800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/>
                <a:cs typeface="Comic Sans MS"/>
              </a:rPr>
              <a:t>18 </a:t>
            </a:r>
            <a:r>
              <a:rPr lang="en-US" dirty="0" smtClean="0">
                <a:latin typeface="Comic Sans MS"/>
                <a:cs typeface="Comic Sans MS"/>
              </a:rPr>
              <a:t>BPM processor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(1 type)</a:t>
            </a:r>
            <a:endParaRPr lang="ru-RU" dirty="0" smtClean="0">
              <a:latin typeface="Comic Sans MS"/>
              <a:cs typeface="Comic Sans MS"/>
            </a:endParaRPr>
          </a:p>
          <a:p>
            <a:pPr marL="174625" indent="-174625"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orbit</a:t>
            </a:r>
            <a:r>
              <a:rPr lang="ru-RU" dirty="0" smtClean="0">
                <a:latin typeface="Comic Sans MS"/>
                <a:cs typeface="Comic Sans MS"/>
              </a:rPr>
              <a:t> ~ 1 </a:t>
            </a:r>
            <a:r>
              <a:rPr lang="en-US" dirty="0" smtClean="0">
                <a:latin typeface="Comic Sans MS"/>
                <a:cs typeface="Comic Sans MS"/>
              </a:rPr>
              <a:t>um</a:t>
            </a:r>
            <a:endParaRPr lang="ru-RU" dirty="0" smtClean="0">
              <a:latin typeface="Comic Sans MS"/>
              <a:cs typeface="Comic Sans MS"/>
            </a:endParaRPr>
          </a:p>
          <a:p>
            <a:pPr marL="174625" indent="-174625"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turn-by-turn</a:t>
            </a:r>
            <a:r>
              <a:rPr lang="ru-RU" dirty="0" smtClean="0">
                <a:latin typeface="Comic Sans MS"/>
                <a:cs typeface="Comic Sans MS"/>
              </a:rPr>
              <a:t> ~ </a:t>
            </a:r>
            <a:r>
              <a:rPr lang="ru-RU" dirty="0">
                <a:latin typeface="Comic Sans MS"/>
                <a:cs typeface="Comic Sans MS"/>
              </a:rPr>
              <a:t>5</a:t>
            </a:r>
            <a:r>
              <a:rPr lang="ru-RU" dirty="0" smtClean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um</a:t>
            </a:r>
            <a:endParaRPr lang="ru-RU" dirty="0" smtClean="0">
              <a:latin typeface="Comic Sans MS"/>
              <a:cs typeface="Comic Sans MS"/>
            </a:endParaRPr>
          </a:p>
          <a:p>
            <a:pPr marL="174625" indent="-174625"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orbit measurement</a:t>
            </a:r>
            <a:r>
              <a:rPr lang="ru-RU" dirty="0" smtClean="0">
                <a:latin typeface="Comic Sans MS"/>
                <a:cs typeface="Comic Sans MS"/>
              </a:rPr>
              <a:t> </a:t>
            </a:r>
            <a:r>
              <a:rPr lang="ru-RU" dirty="0">
                <a:latin typeface="Comic Sans MS"/>
                <a:cs typeface="Comic Sans MS"/>
              </a:rPr>
              <a:t>~ 200 </a:t>
            </a:r>
            <a:r>
              <a:rPr lang="ru-RU" dirty="0" smtClean="0">
                <a:latin typeface="Comic Sans MS"/>
                <a:cs typeface="Comic Sans MS"/>
              </a:rPr>
              <a:t>Гц</a:t>
            </a:r>
          </a:p>
          <a:p>
            <a:pPr marL="174625" indent="-174625"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220V power supply</a:t>
            </a:r>
            <a:endParaRPr lang="ru-RU" dirty="0" smtClean="0">
              <a:latin typeface="Comic Sans MS"/>
              <a:cs typeface="Comic Sans MS"/>
            </a:endParaRPr>
          </a:p>
          <a:p>
            <a:pPr marL="174625" indent="-174625"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Ethernet</a:t>
            </a:r>
            <a:endParaRPr lang="ru-RU" dirty="0" smtClean="0">
              <a:latin typeface="Comic Sans MS"/>
              <a:cs typeface="Comic Sans MS"/>
            </a:endParaRPr>
          </a:p>
          <a:p>
            <a:pPr marL="174625" indent="-174625"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EPICS </a:t>
            </a:r>
            <a:r>
              <a:rPr lang="en-US" dirty="0" err="1" smtClean="0">
                <a:latin typeface="Comic Sans MS"/>
                <a:cs typeface="Comic Sans MS"/>
              </a:rPr>
              <a:t>contron</a:t>
            </a:r>
            <a:r>
              <a:rPr lang="en-US" dirty="0" smtClean="0">
                <a:latin typeface="Comic Sans MS"/>
                <a:cs typeface="Comic Sans MS"/>
              </a:rPr>
              <a:t> system</a:t>
            </a:r>
            <a:endParaRPr lang="ru-RU" dirty="0" smtClean="0">
              <a:latin typeface="Comic Sans MS"/>
              <a:cs typeface="Comic Sans MS"/>
            </a:endParaRPr>
          </a:p>
        </p:txBody>
      </p:sp>
      <p:pic>
        <p:nvPicPr>
          <p:cNvPr id="6" name="Изображение 5" descr="v3_inj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667000"/>
            <a:ext cx="3370825" cy="3645194"/>
          </a:xfrm>
          <a:prstGeom prst="rect">
            <a:avLst/>
          </a:prstGeom>
        </p:spPr>
      </p:pic>
      <p:pic>
        <p:nvPicPr>
          <p:cNvPr id="2" name="Изображение 1" descr="coco-v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048000"/>
            <a:ext cx="4648200" cy="3251452"/>
          </a:xfrm>
          <a:prstGeom prst="rect">
            <a:avLst/>
          </a:prstGeom>
        </p:spPr>
      </p:pic>
      <p:pic>
        <p:nvPicPr>
          <p:cNvPr id="4" name="Изображение 3" descr="v3_sep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685800"/>
            <a:ext cx="38862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6248400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See talk “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BPM System for Transport Channel Booster–</a:t>
            </a:r>
            <a:r>
              <a:rPr lang="en-US" dirty="0" err="1">
                <a:solidFill>
                  <a:srgbClr val="FF0000"/>
                </a:solidFill>
                <a:latin typeface="Comic Sans MS"/>
                <a:cs typeface="Comic Sans MS"/>
              </a:rPr>
              <a:t>Nuclotron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 at NICA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Complex“ by </a:t>
            </a:r>
            <a:r>
              <a:rPr lang="ru-RU" dirty="0">
                <a:solidFill>
                  <a:srgbClr val="FF0000"/>
                </a:solidFill>
                <a:latin typeface="Comic Sans MS"/>
                <a:cs typeface="Comic Sans MS"/>
              </a:rPr>
              <a:t>Е. </a:t>
            </a:r>
            <a:r>
              <a:rPr lang="ru-RU" dirty="0" err="1">
                <a:solidFill>
                  <a:srgbClr val="FF0000"/>
                </a:solidFill>
                <a:latin typeface="Comic Sans MS"/>
                <a:cs typeface="Comic Sans MS"/>
              </a:rPr>
              <a:t>Bekhtenev</a:t>
            </a:r>
            <a:r>
              <a:rPr lang="ru-RU" dirty="0">
                <a:solidFill>
                  <a:srgbClr val="FF0000"/>
                </a:solidFill>
                <a:latin typeface="Comic Sans MS"/>
                <a:cs typeface="Comic Sans MS"/>
              </a:rPr>
              <a:t> (BINP SB RAS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)  on Thursday</a:t>
            </a:r>
            <a:endParaRPr lang="ru-RU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885225234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beta-function correction</a:t>
            </a:r>
            <a:endParaRPr lang="ru-RU" dirty="0"/>
          </a:p>
        </p:txBody>
      </p:sp>
      <p:pic>
        <p:nvPicPr>
          <p:cNvPr id="4" name="Изображение 3" descr="beta-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95400"/>
            <a:ext cx="4325538" cy="3960000"/>
          </a:xfrm>
          <a:prstGeom prst="rect">
            <a:avLst/>
          </a:prstGeom>
        </p:spPr>
      </p:pic>
      <p:pic>
        <p:nvPicPr>
          <p:cNvPr id="5" name="Изображение 4" descr="beta-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78" y="1295400"/>
            <a:ext cx="4302222" cy="396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2233" y="838200"/>
            <a:ext cx="691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beta measurement in 54 BPMs by 1 kick ~ 1 sec</a:t>
            </a:r>
            <a:endParaRPr lang="ru-RU" sz="24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5329535"/>
            <a:ext cx="8330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beta correction with theoretical response matrix ~ 1 min </a:t>
            </a:r>
            <a:endParaRPr lang="ru-RU" sz="24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482595184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Optical diagnostics</a:t>
            </a:r>
            <a:endParaRPr lang="ru-RU" dirty="0"/>
          </a:p>
        </p:txBody>
      </p:sp>
      <p:pic>
        <p:nvPicPr>
          <p:cNvPr id="5" name="Picture 6" descr="vepp4beam-fig1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013602"/>
            <a:ext cx="3664559" cy="169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vepp4beam-fig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029200"/>
            <a:ext cx="2500942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cdd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" r="770"/>
          <a:stretch/>
        </p:blipFill>
        <p:spPr bwMode="auto">
          <a:xfrm>
            <a:off x="6629400" y="4229817"/>
            <a:ext cx="2438400" cy="2551983"/>
          </a:xfrm>
          <a:prstGeom prst="rect">
            <a:avLst/>
          </a:prstGeom>
          <a:noFill/>
          <a:ln w="12700" cmpd="sng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ave_pic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5016" y="2526803"/>
            <a:ext cx="2922613" cy="158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4" descr="pic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18458" y="685800"/>
            <a:ext cx="2525542" cy="182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4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8396207"/>
              </p:ext>
            </p:extLst>
          </p:nvPr>
        </p:nvGraphicFramePr>
        <p:xfrm>
          <a:off x="609600" y="1219200"/>
          <a:ext cx="6024216" cy="388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Рисунок" r:id="rId8" imgW="6299200" imgH="4064000" progId="Word.Picture.8">
                  <p:embed/>
                </p:oleObj>
              </mc:Choice>
              <mc:Fallback>
                <p:oleObj name="Рисунок" r:id="rId8" imgW="6299200" imgH="406400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219200"/>
                        <a:ext cx="6024216" cy="388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62000" y="649069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See talk “Optical Diagnostics for Accelerator</a:t>
            </a:r>
            <a:r>
              <a:rPr lang="mr-IN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…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” by Oleg </a:t>
            </a:r>
            <a:r>
              <a:rPr lang="en-US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Meshkov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(BINP SB RAS) on Thursday</a:t>
            </a:r>
            <a:endParaRPr lang="ru-RU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82823822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Streak-camera @ VEPP-4M</a:t>
            </a:r>
            <a:endParaRPr lang="ru-RU" dirty="0"/>
          </a:p>
        </p:txBody>
      </p:sp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606" y="1066800"/>
            <a:ext cx="4816394" cy="2520000"/>
          </a:xfrm>
          <a:prstGeom prst="rect">
            <a:avLst/>
          </a:prstGeom>
        </p:spPr>
      </p:pic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4547616"/>
              </p:ext>
            </p:extLst>
          </p:nvPr>
        </p:nvGraphicFramePr>
        <p:xfrm>
          <a:off x="4495800" y="3886200"/>
          <a:ext cx="4552507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1" name="Документ" r:id="rId5" imgW="6173273" imgH="3388075" progId="Word.Document.12">
                  <p:embed/>
                </p:oleObj>
              </mc:Choice>
              <mc:Fallback>
                <p:oleObj name="Документ" r:id="rId5" imgW="6173273" imgH="338807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95800" y="3886200"/>
                        <a:ext cx="4552507" cy="2362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Изображение 4" descr="IMG_20170412_081756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38200"/>
            <a:ext cx="3657600" cy="2743200"/>
          </a:xfrm>
          <a:prstGeom prst="rect">
            <a:avLst/>
          </a:prstGeom>
        </p:spPr>
      </p:pic>
      <p:pic>
        <p:nvPicPr>
          <p:cNvPr id="2" name="Изображение 1" descr="Beam length vs beam current.eps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733800"/>
            <a:ext cx="3495600" cy="21140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0" y="5943600"/>
            <a:ext cx="838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See poster 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“</a:t>
            </a:r>
            <a:r>
              <a:rPr lang="en-US" dirty="0" err="1">
                <a:solidFill>
                  <a:srgbClr val="FF0000"/>
                </a:solidFill>
                <a:latin typeface="Comic Sans MS"/>
                <a:cs typeface="Comic Sans MS"/>
              </a:rPr>
              <a:t>Тhe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 longitudinal broadband impedance and energy spread measurements at the VEPP-4M electron-positron collider“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by O. </a:t>
            </a:r>
            <a:r>
              <a:rPr lang="en-US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Meshkov</a:t>
            </a:r>
            <a:r>
              <a:rPr lang="ru-RU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ru-RU" dirty="0">
                <a:solidFill>
                  <a:srgbClr val="FF0000"/>
                </a:solidFill>
                <a:latin typeface="Comic Sans MS"/>
                <a:cs typeface="Comic Sans MS"/>
              </a:rPr>
              <a:t>(BINP SB RAS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)  on Tuesday</a:t>
            </a:r>
            <a:endParaRPr lang="ru-RU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386061220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914400" y="1066801"/>
            <a:ext cx="8077200" cy="482697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VEPP-4 works!</a:t>
            </a:r>
          </a:p>
          <a:p>
            <a:r>
              <a:rPr lang="en-US" sz="2400" dirty="0" smtClean="0"/>
              <a:t>The low energy luminosity run is completed</a:t>
            </a:r>
          </a:p>
          <a:p>
            <a:r>
              <a:rPr lang="en-US" sz="2400" dirty="0" smtClean="0"/>
              <a:t>The high energy luminosity run is started</a:t>
            </a:r>
          </a:p>
          <a:p>
            <a:r>
              <a:rPr lang="en-US" sz="2400" dirty="0" smtClean="0"/>
              <a:t>SR experiments are continued</a:t>
            </a:r>
          </a:p>
          <a:p>
            <a:r>
              <a:rPr lang="en-US" sz="2400" dirty="0" smtClean="0"/>
              <a:t>Nuclear physics at VEPP-3 are continued</a:t>
            </a:r>
          </a:p>
          <a:p>
            <a:r>
              <a:rPr lang="en-US" sz="2400" dirty="0" smtClean="0"/>
              <a:t>VEPP-4 is a test-bench to verify accelerator technologies for future projects (Super-</a:t>
            </a:r>
            <a:r>
              <a:rPr lang="en-US" sz="2400" dirty="0" err="1" smtClean="0"/>
              <a:t>c</a:t>
            </a:r>
            <a:r>
              <a:rPr lang="en-US" sz="2400" dirty="0" err="1" smtClean="0">
                <a:latin typeface="Symbol" charset="2"/>
                <a:cs typeface="Symbol" charset="2"/>
              </a:rPr>
              <a:t>t</a:t>
            </a:r>
            <a:r>
              <a:rPr lang="en-US" sz="2400" dirty="0" smtClean="0"/>
              <a:t>-factory, </a:t>
            </a:r>
            <a:r>
              <a:rPr lang="en-US" sz="2400" dirty="0" smtClean="0">
                <a:latin typeface="Symbol" charset="2"/>
                <a:cs typeface="Symbol" charset="2"/>
              </a:rPr>
              <a:t>mm-</a:t>
            </a:r>
            <a:r>
              <a:rPr lang="en-US" sz="2400" dirty="0" err="1" smtClean="0"/>
              <a:t>tron</a:t>
            </a:r>
            <a:r>
              <a:rPr lang="en-US" sz="2400" dirty="0" smtClean="0"/>
              <a:t>, etc.)</a:t>
            </a:r>
            <a:endParaRPr lang="ru-RU" sz="2400" dirty="0"/>
          </a:p>
        </p:txBody>
      </p:sp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3991740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8877" y="3048000"/>
            <a:ext cx="73538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thank you for your attention</a:t>
            </a:r>
            <a:endParaRPr lang="ru-RU" sz="40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139245000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066800" y="1066801"/>
            <a:ext cx="7543800" cy="4826976"/>
          </a:xfrm>
        </p:spPr>
        <p:txBody>
          <a:bodyPr>
            <a:normAutofit lnSpcReduction="10000"/>
          </a:bodyPr>
          <a:lstStyle/>
          <a:p>
            <a:pPr marL="446088" indent="-446088">
              <a:spcBef>
                <a:spcPts val="1000"/>
              </a:spcBef>
              <a:spcAft>
                <a:spcPts val="1000"/>
              </a:spcAft>
              <a:tabLst>
                <a:tab pos="544513" algn="l"/>
              </a:tabLst>
            </a:pPr>
            <a:r>
              <a:rPr lang="en-US" dirty="0"/>
              <a:t>high energy physics at VEPP-4M with detector KEDR</a:t>
            </a:r>
          </a:p>
          <a:p>
            <a:pPr marL="446088" indent="-446088">
              <a:spcBef>
                <a:spcPts val="1000"/>
              </a:spcBef>
              <a:spcAft>
                <a:spcPts val="1000"/>
              </a:spcAft>
              <a:tabLst>
                <a:tab pos="544513" algn="l"/>
              </a:tabLst>
            </a:pPr>
            <a:r>
              <a:rPr lang="en-US" dirty="0"/>
              <a:t>synchrotron radiation at VEPP-3 &amp; VEPP-4M</a:t>
            </a:r>
          </a:p>
          <a:p>
            <a:pPr marL="446088" indent="-446088">
              <a:spcBef>
                <a:spcPts val="1000"/>
              </a:spcBef>
              <a:spcAft>
                <a:spcPts val="1000"/>
              </a:spcAft>
              <a:tabLst>
                <a:tab pos="544513" algn="l"/>
              </a:tabLst>
            </a:pPr>
            <a:r>
              <a:rPr lang="en-US" dirty="0"/>
              <a:t>nuclear physics experiments at </a:t>
            </a:r>
            <a:r>
              <a:rPr lang="en-US" dirty="0" smtClean="0"/>
              <a:t>VEPP-3 </a:t>
            </a:r>
            <a:r>
              <a:rPr lang="en-US" dirty="0"/>
              <a:t>with Deuteron facility</a:t>
            </a:r>
          </a:p>
          <a:p>
            <a:pPr marL="446088" indent="-446088">
              <a:spcBef>
                <a:spcPts val="1000"/>
              </a:spcBef>
              <a:spcAft>
                <a:spcPts val="1000"/>
              </a:spcAft>
              <a:tabLst>
                <a:tab pos="544513" algn="l"/>
              </a:tabLst>
            </a:pPr>
            <a:r>
              <a:rPr lang="en-US" dirty="0"/>
              <a:t>test beam facility at VEPP-4M</a:t>
            </a:r>
          </a:p>
          <a:p>
            <a:pPr marL="446088" indent="-446088">
              <a:spcBef>
                <a:spcPts val="1000"/>
              </a:spcBef>
              <a:spcAft>
                <a:spcPts val="1000"/>
              </a:spcAft>
              <a:tabLst>
                <a:tab pos="544513" algn="l"/>
              </a:tabLst>
            </a:pPr>
            <a:r>
              <a:rPr lang="en-US" dirty="0"/>
              <a:t>accelerator physics </a:t>
            </a:r>
            <a:r>
              <a:rPr lang="en-US" dirty="0" smtClean="0"/>
              <a:t>activity</a:t>
            </a:r>
            <a:endParaRPr lang="ru-RU" dirty="0"/>
          </a:p>
        </p:txBody>
      </p:sp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b="1" dirty="0" smtClean="0"/>
              <a:t>physics program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185874123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хема-3a_.pdf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472" b="-22472"/>
          <a:stretch>
            <a:fillRect/>
          </a:stretch>
        </p:blipFill>
        <p:spPr>
          <a:xfrm>
            <a:off x="762000" y="1499378"/>
            <a:ext cx="8382000" cy="5206222"/>
          </a:xfrm>
        </p:spPr>
      </p:pic>
      <p:sp>
        <p:nvSpPr>
          <p:cNvPr id="5" name="TextBox 4"/>
          <p:cNvSpPr txBox="1"/>
          <p:nvPr/>
        </p:nvSpPr>
        <p:spPr>
          <a:xfrm>
            <a:off x="6183182" y="3212068"/>
            <a:ext cx="9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VEPP-3</a:t>
            </a:r>
            <a:endParaRPr lang="ru-RU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81800" y="1916668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VEPP-4</a:t>
            </a:r>
            <a:r>
              <a:rPr lang="ru-RU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М</a:t>
            </a:r>
            <a:endParaRPr lang="en-US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4492823"/>
            <a:ext cx="1313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Damping Ring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0" y="5879068"/>
            <a:ext cx="1325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VEPP-2000</a:t>
            </a:r>
            <a:endParaRPr lang="ru-RU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9" name="Название 2"/>
          <p:cNvSpPr>
            <a:spLocks noGrp="1"/>
          </p:cNvSpPr>
          <p:nvPr>
            <p:ph type="title"/>
          </p:nvPr>
        </p:nvSpPr>
        <p:spPr>
          <a:xfrm>
            <a:off x="381000" y="-76200"/>
            <a:ext cx="8763000" cy="715962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УНУ ВЭПП-3</a:t>
            </a:r>
            <a:r>
              <a:rPr lang="en-US" sz="3600" dirty="0" smtClean="0"/>
              <a:t>/</a:t>
            </a:r>
            <a:r>
              <a:rPr lang="ru-RU" sz="3600" dirty="0" smtClean="0"/>
              <a:t>ВЭПП-4М</a:t>
            </a:r>
            <a:r>
              <a:rPr lang="en-US" sz="3600" dirty="0" smtClean="0"/>
              <a:t> +</a:t>
            </a:r>
            <a:r>
              <a:rPr lang="ru-RU" sz="3600" dirty="0" smtClean="0"/>
              <a:t> ВЭПП-2000</a:t>
            </a:r>
            <a:endParaRPr lang="ru-RU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3200400" y="4340423"/>
            <a:ext cx="697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e– gun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09800" y="3821668"/>
            <a:ext cx="1484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e+e</a:t>
            </a:r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– Injector</a:t>
            </a:r>
            <a:endParaRPr lang="ru-RU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0" y="3733800"/>
            <a:ext cx="85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KEDR</a:t>
            </a:r>
            <a:endParaRPr lang="ru-RU" b="1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62400" y="4038600"/>
            <a:ext cx="768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e– </a:t>
            </a:r>
            <a:r>
              <a:rPr lang="en-US" sz="1400" b="1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linac</a:t>
            </a:r>
            <a:endParaRPr lang="en-US" sz="1400" b="1" dirty="0" smtClean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33800" y="4648200"/>
            <a:ext cx="780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e+ </a:t>
            </a:r>
            <a:r>
              <a:rPr lang="en-US" sz="1400" b="1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linac</a:t>
            </a:r>
            <a:endParaRPr lang="en-US" sz="1400" b="1" dirty="0" smtClean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24400" y="4340423"/>
            <a:ext cx="877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e+ target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30896" y="5483423"/>
            <a:ext cx="6534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90"/>
                </a:solidFill>
                <a:latin typeface="Times New Roman"/>
                <a:cs typeface="Times New Roman"/>
              </a:rPr>
              <a:t>K</a:t>
            </a:r>
            <a:r>
              <a:rPr lang="ru-RU" sz="14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-500</a:t>
            </a:r>
            <a:endParaRPr lang="en-US" sz="1400" b="1" dirty="0" smtClean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836673"/>
              </p:ext>
            </p:extLst>
          </p:nvPr>
        </p:nvGraphicFramePr>
        <p:xfrm>
          <a:off x="762000" y="609601"/>
          <a:ext cx="5199513" cy="182879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41346"/>
                <a:gridCol w="1044654"/>
                <a:gridCol w="762000"/>
                <a:gridCol w="1313313"/>
                <a:gridCol w="838200"/>
              </a:tblGrid>
              <a:tr h="292100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VEPP-2000</a:t>
                      </a:r>
                      <a:endParaRPr lang="ru-RU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VEPP-3</a:t>
                      </a:r>
                      <a:endParaRPr lang="ru-RU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VEPP-4M</a:t>
                      </a:r>
                      <a:endParaRPr lang="ru-RU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</a:tr>
              <a:tr h="2921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Circumference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24.4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74.4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366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</a:t>
                      </a:r>
                      <a:endParaRPr lang="ru-RU" sz="1400" dirty="0"/>
                    </a:p>
                  </a:txBody>
                  <a:tcPr/>
                </a:tc>
              </a:tr>
              <a:tr h="2921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Energy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0.1</a:t>
                      </a:r>
                      <a:r>
                        <a:rPr lang="ru-RU" sz="1400" dirty="0" smtClean="0"/>
                        <a:t>÷</a:t>
                      </a:r>
                      <a:r>
                        <a:rPr lang="en-US" sz="1400" dirty="0" smtClean="0"/>
                        <a:t>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0.3</a:t>
                      </a:r>
                      <a:r>
                        <a:rPr lang="ru-RU" sz="1400" dirty="0" smtClean="0"/>
                        <a:t>÷2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1÷4</a:t>
                      </a:r>
                      <a:r>
                        <a:rPr lang="en-US" sz="1400" dirty="0" smtClean="0"/>
                        <a:t>.7 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(5.3)</a:t>
                      </a:r>
                      <a:endParaRPr lang="ru-RU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GeV</a:t>
                      </a:r>
                      <a:endParaRPr lang="ru-RU" sz="1400" dirty="0"/>
                    </a:p>
                  </a:txBody>
                  <a:tcPr/>
                </a:tc>
              </a:tr>
              <a:tr h="2921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Bunches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1e+x1e–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2e±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2e+x2e–</a:t>
                      </a:r>
                      <a:r>
                        <a:rPr lang="en-US" sz="1400" baseline="0" dirty="0" smtClean="0"/>
                        <a:t>, 16e±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</a:tr>
              <a:tr h="2921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Current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150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dk1"/>
                          </a:solidFill>
                        </a:rPr>
                        <a:t>15 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(40)</a:t>
                      </a:r>
                      <a:endParaRPr lang="ru-RU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</a:t>
                      </a:r>
                      <a:endParaRPr lang="ru-RU" sz="1400" dirty="0"/>
                    </a:p>
                  </a:txBody>
                  <a:tcPr/>
                </a:tc>
              </a:tr>
              <a:tr h="2921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Luminosity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1·10</a:t>
                      </a:r>
                      <a:r>
                        <a:rPr lang="en-US" sz="1400" baseline="30000" dirty="0" smtClean="0"/>
                        <a:t>32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3·10</a:t>
                      </a:r>
                      <a:r>
                        <a:rPr lang="en-US" sz="1400" baseline="30000" dirty="0" smtClean="0">
                          <a:solidFill>
                            <a:schemeClr val="tx1"/>
                          </a:solidFill>
                        </a:rPr>
                        <a:t>30 </a:t>
                      </a:r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</a:rPr>
                        <a:t>(2·10</a:t>
                      </a:r>
                      <a:r>
                        <a:rPr lang="en-US" sz="1400" baseline="30000" dirty="0" smtClean="0">
                          <a:solidFill>
                            <a:srgbClr val="0000FF"/>
                          </a:solidFill>
                        </a:rPr>
                        <a:t>31</a:t>
                      </a:r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</a:rPr>
                        <a:t>)</a:t>
                      </a:r>
                      <a:endParaRPr lang="ru-RU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cm</a:t>
                      </a:r>
                      <a:r>
                        <a:rPr lang="en-US" sz="1400" baseline="30000" dirty="0" smtClean="0"/>
                        <a:t>-2</a:t>
                      </a:r>
                      <a:r>
                        <a:rPr lang="en-US" sz="1400" baseline="0" dirty="0" smtClean="0"/>
                        <a:t>·s</a:t>
                      </a:r>
                      <a:r>
                        <a:rPr lang="en-US" sz="1400" baseline="30000" dirty="0" smtClean="0"/>
                        <a:t>-1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78452"/>
              </p:ext>
            </p:extLst>
          </p:nvPr>
        </p:nvGraphicFramePr>
        <p:xfrm>
          <a:off x="4876799" y="5029201"/>
          <a:ext cx="4267201" cy="182879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33574"/>
                <a:gridCol w="866776"/>
                <a:gridCol w="866776"/>
                <a:gridCol w="600075"/>
              </a:tblGrid>
              <a:tr h="2413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Injector</a:t>
                      </a:r>
                      <a:endParaRPr lang="en-US" sz="1400" dirty="0" smtClean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Old</a:t>
                      </a:r>
                      <a:endParaRPr lang="ru-RU" sz="14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New</a:t>
                      </a:r>
                      <a:endParaRPr lang="ru-RU" sz="14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2413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Injection energy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355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400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MeV</a:t>
                      </a:r>
                      <a:endParaRPr lang="ru-RU" sz="1400" dirty="0"/>
                    </a:p>
                  </a:txBody>
                  <a:tcPr/>
                </a:tc>
              </a:tr>
              <a:tr h="2413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e+ intensity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</a:t>
                      </a:r>
                      <a:r>
                        <a:rPr lang="en-US" sz="1400" baseline="30000" dirty="0" smtClean="0"/>
                        <a:t>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7·10</a:t>
                      </a:r>
                      <a:r>
                        <a:rPr lang="en-US" sz="1400" baseline="30000" dirty="0" smtClean="0"/>
                        <a:t>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</a:t>
                      </a:r>
                      <a:r>
                        <a:rPr lang="en-US" sz="1400" baseline="30000" dirty="0" smtClean="0"/>
                        <a:t>-1</a:t>
                      </a:r>
                      <a:endParaRPr lang="ru-RU" sz="1400" dirty="0"/>
                    </a:p>
                  </a:txBody>
                  <a:tcPr/>
                </a:tc>
              </a:tr>
              <a:tr h="2413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e–</a:t>
                      </a:r>
                      <a:r>
                        <a:rPr lang="en-US" sz="1400" baseline="0" dirty="0" smtClean="0"/>
                        <a:t> intensity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3·10</a:t>
                      </a:r>
                      <a:r>
                        <a:rPr lang="en-US" sz="1400" baseline="30000" dirty="0" smtClean="0"/>
                        <a:t>9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2·10</a:t>
                      </a:r>
                      <a:r>
                        <a:rPr lang="en-US" sz="1400" baseline="30000" dirty="0" smtClean="0"/>
                        <a:t>9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s</a:t>
                      </a:r>
                      <a:r>
                        <a:rPr lang="en-US" sz="1400" baseline="30000" dirty="0" smtClean="0"/>
                        <a:t>-1</a:t>
                      </a:r>
                      <a:endParaRPr lang="ru-RU" sz="1400" dirty="0" smtClean="0"/>
                    </a:p>
                  </a:txBody>
                  <a:tcPr/>
                </a:tc>
              </a:tr>
              <a:tr h="2413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Repetition rate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0.2</a:t>
                      </a:r>
                      <a:r>
                        <a:rPr lang="ru-RU" sz="1400" dirty="0" smtClean="0"/>
                        <a:t>÷</a:t>
                      </a:r>
                      <a:r>
                        <a:rPr lang="en-US" sz="1400" dirty="0" smtClean="0"/>
                        <a:t>0.5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Hz</a:t>
                      </a:r>
                      <a:endParaRPr lang="ru-RU" sz="1400" dirty="0"/>
                    </a:p>
                  </a:txBody>
                  <a:tcPr/>
                </a:tc>
              </a:tr>
              <a:tr h="2413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Injected bunch length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cm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3572683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IMG_578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3390900"/>
            <a:ext cx="4622800" cy="3467100"/>
          </a:xfrm>
          <a:prstGeom prst="rect">
            <a:avLst/>
          </a:prstGeom>
        </p:spPr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first beam from new injector</a:t>
            </a:r>
            <a:endParaRPr lang="ru-RU" dirty="0"/>
          </a:p>
        </p:txBody>
      </p:sp>
      <p:pic>
        <p:nvPicPr>
          <p:cNvPr id="5" name="Изображение 4" descr="IMG_5802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325887" cy="1828800"/>
          </a:xfrm>
          <a:prstGeom prst="rect">
            <a:avLst/>
          </a:prstGeom>
        </p:spPr>
      </p:pic>
      <p:pic>
        <p:nvPicPr>
          <p:cNvPr id="7" name="Изображение 6" descr="IMG_6008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" y="1600200"/>
            <a:ext cx="3886200" cy="2914650"/>
          </a:xfrm>
          <a:prstGeom prst="rect">
            <a:avLst/>
          </a:prstGeom>
        </p:spPr>
      </p:pic>
      <p:sp>
        <p:nvSpPr>
          <p:cNvPr id="11" name="Содержимое 1"/>
          <p:cNvSpPr>
            <a:spLocks noGrp="1"/>
          </p:cNvSpPr>
          <p:nvPr>
            <p:ph idx="1"/>
          </p:nvPr>
        </p:nvSpPr>
        <p:spPr>
          <a:xfrm>
            <a:off x="3962400" y="838200"/>
            <a:ext cx="5029200" cy="2667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800" dirty="0" smtClean="0">
                <a:solidFill>
                  <a:srgbClr val="0000FF"/>
                </a:solidFill>
              </a:rPr>
              <a:t>  1 Sep 2016 – start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smtClean="0">
                <a:solidFill>
                  <a:srgbClr val="0000FF"/>
                </a:solidFill>
              </a:rPr>
              <a:t>installation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0000FF"/>
                </a:solidFill>
              </a:rPr>
              <a:t>21 Oct 2016 – e– in VEPP-3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0000FF"/>
                </a:solidFill>
              </a:rPr>
              <a:t>18 Nov 2016 – e– in VEPP-4M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0000FF"/>
                </a:solidFill>
              </a:rPr>
              <a:t>  1 Dec</a:t>
            </a:r>
            <a:r>
              <a:rPr lang="ru-RU" sz="1800" dirty="0" smtClean="0">
                <a:solidFill>
                  <a:srgbClr val="0000FF"/>
                </a:solidFill>
              </a:rPr>
              <a:t> 201</a:t>
            </a:r>
            <a:r>
              <a:rPr lang="en-US" sz="1800" dirty="0" smtClean="0">
                <a:solidFill>
                  <a:srgbClr val="0000FF"/>
                </a:solidFill>
              </a:rPr>
              <a:t>6</a:t>
            </a:r>
            <a:r>
              <a:rPr lang="ru-RU" sz="1800" dirty="0" smtClean="0">
                <a:solidFill>
                  <a:srgbClr val="0000FF"/>
                </a:solidFill>
              </a:rPr>
              <a:t> – </a:t>
            </a:r>
            <a:r>
              <a:rPr lang="en-US" sz="1800" dirty="0" smtClean="0">
                <a:solidFill>
                  <a:srgbClr val="0000FF"/>
                </a:solidFill>
              </a:rPr>
              <a:t>SR @ VEPP-3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0000FF"/>
                </a:solidFill>
              </a:rPr>
              <a:t>26 Dec 2016 – e+ in VEPP-3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0000FF"/>
                </a:solidFill>
              </a:rPr>
              <a:t>26 Jan 2017 – e+ in VEPP-4M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0000FF"/>
                </a:solidFill>
              </a:rPr>
              <a:t>  1 Feb 2017 – luminosity </a:t>
            </a:r>
            <a:r>
              <a:rPr lang="en-US" sz="1800" dirty="0">
                <a:solidFill>
                  <a:srgbClr val="0000FF"/>
                </a:solidFill>
              </a:rPr>
              <a:t>@</a:t>
            </a:r>
            <a:r>
              <a:rPr lang="en-US" sz="1800" dirty="0" smtClean="0">
                <a:solidFill>
                  <a:srgbClr val="0000FF"/>
                </a:solidFill>
              </a:rPr>
              <a:t> VEPP-4M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See next talk “Status and prospects of VEPP-5” by </a:t>
            </a:r>
            <a:r>
              <a:rPr lang="en-US" sz="1800" dirty="0" err="1" smtClean="0">
                <a:solidFill>
                  <a:srgbClr val="FF0000"/>
                </a:solidFill>
              </a:rPr>
              <a:t>Fedor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Emanov</a:t>
            </a:r>
            <a:r>
              <a:rPr lang="en-US" sz="1800" dirty="0" smtClean="0">
                <a:solidFill>
                  <a:srgbClr val="FF0000"/>
                </a:solidFill>
              </a:rPr>
              <a:t> (BINP SB RAS)</a:t>
            </a:r>
          </a:p>
        </p:txBody>
      </p:sp>
      <p:pic>
        <p:nvPicPr>
          <p:cNvPr id="12" name="Изображение 11" descr="IMG_5565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00600" y="3587805"/>
            <a:ext cx="4258659" cy="319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33244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VEPP-4 layout</a:t>
            </a:r>
            <a:endParaRPr lang="ru-RU" dirty="0"/>
          </a:p>
        </p:txBody>
      </p:sp>
      <p:pic>
        <p:nvPicPr>
          <p:cNvPr id="22" name="Содержимое 21" descr="v4_layout3_top-en_2000.eps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9" t="951" r="16546"/>
          <a:stretch/>
        </p:blipFill>
        <p:spPr>
          <a:xfrm>
            <a:off x="990600" y="807437"/>
            <a:ext cx="7990115" cy="6050563"/>
          </a:xfrm>
        </p:spPr>
      </p:pic>
    </p:spTree>
    <p:extLst>
      <p:ext uri="{BB962C8B-B14F-4D97-AF65-F5344CB8AC3E}">
        <p14:creationId xmlns:p14="http://schemas.microsoft.com/office/powerpoint/2010/main" val="1577432551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VEPP-4M with KEDR</a:t>
            </a:r>
            <a:endParaRPr lang="ru-RU" dirty="0"/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idx="1"/>
          </p:nvPr>
        </p:nvPicPr>
        <p:blipFill>
          <a:blip r:embed="rId2"/>
          <a:srcRect l="-2920" r="-2920"/>
          <a:stretch>
            <a:fillRect/>
          </a:stretch>
        </p:blipFill>
        <p:spPr>
          <a:xfrm>
            <a:off x="4876800" y="762000"/>
            <a:ext cx="4191000" cy="2719471"/>
          </a:xfrm>
          <a:solidFill>
            <a:srgbClr val="FFFFFF"/>
          </a:solidFill>
          <a:ln w="12700" cmpd="sng">
            <a:solidFill>
              <a:schemeClr val="tx1"/>
            </a:solidFill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85800" y="609600"/>
            <a:ext cx="4191000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charset="2"/>
              <a:buChar char=""/>
            </a:pPr>
            <a:r>
              <a:rPr lang="en-US" dirty="0" smtClean="0">
                <a:latin typeface="Comic Sans MS"/>
                <a:cs typeface="Comic Sans MS"/>
              </a:rPr>
              <a:t>Universal magnetic detector KEDR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charset="2"/>
              <a:buChar char=""/>
            </a:pPr>
            <a:r>
              <a:rPr lang="en-US" dirty="0" smtClean="0">
                <a:latin typeface="Comic Sans MS"/>
                <a:cs typeface="Comic Sans MS"/>
              </a:rPr>
              <a:t>Electron-positron tagging system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charset="2"/>
              <a:buChar char=""/>
            </a:pPr>
            <a:r>
              <a:rPr lang="en-US" dirty="0">
                <a:latin typeface="Comic Sans MS"/>
                <a:cs typeface="Comic Sans MS"/>
              </a:rPr>
              <a:t>W</a:t>
            </a:r>
            <a:r>
              <a:rPr lang="en-US" dirty="0" smtClean="0">
                <a:latin typeface="Comic Sans MS"/>
                <a:cs typeface="Comic Sans MS"/>
              </a:rPr>
              <a:t>ide energy range 0.9</a:t>
            </a:r>
            <a:r>
              <a:rPr lang="ru-RU" dirty="0" smtClean="0">
                <a:latin typeface="Comic Sans MS"/>
                <a:cs typeface="Comic Sans MS"/>
              </a:rPr>
              <a:t>÷5 </a:t>
            </a:r>
            <a:r>
              <a:rPr lang="en-US" dirty="0" smtClean="0">
                <a:latin typeface="Comic Sans MS"/>
                <a:cs typeface="Comic Sans MS"/>
              </a:rPr>
              <a:t>GeV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charset="2"/>
              <a:buChar char=""/>
            </a:pPr>
            <a:r>
              <a:rPr lang="en-US" dirty="0" smtClean="0">
                <a:latin typeface="Comic Sans MS"/>
                <a:cs typeface="Comic Sans MS"/>
              </a:rPr>
              <a:t>Energy spread control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charset="2"/>
              <a:buChar char=""/>
            </a:pPr>
            <a:r>
              <a:rPr lang="en-US" dirty="0" smtClean="0">
                <a:latin typeface="Comic Sans MS"/>
                <a:cs typeface="Comic Sans MS"/>
              </a:rPr>
              <a:t>Precision beam energy calibration by resonance depolarization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charset="2"/>
              <a:buChar char=""/>
            </a:pPr>
            <a:r>
              <a:rPr lang="en-US" dirty="0" smtClean="0">
                <a:latin typeface="Comic Sans MS"/>
                <a:cs typeface="Comic Sans MS"/>
              </a:rPr>
              <a:t>First collider with beam energy monitoring by Compton backscattering </a:t>
            </a:r>
          </a:p>
        </p:txBody>
      </p:sp>
      <p:pic>
        <p:nvPicPr>
          <p:cNvPr id="4" name="Изображение 3" descr="vepp4-ex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6"/>
          <a:stretch/>
        </p:blipFill>
        <p:spPr>
          <a:xfrm>
            <a:off x="1159939" y="3581400"/>
            <a:ext cx="7526861" cy="3200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14948097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914400" y="1066801"/>
            <a:ext cx="8077200" cy="4826976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2001-2017 low energy luminosity run 2x(0.9</a:t>
            </a:r>
            <a:r>
              <a:rPr lang="ru-RU" sz="2400" dirty="0" smtClean="0"/>
              <a:t>÷</a:t>
            </a:r>
            <a:r>
              <a:rPr lang="en-US" sz="2400" dirty="0" smtClean="0"/>
              <a:t>1.9) GeV</a:t>
            </a:r>
          </a:p>
          <a:p>
            <a:pPr marL="715963" lvl="1" indent="-350838">
              <a:buFont typeface="Wingdings" charset="2"/>
              <a:buChar char="ü"/>
            </a:pPr>
            <a:r>
              <a:rPr lang="en-US" sz="1800" dirty="0" smtClean="0">
                <a:solidFill>
                  <a:srgbClr val="FF0000"/>
                </a:solidFill>
              </a:rPr>
              <a:t>J/</a:t>
            </a:r>
            <a:r>
              <a:rPr lang="en-US" sz="1800" dirty="0">
                <a:solidFill>
                  <a:srgbClr val="FF0000"/>
                </a:solidFill>
                <a:sym typeface="Symbol"/>
              </a:rPr>
              <a:t></a:t>
            </a:r>
            <a:r>
              <a:rPr lang="en-US" sz="1800" dirty="0" smtClean="0">
                <a:solidFill>
                  <a:srgbClr val="FF0000"/>
                </a:solidFill>
              </a:rPr>
              <a:t>, </a:t>
            </a:r>
            <a:r>
              <a:rPr lang="en-US" sz="1800" dirty="0">
                <a:solidFill>
                  <a:srgbClr val="FF0000"/>
                </a:solidFill>
                <a:sym typeface="Symbol"/>
              </a:rPr>
              <a:t></a:t>
            </a:r>
            <a:r>
              <a:rPr lang="en-US" sz="1800" dirty="0">
                <a:solidFill>
                  <a:srgbClr val="FF0000"/>
                </a:solidFill>
              </a:rPr>
              <a:t>’ ,</a:t>
            </a:r>
            <a:r>
              <a:rPr lang="en-US" sz="1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en-US" sz="1800" dirty="0">
                <a:solidFill>
                  <a:srgbClr val="FF0000"/>
                </a:solidFill>
                <a:sym typeface="Symbol"/>
              </a:rPr>
              <a:t></a:t>
            </a:r>
            <a:r>
              <a:rPr lang="en-US" sz="1800" dirty="0" smtClean="0">
                <a:solidFill>
                  <a:srgbClr val="FF0000"/>
                </a:solidFill>
              </a:rPr>
              <a:t>”, </a:t>
            </a:r>
            <a:r>
              <a:rPr lang="en-US" sz="1800" dirty="0">
                <a:solidFill>
                  <a:srgbClr val="FF0000"/>
                </a:solidFill>
                <a:sym typeface="Symbol"/>
              </a:rPr>
              <a:t></a:t>
            </a:r>
            <a:r>
              <a:rPr lang="en-US" sz="1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(3770)</a:t>
            </a:r>
            <a:r>
              <a:rPr lang="en-US" sz="1800" dirty="0" smtClean="0">
                <a:solidFill>
                  <a:srgbClr val="FF0000"/>
                </a:solidFill>
              </a:rPr>
              <a:t> meson masses </a:t>
            </a:r>
            <a:r>
              <a:rPr lang="en-US" sz="180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WR = World Record</a:t>
            </a:r>
          </a:p>
          <a:p>
            <a:pPr marL="715963" lvl="1" indent="-350838">
              <a:buFont typeface="Wingdings" charset="2"/>
              <a:buChar char="ü"/>
            </a:pPr>
            <a:r>
              <a:rPr lang="en-US" sz="1800" dirty="0" smtClean="0">
                <a:solidFill>
                  <a:srgbClr val="FF0000"/>
                </a:solidFill>
                <a:latin typeface="Symbol" charset="2"/>
                <a:cs typeface="Symbol" charset="2"/>
                <a:sym typeface="Symbol"/>
              </a:rPr>
              <a:t></a:t>
            </a:r>
            <a:r>
              <a:rPr lang="en-US" sz="1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 lepton mass </a:t>
            </a:r>
            <a:r>
              <a:rPr lang="en-US" sz="1800" strike="sngStrike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WR</a:t>
            </a:r>
            <a:endParaRPr lang="en-US" sz="1800" strike="sngStrike" dirty="0" smtClean="0">
              <a:solidFill>
                <a:srgbClr val="FF0000"/>
              </a:solidFill>
            </a:endParaRPr>
          </a:p>
          <a:p>
            <a:pPr marL="715963" lvl="1" indent="-350838">
              <a:buFont typeface="Wingdings" charset="2"/>
              <a:buChar char="ü"/>
            </a:pPr>
            <a:r>
              <a:rPr lang="en-US" sz="1800" dirty="0" smtClean="0">
                <a:solidFill>
                  <a:srgbClr val="FF0000"/>
                </a:solidFill>
              </a:rPr>
              <a:t>D</a:t>
            </a:r>
            <a:r>
              <a:rPr lang="en-US" sz="1800" baseline="30000" dirty="0" smtClean="0">
                <a:solidFill>
                  <a:srgbClr val="FF0000"/>
                </a:solidFill>
              </a:rPr>
              <a:t>0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mesons masses </a:t>
            </a:r>
          </a:p>
          <a:p>
            <a:pPr marL="715963" lvl="1" indent="-350838">
              <a:buFont typeface="Wingdings" charset="2"/>
              <a:buChar char="ü"/>
            </a:pPr>
            <a:r>
              <a:rPr lang="en-US" sz="1800" dirty="0" smtClean="0">
                <a:solidFill>
                  <a:srgbClr val="FF0000"/>
                </a:solidFill>
              </a:rPr>
              <a:t>D</a:t>
            </a:r>
            <a:r>
              <a:rPr lang="en-US" sz="1800" baseline="30000" dirty="0">
                <a:solidFill>
                  <a:srgbClr val="FF0000"/>
                </a:solidFill>
              </a:rPr>
              <a:t>±</a:t>
            </a:r>
            <a:r>
              <a:rPr lang="en-US" sz="1800" dirty="0">
                <a:solidFill>
                  <a:srgbClr val="FF0000"/>
                </a:solidFill>
              </a:rPr>
              <a:t> mesons masses </a:t>
            </a:r>
            <a:r>
              <a:rPr lang="en-US" sz="180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WR</a:t>
            </a:r>
            <a:endParaRPr lang="en-US" sz="1800" dirty="0" smtClean="0">
              <a:solidFill>
                <a:srgbClr val="FF0000"/>
              </a:solidFill>
            </a:endParaRPr>
          </a:p>
          <a:p>
            <a:pPr marL="715963" lvl="1" indent="-350838">
              <a:buFont typeface="Wingdings" charset="2"/>
              <a:buChar char="ü"/>
            </a:pPr>
            <a:r>
              <a:rPr lang="en-US" sz="1800" dirty="0" smtClean="0">
                <a:solidFill>
                  <a:srgbClr val="FF0000"/>
                </a:solidFill>
              </a:rPr>
              <a:t>Search for </a:t>
            </a:r>
            <a:r>
              <a:rPr lang="en-US" sz="1800" dirty="0">
                <a:solidFill>
                  <a:srgbClr val="FF0000"/>
                </a:solidFill>
              </a:rPr>
              <a:t>narrow resonances </a:t>
            </a:r>
            <a:r>
              <a:rPr lang="en-US" sz="1800" dirty="0" smtClean="0">
                <a:solidFill>
                  <a:srgbClr val="FF0000"/>
                </a:solidFill>
              </a:rPr>
              <a:t>1.85</a:t>
            </a:r>
            <a:r>
              <a:rPr lang="ru-RU" sz="1800" dirty="0" smtClean="0">
                <a:solidFill>
                  <a:srgbClr val="FF0000"/>
                </a:solidFill>
              </a:rPr>
              <a:t>÷</a:t>
            </a:r>
            <a:r>
              <a:rPr lang="en-US" sz="1800" dirty="0" smtClean="0">
                <a:solidFill>
                  <a:srgbClr val="FF0000"/>
                </a:solidFill>
              </a:rPr>
              <a:t>3.1 GeV </a:t>
            </a:r>
            <a:r>
              <a:rPr lang="en-US" sz="180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WR</a:t>
            </a:r>
            <a:endParaRPr lang="ru-RU" sz="1800" dirty="0" smtClean="0">
              <a:solidFill>
                <a:srgbClr val="FF0000"/>
              </a:solidFill>
            </a:endParaRPr>
          </a:p>
          <a:p>
            <a:pPr marL="715963" lvl="1" indent="-350838">
              <a:buFont typeface="Wingdings" charset="2"/>
              <a:buChar char="ü"/>
            </a:pPr>
            <a:r>
              <a:rPr lang="en-US" sz="1800" dirty="0" smtClean="0">
                <a:solidFill>
                  <a:srgbClr val="FF0000"/>
                </a:solidFill>
              </a:rPr>
              <a:t>R-scan </a:t>
            </a:r>
            <a:r>
              <a:rPr lang="en-US" sz="1800" dirty="0">
                <a:solidFill>
                  <a:srgbClr val="FF0000"/>
                </a:solidFill>
              </a:rPr>
              <a:t>1.85</a:t>
            </a:r>
            <a:r>
              <a:rPr lang="ru-RU" sz="1800" dirty="0">
                <a:solidFill>
                  <a:srgbClr val="FF0000"/>
                </a:solidFill>
              </a:rPr>
              <a:t>÷</a:t>
            </a:r>
            <a:r>
              <a:rPr lang="en-US" sz="1800" dirty="0">
                <a:solidFill>
                  <a:srgbClr val="FF0000"/>
                </a:solidFill>
              </a:rPr>
              <a:t>3.1 GeV </a:t>
            </a:r>
            <a:r>
              <a:rPr lang="en-US" sz="180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WR</a:t>
            </a:r>
            <a:endParaRPr lang="en-US" sz="1800" dirty="0">
              <a:solidFill>
                <a:srgbClr val="FF0000"/>
              </a:solidFill>
            </a:endParaRPr>
          </a:p>
          <a:p>
            <a:pPr marL="715963" lvl="1" indent="-350838">
              <a:buFont typeface="Wingdings" charset="2"/>
              <a:buChar char="ü"/>
            </a:pPr>
            <a:r>
              <a:rPr lang="en-US" sz="1800" dirty="0" err="1" smtClean="0">
                <a:solidFill>
                  <a:srgbClr val="FF0000"/>
                </a:solidFill>
              </a:rPr>
              <a:t>Ruds</a:t>
            </a:r>
            <a:r>
              <a:rPr lang="en-US" sz="1800" dirty="0" smtClean="0">
                <a:solidFill>
                  <a:srgbClr val="FF0000"/>
                </a:solidFill>
              </a:rPr>
              <a:t>- </a:t>
            </a:r>
            <a:r>
              <a:rPr lang="en-US" sz="1800" dirty="0">
                <a:solidFill>
                  <a:srgbClr val="FF0000"/>
                </a:solidFill>
              </a:rPr>
              <a:t>and </a:t>
            </a:r>
            <a:r>
              <a:rPr lang="en-US" sz="1800" dirty="0" smtClean="0">
                <a:solidFill>
                  <a:srgbClr val="FF0000"/>
                </a:solidFill>
              </a:rPr>
              <a:t>R- scan 3.12</a:t>
            </a:r>
            <a:r>
              <a:rPr lang="ru-RU" sz="1800" dirty="0">
                <a:solidFill>
                  <a:srgbClr val="FF0000"/>
                </a:solidFill>
              </a:rPr>
              <a:t>÷</a:t>
            </a:r>
            <a:r>
              <a:rPr lang="en-US" sz="1800" dirty="0">
                <a:solidFill>
                  <a:srgbClr val="FF0000"/>
                </a:solidFill>
              </a:rPr>
              <a:t>3.72 </a:t>
            </a:r>
            <a:r>
              <a:rPr lang="en-US" sz="1800" dirty="0" smtClean="0">
                <a:solidFill>
                  <a:srgbClr val="FF0000"/>
                </a:solidFill>
              </a:rPr>
              <a:t>GeV </a:t>
            </a:r>
            <a:r>
              <a:rPr lang="en-US" sz="180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WR</a:t>
            </a:r>
            <a:endParaRPr lang="en-US" sz="1800" dirty="0" smtClean="0">
              <a:solidFill>
                <a:srgbClr val="FF0000"/>
              </a:solidFill>
            </a:endParaRPr>
          </a:p>
          <a:p>
            <a:pPr marL="715963" lvl="1" indent="-350838">
              <a:buFont typeface="Wingdings" charset="2"/>
              <a:buChar char="ü"/>
            </a:pPr>
            <a:r>
              <a:rPr lang="en-US" sz="1800" dirty="0" smtClean="0">
                <a:solidFill>
                  <a:srgbClr val="FF0000"/>
                </a:solidFill>
              </a:rPr>
              <a:t>J/</a:t>
            </a:r>
            <a:r>
              <a:rPr lang="en-US" sz="1800" dirty="0" smtClean="0">
                <a:solidFill>
                  <a:srgbClr val="FF0000"/>
                </a:solidFill>
                <a:sym typeface="Symbol"/>
              </a:rPr>
              <a:t>  </a:t>
            </a:r>
            <a:r>
              <a:rPr lang="en-US" sz="1800" baseline="-25000" dirty="0" smtClean="0">
                <a:solidFill>
                  <a:srgbClr val="FF0000"/>
                </a:solidFill>
                <a:sym typeface="Symbol"/>
              </a:rPr>
              <a:t>c</a:t>
            </a:r>
            <a:r>
              <a:rPr lang="en-US" sz="1800" baseline="-25000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WR</a:t>
            </a:r>
            <a:endParaRPr lang="en-US" sz="1800" dirty="0" smtClean="0">
              <a:solidFill>
                <a:srgbClr val="FF0000"/>
              </a:solidFill>
            </a:endParaRPr>
          </a:p>
          <a:p>
            <a:pPr marL="715963" lvl="1" indent="-350838">
              <a:buFont typeface="Wingdings" charset="2"/>
              <a:buChar char="ü"/>
            </a:pPr>
            <a:r>
              <a:rPr lang="en-US" sz="1800" dirty="0">
                <a:solidFill>
                  <a:srgbClr val="FF0000"/>
                </a:solidFill>
                <a:sym typeface="Symbol"/>
              </a:rPr>
              <a:t></a:t>
            </a:r>
            <a:r>
              <a:rPr lang="en-US" sz="1800" dirty="0" smtClean="0">
                <a:solidFill>
                  <a:srgbClr val="FF0000"/>
                </a:solidFill>
              </a:rPr>
              <a:t>-mesons,</a:t>
            </a:r>
            <a:r>
              <a:rPr lang="en-US" sz="1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en-US" sz="1800" dirty="0">
                <a:solidFill>
                  <a:srgbClr val="FF0000"/>
                </a:solidFill>
                <a:sym typeface="Symbol"/>
              </a:rPr>
              <a:t></a:t>
            </a:r>
            <a:r>
              <a:rPr lang="en-US" sz="1800" baseline="-25000" dirty="0">
                <a:solidFill>
                  <a:srgbClr val="FF0000"/>
                </a:solidFill>
                <a:sym typeface="Symbol"/>
              </a:rPr>
              <a:t>c</a:t>
            </a:r>
            <a:r>
              <a:rPr lang="en-US" sz="1800" dirty="0" smtClean="0">
                <a:solidFill>
                  <a:srgbClr val="FF0000"/>
                </a:solidFill>
              </a:rPr>
              <a:t>, </a:t>
            </a:r>
            <a:r>
              <a:rPr lang="mr-IN" sz="1800" dirty="0" smtClean="0">
                <a:solidFill>
                  <a:srgbClr val="FF0000"/>
                </a:solidFill>
              </a:rPr>
              <a:t>…</a:t>
            </a:r>
            <a:r>
              <a:rPr lang="en-US" sz="1800" dirty="0" smtClean="0">
                <a:solidFill>
                  <a:srgbClr val="FF0000"/>
                </a:solidFill>
              </a:rPr>
              <a:t> parameters </a:t>
            </a:r>
            <a:r>
              <a:rPr lang="en-US" sz="180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WR</a:t>
            </a:r>
            <a:endParaRPr lang="ru-RU" sz="1800" dirty="0" smtClean="0">
              <a:solidFill>
                <a:srgbClr val="FF0000"/>
              </a:solidFill>
            </a:endParaRPr>
          </a:p>
          <a:p>
            <a:pPr marL="715963" lvl="1" indent="-350838">
              <a:buFont typeface="Wingdings" charset="2"/>
              <a:buChar char="ü"/>
            </a:pPr>
            <a:r>
              <a:rPr lang="mr-IN" sz="1800" dirty="0" smtClean="0">
                <a:solidFill>
                  <a:srgbClr val="FF0000"/>
                </a:solidFill>
              </a:rPr>
              <a:t>…</a:t>
            </a:r>
            <a:endParaRPr lang="ru-RU" sz="1800" dirty="0" smtClean="0">
              <a:solidFill>
                <a:srgbClr val="FF0000"/>
              </a:solidFill>
            </a:endParaRPr>
          </a:p>
          <a:p>
            <a:pPr marL="365125" lvl="1" indent="0">
              <a:buNone/>
            </a:pPr>
            <a:endParaRPr lang="en-US" sz="2400" dirty="0" smtClean="0"/>
          </a:p>
          <a:p>
            <a:r>
              <a:rPr lang="en-US" sz="2400" dirty="0" smtClean="0"/>
              <a:t>2017-2020 high energy luminosity run 2x(2</a:t>
            </a:r>
            <a:r>
              <a:rPr lang="ru-RU" sz="2400" dirty="0" smtClean="0"/>
              <a:t>÷</a:t>
            </a:r>
            <a:r>
              <a:rPr lang="en-US" sz="2400" dirty="0" smtClean="0"/>
              <a:t>5.2) GeV</a:t>
            </a:r>
          </a:p>
          <a:p>
            <a:pPr marL="715963" lvl="1" indent="-350838">
              <a:buFont typeface="Wingdings" charset="2"/>
              <a:buChar char="ü"/>
            </a:pPr>
            <a:r>
              <a:rPr lang="en-US" sz="1800" dirty="0">
                <a:solidFill>
                  <a:srgbClr val="FF0000"/>
                </a:solidFill>
              </a:rPr>
              <a:t>R-scan </a:t>
            </a:r>
            <a:r>
              <a:rPr lang="en-US" sz="1800" dirty="0" smtClean="0">
                <a:solidFill>
                  <a:srgbClr val="FF0000"/>
                </a:solidFill>
              </a:rPr>
              <a:t>5</a:t>
            </a:r>
            <a:r>
              <a:rPr lang="ru-RU" sz="1800" dirty="0" smtClean="0">
                <a:solidFill>
                  <a:srgbClr val="FF0000"/>
                </a:solidFill>
              </a:rPr>
              <a:t>÷</a:t>
            </a:r>
            <a:r>
              <a:rPr lang="en-US" sz="1800" dirty="0" smtClean="0">
                <a:solidFill>
                  <a:srgbClr val="FF0000"/>
                </a:solidFill>
              </a:rPr>
              <a:t>7.5</a:t>
            </a:r>
            <a:r>
              <a:rPr lang="ru-RU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</a:rPr>
              <a:t>GeV</a:t>
            </a:r>
            <a:endParaRPr lang="ru-RU" sz="1800" dirty="0">
              <a:solidFill>
                <a:srgbClr val="FF0000"/>
              </a:solidFill>
            </a:endParaRPr>
          </a:p>
          <a:p>
            <a:pPr marL="715963" lvl="1" indent="-350838">
              <a:buFont typeface="Wingdings" charset="2"/>
              <a:buChar char="ü"/>
            </a:pPr>
            <a:r>
              <a:rPr lang="en-US" sz="1800" dirty="0">
                <a:solidFill>
                  <a:srgbClr val="FF0000"/>
                </a:solidFill>
              </a:rPr>
              <a:t>Y(1S), Y(2S), Y(3S), </a:t>
            </a:r>
            <a:r>
              <a:rPr lang="en-US" sz="1800" dirty="0" smtClean="0">
                <a:solidFill>
                  <a:srgbClr val="FF0000"/>
                </a:solidFill>
              </a:rPr>
              <a:t>… mass &amp; lepton widths</a:t>
            </a:r>
            <a:endParaRPr lang="en-US" sz="1800" dirty="0">
              <a:solidFill>
                <a:srgbClr val="FF0000"/>
              </a:solidFill>
            </a:endParaRPr>
          </a:p>
          <a:p>
            <a:pPr marL="715963" lvl="1" indent="-350838">
              <a:buFont typeface="Wingdings" charset="2"/>
              <a:buChar char="ü"/>
            </a:pPr>
            <a:r>
              <a:rPr lang="en-US" sz="1800" dirty="0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  <a:sym typeface="Symbol"/>
              </a:rPr>
              <a:t></a:t>
            </a:r>
            <a:r>
              <a:rPr lang="en-US" sz="1800" dirty="0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-</a:t>
            </a:r>
            <a:r>
              <a:rPr lang="en-US" sz="1800" dirty="0" smtClean="0">
                <a:solidFill>
                  <a:srgbClr val="FF0000"/>
                </a:solidFill>
              </a:rPr>
              <a:t>physics (gamma gamma -&gt; </a:t>
            </a:r>
            <a:r>
              <a:rPr lang="en-US" sz="1800" dirty="0" err="1" smtClean="0">
                <a:solidFill>
                  <a:srgbClr val="FF0000"/>
                </a:solidFill>
              </a:rPr>
              <a:t>adrons</a:t>
            </a:r>
            <a:r>
              <a:rPr lang="en-US" sz="1800" dirty="0" smtClean="0">
                <a:solidFill>
                  <a:srgbClr val="FF0000"/>
                </a:solidFill>
              </a:rPr>
              <a:t>)</a:t>
            </a:r>
            <a:endParaRPr lang="ru-RU" sz="1800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3" name="Название 2"/>
          <p:cNvSpPr>
            <a:spLocks noGrp="1"/>
          </p:cNvSpPr>
          <p:nvPr>
            <p:ph type="title"/>
          </p:nvPr>
        </p:nvSpPr>
        <p:spPr>
          <a:xfrm>
            <a:off x="533400" y="76200"/>
            <a:ext cx="8382000" cy="715962"/>
          </a:xfrm>
        </p:spPr>
        <p:txBody>
          <a:bodyPr>
            <a:normAutofit/>
          </a:bodyPr>
          <a:lstStyle/>
          <a:p>
            <a:r>
              <a:rPr lang="en-US" sz="4000" dirty="0" err="1" smtClean="0"/>
              <a:t>hep</a:t>
            </a:r>
            <a:r>
              <a:rPr lang="en-US" sz="4000" dirty="0" smtClean="0"/>
              <a:t> @ KEDR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323024121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Lumi2.pn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9" r="-219"/>
          <a:stretch/>
        </p:blipFill>
        <p:spPr>
          <a:xfrm>
            <a:off x="1504950" y="783228"/>
            <a:ext cx="6134100" cy="4703172"/>
          </a:xfrm>
        </p:spPr>
      </p:pic>
      <p:sp>
        <p:nvSpPr>
          <p:cNvPr id="7" name="Название 2"/>
          <p:cNvSpPr>
            <a:spLocks noGrp="1"/>
          </p:cNvSpPr>
          <p:nvPr>
            <p:ph type="title"/>
          </p:nvPr>
        </p:nvSpPr>
        <p:spPr>
          <a:xfrm>
            <a:off x="1066800" y="76200"/>
            <a:ext cx="7772400" cy="715962"/>
          </a:xfrm>
        </p:spPr>
        <p:txBody>
          <a:bodyPr>
            <a:normAutofit fontScale="90000"/>
          </a:bodyPr>
          <a:lstStyle/>
          <a:p>
            <a:r>
              <a:rPr lang="en-US" dirty="0"/>
              <a:t>l</a:t>
            </a:r>
            <a:r>
              <a:rPr lang="en-US" dirty="0" smtClean="0"/>
              <a:t>uminosity @ </a:t>
            </a:r>
            <a:r>
              <a:rPr lang="en-US" dirty="0" smtClean="0">
                <a:latin typeface="Symbol" charset="2"/>
                <a:cs typeface="Symbol" charset="2"/>
              </a:rPr>
              <a:t>y(3770)</a:t>
            </a:r>
            <a:endParaRPr lang="ru-RU" dirty="0">
              <a:latin typeface="Symbol" charset="2"/>
              <a:cs typeface="Symbol" charset="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4202" y="1600200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5400000"/>
              </a:camera>
              <a:lightRig rig="threePt" dir="t"/>
            </a:scene3d>
          </a:bodyPr>
          <a:lstStyle/>
          <a:p>
            <a:r>
              <a:rPr lang="en-US" dirty="0" smtClean="0"/>
              <a:t>luminosity, 10</a:t>
            </a:r>
            <a:r>
              <a:rPr lang="en-US" baseline="30000" dirty="0" smtClean="0"/>
              <a:t>28 </a:t>
            </a:r>
            <a:r>
              <a:rPr lang="en-US" dirty="0" smtClean="0"/>
              <a:t>cm</a:t>
            </a:r>
            <a:r>
              <a:rPr lang="en-US" baseline="30000" dirty="0" smtClean="0"/>
              <a:t>–2</a:t>
            </a:r>
            <a:r>
              <a:rPr lang="en-US" dirty="0" smtClean="0"/>
              <a:t>c</a:t>
            </a:r>
            <a:r>
              <a:rPr lang="en-US" baseline="30000" dirty="0" smtClean="0"/>
              <a:t>–1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44443" y="3974068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5400000"/>
              </a:camera>
              <a:lightRig rig="threePt" dir="t"/>
            </a:scene3d>
          </a:bodyPr>
          <a:lstStyle/>
          <a:p>
            <a:r>
              <a:rPr lang="en-US" dirty="0" smtClean="0"/>
              <a:t>bunch current, mA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635111" y="1828800"/>
            <a:ext cx="3873777" cy="461665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L = 2·10</a:t>
            </a:r>
            <a:r>
              <a:rPr lang="en-US" sz="2400" b="1" baseline="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30 </a:t>
            </a:r>
            <a:r>
              <a:rPr lang="is-I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→ 3.3</a:t>
            </a:r>
            <a:r>
              <a:rPr lang="en-US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·</a:t>
            </a:r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10</a:t>
            </a:r>
            <a:r>
              <a:rPr lang="en-US" sz="2400" b="1" baseline="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30</a:t>
            </a:r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cm</a:t>
            </a:r>
            <a:r>
              <a:rPr lang="en-US" sz="2400" b="1" baseline="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-2</a:t>
            </a:r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s-</a:t>
            </a:r>
            <a:r>
              <a:rPr lang="en-US" sz="2400" b="1" baseline="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1</a:t>
            </a:r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endParaRPr lang="ru-RU" sz="24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5486400"/>
            <a:ext cx="83058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US" dirty="0">
                <a:latin typeface="Comic Sans MS"/>
                <a:cs typeface="Comic Sans MS"/>
              </a:rPr>
              <a:t>N</a:t>
            </a:r>
            <a:r>
              <a:rPr lang="en-US" dirty="0" smtClean="0">
                <a:latin typeface="Comic Sans MS"/>
                <a:cs typeface="Comic Sans MS"/>
              </a:rPr>
              <a:t>ew injector provides maximal positron and electron bunch current and high injection rate in VEPP-4M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charset="2"/>
              <a:buChar char="²"/>
            </a:pPr>
            <a:r>
              <a:rPr lang="en-US" dirty="0">
                <a:latin typeface="Comic Sans MS"/>
                <a:cs typeface="Comic Sans MS"/>
              </a:rPr>
              <a:t>O</a:t>
            </a:r>
            <a:r>
              <a:rPr lang="en-US" dirty="0" smtClean="0">
                <a:latin typeface="Comic Sans MS"/>
                <a:cs typeface="Comic Sans MS"/>
              </a:rPr>
              <a:t>ptics correction (specific luminosity, </a:t>
            </a:r>
            <a:r>
              <a:rPr lang="en-US" dirty="0" err="1" smtClean="0">
                <a:latin typeface="Comic Sans MS"/>
                <a:cs typeface="Comic Sans MS"/>
              </a:rPr>
              <a:t>dyn</a:t>
            </a:r>
            <a:r>
              <a:rPr lang="en-US" dirty="0" smtClean="0">
                <a:latin typeface="Comic Sans MS"/>
                <a:cs typeface="Comic Sans MS"/>
              </a:rPr>
              <a:t>. aperture, inj</a:t>
            </a:r>
            <a:r>
              <a:rPr lang="en-US" dirty="0">
                <a:latin typeface="Comic Sans MS"/>
                <a:cs typeface="Comic Sans MS"/>
              </a:rPr>
              <a:t>.</a:t>
            </a:r>
            <a:r>
              <a:rPr lang="en-US" dirty="0" smtClean="0">
                <a:latin typeface="Comic Sans MS"/>
                <a:cs typeface="Comic Sans MS"/>
              </a:rPr>
              <a:t> efficiency) </a:t>
            </a:r>
          </a:p>
          <a:p>
            <a:pPr marL="285750" indent="-285750">
              <a:buFont typeface="Wingdings" charset="2"/>
              <a:buChar char="²"/>
            </a:pPr>
            <a:r>
              <a:rPr lang="en-US" dirty="0">
                <a:latin typeface="Comic Sans MS"/>
                <a:cs typeface="Comic Sans MS"/>
              </a:rPr>
              <a:t>U</a:t>
            </a:r>
            <a:r>
              <a:rPr lang="en-US" dirty="0" smtClean="0">
                <a:latin typeface="Comic Sans MS"/>
                <a:cs typeface="Comic Sans MS"/>
              </a:rPr>
              <a:t>sing transverse 2x2 feedback for beams overlapping</a:t>
            </a:r>
          </a:p>
        </p:txBody>
      </p:sp>
    </p:spTree>
    <p:extLst>
      <p:ext uri="{BB962C8B-B14F-4D97-AF65-F5344CB8AC3E}">
        <p14:creationId xmlns:p14="http://schemas.microsoft.com/office/powerpoint/2010/main" val="2242564715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raining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Обучение новых сотрудников.potx</Template>
  <TotalTime>0</TotalTime>
  <Words>1258</Words>
  <Application>Microsoft Macintosh PowerPoint</Application>
  <PresentationFormat>Экран (4:3)</PresentationFormat>
  <Paragraphs>226</Paragraphs>
  <Slides>25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28" baseType="lpstr">
      <vt:lpstr>training</vt:lpstr>
      <vt:lpstr>Документ</vt:lpstr>
      <vt:lpstr>Рисунок</vt:lpstr>
      <vt:lpstr>Status of the vepp-4 accelerator facility </vt:lpstr>
      <vt:lpstr>Презентация PowerPoint</vt:lpstr>
      <vt:lpstr>physics program</vt:lpstr>
      <vt:lpstr>УНУ ВЭПП-3/ВЭПП-4М + ВЭПП-2000</vt:lpstr>
      <vt:lpstr>first beam from new injector</vt:lpstr>
      <vt:lpstr>VEPP-4 layout</vt:lpstr>
      <vt:lpstr>VEPP-4M with KEDR</vt:lpstr>
      <vt:lpstr>hep @ KEDR</vt:lpstr>
      <vt:lpstr>luminosity @ y(3770)</vt:lpstr>
      <vt:lpstr>RD energy calibration</vt:lpstr>
      <vt:lpstr>laser polarimeter</vt:lpstr>
      <vt:lpstr>deuteron @ VEPP-3</vt:lpstr>
      <vt:lpstr>test beam facility @ VEPP-4M</vt:lpstr>
      <vt:lpstr>SR @ VEPP-3/VEPP-4M</vt:lpstr>
      <vt:lpstr>SR experiments</vt:lpstr>
      <vt:lpstr>new hybrid 20 kGs wiggler</vt:lpstr>
      <vt:lpstr>upgrade RF system @ VEPP-4M</vt:lpstr>
      <vt:lpstr>upgrade power supplies @ VEPP-3 &amp; VEPP-4M</vt:lpstr>
      <vt:lpstr>new BPM processor for VEPP-4M</vt:lpstr>
      <vt:lpstr>new BPM processor for VEPP-3</vt:lpstr>
      <vt:lpstr>beta-function correction</vt:lpstr>
      <vt:lpstr>Optical diagnostics</vt:lpstr>
      <vt:lpstr>Streak-camera @ VEPP-4M</vt:lpstr>
      <vt:lpstr>conclusion</vt:lpstr>
      <vt:lpstr>Презентация PowerPoint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the VEPP-4 Collider</dc:title>
  <dc:creator/>
  <cp:lastModifiedBy/>
  <cp:revision>1</cp:revision>
  <dcterms:modified xsi:type="dcterms:W3CDTF">2017-09-04T06:17:38Z</dcterms:modified>
</cp:coreProperties>
</file>