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vsdx" ContentType="application/vnd.ms-visio.drawing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9" r:id="rId4"/>
    <p:sldId id="258" r:id="rId5"/>
    <p:sldId id="256" r:id="rId6"/>
    <p:sldId id="261" r:id="rId7"/>
    <p:sldId id="266" r:id="rId8"/>
    <p:sldId id="260" r:id="rId9"/>
    <p:sldId id="264" r:id="rId10"/>
    <p:sldId id="265" r:id="rId11"/>
    <p:sldId id="263" r:id="rId12"/>
    <p:sldId id="271" r:id="rId13"/>
    <p:sldId id="269" r:id="rId14"/>
    <p:sldId id="268" r:id="rId15"/>
    <p:sldId id="273" r:id="rId16"/>
    <p:sldId id="267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004" autoAdjust="0"/>
    <p:restoredTop sz="94660"/>
  </p:normalViewPr>
  <p:slideViewPr>
    <p:cSldViewPr snapToGrid="0">
      <p:cViewPr>
        <p:scale>
          <a:sx n="90" d="100"/>
          <a:sy n="90" d="100"/>
        </p:scale>
        <p:origin x="-12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87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5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72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6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35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66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0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87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2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29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5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22BF-8A94-42B9-9F35-4FDC426364D9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58BA-7699-4DE2-BBD8-A88A14C75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08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1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96752"/>
            <a:ext cx="8840434" cy="438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5819775"/>
            <a:ext cx="54483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5819775"/>
            <a:ext cx="1885951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91680" y="5780782"/>
            <a:ext cx="2213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   </a:t>
            </a:r>
            <a:r>
              <a:rPr lang="en-US" sz="1600" b="1" i="1" dirty="0" err="1" smtClean="0">
                <a:solidFill>
                  <a:schemeClr val="accent1"/>
                </a:solidFill>
              </a:rPr>
              <a:t>Budker</a:t>
            </a:r>
            <a:endParaRPr lang="en-US" sz="1600" b="1" i="1" dirty="0" smtClean="0">
              <a:solidFill>
                <a:schemeClr val="accent1"/>
              </a:solidFill>
            </a:endParaRPr>
          </a:p>
          <a:p>
            <a:r>
              <a:rPr lang="en-US" sz="1600" b="1" i="1" dirty="0" smtClean="0">
                <a:solidFill>
                  <a:schemeClr val="accent1"/>
                </a:solidFill>
              </a:rPr>
              <a:t>  Institute</a:t>
            </a:r>
          </a:p>
          <a:p>
            <a:r>
              <a:rPr lang="en-US" sz="1600" b="1" i="1" dirty="0" smtClean="0">
                <a:solidFill>
                  <a:schemeClr val="accent1"/>
                </a:solidFill>
              </a:rPr>
              <a:t> of Nuclear</a:t>
            </a:r>
          </a:p>
          <a:p>
            <a:r>
              <a:rPr lang="en-US" sz="1600" b="1" i="1" dirty="0" smtClean="0">
                <a:solidFill>
                  <a:schemeClr val="accent1"/>
                </a:solidFill>
              </a:rPr>
              <a:t>Physics</a:t>
            </a:r>
            <a:endParaRPr lang="ru-RU" sz="1600" b="1" i="1" dirty="0">
              <a:solidFill>
                <a:schemeClr val="accent1"/>
              </a:solidFill>
            </a:endParaRPr>
          </a:p>
        </p:txBody>
      </p:sp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320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3768" y="239519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/>
              <a:t>Nuclotron</a:t>
            </a:r>
            <a:r>
              <a:rPr lang="en-US" sz="2000" b="1" i="1" dirty="0" smtClean="0"/>
              <a:t>-based</a:t>
            </a:r>
            <a:endParaRPr lang="en-US" sz="2000" b="1" i="1" dirty="0"/>
          </a:p>
          <a:p>
            <a:r>
              <a:rPr lang="en-US" sz="2000" b="1" i="1" dirty="0"/>
              <a:t>Ion Collider </a:t>
            </a:r>
            <a:r>
              <a:rPr lang="en-US" sz="2000" b="1" i="1" dirty="0" err="1"/>
              <a:t>fAcility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63467" y="2647284"/>
            <a:ext cx="630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RF SYSTEM FOR THE NICA COLLIDER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759" y="4224755"/>
            <a:ext cx="8579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rgbClr val="FF0000"/>
                </a:solidFill>
              </a:rPr>
              <a:t>E.A.Rotov for</a:t>
            </a:r>
          </a:p>
          <a:p>
            <a:pPr algn="ctr"/>
            <a:r>
              <a:rPr lang="en-US" i="1" dirty="0" smtClean="0"/>
              <a:t>Yu</a:t>
            </a:r>
            <a:r>
              <a:rPr lang="ru-RU" i="1" dirty="0" smtClean="0"/>
              <a:t>.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err="1" smtClean="0"/>
              <a:t>Biryuchevsky</a:t>
            </a:r>
            <a:r>
              <a:rPr lang="ru-RU" i="1" dirty="0" smtClean="0"/>
              <a:t>, 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r>
              <a:rPr lang="en-US" i="1" dirty="0" err="1" smtClean="0"/>
              <a:t>Kozlov</a:t>
            </a:r>
            <a:r>
              <a:rPr lang="ru-RU" i="1" dirty="0" smtClean="0"/>
              <a:t>, </a:t>
            </a:r>
            <a:r>
              <a:rPr lang="en-US" i="1" dirty="0" smtClean="0"/>
              <a:t>E</a:t>
            </a:r>
            <a:r>
              <a:rPr lang="ru-RU" i="1" dirty="0" smtClean="0"/>
              <a:t>.</a:t>
            </a:r>
            <a:r>
              <a:rPr lang="en-US" i="1" dirty="0" smtClean="0"/>
              <a:t>K</a:t>
            </a:r>
            <a:r>
              <a:rPr lang="ru-RU" i="1" dirty="0" smtClean="0"/>
              <a:t>.</a:t>
            </a:r>
            <a:r>
              <a:rPr lang="en-US" i="1" dirty="0" err="1" smtClean="0"/>
              <a:t>Kenzhebulatov</a:t>
            </a:r>
            <a:r>
              <a:rPr lang="ru-RU" i="1" dirty="0" smtClean="0"/>
              <a:t>, 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err="1" smtClean="0"/>
              <a:t>Kondakov</a:t>
            </a:r>
            <a:r>
              <a:rPr lang="ru-RU" i="1" dirty="0" smtClean="0"/>
              <a:t>, </a:t>
            </a:r>
            <a:r>
              <a:rPr lang="en-US" i="1" dirty="0" smtClean="0"/>
              <a:t>S</a:t>
            </a:r>
            <a:r>
              <a:rPr lang="ru-RU" i="1" dirty="0" smtClean="0"/>
              <a:t>.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err="1" smtClean="0"/>
              <a:t>Krutikhin</a:t>
            </a:r>
            <a:r>
              <a:rPr lang="ru-RU" i="1" dirty="0" smtClean="0"/>
              <a:t>, </a:t>
            </a:r>
            <a:r>
              <a:rPr lang="en-US" i="1" dirty="0" err="1" smtClean="0"/>
              <a:t>Ya</a:t>
            </a:r>
            <a:r>
              <a:rPr lang="ru-RU" i="1" dirty="0" smtClean="0"/>
              <a:t>.</a:t>
            </a:r>
            <a:r>
              <a:rPr lang="en-US" i="1" dirty="0" smtClean="0"/>
              <a:t>G</a:t>
            </a:r>
            <a:r>
              <a:rPr lang="ru-RU" i="1" dirty="0" smtClean="0"/>
              <a:t>.</a:t>
            </a:r>
            <a:r>
              <a:rPr lang="en-US" i="1" dirty="0" err="1" smtClean="0"/>
              <a:t>Kryuchkov</a:t>
            </a:r>
            <a:r>
              <a:rPr lang="ru-RU" i="1" dirty="0" smtClean="0"/>
              <a:t>, </a:t>
            </a:r>
            <a:r>
              <a:rPr lang="en-US" i="1" dirty="0" smtClean="0"/>
              <a:t>G</a:t>
            </a:r>
            <a:r>
              <a:rPr lang="ru-RU" i="1" dirty="0" smtClean="0"/>
              <a:t>.</a:t>
            </a:r>
            <a:r>
              <a:rPr lang="en-US" i="1" dirty="0" err="1" smtClean="0"/>
              <a:t>Ya</a:t>
            </a:r>
            <a:r>
              <a:rPr lang="ru-RU" i="1" dirty="0" smtClean="0"/>
              <a:t>.</a:t>
            </a:r>
            <a:r>
              <a:rPr lang="en-US" i="1" dirty="0" err="1" smtClean="0"/>
              <a:t>Kurkin</a:t>
            </a:r>
            <a:r>
              <a:rPr lang="ru-RU" i="1" dirty="0" smtClean="0"/>
              <a:t>, 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smtClean="0"/>
              <a:t>M</a:t>
            </a:r>
            <a:r>
              <a:rPr lang="ru-RU" i="1" dirty="0" smtClean="0"/>
              <a:t>.</a:t>
            </a:r>
            <a:r>
              <a:rPr lang="en-US" i="1" dirty="0" err="1" smtClean="0"/>
              <a:t>Malyshev</a:t>
            </a:r>
            <a:r>
              <a:rPr lang="ru-RU" i="1" dirty="0" smtClean="0"/>
              <a:t>, </a:t>
            </a:r>
            <a:r>
              <a:rPr lang="en-US" i="1" dirty="0" smtClean="0"/>
              <a:t>N</a:t>
            </a:r>
            <a:r>
              <a:rPr lang="ru-RU" i="1" dirty="0" smtClean="0"/>
              <a:t>.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r>
              <a:rPr lang="en-US" i="1" dirty="0" err="1" smtClean="0"/>
              <a:t>Mityanina</a:t>
            </a:r>
            <a:r>
              <a:rPr lang="ru-RU" i="1" dirty="0" smtClean="0"/>
              <a:t>, 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err="1" smtClean="0"/>
              <a:t>Murasev</a:t>
            </a:r>
            <a:r>
              <a:rPr lang="ru-RU" i="1" dirty="0" smtClean="0"/>
              <a:t>, 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r>
              <a:rPr lang="en-US" i="1" dirty="0" smtClean="0"/>
              <a:t>N</a:t>
            </a:r>
            <a:r>
              <a:rPr lang="ru-RU" i="1" dirty="0" smtClean="0"/>
              <a:t>.</a:t>
            </a:r>
            <a:r>
              <a:rPr lang="en-US" i="1" dirty="0" err="1" smtClean="0"/>
              <a:t>Osipov</a:t>
            </a:r>
            <a:r>
              <a:rPr lang="ru-RU" i="1" dirty="0" smtClean="0"/>
              <a:t>, 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smtClean="0"/>
              <a:t>M</a:t>
            </a:r>
            <a:r>
              <a:rPr lang="ru-RU" i="1" dirty="0" smtClean="0"/>
              <a:t>.</a:t>
            </a:r>
            <a:r>
              <a:rPr lang="en-US" i="1" dirty="0" err="1" smtClean="0"/>
              <a:t>Pilan</a:t>
            </a:r>
            <a:r>
              <a:rPr lang="ru-RU" i="1" dirty="0" smtClean="0"/>
              <a:t>, 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r>
              <a:rPr lang="en-US" i="1" dirty="0" smtClean="0"/>
              <a:t>M</a:t>
            </a:r>
            <a:r>
              <a:rPr lang="ru-RU" i="1" dirty="0" smtClean="0"/>
              <a:t>.</a:t>
            </a:r>
            <a:r>
              <a:rPr lang="en-US" i="1" dirty="0" err="1" smtClean="0"/>
              <a:t>Petrov</a:t>
            </a:r>
            <a:r>
              <a:rPr lang="ru-RU" i="1" dirty="0" smtClean="0"/>
              <a:t>, 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r>
              <a:rPr lang="en-US" i="1" dirty="0" err="1" smtClean="0"/>
              <a:t>Tarnetsky</a:t>
            </a:r>
            <a:r>
              <a:rPr lang="ru-RU" i="1" dirty="0" smtClean="0"/>
              <a:t>, 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smtClean="0"/>
              <a:t>G</a:t>
            </a:r>
            <a:r>
              <a:rPr lang="ru-RU" i="1" dirty="0" smtClean="0"/>
              <a:t>.</a:t>
            </a:r>
            <a:r>
              <a:rPr lang="en-US" i="1" dirty="0" err="1" smtClean="0"/>
              <a:t>Tribendis</a:t>
            </a:r>
            <a:r>
              <a:rPr lang="ru-RU" i="1" dirty="0" smtClean="0"/>
              <a:t>, </a:t>
            </a:r>
            <a:r>
              <a:rPr lang="en-US" i="1" dirty="0" smtClean="0"/>
              <a:t>K</a:t>
            </a:r>
            <a:r>
              <a:rPr lang="ru-RU" i="1" dirty="0" smtClean="0"/>
              <a:t>.</a:t>
            </a:r>
            <a:r>
              <a:rPr lang="en-US" i="1" dirty="0" smtClean="0"/>
              <a:t>N</a:t>
            </a:r>
            <a:r>
              <a:rPr lang="ru-RU" i="1" dirty="0" smtClean="0"/>
              <a:t>.</a:t>
            </a:r>
            <a:r>
              <a:rPr lang="en-US" i="1" dirty="0" err="1" smtClean="0"/>
              <a:t>Chernov</a:t>
            </a:r>
            <a:r>
              <a:rPr lang="en-US" i="1" dirty="0" smtClean="0"/>
              <a:t> (BINP)</a:t>
            </a:r>
            <a:r>
              <a:rPr lang="ru-RU" i="1" dirty="0" smtClean="0"/>
              <a:t>,</a:t>
            </a:r>
            <a:endParaRPr lang="en-US" i="1" dirty="0" smtClean="0"/>
          </a:p>
          <a:p>
            <a:pPr algn="ctr"/>
            <a:r>
              <a:rPr lang="en-US" i="1" dirty="0" smtClean="0"/>
              <a:t>O</a:t>
            </a:r>
            <a:r>
              <a:rPr lang="ru-RU" i="1" dirty="0" smtClean="0"/>
              <a:t>.</a:t>
            </a:r>
            <a:r>
              <a:rPr lang="en-US" i="1" dirty="0" smtClean="0"/>
              <a:t>I</a:t>
            </a:r>
            <a:r>
              <a:rPr lang="ru-RU" i="1" dirty="0" smtClean="0"/>
              <a:t>.</a:t>
            </a:r>
            <a:r>
              <a:rPr lang="en-US" i="1" dirty="0" err="1" smtClean="0"/>
              <a:t>Brovko</a:t>
            </a:r>
            <a:r>
              <a:rPr lang="ru-RU" i="1" dirty="0" smtClean="0"/>
              <a:t>, </a:t>
            </a:r>
            <a:r>
              <a:rPr lang="en-US" i="1" dirty="0" smtClean="0"/>
              <a:t>A</a:t>
            </a:r>
            <a:r>
              <a:rPr lang="ru-RU" i="1" dirty="0" smtClean="0"/>
              <a:t>.</a:t>
            </a:r>
            <a:r>
              <a:rPr lang="en-US" i="1" dirty="0" smtClean="0"/>
              <a:t>V</a:t>
            </a:r>
            <a:r>
              <a:rPr lang="ru-RU" i="1" dirty="0" smtClean="0"/>
              <a:t>.</a:t>
            </a:r>
            <a:r>
              <a:rPr lang="en-US" i="1" dirty="0" err="1" smtClean="0"/>
              <a:t>Eliseev</a:t>
            </a:r>
            <a:r>
              <a:rPr lang="ru-RU" i="1" dirty="0" smtClean="0"/>
              <a:t>, </a:t>
            </a:r>
            <a:r>
              <a:rPr lang="en-US" i="1" dirty="0" smtClean="0"/>
              <a:t>I</a:t>
            </a:r>
            <a:r>
              <a:rPr lang="ru-RU" i="1" dirty="0" smtClean="0"/>
              <a:t>.</a:t>
            </a:r>
            <a:r>
              <a:rPr lang="en-US" i="1" dirty="0" smtClean="0"/>
              <a:t>N</a:t>
            </a:r>
            <a:r>
              <a:rPr lang="ru-RU" i="1" dirty="0" smtClean="0"/>
              <a:t>.</a:t>
            </a:r>
            <a:r>
              <a:rPr lang="en-US" i="1" dirty="0" err="1" smtClean="0"/>
              <a:t>Meshkov</a:t>
            </a:r>
            <a:r>
              <a:rPr lang="ru-RU" i="1" dirty="0" smtClean="0"/>
              <a:t>, </a:t>
            </a:r>
            <a:r>
              <a:rPr lang="en-US" i="1" dirty="0" smtClean="0"/>
              <a:t>E</a:t>
            </a:r>
            <a:r>
              <a:rPr lang="ru-RU" i="1" dirty="0" smtClean="0"/>
              <a:t>.</a:t>
            </a:r>
            <a:r>
              <a:rPr lang="en-US" i="1" dirty="0" smtClean="0"/>
              <a:t>M</a:t>
            </a:r>
            <a:r>
              <a:rPr lang="ru-RU" i="1" dirty="0" smtClean="0"/>
              <a:t>.</a:t>
            </a:r>
            <a:r>
              <a:rPr lang="en-US" i="1" dirty="0" err="1" smtClean="0"/>
              <a:t>Syresin</a:t>
            </a:r>
            <a:r>
              <a:rPr lang="en-US" i="1" dirty="0" smtClean="0"/>
              <a:t> (JINR)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70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509288"/>
              </p:ext>
            </p:extLst>
          </p:nvPr>
        </p:nvGraphicFramePr>
        <p:xfrm>
          <a:off x="3779912" y="1252899"/>
          <a:ext cx="5292000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997"/>
                <a:gridCol w="3023997"/>
                <a:gridCol w="945003"/>
                <a:gridCol w="945003"/>
              </a:tblGrid>
              <a:tr h="2280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Dimension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en-US" sz="1600" i="1" dirty="0" smtClean="0"/>
                        <a:t>mm</a:t>
                      </a:r>
                      <a:endParaRPr lang="ru-RU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RF</a:t>
                      </a:r>
                      <a:r>
                        <a:rPr lang="ru-RU" sz="1600" i="1" dirty="0" smtClean="0"/>
                        <a:t>2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RF</a:t>
                      </a:r>
                      <a:r>
                        <a:rPr lang="ru-RU" sz="1600" i="1" dirty="0" smtClean="0"/>
                        <a:t>3</a:t>
                      </a:r>
                      <a:endParaRPr lang="ru-RU" sz="1600" i="1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L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Cavity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length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i="0" dirty="0" smtClean="0"/>
                        <a:t>(*)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r>
                        <a:rPr lang="ru-RU" sz="1600" dirty="0" smtClean="0"/>
                        <a:t>00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D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0" dirty="0" smtClean="0">
                          <a:sym typeface="Symbol"/>
                        </a:rPr>
                        <a:t>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en-US" sz="1600" i="1" dirty="0" smtClean="0"/>
                        <a:t>cavity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а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0" dirty="0" smtClean="0">
                          <a:sym typeface="Symbol"/>
                        </a:rPr>
                        <a:t>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en-US" sz="1600" i="1" dirty="0" smtClean="0"/>
                        <a:t>aperture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g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Accelerating gap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d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0" dirty="0" smtClean="0">
                          <a:sym typeface="Symbol"/>
                        </a:rPr>
                        <a:t>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en-US" sz="1600" i="1" dirty="0" smtClean="0"/>
                        <a:t>tuner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1</a:t>
                      </a:r>
                      <a:r>
                        <a:rPr lang="en-US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G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Tuner </a:t>
                      </a:r>
                      <a:r>
                        <a:rPr lang="en-US" sz="1600" dirty="0" smtClean="0"/>
                        <a:t>length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200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s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Tuner</a:t>
                      </a:r>
                      <a:r>
                        <a:rPr lang="en-US" sz="1600" i="1" baseline="0" dirty="0" smtClean="0"/>
                        <a:t> gap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2.5</a:t>
                      </a:r>
                      <a:r>
                        <a:rPr lang="ru-RU" sz="1600" dirty="0" smtClean="0">
                          <a:sym typeface="Symbol"/>
                        </a:rPr>
                        <a:t>4.1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dirty="0" smtClean="0">
                          <a:sym typeface="Symbol"/>
                        </a:rPr>
                        <a:t>21.1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6966" y="1248895"/>
            <a:ext cx="2664000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89054" y="1392911"/>
            <a:ext cx="1080120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89054" y="1536927"/>
            <a:ext cx="432048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37174" y="1536927"/>
            <a:ext cx="432000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821102" y="1536927"/>
            <a:ext cx="0" cy="36004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037126" y="1536927"/>
            <a:ext cx="0" cy="36004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6966" y="1896967"/>
            <a:ext cx="1224136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37126" y="1896967"/>
            <a:ext cx="1224136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6966" y="2329015"/>
            <a:ext cx="1224136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37126" y="2329015"/>
            <a:ext cx="1224136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821102" y="2329015"/>
            <a:ext cx="0" cy="36004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037126" y="2329015"/>
            <a:ext cx="0" cy="36004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89054" y="2689055"/>
            <a:ext cx="432048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37174" y="2689055"/>
            <a:ext cx="432000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89054" y="2833071"/>
            <a:ext cx="1080120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1"/>
            <a:endCxn id="6" idx="3"/>
          </p:cNvCxnSpPr>
          <p:nvPr/>
        </p:nvCxnSpPr>
        <p:spPr>
          <a:xfrm>
            <a:off x="596966" y="2112991"/>
            <a:ext cx="2664000" cy="0"/>
          </a:xfrm>
          <a:prstGeom prst="line">
            <a:avLst/>
          </a:prstGeom>
          <a:ln w="12700" cap="rnd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96966" y="1248895"/>
            <a:ext cx="0" cy="648072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96966" y="2329015"/>
            <a:ext cx="0" cy="648072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261262" y="1248895"/>
            <a:ext cx="0" cy="648072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261262" y="2329015"/>
            <a:ext cx="0" cy="648072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96966" y="1248895"/>
            <a:ext cx="2664296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96966" y="2977087"/>
            <a:ext cx="2664296" cy="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784371" y="1248895"/>
            <a:ext cx="288000" cy="144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84371" y="2833071"/>
            <a:ext cx="288000" cy="144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1677086" y="1752951"/>
            <a:ext cx="504056" cy="288032"/>
          </a:xfrm>
          <a:prstGeom prst="arc">
            <a:avLst>
              <a:gd name="adj1" fmla="val 21571919"/>
              <a:gd name="adj2" fmla="val 107307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flipV="1">
            <a:off x="1677086" y="2184999"/>
            <a:ext cx="504056" cy="288032"/>
          </a:xfrm>
          <a:prstGeom prst="arc">
            <a:avLst>
              <a:gd name="adj1" fmla="val 21571919"/>
              <a:gd name="adj2" fmla="val 107307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endCxn id="55" idx="2"/>
          </p:cNvCxnSpPr>
          <p:nvPr/>
        </p:nvCxnSpPr>
        <p:spPr>
          <a:xfrm flipV="1">
            <a:off x="2253150" y="959242"/>
            <a:ext cx="196252" cy="433669"/>
          </a:xfrm>
          <a:prstGeom prst="line">
            <a:avLst/>
          </a:prstGeom>
          <a:ln w="127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36966" y="1896967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6926" y="2329015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61262" y="1248895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261262" y="2977087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469174" y="2833071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469174" y="2689055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56966" y="3517087"/>
            <a:ext cx="10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721262" y="3517087"/>
            <a:ext cx="10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1497102" y="3013055"/>
            <a:ext cx="6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1713126" y="3013055"/>
            <a:ext cx="6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96966" y="3985199"/>
            <a:ext cx="2664296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549294" y="1268760"/>
            <a:ext cx="0" cy="1728192"/>
          </a:xfrm>
          <a:prstGeom prst="line">
            <a:avLst/>
          </a:prstGeom>
          <a:ln w="127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08934" y="1896967"/>
            <a:ext cx="0" cy="432048"/>
          </a:xfrm>
          <a:prstGeom prst="line">
            <a:avLst/>
          </a:prstGeom>
          <a:ln w="127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3102" y="3265119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2037166" y="3265119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>
            <a:off x="2613206" y="2977071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757206" y="1542504"/>
            <a:ext cx="0" cy="1152000"/>
          </a:xfrm>
          <a:prstGeom prst="line">
            <a:avLst/>
          </a:prstGeom>
          <a:ln w="127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91958" y="307052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786888" y="3788459"/>
            <a:ext cx="293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-3669" y="191839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a</a:t>
            </a:r>
            <a:endParaRPr lang="ru-RU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380571" y="1925543"/>
            <a:ext cx="3273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789762" y="254560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361708" y="620688"/>
            <a:ext cx="2175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Tuner</a:t>
            </a:r>
            <a:r>
              <a:rPr lang="ru-RU" sz="1600" i="1" dirty="0" smtClean="0">
                <a:solidFill>
                  <a:srgbClr val="FF0000"/>
                </a:solidFill>
              </a:rPr>
              <a:t> (4 </a:t>
            </a:r>
            <a:r>
              <a:rPr lang="en-US" sz="1600" i="1" dirty="0" smtClean="0">
                <a:solidFill>
                  <a:srgbClr val="FF0000"/>
                </a:solidFill>
              </a:rPr>
              <a:t>segments</a:t>
            </a:r>
            <a:r>
              <a:rPr lang="ru-RU" sz="1600" i="1" dirty="0" smtClean="0">
                <a:solidFill>
                  <a:srgbClr val="FF0000"/>
                </a:solidFill>
              </a:rPr>
              <a:t>)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943118" y="2110856"/>
            <a:ext cx="357469" cy="0"/>
          </a:xfrm>
          <a:prstGeom prst="straightConnector1">
            <a:avLst/>
          </a:prstGeom>
          <a:ln w="25400">
            <a:solidFill>
              <a:schemeClr val="accent6"/>
            </a:solidFill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812990" y="1508352"/>
            <a:ext cx="1127557" cy="336472"/>
          </a:xfrm>
          <a:prstGeom prst="line">
            <a:avLst/>
          </a:prstGeom>
          <a:ln w="127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902" y="1311624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Gap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469174" y="153536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08753" y="1931120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385915" y="2840215"/>
            <a:ext cx="0" cy="86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473179" y="2847359"/>
            <a:ext cx="0" cy="86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385915" y="3653735"/>
            <a:ext cx="1080000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63808" y="3473431"/>
            <a:ext cx="330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7223986"/>
              </p:ext>
            </p:extLst>
          </p:nvPr>
        </p:nvGraphicFramePr>
        <p:xfrm>
          <a:off x="3779912" y="4079155"/>
          <a:ext cx="5292001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2001"/>
                <a:gridCol w="945000"/>
                <a:gridCol w="945000"/>
              </a:tblGrid>
              <a:tr h="22802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Tuner parameters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RF</a:t>
                      </a:r>
                      <a:r>
                        <a:rPr lang="ru-RU" sz="1600" i="1" dirty="0" smtClean="0"/>
                        <a:t>2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RF</a:t>
                      </a:r>
                      <a:r>
                        <a:rPr lang="ru-RU" sz="1600" i="1" dirty="0" smtClean="0"/>
                        <a:t>3</a:t>
                      </a:r>
                      <a:endParaRPr lang="ru-RU" sz="1600" i="1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Tuning range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0" dirty="0" smtClean="0">
                          <a:sym typeface="Symbol"/>
                        </a:rPr>
                        <a:t></a:t>
                      </a:r>
                      <a:r>
                        <a:rPr lang="en-US" sz="1600" i="1" dirty="0" smtClean="0">
                          <a:sym typeface="Symbol"/>
                        </a:rPr>
                        <a:t>f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en-US" sz="1600" i="0" dirty="0" smtClean="0"/>
                        <a:t>MHz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4.6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Tuner stroke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0" dirty="0" smtClean="0">
                          <a:sym typeface="Symbol"/>
                        </a:rPr>
                        <a:t></a:t>
                      </a:r>
                      <a:r>
                        <a:rPr lang="en-US" sz="1600" i="0" dirty="0" smtClean="0">
                          <a:sym typeface="Symbol"/>
                        </a:rPr>
                        <a:t>s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en-US" sz="1600" i="0" dirty="0" smtClean="0"/>
                        <a:t>mm</a:t>
                      </a:r>
                      <a:endParaRPr lang="ru-RU" sz="16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11.1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>
                          <a:sym typeface="Symbol"/>
                        </a:rPr>
                        <a:t>Precision</a:t>
                      </a:r>
                      <a:r>
                        <a:rPr lang="ru-RU" sz="1600" i="1" dirty="0" smtClean="0">
                          <a:sym typeface="Symbol"/>
                        </a:rPr>
                        <a:t> </a:t>
                      </a:r>
                      <a:r>
                        <a:rPr lang="el-GR" sz="1600" i="0" dirty="0" smtClean="0">
                          <a:latin typeface="Times New Roman"/>
                          <a:cs typeface="Times New Roman"/>
                          <a:sym typeface="Symbol"/>
                        </a:rPr>
                        <a:t>δ</a:t>
                      </a:r>
                      <a:r>
                        <a:rPr lang="en-US" sz="1600" i="0" dirty="0" smtClean="0">
                          <a:sym typeface="Symbol"/>
                        </a:rPr>
                        <a:t>s,</a:t>
                      </a:r>
                      <a:r>
                        <a:rPr lang="ru-RU" sz="1600" i="0" baseline="0" dirty="0" smtClean="0">
                          <a:sym typeface="Symbol"/>
                        </a:rPr>
                        <a:t> </a:t>
                      </a:r>
                      <a:r>
                        <a:rPr lang="en-US" sz="1600" i="0" baseline="0" dirty="0" smtClean="0">
                          <a:sym typeface="Symbol"/>
                        </a:rPr>
                        <a:t>um</a:t>
                      </a:r>
                      <a:r>
                        <a:rPr lang="ru-RU" sz="1600" i="0" baseline="0" dirty="0" smtClean="0">
                          <a:sym typeface="Symbol"/>
                        </a:rPr>
                        <a:t> </a:t>
                      </a:r>
                      <a:r>
                        <a:rPr lang="ru-RU" sz="1600" i="1" baseline="0" dirty="0" smtClean="0">
                          <a:sym typeface="Symbol"/>
                        </a:rPr>
                        <a:t>(</a:t>
                      </a:r>
                      <a:r>
                        <a:rPr lang="en-US" sz="1600" dirty="0" smtClean="0"/>
                        <a:t>adequate</a:t>
                      </a:r>
                      <a:r>
                        <a:rPr lang="ru-RU" sz="1600" i="1" baseline="0" dirty="0" smtClean="0">
                          <a:sym typeface="Symbol"/>
                        </a:rPr>
                        <a:t> </a:t>
                      </a:r>
                      <a:r>
                        <a:rPr lang="en-US" sz="1600" i="1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UI</a:t>
                      </a:r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i="0" baseline="0" dirty="0" smtClean="0">
                          <a:sym typeface="Symbol"/>
                        </a:rPr>
                        <a:t></a:t>
                      </a:r>
                      <a:r>
                        <a:rPr lang="ru-RU" sz="1600" i="1" baseline="0" dirty="0" smtClean="0">
                          <a:sym typeface="Symbol"/>
                        </a:rPr>
                        <a:t>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0.5</a:t>
                      </a:r>
                      <a:endParaRPr lang="ru-RU" sz="16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>
                          <a:sym typeface="Symbol"/>
                        </a:rPr>
                        <a:t>Sensitivity</a:t>
                      </a:r>
                      <a:r>
                        <a:rPr lang="ru-RU" sz="1600" i="0" baseline="0" dirty="0" smtClean="0">
                          <a:sym typeface="Symbol"/>
                        </a:rPr>
                        <a:t> </a:t>
                      </a:r>
                      <a:r>
                        <a:rPr lang="ru-RU" sz="1600" i="0" dirty="0" smtClean="0">
                          <a:sym typeface="Symbol"/>
                        </a:rPr>
                        <a:t></a:t>
                      </a:r>
                      <a:r>
                        <a:rPr lang="en-US" sz="1600" i="1" dirty="0" smtClean="0">
                          <a:sym typeface="Symbol"/>
                        </a:rPr>
                        <a:t>f</a:t>
                      </a:r>
                      <a:r>
                        <a:rPr lang="en-US" sz="1600" i="0" dirty="0" smtClean="0">
                          <a:sym typeface="Symbol"/>
                        </a:rPr>
                        <a:t>/</a:t>
                      </a:r>
                      <a:r>
                        <a:rPr lang="ru-RU" sz="1600" i="0" dirty="0" smtClean="0">
                          <a:sym typeface="Symbol"/>
                        </a:rPr>
                        <a:t></a:t>
                      </a:r>
                      <a:r>
                        <a:rPr lang="en-US" sz="1600" i="0" dirty="0" smtClean="0">
                          <a:sym typeface="Symbol"/>
                        </a:rPr>
                        <a:t>s</a:t>
                      </a:r>
                      <a:r>
                        <a:rPr lang="ru-RU" sz="1600" i="0" dirty="0" smtClean="0"/>
                        <a:t>, </a:t>
                      </a:r>
                      <a:r>
                        <a:rPr lang="en-US" sz="1600" i="0" dirty="0" smtClean="0"/>
                        <a:t>MHz/mm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0.63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Двойная стрелка вверх/вниз 65"/>
          <p:cNvSpPr/>
          <p:nvPr/>
        </p:nvSpPr>
        <p:spPr>
          <a:xfrm>
            <a:off x="1785101" y="1136174"/>
            <a:ext cx="288032" cy="496818"/>
          </a:xfrm>
          <a:prstGeom prst="upDownArrow">
            <a:avLst>
              <a:gd name="adj1" fmla="val 52646"/>
              <a:gd name="adj2" fmla="val 605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076451" y="4734861"/>
            <a:ext cx="1728000" cy="17280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364483" y="5013176"/>
            <a:ext cx="1152000" cy="11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уга 68"/>
          <p:cNvSpPr/>
          <p:nvPr/>
        </p:nvSpPr>
        <p:spPr>
          <a:xfrm>
            <a:off x="1220467" y="4869160"/>
            <a:ext cx="1440000" cy="1440160"/>
          </a:xfrm>
          <a:prstGeom prst="arc">
            <a:avLst>
              <a:gd name="adj1" fmla="val 13785174"/>
              <a:gd name="adj2" fmla="val 186502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 rot="5400000">
            <a:off x="1220547" y="4869080"/>
            <a:ext cx="1440000" cy="1440160"/>
          </a:xfrm>
          <a:prstGeom prst="arc">
            <a:avLst>
              <a:gd name="adj1" fmla="val 13785174"/>
              <a:gd name="adj2" fmla="val 186502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уга 70"/>
          <p:cNvSpPr/>
          <p:nvPr/>
        </p:nvSpPr>
        <p:spPr>
          <a:xfrm rot="16200000" flipH="1">
            <a:off x="1220548" y="4869080"/>
            <a:ext cx="1440000" cy="1440160"/>
          </a:xfrm>
          <a:prstGeom prst="arc">
            <a:avLst>
              <a:gd name="adj1" fmla="val 13785174"/>
              <a:gd name="adj2" fmla="val 186502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уга 71"/>
          <p:cNvSpPr/>
          <p:nvPr/>
        </p:nvSpPr>
        <p:spPr>
          <a:xfrm flipV="1">
            <a:off x="1220467" y="4869160"/>
            <a:ext cx="1440000" cy="1440160"/>
          </a:xfrm>
          <a:prstGeom prst="arc">
            <a:avLst>
              <a:gd name="adj1" fmla="val 13785174"/>
              <a:gd name="adj2" fmla="val 186502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796531" y="4725144"/>
            <a:ext cx="288000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796531" y="6309320"/>
            <a:ext cx="288000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rot="16200000">
            <a:off x="1004459" y="5517216"/>
            <a:ext cx="288000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2588635" y="5517217"/>
            <a:ext cx="288000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724523" y="5373216"/>
            <a:ext cx="432000" cy="43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Двойная стрелка вверх/вниз 77"/>
          <p:cNvSpPr/>
          <p:nvPr/>
        </p:nvSpPr>
        <p:spPr>
          <a:xfrm>
            <a:off x="1796531" y="4629894"/>
            <a:ext cx="288032" cy="496818"/>
          </a:xfrm>
          <a:prstGeom prst="upDownArrow">
            <a:avLst>
              <a:gd name="adj1" fmla="val 52646"/>
              <a:gd name="adj2" fmla="val 605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войная стрелка вверх/вниз 78"/>
          <p:cNvSpPr/>
          <p:nvPr/>
        </p:nvSpPr>
        <p:spPr>
          <a:xfrm>
            <a:off x="1796531" y="6045672"/>
            <a:ext cx="288032" cy="496818"/>
          </a:xfrm>
          <a:prstGeom prst="upDownArrow">
            <a:avLst>
              <a:gd name="adj1" fmla="val 52646"/>
              <a:gd name="adj2" fmla="val 605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войная стрелка вверх/вниз 79"/>
          <p:cNvSpPr/>
          <p:nvPr/>
        </p:nvSpPr>
        <p:spPr>
          <a:xfrm rot="5400000">
            <a:off x="1091690" y="5328639"/>
            <a:ext cx="288032" cy="496818"/>
          </a:xfrm>
          <a:prstGeom prst="upDownArrow">
            <a:avLst>
              <a:gd name="adj1" fmla="val 52646"/>
              <a:gd name="adj2" fmla="val 605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войная стрелка вверх/вниз 80"/>
          <p:cNvSpPr/>
          <p:nvPr/>
        </p:nvSpPr>
        <p:spPr>
          <a:xfrm rot="5400000">
            <a:off x="2507468" y="5328639"/>
            <a:ext cx="288032" cy="496818"/>
          </a:xfrm>
          <a:prstGeom prst="upDownArrow">
            <a:avLst>
              <a:gd name="adj1" fmla="val 52646"/>
              <a:gd name="adj2" fmla="val 605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851920" y="6073551"/>
            <a:ext cx="2551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0" dirty="0" smtClean="0"/>
              <a:t>* - </a:t>
            </a:r>
            <a:r>
              <a:rPr lang="en-US" sz="1400" i="0" dirty="0" smtClean="0"/>
              <a:t>movable short not accounted</a:t>
            </a:r>
            <a:endParaRPr lang="ru-RU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107504" y="44624"/>
            <a:ext cx="89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Concept of RF2 and RF3 cavities.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38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4056" y="1325260"/>
            <a:ext cx="3957982" cy="3976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80" y="1325259"/>
            <a:ext cx="3898796" cy="39768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8938" y="344876"/>
            <a:ext cx="3704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Harmonic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stations RF2(RF3)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629873" y="3483980"/>
            <a:ext cx="769717" cy="1539433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2945" y="4978094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Movable short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730415" y="4600937"/>
            <a:ext cx="630820" cy="80444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730415" y="4481332"/>
            <a:ext cx="1451932" cy="924045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9002" y="5340316"/>
            <a:ext cx="156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Tuner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actuator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081838" y="3286125"/>
            <a:ext cx="887332" cy="1604179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87880" y="4932774"/>
            <a:ext cx="17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Accelerating gap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5631084" y="2236521"/>
            <a:ext cx="1403130" cy="504298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70183" y="1957827"/>
            <a:ext cx="72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uner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2359" y="1957827"/>
            <a:ext cx="151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Power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coupler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788749" y="2327159"/>
            <a:ext cx="78256" cy="908528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179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7799" y="738415"/>
            <a:ext cx="369806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RF power amplifiers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for RF2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2107" y="1497890"/>
            <a:ext cx="2729447" cy="49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25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ь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20" y="334637"/>
            <a:ext cx="3434788" cy="2576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992" y="571918"/>
            <a:ext cx="3151731" cy="268635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992" y="3420602"/>
            <a:ext cx="3151731" cy="3118030"/>
          </a:xfrm>
          <a:prstGeom prst="rect">
            <a:avLst/>
          </a:prstGeom>
          <a:noFill/>
        </p:spPr>
      </p:pic>
      <p:pic>
        <p:nvPicPr>
          <p:cNvPr id="7" name="Рисунок 6" descr="350-5В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420" y="3559216"/>
            <a:ext cx="3532717" cy="26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12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493" y="1600657"/>
            <a:ext cx="4803816" cy="3334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77171" y="2589159"/>
            <a:ext cx="165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elded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bellows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569834" y="2545224"/>
            <a:ext cx="1260254" cy="2257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5126138" y="2589160"/>
            <a:ext cx="1703950" cy="1817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52119" y="2820652"/>
            <a:ext cx="161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lastic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contacts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913445" y="2817230"/>
            <a:ext cx="952439" cy="188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048220" y="201599"/>
            <a:ext cx="5363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tand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for testing of bellows and contacts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962525" y="2105025"/>
            <a:ext cx="600075" cy="10477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070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30528" y="1195577"/>
            <a:ext cx="6760922" cy="39764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504" y="2391184"/>
            <a:ext cx="2196843" cy="271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184" y="2667555"/>
            <a:ext cx="2304458" cy="24368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3615" y="5240966"/>
            <a:ext cx="156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Stepper Motor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4184" y="5250176"/>
            <a:ext cx="1522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Piezo actuator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6061" y="5250176"/>
            <a:ext cx="156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Stepper Motor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6630" y="5259386"/>
            <a:ext cx="1522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Piezo actuator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endCxn id="2" idx="0"/>
          </p:cNvCxnSpPr>
          <p:nvPr/>
        </p:nvCxnSpPr>
        <p:spPr>
          <a:xfrm>
            <a:off x="7112643" y="4172673"/>
            <a:ext cx="625033" cy="1068293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915897" y="4104407"/>
            <a:ext cx="267999" cy="1136559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3393311" y="3300713"/>
            <a:ext cx="86811" cy="1949463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928565" y="3885995"/>
            <a:ext cx="767496" cy="135497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08789" y="790501"/>
            <a:ext cx="40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wo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versions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tuner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actuator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751" y="2375672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Prototypes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key components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RF stations (RF1 inductors, movable short, tuner) manufactured and successfully tested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Two stations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RF1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prepared for the production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at BINP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Stations RF1 are planned to be tested at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JINR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December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2018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Agreement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production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at BINP an RF2 full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scale prototype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is being finalized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Optimization of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RF3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system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is in progress.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571" y="653527"/>
            <a:ext cx="2419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Summary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236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254" y="2814836"/>
            <a:ext cx="7101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Thank you for your attention!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76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711" y="1505783"/>
            <a:ext cx="7040235" cy="3631582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9994634"/>
              </p:ext>
            </p:extLst>
          </p:nvPr>
        </p:nvGraphicFramePr>
        <p:xfrm>
          <a:off x="99060" y="4992228"/>
          <a:ext cx="5206884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3990"/>
                <a:gridCol w="1210619"/>
                <a:gridCol w="1262275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Energy of Au79+, </a:t>
                      </a:r>
                      <a:r>
                        <a:rPr lang="en-US" sz="1600" i="1" dirty="0" err="1" smtClean="0"/>
                        <a:t>GeV</a:t>
                      </a:r>
                      <a:r>
                        <a:rPr lang="en-US" sz="1600" i="1" dirty="0" smtClean="0"/>
                        <a:t>/u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4,5</a:t>
                      </a:r>
                      <a:endParaRPr lang="ru-RU" sz="1600" i="1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Au beam intensity, ions/pulse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1÷1,1·10</a:t>
                      </a:r>
                      <a:r>
                        <a:rPr lang="en-US" sz="1600" i="1" baseline="30000" dirty="0" smtClean="0"/>
                        <a:t>9</a:t>
                      </a:r>
                      <a:endParaRPr lang="ru-RU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1÷1,1·10</a:t>
                      </a:r>
                      <a:r>
                        <a:rPr lang="en-US" sz="1600" i="1" baseline="30000" dirty="0" smtClean="0"/>
                        <a:t>9</a:t>
                      </a:r>
                      <a:endParaRPr lang="ru-RU" sz="1600" i="1" dirty="0" smtClean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tx1"/>
                          </a:solidFill>
                        </a:rPr>
                        <a:t>Rms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 bunch length,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5,9÷17,5</a:t>
                      </a:r>
                      <a:endParaRPr lang="ru-RU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2,5÷6,2</a:t>
                      </a:r>
                      <a:endParaRPr lang="ru-RU" sz="1600" i="1" dirty="0" smtClean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Δp/p, 10</a:t>
                      </a:r>
                      <a:r>
                        <a:rPr lang="en-US" sz="1600" i="1" baseline="30000" smtClean="0"/>
                        <a:t>-4</a:t>
                      </a:r>
                      <a:endParaRPr lang="ru-RU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2,8÷0,95</a:t>
                      </a:r>
                      <a:endParaRPr lang="ru-RU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2,1÷0,85</a:t>
                      </a:r>
                      <a:endParaRPr lang="ru-RU" sz="1600" i="1" dirty="0" smtClean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Bunch length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(6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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35,4÷105</a:t>
                      </a:r>
                      <a:endParaRPr lang="ru-RU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15÷37,2</a:t>
                      </a:r>
                      <a:endParaRPr lang="ru-RU" sz="1600" i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7624861"/>
              </p:ext>
            </p:extLst>
          </p:nvPr>
        </p:nvGraphicFramePr>
        <p:xfrm>
          <a:off x="3097205" y="370948"/>
          <a:ext cx="5576743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01064"/>
                <a:gridCol w="1270114"/>
                <a:gridCol w="1305565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Energy of Au79+, GeV/u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4,5</a:t>
                      </a:r>
                      <a:endParaRPr lang="ru-RU" sz="1600" i="1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Au beam intensity, ions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0,6·10</a:t>
                      </a:r>
                      <a:r>
                        <a:rPr lang="en-US" sz="1600" i="1" baseline="30000" dirty="0" smtClean="0"/>
                        <a:t>10</a:t>
                      </a:r>
                      <a:endParaRPr lang="ru-RU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4,8·10</a:t>
                      </a:r>
                      <a:r>
                        <a:rPr lang="en-US" sz="1600" i="1" baseline="30000" dirty="0" smtClean="0"/>
                        <a:t>10</a:t>
                      </a:r>
                      <a:endParaRPr lang="ru-RU" sz="1600" i="1" dirty="0" smtClean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Number of bunches</a:t>
                      </a:r>
                      <a:endParaRPr lang="ru-RU" sz="16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22</a:t>
                      </a:r>
                      <a:endParaRPr lang="ru-RU" sz="1600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 smtClean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/>
                        <a:t>Rms</a:t>
                      </a:r>
                      <a:r>
                        <a:rPr lang="en-US" sz="1600" i="1" dirty="0" smtClean="0"/>
                        <a:t> bunch length, 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0,6</a:t>
                      </a:r>
                      <a:endParaRPr lang="ru-RU" sz="1600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6467" y="4531692"/>
            <a:ext cx="3809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Nuclotron</a:t>
            </a:r>
            <a:r>
              <a:rPr lang="en-US" sz="2400" b="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beam parameters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6768" y="0"/>
            <a:ext cx="3457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Collider beam parameters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156768" y="2733362"/>
            <a:ext cx="453332" cy="39724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242920" y="3266748"/>
            <a:ext cx="605732" cy="854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072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892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</a:rPr>
              <a:t>NICA COLLIDER RF SYSTEM PROJECT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624623"/>
              </p:ext>
            </p:extLst>
          </p:nvPr>
        </p:nvGraphicFramePr>
        <p:xfrm>
          <a:off x="755576" y="4609114"/>
          <a:ext cx="7380000" cy="13482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1591"/>
                <a:gridCol w="658409"/>
                <a:gridCol w="1440000"/>
                <a:gridCol w="1440000"/>
              </a:tblGrid>
              <a:tr h="3423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Parameter</a:t>
                      </a:r>
                      <a:endParaRPr lang="ru-RU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RF</a:t>
                      </a:r>
                      <a:r>
                        <a:rPr lang="ru-RU" sz="1600" i="1" dirty="0" smtClean="0"/>
                        <a:t>2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RF</a:t>
                      </a:r>
                      <a:r>
                        <a:rPr lang="ru-RU" sz="1600" i="1" dirty="0" smtClean="0"/>
                        <a:t>3</a:t>
                      </a:r>
                      <a:endParaRPr lang="ru-RU" sz="1600" i="1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Harmonic number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</a:t>
                      </a:r>
                      <a:endParaRPr lang="ru-RU" sz="16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Frequency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MHz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11.484÷12.914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34.452÷38.742</a:t>
                      </a:r>
                      <a:endParaRPr lang="ru-RU" sz="16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Accelerating voltage (amplitude)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kV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95576" y="2126239"/>
            <a:ext cx="2114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=</a:t>
            </a:r>
            <a:r>
              <a:rPr lang="ru-RU" sz="1600" i="1" dirty="0" smtClean="0"/>
              <a:t> </a:t>
            </a:r>
            <a:r>
              <a:rPr lang="en-US" sz="1600" i="1" dirty="0" smtClean="0"/>
              <a:t>barrier bucket system</a:t>
            </a:r>
            <a:endParaRPr lang="ru-RU" sz="16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037325"/>
              </p:ext>
            </p:extLst>
          </p:nvPr>
        </p:nvGraphicFramePr>
        <p:xfrm>
          <a:off x="755576" y="2126239"/>
          <a:ext cx="59400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60000"/>
                <a:gridCol w="540000"/>
                <a:gridCol w="1440000"/>
              </a:tblGrid>
              <a:tr h="2520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Parameter</a:t>
                      </a:r>
                      <a:endParaRPr lang="ru-RU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RF</a:t>
                      </a:r>
                      <a:r>
                        <a:rPr lang="ru-RU" sz="1600" i="1" dirty="0" smtClean="0"/>
                        <a:t>1</a:t>
                      </a:r>
                      <a:endParaRPr lang="ru-RU" sz="1600" i="1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Frequency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kHz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522÷587</a:t>
                      </a:r>
                      <a:endParaRPr lang="ru-RU" sz="16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Barrier voltage (amplitude)</a:t>
                      </a:r>
                      <a:endParaRPr lang="ru-RU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Pulse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en-US" sz="1600" i="1" dirty="0" smtClean="0"/>
                        <a:t>width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Number of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kV</a:t>
                      </a:r>
                      <a:endParaRPr lang="ru-RU" sz="1600" i="1" dirty="0" smtClean="0"/>
                    </a:p>
                    <a:p>
                      <a:pPr algn="ctr"/>
                      <a:r>
                        <a:rPr lang="en-US" sz="1600" i="1" dirty="0" smtClean="0"/>
                        <a:t>ns</a:t>
                      </a:r>
                      <a:endParaRPr lang="ru-RU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en-US" sz="1600" dirty="0" smtClean="0"/>
                        <a:t>80</a:t>
                      </a:r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ru-RU" sz="1600" dirty="0" smtClean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Accelerating voltage </a:t>
                      </a:r>
                      <a:r>
                        <a:rPr lang="ru-RU" sz="1600" i="1" dirty="0" smtClean="0"/>
                        <a:t>(</a:t>
                      </a:r>
                      <a:r>
                        <a:rPr lang="en-US" sz="1600" i="1" dirty="0" smtClean="0"/>
                        <a:t>meander,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amplitude</a:t>
                      </a:r>
                      <a:r>
                        <a:rPr lang="ru-RU" sz="1600" i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kV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0.3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215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provide beam accumulation and bunch formation in the Collider</a:t>
            </a: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independent RF systems are used</a:t>
            </a:r>
            <a:r>
              <a:rPr lang="en-US" sz="16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68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20" y="1240034"/>
            <a:ext cx="9023980" cy="49685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603788" y="879994"/>
            <a:ext cx="2016224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24108" y="4120354"/>
            <a:ext cx="2016224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22743" y="155073"/>
            <a:ext cx="7917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Scheme of the Collider ring with equipment and insertions.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43130" y="879994"/>
            <a:ext cx="2016224" cy="158417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06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2986868"/>
              </p:ext>
            </p:extLst>
          </p:nvPr>
        </p:nvGraphicFramePr>
        <p:xfrm>
          <a:off x="782497" y="1455939"/>
          <a:ext cx="4352925" cy="4943475"/>
        </p:xfrm>
        <a:graphic>
          <a:graphicData uri="http://schemas.openxmlformats.org/presentationml/2006/ole">
            <p:oleObj spid="_x0000_s1074" name="Visio" r:id="rId3" imgW="4924588" imgH="5619886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34425" y="813311"/>
            <a:ext cx="162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000" b="0" i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eam</a:t>
            </a:r>
            <a:r>
              <a:rPr lang="en-US" sz="2000" b="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storage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425" y="813311"/>
            <a:ext cx="2145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000" b="0" i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eam</a:t>
            </a:r>
            <a:r>
              <a:rPr lang="en-US" sz="2000" b="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Acceleration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58959" y="138783"/>
            <a:ext cx="3599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Barrier bucket system(RF1)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5422" y="1521197"/>
            <a:ext cx="2963546" cy="17724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352550" y="2863850"/>
            <a:ext cx="2660650" cy="3175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95824" y="2641600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r>
              <a:rPr lang="el-GR" sz="1400" dirty="0" smtClean="0"/>
              <a:t>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8637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1200" y="199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All RF systems off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7600" y="2767034"/>
            <a:ext cx="12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RF2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=22)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7600" y="3795600"/>
            <a:ext cx="12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RF3(h=66)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5204" y="1942200"/>
            <a:ext cx="4315191" cy="2511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00000" y="515732"/>
            <a:ext cx="415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unch formation in the Collider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98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064" y="1807450"/>
            <a:ext cx="3324544" cy="3091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72148" y="589154"/>
            <a:ext cx="3599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Barrier bucket system(RF1)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171046" y="4554859"/>
            <a:ext cx="289454" cy="64579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460500" y="4580259"/>
            <a:ext cx="948796" cy="62039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200" y="5200650"/>
            <a:ext cx="151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14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Barrier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inductors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06490" y="4580259"/>
            <a:ext cx="165667" cy="62039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72157" y="4580259"/>
            <a:ext cx="352467" cy="62039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09296" y="5200650"/>
            <a:ext cx="186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Two accelerating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inductors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424624" y="3911600"/>
            <a:ext cx="443471" cy="2206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86080" y="4025900"/>
            <a:ext cx="104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Ceramics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25113" y="3542268"/>
            <a:ext cx="184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Vacuum chamber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7475" y="1841050"/>
            <a:ext cx="2938360" cy="30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29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714" y="2248327"/>
            <a:ext cx="3740463" cy="21475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49960" y="492420"/>
            <a:ext cx="6451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arrier bucket system (RF1).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963" y="2070181"/>
            <a:ext cx="3740463" cy="2325728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endCxn id="8" idx="0"/>
          </p:cNvCxnSpPr>
          <p:nvPr/>
        </p:nvCxnSpPr>
        <p:spPr>
          <a:xfrm>
            <a:off x="7840095" y="3464719"/>
            <a:ext cx="426790" cy="1070138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92590" y="4534857"/>
            <a:ext cx="114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Movable short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665119" y="3464719"/>
            <a:ext cx="640557" cy="112633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8081" y="4537558"/>
            <a:ext cx="17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Accelerating gap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>
            <a:endCxn id="21" idx="0"/>
          </p:cNvCxnSpPr>
          <p:nvPr/>
        </p:nvCxnSpPr>
        <p:spPr>
          <a:xfrm flipH="1">
            <a:off x="4996062" y="3767559"/>
            <a:ext cx="922826" cy="769752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84635" y="4537311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eater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093808" y="3643008"/>
            <a:ext cx="412507" cy="948042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093808" y="3586815"/>
            <a:ext cx="894860" cy="1004235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8468" y="4591050"/>
            <a:ext cx="2249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Barrier and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accelerating inductors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81809" y="4591050"/>
            <a:ext cx="165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ulse generator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309307" y="4088932"/>
            <a:ext cx="705356" cy="502118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974446" y="3970659"/>
            <a:ext cx="40217" cy="62039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518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280" y="1339861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cavities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should be placed between the rings of the Collider.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3641" y="2532059"/>
            <a:ext cx="2304000" cy="3407783"/>
            <a:chOff x="4932040" y="2829273"/>
            <a:chExt cx="2304000" cy="3407783"/>
          </a:xfrm>
        </p:grpSpPr>
        <p:sp>
          <p:nvSpPr>
            <p:cNvPr id="6" name="Овал 5"/>
            <p:cNvSpPr/>
            <p:nvPr/>
          </p:nvSpPr>
          <p:spPr>
            <a:xfrm>
              <a:off x="4932040" y="3933056"/>
              <a:ext cx="2304000" cy="2304000"/>
            </a:xfrm>
            <a:prstGeom prst="ellipse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868144" y="4869159"/>
              <a:ext cx="432000" cy="43200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6306494" y="3702640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874494" y="3702625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6660192" y="3702625"/>
              <a:ext cx="40" cy="1382559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300192" y="5085184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84168" y="3429001"/>
              <a:ext cx="12" cy="57602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868144" y="5085184"/>
              <a:ext cx="432008" cy="2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5868176" y="5085152"/>
              <a:ext cx="432008" cy="2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306494" y="3198605"/>
              <a:ext cx="0" cy="50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874446" y="3270613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372200" y="4221088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320</a:t>
              </a:r>
              <a:endParaRPr lang="ru-RU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874446" y="3198605"/>
              <a:ext cx="0" cy="50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017048" y="5517232"/>
              <a:ext cx="9476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</a:t>
              </a:r>
              <a:r>
                <a:rPr lang="ru-RU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&lt;</a:t>
              </a:r>
              <a:r>
                <a:rPr lang="ru-RU" dirty="0" smtClean="0">
                  <a:solidFill>
                    <a:srgbClr val="FF0000"/>
                  </a:solidFill>
                  <a:sym typeface="Symbol"/>
                </a:rPr>
                <a:t> 5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4</a:t>
              </a:r>
              <a:r>
                <a:rPr lang="ru-RU" dirty="0" smtClean="0">
                  <a:solidFill>
                    <a:srgbClr val="FF0000"/>
                  </a:solidFill>
                  <a:sym typeface="Symbol"/>
                </a:rPr>
                <a:t>0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74357" y="2829273"/>
              <a:ext cx="819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/>
                </a:rPr>
                <a:t>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dirty="0" smtClean="0"/>
                <a:t>10</a:t>
              </a:r>
              <a:r>
                <a:rPr lang="ru-RU" dirty="0" smtClean="0"/>
                <a:t>0</a:t>
              </a:r>
              <a:endParaRPr lang="ru-RU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5832140" y="3681028"/>
              <a:ext cx="0" cy="50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8" idx="2"/>
            </p:cNvCxnSpPr>
            <p:nvPr/>
          </p:nvCxnSpPr>
          <p:spPr>
            <a:xfrm flipH="1">
              <a:off x="5580112" y="5085164"/>
              <a:ext cx="288032" cy="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652120" y="3933056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383006" y="4221088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7</a:t>
              </a:r>
              <a:r>
                <a:rPr lang="ru-RU" dirty="0" smtClean="0">
                  <a:solidFill>
                    <a:srgbClr val="FF0000"/>
                  </a:solidFill>
                </a:rPr>
                <a:t>0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275856" y="439482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RF</a:t>
            </a:r>
            <a:r>
              <a:rPr lang="ru-RU" sz="2400" i="1" dirty="0" smtClean="0">
                <a:solidFill>
                  <a:srgbClr val="0000FF"/>
                </a:solidFill>
              </a:rPr>
              <a:t>2 </a:t>
            </a:r>
            <a:r>
              <a:rPr lang="en-US" sz="2400" i="1" dirty="0" smtClean="0">
                <a:solidFill>
                  <a:srgbClr val="0000FF"/>
                </a:solidFill>
              </a:rPr>
              <a:t>and</a:t>
            </a:r>
            <a:r>
              <a:rPr lang="ru-RU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RF</a:t>
            </a:r>
            <a:r>
              <a:rPr lang="ru-RU" sz="2400" i="1" dirty="0" smtClean="0">
                <a:solidFill>
                  <a:srgbClr val="0000FF"/>
                </a:solidFill>
              </a:rPr>
              <a:t>3 =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capacitevly</a:t>
            </a:r>
            <a:r>
              <a:rPr lang="en-US" sz="2400" i="1" dirty="0" smtClean="0">
                <a:solidFill>
                  <a:srgbClr val="0000FF"/>
                </a:solidFill>
              </a:rPr>
              <a:t> loaded  </a:t>
            </a:r>
            <a:r>
              <a:rPr lang="en-US" sz="2400" i="1" dirty="0">
                <a:solidFill>
                  <a:srgbClr val="0000FF"/>
                </a:solidFill>
              </a:rPr>
              <a:t>coaxial </a:t>
            </a:r>
            <a:r>
              <a:rPr lang="en-US" sz="2400" i="1" dirty="0" smtClean="0">
                <a:solidFill>
                  <a:srgbClr val="0000FF"/>
                </a:solidFill>
              </a:rPr>
              <a:t>cavities</a:t>
            </a:r>
            <a:endParaRPr lang="ru-RU" sz="2400" i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04" y="757424"/>
            <a:ext cx="89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Concept of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RF2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RF3 cavities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726095" y="3189422"/>
            <a:ext cx="432000" cy="432009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156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32433</TotalTime>
  <Words>640</Words>
  <Application>Microsoft Office PowerPoint</Application>
  <PresentationFormat>Экран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Rotov</dc:creator>
  <cp:lastModifiedBy>Eugene</cp:lastModifiedBy>
  <cp:revision>83</cp:revision>
  <dcterms:created xsi:type="dcterms:W3CDTF">2017-08-08T05:00:21Z</dcterms:created>
  <dcterms:modified xsi:type="dcterms:W3CDTF">2017-09-06T16:33:35Z</dcterms:modified>
</cp:coreProperties>
</file>