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18"/>
  </p:notesMasterIdLst>
  <p:sldIdLst>
    <p:sldId id="606" r:id="rId2"/>
    <p:sldId id="624" r:id="rId3"/>
    <p:sldId id="626" r:id="rId4"/>
    <p:sldId id="643" r:id="rId5"/>
    <p:sldId id="644" r:id="rId6"/>
    <p:sldId id="665" r:id="rId7"/>
    <p:sldId id="645" r:id="rId8"/>
    <p:sldId id="654" r:id="rId9"/>
    <p:sldId id="674" r:id="rId10"/>
    <p:sldId id="653" r:id="rId11"/>
    <p:sldId id="660" r:id="rId12"/>
    <p:sldId id="661" r:id="rId13"/>
    <p:sldId id="651" r:id="rId14"/>
    <p:sldId id="657" r:id="rId15"/>
    <p:sldId id="669" r:id="rId16"/>
    <p:sldId id="670" r:id="rId17"/>
  </p:sldIdLst>
  <p:sldSz cx="9144000" cy="6858000" type="screen4x3"/>
  <p:notesSz cx="6797675" cy="9926638"/>
  <p:defaultTextStyle>
    <a:defPPr>
      <a:defRPr lang="ru-RU"/>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FFFF"/>
    <a:srgbClr val="3668C4"/>
    <a:srgbClr val="FEF2E6"/>
    <a:srgbClr val="025EA1"/>
    <a:srgbClr val="025FA0"/>
    <a:srgbClr val="FDE0C3"/>
    <a:srgbClr val="CCFFFF"/>
    <a:srgbClr val="5893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38B1855-1B75-4FBE-930C-398BA8C253C6}" styleName="Стиль из темы 2 - акцент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Средний стиль 1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8603FDC-E32A-4AB5-989C-0864C3EAD2B8}" styleName="Стиль из темы 2 - акцент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5BE263C-DBD7-4A20-BB59-AAB30ACAA65A}" styleName="Средний стиль 3 - акцент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083E6E3-FA7D-4D7B-A595-EF9225AFEA82}" styleName="Светлый стиль 1 - акцент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505E3EF-67EA-436B-97B2-0124C06EBD24}" styleName="Сред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61" autoAdjust="0"/>
    <p:restoredTop sz="97809" autoAdjust="0"/>
  </p:normalViewPr>
  <p:slideViewPr>
    <p:cSldViewPr>
      <p:cViewPr>
        <p:scale>
          <a:sx n="91" d="100"/>
          <a:sy n="91" d="100"/>
        </p:scale>
        <p:origin x="-1722" y="-564"/>
      </p:cViewPr>
      <p:guideLst>
        <p:guide orient="horz" pos="2115"/>
        <p:guide pos="2880"/>
      </p:guideLst>
    </p:cSldViewPr>
  </p:slideViewPr>
  <p:outlineViewPr>
    <p:cViewPr>
      <p:scale>
        <a:sx n="33" d="100"/>
        <a:sy n="33" d="100"/>
      </p:scale>
      <p:origin x="0" y="3414"/>
    </p:cViewPr>
  </p:outlineViewPr>
  <p:notesTextViewPr>
    <p:cViewPr>
      <p:scale>
        <a:sx n="100" d="100"/>
        <a:sy n="100" d="100"/>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lvl1pPr algn="l">
              <a:defRPr sz="1200">
                <a:latin typeface="Arial" charset="0"/>
                <a:cs typeface="Arial" charset="0"/>
              </a:defRPr>
            </a:lvl1pPr>
          </a:lstStyle>
          <a:p>
            <a:pPr>
              <a:defRPr/>
            </a:pPr>
            <a:endParaRPr lang="ru-RU"/>
          </a:p>
        </p:txBody>
      </p:sp>
      <p:sp>
        <p:nvSpPr>
          <p:cNvPr id="5123" name="Rectangle 3"/>
          <p:cNvSpPr>
            <a:spLocks noGrp="1" noChangeArrowheads="1"/>
          </p:cNvSpPr>
          <p:nvPr>
            <p:ph type="dt" idx="1"/>
          </p:nvPr>
        </p:nvSpPr>
        <p:spPr bwMode="auto">
          <a:xfrm>
            <a:off x="3849688" y="0"/>
            <a:ext cx="2946400" cy="496888"/>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lvl1pPr algn="r">
              <a:defRPr sz="1200">
                <a:latin typeface="Arial" charset="0"/>
                <a:cs typeface="Arial" charset="0"/>
              </a:defRPr>
            </a:lvl1pPr>
          </a:lstStyle>
          <a:p>
            <a:pPr>
              <a:defRPr/>
            </a:pPr>
            <a:endParaRPr lang="ru-RU"/>
          </a:p>
        </p:txBody>
      </p:sp>
      <p:sp>
        <p:nvSpPr>
          <p:cNvPr id="33796"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679450" y="4716463"/>
            <a:ext cx="5438775" cy="4465637"/>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5126"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p:spPr>
        <p:txBody>
          <a:bodyPr vert="horz" wrap="square" lIns="91430" tIns="45715" rIns="91430" bIns="45715" numCol="1" anchor="b" anchorCtr="0" compatLnSpc="1">
            <a:prstTxWarp prst="textNoShape">
              <a:avLst/>
            </a:prstTxWarp>
          </a:bodyPr>
          <a:lstStyle>
            <a:lvl1pPr algn="l">
              <a:defRPr sz="1200">
                <a:latin typeface="Arial" charset="0"/>
                <a:cs typeface="Arial" charset="0"/>
              </a:defRPr>
            </a:lvl1pPr>
          </a:lstStyle>
          <a:p>
            <a:pPr>
              <a:defRPr/>
            </a:pPr>
            <a:endParaRPr lang="ru-RU"/>
          </a:p>
        </p:txBody>
      </p:sp>
      <p:sp>
        <p:nvSpPr>
          <p:cNvPr id="5127"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p:spPr>
        <p:txBody>
          <a:bodyPr vert="horz" wrap="square" lIns="91430" tIns="45715" rIns="91430" bIns="45715" numCol="1" anchor="b" anchorCtr="0" compatLnSpc="1">
            <a:prstTxWarp prst="textNoShape">
              <a:avLst/>
            </a:prstTxWarp>
          </a:bodyPr>
          <a:lstStyle>
            <a:lvl1pPr algn="r">
              <a:defRPr sz="1200">
                <a:latin typeface="Arial" charset="0"/>
                <a:cs typeface="Arial" charset="0"/>
              </a:defRPr>
            </a:lvl1pPr>
          </a:lstStyle>
          <a:p>
            <a:pPr>
              <a:defRPr/>
            </a:pPr>
            <a:fld id="{11DE113D-6806-4E06-B040-58AEEA5D0D2B}" type="slidenum">
              <a:rPr lang="ru-RU"/>
              <a:pPr>
                <a:defRPr/>
              </a:pPr>
              <a:t>‹#›</a:t>
            </a:fld>
            <a:endParaRPr lang="ru-RU"/>
          </a:p>
        </p:txBody>
      </p:sp>
    </p:spTree>
    <p:extLst>
      <p:ext uri="{BB962C8B-B14F-4D97-AF65-F5344CB8AC3E}">
        <p14:creationId xmlns:p14="http://schemas.microsoft.com/office/powerpoint/2010/main" val="22011978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1"/>
          <p:cNvSpPr>
            <a:spLocks noGrp="1" noRot="1" noChangeAspect="1" noChangeArrowheads="1" noTextEdit="1"/>
          </p:cNvSpPr>
          <p:nvPr>
            <p:ph type="sldImg"/>
          </p:nvPr>
        </p:nvSpPr>
        <p:spPr>
          <a:xfrm>
            <a:off x="917575" y="755650"/>
            <a:ext cx="4962525" cy="3721100"/>
          </a:xfrm>
          <a:solidFill>
            <a:srgbClr val="FFFFFF"/>
          </a:solidFill>
          <a:ln/>
        </p:spPr>
      </p:sp>
      <p:sp>
        <p:nvSpPr>
          <p:cNvPr id="34819" name="Rectangle 2"/>
          <p:cNvSpPr>
            <a:spLocks noGrp="1" noChangeArrowheads="1"/>
          </p:cNvSpPr>
          <p:nvPr>
            <p:ph type="body" idx="1"/>
          </p:nvPr>
        </p:nvSpPr>
        <p:spPr>
          <a:noFill/>
          <a:ln/>
        </p:spPr>
        <p:txBody>
          <a:bodyPr wrap="none" anchor="ctr"/>
          <a:lstStyle/>
          <a:p>
            <a:pPr eaLnBrk="1" hangingPunct="1"/>
            <a:endParaRPr lang="ru-RU" smtClean="0">
              <a:latin typeface="Arial" pitchFamily="34"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4" name="navigation8" descr="ujkm,"/>
          <p:cNvPicPr>
            <a:picLocks noChangeAspect="1" noChangeArrowheads="1"/>
          </p:cNvPicPr>
          <p:nvPr userDrawn="1"/>
        </p:nvPicPr>
        <p:blipFill>
          <a:blip r:embed="rId3" cstate="print"/>
          <a:srcRect/>
          <a:stretch>
            <a:fillRect/>
          </a:stretch>
        </p:blipFill>
        <p:spPr bwMode="auto">
          <a:xfrm>
            <a:off x="323850" y="293688"/>
            <a:ext cx="1674813" cy="1481137"/>
          </a:xfrm>
          <a:prstGeom prst="rect">
            <a:avLst/>
          </a:prstGeom>
          <a:noFill/>
          <a:ln w="9525">
            <a:noFill/>
            <a:miter lim="800000"/>
            <a:headEnd/>
            <a:tailEnd/>
          </a:ln>
        </p:spPr>
      </p:pic>
      <p:sp>
        <p:nvSpPr>
          <p:cNvPr id="3074" name="Rectangle 2"/>
          <p:cNvSpPr>
            <a:spLocks noGrp="1" noChangeArrowheads="1"/>
          </p:cNvSpPr>
          <p:nvPr>
            <p:ph type="ctrTitle"/>
          </p:nvPr>
        </p:nvSpPr>
        <p:spPr>
          <a:xfrm>
            <a:off x="612775" y="2181225"/>
            <a:ext cx="8280400" cy="1031875"/>
          </a:xfrm>
          <a:extLst/>
        </p:spPr>
        <p:txBody>
          <a:bodyPr/>
          <a:lstStyle>
            <a:lvl1pPr>
              <a:lnSpc>
                <a:spcPct val="130000"/>
              </a:lnSpc>
              <a:defRPr sz="1800"/>
            </a:lvl1pPr>
          </a:lstStyle>
          <a:p>
            <a:pPr lvl="0"/>
            <a:r>
              <a:rPr lang="ru-RU" noProof="0" smtClean="0"/>
              <a:t>Образец заголовка</a:t>
            </a:r>
          </a:p>
        </p:txBody>
      </p:sp>
      <p:sp>
        <p:nvSpPr>
          <p:cNvPr id="3075" name="Rectangle 3"/>
          <p:cNvSpPr>
            <a:spLocks noGrp="1" noChangeArrowheads="1"/>
          </p:cNvSpPr>
          <p:nvPr>
            <p:ph type="subTitle" idx="1"/>
          </p:nvPr>
        </p:nvSpPr>
        <p:spPr>
          <a:xfrm>
            <a:off x="612775" y="3284538"/>
            <a:ext cx="3743325" cy="649287"/>
          </a:xfrm>
          <a:extLst/>
        </p:spPr>
        <p:txBody>
          <a:bodyPr anchor="ctr"/>
          <a:lstStyle>
            <a:lvl1pPr marL="0" indent="0">
              <a:buFontTx/>
              <a:buNone/>
              <a:defRPr sz="1400" b="1">
                <a:solidFill>
                  <a:schemeClr val="bg2"/>
                </a:solidFill>
              </a:defRPr>
            </a:lvl1pPr>
          </a:lstStyle>
          <a:p>
            <a:pPr lvl="0"/>
            <a:r>
              <a:rPr lang="ru-RU" noProof="0" smtClean="0"/>
              <a:t>Образец подзаголовка</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2"/>
          <p:cNvSpPr>
            <a:spLocks noGrp="1" noChangeArrowheads="1"/>
          </p:cNvSpPr>
          <p:nvPr>
            <p:ph type="sldNum" sz="quarter" idx="10"/>
          </p:nvPr>
        </p:nvSpPr>
        <p:spPr>
          <a:ln/>
        </p:spPr>
        <p:txBody>
          <a:bodyPr/>
          <a:lstStyle>
            <a:lvl1pPr>
              <a:defRPr/>
            </a:lvl1pPr>
          </a:lstStyle>
          <a:p>
            <a:pPr>
              <a:defRPr/>
            </a:pPr>
            <a:fld id="{39AAC693-609A-45F9-B163-8F6EA0FF7367}" type="slidenum">
              <a:rPr lang="ru-RU"/>
              <a:pPr>
                <a:defRPr/>
              </a:pPr>
              <a:t>‹#›</a:t>
            </a:fld>
            <a:endParaRPr lang="ru-RU"/>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8150" y="0"/>
            <a:ext cx="2105025" cy="62738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68313" y="0"/>
            <a:ext cx="6167437" cy="6273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2"/>
          <p:cNvSpPr>
            <a:spLocks noGrp="1" noChangeArrowheads="1"/>
          </p:cNvSpPr>
          <p:nvPr>
            <p:ph type="sldNum" sz="quarter" idx="10"/>
          </p:nvPr>
        </p:nvSpPr>
        <p:spPr>
          <a:ln/>
        </p:spPr>
        <p:txBody>
          <a:bodyPr/>
          <a:lstStyle>
            <a:lvl1pPr>
              <a:defRPr/>
            </a:lvl1pPr>
          </a:lstStyle>
          <a:p>
            <a:pPr>
              <a:defRPr/>
            </a:pPr>
            <a:fld id="{C9A92F26-0C7F-4666-A3DD-1238831FA325}" type="slidenum">
              <a:rPr lang="ru-RU"/>
              <a:pPr>
                <a:defRPr/>
              </a:pPr>
              <a:t>‹#›</a:t>
            </a:fld>
            <a:endParaRPr lang="ru-RU"/>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8313" y="0"/>
            <a:ext cx="7632700" cy="962025"/>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68313" y="1125538"/>
            <a:ext cx="8424862" cy="5148262"/>
          </a:xfrm>
        </p:spPr>
        <p:txBody>
          <a:bodyPr/>
          <a:lstStyle/>
          <a:p>
            <a:pPr lvl="0"/>
            <a:endParaRPr lang="ru-RU" noProof="0"/>
          </a:p>
        </p:txBody>
      </p:sp>
      <p:sp>
        <p:nvSpPr>
          <p:cNvPr id="4" name="Rectangle 3"/>
          <p:cNvSpPr>
            <a:spLocks noGrp="1" noChangeArrowheads="1"/>
          </p:cNvSpPr>
          <p:nvPr>
            <p:ph type="sldNum" sz="quarter" idx="10"/>
          </p:nvPr>
        </p:nvSpPr>
        <p:spPr/>
        <p:txBody>
          <a:bodyPr/>
          <a:lstStyle>
            <a:lvl1pPr>
              <a:defRPr/>
            </a:lvl1pPr>
          </a:lstStyle>
          <a:p>
            <a:pPr>
              <a:defRPr/>
            </a:pPr>
            <a:fld id="{F6785A90-C627-4C1A-85B7-728004D4C534}" type="slidenum">
              <a:rPr lang="ru-RU"/>
              <a:pPr>
                <a:defRPr/>
              </a:pPr>
              <a:t>‹#›</a:t>
            </a:fld>
            <a:endParaRPr lang="ru-RU"/>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One Chart Layout">
    <p:spTree>
      <p:nvGrpSpPr>
        <p:cNvPr id="1" name=""/>
        <p:cNvGrpSpPr/>
        <p:nvPr/>
      </p:nvGrpSpPr>
      <p:grpSpPr>
        <a:xfrm>
          <a:off x="0" y="0"/>
          <a:ext cx="0" cy="0"/>
          <a:chOff x="0" y="0"/>
          <a:chExt cx="0" cy="0"/>
        </a:xfrm>
      </p:grpSpPr>
      <p:sp>
        <p:nvSpPr>
          <p:cNvPr id="3" name="Picture Placeholder 7"/>
          <p:cNvSpPr>
            <a:spLocks noGrp="1"/>
          </p:cNvSpPr>
          <p:nvPr>
            <p:ph type="pic" sz="quarter" idx="12"/>
          </p:nvPr>
        </p:nvSpPr>
        <p:spPr>
          <a:xfrm>
            <a:off x="353585" y="1292913"/>
            <a:ext cx="8438320" cy="5095600"/>
          </a:xfrm>
          <a:prstGeom prst="rect">
            <a:avLst/>
          </a:prstGeom>
          <a:blipFill>
            <a:blip r:embed="rId2" cstate="print"/>
            <a:stretch>
              <a:fillRect/>
            </a:stretch>
          </a:blipFill>
        </p:spPr>
        <p:txBody>
          <a:bodyPr>
            <a:normAutofit/>
          </a:bodyPr>
          <a:lstStyle>
            <a:lvl1pPr marL="247031" indent="-247031" algn="l" defTabSz="892778" rtl="0" eaLnBrk="1" fontAlgn="base" hangingPunct="1">
              <a:spcBef>
                <a:spcPct val="40000"/>
              </a:spcBef>
              <a:spcAft>
                <a:spcPct val="0"/>
              </a:spcAft>
              <a:buClr>
                <a:schemeClr val="tx1"/>
              </a:buClr>
              <a:buSzPct val="100000"/>
              <a:buFont typeface="Verdana" pitchFamily="34" charset="0"/>
              <a:buChar char="•"/>
              <a:defRPr lang="en-US" sz="2200" dirty="0">
                <a:solidFill>
                  <a:schemeClr val="tx1"/>
                </a:solidFill>
                <a:latin typeface="+mn-lt"/>
                <a:ea typeface="+mn-ea"/>
                <a:cs typeface="+mn-cs"/>
              </a:defRPr>
            </a:lvl1pPr>
          </a:lstStyle>
          <a:p>
            <a:pPr lvl="0"/>
            <a:r>
              <a:rPr lang="ru-RU" noProof="0" dirty="0" smtClean="0"/>
              <a:t>Вставка рисунка</a:t>
            </a:r>
            <a:endParaRPr lang="en-US" noProof="0" dirty="0"/>
          </a:p>
        </p:txBody>
      </p:sp>
      <p:sp>
        <p:nvSpPr>
          <p:cNvPr id="2" name="Title 1"/>
          <p:cNvSpPr>
            <a:spLocks noGrp="1"/>
          </p:cNvSpPr>
          <p:nvPr>
            <p:ph type="title"/>
          </p:nvPr>
        </p:nvSpPr>
        <p:spPr>
          <a:xfrm>
            <a:off x="280811" y="102818"/>
            <a:ext cx="8834097" cy="835808"/>
          </a:xfrm>
          <a:prstGeom prst="rect">
            <a:avLst/>
          </a:prstGeom>
        </p:spPr>
        <p:txBody>
          <a:bodyPr/>
          <a:lstStyle/>
          <a:p>
            <a:r>
              <a:rPr lang="en-US" smtClean="0"/>
              <a:t>Click to edit Master 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2"/>
          <p:cNvSpPr>
            <a:spLocks noGrp="1" noChangeArrowheads="1"/>
          </p:cNvSpPr>
          <p:nvPr>
            <p:ph type="sldNum" sz="quarter" idx="10"/>
          </p:nvPr>
        </p:nvSpPr>
        <p:spPr>
          <a:ln/>
        </p:spPr>
        <p:txBody>
          <a:bodyPr/>
          <a:lstStyle>
            <a:lvl1pPr>
              <a:defRPr/>
            </a:lvl1pPr>
          </a:lstStyle>
          <a:p>
            <a:pPr>
              <a:defRPr/>
            </a:pPr>
            <a:fld id="{E73EAC69-D201-46F3-8104-384DBB7CA962}" type="slidenum">
              <a:rPr lang="ru-RU"/>
              <a:pPr>
                <a:defRPr/>
              </a:pPr>
              <a:t>‹#›</a:t>
            </a:fld>
            <a:endParaRPr lang="ru-RU"/>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2"/>
          <p:cNvSpPr>
            <a:spLocks noGrp="1" noChangeArrowheads="1"/>
          </p:cNvSpPr>
          <p:nvPr>
            <p:ph type="sldNum" sz="quarter" idx="10"/>
          </p:nvPr>
        </p:nvSpPr>
        <p:spPr>
          <a:ln/>
        </p:spPr>
        <p:txBody>
          <a:bodyPr/>
          <a:lstStyle>
            <a:lvl1pPr>
              <a:defRPr/>
            </a:lvl1pPr>
          </a:lstStyle>
          <a:p>
            <a:pPr>
              <a:defRPr/>
            </a:pPr>
            <a:fld id="{E0BB394B-9A86-4219-A13B-CF05F95492CA}" type="slidenum">
              <a:rPr lang="ru-RU"/>
              <a:pPr>
                <a:defRPr/>
              </a:pPr>
              <a:t>‹#›</a:t>
            </a:fld>
            <a:endParaRPr lang="ru-RU"/>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68313" y="1125538"/>
            <a:ext cx="4135437" cy="5148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756150" y="1125538"/>
            <a:ext cx="4137025" cy="5148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2"/>
          <p:cNvSpPr>
            <a:spLocks noGrp="1" noChangeArrowheads="1"/>
          </p:cNvSpPr>
          <p:nvPr>
            <p:ph type="sldNum" sz="quarter" idx="10"/>
          </p:nvPr>
        </p:nvSpPr>
        <p:spPr>
          <a:ln/>
        </p:spPr>
        <p:txBody>
          <a:bodyPr/>
          <a:lstStyle>
            <a:lvl1pPr>
              <a:defRPr/>
            </a:lvl1pPr>
          </a:lstStyle>
          <a:p>
            <a:pPr>
              <a:defRPr/>
            </a:pPr>
            <a:fld id="{1306C822-EAB5-429F-8DED-83CBB767E766}" type="slidenum">
              <a:rPr lang="ru-RU"/>
              <a:pPr>
                <a:defRPr/>
              </a:pPr>
              <a:t>‹#›</a:t>
            </a:fld>
            <a:endParaRPr lang="ru-RU"/>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2"/>
          <p:cNvSpPr>
            <a:spLocks noGrp="1" noChangeArrowheads="1"/>
          </p:cNvSpPr>
          <p:nvPr>
            <p:ph type="sldNum" sz="quarter" idx="10"/>
          </p:nvPr>
        </p:nvSpPr>
        <p:spPr>
          <a:ln/>
        </p:spPr>
        <p:txBody>
          <a:bodyPr/>
          <a:lstStyle>
            <a:lvl1pPr>
              <a:defRPr/>
            </a:lvl1pPr>
          </a:lstStyle>
          <a:p>
            <a:pPr>
              <a:defRPr/>
            </a:pPr>
            <a:fld id="{21DA0ED5-A5A8-4A69-9BA8-0814158119DE}" type="slidenum">
              <a:rPr lang="ru-RU"/>
              <a:pPr>
                <a:defRPr/>
              </a:pPr>
              <a:t>‹#›</a:t>
            </a:fld>
            <a:endParaRPr lang="ru-RU"/>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2"/>
          <p:cNvSpPr>
            <a:spLocks noGrp="1" noChangeArrowheads="1"/>
          </p:cNvSpPr>
          <p:nvPr>
            <p:ph type="sldNum" sz="quarter" idx="10"/>
          </p:nvPr>
        </p:nvSpPr>
        <p:spPr>
          <a:ln/>
        </p:spPr>
        <p:txBody>
          <a:bodyPr/>
          <a:lstStyle>
            <a:lvl1pPr>
              <a:defRPr/>
            </a:lvl1pPr>
          </a:lstStyle>
          <a:p>
            <a:pPr>
              <a:defRPr/>
            </a:pPr>
            <a:fld id="{5599C357-834A-42A7-9277-027B31C39A95}" type="slidenum">
              <a:rPr lang="ru-RU"/>
              <a:pPr>
                <a:defRPr/>
              </a:pPr>
              <a:t>‹#›</a:t>
            </a:fld>
            <a:endParaRPr lang="ru-RU"/>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fld id="{4FAD6932-689C-45F4-9842-C193B9F6A447}" type="slidenum">
              <a:rPr lang="ru-RU"/>
              <a:pPr>
                <a:defRPr/>
              </a:pPr>
              <a:t>‹#›</a:t>
            </a:fld>
            <a:endParaRPr lang="ru-RU"/>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2"/>
          <p:cNvSpPr>
            <a:spLocks noGrp="1" noChangeArrowheads="1"/>
          </p:cNvSpPr>
          <p:nvPr>
            <p:ph type="sldNum" sz="quarter" idx="10"/>
          </p:nvPr>
        </p:nvSpPr>
        <p:spPr>
          <a:ln/>
        </p:spPr>
        <p:txBody>
          <a:bodyPr/>
          <a:lstStyle>
            <a:lvl1pPr>
              <a:defRPr/>
            </a:lvl1pPr>
          </a:lstStyle>
          <a:p>
            <a:pPr>
              <a:defRPr/>
            </a:pPr>
            <a:fld id="{8D191E05-6FCA-4597-ABFB-132F7773B855}" type="slidenum">
              <a:rPr lang="ru-RU"/>
              <a:pPr>
                <a:defRPr/>
              </a:pPr>
              <a:t>‹#›</a:t>
            </a:fld>
            <a:endParaRPr lang="ru-RU"/>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2"/>
          <p:cNvSpPr>
            <a:spLocks noGrp="1" noChangeArrowheads="1"/>
          </p:cNvSpPr>
          <p:nvPr>
            <p:ph type="sldNum" sz="quarter" idx="10"/>
          </p:nvPr>
        </p:nvSpPr>
        <p:spPr>
          <a:ln/>
        </p:spPr>
        <p:txBody>
          <a:bodyPr/>
          <a:lstStyle>
            <a:lvl1pPr>
              <a:defRPr/>
            </a:lvl1pPr>
          </a:lstStyle>
          <a:p>
            <a:pPr>
              <a:defRPr/>
            </a:pPr>
            <a:fld id="{6E0A5D87-A9F2-4DC0-8666-AA71927BD984}" type="slidenum">
              <a:rPr lang="ru-RU"/>
              <a:pPr>
                <a:defRPr/>
              </a:pPr>
              <a:t>‹#›</a:t>
            </a:fld>
            <a:endParaRPr lang="ru-RU"/>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sldNum" sz="quarter" idx="4"/>
          </p:nvPr>
        </p:nvSpPr>
        <p:spPr bwMode="auto">
          <a:xfrm>
            <a:off x="8259763" y="6448425"/>
            <a:ext cx="627062" cy="377825"/>
          </a:xfrm>
          <a:prstGeom prst="rect">
            <a:avLst/>
          </a:prstGeom>
          <a:noFill/>
          <a:ln>
            <a:noFill/>
          </a:ln>
          <a:effectLst/>
          <a:extLst/>
        </p:spPr>
        <p:txBody>
          <a:bodyPr vert="horz" wrap="square" lIns="0" tIns="0" rIns="0" bIns="0" numCol="1" anchor="ctr" anchorCtr="1" compatLnSpc="1">
            <a:prstTxWarp prst="textNoShape">
              <a:avLst/>
            </a:prstTxWarp>
          </a:bodyPr>
          <a:lstStyle>
            <a:lvl1pPr algn="r">
              <a:defRPr sz="2200" b="1">
                <a:solidFill>
                  <a:schemeClr val="hlink"/>
                </a:solidFill>
                <a:latin typeface="Arial" charset="0"/>
                <a:cs typeface="Arial" charset="0"/>
              </a:defRPr>
            </a:lvl1pPr>
          </a:lstStyle>
          <a:p>
            <a:pPr>
              <a:defRPr/>
            </a:pPr>
            <a:fld id="{CC871990-EEE4-403D-A015-EAFC212CA59D}" type="slidenum">
              <a:rPr lang="ru-RU"/>
              <a:pPr>
                <a:defRPr/>
              </a:pPr>
              <a:t>‹#›</a:t>
            </a:fld>
            <a:endParaRPr lang="ru-RU"/>
          </a:p>
        </p:txBody>
      </p:sp>
      <p:sp>
        <p:nvSpPr>
          <p:cNvPr id="1027" name="Rectangle 3"/>
          <p:cNvSpPr>
            <a:spLocks noGrp="1" noChangeArrowheads="1"/>
          </p:cNvSpPr>
          <p:nvPr>
            <p:ph type="body" idx="1"/>
          </p:nvPr>
        </p:nvSpPr>
        <p:spPr bwMode="auto">
          <a:xfrm>
            <a:off x="468313" y="1125538"/>
            <a:ext cx="8424862" cy="51482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ru-RU" smtClean="0"/>
              <a:t>Образец текста</a:t>
            </a:r>
          </a:p>
          <a:p>
            <a:pPr lvl="1"/>
            <a:r>
              <a:rPr lang="ru-RU" smtClean="0"/>
              <a:t>Второй уровень</a:t>
            </a:r>
          </a:p>
        </p:txBody>
      </p:sp>
      <p:sp>
        <p:nvSpPr>
          <p:cNvPr id="1028" name="Rectangle 4"/>
          <p:cNvSpPr>
            <a:spLocks noGrp="1" noChangeArrowheads="1"/>
          </p:cNvSpPr>
          <p:nvPr>
            <p:ph type="title"/>
          </p:nvPr>
        </p:nvSpPr>
        <p:spPr bwMode="auto">
          <a:xfrm>
            <a:off x="468313" y="0"/>
            <a:ext cx="7632700" cy="96202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ru-RU" smtClean="0"/>
              <a:t>Образец заголовка</a:t>
            </a:r>
          </a:p>
        </p:txBody>
      </p:sp>
      <p:pic>
        <p:nvPicPr>
          <p:cNvPr id="1029" name="navigation8" descr="ujkm,"/>
          <p:cNvPicPr>
            <a:picLocks noChangeAspect="1" noChangeArrowheads="1"/>
          </p:cNvPicPr>
          <p:nvPr/>
        </p:nvPicPr>
        <p:blipFill>
          <a:blip r:embed="rId16" cstate="print"/>
          <a:srcRect/>
          <a:stretch>
            <a:fillRect/>
          </a:stretch>
        </p:blipFill>
        <p:spPr bwMode="auto">
          <a:xfrm>
            <a:off x="8005763" y="106363"/>
            <a:ext cx="887412" cy="7858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91"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2" r:id="rId12"/>
    <p:sldLayoutId id="2147483793" r:id="rId13"/>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2000" b="1">
          <a:solidFill>
            <a:schemeClr val="hlink"/>
          </a:solidFill>
          <a:latin typeface="+mj-lt"/>
          <a:ea typeface="+mj-ea"/>
          <a:cs typeface="+mj-cs"/>
        </a:defRPr>
      </a:lvl1pPr>
      <a:lvl2pPr algn="l" rtl="0" eaLnBrk="0" fontAlgn="base" hangingPunct="0">
        <a:spcBef>
          <a:spcPct val="0"/>
        </a:spcBef>
        <a:spcAft>
          <a:spcPct val="0"/>
        </a:spcAft>
        <a:defRPr sz="2000" b="1">
          <a:solidFill>
            <a:schemeClr val="hlink"/>
          </a:solidFill>
          <a:latin typeface="Arial" charset="0"/>
          <a:cs typeface="Arial" charset="0"/>
        </a:defRPr>
      </a:lvl2pPr>
      <a:lvl3pPr algn="l" rtl="0" eaLnBrk="0" fontAlgn="base" hangingPunct="0">
        <a:spcBef>
          <a:spcPct val="0"/>
        </a:spcBef>
        <a:spcAft>
          <a:spcPct val="0"/>
        </a:spcAft>
        <a:defRPr sz="2000" b="1">
          <a:solidFill>
            <a:schemeClr val="hlink"/>
          </a:solidFill>
          <a:latin typeface="Arial" charset="0"/>
          <a:cs typeface="Arial" charset="0"/>
        </a:defRPr>
      </a:lvl3pPr>
      <a:lvl4pPr algn="l" rtl="0" eaLnBrk="0" fontAlgn="base" hangingPunct="0">
        <a:spcBef>
          <a:spcPct val="0"/>
        </a:spcBef>
        <a:spcAft>
          <a:spcPct val="0"/>
        </a:spcAft>
        <a:defRPr sz="2000" b="1">
          <a:solidFill>
            <a:schemeClr val="hlink"/>
          </a:solidFill>
          <a:latin typeface="Arial" charset="0"/>
          <a:cs typeface="Arial" charset="0"/>
        </a:defRPr>
      </a:lvl4pPr>
      <a:lvl5pPr algn="l" rtl="0" eaLnBrk="0" fontAlgn="base" hangingPunct="0">
        <a:spcBef>
          <a:spcPct val="0"/>
        </a:spcBef>
        <a:spcAft>
          <a:spcPct val="0"/>
        </a:spcAft>
        <a:defRPr sz="2000" b="1">
          <a:solidFill>
            <a:schemeClr val="hlink"/>
          </a:solidFill>
          <a:latin typeface="Arial" charset="0"/>
          <a:cs typeface="Arial" charset="0"/>
        </a:defRPr>
      </a:lvl5pPr>
      <a:lvl6pPr marL="457200" algn="l" rtl="0" fontAlgn="base">
        <a:spcBef>
          <a:spcPct val="0"/>
        </a:spcBef>
        <a:spcAft>
          <a:spcPct val="0"/>
        </a:spcAft>
        <a:defRPr sz="2000" b="1">
          <a:solidFill>
            <a:schemeClr val="hlink"/>
          </a:solidFill>
          <a:latin typeface="Arial" charset="0"/>
          <a:cs typeface="Arial" charset="0"/>
        </a:defRPr>
      </a:lvl6pPr>
      <a:lvl7pPr marL="914400" algn="l" rtl="0" fontAlgn="base">
        <a:spcBef>
          <a:spcPct val="0"/>
        </a:spcBef>
        <a:spcAft>
          <a:spcPct val="0"/>
        </a:spcAft>
        <a:defRPr sz="2000" b="1">
          <a:solidFill>
            <a:schemeClr val="hlink"/>
          </a:solidFill>
          <a:latin typeface="Arial" charset="0"/>
          <a:cs typeface="Arial" charset="0"/>
        </a:defRPr>
      </a:lvl7pPr>
      <a:lvl8pPr marL="1371600" algn="l" rtl="0" fontAlgn="base">
        <a:spcBef>
          <a:spcPct val="0"/>
        </a:spcBef>
        <a:spcAft>
          <a:spcPct val="0"/>
        </a:spcAft>
        <a:defRPr sz="2000" b="1">
          <a:solidFill>
            <a:schemeClr val="hlink"/>
          </a:solidFill>
          <a:latin typeface="Arial" charset="0"/>
          <a:cs typeface="Arial" charset="0"/>
        </a:defRPr>
      </a:lvl8pPr>
      <a:lvl9pPr marL="1828800" algn="l" rtl="0" fontAlgn="base">
        <a:spcBef>
          <a:spcPct val="0"/>
        </a:spcBef>
        <a:spcAft>
          <a:spcPct val="0"/>
        </a:spcAft>
        <a:defRPr sz="2000" b="1">
          <a:solidFill>
            <a:schemeClr val="hlink"/>
          </a:solidFill>
          <a:latin typeface="Arial" charset="0"/>
          <a:cs typeface="Arial" charset="0"/>
        </a:defRPr>
      </a:lvl9pPr>
    </p:titleStyle>
    <p:bodyStyle>
      <a:lvl1pPr marL="180975" indent="-180975" algn="l" rtl="0" eaLnBrk="0" fontAlgn="base" hangingPunct="0">
        <a:lnSpc>
          <a:spcPct val="110000"/>
        </a:lnSpc>
        <a:spcBef>
          <a:spcPct val="40000"/>
        </a:spcBef>
        <a:spcAft>
          <a:spcPct val="20000"/>
        </a:spcAft>
        <a:buBlip>
          <a:blip r:embed="rId17"/>
        </a:buBlip>
        <a:defRPr sz="1600">
          <a:solidFill>
            <a:schemeClr val="tx1"/>
          </a:solidFill>
          <a:latin typeface="+mn-lt"/>
          <a:ea typeface="+mn-ea"/>
          <a:cs typeface="+mn-cs"/>
        </a:defRPr>
      </a:lvl1pPr>
      <a:lvl2pPr marL="360363" indent="-177800" algn="l" rtl="0" eaLnBrk="0" fontAlgn="base" hangingPunct="0">
        <a:lnSpc>
          <a:spcPct val="110000"/>
        </a:lnSpc>
        <a:spcBef>
          <a:spcPct val="0"/>
        </a:spcBef>
        <a:spcAft>
          <a:spcPct val="20000"/>
        </a:spcAft>
        <a:buBlip>
          <a:blip r:embed="rId18"/>
        </a:buBlip>
        <a:defRPr sz="1400">
          <a:solidFill>
            <a:schemeClr val="tx1"/>
          </a:solidFill>
          <a:latin typeface="+mn-lt"/>
          <a:cs typeface="+mn-cs"/>
        </a:defRPr>
      </a:lvl2pPr>
      <a:lvl3pPr marL="1162050" indent="-268288" algn="l" rtl="0" eaLnBrk="0" fontAlgn="base" hangingPunct="0">
        <a:spcBef>
          <a:spcPct val="0"/>
        </a:spcBef>
        <a:spcAft>
          <a:spcPct val="30000"/>
        </a:spcAft>
        <a:buBlip>
          <a:blip r:embed="rId18"/>
        </a:buBlip>
        <a:defRPr sz="2200">
          <a:solidFill>
            <a:schemeClr val="tx1"/>
          </a:solidFill>
          <a:latin typeface="+mn-lt"/>
          <a:cs typeface="+mn-cs"/>
        </a:defRPr>
      </a:lvl3pPr>
      <a:lvl4pPr marL="1665288" indent="-228600" algn="l" rtl="0" eaLnBrk="0" fontAlgn="base" hangingPunct="0">
        <a:spcBef>
          <a:spcPct val="20000"/>
        </a:spcBef>
        <a:spcAft>
          <a:spcPct val="0"/>
        </a:spcAft>
        <a:buChar char="–"/>
        <a:defRPr sz="2000">
          <a:solidFill>
            <a:schemeClr val="tx1"/>
          </a:solidFill>
          <a:latin typeface="+mn-lt"/>
          <a:cs typeface="+mn-cs"/>
        </a:defRPr>
      </a:lvl4pPr>
      <a:lvl5pPr marL="2073275" indent="-228600" algn="l" rtl="0" eaLnBrk="0" fontAlgn="base" hangingPunct="0">
        <a:spcBef>
          <a:spcPct val="20000"/>
        </a:spcBef>
        <a:spcAft>
          <a:spcPct val="0"/>
        </a:spcAft>
        <a:buChar char="»"/>
        <a:defRPr sz="2000">
          <a:solidFill>
            <a:schemeClr val="tx1"/>
          </a:solidFill>
          <a:latin typeface="+mn-lt"/>
          <a:cs typeface="+mn-cs"/>
        </a:defRPr>
      </a:lvl5pPr>
      <a:lvl6pPr marL="2530475" indent="-228600" algn="l" rtl="0" fontAlgn="base">
        <a:spcBef>
          <a:spcPct val="20000"/>
        </a:spcBef>
        <a:spcAft>
          <a:spcPct val="0"/>
        </a:spcAft>
        <a:buChar char="»"/>
        <a:defRPr sz="2000">
          <a:solidFill>
            <a:schemeClr val="tx1"/>
          </a:solidFill>
          <a:latin typeface="+mn-lt"/>
          <a:cs typeface="+mn-cs"/>
        </a:defRPr>
      </a:lvl6pPr>
      <a:lvl7pPr marL="2987675" indent="-228600" algn="l" rtl="0" fontAlgn="base">
        <a:spcBef>
          <a:spcPct val="20000"/>
        </a:spcBef>
        <a:spcAft>
          <a:spcPct val="0"/>
        </a:spcAft>
        <a:buChar char="»"/>
        <a:defRPr sz="2000">
          <a:solidFill>
            <a:schemeClr val="tx1"/>
          </a:solidFill>
          <a:latin typeface="+mn-lt"/>
          <a:cs typeface="+mn-cs"/>
        </a:defRPr>
      </a:lvl7pPr>
      <a:lvl8pPr marL="3444875" indent="-228600" algn="l" rtl="0" fontAlgn="base">
        <a:spcBef>
          <a:spcPct val="20000"/>
        </a:spcBef>
        <a:spcAft>
          <a:spcPct val="0"/>
        </a:spcAft>
        <a:buChar char="»"/>
        <a:defRPr sz="2000">
          <a:solidFill>
            <a:schemeClr val="tx1"/>
          </a:solidFill>
          <a:latin typeface="+mn-lt"/>
          <a:cs typeface="+mn-cs"/>
        </a:defRPr>
      </a:lvl8pPr>
      <a:lvl9pPr marL="3902075"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28.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30.png"/><Relationship Id="rId5" Type="http://schemas.openxmlformats.org/officeDocument/2006/relationships/oleObject" Target="../embeddings/oleObject6.bin"/><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33.png"/><Relationship Id="rId5" Type="http://schemas.openxmlformats.org/officeDocument/2006/relationships/oleObject" Target="../embeddings/oleObject9.bin"/><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0.emf"/></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ctrTitle"/>
          </p:nvPr>
        </p:nvSpPr>
        <p:spPr>
          <a:xfrm>
            <a:off x="2051720" y="116632"/>
            <a:ext cx="4896544" cy="1441450"/>
          </a:xfrm>
        </p:spPr>
        <p:txBody>
          <a:bodyPr/>
          <a:lstStyle/>
          <a:p>
            <a:pPr algn="ctr" eaLnBrk="1" fontAlgn="auto" hangingPunct="1">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kern="1200" dirty="0">
                <a:solidFill>
                  <a:schemeClr val="tx2">
                    <a:lumMod val="75000"/>
                  </a:schemeClr>
                </a:solidFill>
                <a:effectLst>
                  <a:outerShdw blurRad="38100" dist="38100" dir="2700000" algn="tl">
                    <a:srgbClr val="C0C0C0"/>
                  </a:outerShdw>
                </a:effectLst>
                <a:latin typeface="Arial" pitchFamily="34" charset="0"/>
                <a:cs typeface="Arial" pitchFamily="34" charset="0"/>
              </a:rPr>
              <a:t>Joint Stock Company</a:t>
            </a:r>
            <a:r>
              <a:rPr lang="ru-RU" kern="1200" dirty="0">
                <a:solidFill>
                  <a:schemeClr val="tx2">
                    <a:lumMod val="75000"/>
                  </a:schemeClr>
                </a:solidFill>
                <a:effectLst>
                  <a:outerShdw blurRad="38100" dist="38100" dir="2700000" algn="tl">
                    <a:srgbClr val="C0C0C0"/>
                  </a:outerShdw>
                </a:effectLst>
                <a:latin typeface="Arial" pitchFamily="34" charset="0"/>
                <a:cs typeface="Arial" pitchFamily="34" charset="0"/>
              </a:rPr>
              <a:t/>
            </a:r>
            <a:br>
              <a:rPr lang="ru-RU" kern="1200" dirty="0">
                <a:solidFill>
                  <a:schemeClr val="tx2">
                    <a:lumMod val="75000"/>
                  </a:schemeClr>
                </a:solidFill>
                <a:effectLst>
                  <a:outerShdw blurRad="38100" dist="38100" dir="2700000" algn="tl">
                    <a:srgbClr val="C0C0C0"/>
                  </a:outerShdw>
                </a:effectLst>
                <a:latin typeface="Arial" pitchFamily="34" charset="0"/>
                <a:cs typeface="Arial" pitchFamily="34" charset="0"/>
              </a:rPr>
            </a:br>
            <a:r>
              <a:rPr lang="en-US" kern="1200" dirty="0">
                <a:solidFill>
                  <a:schemeClr val="tx2">
                    <a:lumMod val="75000"/>
                  </a:schemeClr>
                </a:solidFill>
                <a:effectLst>
                  <a:outerShdw blurRad="38100" dist="38100" dir="2700000" algn="tl">
                    <a:srgbClr val="C0C0C0"/>
                  </a:outerShdw>
                </a:effectLst>
                <a:latin typeface="Arial" pitchFamily="34" charset="0"/>
                <a:cs typeface="Arial" pitchFamily="34" charset="0"/>
              </a:rPr>
              <a:t>“D.V. </a:t>
            </a:r>
            <a:r>
              <a:rPr lang="en-US" kern="1200" dirty="0" err="1">
                <a:solidFill>
                  <a:schemeClr val="tx2">
                    <a:lumMod val="75000"/>
                  </a:schemeClr>
                </a:solidFill>
                <a:effectLst>
                  <a:outerShdw blurRad="38100" dist="38100" dir="2700000" algn="tl">
                    <a:srgbClr val="C0C0C0"/>
                  </a:outerShdw>
                </a:effectLst>
                <a:latin typeface="Arial" pitchFamily="34" charset="0"/>
                <a:cs typeface="Arial" pitchFamily="34" charset="0"/>
              </a:rPr>
              <a:t>Efremov</a:t>
            </a:r>
            <a:r>
              <a:rPr lang="en-US" kern="1200" dirty="0">
                <a:solidFill>
                  <a:schemeClr val="tx2">
                    <a:lumMod val="75000"/>
                  </a:schemeClr>
                </a:solidFill>
                <a:effectLst>
                  <a:outerShdw blurRad="38100" dist="38100" dir="2700000" algn="tl">
                    <a:srgbClr val="C0C0C0"/>
                  </a:outerShdw>
                </a:effectLst>
                <a:latin typeface="Arial" pitchFamily="34" charset="0"/>
                <a:cs typeface="Arial" pitchFamily="34" charset="0"/>
              </a:rPr>
              <a:t> Institute of </a:t>
            </a:r>
            <a:r>
              <a:rPr lang="en-US" kern="1200" dirty="0" err="1">
                <a:solidFill>
                  <a:schemeClr val="tx2">
                    <a:lumMod val="75000"/>
                  </a:schemeClr>
                </a:solidFill>
                <a:effectLst>
                  <a:outerShdw blurRad="38100" dist="38100" dir="2700000" algn="tl">
                    <a:srgbClr val="C0C0C0"/>
                  </a:outerShdw>
                </a:effectLst>
                <a:latin typeface="Arial" pitchFamily="34" charset="0"/>
                <a:cs typeface="Arial" pitchFamily="34" charset="0"/>
              </a:rPr>
              <a:t>Electrophysical</a:t>
            </a:r>
            <a:r>
              <a:rPr lang="en-US" kern="1200" dirty="0">
                <a:solidFill>
                  <a:schemeClr val="tx2">
                    <a:lumMod val="75000"/>
                  </a:schemeClr>
                </a:solidFill>
                <a:effectLst>
                  <a:outerShdw blurRad="38100" dist="38100" dir="2700000" algn="tl">
                    <a:srgbClr val="C0C0C0"/>
                  </a:outerShdw>
                </a:effectLst>
                <a:latin typeface="Arial" pitchFamily="34" charset="0"/>
                <a:cs typeface="Arial" pitchFamily="34" charset="0"/>
              </a:rPr>
              <a:t> Apparatus” </a:t>
            </a:r>
            <a:r>
              <a:rPr lang="ru-RU" kern="1200" dirty="0">
                <a:solidFill>
                  <a:schemeClr val="tx2">
                    <a:lumMod val="75000"/>
                  </a:schemeClr>
                </a:solidFill>
                <a:effectLst>
                  <a:outerShdw blurRad="38100" dist="38100" dir="2700000" algn="tl">
                    <a:srgbClr val="C0C0C0"/>
                  </a:outerShdw>
                </a:effectLst>
                <a:latin typeface="Arial" pitchFamily="34" charset="0"/>
                <a:cs typeface="Arial" pitchFamily="34" charset="0"/>
              </a:rPr>
              <a:t>(</a:t>
            </a:r>
            <a:r>
              <a:rPr lang="en-US" kern="1200" dirty="0">
                <a:solidFill>
                  <a:schemeClr val="tx2">
                    <a:lumMod val="75000"/>
                  </a:schemeClr>
                </a:solidFill>
                <a:effectLst>
                  <a:outerShdw blurRad="38100" dist="38100" dir="2700000" algn="tl">
                    <a:srgbClr val="C0C0C0"/>
                  </a:outerShdw>
                </a:effectLst>
                <a:latin typeface="Arial" pitchFamily="34" charset="0"/>
                <a:cs typeface="Arial" pitchFamily="34" charset="0"/>
              </a:rPr>
              <a:t>JSC</a:t>
            </a:r>
            <a:r>
              <a:rPr lang="ru-RU" kern="1200" dirty="0">
                <a:solidFill>
                  <a:schemeClr val="tx2">
                    <a:lumMod val="75000"/>
                  </a:schemeClr>
                </a:solidFill>
                <a:effectLst>
                  <a:outerShdw blurRad="38100" dist="38100" dir="2700000" algn="tl">
                    <a:srgbClr val="C0C0C0"/>
                  </a:outerShdw>
                </a:effectLst>
                <a:latin typeface="Arial" pitchFamily="34" charset="0"/>
                <a:cs typeface="Arial" pitchFamily="34" charset="0"/>
              </a:rPr>
              <a:t> </a:t>
            </a:r>
            <a:r>
              <a:rPr lang="en-US" kern="1200" dirty="0">
                <a:solidFill>
                  <a:schemeClr val="tx2">
                    <a:lumMod val="75000"/>
                  </a:schemeClr>
                </a:solidFill>
                <a:effectLst>
                  <a:outerShdw blurRad="38100" dist="38100" dir="2700000" algn="tl">
                    <a:srgbClr val="C0C0C0"/>
                  </a:outerShdw>
                </a:effectLst>
                <a:latin typeface="Arial" pitchFamily="34" charset="0"/>
                <a:cs typeface="Arial" pitchFamily="34" charset="0"/>
              </a:rPr>
              <a:t>“NIIEFA”</a:t>
            </a:r>
            <a:r>
              <a:rPr lang="ru-RU" kern="1200" dirty="0">
                <a:solidFill>
                  <a:schemeClr val="tx2">
                    <a:lumMod val="75000"/>
                  </a:schemeClr>
                </a:solidFill>
                <a:effectLst>
                  <a:outerShdw blurRad="38100" dist="38100" dir="2700000" algn="tl">
                    <a:srgbClr val="C0C0C0"/>
                  </a:outerShdw>
                </a:effectLst>
                <a:latin typeface="Arial" pitchFamily="34" charset="0"/>
                <a:cs typeface="Arial" pitchFamily="34" charset="0"/>
              </a:rPr>
              <a:t>)</a:t>
            </a:r>
            <a:endParaRPr lang="en-GB" kern="1200" dirty="0">
              <a:solidFill>
                <a:schemeClr val="tx2">
                  <a:lumMod val="75000"/>
                </a:schemeClr>
              </a:solidFill>
              <a:effectLst>
                <a:outerShdw blurRad="38100" dist="38100" dir="2700000" algn="tl">
                  <a:srgbClr val="C0C0C0"/>
                </a:outerShdw>
              </a:effectLst>
              <a:latin typeface="Arial" pitchFamily="34" charset="0"/>
              <a:cs typeface="Arial" pitchFamily="34" charset="0"/>
            </a:endParaRPr>
          </a:p>
        </p:txBody>
      </p:sp>
      <p:pic>
        <p:nvPicPr>
          <p:cNvPr id="3076" name="Picture 4"/>
          <p:cNvPicPr>
            <a:picLocks noChangeAspect="1" noChangeArrowheads="1"/>
          </p:cNvPicPr>
          <p:nvPr/>
        </p:nvPicPr>
        <p:blipFill>
          <a:blip r:embed="rId3" cstate="print"/>
          <a:srcRect/>
          <a:stretch>
            <a:fillRect/>
          </a:stretch>
        </p:blipFill>
        <p:spPr bwMode="auto">
          <a:xfrm>
            <a:off x="5605463" y="2301875"/>
            <a:ext cx="3001962" cy="3998913"/>
          </a:xfrm>
          <a:prstGeom prst="rect">
            <a:avLst/>
          </a:prstGeom>
          <a:noFill/>
          <a:ln w="9525">
            <a:noFill/>
            <a:miter lim="800000"/>
            <a:headEnd/>
            <a:tailEnd/>
          </a:ln>
        </p:spPr>
      </p:pic>
      <p:sp>
        <p:nvSpPr>
          <p:cNvPr id="5124" name="Rectangle 66"/>
          <p:cNvSpPr>
            <a:spLocks noChangeArrowheads="1"/>
          </p:cNvSpPr>
          <p:nvPr/>
        </p:nvSpPr>
        <p:spPr bwMode="auto">
          <a:xfrm>
            <a:off x="4479925" y="2884488"/>
            <a:ext cx="184150" cy="368300"/>
          </a:xfrm>
          <a:prstGeom prst="rect">
            <a:avLst/>
          </a:prstGeom>
          <a:noFill/>
          <a:ln w="9525">
            <a:noFill/>
            <a:miter lim="800000"/>
            <a:headEnd/>
            <a:tailEnd/>
          </a:ln>
        </p:spPr>
        <p:txBody>
          <a:bodyPr wrap="none" anchor="ctr">
            <a:spAutoFit/>
          </a:bodyPr>
          <a:lstStyle/>
          <a:p>
            <a:pPr algn="ctr"/>
            <a:endParaRPr lang="ru-RU"/>
          </a:p>
        </p:txBody>
      </p:sp>
      <p:pic>
        <p:nvPicPr>
          <p:cNvPr id="5125" name="Picture 4" descr="I:\Логотипы\Лого НИИЭФА синий.wmf"/>
          <p:cNvPicPr>
            <a:picLocks noChangeAspect="1" noChangeArrowheads="1"/>
          </p:cNvPicPr>
          <p:nvPr/>
        </p:nvPicPr>
        <p:blipFill>
          <a:blip r:embed="rId4" cstate="print"/>
          <a:srcRect/>
          <a:stretch>
            <a:fillRect/>
          </a:stretch>
        </p:blipFill>
        <p:spPr bwMode="auto">
          <a:xfrm>
            <a:off x="7215188" y="428625"/>
            <a:ext cx="1454150" cy="928688"/>
          </a:xfrm>
          <a:prstGeom prst="rect">
            <a:avLst/>
          </a:prstGeom>
          <a:noFill/>
          <a:ln w="9525">
            <a:noFill/>
            <a:miter lim="800000"/>
            <a:headEnd/>
            <a:tailEnd/>
          </a:ln>
        </p:spPr>
      </p:pic>
      <p:sp>
        <p:nvSpPr>
          <p:cNvPr id="5126" name="Text Box 8"/>
          <p:cNvSpPr txBox="1">
            <a:spLocks noChangeArrowheads="1"/>
          </p:cNvSpPr>
          <p:nvPr/>
        </p:nvSpPr>
        <p:spPr bwMode="auto">
          <a:xfrm>
            <a:off x="395536" y="2340609"/>
            <a:ext cx="4752528" cy="2739211"/>
          </a:xfrm>
          <a:prstGeom prst="rect">
            <a:avLst/>
          </a:prstGeom>
          <a:noFill/>
          <a:ln w="9525">
            <a:noFill/>
            <a:miter lim="800000"/>
            <a:headEnd/>
            <a:tailEnd/>
          </a:ln>
        </p:spPr>
        <p:txBody>
          <a:bodyPr wrap="square">
            <a:spAutoFit/>
          </a:bodyPr>
          <a:lstStyle>
            <a:lvl1pPr algn="ctr" eaLnBrk="0" hangingPunct="0">
              <a:defRPr>
                <a:solidFill>
                  <a:schemeClr val="tx1"/>
                </a:solidFill>
                <a:latin typeface="Arial" pitchFamily="34" charset="0"/>
                <a:cs typeface="Arial" pitchFamily="34" charset="0"/>
              </a:defRPr>
            </a:lvl1pPr>
            <a:lvl2pPr marL="742950" indent="-285750" algn="ctr" eaLnBrk="0" hangingPunct="0">
              <a:defRPr>
                <a:solidFill>
                  <a:schemeClr val="tx1"/>
                </a:solidFill>
                <a:latin typeface="Arial" pitchFamily="34" charset="0"/>
                <a:cs typeface="Arial" pitchFamily="34" charset="0"/>
              </a:defRPr>
            </a:lvl2pPr>
            <a:lvl3pPr marL="1143000" indent="-228600" algn="ctr" eaLnBrk="0" hangingPunct="0">
              <a:defRPr>
                <a:solidFill>
                  <a:schemeClr val="tx1"/>
                </a:solidFill>
                <a:latin typeface="Arial" pitchFamily="34" charset="0"/>
                <a:cs typeface="Arial" pitchFamily="34" charset="0"/>
              </a:defRPr>
            </a:lvl3pPr>
            <a:lvl4pPr marL="1600200" indent="-228600" algn="ctr" eaLnBrk="0" hangingPunct="0">
              <a:defRPr>
                <a:solidFill>
                  <a:schemeClr val="tx1"/>
                </a:solidFill>
                <a:latin typeface="Arial" pitchFamily="34" charset="0"/>
                <a:cs typeface="Arial" pitchFamily="34" charset="0"/>
              </a:defRPr>
            </a:lvl4pPr>
            <a:lvl5pPr marL="2057400" indent="-228600" algn="ctr"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150000"/>
              </a:lnSpc>
              <a:defRPr/>
            </a:pPr>
            <a:r>
              <a:rPr lang="en-US" sz="2400" b="1" dirty="0" smtClean="0">
                <a:solidFill>
                  <a:schemeClr val="accent2">
                    <a:lumMod val="50000"/>
                  </a:schemeClr>
                </a:solidFill>
              </a:rPr>
              <a:t> </a:t>
            </a:r>
            <a:r>
              <a:rPr lang="en-US" sz="2000" b="1" dirty="0" smtClean="0">
                <a:solidFill>
                  <a:srgbClr val="960000"/>
                </a:solidFill>
                <a:effectLst>
                  <a:outerShdw blurRad="38100" dist="38100" dir="2700000" algn="tl">
                    <a:srgbClr val="000000">
                      <a:alpha val="43137"/>
                    </a:srgbClr>
                  </a:outerShdw>
                </a:effectLst>
              </a:rPr>
              <a:t>Up-to-Date Cyclotron Systems Designed </a:t>
            </a:r>
            <a:r>
              <a:rPr lang="en-US" sz="2000" b="1" dirty="0">
                <a:solidFill>
                  <a:srgbClr val="960000"/>
                </a:solidFill>
                <a:effectLst>
                  <a:outerShdw blurRad="38100" dist="38100" dir="2700000" algn="tl">
                    <a:srgbClr val="000000">
                      <a:alpha val="43137"/>
                    </a:srgbClr>
                  </a:outerShdw>
                </a:effectLst>
              </a:rPr>
              <a:t>and </a:t>
            </a:r>
            <a:r>
              <a:rPr lang="en-US" sz="2000" b="1" dirty="0" smtClean="0">
                <a:solidFill>
                  <a:srgbClr val="960000"/>
                </a:solidFill>
                <a:effectLst>
                  <a:outerShdw blurRad="38100" dist="38100" dir="2700000" algn="tl">
                    <a:srgbClr val="000000">
                      <a:alpha val="43137"/>
                    </a:srgbClr>
                  </a:outerShdw>
                </a:effectLst>
              </a:rPr>
              <a:t>Manufactured </a:t>
            </a:r>
            <a:endParaRPr lang="en-US" sz="2000" b="1" dirty="0">
              <a:solidFill>
                <a:srgbClr val="960000"/>
              </a:solidFill>
              <a:effectLst>
                <a:outerShdw blurRad="38100" dist="38100" dir="2700000" algn="tl">
                  <a:srgbClr val="000000">
                    <a:alpha val="43137"/>
                  </a:srgbClr>
                </a:outerShdw>
              </a:effectLst>
            </a:endParaRPr>
          </a:p>
          <a:p>
            <a:pPr eaLnBrk="1" hangingPunct="1">
              <a:lnSpc>
                <a:spcPct val="150000"/>
              </a:lnSpc>
            </a:pPr>
            <a:r>
              <a:rPr lang="en-US" sz="2000" b="1" dirty="0">
                <a:solidFill>
                  <a:srgbClr val="960000"/>
                </a:solidFill>
                <a:effectLst>
                  <a:outerShdw blurRad="38100" dist="38100" dir="2700000" algn="tl">
                    <a:srgbClr val="000000">
                      <a:alpha val="43137"/>
                    </a:srgbClr>
                  </a:outerShdw>
                </a:effectLst>
              </a:rPr>
              <a:t>in the JSC &lt;NIIEFA&gt;</a:t>
            </a:r>
            <a:endParaRPr lang="ru-RU" sz="2000" b="1" dirty="0">
              <a:solidFill>
                <a:srgbClr val="960000"/>
              </a:solidFill>
              <a:effectLst>
                <a:outerShdw blurRad="38100" dist="38100" dir="2700000" algn="tl">
                  <a:srgbClr val="000000">
                    <a:alpha val="43137"/>
                  </a:srgbClr>
                </a:outerShdw>
              </a:effectLst>
            </a:endParaRPr>
          </a:p>
          <a:p>
            <a:pPr eaLnBrk="1" hangingPunct="1"/>
            <a:endParaRPr lang="ru-RU" sz="2800" b="1" dirty="0">
              <a:solidFill>
                <a:srgbClr val="960000"/>
              </a:solidFill>
              <a:effectLst>
                <a:outerShdw blurRad="38100" dist="38100" dir="2700000" algn="tl">
                  <a:srgbClr val="000000">
                    <a:alpha val="43137"/>
                  </a:srgbClr>
                </a:outerShdw>
              </a:effectLst>
            </a:endParaRPr>
          </a:p>
          <a:p>
            <a:pPr eaLnBrk="1" hangingPunct="1"/>
            <a:r>
              <a:rPr lang="en-US" sz="2000" b="1" dirty="0">
                <a:solidFill>
                  <a:srgbClr val="960000"/>
                </a:solidFill>
                <a:effectLst>
                  <a:outerShdw blurRad="38100" dist="38100" dir="2700000" algn="tl">
                    <a:srgbClr val="000000">
                      <a:alpha val="43137"/>
                    </a:srgbClr>
                  </a:outerShdw>
                </a:effectLst>
              </a:rPr>
              <a:t>A.V. </a:t>
            </a:r>
            <a:r>
              <a:rPr lang="en-US" sz="2000" b="1" dirty="0" err="1">
                <a:solidFill>
                  <a:srgbClr val="960000"/>
                </a:solidFill>
                <a:effectLst>
                  <a:outerShdw blurRad="38100" dist="38100" dir="2700000" algn="tl">
                    <a:srgbClr val="000000">
                      <a:alpha val="43137"/>
                    </a:srgbClr>
                  </a:outerShdw>
                </a:effectLst>
              </a:rPr>
              <a:t>Vanin</a:t>
            </a:r>
            <a:r>
              <a:rPr lang="ru-RU" sz="2000" b="1" dirty="0">
                <a:solidFill>
                  <a:srgbClr val="960000"/>
                </a:solidFill>
                <a:effectLst>
                  <a:outerShdw blurRad="38100" dist="38100" dir="2700000" algn="tl">
                    <a:srgbClr val="000000">
                      <a:alpha val="43137"/>
                    </a:srgbClr>
                  </a:outerShdw>
                </a:effectLst>
              </a:rPr>
              <a:t>, </a:t>
            </a:r>
            <a:r>
              <a:rPr lang="en-US" sz="2000" b="1" dirty="0" err="1">
                <a:solidFill>
                  <a:srgbClr val="960000"/>
                </a:solidFill>
                <a:effectLst>
                  <a:outerShdw blurRad="38100" dist="38100" dir="2700000" algn="tl">
                    <a:srgbClr val="000000">
                      <a:alpha val="43137"/>
                    </a:srgbClr>
                  </a:outerShdw>
                </a:effectLst>
              </a:rPr>
              <a:t>Yu.N</a:t>
            </a:r>
            <a:r>
              <a:rPr lang="ru-RU" sz="2000" b="1" dirty="0">
                <a:solidFill>
                  <a:srgbClr val="960000"/>
                </a:solidFill>
                <a:effectLst>
                  <a:outerShdw blurRad="38100" dist="38100" dir="2700000" algn="tl">
                    <a:srgbClr val="000000">
                      <a:alpha val="43137"/>
                    </a:srgbClr>
                  </a:outerShdw>
                </a:effectLst>
              </a:rPr>
              <a:t>.</a:t>
            </a:r>
            <a:r>
              <a:rPr lang="en-US" sz="2000" b="1" dirty="0">
                <a:solidFill>
                  <a:srgbClr val="960000"/>
                </a:solidFill>
                <a:effectLst>
                  <a:outerShdw blurRad="38100" dist="38100" dir="2700000" algn="tl">
                    <a:srgbClr val="000000">
                      <a:alpha val="43137"/>
                    </a:srgbClr>
                  </a:outerShdw>
                </a:effectLst>
              </a:rPr>
              <a:t> </a:t>
            </a:r>
            <a:r>
              <a:rPr lang="en-US" sz="2000" b="1" dirty="0" err="1">
                <a:solidFill>
                  <a:srgbClr val="960000"/>
                </a:solidFill>
                <a:effectLst>
                  <a:outerShdw blurRad="38100" dist="38100" dir="2700000" algn="tl">
                    <a:srgbClr val="000000">
                      <a:alpha val="43137"/>
                    </a:srgbClr>
                  </a:outerShdw>
                </a:effectLst>
              </a:rPr>
              <a:t>Gavrish</a:t>
            </a:r>
            <a:endParaRPr lang="ru-RU" sz="2000" b="1" dirty="0">
              <a:solidFill>
                <a:srgbClr val="960000"/>
              </a:solidFill>
              <a:effectLst>
                <a:outerShdw blurRad="38100" dist="38100" dir="2700000" algn="tl">
                  <a:srgbClr val="000000">
                    <a:alpha val="43137"/>
                  </a:srgbClr>
                </a:outerShdw>
              </a:effectLst>
            </a:endParaRPr>
          </a:p>
          <a:p>
            <a:pPr eaLnBrk="1" hangingPunct="1">
              <a:defRPr/>
            </a:pPr>
            <a:endParaRPr lang="en-US" sz="2400" b="1" dirty="0" smtClean="0">
              <a:solidFill>
                <a:schemeClr val="accent2">
                  <a:lumMod val="50000"/>
                </a:schemeClr>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29" presetClass="entr" fill="hold" nodeType="afterEffect">
                                  <p:stCondLst>
                                    <p:cond delay="0"/>
                                  </p:stCondLst>
                                  <p:childTnLst>
                                    <p:set>
                                      <p:cBhvr>
                                        <p:cTn id="6" dur="1" fill="hold">
                                          <p:stCondLst>
                                            <p:cond delay="0"/>
                                          </p:stCondLst>
                                        </p:cTn>
                                        <p:tgtEl>
                                          <p:spTgt spid="3073"/>
                                        </p:tgtEl>
                                        <p:attrNameLst>
                                          <p:attrName>style.visibility</p:attrName>
                                        </p:attrNameLst>
                                      </p:cBhvr>
                                      <p:to>
                                        <p:strVal val="visible"/>
                                      </p:to>
                                    </p:set>
                                    <p:anim calcmode="lin" valueType="num">
                                      <p:cBhvr>
                                        <p:cTn id="7" dur="1000" fill="hold"/>
                                        <p:tgtEl>
                                          <p:spTgt spid="3073"/>
                                        </p:tgtEl>
                                        <p:attrNameLst>
                                          <p:attrName>ppt_x</p:attrName>
                                        </p:attrNameLst>
                                      </p:cBhvr>
                                      <p:tavLst>
                                        <p:tav tm="100000">
                                          <p:val>
                                            <p:strVal val="#ppt_x-.2"/>
                                          </p:val>
                                        </p:tav>
                                        <p:tav tm="100000">
                                          <p:val>
                                            <p:strVal val="#ppt_x"/>
                                          </p:val>
                                        </p:tav>
                                      </p:tavLst>
                                    </p:anim>
                                    <p:anim calcmode="lin" valueType="num">
                                      <p:cBhvr>
                                        <p:cTn id="8" dur="1000" fill="hold"/>
                                        <p:tgtEl>
                                          <p:spTgt spid="3073"/>
                                        </p:tgtEl>
                                        <p:attrNameLst>
                                          <p:attrName>ppt_y</p:attrName>
                                        </p:attrNameLst>
                                      </p:cBhvr>
                                      <p:tavLst>
                                        <p:tav tm="100000">
                                          <p:val>
                                            <p:strVal val="#ppt_y"/>
                                          </p:val>
                                        </p:tav>
                                        <p:tav tm="100000">
                                          <p:val>
                                            <p:strVal val="#ppt_y"/>
                                          </p:val>
                                        </p:tav>
                                      </p:tavLst>
                                    </p:anim>
                                    <p:animEffect transition="in" filter="wipe(right)">
                                      <p:cBhvr>
                                        <p:cTn id="9" dur="1000"/>
                                        <p:tgtEl>
                                          <p:spTgt spid="3073"/>
                                        </p:tgtEl>
                                      </p:cBhvr>
                                    </p:animEffect>
                                  </p:childTnLst>
                                </p:cTn>
                              </p:par>
                            </p:childTnLst>
                          </p:cTn>
                        </p:par>
                        <p:par>
                          <p:cTn id="10" fill="hold" nodeType="afterGroup">
                            <p:stCondLst>
                              <p:cond delay="1000"/>
                            </p:stCondLst>
                            <p:childTnLst>
                              <p:par>
                                <p:cTn id="11" presetID="16" presetClass="entr" presetSubtype="21" fill="hold" nodeType="after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barn(inVertical)">
                                      <p:cBhvr>
                                        <p:cTn id="13" dur="1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Номер слайда 3"/>
          <p:cNvSpPr txBox="1">
            <a:spLocks noGrp="1"/>
          </p:cNvSpPr>
          <p:nvPr/>
        </p:nvSpPr>
        <p:spPr bwMode="auto">
          <a:xfrm>
            <a:off x="8259763" y="6448425"/>
            <a:ext cx="627062" cy="377825"/>
          </a:xfrm>
          <a:prstGeom prst="rect">
            <a:avLst/>
          </a:prstGeom>
          <a:noFill/>
          <a:ln w="9525">
            <a:noFill/>
            <a:miter lim="800000"/>
            <a:headEnd/>
            <a:tailEnd/>
          </a:ln>
        </p:spPr>
        <p:txBody>
          <a:bodyPr lIns="0" tIns="0" rIns="0" bIns="0" anchor="ctr" anchorCtr="1"/>
          <a:lstStyle/>
          <a:p>
            <a:pPr algn="r"/>
            <a:fld id="{DDE7699F-DBD2-463F-A0BB-C8BCDE75A88D}" type="slidenum">
              <a:rPr lang="ru-RU" sz="2200" b="1">
                <a:solidFill>
                  <a:schemeClr val="hlink"/>
                </a:solidFill>
              </a:rPr>
              <a:pPr algn="r"/>
              <a:t>10</a:t>
            </a:fld>
            <a:endParaRPr lang="ru-RU" sz="2200" b="1">
              <a:solidFill>
                <a:schemeClr val="hlink"/>
              </a:solidFill>
            </a:endParaRPr>
          </a:p>
        </p:txBody>
      </p:sp>
      <p:sp>
        <p:nvSpPr>
          <p:cNvPr id="2" name="Прямоугольник 1"/>
          <p:cNvSpPr/>
          <p:nvPr/>
        </p:nvSpPr>
        <p:spPr>
          <a:xfrm>
            <a:off x="1547664" y="248762"/>
            <a:ext cx="6048672" cy="523220"/>
          </a:xfrm>
          <a:prstGeom prst="rect">
            <a:avLst/>
          </a:prstGeom>
        </p:spPr>
        <p:txBody>
          <a:bodyPr wrap="square">
            <a:spAutoFit/>
          </a:bodyPr>
          <a:lstStyle/>
          <a:p>
            <a:r>
              <a:rPr lang="en-US" sz="2800" b="1" dirty="0" smtClean="0">
                <a:solidFill>
                  <a:srgbClr val="C00000"/>
                </a:solidFill>
                <a:effectLst>
                  <a:outerShdw blurRad="38100" dist="38100" dir="2700000" algn="tl">
                    <a:srgbClr val="C0C0C0"/>
                  </a:outerShdw>
                </a:effectLst>
                <a:ea typeface="+mj-ea"/>
              </a:rPr>
              <a:t>  The </a:t>
            </a:r>
            <a:r>
              <a:rPr lang="en-US" sz="2800" b="1" dirty="0">
                <a:solidFill>
                  <a:srgbClr val="C00000"/>
                </a:solidFill>
                <a:effectLst>
                  <a:outerShdw blurRad="38100" dist="38100" dir="2700000" algn="tl">
                    <a:srgbClr val="C0C0C0"/>
                  </a:outerShdw>
                </a:effectLst>
                <a:ea typeface="+mj-ea"/>
              </a:rPr>
              <a:t>C-80 Cyclotron </a:t>
            </a:r>
            <a:r>
              <a:rPr lang="en-US" sz="2800" b="1" dirty="0" smtClean="0">
                <a:solidFill>
                  <a:srgbClr val="C00000"/>
                </a:solidFill>
                <a:effectLst>
                  <a:outerShdw blurRad="38100" dist="38100" dir="2700000" algn="tl">
                    <a:srgbClr val="C0C0C0"/>
                  </a:outerShdw>
                </a:effectLst>
                <a:ea typeface="+mj-ea"/>
              </a:rPr>
              <a:t>System</a:t>
            </a:r>
            <a:endParaRPr lang="ru-RU" dirty="0"/>
          </a:p>
        </p:txBody>
      </p:sp>
      <p:sp>
        <p:nvSpPr>
          <p:cNvPr id="3" name="Прямоугольник 2"/>
          <p:cNvSpPr/>
          <p:nvPr/>
        </p:nvSpPr>
        <p:spPr>
          <a:xfrm>
            <a:off x="469063" y="1196752"/>
            <a:ext cx="8208912" cy="5183920"/>
          </a:xfrm>
          <a:prstGeom prst="rect">
            <a:avLst/>
          </a:prstGeom>
          <a:solidFill>
            <a:srgbClr val="EBFFFF"/>
          </a:solidFill>
        </p:spPr>
        <p:txBody>
          <a:bodyPr wrap="square">
            <a:spAutoFit/>
          </a:bodyPr>
          <a:lstStyle/>
          <a:p>
            <a:pPr marL="0" indent="361950" algn="just" eaLnBrk="0" hangingPunct="0">
              <a:lnSpc>
                <a:spcPts val="2100"/>
              </a:lnSpc>
              <a:buSzPts val="1800"/>
              <a:buFont typeface="Wingdings" pitchFamily="2" charset="2"/>
              <a:buNone/>
            </a:pPr>
            <a:r>
              <a:rPr lang="en-US" sz="1400" b="1" dirty="0">
                <a:solidFill>
                  <a:srgbClr val="002060"/>
                </a:solidFill>
                <a:latin typeface="Times New Roman" pitchFamily="18" charset="0"/>
              </a:rPr>
              <a:t>The C</a:t>
            </a:r>
            <a:r>
              <a:rPr lang="ru-RU" sz="1400" b="1" dirty="0">
                <a:solidFill>
                  <a:srgbClr val="002060"/>
                </a:solidFill>
                <a:latin typeface="Times New Roman" pitchFamily="18" charset="0"/>
              </a:rPr>
              <a:t>-80</a:t>
            </a:r>
            <a:r>
              <a:rPr lang="en-US" sz="1400" b="1" dirty="0">
                <a:solidFill>
                  <a:srgbClr val="002060"/>
                </a:solidFill>
                <a:latin typeface="Times New Roman" pitchFamily="18" charset="0"/>
              </a:rPr>
              <a:t> cyclotron system intended for production of proton beams with energies </a:t>
            </a:r>
            <a:r>
              <a:rPr lang="ru-RU" sz="1400" b="1" dirty="0">
                <a:solidFill>
                  <a:srgbClr val="002060"/>
                </a:solidFill>
                <a:latin typeface="Times New Roman" pitchFamily="18" charset="0"/>
              </a:rPr>
              <a:t> </a:t>
            </a:r>
            <a:r>
              <a:rPr lang="en-US" sz="1400" b="1" dirty="0">
                <a:solidFill>
                  <a:srgbClr val="002060"/>
                </a:solidFill>
                <a:latin typeface="Times New Roman" pitchFamily="18" charset="0"/>
              </a:rPr>
              <a:t>from </a:t>
            </a:r>
            <a:r>
              <a:rPr lang="ru-RU" sz="1400" b="1" dirty="0">
                <a:solidFill>
                  <a:srgbClr val="002060"/>
                </a:solidFill>
                <a:latin typeface="Times New Roman" pitchFamily="18" charset="0"/>
              </a:rPr>
              <a:t>40</a:t>
            </a:r>
            <a:r>
              <a:rPr lang="en-US" sz="1400" b="1" dirty="0">
                <a:solidFill>
                  <a:srgbClr val="002060"/>
                </a:solidFill>
                <a:latin typeface="Times New Roman" pitchFamily="18" charset="0"/>
              </a:rPr>
              <a:t> up to </a:t>
            </a:r>
            <a:r>
              <a:rPr lang="ru-RU" sz="1400" b="1" dirty="0">
                <a:solidFill>
                  <a:srgbClr val="002060"/>
                </a:solidFill>
                <a:latin typeface="Times New Roman" pitchFamily="18" charset="0"/>
              </a:rPr>
              <a:t>80</a:t>
            </a:r>
            <a:r>
              <a:rPr lang="en-US" sz="1400" b="1" dirty="0">
                <a:solidFill>
                  <a:srgbClr val="002060"/>
                </a:solidFill>
                <a:latin typeface="Times New Roman" pitchFamily="18" charset="0"/>
              </a:rPr>
              <a:t>MeV and current not less than </a:t>
            </a:r>
            <a:r>
              <a:rPr lang="ru-RU" sz="1400" b="1" dirty="0">
                <a:solidFill>
                  <a:srgbClr val="002060"/>
                </a:solidFill>
                <a:latin typeface="Times New Roman" pitchFamily="18" charset="0"/>
              </a:rPr>
              <a:t>100 </a:t>
            </a:r>
            <a:r>
              <a:rPr lang="en-US" sz="1400" b="1" dirty="0">
                <a:solidFill>
                  <a:srgbClr val="002060"/>
                </a:solidFill>
                <a:latin typeface="Times New Roman" pitchFamily="18" charset="0"/>
              </a:rPr>
              <a:t>µ</a:t>
            </a:r>
            <a:r>
              <a:rPr lang="ru-RU" sz="1400" b="1" dirty="0">
                <a:solidFill>
                  <a:srgbClr val="002060"/>
                </a:solidFill>
                <a:latin typeface="Times New Roman" pitchFamily="18" charset="0"/>
              </a:rPr>
              <a:t>А</a:t>
            </a:r>
            <a:r>
              <a:rPr lang="en-US" sz="1400" b="1" dirty="0">
                <a:solidFill>
                  <a:srgbClr val="002060"/>
                </a:solidFill>
                <a:latin typeface="Times New Roman" pitchFamily="18" charset="0"/>
              </a:rPr>
              <a:t> has been designed and manufactured </a:t>
            </a:r>
            <a:r>
              <a:rPr lang="ru-RU" sz="1400" b="1" dirty="0">
                <a:solidFill>
                  <a:srgbClr val="002060"/>
                </a:solidFill>
                <a:latin typeface="Times New Roman" pitchFamily="18" charset="0"/>
              </a:rPr>
              <a:t> </a:t>
            </a:r>
            <a:r>
              <a:rPr lang="en-US" sz="1400" b="1" dirty="0">
                <a:solidFill>
                  <a:srgbClr val="002060"/>
                </a:solidFill>
                <a:latin typeface="Times New Roman" pitchFamily="18" charset="0"/>
              </a:rPr>
              <a:t>according to PNPI performance specification and with active participation of PNPI staff members</a:t>
            </a:r>
            <a:r>
              <a:rPr lang="ru-RU" sz="1400" b="1" dirty="0">
                <a:solidFill>
                  <a:srgbClr val="002060"/>
                </a:solidFill>
                <a:latin typeface="Times New Roman" pitchFamily="18" charset="0"/>
              </a:rPr>
              <a:t>. </a:t>
            </a:r>
            <a:r>
              <a:rPr lang="en-US" sz="1400" b="1" dirty="0">
                <a:solidFill>
                  <a:srgbClr val="002060"/>
                </a:solidFill>
                <a:latin typeface="Times New Roman" pitchFamily="18" charset="0"/>
              </a:rPr>
              <a:t>Works on designing of the cyclotron system were carried out from September, 2010. The main distinctive feature of the project is that the main electromagnet was designed using a model of the magnet of the synchrocyclotron operating in PNPI. Such a decision allowed the costs to be reduced, on the one hand, however, limited the choice of engineering solutions when designing the machine, on the other hand. </a:t>
            </a:r>
          </a:p>
          <a:p>
            <a:pPr marL="0" indent="361950" algn="just" eaLnBrk="0" hangingPunct="0">
              <a:lnSpc>
                <a:spcPts val="2100"/>
              </a:lnSpc>
              <a:buSzPts val="1800"/>
              <a:buFont typeface="Wingdings" pitchFamily="2" charset="2"/>
              <a:buNone/>
            </a:pPr>
            <a:r>
              <a:rPr lang="en-US" sz="1400" b="1" dirty="0">
                <a:solidFill>
                  <a:srgbClr val="002060"/>
                </a:solidFill>
                <a:latin typeface="Times New Roman" pitchFamily="18" charset="0"/>
              </a:rPr>
              <a:t>In particular</a:t>
            </a:r>
            <a:r>
              <a:rPr lang="ru-RU" sz="1400" b="1" dirty="0">
                <a:solidFill>
                  <a:srgbClr val="002060"/>
                </a:solidFill>
                <a:latin typeface="Times New Roman" pitchFamily="18" charset="0"/>
              </a:rPr>
              <a:t>:</a:t>
            </a:r>
          </a:p>
          <a:p>
            <a:pPr algn="just" eaLnBrk="0" hangingPunct="0">
              <a:lnSpc>
                <a:spcPts val="2100"/>
              </a:lnSpc>
              <a:buSzPts val="1800"/>
            </a:pPr>
            <a:r>
              <a:rPr lang="en-US" sz="1400" b="1" dirty="0" smtClean="0">
                <a:solidFill>
                  <a:srgbClr val="C00000"/>
                </a:solidFill>
                <a:latin typeface="Times New Roman" pitchFamily="18" charset="0"/>
              </a:rPr>
              <a:t>•   </a:t>
            </a:r>
            <a:r>
              <a:rPr lang="ru-RU" sz="1400" b="1" dirty="0" smtClean="0">
                <a:solidFill>
                  <a:srgbClr val="C00000"/>
                </a:solidFill>
                <a:latin typeface="Times New Roman" pitchFamily="18" charset="0"/>
              </a:rPr>
              <a:t>  </a:t>
            </a:r>
            <a:r>
              <a:rPr lang="en-US" sz="1400" b="1" dirty="0" smtClean="0">
                <a:solidFill>
                  <a:srgbClr val="002060"/>
                </a:solidFill>
                <a:latin typeface="Times New Roman" pitchFamily="18" charset="0"/>
              </a:rPr>
              <a:t>Overall </a:t>
            </a:r>
            <a:r>
              <a:rPr lang="en-US" sz="1400" b="1" dirty="0">
                <a:solidFill>
                  <a:srgbClr val="002060"/>
                </a:solidFill>
                <a:latin typeface="Times New Roman" pitchFamily="18" charset="0"/>
              </a:rPr>
              <a:t>dimensions of the vacuum system and location of hookup elements were specified.</a:t>
            </a:r>
            <a:endParaRPr lang="ru-RU" sz="1400" b="1" dirty="0">
              <a:solidFill>
                <a:srgbClr val="002060"/>
              </a:solidFill>
              <a:latin typeface="Times New Roman" pitchFamily="18" charset="0"/>
            </a:endParaRPr>
          </a:p>
          <a:p>
            <a:pPr algn="just" eaLnBrk="0" hangingPunct="0">
              <a:lnSpc>
                <a:spcPts val="2100"/>
              </a:lnSpc>
              <a:buSzPts val="1800"/>
            </a:pPr>
            <a:r>
              <a:rPr lang="en-US" sz="1400" b="1" dirty="0" smtClean="0">
                <a:solidFill>
                  <a:srgbClr val="C00000"/>
                </a:solidFill>
                <a:latin typeface="Times New Roman" pitchFamily="18" charset="0"/>
              </a:rPr>
              <a:t>•     </a:t>
            </a:r>
            <a:r>
              <a:rPr lang="en-US" sz="1400" b="1" dirty="0" smtClean="0">
                <a:solidFill>
                  <a:srgbClr val="002060"/>
                </a:solidFill>
                <a:latin typeface="Times New Roman" pitchFamily="18" charset="0"/>
              </a:rPr>
              <a:t>Parameters </a:t>
            </a:r>
            <a:r>
              <a:rPr lang="en-US" sz="1400" b="1" dirty="0">
                <a:solidFill>
                  <a:srgbClr val="002060"/>
                </a:solidFill>
                <a:latin typeface="Times New Roman" pitchFamily="18" charset="0"/>
              </a:rPr>
              <a:t>of the magnet power supply sources were specified.</a:t>
            </a:r>
            <a:endParaRPr lang="ru-RU" sz="1400" b="1" dirty="0">
              <a:solidFill>
                <a:srgbClr val="002060"/>
              </a:solidFill>
              <a:latin typeface="Times New Roman" pitchFamily="18" charset="0"/>
            </a:endParaRPr>
          </a:p>
          <a:p>
            <a:pPr algn="just" eaLnBrk="0" hangingPunct="0">
              <a:lnSpc>
                <a:spcPts val="2100"/>
              </a:lnSpc>
              <a:buSzPts val="1800"/>
            </a:pPr>
            <a:r>
              <a:rPr lang="en-US" sz="1400" b="1" dirty="0">
                <a:solidFill>
                  <a:srgbClr val="C00000"/>
                </a:solidFill>
                <a:latin typeface="Times New Roman" pitchFamily="18" charset="0"/>
              </a:rPr>
              <a:t>• </a:t>
            </a:r>
            <a:r>
              <a:rPr lang="en-US" sz="1400" b="1" dirty="0" smtClean="0">
                <a:solidFill>
                  <a:srgbClr val="C00000"/>
                </a:solidFill>
                <a:latin typeface="Times New Roman" pitchFamily="18" charset="0"/>
              </a:rPr>
              <a:t>    </a:t>
            </a:r>
            <a:r>
              <a:rPr lang="en-US" sz="1400" b="1" dirty="0" smtClean="0">
                <a:solidFill>
                  <a:srgbClr val="002060"/>
                </a:solidFill>
                <a:latin typeface="Times New Roman" pitchFamily="18" charset="0"/>
              </a:rPr>
              <a:t>Overall </a:t>
            </a:r>
            <a:r>
              <a:rPr lang="en-US" sz="1400" b="1" dirty="0">
                <a:solidFill>
                  <a:srgbClr val="002060"/>
                </a:solidFill>
                <a:latin typeface="Times New Roman" pitchFamily="18" charset="0"/>
              </a:rPr>
              <a:t>dimensions of the resonance system were partly specified</a:t>
            </a:r>
            <a:r>
              <a:rPr lang="ru-RU" sz="1400" b="1" dirty="0">
                <a:solidFill>
                  <a:srgbClr val="002060"/>
                </a:solidFill>
                <a:latin typeface="Times New Roman" pitchFamily="18" charset="0"/>
              </a:rPr>
              <a:t>. </a:t>
            </a:r>
          </a:p>
          <a:p>
            <a:pPr algn="just" eaLnBrk="0" hangingPunct="0">
              <a:lnSpc>
                <a:spcPts val="2100"/>
              </a:lnSpc>
              <a:buSzPts val="1800"/>
            </a:pPr>
            <a:r>
              <a:rPr lang="en-US" sz="1400" b="1" dirty="0">
                <a:solidFill>
                  <a:srgbClr val="C00000"/>
                </a:solidFill>
                <a:latin typeface="Times New Roman" pitchFamily="18" charset="0"/>
              </a:rPr>
              <a:t>• </a:t>
            </a:r>
            <a:r>
              <a:rPr lang="en-US" sz="1400" b="1" dirty="0" smtClean="0">
                <a:solidFill>
                  <a:srgbClr val="C00000"/>
                </a:solidFill>
                <a:latin typeface="Times New Roman" pitchFamily="18" charset="0"/>
              </a:rPr>
              <a:t>   </a:t>
            </a:r>
            <a:r>
              <a:rPr lang="en-US" sz="1400" b="1" dirty="0" smtClean="0">
                <a:solidFill>
                  <a:srgbClr val="002060"/>
                </a:solidFill>
                <a:latin typeface="Times New Roman" pitchFamily="18" charset="0"/>
              </a:rPr>
              <a:t>The </a:t>
            </a:r>
            <a:r>
              <a:rPr lang="en-US" sz="1400" b="1" dirty="0">
                <a:solidFill>
                  <a:srgbClr val="002060"/>
                </a:solidFill>
                <a:latin typeface="Times New Roman" pitchFamily="18" charset="0"/>
              </a:rPr>
              <a:t>system for external injection of hydrogen negative ions is placed in a </a:t>
            </a:r>
            <a:r>
              <a:rPr lang="en-US" sz="1400" b="1" dirty="0" smtClean="0">
                <a:solidFill>
                  <a:srgbClr val="002060"/>
                </a:solidFill>
                <a:latin typeface="Times New Roman" pitchFamily="18" charset="0"/>
              </a:rPr>
              <a:t>basement </a:t>
            </a:r>
            <a:r>
              <a:rPr lang="en-US" sz="1400" b="1" dirty="0">
                <a:solidFill>
                  <a:srgbClr val="002060"/>
                </a:solidFill>
                <a:latin typeface="Times New Roman" pitchFamily="18" charset="0"/>
              </a:rPr>
              <a:t>directly under the magnet.</a:t>
            </a:r>
            <a:endParaRPr lang="ru-RU" sz="1400" b="1" dirty="0">
              <a:solidFill>
                <a:srgbClr val="002060"/>
              </a:solidFill>
              <a:latin typeface="Times New Roman" pitchFamily="18" charset="0"/>
            </a:endParaRPr>
          </a:p>
          <a:p>
            <a:pPr algn="just" eaLnBrk="0" hangingPunct="0">
              <a:lnSpc>
                <a:spcPts val="2100"/>
              </a:lnSpc>
              <a:buSzPts val="1800"/>
            </a:pPr>
            <a:r>
              <a:rPr lang="en-US" sz="1400" b="1" dirty="0">
                <a:solidFill>
                  <a:srgbClr val="C00000"/>
                </a:solidFill>
                <a:latin typeface="Times New Roman" pitchFamily="18" charset="0"/>
              </a:rPr>
              <a:t>• </a:t>
            </a:r>
            <a:r>
              <a:rPr lang="en-US" sz="1400" b="1" dirty="0" smtClean="0">
                <a:solidFill>
                  <a:srgbClr val="C00000"/>
                </a:solidFill>
                <a:latin typeface="Times New Roman" pitchFamily="18" charset="0"/>
              </a:rPr>
              <a:t>  </a:t>
            </a:r>
            <a:r>
              <a:rPr lang="en-US" sz="1400" b="1" dirty="0" smtClean="0">
                <a:solidFill>
                  <a:srgbClr val="002060"/>
                </a:solidFill>
                <a:latin typeface="Times New Roman" pitchFamily="18" charset="0"/>
              </a:rPr>
              <a:t>Beams </a:t>
            </a:r>
            <a:r>
              <a:rPr lang="en-US" sz="1400" b="1" dirty="0">
                <a:solidFill>
                  <a:srgbClr val="002060"/>
                </a:solidFill>
                <a:latin typeface="Times New Roman" pitchFamily="18" charset="0"/>
              </a:rPr>
              <a:t>of accelerated protons are extracted through one output port by moving the stripping device to a necessary position. </a:t>
            </a:r>
            <a:endParaRPr lang="ru-RU" sz="1400" b="1" dirty="0">
              <a:solidFill>
                <a:srgbClr val="002060"/>
              </a:solidFill>
              <a:latin typeface="Times New Roman" pitchFamily="18" charset="0"/>
            </a:endParaRPr>
          </a:p>
          <a:p>
            <a:pPr algn="just" eaLnBrk="0" hangingPunct="0">
              <a:lnSpc>
                <a:spcPts val="2100"/>
              </a:lnSpc>
              <a:buSzPts val="1800"/>
            </a:pPr>
            <a:r>
              <a:rPr lang="en-US" sz="1400" b="1" dirty="0">
                <a:solidFill>
                  <a:srgbClr val="C00000"/>
                </a:solidFill>
                <a:latin typeface="Times New Roman" pitchFamily="18" charset="0"/>
              </a:rPr>
              <a:t>• </a:t>
            </a:r>
            <a:r>
              <a:rPr lang="en-US" sz="1400" b="1" dirty="0" smtClean="0">
                <a:solidFill>
                  <a:srgbClr val="C00000"/>
                </a:solidFill>
                <a:latin typeface="Times New Roman" pitchFamily="18" charset="0"/>
              </a:rPr>
              <a:t>   </a:t>
            </a:r>
            <a:r>
              <a:rPr lang="en-US" sz="1400" b="1" dirty="0" smtClean="0">
                <a:solidFill>
                  <a:srgbClr val="002060"/>
                </a:solidFill>
                <a:latin typeface="Times New Roman" pitchFamily="18" charset="0"/>
              </a:rPr>
              <a:t>The </a:t>
            </a:r>
            <a:r>
              <a:rPr lang="en-US" sz="1400" b="1" dirty="0">
                <a:solidFill>
                  <a:srgbClr val="002060"/>
                </a:solidFill>
                <a:latin typeface="Times New Roman" pitchFamily="18" charset="0"/>
              </a:rPr>
              <a:t>range of energy variation of extracted protons is limited by the mutual location of the stripping device and resonance system.</a:t>
            </a:r>
            <a:endParaRPr lang="ru-RU" sz="1400" b="1" dirty="0">
              <a:solidFill>
                <a:srgbClr val="002060"/>
              </a:solidFill>
              <a:latin typeface="Times New Roman" pitchFamily="18" charset="0"/>
            </a:endParaRPr>
          </a:p>
          <a:p>
            <a:pPr algn="just" eaLnBrk="0" hangingPunct="0">
              <a:lnSpc>
                <a:spcPts val="2100"/>
              </a:lnSpc>
              <a:buSzPts val="1800"/>
            </a:pPr>
            <a:r>
              <a:rPr lang="en-US" sz="1400" b="1" dirty="0">
                <a:solidFill>
                  <a:srgbClr val="C00000"/>
                </a:solidFill>
                <a:latin typeface="Times New Roman" pitchFamily="18" charset="0"/>
              </a:rPr>
              <a:t>• </a:t>
            </a:r>
            <a:r>
              <a:rPr lang="en-US" sz="1400" b="1" dirty="0" smtClean="0">
                <a:solidFill>
                  <a:srgbClr val="C00000"/>
                </a:solidFill>
                <a:latin typeface="Times New Roman" pitchFamily="18" charset="0"/>
              </a:rPr>
              <a:t>  </a:t>
            </a:r>
            <a:r>
              <a:rPr lang="en-US" sz="1400" b="1" dirty="0" smtClean="0">
                <a:solidFill>
                  <a:srgbClr val="002060"/>
                </a:solidFill>
                <a:latin typeface="Times New Roman" pitchFamily="18" charset="0"/>
              </a:rPr>
              <a:t>To </a:t>
            </a:r>
            <a:r>
              <a:rPr lang="en-US" sz="1400" b="1" dirty="0">
                <a:solidFill>
                  <a:srgbClr val="002060"/>
                </a:solidFill>
                <a:latin typeface="Times New Roman" pitchFamily="18" charset="0"/>
              </a:rPr>
              <a:t>increase the maximum energy of accelerated ions, we were forced to design and manufacture anew pole pieces with sectors of high </a:t>
            </a:r>
            <a:r>
              <a:rPr lang="en-US" sz="1400" b="1" dirty="0" err="1">
                <a:solidFill>
                  <a:srgbClr val="002060"/>
                </a:solidFill>
                <a:latin typeface="Times New Roman" pitchFamily="18" charset="0"/>
              </a:rPr>
              <a:t>spirality</a:t>
            </a:r>
            <a:r>
              <a:rPr lang="en-US" sz="1400" b="1" dirty="0">
                <a:solidFill>
                  <a:srgbClr val="002060"/>
                </a:solidFill>
                <a:latin typeface="Times New Roman" pitchFamily="18" charset="0"/>
              </a:rPr>
              <a:t>.</a:t>
            </a:r>
            <a:endParaRPr lang="ru-RU" sz="1400" b="1" dirty="0">
              <a:solidFill>
                <a:srgbClr val="002060"/>
              </a:solidFill>
              <a:latin typeface="Times New Roman" pitchFamily="18"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Номер слайда 3"/>
          <p:cNvSpPr txBox="1">
            <a:spLocks noGrp="1"/>
          </p:cNvSpPr>
          <p:nvPr/>
        </p:nvSpPr>
        <p:spPr bwMode="auto">
          <a:xfrm>
            <a:off x="8259763" y="6448425"/>
            <a:ext cx="627062" cy="377825"/>
          </a:xfrm>
          <a:prstGeom prst="rect">
            <a:avLst/>
          </a:prstGeom>
          <a:noFill/>
          <a:ln w="9525">
            <a:noFill/>
            <a:miter lim="800000"/>
            <a:headEnd/>
            <a:tailEnd/>
          </a:ln>
        </p:spPr>
        <p:txBody>
          <a:bodyPr lIns="0" tIns="0" rIns="0" bIns="0" anchor="ctr" anchorCtr="1"/>
          <a:lstStyle/>
          <a:p>
            <a:pPr algn="r"/>
            <a:fld id="{B8F15A48-8D4A-4DE9-A934-BACEC5A017CB}" type="slidenum">
              <a:rPr lang="ru-RU" sz="2200" b="1">
                <a:solidFill>
                  <a:schemeClr val="hlink"/>
                </a:solidFill>
              </a:rPr>
              <a:pPr algn="r"/>
              <a:t>11</a:t>
            </a:fld>
            <a:endParaRPr lang="ru-RU" sz="2200" b="1">
              <a:solidFill>
                <a:schemeClr val="hlink"/>
              </a:solidFill>
            </a:endParaRPr>
          </a:p>
        </p:txBody>
      </p:sp>
      <p:pic>
        <p:nvPicPr>
          <p:cNvPr id="3" name="Рисунок 8"/>
          <p:cNvPicPr>
            <a:picLocks noChangeAspect="1" noChangeArrowheads="1"/>
          </p:cNvPicPr>
          <p:nvPr/>
        </p:nvPicPr>
        <p:blipFill rotWithShape="1">
          <a:blip r:embed="rId2">
            <a:extLst>
              <a:ext uri="{28A0092B-C50C-407E-A947-70E740481C1C}">
                <a14:useLocalDpi xmlns:a14="http://schemas.microsoft.com/office/drawing/2010/main" val="0"/>
              </a:ext>
            </a:extLst>
          </a:blip>
          <a:srcRect t="2828" b="1998"/>
          <a:stretch/>
        </p:blipFill>
        <p:spPr bwMode="auto">
          <a:xfrm>
            <a:off x="504847" y="1042362"/>
            <a:ext cx="8180248" cy="2962702"/>
          </a:xfrm>
          <a:prstGeom prst="rect">
            <a:avLst/>
          </a:prstGeom>
          <a:noFill/>
          <a:ln w="9525">
            <a:solidFill>
              <a:srgbClr val="000000"/>
            </a:solidFill>
            <a:miter lim="800000"/>
            <a:headEnd/>
            <a:tailEnd/>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647171"/>
            <a:ext cx="3479344" cy="2715785"/>
          </a:xfrm>
          <a:prstGeom prst="rect">
            <a:avLst/>
          </a:prstGeom>
          <a:noFill/>
          <a:ln>
            <a:noFill/>
          </a:ln>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8896" y="3759878"/>
            <a:ext cx="2379657" cy="1864674"/>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9"/>
          <p:cNvSpPr>
            <a:spLocks noChangeArrowheads="1"/>
          </p:cNvSpPr>
          <p:nvPr/>
        </p:nvSpPr>
        <p:spPr bwMode="auto">
          <a:xfrm>
            <a:off x="478207" y="5362956"/>
            <a:ext cx="8408618" cy="964367"/>
          </a:xfrm>
          <a:prstGeom prst="rect">
            <a:avLst/>
          </a:prstGeom>
          <a:solidFill>
            <a:srgbClr val="EBFFFF"/>
          </a:solidFill>
          <a:ln>
            <a:noFill/>
          </a:ln>
          <a:extLst/>
        </p:spPr>
        <p:txBody>
          <a:bodyPr wrap="square">
            <a:spAutoFit/>
          </a:bodyPr>
          <a:lstStyle/>
          <a:p>
            <a:pPr algn="just" eaLnBrk="0" hangingPunct="0">
              <a:lnSpc>
                <a:spcPts val="1700"/>
              </a:lnSpc>
              <a:buSzPts val="1800"/>
            </a:pPr>
            <a:r>
              <a:rPr lang="en-US" sz="1200" b="1" dirty="0">
                <a:solidFill>
                  <a:srgbClr val="002060"/>
                </a:solidFill>
                <a:latin typeface="Times New Roman" pitchFamily="18" charset="0"/>
              </a:rPr>
              <a:t>The equipment of the cyclotron system with the transport system of an accelerated proton beam to remote target stations is mounted in the experimental hall of building 2 and in its </a:t>
            </a:r>
            <a:r>
              <a:rPr lang="en-US" sz="1200" b="1" dirty="0" smtClean="0">
                <a:solidFill>
                  <a:srgbClr val="002060"/>
                </a:solidFill>
                <a:latin typeface="Times New Roman" pitchFamily="18" charset="0"/>
              </a:rPr>
              <a:t>basement. The  </a:t>
            </a:r>
            <a:r>
              <a:rPr lang="en-US" sz="1200" b="1" dirty="0">
                <a:solidFill>
                  <a:srgbClr val="002060"/>
                </a:solidFill>
                <a:latin typeface="Times New Roman" pitchFamily="18" charset="0"/>
              </a:rPr>
              <a:t>equipment of the cyclotron and  that of the first section of the beam transport system is located on the first floor; the external injection system, the  RF generator and the system for the beam transport to three targets  are mounted in the </a:t>
            </a:r>
            <a:r>
              <a:rPr lang="en-US" sz="1200" b="1" dirty="0" smtClean="0">
                <a:solidFill>
                  <a:srgbClr val="002060"/>
                </a:solidFill>
                <a:latin typeface="Times New Roman" pitchFamily="18" charset="0"/>
              </a:rPr>
              <a:t>basement</a:t>
            </a:r>
            <a:r>
              <a:rPr lang="en-US" sz="1400" dirty="0" smtClean="0">
                <a:solidFill>
                  <a:srgbClr val="002060"/>
                </a:solidFill>
                <a:latin typeface="Times New Roman" pitchFamily="18" charset="0"/>
              </a:rPr>
              <a:t>. </a:t>
            </a:r>
            <a:r>
              <a:rPr lang="ru-RU" sz="1400" dirty="0" smtClean="0">
                <a:solidFill>
                  <a:srgbClr val="002060"/>
                </a:solidFill>
                <a:latin typeface="Times New Roman" pitchFamily="18" charset="0"/>
              </a:rPr>
              <a:t> </a:t>
            </a:r>
            <a:endParaRPr lang="ru-RU" sz="1400" dirty="0">
              <a:solidFill>
                <a:srgbClr val="002060"/>
              </a:solidFill>
              <a:latin typeface="Times New Roman" pitchFamily="18" charset="0"/>
            </a:endParaRPr>
          </a:p>
        </p:txBody>
      </p:sp>
      <p:sp>
        <p:nvSpPr>
          <p:cNvPr id="7" name="TextBox 6"/>
          <p:cNvSpPr txBox="1"/>
          <p:nvPr/>
        </p:nvSpPr>
        <p:spPr>
          <a:xfrm>
            <a:off x="539552" y="3717032"/>
            <a:ext cx="1296144" cy="369332"/>
          </a:xfrm>
          <a:prstGeom prst="rect">
            <a:avLst/>
          </a:prstGeom>
          <a:noFill/>
        </p:spPr>
        <p:txBody>
          <a:bodyPr wrap="square" rtlCol="0">
            <a:spAutoFit/>
          </a:bodyPr>
          <a:lstStyle/>
          <a:p>
            <a:endParaRPr lang="ru-RU"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Номер слайда 3"/>
          <p:cNvSpPr txBox="1">
            <a:spLocks noGrp="1"/>
          </p:cNvSpPr>
          <p:nvPr/>
        </p:nvSpPr>
        <p:spPr bwMode="auto">
          <a:xfrm>
            <a:off x="8259763" y="6448425"/>
            <a:ext cx="627062" cy="377825"/>
          </a:xfrm>
          <a:prstGeom prst="rect">
            <a:avLst/>
          </a:prstGeom>
          <a:noFill/>
          <a:ln w="9525">
            <a:noFill/>
            <a:miter lim="800000"/>
            <a:headEnd/>
            <a:tailEnd/>
          </a:ln>
        </p:spPr>
        <p:txBody>
          <a:bodyPr lIns="0" tIns="0" rIns="0" bIns="0" anchor="ctr" anchorCtr="1"/>
          <a:lstStyle/>
          <a:p>
            <a:pPr algn="r"/>
            <a:fld id="{D15192CF-DE02-4194-B05E-F55FCD8997E8}" type="slidenum">
              <a:rPr lang="ru-RU" sz="2200" b="1">
                <a:solidFill>
                  <a:schemeClr val="hlink"/>
                </a:solidFill>
              </a:rPr>
              <a:pPr algn="r"/>
              <a:t>12</a:t>
            </a:fld>
            <a:endParaRPr lang="ru-RU" sz="2200" b="1">
              <a:solidFill>
                <a:schemeClr val="hlink"/>
              </a:solidFill>
            </a:endParaRPr>
          </a:p>
        </p:txBody>
      </p:sp>
      <p:sp>
        <p:nvSpPr>
          <p:cNvPr id="2" name="Прямоугольник 1"/>
          <p:cNvSpPr/>
          <p:nvPr/>
        </p:nvSpPr>
        <p:spPr>
          <a:xfrm>
            <a:off x="323528" y="260648"/>
            <a:ext cx="7704856" cy="492443"/>
          </a:xfrm>
          <a:prstGeom prst="rect">
            <a:avLst/>
          </a:prstGeom>
        </p:spPr>
        <p:txBody>
          <a:bodyPr wrap="square">
            <a:spAutoFit/>
          </a:bodyPr>
          <a:lstStyle/>
          <a:p>
            <a:r>
              <a:rPr lang="en-US" sz="2600" b="1" dirty="0" smtClean="0">
                <a:solidFill>
                  <a:srgbClr val="C00000"/>
                </a:solidFill>
                <a:effectLst>
                  <a:outerShdw blurRad="38100" dist="38100" dir="2700000" algn="tl">
                    <a:srgbClr val="C0C0C0"/>
                  </a:outerShdw>
                </a:effectLst>
                <a:ea typeface="+mj-ea"/>
              </a:rPr>
              <a:t>Status </a:t>
            </a:r>
            <a:r>
              <a:rPr lang="en-US" sz="2600" b="1" dirty="0">
                <a:solidFill>
                  <a:srgbClr val="C00000"/>
                </a:solidFill>
                <a:effectLst>
                  <a:outerShdw blurRad="38100" dist="38100" dir="2700000" algn="tl">
                    <a:srgbClr val="C0C0C0"/>
                  </a:outerShdw>
                </a:effectLst>
                <a:ea typeface="+mj-ea"/>
              </a:rPr>
              <a:t>of </a:t>
            </a:r>
            <a:r>
              <a:rPr lang="en-US" sz="2600" b="1" dirty="0" smtClean="0">
                <a:solidFill>
                  <a:srgbClr val="C00000"/>
                </a:solidFill>
                <a:effectLst>
                  <a:outerShdw blurRad="38100" dist="38100" dir="2700000" algn="tl">
                    <a:srgbClr val="C0C0C0"/>
                  </a:outerShdw>
                </a:effectLst>
                <a:ea typeface="+mj-ea"/>
              </a:rPr>
              <a:t>Works </a:t>
            </a:r>
            <a:r>
              <a:rPr lang="en-US" sz="2600" b="1" dirty="0">
                <a:solidFill>
                  <a:srgbClr val="C00000"/>
                </a:solidFill>
                <a:effectLst>
                  <a:outerShdw blurRad="38100" dist="38100" dir="2700000" algn="tl">
                    <a:srgbClr val="C0C0C0"/>
                  </a:outerShdw>
                </a:effectLst>
                <a:ea typeface="+mj-ea"/>
              </a:rPr>
              <a:t>on the </a:t>
            </a:r>
            <a:r>
              <a:rPr lang="en-US" sz="2600" b="1" dirty="0" smtClean="0">
                <a:solidFill>
                  <a:srgbClr val="C00000"/>
                </a:solidFill>
                <a:effectLst>
                  <a:outerShdw blurRad="38100" dist="38100" dir="2700000" algn="tl">
                    <a:srgbClr val="C0C0C0"/>
                  </a:outerShdw>
                </a:effectLst>
                <a:ea typeface="+mj-ea"/>
              </a:rPr>
              <a:t>C</a:t>
            </a:r>
            <a:r>
              <a:rPr lang="ru-RU" sz="2600" b="1" dirty="0" smtClean="0">
                <a:solidFill>
                  <a:srgbClr val="C00000"/>
                </a:solidFill>
                <a:effectLst>
                  <a:outerShdw blurRad="38100" dist="38100" dir="2700000" algn="tl">
                    <a:srgbClr val="C0C0C0"/>
                  </a:outerShdw>
                </a:effectLst>
                <a:ea typeface="+mj-ea"/>
              </a:rPr>
              <a:t>–80</a:t>
            </a:r>
            <a:r>
              <a:rPr lang="en-US" sz="2600" b="1" dirty="0" smtClean="0">
                <a:solidFill>
                  <a:srgbClr val="C00000"/>
                </a:solidFill>
                <a:effectLst>
                  <a:outerShdw blurRad="38100" dist="38100" dir="2700000" algn="tl">
                    <a:srgbClr val="C0C0C0"/>
                  </a:outerShdw>
                </a:effectLst>
                <a:ea typeface="+mj-ea"/>
              </a:rPr>
              <a:t> Cyclotron System</a:t>
            </a:r>
            <a:endParaRPr lang="ru-RU" sz="2600" b="1" dirty="0">
              <a:solidFill>
                <a:srgbClr val="C00000"/>
              </a:solidFill>
              <a:effectLst>
                <a:outerShdw blurRad="38100" dist="38100" dir="2700000" algn="tl">
                  <a:srgbClr val="C0C0C0"/>
                </a:outerShdw>
              </a:effectLst>
              <a:ea typeface="+mj-ea"/>
            </a:endParaRPr>
          </a:p>
        </p:txBody>
      </p:sp>
      <p:sp>
        <p:nvSpPr>
          <p:cNvPr id="3" name="Прямоугольник 2"/>
          <p:cNvSpPr/>
          <p:nvPr/>
        </p:nvSpPr>
        <p:spPr>
          <a:xfrm>
            <a:off x="323528" y="1124744"/>
            <a:ext cx="8424936" cy="5209118"/>
          </a:xfrm>
          <a:prstGeom prst="rect">
            <a:avLst/>
          </a:prstGeom>
          <a:solidFill>
            <a:srgbClr val="EBFFFF"/>
          </a:solidFill>
        </p:spPr>
        <p:txBody>
          <a:bodyPr wrap="square">
            <a:spAutoFit/>
          </a:bodyPr>
          <a:lstStyle/>
          <a:p>
            <a:pPr indent="361950" algn="just" eaLnBrk="0" hangingPunct="0">
              <a:lnSpc>
                <a:spcPts val="1900"/>
              </a:lnSpc>
              <a:buSzPts val="1800"/>
              <a:buFont typeface="Wingdings" pitchFamily="2" charset="2"/>
              <a:buNone/>
            </a:pPr>
            <a:r>
              <a:rPr lang="en-US" sz="1400" b="1" dirty="0">
                <a:solidFill>
                  <a:srgbClr val="002060"/>
                </a:solidFill>
                <a:latin typeface="Times New Roman" pitchFamily="18" charset="0"/>
              </a:rPr>
              <a:t>In June, 2016 physical start-up of the cyclotron was realized. In the course of preliminary acceptance tests, acceleration of negative hydrogen ions and extraction of accelerated proton beams in an energy range of 40-79 MeV were provided. In an energy range of 40-60MeV, the design current of the extracted beam was obtained. The beam with the proton energy of 50 MeV was transported to the final diagnostic device (the Faraday cup) to a distance of ~ 35m.</a:t>
            </a:r>
          </a:p>
          <a:p>
            <a:pPr indent="361950" algn="just" eaLnBrk="0" hangingPunct="0">
              <a:lnSpc>
                <a:spcPts val="1900"/>
              </a:lnSpc>
              <a:buSzPts val="1800"/>
              <a:buFont typeface="Wingdings" pitchFamily="2" charset="2"/>
              <a:buNone/>
            </a:pPr>
            <a:r>
              <a:rPr lang="en-US" sz="1400" b="1" dirty="0">
                <a:solidFill>
                  <a:srgbClr val="002060"/>
                </a:solidFill>
                <a:latin typeface="Times New Roman" pitchFamily="18" charset="0"/>
              </a:rPr>
              <a:t>Purposes for  the nearest future are the following: designing, manufacturing and installation of additional local radiation shielding  for the cyclotron and electromagnets in the experimental hall to reduce the radiation level (now operation is possible only in the pulse mode); obtaining of the accelerated beam design current of 100 µA in the design range of energies in the continuous mode.</a:t>
            </a:r>
          </a:p>
          <a:p>
            <a:pPr indent="361950" algn="just" eaLnBrk="0" hangingPunct="0">
              <a:lnSpc>
                <a:spcPts val="1900"/>
              </a:lnSpc>
              <a:buSzPts val="1800"/>
              <a:buFont typeface="Wingdings" pitchFamily="2" charset="2"/>
              <a:buNone/>
            </a:pPr>
            <a:r>
              <a:rPr lang="en-US" sz="1400" b="1" dirty="0">
                <a:solidFill>
                  <a:srgbClr val="002060"/>
                </a:solidFill>
                <a:latin typeface="Times New Roman" pitchFamily="18" charset="0"/>
              </a:rPr>
              <a:t>The beams with the mentioned above parameters allow the implementation of the whole range of research and commercial projects, namely:</a:t>
            </a:r>
          </a:p>
          <a:p>
            <a:pPr indent="361950" algn="just" eaLnBrk="0" hangingPunct="0">
              <a:lnSpc>
                <a:spcPts val="1900"/>
              </a:lnSpc>
              <a:buSzPts val="1800"/>
              <a:buFont typeface="Wingdings" pitchFamily="2" charset="2"/>
              <a:buNone/>
            </a:pPr>
            <a:r>
              <a:rPr lang="en-US" sz="1400" b="1" dirty="0" smtClean="0">
                <a:solidFill>
                  <a:srgbClr val="C00000"/>
                </a:solidFill>
                <a:latin typeface="Times New Roman" pitchFamily="18" charset="0"/>
              </a:rPr>
              <a:t>•</a:t>
            </a:r>
            <a:r>
              <a:rPr lang="en-US" sz="1400" b="1" dirty="0" smtClean="0">
                <a:solidFill>
                  <a:srgbClr val="002060"/>
                </a:solidFill>
                <a:latin typeface="Times New Roman" pitchFamily="18" charset="0"/>
              </a:rPr>
              <a:t> final </a:t>
            </a:r>
            <a:r>
              <a:rPr lang="en-US" sz="1400" b="1" dirty="0">
                <a:solidFill>
                  <a:srgbClr val="002060"/>
                </a:solidFill>
                <a:latin typeface="Times New Roman" pitchFamily="18" charset="0"/>
              </a:rPr>
              <a:t>development of the technology for production of a wide assortment of isotopes for medicine, including radiation generators,</a:t>
            </a:r>
          </a:p>
          <a:p>
            <a:pPr indent="361950" algn="just" eaLnBrk="0" hangingPunct="0">
              <a:lnSpc>
                <a:spcPts val="1900"/>
              </a:lnSpc>
              <a:buSzPts val="1800"/>
              <a:buFont typeface="Wingdings" pitchFamily="2" charset="2"/>
              <a:buNone/>
            </a:pPr>
            <a:r>
              <a:rPr lang="en-US" sz="1400" b="1" dirty="0" smtClean="0">
                <a:solidFill>
                  <a:srgbClr val="C00000"/>
                </a:solidFill>
                <a:latin typeface="Times New Roman" pitchFamily="18" charset="0"/>
              </a:rPr>
              <a:t>•   </a:t>
            </a:r>
            <a:r>
              <a:rPr lang="en-US" sz="1400" b="1" dirty="0" smtClean="0">
                <a:solidFill>
                  <a:srgbClr val="002060"/>
                </a:solidFill>
                <a:latin typeface="Times New Roman" pitchFamily="18" charset="0"/>
              </a:rPr>
              <a:t>commercial </a:t>
            </a:r>
            <a:r>
              <a:rPr lang="en-US" sz="1400" b="1" dirty="0">
                <a:solidFill>
                  <a:srgbClr val="002060"/>
                </a:solidFill>
                <a:latin typeface="Times New Roman" pitchFamily="18" charset="0"/>
              </a:rPr>
              <a:t>production of </a:t>
            </a:r>
            <a:r>
              <a:rPr lang="en-US" sz="1400" b="1" dirty="0" smtClean="0">
                <a:solidFill>
                  <a:srgbClr val="002060"/>
                </a:solidFill>
                <a:latin typeface="Times New Roman" pitchFamily="18" charset="0"/>
              </a:rPr>
              <a:t>isotopes, </a:t>
            </a:r>
          </a:p>
          <a:p>
            <a:pPr indent="361950" algn="just" eaLnBrk="0" hangingPunct="0">
              <a:lnSpc>
                <a:spcPts val="1900"/>
              </a:lnSpc>
              <a:buSzPts val="1800"/>
              <a:buFont typeface="Wingdings" pitchFamily="2" charset="2"/>
              <a:buNone/>
            </a:pPr>
            <a:r>
              <a:rPr lang="en-US" sz="1400" b="1" dirty="0">
                <a:solidFill>
                  <a:srgbClr val="C00000"/>
                </a:solidFill>
                <a:latin typeface="Times New Roman" pitchFamily="18" charset="0"/>
              </a:rPr>
              <a:t>•</a:t>
            </a:r>
            <a:r>
              <a:rPr lang="en-US" sz="1400" b="1" dirty="0">
                <a:solidFill>
                  <a:srgbClr val="002060"/>
                </a:solidFill>
                <a:latin typeface="Times New Roman" pitchFamily="18" charset="0"/>
              </a:rPr>
              <a:t> </a:t>
            </a:r>
            <a:r>
              <a:rPr lang="en-US" sz="1400" b="1" dirty="0" smtClean="0">
                <a:solidFill>
                  <a:srgbClr val="002060"/>
                </a:solidFill>
                <a:latin typeface="Times New Roman" pitchFamily="18" charset="0"/>
              </a:rPr>
              <a:t>  organization </a:t>
            </a:r>
            <a:r>
              <a:rPr lang="en-US" sz="1400" b="1" dirty="0">
                <a:solidFill>
                  <a:srgbClr val="002060"/>
                </a:solidFill>
                <a:latin typeface="Times New Roman" pitchFamily="18" charset="0"/>
              </a:rPr>
              <a:t>of proton therapy of </a:t>
            </a:r>
            <a:r>
              <a:rPr lang="en-US" sz="1400" b="1" dirty="0" err="1">
                <a:solidFill>
                  <a:srgbClr val="002060"/>
                </a:solidFill>
                <a:latin typeface="Times New Roman" pitchFamily="18" charset="0"/>
              </a:rPr>
              <a:t>ophtalmic</a:t>
            </a:r>
            <a:r>
              <a:rPr lang="en-US" sz="1400" b="1" dirty="0">
                <a:solidFill>
                  <a:srgbClr val="002060"/>
                </a:solidFill>
                <a:latin typeface="Times New Roman" pitchFamily="18" charset="0"/>
              </a:rPr>
              <a:t> </a:t>
            </a:r>
            <a:r>
              <a:rPr lang="en-US" sz="1400" b="1" dirty="0" smtClean="0">
                <a:solidFill>
                  <a:srgbClr val="002060"/>
                </a:solidFill>
                <a:latin typeface="Times New Roman" pitchFamily="18" charset="0"/>
              </a:rPr>
              <a:t>diseases, </a:t>
            </a:r>
          </a:p>
          <a:p>
            <a:pPr indent="361950" algn="just" eaLnBrk="0" hangingPunct="0">
              <a:lnSpc>
                <a:spcPts val="1900"/>
              </a:lnSpc>
              <a:buSzPts val="1800"/>
              <a:buFont typeface="Wingdings" pitchFamily="2" charset="2"/>
              <a:buNone/>
            </a:pPr>
            <a:r>
              <a:rPr lang="en-US" sz="1400" b="1" dirty="0" smtClean="0">
                <a:solidFill>
                  <a:srgbClr val="C00000"/>
                </a:solidFill>
                <a:latin typeface="Times New Roman" pitchFamily="18" charset="0"/>
              </a:rPr>
              <a:t>•</a:t>
            </a:r>
            <a:r>
              <a:rPr lang="en-US" sz="1400" b="1" dirty="0" smtClean="0">
                <a:solidFill>
                  <a:srgbClr val="002060"/>
                </a:solidFill>
                <a:latin typeface="Times New Roman" pitchFamily="18" charset="0"/>
              </a:rPr>
              <a:t>  tests </a:t>
            </a:r>
            <a:r>
              <a:rPr lang="en-US" sz="1400" b="1" dirty="0">
                <a:solidFill>
                  <a:srgbClr val="002060"/>
                </a:solidFill>
                <a:latin typeface="Times New Roman" pitchFamily="18" charset="0"/>
              </a:rPr>
              <a:t>of </a:t>
            </a:r>
            <a:r>
              <a:rPr lang="en-US" sz="1400" b="1" dirty="0" err="1">
                <a:solidFill>
                  <a:srgbClr val="002060"/>
                </a:solidFill>
                <a:latin typeface="Times New Roman" pitchFamily="18" charset="0"/>
              </a:rPr>
              <a:t>radioelectronic</a:t>
            </a:r>
            <a:r>
              <a:rPr lang="en-US" sz="1400" b="1" dirty="0">
                <a:solidFill>
                  <a:srgbClr val="002060"/>
                </a:solidFill>
                <a:latin typeface="Times New Roman" pitchFamily="18" charset="0"/>
              </a:rPr>
              <a:t> components for radiation resistance using intensive proton and neutron beams,</a:t>
            </a:r>
          </a:p>
          <a:p>
            <a:pPr indent="361950" algn="just" eaLnBrk="0" hangingPunct="0">
              <a:lnSpc>
                <a:spcPts val="1900"/>
              </a:lnSpc>
              <a:buSzPts val="1800"/>
            </a:pPr>
            <a:r>
              <a:rPr lang="en-US" sz="1400" b="1" dirty="0">
                <a:solidFill>
                  <a:srgbClr val="C00000"/>
                </a:solidFill>
                <a:latin typeface="Times New Roman" pitchFamily="18" charset="0"/>
              </a:rPr>
              <a:t>•</a:t>
            </a:r>
            <a:r>
              <a:rPr lang="en-US" sz="1400" b="1" dirty="0">
                <a:solidFill>
                  <a:srgbClr val="002060"/>
                </a:solidFill>
                <a:latin typeface="Times New Roman" pitchFamily="18" charset="0"/>
              </a:rPr>
              <a:t> </a:t>
            </a:r>
            <a:r>
              <a:rPr lang="en-US" sz="1400" b="1" dirty="0" smtClean="0">
                <a:solidFill>
                  <a:srgbClr val="002060"/>
                </a:solidFill>
                <a:latin typeface="Times New Roman" pitchFamily="18" charset="0"/>
              </a:rPr>
              <a:t>experimental </a:t>
            </a:r>
            <a:r>
              <a:rPr lang="en-US" sz="1400" b="1" dirty="0">
                <a:solidFill>
                  <a:srgbClr val="002060"/>
                </a:solidFill>
                <a:latin typeface="Times New Roman" pitchFamily="18" charset="0"/>
              </a:rPr>
              <a:t>studies in fields of nuclear physics and radiation material science. </a:t>
            </a:r>
          </a:p>
          <a:p>
            <a:pPr indent="361950" algn="just" eaLnBrk="0" hangingPunct="0">
              <a:lnSpc>
                <a:spcPts val="1900"/>
              </a:lnSpc>
              <a:buSzPts val="1800"/>
            </a:pPr>
            <a:r>
              <a:rPr lang="en-US" sz="1400" b="1" dirty="0">
                <a:solidFill>
                  <a:srgbClr val="002060"/>
                </a:solidFill>
                <a:latin typeface="Times New Roman" pitchFamily="18" charset="0"/>
              </a:rPr>
              <a:t>Production of radioisotopes for medicine was chosen as the main field of the accelerated beam application. N</a:t>
            </a:r>
            <a:r>
              <a:rPr lang="en-US" sz="1400" b="1" dirty="0" smtClean="0">
                <a:solidFill>
                  <a:srgbClr val="002060"/>
                </a:solidFill>
                <a:latin typeface="Times New Roman" pitchFamily="18" charset="0"/>
              </a:rPr>
              <a:t>ow </a:t>
            </a:r>
            <a:r>
              <a:rPr lang="en-US" sz="1400" b="1" dirty="0">
                <a:solidFill>
                  <a:srgbClr val="002060"/>
                </a:solidFill>
                <a:latin typeface="Times New Roman" pitchFamily="18" charset="0"/>
              </a:rPr>
              <a:t>works have been started on creation of a beam-forming and transport system  for proton therapy of </a:t>
            </a:r>
            <a:r>
              <a:rPr lang="en-US" sz="1400" b="1" dirty="0" err="1">
                <a:solidFill>
                  <a:srgbClr val="002060"/>
                </a:solidFill>
                <a:latin typeface="Times New Roman" pitchFamily="18" charset="0"/>
              </a:rPr>
              <a:t>ophtalmic</a:t>
            </a:r>
            <a:r>
              <a:rPr lang="en-US" sz="1400" b="1" dirty="0">
                <a:solidFill>
                  <a:srgbClr val="002060"/>
                </a:solidFill>
                <a:latin typeface="Times New Roman" pitchFamily="18" charset="0"/>
              </a:rPr>
              <a:t> diseases. </a:t>
            </a:r>
            <a:endParaRPr lang="ru-RU" sz="1400" b="1" dirty="0">
              <a:solidFill>
                <a:srgbClr val="002060"/>
              </a:solidFill>
              <a:latin typeface="Times New Roman" pitchFamily="18"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Номер слайда 3"/>
          <p:cNvSpPr txBox="1">
            <a:spLocks noGrp="1"/>
          </p:cNvSpPr>
          <p:nvPr/>
        </p:nvSpPr>
        <p:spPr bwMode="auto">
          <a:xfrm>
            <a:off x="8259763" y="6448425"/>
            <a:ext cx="627062" cy="377825"/>
          </a:xfrm>
          <a:prstGeom prst="rect">
            <a:avLst/>
          </a:prstGeom>
          <a:noFill/>
          <a:ln w="9525">
            <a:noFill/>
            <a:miter lim="800000"/>
            <a:headEnd/>
            <a:tailEnd/>
          </a:ln>
        </p:spPr>
        <p:txBody>
          <a:bodyPr lIns="0" tIns="0" rIns="0" bIns="0" anchor="ctr" anchorCtr="1"/>
          <a:lstStyle/>
          <a:p>
            <a:pPr algn="r"/>
            <a:fld id="{868B85CE-9EFF-4297-914A-C8C79FC8AAE3}" type="slidenum">
              <a:rPr lang="ru-RU" sz="2200" b="1">
                <a:solidFill>
                  <a:schemeClr val="hlink"/>
                </a:solidFill>
              </a:rPr>
              <a:pPr algn="r"/>
              <a:t>13</a:t>
            </a:fld>
            <a:endParaRPr lang="ru-RU" sz="2200" b="1">
              <a:solidFill>
                <a:schemeClr val="hlink"/>
              </a:solidFill>
            </a:endParaRPr>
          </a:p>
        </p:txBody>
      </p:sp>
      <p:sp>
        <p:nvSpPr>
          <p:cNvPr id="2" name="Прямоугольник 1"/>
          <p:cNvSpPr/>
          <p:nvPr/>
        </p:nvSpPr>
        <p:spPr>
          <a:xfrm>
            <a:off x="2093242" y="260648"/>
            <a:ext cx="4896544" cy="492443"/>
          </a:xfrm>
          <a:prstGeom prst="rect">
            <a:avLst/>
          </a:prstGeom>
        </p:spPr>
        <p:txBody>
          <a:bodyPr wrap="square">
            <a:spAutoFit/>
          </a:bodyPr>
          <a:lstStyle/>
          <a:p>
            <a:r>
              <a:rPr lang="en-US" sz="2600" b="1" dirty="0">
                <a:solidFill>
                  <a:srgbClr val="C00000"/>
                </a:solidFill>
                <a:effectLst>
                  <a:outerShdw blurRad="38100" dist="38100" dir="2700000" algn="tl">
                    <a:srgbClr val="C0C0C0"/>
                  </a:outerShdw>
                </a:effectLst>
                <a:ea typeface="+mj-ea"/>
              </a:rPr>
              <a:t>Automated Control Systems</a:t>
            </a:r>
            <a:endParaRPr lang="ru-RU" sz="2600" b="1" dirty="0">
              <a:solidFill>
                <a:srgbClr val="C00000"/>
              </a:solidFill>
              <a:effectLst>
                <a:outerShdw blurRad="38100" dist="38100" dir="2700000" algn="tl">
                  <a:srgbClr val="C0C0C0"/>
                </a:outerShdw>
              </a:effectLst>
              <a:ea typeface="+mj-ea"/>
            </a:endParaRPr>
          </a:p>
        </p:txBody>
      </p:sp>
      <p:sp>
        <p:nvSpPr>
          <p:cNvPr id="4" name="Содержимое 2"/>
          <p:cNvSpPr txBox="1">
            <a:spLocks/>
          </p:cNvSpPr>
          <p:nvPr/>
        </p:nvSpPr>
        <p:spPr>
          <a:xfrm>
            <a:off x="524741" y="1124744"/>
            <a:ext cx="8223723" cy="1368152"/>
          </a:xfrm>
          <a:prstGeom prst="rect">
            <a:avLst/>
          </a:prstGeom>
          <a:solidFill>
            <a:srgbClr val="EBFFFF"/>
          </a:solidFill>
        </p:spPr>
        <p:txBody>
          <a:bodyPr/>
          <a:lstStyle>
            <a:lvl1pPr marL="180975" indent="-180975" algn="l" rtl="0" eaLnBrk="0" fontAlgn="base" hangingPunct="0">
              <a:lnSpc>
                <a:spcPct val="110000"/>
              </a:lnSpc>
              <a:spcBef>
                <a:spcPct val="40000"/>
              </a:spcBef>
              <a:spcAft>
                <a:spcPct val="20000"/>
              </a:spcAft>
              <a:buBlip>
                <a:blip r:embed="rId3"/>
              </a:buBlip>
              <a:defRPr sz="1600">
                <a:solidFill>
                  <a:schemeClr val="tx1"/>
                </a:solidFill>
                <a:latin typeface="+mn-lt"/>
                <a:ea typeface="+mn-ea"/>
                <a:cs typeface="+mn-cs"/>
              </a:defRPr>
            </a:lvl1pPr>
            <a:lvl2pPr marL="360363" indent="-177800" algn="l" rtl="0" eaLnBrk="0" fontAlgn="base" hangingPunct="0">
              <a:lnSpc>
                <a:spcPct val="110000"/>
              </a:lnSpc>
              <a:spcBef>
                <a:spcPct val="0"/>
              </a:spcBef>
              <a:spcAft>
                <a:spcPct val="20000"/>
              </a:spcAft>
              <a:buBlip>
                <a:blip r:embed="rId4"/>
              </a:buBlip>
              <a:defRPr sz="1400">
                <a:solidFill>
                  <a:schemeClr val="tx1"/>
                </a:solidFill>
                <a:latin typeface="+mn-lt"/>
                <a:cs typeface="+mn-cs"/>
              </a:defRPr>
            </a:lvl2pPr>
            <a:lvl3pPr marL="1162050" indent="-268288" algn="l" rtl="0" eaLnBrk="0" fontAlgn="base" hangingPunct="0">
              <a:spcBef>
                <a:spcPct val="0"/>
              </a:spcBef>
              <a:spcAft>
                <a:spcPct val="30000"/>
              </a:spcAft>
              <a:buBlip>
                <a:blip r:embed="rId4"/>
              </a:buBlip>
              <a:defRPr sz="2200">
                <a:solidFill>
                  <a:schemeClr val="tx1"/>
                </a:solidFill>
                <a:latin typeface="+mn-lt"/>
                <a:cs typeface="+mn-cs"/>
              </a:defRPr>
            </a:lvl3pPr>
            <a:lvl4pPr marL="1665288" indent="-228600" algn="l" rtl="0" eaLnBrk="0" fontAlgn="base" hangingPunct="0">
              <a:spcBef>
                <a:spcPct val="20000"/>
              </a:spcBef>
              <a:spcAft>
                <a:spcPct val="0"/>
              </a:spcAft>
              <a:buChar char="–"/>
              <a:defRPr sz="2000">
                <a:solidFill>
                  <a:schemeClr val="tx1"/>
                </a:solidFill>
                <a:latin typeface="+mn-lt"/>
                <a:cs typeface="+mn-cs"/>
              </a:defRPr>
            </a:lvl4pPr>
            <a:lvl5pPr marL="2073275" indent="-228600" algn="l" rtl="0" eaLnBrk="0" fontAlgn="base" hangingPunct="0">
              <a:spcBef>
                <a:spcPct val="20000"/>
              </a:spcBef>
              <a:spcAft>
                <a:spcPct val="0"/>
              </a:spcAft>
              <a:buChar char="»"/>
              <a:defRPr sz="2000">
                <a:solidFill>
                  <a:schemeClr val="tx1"/>
                </a:solidFill>
                <a:latin typeface="+mn-lt"/>
                <a:cs typeface="+mn-cs"/>
              </a:defRPr>
            </a:lvl5pPr>
            <a:lvl6pPr marL="2530475" indent="-228600" algn="l" rtl="0" fontAlgn="base">
              <a:spcBef>
                <a:spcPct val="20000"/>
              </a:spcBef>
              <a:spcAft>
                <a:spcPct val="0"/>
              </a:spcAft>
              <a:buChar char="»"/>
              <a:defRPr sz="2000">
                <a:solidFill>
                  <a:schemeClr val="tx1"/>
                </a:solidFill>
                <a:latin typeface="+mn-lt"/>
                <a:cs typeface="+mn-cs"/>
              </a:defRPr>
            </a:lvl6pPr>
            <a:lvl7pPr marL="2987675" indent="-228600" algn="l" rtl="0" fontAlgn="base">
              <a:spcBef>
                <a:spcPct val="20000"/>
              </a:spcBef>
              <a:spcAft>
                <a:spcPct val="0"/>
              </a:spcAft>
              <a:buChar char="»"/>
              <a:defRPr sz="2000">
                <a:solidFill>
                  <a:schemeClr val="tx1"/>
                </a:solidFill>
                <a:latin typeface="+mn-lt"/>
                <a:cs typeface="+mn-cs"/>
              </a:defRPr>
            </a:lvl7pPr>
            <a:lvl8pPr marL="3444875" indent="-228600" algn="l" rtl="0" fontAlgn="base">
              <a:spcBef>
                <a:spcPct val="20000"/>
              </a:spcBef>
              <a:spcAft>
                <a:spcPct val="0"/>
              </a:spcAft>
              <a:buChar char="»"/>
              <a:defRPr sz="2000">
                <a:solidFill>
                  <a:schemeClr val="tx1"/>
                </a:solidFill>
                <a:latin typeface="+mn-lt"/>
                <a:cs typeface="+mn-cs"/>
              </a:defRPr>
            </a:lvl8pPr>
            <a:lvl9pPr marL="3902075" indent="-228600" algn="l" rtl="0" fontAlgn="base">
              <a:spcBef>
                <a:spcPct val="20000"/>
              </a:spcBef>
              <a:spcAft>
                <a:spcPct val="0"/>
              </a:spcAft>
              <a:buChar char="»"/>
              <a:defRPr sz="2000">
                <a:solidFill>
                  <a:schemeClr val="tx1"/>
                </a:solidFill>
                <a:latin typeface="+mn-lt"/>
                <a:cs typeface="+mn-cs"/>
              </a:defRPr>
            </a:lvl9pPr>
          </a:lstStyle>
          <a:p>
            <a:pPr marL="0" indent="361950" algn="just">
              <a:lnSpc>
                <a:spcPts val="1600"/>
              </a:lnSpc>
              <a:spcBef>
                <a:spcPct val="0"/>
              </a:spcBef>
              <a:spcAft>
                <a:spcPct val="0"/>
              </a:spcAft>
              <a:buSzPts val="1800"/>
              <a:buFont typeface="Wingdings" pitchFamily="2" charset="2"/>
              <a:buNone/>
            </a:pPr>
            <a:r>
              <a:rPr lang="en-US" sz="1400" b="1" dirty="0">
                <a:solidFill>
                  <a:srgbClr val="002060"/>
                </a:solidFill>
                <a:latin typeface="Times New Roman" pitchFamily="18" charset="0"/>
                <a:cs typeface="Arial" pitchFamily="34" charset="0"/>
              </a:rPr>
              <a:t>Control of operation of cyclotron systems produced in NIIEFA is carried out by an operator from operator workstation. Distributed automatic control systems (ACS) are used, which consist of controllers and computers, each being responsible for the control of one or several sub-systems of the cyclotron. </a:t>
            </a:r>
          </a:p>
          <a:p>
            <a:pPr marL="0" indent="361950" algn="just">
              <a:lnSpc>
                <a:spcPts val="1600"/>
              </a:lnSpc>
              <a:spcBef>
                <a:spcPct val="0"/>
              </a:spcBef>
              <a:spcAft>
                <a:spcPct val="0"/>
              </a:spcAft>
              <a:buSzPts val="1800"/>
              <a:buFont typeface="Wingdings" pitchFamily="2" charset="2"/>
              <a:buNone/>
            </a:pPr>
            <a:r>
              <a:rPr lang="en-US" sz="1400" b="1" dirty="0">
                <a:solidFill>
                  <a:srgbClr val="002060"/>
                </a:solidFill>
                <a:latin typeface="Times New Roman" pitchFamily="18" charset="0"/>
                <a:cs typeface="Arial" pitchFamily="34" charset="0"/>
              </a:rPr>
              <a:t>The main unit of the control system is an industrial (host) computer, which inquires slave controllers and transmits the information acquired to computers of the operator’s workstation; receives commands from the operator’s workstation and performs their arbitration and distribution. </a:t>
            </a:r>
            <a:endParaRPr lang="ru-RU" sz="1400" b="1" dirty="0">
              <a:solidFill>
                <a:srgbClr val="002060"/>
              </a:solidFill>
              <a:latin typeface="Times New Roman" pitchFamily="18" charset="0"/>
              <a:cs typeface="Arial" pitchFamily="34" charset="0"/>
            </a:endParaRPr>
          </a:p>
        </p:txBody>
      </p:sp>
      <p:pic>
        <p:nvPicPr>
          <p:cNvPr id="5" name="Рисунок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741" y="2708920"/>
            <a:ext cx="3816226" cy="2596313"/>
          </a:xfrm>
          <a:prstGeom prst="rect">
            <a:avLst/>
          </a:prstGeom>
          <a:noFill/>
          <a:ln>
            <a:noFill/>
          </a:ln>
          <a:effectLst>
            <a:outerShdw blurRad="152400" dist="317500" dir="5400000" sx="90000" sy="-19000" rotWithShape="0">
              <a:prstClr val="black">
                <a:alpha val="15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Объект 2"/>
          <p:cNvGraphicFramePr>
            <a:graphicFrameLocks noChangeAspect="1"/>
          </p:cNvGraphicFramePr>
          <p:nvPr>
            <p:extLst>
              <p:ext uri="{D42A27DB-BD31-4B8C-83A1-F6EECF244321}">
                <p14:modId xmlns:p14="http://schemas.microsoft.com/office/powerpoint/2010/main" val="3879611649"/>
              </p:ext>
            </p:extLst>
          </p:nvPr>
        </p:nvGraphicFramePr>
        <p:xfrm>
          <a:off x="4374535" y="2703074"/>
          <a:ext cx="4383360" cy="2602159"/>
        </p:xfrm>
        <a:graphic>
          <a:graphicData uri="http://schemas.openxmlformats.org/presentationml/2006/ole">
            <mc:AlternateContent xmlns:mc="http://schemas.openxmlformats.org/markup-compatibility/2006">
              <mc:Choice xmlns:v="urn:schemas-microsoft-com:vml" Requires="v">
                <p:oleObj spid="_x0000_s12306" name="Точечный рисунок" r:id="rId6" imgW="9104762" imgH="4638095" progId="PBrush">
                  <p:embed/>
                </p:oleObj>
              </mc:Choice>
              <mc:Fallback>
                <p:oleObj name="Точечный рисунок" r:id="rId6" imgW="9104762" imgH="4638095" progId="PBrush">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74535" y="2703074"/>
                        <a:ext cx="4383360" cy="2602159"/>
                      </a:xfrm>
                      <a:prstGeom prst="rect">
                        <a:avLst/>
                      </a:prstGeom>
                      <a:noFill/>
                      <a:ln>
                        <a:noFill/>
                      </a:ln>
                      <a:extLst/>
                    </p:spPr>
                  </p:pic>
                </p:oleObj>
              </mc:Fallback>
            </mc:AlternateContent>
          </a:graphicData>
        </a:graphic>
      </p:graphicFrame>
      <p:sp>
        <p:nvSpPr>
          <p:cNvPr id="7" name="Прямоугольник 14"/>
          <p:cNvSpPr>
            <a:spLocks noChangeArrowheads="1"/>
          </p:cNvSpPr>
          <p:nvPr/>
        </p:nvSpPr>
        <p:spPr bwMode="auto">
          <a:xfrm>
            <a:off x="539750" y="5516563"/>
            <a:ext cx="3384178" cy="523220"/>
          </a:xfrm>
          <a:prstGeom prst="rect">
            <a:avLst/>
          </a:prstGeom>
          <a:solidFill>
            <a:srgbClr val="EBFFFF"/>
          </a:solidFill>
          <a:ln>
            <a:noFill/>
          </a:ln>
          <a:extLst/>
        </p:spPr>
        <p:txBody>
          <a:bodyPr wrap="square">
            <a:spAutoFit/>
          </a:bodyPr>
          <a:lstStyle/>
          <a:p>
            <a:pPr algn="ctr" eaLnBrk="0" hangingPunct="0">
              <a:buSzPts val="1800"/>
            </a:pPr>
            <a:r>
              <a:rPr lang="en-US" sz="1400" b="1" dirty="0" smtClean="0">
                <a:solidFill>
                  <a:srgbClr val="002060"/>
                </a:solidFill>
                <a:latin typeface="Times New Roman" pitchFamily="18" charset="0"/>
              </a:rPr>
              <a:t>State and basic </a:t>
            </a:r>
            <a:r>
              <a:rPr lang="en-US" sz="1400" b="1" dirty="0">
                <a:solidFill>
                  <a:srgbClr val="002060"/>
                </a:solidFill>
                <a:latin typeface="Times New Roman" pitchFamily="18" charset="0"/>
              </a:rPr>
              <a:t>parameters </a:t>
            </a:r>
            <a:r>
              <a:rPr lang="en-US" sz="1400" b="1" dirty="0" smtClean="0">
                <a:solidFill>
                  <a:srgbClr val="002060"/>
                </a:solidFill>
                <a:latin typeface="Times New Roman" pitchFamily="18" charset="0"/>
              </a:rPr>
              <a:t>of the          vacuum </a:t>
            </a:r>
            <a:r>
              <a:rPr lang="en-US" sz="1400" b="1" dirty="0">
                <a:solidFill>
                  <a:srgbClr val="002060"/>
                </a:solidFill>
                <a:latin typeface="Times New Roman" pitchFamily="18" charset="0"/>
              </a:rPr>
              <a:t>system</a:t>
            </a:r>
            <a:endParaRPr lang="ru-RU" sz="1400" b="1" dirty="0">
              <a:solidFill>
                <a:srgbClr val="002060"/>
              </a:solidFill>
              <a:latin typeface="Times New Roman" pitchFamily="18" charset="0"/>
            </a:endParaRPr>
          </a:p>
        </p:txBody>
      </p:sp>
      <p:sp>
        <p:nvSpPr>
          <p:cNvPr id="8" name="Прямоугольник 15"/>
          <p:cNvSpPr>
            <a:spLocks noChangeArrowheads="1"/>
          </p:cNvSpPr>
          <p:nvPr/>
        </p:nvSpPr>
        <p:spPr bwMode="auto">
          <a:xfrm>
            <a:off x="4643438" y="5516563"/>
            <a:ext cx="3929856" cy="523220"/>
          </a:xfrm>
          <a:prstGeom prst="rect">
            <a:avLst/>
          </a:prstGeom>
          <a:solidFill>
            <a:srgbClr val="EBFFFF"/>
          </a:solidFill>
          <a:ln>
            <a:noFill/>
          </a:ln>
          <a:extLst/>
        </p:spPr>
        <p:txBody>
          <a:bodyPr wrap="square">
            <a:spAutoFit/>
          </a:bodyPr>
          <a:lstStyle/>
          <a:p>
            <a:pPr algn="ctr"/>
            <a:r>
              <a:rPr lang="en-US" sz="1400" b="1" dirty="0">
                <a:solidFill>
                  <a:srgbClr val="002060"/>
                </a:solidFill>
                <a:latin typeface="Times New Roman" pitchFamily="18" charset="0"/>
              </a:rPr>
              <a:t>State and basic parameters of the temperature stabilization system</a:t>
            </a:r>
            <a:endParaRPr lang="ru-RU" sz="1400" b="1" dirty="0">
              <a:solidFill>
                <a:srgbClr val="002060"/>
              </a:solidFill>
              <a:latin typeface="Times New Roman" pitchFamily="18"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Номер слайда 3"/>
          <p:cNvSpPr txBox="1">
            <a:spLocks noGrp="1"/>
          </p:cNvSpPr>
          <p:nvPr/>
        </p:nvSpPr>
        <p:spPr bwMode="auto">
          <a:xfrm>
            <a:off x="8259763" y="6448425"/>
            <a:ext cx="627062" cy="377825"/>
          </a:xfrm>
          <a:prstGeom prst="rect">
            <a:avLst/>
          </a:prstGeom>
          <a:noFill/>
          <a:ln w="9525">
            <a:noFill/>
            <a:miter lim="800000"/>
            <a:headEnd/>
            <a:tailEnd/>
          </a:ln>
        </p:spPr>
        <p:txBody>
          <a:bodyPr lIns="0" tIns="0" rIns="0" bIns="0" anchor="ctr" anchorCtr="1"/>
          <a:lstStyle/>
          <a:p>
            <a:pPr algn="r"/>
            <a:fld id="{26D7E8A1-53D6-4141-9283-79479C4D894A}" type="slidenum">
              <a:rPr lang="ru-RU" sz="2200" b="1">
                <a:solidFill>
                  <a:schemeClr val="hlink"/>
                </a:solidFill>
              </a:rPr>
              <a:pPr algn="r"/>
              <a:t>14</a:t>
            </a:fld>
            <a:endParaRPr lang="ru-RU" sz="2200" b="1">
              <a:solidFill>
                <a:schemeClr val="hlink"/>
              </a:solidFill>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2668685655"/>
              </p:ext>
            </p:extLst>
          </p:nvPr>
        </p:nvGraphicFramePr>
        <p:xfrm>
          <a:off x="899592" y="1039336"/>
          <a:ext cx="7272808" cy="2594915"/>
        </p:xfrm>
        <a:graphic>
          <a:graphicData uri="http://schemas.openxmlformats.org/presentationml/2006/ole">
            <mc:AlternateContent xmlns:mc="http://schemas.openxmlformats.org/markup-compatibility/2006">
              <mc:Choice xmlns:v="urn:schemas-microsoft-com:vml" Requires="v">
                <p:oleObj spid="_x0000_s13360" name="Точечный рисунок" r:id="rId3" imgW="13257143" imgH="3885714" progId="PBrush">
                  <p:embed/>
                </p:oleObj>
              </mc:Choice>
              <mc:Fallback>
                <p:oleObj name="Точечный рисунок" r:id="rId3" imgW="13257143" imgH="3885714" progId="PBrush">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1039336"/>
                        <a:ext cx="7272808" cy="2594915"/>
                      </a:xfrm>
                      <a:prstGeom prst="rect">
                        <a:avLst/>
                      </a:prstGeom>
                      <a:noFill/>
                      <a:ln>
                        <a:noFill/>
                      </a:ln>
                      <a:extLst/>
                    </p:spPr>
                  </p:pic>
                </p:oleObj>
              </mc:Fallback>
            </mc:AlternateContent>
          </a:graphicData>
        </a:graphic>
      </p:graphicFrame>
      <p:sp>
        <p:nvSpPr>
          <p:cNvPr id="4" name="Прямоугольник 5"/>
          <p:cNvSpPr>
            <a:spLocks noChangeArrowheads="1"/>
          </p:cNvSpPr>
          <p:nvPr/>
        </p:nvSpPr>
        <p:spPr bwMode="auto">
          <a:xfrm>
            <a:off x="5220073" y="3357252"/>
            <a:ext cx="2952328" cy="276999"/>
          </a:xfrm>
          <a:prstGeom prst="rect">
            <a:avLst/>
          </a:prstGeom>
          <a:solidFill>
            <a:srgbClr val="EBFFFF"/>
          </a:solidFill>
          <a:ln>
            <a:noFill/>
          </a:ln>
          <a:extLst/>
        </p:spPr>
        <p:txBody>
          <a:bodyPr wrap="square">
            <a:spAutoFit/>
          </a:bodyPr>
          <a:lstStyle/>
          <a:p>
            <a:r>
              <a:rPr lang="en-US" sz="1200" b="1" dirty="0">
                <a:solidFill>
                  <a:srgbClr val="002060"/>
                </a:solidFill>
                <a:latin typeface="Times New Roman" pitchFamily="18" charset="0"/>
              </a:rPr>
              <a:t>State and basic parameters of  the injector</a:t>
            </a:r>
            <a:endParaRPr lang="ru-RU" sz="1200" b="1" dirty="0">
              <a:solidFill>
                <a:srgbClr val="002060"/>
              </a:solidFill>
              <a:latin typeface="Times New Roman" pitchFamily="18" charset="0"/>
            </a:endParaRPr>
          </a:p>
        </p:txBody>
      </p:sp>
      <p:graphicFrame>
        <p:nvGraphicFramePr>
          <p:cNvPr id="3" name="Объект 2"/>
          <p:cNvGraphicFramePr>
            <a:graphicFrameLocks noChangeAspect="1"/>
          </p:cNvGraphicFramePr>
          <p:nvPr>
            <p:extLst>
              <p:ext uri="{D42A27DB-BD31-4B8C-83A1-F6EECF244321}">
                <p14:modId xmlns:p14="http://schemas.microsoft.com/office/powerpoint/2010/main" val="1855924202"/>
              </p:ext>
            </p:extLst>
          </p:nvPr>
        </p:nvGraphicFramePr>
        <p:xfrm>
          <a:off x="539552" y="3669357"/>
          <a:ext cx="4161790" cy="2565891"/>
        </p:xfrm>
        <a:graphic>
          <a:graphicData uri="http://schemas.openxmlformats.org/presentationml/2006/ole">
            <mc:AlternateContent xmlns:mc="http://schemas.openxmlformats.org/markup-compatibility/2006">
              <mc:Choice xmlns:v="urn:schemas-microsoft-com:vml" Requires="v">
                <p:oleObj spid="_x0000_s13361" name="Точечный рисунок" r:id="rId5" imgW="9066667" imgH="4686954" progId="PBrush">
                  <p:embed/>
                </p:oleObj>
              </mc:Choice>
              <mc:Fallback>
                <p:oleObj name="Точечный рисунок" r:id="rId5" imgW="9066667" imgH="4686954" progId="PBrush">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3669357"/>
                        <a:ext cx="4161790" cy="2565891"/>
                      </a:xfrm>
                      <a:prstGeom prst="rect">
                        <a:avLst/>
                      </a:prstGeom>
                      <a:noFill/>
                      <a:ln>
                        <a:noFill/>
                      </a:ln>
                      <a:extLst/>
                    </p:spPr>
                  </p:pic>
                </p:oleObj>
              </mc:Fallback>
            </mc:AlternateContent>
          </a:graphicData>
        </a:graphic>
      </p:graphicFrame>
      <p:graphicFrame>
        <p:nvGraphicFramePr>
          <p:cNvPr id="5" name="Объект 4"/>
          <p:cNvGraphicFramePr>
            <a:graphicFrameLocks noChangeAspect="1"/>
          </p:cNvGraphicFramePr>
          <p:nvPr>
            <p:extLst>
              <p:ext uri="{D42A27DB-BD31-4B8C-83A1-F6EECF244321}">
                <p14:modId xmlns:p14="http://schemas.microsoft.com/office/powerpoint/2010/main" val="4058591885"/>
              </p:ext>
            </p:extLst>
          </p:nvPr>
        </p:nvGraphicFramePr>
        <p:xfrm>
          <a:off x="4628903" y="3694048"/>
          <a:ext cx="3975099" cy="2569711"/>
        </p:xfrm>
        <a:graphic>
          <a:graphicData uri="http://schemas.openxmlformats.org/presentationml/2006/ole">
            <mc:AlternateContent xmlns:mc="http://schemas.openxmlformats.org/markup-compatibility/2006">
              <mc:Choice xmlns:v="urn:schemas-microsoft-com:vml" Requires="v">
                <p:oleObj spid="_x0000_s13362" name="Точечный рисунок" r:id="rId7" imgW="9104762" imgH="4667902" progId="PBrush">
                  <p:embed/>
                </p:oleObj>
              </mc:Choice>
              <mc:Fallback>
                <p:oleObj name="Точечный рисунок" r:id="rId7" imgW="9104762" imgH="4667902" progId="PBrush">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28903" y="3694048"/>
                        <a:ext cx="3975099" cy="2569711"/>
                      </a:xfrm>
                      <a:prstGeom prst="rect">
                        <a:avLst/>
                      </a:prstGeom>
                      <a:noFill/>
                      <a:ln>
                        <a:noFill/>
                      </a:ln>
                      <a:extLst/>
                    </p:spPr>
                  </p:pic>
                </p:oleObj>
              </mc:Fallback>
            </mc:AlternateContent>
          </a:graphicData>
        </a:graphic>
      </p:graphicFrame>
      <p:sp>
        <p:nvSpPr>
          <p:cNvPr id="7" name="Прямоугольник 16"/>
          <p:cNvSpPr>
            <a:spLocks noChangeArrowheads="1"/>
          </p:cNvSpPr>
          <p:nvPr/>
        </p:nvSpPr>
        <p:spPr bwMode="auto">
          <a:xfrm>
            <a:off x="4797724" y="6044827"/>
            <a:ext cx="3775570" cy="276999"/>
          </a:xfrm>
          <a:prstGeom prst="rect">
            <a:avLst/>
          </a:prstGeom>
          <a:solidFill>
            <a:srgbClr val="EBFFFF"/>
          </a:solidFill>
          <a:ln>
            <a:noFill/>
          </a:ln>
          <a:extLst/>
        </p:spPr>
        <p:txBody>
          <a:bodyPr wrap="square">
            <a:spAutoFit/>
          </a:bodyPr>
          <a:lstStyle/>
          <a:p>
            <a:r>
              <a:rPr lang="en-US" sz="1200" b="1" dirty="0">
                <a:solidFill>
                  <a:srgbClr val="002060"/>
                </a:solidFill>
                <a:latin typeface="Times New Roman" pitchFamily="18" charset="0"/>
              </a:rPr>
              <a:t>State and basic parameters of the power supply system</a:t>
            </a:r>
            <a:endParaRPr lang="ru-RU" sz="1200" b="1" dirty="0">
              <a:solidFill>
                <a:srgbClr val="002060"/>
              </a:solidFill>
              <a:latin typeface="Times New Roman" pitchFamily="18"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Номер слайда 3"/>
          <p:cNvSpPr txBox="1">
            <a:spLocks noGrp="1"/>
          </p:cNvSpPr>
          <p:nvPr/>
        </p:nvSpPr>
        <p:spPr bwMode="auto">
          <a:xfrm>
            <a:off x="8259763" y="6448425"/>
            <a:ext cx="627062" cy="377825"/>
          </a:xfrm>
          <a:prstGeom prst="rect">
            <a:avLst/>
          </a:prstGeom>
          <a:noFill/>
          <a:ln w="9525">
            <a:noFill/>
            <a:miter lim="800000"/>
            <a:headEnd/>
            <a:tailEnd/>
          </a:ln>
        </p:spPr>
        <p:txBody>
          <a:bodyPr lIns="0" tIns="0" rIns="0" bIns="0" anchor="ctr" anchorCtr="1"/>
          <a:lstStyle/>
          <a:p>
            <a:pPr algn="r"/>
            <a:fld id="{E869657B-537F-45CE-9B5A-F231331B225C}" type="slidenum">
              <a:rPr lang="ru-RU" sz="2200" b="1">
                <a:solidFill>
                  <a:schemeClr val="hlink"/>
                </a:solidFill>
              </a:rPr>
              <a:pPr algn="r"/>
              <a:t>15</a:t>
            </a:fld>
            <a:endParaRPr lang="ru-RU" sz="2200" b="1">
              <a:solidFill>
                <a:schemeClr val="hlink"/>
              </a:solidFill>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2859122110"/>
              </p:ext>
            </p:extLst>
          </p:nvPr>
        </p:nvGraphicFramePr>
        <p:xfrm>
          <a:off x="539551" y="1139421"/>
          <a:ext cx="4104456" cy="2280985"/>
        </p:xfrm>
        <a:graphic>
          <a:graphicData uri="http://schemas.openxmlformats.org/presentationml/2006/ole">
            <mc:AlternateContent xmlns:mc="http://schemas.openxmlformats.org/markup-compatibility/2006">
              <mc:Choice xmlns:v="urn:schemas-microsoft-com:vml" Requires="v">
                <p:oleObj spid="_x0000_s14379" name="Точечный рисунок" r:id="rId3" imgW="8116433" imgH="4638095" progId="PBrush">
                  <p:embed/>
                </p:oleObj>
              </mc:Choice>
              <mc:Fallback>
                <p:oleObj name="Точечный рисунок" r:id="rId3" imgW="8116433" imgH="4638095" progId="PBrush">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1" y="1139421"/>
                        <a:ext cx="4104456" cy="2280985"/>
                      </a:xfrm>
                      <a:prstGeom prst="rect">
                        <a:avLst/>
                      </a:prstGeom>
                      <a:noFill/>
                      <a:ln>
                        <a:noFill/>
                      </a:ln>
                      <a:extLst/>
                    </p:spPr>
                  </p:pic>
                </p:oleObj>
              </mc:Fallback>
            </mc:AlternateContent>
          </a:graphicData>
        </a:graphic>
      </p:graphicFrame>
      <p:graphicFrame>
        <p:nvGraphicFramePr>
          <p:cNvPr id="3" name="Объект 2"/>
          <p:cNvGraphicFramePr>
            <a:graphicFrameLocks noChangeAspect="1"/>
          </p:cNvGraphicFramePr>
          <p:nvPr>
            <p:extLst>
              <p:ext uri="{D42A27DB-BD31-4B8C-83A1-F6EECF244321}">
                <p14:modId xmlns:p14="http://schemas.microsoft.com/office/powerpoint/2010/main" val="4096235405"/>
              </p:ext>
            </p:extLst>
          </p:nvPr>
        </p:nvGraphicFramePr>
        <p:xfrm>
          <a:off x="4776371" y="1107442"/>
          <a:ext cx="3816424" cy="2323778"/>
        </p:xfrm>
        <a:graphic>
          <a:graphicData uri="http://schemas.openxmlformats.org/presentationml/2006/ole">
            <mc:AlternateContent xmlns:mc="http://schemas.openxmlformats.org/markup-compatibility/2006">
              <mc:Choice xmlns:v="urn:schemas-microsoft-com:vml" Requires="v">
                <p:oleObj spid="_x0000_s14380" name="Точечный рисунок" r:id="rId5" imgW="9247619" imgH="9419048" progId="PBrush">
                  <p:embed/>
                </p:oleObj>
              </mc:Choice>
              <mc:Fallback>
                <p:oleObj name="Точечный рисунок" r:id="rId5" imgW="9247619" imgH="9419048" progId="PBrush">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6371" y="1107442"/>
                        <a:ext cx="3816424" cy="2323778"/>
                      </a:xfrm>
                      <a:prstGeom prst="rect">
                        <a:avLst/>
                      </a:prstGeom>
                      <a:noFill/>
                      <a:ln>
                        <a:noFill/>
                      </a:ln>
                      <a:extLst/>
                    </p:spPr>
                  </p:pic>
                </p:oleObj>
              </mc:Fallback>
            </mc:AlternateContent>
          </a:graphicData>
        </a:graphic>
      </p:graphicFrame>
      <p:sp>
        <p:nvSpPr>
          <p:cNvPr id="6" name="Прямоугольник 8"/>
          <p:cNvSpPr>
            <a:spLocks noChangeArrowheads="1"/>
          </p:cNvSpPr>
          <p:nvPr/>
        </p:nvSpPr>
        <p:spPr bwMode="auto">
          <a:xfrm>
            <a:off x="2987824" y="3431220"/>
            <a:ext cx="3312367" cy="276999"/>
          </a:xfrm>
          <a:prstGeom prst="rect">
            <a:avLst/>
          </a:prstGeom>
          <a:solidFill>
            <a:srgbClr val="EBFFFF"/>
          </a:solidFill>
          <a:ln>
            <a:noFill/>
          </a:ln>
          <a:extLst/>
        </p:spPr>
        <p:txBody>
          <a:bodyPr wrap="square">
            <a:spAutoFit/>
          </a:bodyPr>
          <a:lstStyle/>
          <a:p>
            <a:r>
              <a:rPr lang="en-US" sz="1200" b="1" dirty="0">
                <a:solidFill>
                  <a:srgbClr val="002060"/>
                </a:solidFill>
                <a:latin typeface="Times New Roman" pitchFamily="18" charset="0"/>
              </a:rPr>
              <a:t>State and basic parameters of  the RF - system</a:t>
            </a:r>
            <a:endParaRPr lang="ru-RU" sz="1200" b="1" dirty="0">
              <a:solidFill>
                <a:srgbClr val="002060"/>
              </a:solidFill>
              <a:latin typeface="Times New Roman" pitchFamily="18" charset="0"/>
            </a:endParaRPr>
          </a:p>
        </p:txBody>
      </p:sp>
      <p:graphicFrame>
        <p:nvGraphicFramePr>
          <p:cNvPr id="5" name="Объект 4"/>
          <p:cNvGraphicFramePr>
            <a:graphicFrameLocks noChangeAspect="1"/>
          </p:cNvGraphicFramePr>
          <p:nvPr>
            <p:extLst>
              <p:ext uri="{D42A27DB-BD31-4B8C-83A1-F6EECF244321}">
                <p14:modId xmlns:p14="http://schemas.microsoft.com/office/powerpoint/2010/main" val="1730554439"/>
              </p:ext>
            </p:extLst>
          </p:nvPr>
        </p:nvGraphicFramePr>
        <p:xfrm>
          <a:off x="501520" y="3722040"/>
          <a:ext cx="8284973" cy="2284042"/>
        </p:xfrm>
        <a:graphic>
          <a:graphicData uri="http://schemas.openxmlformats.org/presentationml/2006/ole">
            <mc:AlternateContent xmlns:mc="http://schemas.openxmlformats.org/markup-compatibility/2006">
              <mc:Choice xmlns:v="urn:schemas-microsoft-com:vml" Requires="v">
                <p:oleObj spid="_x0000_s14381" name="Точечный рисунок" r:id="rId7" imgW="21819048" imgH="5687219" progId="PBrush">
                  <p:embed/>
                </p:oleObj>
              </mc:Choice>
              <mc:Fallback>
                <p:oleObj name="Точечный рисунок" r:id="rId7" imgW="21819048" imgH="5687219" progId="PBrush">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1520" y="3722040"/>
                        <a:ext cx="8284973" cy="2284042"/>
                      </a:xfrm>
                      <a:prstGeom prst="rect">
                        <a:avLst/>
                      </a:prstGeom>
                      <a:noFill/>
                      <a:ln>
                        <a:noFill/>
                      </a:ln>
                      <a:extLst/>
                    </p:spPr>
                  </p:pic>
                </p:oleObj>
              </mc:Fallback>
            </mc:AlternateContent>
          </a:graphicData>
        </a:graphic>
      </p:graphicFrame>
      <p:sp>
        <p:nvSpPr>
          <p:cNvPr id="8" name="Прямоугольник 13"/>
          <p:cNvSpPr>
            <a:spLocks noChangeArrowheads="1"/>
          </p:cNvSpPr>
          <p:nvPr/>
        </p:nvSpPr>
        <p:spPr bwMode="auto">
          <a:xfrm>
            <a:off x="1511354" y="6083829"/>
            <a:ext cx="6265305" cy="276999"/>
          </a:xfrm>
          <a:prstGeom prst="rect">
            <a:avLst/>
          </a:prstGeom>
          <a:solidFill>
            <a:srgbClr val="EBFFFF"/>
          </a:solidFill>
          <a:ln>
            <a:noFill/>
          </a:ln>
          <a:extLst/>
        </p:spPr>
        <p:txBody>
          <a:bodyPr wrap="none">
            <a:spAutoFit/>
          </a:bodyPr>
          <a:lstStyle/>
          <a:p>
            <a:r>
              <a:rPr lang="en-US" sz="1200" b="1" dirty="0">
                <a:solidFill>
                  <a:srgbClr val="002060"/>
                </a:solidFill>
                <a:latin typeface="Times New Roman" pitchFamily="18" charset="0"/>
              </a:rPr>
              <a:t>State and basic parameters of  the beam transport system with  control  of  beam parameters</a:t>
            </a:r>
            <a:endParaRPr lang="ru-RU" sz="1200" b="1" dirty="0">
              <a:solidFill>
                <a:srgbClr val="002060"/>
              </a:solidFill>
              <a:latin typeface="Times New Roman" pitchFamily="18"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pPr>
              <a:defRPr/>
            </a:pPr>
            <a:fld id="{4FAD6932-689C-45F4-9842-C193B9F6A447}" type="slidenum">
              <a:rPr lang="ru-RU" smtClean="0"/>
              <a:pPr>
                <a:defRPr/>
              </a:pPr>
              <a:t>16</a:t>
            </a:fld>
            <a:endParaRPr lang="ru-RU"/>
          </a:p>
        </p:txBody>
      </p:sp>
      <p:sp>
        <p:nvSpPr>
          <p:cNvPr id="3" name="Прямоугольник 2"/>
          <p:cNvSpPr/>
          <p:nvPr/>
        </p:nvSpPr>
        <p:spPr>
          <a:xfrm>
            <a:off x="683568" y="2779116"/>
            <a:ext cx="7704856" cy="769441"/>
          </a:xfrm>
          <a:prstGeom prst="rect">
            <a:avLst/>
          </a:prstGeom>
          <a:solidFill>
            <a:srgbClr val="EBFFFF"/>
          </a:solidFill>
        </p:spPr>
        <p:txBody>
          <a:bodyPr wrap="square">
            <a:spAutoFit/>
          </a:bodyPr>
          <a:lstStyle/>
          <a:p>
            <a:pPr algn="ctr">
              <a:defRPr/>
            </a:pPr>
            <a:r>
              <a:rPr lang="en-US" sz="4400" b="1" dirty="0">
                <a:solidFill>
                  <a:srgbClr val="960000"/>
                </a:solidFill>
                <a:effectLst>
                  <a:outerShdw blurRad="50800" dist="38100" algn="l" rotWithShape="0">
                    <a:prstClr val="black">
                      <a:alpha val="40000"/>
                    </a:prstClr>
                  </a:outerShdw>
                </a:effectLst>
              </a:rPr>
              <a:t>Thank you for </a:t>
            </a:r>
            <a:r>
              <a:rPr lang="en-US" sz="4400" b="1" dirty="0" smtClean="0">
                <a:solidFill>
                  <a:srgbClr val="960000"/>
                </a:solidFill>
                <a:effectLst>
                  <a:outerShdw blurRad="50800" dist="38100" algn="l" rotWithShape="0">
                    <a:prstClr val="black">
                      <a:alpha val="40000"/>
                    </a:prstClr>
                  </a:outerShdw>
                </a:effectLst>
              </a:rPr>
              <a:t>attention!</a:t>
            </a:r>
            <a:endParaRPr lang="ru-RU" sz="4400" b="1" dirty="0">
              <a:solidFill>
                <a:srgbClr val="96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5865587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Заголовок 1"/>
          <p:cNvSpPr>
            <a:spLocks noGrp="1"/>
          </p:cNvSpPr>
          <p:nvPr>
            <p:ph type="title" idx="4294967295"/>
          </p:nvPr>
        </p:nvSpPr>
        <p:spPr>
          <a:xfrm>
            <a:off x="395536" y="913134"/>
            <a:ext cx="8491289" cy="719808"/>
          </a:xfrm>
        </p:spPr>
        <p:txBody>
          <a:bodyPr>
            <a:normAutofit fontScale="90000"/>
          </a:bodyPr>
          <a:lstStyle/>
          <a:p>
            <a:pPr algn="ctr"/>
            <a:r>
              <a:rPr lang="ru-RU" sz="1800" dirty="0"/>
              <a:t/>
            </a:r>
            <a:br>
              <a:rPr lang="ru-RU" sz="1800" dirty="0"/>
            </a:br>
            <a:r>
              <a:rPr lang="en-US" sz="1600" kern="1200" dirty="0">
                <a:solidFill>
                  <a:srgbClr val="002060"/>
                </a:solidFill>
                <a:latin typeface="Times New Roman" pitchFamily="18" charset="0"/>
                <a:ea typeface="+mn-ea"/>
                <a:cs typeface="Arial" pitchFamily="34" charset="0"/>
              </a:rPr>
              <a:t>A series of cyclotrons and cyclotron systems for generation of  accelerated proton beams  in an energy range from </a:t>
            </a:r>
            <a:r>
              <a:rPr lang="ru-RU" sz="1600" kern="1200" dirty="0">
                <a:solidFill>
                  <a:srgbClr val="002060"/>
                </a:solidFill>
                <a:latin typeface="Times New Roman" pitchFamily="18" charset="0"/>
                <a:ea typeface="+mn-ea"/>
                <a:cs typeface="Arial" pitchFamily="34" charset="0"/>
              </a:rPr>
              <a:t>1 </a:t>
            </a:r>
            <a:r>
              <a:rPr lang="en-US" sz="1600" kern="1200" dirty="0">
                <a:solidFill>
                  <a:srgbClr val="002060"/>
                </a:solidFill>
                <a:latin typeface="Times New Roman" pitchFamily="18" charset="0"/>
                <a:ea typeface="+mn-ea"/>
                <a:cs typeface="Arial" pitchFamily="34" charset="0"/>
              </a:rPr>
              <a:t>up to</a:t>
            </a:r>
            <a:r>
              <a:rPr lang="ru-RU" sz="1600" kern="1200" dirty="0">
                <a:solidFill>
                  <a:srgbClr val="002060"/>
                </a:solidFill>
                <a:latin typeface="Times New Roman" pitchFamily="18" charset="0"/>
                <a:ea typeface="+mn-ea"/>
                <a:cs typeface="Arial" pitchFamily="34" charset="0"/>
              </a:rPr>
              <a:t> 80 М</a:t>
            </a:r>
            <a:r>
              <a:rPr lang="en-US" sz="1600" kern="1200" dirty="0" err="1">
                <a:solidFill>
                  <a:srgbClr val="002060"/>
                </a:solidFill>
                <a:latin typeface="Times New Roman" pitchFamily="18" charset="0"/>
                <a:ea typeface="+mn-ea"/>
                <a:cs typeface="Arial" pitchFamily="34" charset="0"/>
              </a:rPr>
              <a:t>eV</a:t>
            </a:r>
            <a:r>
              <a:rPr lang="en-US" sz="1600" kern="1200" dirty="0">
                <a:solidFill>
                  <a:srgbClr val="002060"/>
                </a:solidFill>
                <a:latin typeface="Times New Roman" pitchFamily="18" charset="0"/>
                <a:ea typeface="+mn-ea"/>
                <a:cs typeface="Arial" pitchFamily="34" charset="0"/>
              </a:rPr>
              <a:t> </a:t>
            </a:r>
            <a:r>
              <a:rPr lang="ru-RU" sz="1600" kern="1200" dirty="0">
                <a:solidFill>
                  <a:srgbClr val="002060"/>
                </a:solidFill>
                <a:latin typeface="Times New Roman" pitchFamily="18" charset="0"/>
                <a:ea typeface="+mn-ea"/>
                <a:cs typeface="Arial" pitchFamily="34" charset="0"/>
              </a:rPr>
              <a:t> </a:t>
            </a:r>
            <a:r>
              <a:rPr lang="en-US" sz="1600" kern="1200" dirty="0">
                <a:solidFill>
                  <a:srgbClr val="002060"/>
                </a:solidFill>
                <a:latin typeface="Times New Roman" pitchFamily="18" charset="0"/>
                <a:ea typeface="+mn-ea"/>
                <a:cs typeface="Arial" pitchFamily="34" charset="0"/>
              </a:rPr>
              <a:t>has been designed, manufactured in the JCS </a:t>
            </a:r>
            <a:r>
              <a:rPr lang="ru-RU" sz="1600" kern="1200" dirty="0">
                <a:solidFill>
                  <a:srgbClr val="002060"/>
                </a:solidFill>
                <a:latin typeface="Times New Roman" pitchFamily="18" charset="0"/>
                <a:ea typeface="+mn-ea"/>
                <a:cs typeface="Arial" pitchFamily="34" charset="0"/>
              </a:rPr>
              <a:t>«</a:t>
            </a:r>
            <a:r>
              <a:rPr lang="en-US" sz="1600" kern="1200" dirty="0">
                <a:solidFill>
                  <a:srgbClr val="002060"/>
                </a:solidFill>
                <a:latin typeface="Times New Roman" pitchFamily="18" charset="0"/>
                <a:ea typeface="+mn-ea"/>
                <a:cs typeface="Arial" pitchFamily="34" charset="0"/>
              </a:rPr>
              <a:t>NIIEFA</a:t>
            </a:r>
            <a:r>
              <a:rPr lang="ru-RU" sz="1600" kern="1200" dirty="0">
                <a:solidFill>
                  <a:srgbClr val="002060"/>
                </a:solidFill>
                <a:latin typeface="Times New Roman" pitchFamily="18" charset="0"/>
                <a:ea typeface="+mn-ea"/>
                <a:cs typeface="Arial" pitchFamily="34" charset="0"/>
              </a:rPr>
              <a:t>»</a:t>
            </a:r>
            <a:r>
              <a:rPr lang="en-US" sz="1600" kern="1200" dirty="0">
                <a:solidFill>
                  <a:srgbClr val="002060"/>
                </a:solidFill>
                <a:latin typeface="Times New Roman" pitchFamily="18" charset="0"/>
                <a:ea typeface="+mn-ea"/>
                <a:cs typeface="Arial" pitchFamily="34" charset="0"/>
              </a:rPr>
              <a:t>  and put into operation.</a:t>
            </a:r>
            <a:r>
              <a:rPr lang="ru-RU" sz="1600" kern="1200" dirty="0">
                <a:solidFill>
                  <a:srgbClr val="002060"/>
                </a:solidFill>
                <a:latin typeface="Times New Roman" pitchFamily="18" charset="0"/>
                <a:ea typeface="+mn-ea"/>
                <a:cs typeface="Arial" pitchFamily="34" charset="0"/>
              </a:rPr>
              <a:t> </a:t>
            </a:r>
          </a:p>
        </p:txBody>
      </p:sp>
      <p:sp>
        <p:nvSpPr>
          <p:cNvPr id="6147" name="Номер слайда 3"/>
          <p:cNvSpPr txBox="1">
            <a:spLocks noGrp="1"/>
          </p:cNvSpPr>
          <p:nvPr/>
        </p:nvSpPr>
        <p:spPr bwMode="auto">
          <a:xfrm>
            <a:off x="8259763" y="6448425"/>
            <a:ext cx="627062" cy="377825"/>
          </a:xfrm>
          <a:prstGeom prst="rect">
            <a:avLst/>
          </a:prstGeom>
          <a:noFill/>
          <a:ln w="9525">
            <a:noFill/>
            <a:miter lim="800000"/>
            <a:headEnd/>
            <a:tailEnd/>
          </a:ln>
        </p:spPr>
        <p:txBody>
          <a:bodyPr lIns="0" tIns="0" rIns="0" bIns="0" anchor="ctr" anchorCtr="1"/>
          <a:lstStyle/>
          <a:p>
            <a:pPr algn="r"/>
            <a:fld id="{CBB3DD6E-1DB1-43B8-948F-2FD10F73121C}" type="slidenum">
              <a:rPr lang="ru-RU" sz="2200" b="1">
                <a:solidFill>
                  <a:schemeClr val="hlink"/>
                </a:solidFill>
              </a:rPr>
              <a:pPr algn="r"/>
              <a:t>2</a:t>
            </a:fld>
            <a:endParaRPr lang="ru-RU" sz="2200" b="1">
              <a:solidFill>
                <a:schemeClr val="hlink"/>
              </a:solidFill>
            </a:endParaRPr>
          </a:p>
        </p:txBody>
      </p:sp>
      <p:sp>
        <p:nvSpPr>
          <p:cNvPr id="2" name="TextBox 1"/>
          <p:cNvSpPr txBox="1"/>
          <p:nvPr/>
        </p:nvSpPr>
        <p:spPr>
          <a:xfrm>
            <a:off x="919932" y="188640"/>
            <a:ext cx="6912768" cy="558358"/>
          </a:xfrm>
          <a:prstGeom prst="rect">
            <a:avLst/>
          </a:prstGeom>
          <a:noFill/>
        </p:spPr>
        <p:txBody>
          <a:bodyPr wrap="square" rtlCol="0">
            <a:spAutoFit/>
          </a:bodyPr>
          <a:lstStyle/>
          <a:p>
            <a:pPr algn="ctr" fontAlgn="auto">
              <a:lnSpc>
                <a:spcPct val="130000"/>
              </a:lnSpc>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600" b="1" dirty="0">
                <a:solidFill>
                  <a:srgbClr val="C00000"/>
                </a:solidFill>
                <a:effectLst>
                  <a:outerShdw blurRad="38100" dist="38100" dir="2700000" algn="tl">
                    <a:srgbClr val="C0C0C0"/>
                  </a:outerShdw>
                </a:effectLst>
                <a:ea typeface="+mj-ea"/>
              </a:rPr>
              <a:t>Main Parameters of Cyclotrons</a:t>
            </a:r>
            <a:r>
              <a:rPr lang="ru-RU" sz="2600" b="1" dirty="0">
                <a:solidFill>
                  <a:srgbClr val="C00000"/>
                </a:solidFill>
                <a:effectLst>
                  <a:outerShdw blurRad="38100" dist="38100" dir="2700000" algn="tl">
                    <a:srgbClr val="C0C0C0"/>
                  </a:outerShdw>
                </a:effectLst>
                <a:ea typeface="+mj-ea"/>
              </a:rPr>
              <a:t> </a:t>
            </a:r>
          </a:p>
        </p:txBody>
      </p:sp>
      <p:graphicFrame>
        <p:nvGraphicFramePr>
          <p:cNvPr id="9" name="Group 79"/>
          <p:cNvGraphicFramePr>
            <a:graphicFrameLocks noGrp="1"/>
          </p:cNvGraphicFramePr>
          <p:nvPr>
            <p:extLst>
              <p:ext uri="{D42A27DB-BD31-4B8C-83A1-F6EECF244321}">
                <p14:modId xmlns:p14="http://schemas.microsoft.com/office/powerpoint/2010/main" val="3239199996"/>
              </p:ext>
            </p:extLst>
          </p:nvPr>
        </p:nvGraphicFramePr>
        <p:xfrm>
          <a:off x="395536" y="1844824"/>
          <a:ext cx="8430591" cy="4242348"/>
        </p:xfrm>
        <a:graphic>
          <a:graphicData uri="http://schemas.openxmlformats.org/drawingml/2006/table">
            <a:tbl>
              <a:tblPr/>
              <a:tblGrid>
                <a:gridCol w="1013767"/>
                <a:gridCol w="1008112"/>
                <a:gridCol w="1080120"/>
                <a:gridCol w="1146473"/>
                <a:gridCol w="936104"/>
                <a:gridCol w="936104"/>
                <a:gridCol w="2309911"/>
              </a:tblGrid>
              <a:tr h="280512">
                <a:tc rowSpan="2">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rPr>
                        <a:t>Cyclotron</a:t>
                      </a:r>
                      <a:endParaRPr kumimoji="0" lang="ru-RU"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rPr>
                        <a:t>Type of ions</a:t>
                      </a:r>
                      <a:endParaRPr kumimoji="0" lang="ru-RU"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hMerge="1">
                  <a:txBody>
                    <a:bodyPr/>
                    <a:lstStyle/>
                    <a:p>
                      <a:endParaRPr lang="ru-RU"/>
                    </a:p>
                  </a:txBody>
                  <a:tcPr/>
                </a:tc>
                <a:tc rowSpan="2">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rPr>
                        <a:t>Energy, </a:t>
                      </a:r>
                      <a:r>
                        <a:rPr kumimoji="0" lang="ru-RU"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rPr>
                        <a:t> </a:t>
                      </a:r>
                    </a:p>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rPr>
                        <a:t>E</a:t>
                      </a:r>
                      <a:r>
                        <a:rPr kumimoji="0" lang="ru-RU"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rPr>
                        <a:t>, М</a:t>
                      </a:r>
                      <a:r>
                        <a:rPr kumimoji="0" lang="en-US" sz="1400" b="1" i="0" u="none" strike="noStrike" cap="none" normalizeH="0" baseline="0" dirty="0" err="1" smtClean="0">
                          <a:ln>
                            <a:noFill/>
                          </a:ln>
                          <a:solidFill>
                            <a:schemeClr val="tx1"/>
                          </a:solidFill>
                          <a:effectLst/>
                          <a:latin typeface="Times New Roman" pitchFamily="18" charset="0"/>
                          <a:ea typeface="Calibri" charset="-52"/>
                          <a:cs typeface="Times New Roman" pitchFamily="18" charset="0"/>
                        </a:rPr>
                        <a:t>eV</a:t>
                      </a:r>
                      <a:endParaRPr kumimoji="0" lang="ru-RU"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rowSpan="2">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rPr>
                        <a:t>Current</a:t>
                      </a:r>
                      <a:r>
                        <a:rPr kumimoji="0" lang="ru-RU"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rPr>
                        <a:t>, </a:t>
                      </a:r>
                    </a:p>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rPr>
                        <a:t>I</a:t>
                      </a:r>
                      <a:r>
                        <a:rPr kumimoji="0" lang="ru-RU"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rPr>
                        <a:t>,</a:t>
                      </a:r>
                      <a:r>
                        <a:rPr kumimoji="0" lang="ru-RU" sz="1400" b="0" i="0" u="none" strike="noStrike" cap="none" normalizeH="0" baseline="0" dirty="0" smtClean="0">
                          <a:ln>
                            <a:noFill/>
                          </a:ln>
                          <a:solidFill>
                            <a:srgbClr val="C00000"/>
                          </a:solidFill>
                          <a:effectLst/>
                          <a:latin typeface="Times New Roman" pitchFamily="18" charset="0"/>
                          <a:ea typeface="Calibri" charset="-52"/>
                          <a:cs typeface="Times New Roman" pitchFamily="18" charset="0"/>
                        </a:rPr>
                        <a:t> </a:t>
                      </a:r>
                      <a:r>
                        <a:rPr kumimoji="0" lang="en-US"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rPr>
                        <a:t>µA</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rowSpan="2">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rPr>
                        <a:t>Beam line</a:t>
                      </a:r>
                      <a:endParaRPr kumimoji="0" lang="ru-RU"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rowSpan="2">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rPr>
                        <a:t>Additional Equipment</a:t>
                      </a:r>
                      <a:endParaRPr kumimoji="0" lang="ru-RU"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r h="624374">
                <a:tc vMerge="1">
                  <a:txBody>
                    <a:bodyPr/>
                    <a:lstStyle/>
                    <a:p>
                      <a:endParaRPr lang="ru-RU"/>
                    </a:p>
                  </a:txBody>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rPr>
                        <a:t>To be accelerated</a:t>
                      </a:r>
                      <a:endParaRPr kumimoji="0" lang="ru-RU"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rPr>
                        <a:t>To be extracted</a:t>
                      </a:r>
                      <a:endParaRPr kumimoji="0" lang="ru-RU"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r>
              <a:tr h="562790">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dirty="0" smtClean="0">
                          <a:ln>
                            <a:noFill/>
                          </a:ln>
                          <a:solidFill>
                            <a:srgbClr val="C00000"/>
                          </a:solidFill>
                          <a:effectLst/>
                          <a:latin typeface="Times New Roman" pitchFamily="18" charset="0"/>
                          <a:ea typeface="Calibri" charset="-52"/>
                          <a:cs typeface="Times New Roman" pitchFamily="18" charset="0"/>
                        </a:rPr>
                        <a:t>СС1 - 3</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rPr>
                        <a:t>H</a:t>
                      </a:r>
                      <a:r>
                        <a:rPr kumimoji="0" lang="en-US" sz="1400" b="1" i="0" u="none" strike="noStrike" cap="none" normalizeH="0" baseline="30000" dirty="0" smtClean="0">
                          <a:ln>
                            <a:noFill/>
                          </a:ln>
                          <a:solidFill>
                            <a:schemeClr val="tx1"/>
                          </a:solidFill>
                          <a:effectLst/>
                          <a:latin typeface="Times New Roman" pitchFamily="18" charset="0"/>
                          <a:ea typeface="Calibri" charset="-52"/>
                          <a:cs typeface="Times New Roman" pitchFamily="18" charset="0"/>
                        </a:rPr>
                        <a:t>-</a:t>
                      </a:r>
                      <a:endParaRPr kumimoji="0" lang="ru-RU"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ea typeface="Calibri" charset="-52"/>
                          <a:cs typeface="Times New Roman" pitchFamily="18" charset="0"/>
                        </a:rPr>
                        <a:t>H</a:t>
                      </a:r>
                      <a:r>
                        <a:rPr kumimoji="0" lang="en-US" sz="1400" b="1" i="0" u="none" strike="noStrike" cap="none" normalizeH="0" baseline="30000" smtClean="0">
                          <a:ln>
                            <a:noFill/>
                          </a:ln>
                          <a:solidFill>
                            <a:schemeClr val="tx1"/>
                          </a:solidFill>
                          <a:effectLst/>
                          <a:latin typeface="Times New Roman" pitchFamily="18" charset="0"/>
                          <a:ea typeface="Calibri" charset="-52"/>
                          <a:cs typeface="Times New Roman" pitchFamily="18" charset="0"/>
                        </a:rPr>
                        <a:t>+</a:t>
                      </a:r>
                      <a:endParaRPr kumimoji="0" lang="ru-RU" sz="1400" b="1" i="0" u="none" strike="noStrike" cap="none" normalizeH="0" baseline="0" smtClean="0">
                        <a:ln>
                          <a:noFill/>
                        </a:ln>
                        <a:solidFill>
                          <a:schemeClr val="tx1"/>
                        </a:solidFill>
                        <a:effectLst/>
                        <a:latin typeface="Times New Roman" pitchFamily="18" charset="0"/>
                        <a:ea typeface="Calibri" charset="-5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ea typeface="Calibri" charset="-52"/>
                          <a:cs typeface="Times New Roman" pitchFamily="18" charset="0"/>
                        </a:rPr>
                        <a:t>1 - 3</a:t>
                      </a:r>
                      <a:endParaRPr kumimoji="0" lang="ru-RU" sz="1400" b="1" i="0" u="none" strike="noStrike" cap="none" normalizeH="0" baseline="0" smtClean="0">
                        <a:ln>
                          <a:noFill/>
                        </a:ln>
                        <a:solidFill>
                          <a:schemeClr val="tx1"/>
                        </a:solidFill>
                        <a:effectLst/>
                        <a:latin typeface="Times New Roman" pitchFamily="18" charset="0"/>
                        <a:ea typeface="Calibri" charset="-5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rPr>
                        <a:t>20</a:t>
                      </a:r>
                      <a:endParaRPr kumimoji="0" lang="ru-RU"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rPr>
                        <a:t>available</a:t>
                      </a:r>
                      <a:endParaRPr kumimoji="0" lang="ru-RU"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err="1" smtClean="0">
                          <a:ln>
                            <a:noFill/>
                          </a:ln>
                          <a:solidFill>
                            <a:schemeClr val="tx1"/>
                          </a:solidFill>
                          <a:effectLst/>
                          <a:latin typeface="Times New Roman" pitchFamily="18" charset="0"/>
                          <a:ea typeface="Calibri" charset="-52"/>
                          <a:cs typeface="Times New Roman" pitchFamily="18" charset="0"/>
                        </a:rPr>
                        <a:t>Analizer</a:t>
                      </a:r>
                      <a:r>
                        <a:rPr kumimoji="0" lang="ru-RU"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rPr>
                        <a:t>: ΔЕ/Е&lt;10</a:t>
                      </a:r>
                      <a:r>
                        <a:rPr kumimoji="0" lang="ru-RU" sz="1400" b="1" i="0" u="none" strike="noStrike" cap="none" normalizeH="0" baseline="30000" dirty="0" smtClean="0">
                          <a:ln>
                            <a:noFill/>
                          </a:ln>
                          <a:solidFill>
                            <a:schemeClr val="tx1"/>
                          </a:solidFill>
                          <a:effectLst/>
                          <a:latin typeface="Times New Roman" pitchFamily="18" charset="0"/>
                          <a:ea typeface="Calibri" charset="-52"/>
                          <a:cs typeface="Times New Roman" pitchFamily="18" charset="0"/>
                        </a:rPr>
                        <a:t>-3</a:t>
                      </a:r>
                      <a:r>
                        <a:rPr kumimoji="0" lang="ru-RU"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rPr>
                        <a:t>,</a:t>
                      </a:r>
                    </a:p>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rPr>
                        <a:t>I</a:t>
                      </a:r>
                      <a:r>
                        <a:rPr kumimoji="0" lang="ru-RU"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rPr>
                        <a:t> = 10 – 100 </a:t>
                      </a:r>
                      <a:r>
                        <a:rPr kumimoji="0" lang="en-US"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rPr>
                        <a:t>n</a:t>
                      </a:r>
                      <a:r>
                        <a:rPr kumimoji="0" lang="ru-RU"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rPr>
                        <a:t>А</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r h="422092">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dirty="0" smtClean="0">
                          <a:ln>
                            <a:noFill/>
                          </a:ln>
                          <a:solidFill>
                            <a:srgbClr val="C00000"/>
                          </a:solidFill>
                          <a:effectLst/>
                          <a:latin typeface="Times New Roman" pitchFamily="18" charset="0"/>
                          <a:ea typeface="Calibri" charset="-52"/>
                          <a:cs typeface="Times New Roman" pitchFamily="18" charset="0"/>
                        </a:rPr>
                        <a:t>СС - 12</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ea typeface="Calibri" charset="-52"/>
                          <a:cs typeface="Times New Roman" pitchFamily="18" charset="0"/>
                        </a:rPr>
                        <a:t>H</a:t>
                      </a:r>
                      <a:r>
                        <a:rPr kumimoji="0" lang="en-US" sz="1400" b="1" i="0" u="none" strike="noStrike" cap="none" normalizeH="0" baseline="30000" smtClean="0">
                          <a:ln>
                            <a:noFill/>
                          </a:ln>
                          <a:solidFill>
                            <a:schemeClr val="tx1"/>
                          </a:solidFill>
                          <a:effectLst/>
                          <a:latin typeface="Times New Roman" pitchFamily="18" charset="0"/>
                          <a:ea typeface="Calibri" charset="-52"/>
                          <a:cs typeface="Times New Roman" pitchFamily="18" charset="0"/>
                        </a:rPr>
                        <a:t>-</a:t>
                      </a:r>
                      <a:endParaRPr kumimoji="0" lang="ru-RU" sz="1400" b="1" i="0" u="none" strike="noStrike" cap="none" normalizeH="0" baseline="0" smtClean="0">
                        <a:ln>
                          <a:noFill/>
                        </a:ln>
                        <a:solidFill>
                          <a:schemeClr val="tx1"/>
                        </a:solidFill>
                        <a:effectLst/>
                        <a:latin typeface="Times New Roman" pitchFamily="18" charset="0"/>
                        <a:ea typeface="Calibri" charset="-5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ea typeface="Calibri" charset="-52"/>
                          <a:cs typeface="Times New Roman" pitchFamily="18" charset="0"/>
                        </a:rPr>
                        <a:t>H</a:t>
                      </a:r>
                      <a:r>
                        <a:rPr kumimoji="0" lang="en-US" sz="1400" b="1" i="0" u="none" strike="noStrike" cap="none" normalizeH="0" baseline="30000" smtClean="0">
                          <a:ln>
                            <a:noFill/>
                          </a:ln>
                          <a:solidFill>
                            <a:schemeClr val="tx1"/>
                          </a:solidFill>
                          <a:effectLst/>
                          <a:latin typeface="Times New Roman" pitchFamily="18" charset="0"/>
                          <a:ea typeface="Calibri" charset="-52"/>
                          <a:cs typeface="Times New Roman" pitchFamily="18" charset="0"/>
                        </a:rPr>
                        <a:t>+</a:t>
                      </a:r>
                      <a:endParaRPr kumimoji="0" lang="ru-RU" sz="1400" b="1" i="0" u="none" strike="noStrike" cap="none" normalizeH="0" baseline="0" smtClean="0">
                        <a:ln>
                          <a:noFill/>
                        </a:ln>
                        <a:solidFill>
                          <a:schemeClr val="tx1"/>
                        </a:solidFill>
                        <a:effectLst/>
                        <a:latin typeface="Times New Roman" pitchFamily="18" charset="0"/>
                        <a:ea typeface="Calibri" charset="-5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ea typeface="Calibri" charset="-52"/>
                          <a:cs typeface="Times New Roman" pitchFamily="18" charset="0"/>
                        </a:rPr>
                        <a:t>12</a:t>
                      </a:r>
                      <a:endParaRPr kumimoji="0" lang="ru-RU" sz="1400" b="1" i="0" u="none" strike="noStrike" cap="none" normalizeH="0" baseline="0" smtClean="0">
                        <a:ln>
                          <a:noFill/>
                        </a:ln>
                        <a:solidFill>
                          <a:schemeClr val="tx1"/>
                        </a:solidFill>
                        <a:effectLst/>
                        <a:latin typeface="Times New Roman" pitchFamily="18" charset="0"/>
                        <a:ea typeface="Calibri" charset="-5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ea typeface="Calibri" charset="-52"/>
                          <a:cs typeface="Times New Roman" pitchFamily="18" charset="0"/>
                        </a:rPr>
                        <a:t>100</a:t>
                      </a:r>
                      <a:endParaRPr kumimoji="0" lang="ru-RU" sz="1400" b="1" i="0" u="none" strike="noStrike" cap="none" normalizeH="0" baseline="0" smtClean="0">
                        <a:ln>
                          <a:noFill/>
                        </a:ln>
                        <a:solidFill>
                          <a:schemeClr val="tx1"/>
                        </a:solidFill>
                        <a:effectLst/>
                        <a:latin typeface="Times New Roman" pitchFamily="18" charset="0"/>
                        <a:ea typeface="Calibri" charset="-5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rPr>
                        <a:t>available</a:t>
                      </a:r>
                      <a:endParaRPr kumimoji="0" lang="ru-RU"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rPr>
                        <a:t>Target system</a:t>
                      </a:r>
                      <a:endParaRPr kumimoji="0" lang="ru-RU"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r h="422092">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dirty="0" smtClean="0">
                          <a:ln>
                            <a:noFill/>
                          </a:ln>
                          <a:solidFill>
                            <a:srgbClr val="C00000"/>
                          </a:solidFill>
                          <a:effectLst/>
                          <a:latin typeface="Times New Roman" pitchFamily="18" charset="0"/>
                          <a:ea typeface="Calibri" charset="-52"/>
                          <a:cs typeface="Times New Roman" pitchFamily="18" charset="0"/>
                        </a:rPr>
                        <a:t>СС - 18∕9</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rPr>
                        <a:t>H</a:t>
                      </a:r>
                      <a:r>
                        <a:rPr kumimoji="0" lang="en-US" sz="1400" b="1" i="0" u="none" strike="noStrike" cap="none" normalizeH="0" baseline="30000" dirty="0" smtClean="0">
                          <a:ln>
                            <a:noFill/>
                          </a:ln>
                          <a:solidFill>
                            <a:schemeClr val="tx1"/>
                          </a:solidFill>
                          <a:effectLst/>
                          <a:latin typeface="Times New Roman" pitchFamily="18" charset="0"/>
                          <a:ea typeface="Calibri" charset="-52"/>
                          <a:cs typeface="Times New Roman" pitchFamily="18" charset="0"/>
                        </a:rPr>
                        <a:t>- </a:t>
                      </a:r>
                      <a:r>
                        <a:rPr kumimoji="0" lang="en-US"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rPr>
                        <a:t>/ D</a:t>
                      </a:r>
                      <a:r>
                        <a:rPr kumimoji="0" lang="en-US" sz="1400" b="1" i="0" u="none" strike="noStrike" cap="none" normalizeH="0" baseline="30000" dirty="0" smtClean="0">
                          <a:ln>
                            <a:noFill/>
                          </a:ln>
                          <a:solidFill>
                            <a:schemeClr val="tx1"/>
                          </a:solidFill>
                          <a:effectLst/>
                          <a:latin typeface="Times New Roman" pitchFamily="18" charset="0"/>
                          <a:ea typeface="Calibri" charset="-52"/>
                          <a:cs typeface="Times New Roman" pitchFamily="18" charset="0"/>
                        </a:rPr>
                        <a:t>-</a:t>
                      </a:r>
                      <a:endParaRPr kumimoji="0" lang="ru-RU"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ea typeface="Calibri" charset="-52"/>
                          <a:cs typeface="Times New Roman" pitchFamily="18" charset="0"/>
                        </a:rPr>
                        <a:t>H</a:t>
                      </a:r>
                      <a:r>
                        <a:rPr kumimoji="0" lang="en-US" sz="1400" b="1" i="0" u="none" strike="noStrike" cap="none" normalizeH="0" baseline="30000" smtClean="0">
                          <a:ln>
                            <a:noFill/>
                          </a:ln>
                          <a:solidFill>
                            <a:schemeClr val="tx1"/>
                          </a:solidFill>
                          <a:effectLst/>
                          <a:latin typeface="Times New Roman" pitchFamily="18" charset="0"/>
                          <a:ea typeface="Calibri" charset="-52"/>
                          <a:cs typeface="Times New Roman" pitchFamily="18" charset="0"/>
                        </a:rPr>
                        <a:t>+ </a:t>
                      </a:r>
                      <a:r>
                        <a:rPr kumimoji="0" lang="en-US" sz="1400" b="1" i="0" u="none" strike="noStrike" cap="none" normalizeH="0" baseline="0" smtClean="0">
                          <a:ln>
                            <a:noFill/>
                          </a:ln>
                          <a:solidFill>
                            <a:schemeClr val="tx1"/>
                          </a:solidFill>
                          <a:effectLst/>
                          <a:latin typeface="Times New Roman" pitchFamily="18" charset="0"/>
                          <a:ea typeface="Calibri" charset="-52"/>
                          <a:cs typeface="Times New Roman" pitchFamily="18" charset="0"/>
                        </a:rPr>
                        <a:t>/ D</a:t>
                      </a:r>
                      <a:r>
                        <a:rPr kumimoji="0" lang="en-US" sz="1400" b="1" i="0" u="none" strike="noStrike" cap="none" normalizeH="0" baseline="30000" smtClean="0">
                          <a:ln>
                            <a:noFill/>
                          </a:ln>
                          <a:solidFill>
                            <a:schemeClr val="tx1"/>
                          </a:solidFill>
                          <a:effectLst/>
                          <a:latin typeface="Times New Roman" pitchFamily="18" charset="0"/>
                          <a:ea typeface="Calibri" charset="-52"/>
                          <a:cs typeface="Times New Roman" pitchFamily="18" charset="0"/>
                        </a:rPr>
                        <a:t>+</a:t>
                      </a:r>
                      <a:endParaRPr kumimoji="0" lang="ru-RU" sz="1400" b="1" i="0" u="none" strike="noStrike" cap="none" normalizeH="0" baseline="0" smtClean="0">
                        <a:ln>
                          <a:noFill/>
                        </a:ln>
                        <a:solidFill>
                          <a:schemeClr val="tx1"/>
                        </a:solidFill>
                        <a:effectLst/>
                        <a:latin typeface="Times New Roman" pitchFamily="18" charset="0"/>
                        <a:ea typeface="Calibri" charset="-5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rPr>
                        <a:t>18 / 9</a:t>
                      </a:r>
                      <a:endParaRPr kumimoji="0" lang="ru-RU"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ea typeface="Calibri" charset="-52"/>
                          <a:cs typeface="Times New Roman" pitchFamily="18" charset="0"/>
                        </a:rPr>
                        <a:t>100/</a:t>
                      </a:r>
                      <a:r>
                        <a:rPr kumimoji="0" lang="ru-RU" sz="1400" b="1" i="0" u="none" strike="noStrike" cap="none" normalizeH="0" baseline="0" smtClean="0">
                          <a:ln>
                            <a:noFill/>
                          </a:ln>
                          <a:solidFill>
                            <a:schemeClr val="tx1"/>
                          </a:solidFill>
                          <a:effectLst/>
                          <a:latin typeface="Times New Roman" pitchFamily="18" charset="0"/>
                          <a:ea typeface="Calibri" charset="-52"/>
                          <a:cs typeface="Times New Roman" pitchFamily="18" charset="0"/>
                        </a:rPr>
                        <a:t>50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rPr>
                        <a:t>available</a:t>
                      </a:r>
                      <a:endParaRPr kumimoji="0" lang="ru-RU"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rPr>
                        <a:t>Target system</a:t>
                      </a:r>
                      <a:endParaRPr kumimoji="0" lang="ru-RU"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r h="569004">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dirty="0" smtClean="0">
                          <a:ln>
                            <a:noFill/>
                          </a:ln>
                          <a:solidFill>
                            <a:srgbClr val="C00000"/>
                          </a:solidFill>
                          <a:effectLst/>
                          <a:latin typeface="Times New Roman" pitchFamily="18" charset="0"/>
                          <a:ea typeface="Calibri" charset="-52"/>
                          <a:cs typeface="Times New Roman" pitchFamily="18" charset="0"/>
                        </a:rPr>
                        <a:t>СС- 18∕9</a:t>
                      </a:r>
                      <a:r>
                        <a:rPr kumimoji="0" lang="en-US" sz="1400" b="1" i="0" u="none" strike="noStrike" cap="none" normalizeH="0" baseline="0" dirty="0" smtClean="0">
                          <a:ln>
                            <a:noFill/>
                          </a:ln>
                          <a:solidFill>
                            <a:srgbClr val="C00000"/>
                          </a:solidFill>
                          <a:effectLst/>
                          <a:latin typeface="Times New Roman" pitchFamily="18" charset="0"/>
                          <a:ea typeface="Calibri" charset="-52"/>
                          <a:cs typeface="Times New Roman" pitchFamily="18" charset="0"/>
                        </a:rPr>
                        <a:t>M</a:t>
                      </a:r>
                      <a:endParaRPr kumimoji="0" lang="ru-RU" sz="1400" b="1" i="0" u="none" strike="noStrike" cap="none" normalizeH="0" baseline="0" dirty="0" smtClean="0">
                        <a:ln>
                          <a:noFill/>
                        </a:ln>
                        <a:solidFill>
                          <a:srgbClr val="C00000"/>
                        </a:solidFill>
                        <a:effectLst/>
                        <a:latin typeface="Times New Roman" pitchFamily="18" charset="0"/>
                        <a:ea typeface="Calibri" charset="-5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ea typeface="Calibri" charset="-52"/>
                          <a:cs typeface="Times New Roman" pitchFamily="18" charset="0"/>
                        </a:rPr>
                        <a:t>H</a:t>
                      </a:r>
                      <a:r>
                        <a:rPr kumimoji="0" lang="en-US" sz="1400" b="1" i="0" u="none" strike="noStrike" cap="none" normalizeH="0" baseline="30000" smtClean="0">
                          <a:ln>
                            <a:noFill/>
                          </a:ln>
                          <a:solidFill>
                            <a:schemeClr val="tx1"/>
                          </a:solidFill>
                          <a:effectLst/>
                          <a:latin typeface="Times New Roman" pitchFamily="18" charset="0"/>
                          <a:ea typeface="Calibri" charset="-52"/>
                          <a:cs typeface="Times New Roman" pitchFamily="18" charset="0"/>
                        </a:rPr>
                        <a:t>- </a:t>
                      </a:r>
                      <a:r>
                        <a:rPr kumimoji="0" lang="en-US" sz="1400" b="1" i="0" u="none" strike="noStrike" cap="none" normalizeH="0" baseline="0" smtClean="0">
                          <a:ln>
                            <a:noFill/>
                          </a:ln>
                          <a:solidFill>
                            <a:schemeClr val="tx1"/>
                          </a:solidFill>
                          <a:effectLst/>
                          <a:latin typeface="Times New Roman" pitchFamily="18" charset="0"/>
                          <a:ea typeface="Calibri" charset="-52"/>
                          <a:cs typeface="Times New Roman" pitchFamily="18" charset="0"/>
                        </a:rPr>
                        <a:t>/ D</a:t>
                      </a:r>
                      <a:r>
                        <a:rPr kumimoji="0" lang="en-US" sz="1400" b="1" i="0" u="none" strike="noStrike" cap="none" normalizeH="0" baseline="30000" smtClean="0">
                          <a:ln>
                            <a:noFill/>
                          </a:ln>
                          <a:solidFill>
                            <a:schemeClr val="tx1"/>
                          </a:solidFill>
                          <a:effectLst/>
                          <a:latin typeface="Times New Roman" pitchFamily="18" charset="0"/>
                          <a:ea typeface="Calibri" charset="-52"/>
                          <a:cs typeface="Times New Roman" pitchFamily="18" charset="0"/>
                        </a:rPr>
                        <a:t>-</a:t>
                      </a:r>
                      <a:endParaRPr kumimoji="0" lang="ru-RU" sz="1400" b="1" i="0" u="none" strike="noStrike" cap="none" normalizeH="0" baseline="0" smtClean="0">
                        <a:ln>
                          <a:noFill/>
                        </a:ln>
                        <a:solidFill>
                          <a:schemeClr val="tx1"/>
                        </a:solidFill>
                        <a:effectLst/>
                        <a:latin typeface="Times New Roman" pitchFamily="18" charset="0"/>
                        <a:ea typeface="Calibri" charset="-5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ea typeface="Calibri" charset="-52"/>
                          <a:cs typeface="Times New Roman" pitchFamily="18" charset="0"/>
                        </a:rPr>
                        <a:t>H</a:t>
                      </a:r>
                      <a:r>
                        <a:rPr kumimoji="0" lang="en-US" sz="1400" b="1" i="0" u="none" strike="noStrike" cap="none" normalizeH="0" baseline="30000" smtClean="0">
                          <a:ln>
                            <a:noFill/>
                          </a:ln>
                          <a:solidFill>
                            <a:schemeClr val="tx1"/>
                          </a:solidFill>
                          <a:effectLst/>
                          <a:latin typeface="Times New Roman" pitchFamily="18" charset="0"/>
                          <a:ea typeface="Calibri" charset="-52"/>
                          <a:cs typeface="Times New Roman" pitchFamily="18" charset="0"/>
                        </a:rPr>
                        <a:t>+ </a:t>
                      </a:r>
                      <a:r>
                        <a:rPr kumimoji="0" lang="en-US" sz="1400" b="1" i="0" u="none" strike="noStrike" cap="none" normalizeH="0" baseline="0" smtClean="0">
                          <a:ln>
                            <a:noFill/>
                          </a:ln>
                          <a:solidFill>
                            <a:schemeClr val="tx1"/>
                          </a:solidFill>
                          <a:effectLst/>
                          <a:latin typeface="Times New Roman" pitchFamily="18" charset="0"/>
                          <a:ea typeface="Calibri" charset="-52"/>
                          <a:cs typeface="Times New Roman" pitchFamily="18" charset="0"/>
                        </a:rPr>
                        <a:t>/ D</a:t>
                      </a:r>
                      <a:r>
                        <a:rPr kumimoji="0" lang="en-US" sz="1400" b="1" i="0" u="none" strike="noStrike" cap="none" normalizeH="0" baseline="30000" smtClean="0">
                          <a:ln>
                            <a:noFill/>
                          </a:ln>
                          <a:solidFill>
                            <a:schemeClr val="tx1"/>
                          </a:solidFill>
                          <a:effectLst/>
                          <a:latin typeface="Times New Roman" pitchFamily="18" charset="0"/>
                          <a:ea typeface="Calibri" charset="-52"/>
                          <a:cs typeface="Times New Roman" pitchFamily="18" charset="0"/>
                        </a:rPr>
                        <a:t>+</a:t>
                      </a:r>
                      <a:endParaRPr kumimoji="0" lang="ru-RU" sz="1400" b="1" i="0" u="none" strike="noStrike" cap="none" normalizeH="0" baseline="0" smtClean="0">
                        <a:ln>
                          <a:noFill/>
                        </a:ln>
                        <a:solidFill>
                          <a:schemeClr val="tx1"/>
                        </a:solidFill>
                        <a:effectLst/>
                        <a:latin typeface="Times New Roman" pitchFamily="18" charset="0"/>
                        <a:ea typeface="Calibri" charset="-5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rPr>
                        <a:t>12-18 / 6-9</a:t>
                      </a:r>
                      <a:endParaRPr kumimoji="0" lang="ru-RU"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ea typeface="Calibri" charset="-52"/>
                          <a:cs typeface="Times New Roman" pitchFamily="18" charset="0"/>
                        </a:rPr>
                        <a:t>150/</a:t>
                      </a:r>
                      <a:r>
                        <a:rPr kumimoji="0" lang="ru-RU" sz="1400" b="1" i="0" u="none" strike="noStrike" cap="none" normalizeH="0" baseline="0" smtClean="0">
                          <a:ln>
                            <a:noFill/>
                          </a:ln>
                          <a:solidFill>
                            <a:schemeClr val="tx1"/>
                          </a:solidFill>
                          <a:effectLst/>
                          <a:latin typeface="Times New Roman" pitchFamily="18" charset="0"/>
                          <a:ea typeface="Calibri" charset="-52"/>
                          <a:cs typeface="Times New Roman" pitchFamily="18" charset="0"/>
                        </a:rPr>
                        <a:t>50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ea typeface="Calibri" charset="-52"/>
                          <a:cs typeface="Times New Roman" pitchFamily="18" charset="0"/>
                        </a:rPr>
                        <a:t>available</a:t>
                      </a:r>
                      <a:endParaRPr kumimoji="0" lang="ru-RU" sz="1400" b="1" i="0" u="none" strike="noStrike" cap="none" normalizeH="0" baseline="0" smtClean="0">
                        <a:ln>
                          <a:noFill/>
                        </a:ln>
                        <a:solidFill>
                          <a:schemeClr val="tx1"/>
                        </a:solidFill>
                        <a:effectLst/>
                        <a:latin typeface="Times New Roman" pitchFamily="18" charset="0"/>
                        <a:ea typeface="Calibri" charset="-5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rPr>
                        <a:t>Target system</a:t>
                      </a:r>
                      <a:endParaRPr kumimoji="0" lang="ru-RU"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r h="569004">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dirty="0" smtClean="0">
                          <a:ln>
                            <a:noFill/>
                          </a:ln>
                          <a:solidFill>
                            <a:srgbClr val="C00000"/>
                          </a:solidFill>
                          <a:effectLst/>
                          <a:latin typeface="Times New Roman" pitchFamily="18" charset="0"/>
                          <a:ea typeface="Calibri" charset="-52"/>
                          <a:cs typeface="Times New Roman" pitchFamily="18" charset="0"/>
                        </a:rPr>
                        <a:t>СС- 30∕15</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ea typeface="Calibri" charset="-52"/>
                          <a:cs typeface="Times New Roman" pitchFamily="18" charset="0"/>
                        </a:rPr>
                        <a:t>H</a:t>
                      </a:r>
                      <a:r>
                        <a:rPr kumimoji="0" lang="en-US" sz="1400" b="1" i="0" u="none" strike="noStrike" cap="none" normalizeH="0" baseline="30000" smtClean="0">
                          <a:ln>
                            <a:noFill/>
                          </a:ln>
                          <a:solidFill>
                            <a:schemeClr val="tx1"/>
                          </a:solidFill>
                          <a:effectLst/>
                          <a:latin typeface="Times New Roman" pitchFamily="18" charset="0"/>
                          <a:ea typeface="Calibri" charset="-52"/>
                          <a:cs typeface="Times New Roman" pitchFamily="18" charset="0"/>
                        </a:rPr>
                        <a:t>- </a:t>
                      </a:r>
                      <a:r>
                        <a:rPr kumimoji="0" lang="en-US" sz="1400" b="1" i="0" u="none" strike="noStrike" cap="none" normalizeH="0" baseline="0" smtClean="0">
                          <a:ln>
                            <a:noFill/>
                          </a:ln>
                          <a:solidFill>
                            <a:schemeClr val="tx1"/>
                          </a:solidFill>
                          <a:effectLst/>
                          <a:latin typeface="Times New Roman" pitchFamily="18" charset="0"/>
                          <a:ea typeface="Calibri" charset="-52"/>
                          <a:cs typeface="Times New Roman" pitchFamily="18" charset="0"/>
                        </a:rPr>
                        <a:t>/ D</a:t>
                      </a:r>
                      <a:r>
                        <a:rPr kumimoji="0" lang="en-US" sz="1400" b="1" i="0" u="none" strike="noStrike" cap="none" normalizeH="0" baseline="30000" smtClean="0">
                          <a:ln>
                            <a:noFill/>
                          </a:ln>
                          <a:solidFill>
                            <a:schemeClr val="tx1"/>
                          </a:solidFill>
                          <a:effectLst/>
                          <a:latin typeface="Times New Roman" pitchFamily="18" charset="0"/>
                          <a:ea typeface="Calibri" charset="-52"/>
                          <a:cs typeface="Times New Roman" pitchFamily="18" charset="0"/>
                        </a:rPr>
                        <a:t>-</a:t>
                      </a:r>
                      <a:endParaRPr kumimoji="0" lang="ru-RU" sz="1400" b="1" i="0" u="none" strike="noStrike" cap="none" normalizeH="0" baseline="0" smtClean="0">
                        <a:ln>
                          <a:noFill/>
                        </a:ln>
                        <a:solidFill>
                          <a:schemeClr val="tx1"/>
                        </a:solidFill>
                        <a:effectLst/>
                        <a:latin typeface="Times New Roman" pitchFamily="18" charset="0"/>
                        <a:ea typeface="Calibri" charset="-5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ea typeface="Calibri" charset="-52"/>
                          <a:cs typeface="Times New Roman" pitchFamily="18" charset="0"/>
                        </a:rPr>
                        <a:t>H</a:t>
                      </a:r>
                      <a:r>
                        <a:rPr kumimoji="0" lang="en-US" sz="1400" b="1" i="0" u="none" strike="noStrike" cap="none" normalizeH="0" baseline="30000" smtClean="0">
                          <a:ln>
                            <a:noFill/>
                          </a:ln>
                          <a:solidFill>
                            <a:schemeClr val="tx1"/>
                          </a:solidFill>
                          <a:effectLst/>
                          <a:latin typeface="Times New Roman" pitchFamily="18" charset="0"/>
                          <a:ea typeface="Calibri" charset="-52"/>
                          <a:cs typeface="Times New Roman" pitchFamily="18" charset="0"/>
                        </a:rPr>
                        <a:t>+ </a:t>
                      </a:r>
                      <a:r>
                        <a:rPr kumimoji="0" lang="en-US" sz="1400" b="1" i="0" u="none" strike="noStrike" cap="none" normalizeH="0" baseline="0" smtClean="0">
                          <a:ln>
                            <a:noFill/>
                          </a:ln>
                          <a:solidFill>
                            <a:schemeClr val="tx1"/>
                          </a:solidFill>
                          <a:effectLst/>
                          <a:latin typeface="Times New Roman" pitchFamily="18" charset="0"/>
                          <a:ea typeface="Calibri" charset="-52"/>
                          <a:cs typeface="Times New Roman" pitchFamily="18" charset="0"/>
                        </a:rPr>
                        <a:t>/ D</a:t>
                      </a:r>
                      <a:r>
                        <a:rPr kumimoji="0" lang="en-US" sz="1400" b="1" i="0" u="none" strike="noStrike" cap="none" normalizeH="0" baseline="30000" smtClean="0">
                          <a:ln>
                            <a:noFill/>
                          </a:ln>
                          <a:solidFill>
                            <a:schemeClr val="tx1"/>
                          </a:solidFill>
                          <a:effectLst/>
                          <a:latin typeface="Times New Roman" pitchFamily="18" charset="0"/>
                          <a:ea typeface="Calibri" charset="-52"/>
                          <a:cs typeface="Times New Roman" pitchFamily="18" charset="0"/>
                        </a:rPr>
                        <a:t>+</a:t>
                      </a:r>
                      <a:endParaRPr kumimoji="0" lang="ru-RU" sz="1400" b="1" i="0" u="none" strike="noStrike" cap="none" normalizeH="0" baseline="0" smtClean="0">
                        <a:ln>
                          <a:noFill/>
                        </a:ln>
                        <a:solidFill>
                          <a:schemeClr val="tx1"/>
                        </a:solidFill>
                        <a:effectLst/>
                        <a:latin typeface="Times New Roman" pitchFamily="18" charset="0"/>
                        <a:ea typeface="Calibri" charset="-5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ea typeface="Calibri" charset="-52"/>
                          <a:cs typeface="Times New Roman" pitchFamily="18" charset="0"/>
                        </a:rPr>
                        <a:t>18-30 / 9-15</a:t>
                      </a:r>
                      <a:endParaRPr kumimoji="0" lang="ru-RU" sz="1400" b="1" i="0" u="none" strike="noStrike" cap="none" normalizeH="0" baseline="0" smtClean="0">
                        <a:ln>
                          <a:noFill/>
                        </a:ln>
                        <a:solidFill>
                          <a:schemeClr val="tx1"/>
                        </a:solidFill>
                        <a:effectLst/>
                        <a:latin typeface="Times New Roman" pitchFamily="18" charset="0"/>
                        <a:ea typeface="Calibri" charset="-5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ea typeface="Calibri" charset="-52"/>
                          <a:cs typeface="Times New Roman" pitchFamily="18" charset="0"/>
                        </a:rPr>
                        <a:t>100/</a:t>
                      </a:r>
                      <a:r>
                        <a:rPr kumimoji="0" lang="ru-RU" sz="1400" b="1" i="0" u="none" strike="noStrike" cap="none" normalizeH="0" baseline="0" smtClean="0">
                          <a:ln>
                            <a:noFill/>
                          </a:ln>
                          <a:solidFill>
                            <a:schemeClr val="tx1"/>
                          </a:solidFill>
                          <a:effectLst/>
                          <a:latin typeface="Times New Roman" pitchFamily="18" charset="0"/>
                          <a:ea typeface="Calibri" charset="-52"/>
                          <a:cs typeface="Times New Roman" pitchFamily="18" charset="0"/>
                        </a:rPr>
                        <a:t>50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ea typeface="Calibri" charset="-52"/>
                          <a:cs typeface="Times New Roman" pitchFamily="18" charset="0"/>
                        </a:rPr>
                        <a:t>available</a:t>
                      </a:r>
                      <a:endParaRPr kumimoji="0" lang="ru-RU" sz="1400" b="1" i="0" u="none" strike="noStrike" cap="none" normalizeH="0" baseline="0" smtClean="0">
                        <a:ln>
                          <a:noFill/>
                        </a:ln>
                        <a:solidFill>
                          <a:schemeClr val="tx1"/>
                        </a:solidFill>
                        <a:effectLst/>
                        <a:latin typeface="Times New Roman" pitchFamily="18" charset="0"/>
                        <a:ea typeface="Calibri" charset="-5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rPr>
                        <a:t>Target system</a:t>
                      </a:r>
                      <a:endParaRPr kumimoji="0" lang="ru-RU"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r h="767386">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rgbClr val="C00000"/>
                          </a:solidFill>
                          <a:effectLst/>
                          <a:latin typeface="Times New Roman" pitchFamily="18" charset="0"/>
                          <a:ea typeface="Calibri" charset="-52"/>
                          <a:cs typeface="Times New Roman" pitchFamily="18" charset="0"/>
                        </a:rPr>
                        <a:t>C</a:t>
                      </a:r>
                      <a:r>
                        <a:rPr kumimoji="0" lang="ru-RU" sz="1400" b="1" i="0" u="none" strike="noStrike" cap="none" normalizeH="0" baseline="0" dirty="0" smtClean="0">
                          <a:ln>
                            <a:noFill/>
                          </a:ln>
                          <a:solidFill>
                            <a:srgbClr val="C00000"/>
                          </a:solidFill>
                          <a:effectLst/>
                          <a:latin typeface="Times New Roman" pitchFamily="18" charset="0"/>
                          <a:ea typeface="Calibri" charset="-52"/>
                          <a:cs typeface="Times New Roman" pitchFamily="18" charset="0"/>
                        </a:rPr>
                        <a:t> - 80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ea typeface="Calibri" charset="-52"/>
                          <a:cs typeface="Times New Roman" pitchFamily="18" charset="0"/>
                        </a:rPr>
                        <a:t>H</a:t>
                      </a:r>
                      <a:r>
                        <a:rPr kumimoji="0" lang="en-US" sz="1400" b="1" i="0" u="none" strike="noStrike" cap="none" normalizeH="0" baseline="30000" smtClean="0">
                          <a:ln>
                            <a:noFill/>
                          </a:ln>
                          <a:solidFill>
                            <a:schemeClr val="tx1"/>
                          </a:solidFill>
                          <a:effectLst/>
                          <a:latin typeface="Times New Roman" pitchFamily="18" charset="0"/>
                          <a:ea typeface="Calibri" charset="-52"/>
                          <a:cs typeface="Times New Roman" pitchFamily="18" charset="0"/>
                        </a:rPr>
                        <a:t>-</a:t>
                      </a:r>
                      <a:endParaRPr kumimoji="0" lang="ru-RU" sz="1400" b="1" i="0" u="none" strike="noStrike" cap="none" normalizeH="0" baseline="0" smtClean="0">
                        <a:ln>
                          <a:noFill/>
                        </a:ln>
                        <a:solidFill>
                          <a:schemeClr val="tx1"/>
                        </a:solidFill>
                        <a:effectLst/>
                        <a:latin typeface="Times New Roman" pitchFamily="18" charset="0"/>
                        <a:ea typeface="Calibri" charset="-5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rPr>
                        <a:t>H</a:t>
                      </a:r>
                      <a:r>
                        <a:rPr kumimoji="0" lang="en-US" sz="1400" b="1" i="0" u="none" strike="noStrike" cap="none" normalizeH="0" baseline="30000" dirty="0" smtClean="0">
                          <a:ln>
                            <a:noFill/>
                          </a:ln>
                          <a:solidFill>
                            <a:schemeClr val="tx1"/>
                          </a:solidFill>
                          <a:effectLst/>
                          <a:latin typeface="Times New Roman" pitchFamily="18" charset="0"/>
                          <a:ea typeface="Calibri" charset="-52"/>
                          <a:cs typeface="Times New Roman" pitchFamily="18" charset="0"/>
                        </a:rPr>
                        <a:t>+</a:t>
                      </a:r>
                      <a:endParaRPr kumimoji="0" lang="ru-RU"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rPr>
                        <a:t>40 - 80</a:t>
                      </a:r>
                      <a:endParaRPr kumimoji="0" lang="ru-RU"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rPr>
                        <a:t>100</a:t>
                      </a:r>
                      <a:endParaRPr kumimoji="0" lang="ru-RU" sz="14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ea typeface="Calibri" charset="-52"/>
                          <a:cs typeface="Times New Roman" pitchFamily="18" charset="0"/>
                        </a:rPr>
                        <a:t>available</a:t>
                      </a:r>
                      <a:endParaRPr kumimoji="0" lang="ru-RU" sz="1400" b="1" i="0" u="none" strike="noStrike" cap="none" normalizeH="0" baseline="0" smtClean="0">
                        <a:ln>
                          <a:noFill/>
                        </a:ln>
                        <a:solidFill>
                          <a:schemeClr val="tx1"/>
                        </a:solidFill>
                        <a:effectLst/>
                        <a:latin typeface="Times New Roman" pitchFamily="18" charset="0"/>
                        <a:ea typeface="Calibri" charset="-5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rPr>
                        <a:t>The line to form </a:t>
                      </a:r>
                      <a:r>
                        <a:rPr kumimoji="0" lang="ru-RU" sz="13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rPr>
                        <a:t> </a:t>
                      </a:r>
                      <a:r>
                        <a:rPr kumimoji="0" lang="en-US" sz="13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rPr>
                        <a:t>homogeneous beams for therapy of </a:t>
                      </a:r>
                      <a:r>
                        <a:rPr kumimoji="0" lang="en-US" sz="1300" b="1" i="0" u="none" strike="noStrike" cap="none" normalizeH="0" baseline="0" dirty="0" err="1" smtClean="0">
                          <a:ln>
                            <a:noFill/>
                          </a:ln>
                          <a:solidFill>
                            <a:schemeClr val="tx1"/>
                          </a:solidFill>
                          <a:effectLst/>
                          <a:latin typeface="Times New Roman" pitchFamily="18" charset="0"/>
                          <a:ea typeface="Calibri" charset="-52"/>
                          <a:cs typeface="Times New Roman" pitchFamily="18" charset="0"/>
                        </a:rPr>
                        <a:t>ophtalmic</a:t>
                      </a:r>
                      <a:r>
                        <a:rPr kumimoji="0" lang="en-US" sz="13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rPr>
                        <a:t> diseases </a:t>
                      </a:r>
                      <a:r>
                        <a:rPr kumimoji="0" lang="ru-RU" sz="13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rPr>
                        <a:t>– </a:t>
                      </a:r>
                      <a:r>
                        <a:rPr kumimoji="0" lang="en-US" sz="13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rPr>
                        <a:t>under designing</a:t>
                      </a:r>
                      <a:endParaRPr kumimoji="0" lang="ru-RU" sz="13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bl>
          </a:graphicData>
        </a:graphic>
      </p:graphicFrame>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Номер слайда 3"/>
          <p:cNvSpPr txBox="1">
            <a:spLocks noGrp="1"/>
          </p:cNvSpPr>
          <p:nvPr/>
        </p:nvSpPr>
        <p:spPr bwMode="auto">
          <a:xfrm>
            <a:off x="8259763" y="6448425"/>
            <a:ext cx="627062" cy="377825"/>
          </a:xfrm>
          <a:prstGeom prst="rect">
            <a:avLst/>
          </a:prstGeom>
          <a:noFill/>
          <a:ln w="9525">
            <a:noFill/>
            <a:miter lim="800000"/>
            <a:headEnd/>
            <a:tailEnd/>
          </a:ln>
        </p:spPr>
        <p:txBody>
          <a:bodyPr lIns="0" tIns="0" rIns="0" bIns="0" anchor="ctr" anchorCtr="1"/>
          <a:lstStyle/>
          <a:p>
            <a:pPr algn="r"/>
            <a:fld id="{6206163A-1CCD-47EA-AD3D-736776F24603}" type="slidenum">
              <a:rPr lang="ru-RU" sz="2200" b="1">
                <a:solidFill>
                  <a:schemeClr val="hlink"/>
                </a:solidFill>
              </a:rPr>
              <a:pPr algn="r"/>
              <a:t>3</a:t>
            </a:fld>
            <a:endParaRPr lang="ru-RU" sz="2200" b="1">
              <a:solidFill>
                <a:schemeClr val="hlink"/>
              </a:solidFill>
            </a:endParaRPr>
          </a:p>
        </p:txBody>
      </p:sp>
      <p:graphicFrame>
        <p:nvGraphicFramePr>
          <p:cNvPr id="7171" name="Object 2"/>
          <p:cNvGraphicFramePr>
            <a:graphicFrameLocks noChangeAspect="1"/>
          </p:cNvGraphicFramePr>
          <p:nvPr/>
        </p:nvGraphicFramePr>
        <p:xfrm>
          <a:off x="1908175" y="1412875"/>
          <a:ext cx="6096000" cy="4067175"/>
        </p:xfrm>
        <a:graphic>
          <a:graphicData uri="http://schemas.openxmlformats.org/presentationml/2006/ole">
            <mc:AlternateContent xmlns:mc="http://schemas.openxmlformats.org/markup-compatibility/2006">
              <mc:Choice xmlns:v="urn:schemas-microsoft-com:vml" Requires="v">
                <p:oleObj spid="_x0000_s7198" name="Диаграмма" r:id="rId3" imgW="6095762" imgH="4067175" progId="MSGraph.Chart.8">
                  <p:embed followColorScheme="full"/>
                </p:oleObj>
              </mc:Choice>
              <mc:Fallback>
                <p:oleObj name="Диаграмма" r:id="rId3" imgW="6095762" imgH="4067175" progId="MSGraph.Chart.8">
                  <p:embed followColorScheme="full"/>
                  <p:pic>
                    <p:nvPicPr>
                      <p:cNvPr id="0" name="Object 2"/>
                      <p:cNvPicPr>
                        <a:picLocks noChangeAspect="1" noChangeArrowheads="1"/>
                      </p:cNvPicPr>
                      <p:nvPr/>
                    </p:nvPicPr>
                    <p:blipFill>
                      <a:blip r:embed="rId4"/>
                      <a:srcRect/>
                      <a:stretch>
                        <a:fillRect/>
                      </a:stretch>
                    </p:blipFill>
                    <p:spPr bwMode="auto">
                      <a:xfrm>
                        <a:off x="1908175" y="1412875"/>
                        <a:ext cx="6096000" cy="4067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6" name="Text Box 8"/>
          <p:cNvSpPr txBox="1">
            <a:spLocks noChangeArrowheads="1"/>
          </p:cNvSpPr>
          <p:nvPr/>
        </p:nvSpPr>
        <p:spPr bwMode="auto">
          <a:xfrm>
            <a:off x="734313" y="1691654"/>
            <a:ext cx="7817718" cy="3600986"/>
          </a:xfrm>
          <a:prstGeom prst="rect">
            <a:avLst/>
          </a:prstGeom>
          <a:solidFill>
            <a:srgbClr val="EBFFFF"/>
          </a:solidFill>
          <a:ln w="9525">
            <a:noFill/>
            <a:miter lim="800000"/>
            <a:headEnd/>
            <a:tailEnd/>
          </a:ln>
        </p:spPr>
        <p:txBody>
          <a:bodyPr wrap="square">
            <a:spAutoFit/>
          </a:bodyPr>
          <a:lstStyle>
            <a:lvl1pPr algn="ctr" eaLnBrk="0" hangingPunct="0">
              <a:defRPr>
                <a:solidFill>
                  <a:schemeClr val="tx1"/>
                </a:solidFill>
                <a:latin typeface="Arial" pitchFamily="34" charset="0"/>
                <a:cs typeface="Arial" pitchFamily="34" charset="0"/>
              </a:defRPr>
            </a:lvl1pPr>
            <a:lvl2pPr marL="742950" indent="-285750" algn="ctr" eaLnBrk="0" hangingPunct="0">
              <a:defRPr>
                <a:solidFill>
                  <a:schemeClr val="tx1"/>
                </a:solidFill>
                <a:latin typeface="Arial" pitchFamily="34" charset="0"/>
                <a:cs typeface="Arial" pitchFamily="34" charset="0"/>
              </a:defRPr>
            </a:lvl2pPr>
            <a:lvl3pPr marL="1143000" indent="-228600" algn="ctr" eaLnBrk="0" hangingPunct="0">
              <a:defRPr>
                <a:solidFill>
                  <a:schemeClr val="tx1"/>
                </a:solidFill>
                <a:latin typeface="Arial" pitchFamily="34" charset="0"/>
                <a:cs typeface="Arial" pitchFamily="34" charset="0"/>
              </a:defRPr>
            </a:lvl3pPr>
            <a:lvl4pPr marL="1600200" indent="-228600" algn="ctr" eaLnBrk="0" hangingPunct="0">
              <a:defRPr>
                <a:solidFill>
                  <a:schemeClr val="tx1"/>
                </a:solidFill>
                <a:latin typeface="Arial" pitchFamily="34" charset="0"/>
                <a:cs typeface="Arial" pitchFamily="34" charset="0"/>
              </a:defRPr>
            </a:lvl4pPr>
            <a:lvl5pPr marL="2057400" indent="-228600" algn="ctr"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marL="0" indent="0" algn="just" eaLnBrk="1" hangingPunct="1">
              <a:buFont typeface="Wingdings" pitchFamily="2" charset="2"/>
              <a:buNone/>
            </a:pPr>
            <a:endParaRPr lang="en-US" sz="1600" dirty="0" smtClean="0">
              <a:solidFill>
                <a:srgbClr val="C00000"/>
              </a:solidFill>
              <a:latin typeface="Arial Black" pitchFamily="34" charset="0"/>
            </a:endParaRPr>
          </a:p>
          <a:p>
            <a:pPr marL="0" indent="0" algn="just" eaLnBrk="1" hangingPunct="1">
              <a:buFont typeface="Wingdings" pitchFamily="2" charset="2"/>
              <a:buNone/>
            </a:pPr>
            <a:r>
              <a:rPr lang="en-US" sz="1600" b="1" dirty="0" smtClean="0">
                <a:solidFill>
                  <a:srgbClr val="C00000"/>
                </a:solidFill>
                <a:latin typeface="Times New Roman" pitchFamily="18" charset="0"/>
                <a:cs typeface="Times New Roman" pitchFamily="18" charset="0"/>
              </a:rPr>
              <a:t>Purpose</a:t>
            </a:r>
            <a:r>
              <a:rPr lang="ru-RU" sz="1600" b="1" dirty="0">
                <a:solidFill>
                  <a:srgbClr val="C00000"/>
                </a:solidFill>
                <a:latin typeface="Times New Roman" pitchFamily="18" charset="0"/>
                <a:cs typeface="Times New Roman" pitchFamily="18" charset="0"/>
              </a:rPr>
              <a:t>: </a:t>
            </a:r>
            <a:r>
              <a:rPr lang="en-US" sz="1600" b="1" dirty="0" smtClean="0">
                <a:solidFill>
                  <a:srgbClr val="C00000"/>
                </a:solidFill>
                <a:latin typeface="Times New Roman" pitchFamily="18" charset="0"/>
                <a:cs typeface="Times New Roman" pitchFamily="18" charset="0"/>
              </a:rPr>
              <a:t>analytical </a:t>
            </a:r>
            <a:r>
              <a:rPr lang="en-US" sz="1600" b="1" dirty="0">
                <a:solidFill>
                  <a:srgbClr val="C00000"/>
                </a:solidFill>
                <a:latin typeface="Times New Roman" pitchFamily="18" charset="0"/>
                <a:cs typeface="Times New Roman" pitchFamily="18" charset="0"/>
              </a:rPr>
              <a:t>studies using nuclear-physical methods:</a:t>
            </a:r>
            <a:r>
              <a:rPr lang="ru-RU" sz="1600" b="1" dirty="0">
                <a:solidFill>
                  <a:srgbClr val="C00000"/>
                </a:solidFill>
                <a:latin typeface="Times New Roman" pitchFamily="18" charset="0"/>
                <a:cs typeface="Times New Roman" pitchFamily="18" charset="0"/>
              </a:rPr>
              <a:t> </a:t>
            </a:r>
            <a:r>
              <a:rPr lang="en-US" sz="1600" b="1" dirty="0" smtClean="0">
                <a:solidFill>
                  <a:srgbClr val="C00000"/>
                </a:solidFill>
                <a:latin typeface="Times New Roman" pitchFamily="18" charset="0"/>
                <a:cs typeface="Times New Roman" pitchFamily="18" charset="0"/>
              </a:rPr>
              <a:t> </a:t>
            </a:r>
            <a:r>
              <a:rPr lang="en-US" sz="1600" b="1" dirty="0" smtClean="0">
                <a:solidFill>
                  <a:srgbClr val="002060"/>
                </a:solidFill>
                <a:latin typeface="Times New Roman" pitchFamily="18" charset="0"/>
                <a:cs typeface="Times New Roman" pitchFamily="18" charset="0"/>
              </a:rPr>
              <a:t>X-ray-method </a:t>
            </a:r>
            <a:r>
              <a:rPr lang="en-US" sz="1600" b="1" dirty="0">
                <a:solidFill>
                  <a:srgbClr val="002060"/>
                </a:solidFill>
                <a:latin typeface="Times New Roman" pitchFamily="18" charset="0"/>
                <a:cs typeface="Times New Roman" pitchFamily="18" charset="0"/>
              </a:rPr>
              <a:t>for the elemental analysis,</a:t>
            </a:r>
            <a:r>
              <a:rPr lang="ru-RU" sz="1600" b="1" dirty="0">
                <a:solidFill>
                  <a:srgbClr val="002060"/>
                </a:solidFill>
                <a:latin typeface="Times New Roman" pitchFamily="18" charset="0"/>
                <a:cs typeface="Times New Roman" pitchFamily="18" charset="0"/>
              </a:rPr>
              <a:t> </a:t>
            </a:r>
            <a:r>
              <a:rPr lang="en-US" sz="1600" b="1" dirty="0">
                <a:solidFill>
                  <a:srgbClr val="002060"/>
                </a:solidFill>
                <a:latin typeface="Times New Roman" pitchFamily="18" charset="0"/>
                <a:cs typeface="Times New Roman" pitchFamily="18" charset="0"/>
              </a:rPr>
              <a:t>spectral gamma-ray analysis and </a:t>
            </a:r>
            <a:r>
              <a:rPr lang="en-US" sz="1600" b="1" dirty="0" err="1">
                <a:solidFill>
                  <a:srgbClr val="002060"/>
                </a:solidFill>
                <a:latin typeface="Times New Roman" pitchFamily="18" charset="0"/>
                <a:cs typeface="Times New Roman" pitchFamily="18" charset="0"/>
              </a:rPr>
              <a:t>Ruzerford</a:t>
            </a:r>
            <a:r>
              <a:rPr lang="en-US" sz="1600" b="1" dirty="0">
                <a:solidFill>
                  <a:srgbClr val="002060"/>
                </a:solidFill>
                <a:latin typeface="Times New Roman" pitchFamily="18" charset="0"/>
                <a:cs typeface="Times New Roman" pitchFamily="18" charset="0"/>
              </a:rPr>
              <a:t> backscattering.</a:t>
            </a:r>
          </a:p>
          <a:p>
            <a:pPr marL="0" indent="0" algn="just" eaLnBrk="1" hangingPunct="1">
              <a:buFont typeface="Wingdings" pitchFamily="2" charset="2"/>
              <a:buNone/>
            </a:pPr>
            <a:endParaRPr lang="ru-RU" sz="1600" dirty="0">
              <a:solidFill>
                <a:srgbClr val="002060"/>
              </a:solidFill>
              <a:latin typeface="Times New Roman" pitchFamily="18" charset="0"/>
              <a:ea typeface="Calibri" charset="-52"/>
              <a:cs typeface="Times New Roman" pitchFamily="18" charset="0"/>
            </a:endParaRPr>
          </a:p>
          <a:p>
            <a:pPr algn="just" eaLnBrk="1" hangingPunct="1"/>
            <a:r>
              <a:rPr lang="en-US" sz="1600" b="1" dirty="0">
                <a:solidFill>
                  <a:srgbClr val="C00000"/>
                </a:solidFill>
                <a:latin typeface="Times New Roman" pitchFamily="18" charset="0"/>
                <a:cs typeface="Times New Roman" pitchFamily="18" charset="0"/>
              </a:rPr>
              <a:t>Distinctive features are</a:t>
            </a:r>
            <a:r>
              <a:rPr lang="en-US" sz="1600" b="1" dirty="0" smtClean="0">
                <a:solidFill>
                  <a:srgbClr val="002060"/>
                </a:solidFill>
                <a:latin typeface="Times New Roman" pitchFamily="18" charset="0"/>
                <a:cs typeface="Times New Roman" pitchFamily="18" charset="0"/>
              </a:rPr>
              <a:t>: </a:t>
            </a:r>
            <a:r>
              <a:rPr lang="en-US" sz="1600" b="1" dirty="0">
                <a:solidFill>
                  <a:srgbClr val="002060"/>
                </a:solidFill>
                <a:latin typeface="Times New Roman" pitchFamily="18" charset="0"/>
                <a:cs typeface="Times New Roman" pitchFamily="18" charset="0"/>
              </a:rPr>
              <a:t>high sensitivity and comprehensive express analysis </a:t>
            </a:r>
            <a:r>
              <a:rPr lang="ru-RU" sz="1600" b="1" dirty="0">
                <a:solidFill>
                  <a:srgbClr val="002060"/>
                </a:solidFill>
                <a:latin typeface="Times New Roman" pitchFamily="18" charset="0"/>
                <a:cs typeface="Times New Roman" pitchFamily="18" charset="0"/>
              </a:rPr>
              <a:t>(</a:t>
            </a:r>
            <a:r>
              <a:rPr lang="en-US" sz="1600" b="1" dirty="0">
                <a:solidFill>
                  <a:srgbClr val="002060"/>
                </a:solidFill>
                <a:latin typeface="Times New Roman" pitchFamily="18" charset="0"/>
                <a:cs typeface="Times New Roman" pitchFamily="18" charset="0"/>
              </a:rPr>
              <a:t>detection of small concentrations up to </a:t>
            </a:r>
            <a:r>
              <a:rPr lang="en-US" sz="1600" b="1" dirty="0" smtClean="0">
                <a:solidFill>
                  <a:schemeClr val="accent4">
                    <a:lumMod val="75000"/>
                  </a:schemeClr>
                </a:solidFill>
                <a:latin typeface="Times New Roman" pitchFamily="18" charset="0"/>
                <a:cs typeface="Times New Roman" pitchFamily="18" charset="0"/>
              </a:rPr>
              <a:t>10</a:t>
            </a:r>
            <a:r>
              <a:rPr lang="en-US" sz="1600" b="1" baseline="30000" dirty="0" smtClean="0">
                <a:solidFill>
                  <a:schemeClr val="accent4">
                    <a:lumMod val="75000"/>
                  </a:schemeClr>
                </a:solidFill>
                <a:latin typeface="Times New Roman" pitchFamily="18" charset="0"/>
                <a:cs typeface="Times New Roman" pitchFamily="18" charset="0"/>
              </a:rPr>
              <a:t>-5</a:t>
            </a:r>
            <a:r>
              <a:rPr lang="ru-RU" sz="1600" b="1" dirty="0" smtClean="0">
                <a:solidFill>
                  <a:srgbClr val="002060"/>
                </a:solidFill>
                <a:latin typeface="Times New Roman" pitchFamily="18" charset="0"/>
                <a:cs typeface="Times New Roman" pitchFamily="18" charset="0"/>
              </a:rPr>
              <a:t>–</a:t>
            </a:r>
            <a:r>
              <a:rPr lang="en-US" sz="1600" b="1" dirty="0" smtClean="0">
                <a:latin typeface="Times New Roman" pitchFamily="18" charset="0"/>
                <a:cs typeface="Times New Roman" pitchFamily="18" charset="0"/>
              </a:rPr>
              <a:t>10</a:t>
            </a:r>
            <a:r>
              <a:rPr lang="en-US" sz="1600" b="1" baseline="30000" dirty="0" smtClean="0">
                <a:latin typeface="Times New Roman" pitchFamily="18" charset="0"/>
                <a:cs typeface="Times New Roman" pitchFamily="18" charset="0"/>
              </a:rPr>
              <a:t>-7</a:t>
            </a:r>
            <a:r>
              <a:rPr lang="en-US" sz="1600" b="1" dirty="0" smtClean="0">
                <a:solidFill>
                  <a:srgbClr val="002060"/>
                </a:solidFill>
                <a:latin typeface="Times New Roman" pitchFamily="18" charset="0"/>
                <a:cs typeface="Times New Roman" pitchFamily="18" charset="0"/>
              </a:rPr>
              <a:t>g</a:t>
            </a:r>
            <a:r>
              <a:rPr lang="ru-RU" sz="1600" b="1" dirty="0" smtClean="0">
                <a:solidFill>
                  <a:srgbClr val="002060"/>
                </a:solidFill>
                <a:latin typeface="Times New Roman" pitchFamily="18" charset="0"/>
                <a:cs typeface="Times New Roman" pitchFamily="18" charset="0"/>
              </a:rPr>
              <a:t>/</a:t>
            </a:r>
            <a:r>
              <a:rPr lang="en-US" sz="1600" b="1" dirty="0">
                <a:solidFill>
                  <a:srgbClr val="002060"/>
                </a:solidFill>
                <a:latin typeface="Times New Roman" pitchFamily="18" charset="0"/>
                <a:cs typeface="Times New Roman" pitchFamily="18" charset="0"/>
              </a:rPr>
              <a:t>g</a:t>
            </a:r>
            <a:r>
              <a:rPr lang="ru-RU" sz="1600" b="1" dirty="0" smtClean="0">
                <a:solidFill>
                  <a:srgbClr val="002060"/>
                </a:solidFill>
                <a:latin typeface="Times New Roman" pitchFamily="18" charset="0"/>
                <a:cs typeface="Times New Roman" pitchFamily="18" charset="0"/>
              </a:rPr>
              <a:t>)</a:t>
            </a:r>
            <a:r>
              <a:rPr lang="en-US" sz="1600" b="1" dirty="0">
                <a:solidFill>
                  <a:srgbClr val="002060"/>
                </a:solidFill>
                <a:latin typeface="Times New Roman" pitchFamily="18" charset="0"/>
                <a:cs typeface="Times New Roman" pitchFamily="18" charset="0"/>
              </a:rPr>
              <a:t>; a possibility for non-contact non-destructive analysis of substances or objects at a remote distance</a:t>
            </a:r>
            <a:r>
              <a:rPr lang="en-US" sz="1600" b="1" dirty="0" smtClean="0">
                <a:solidFill>
                  <a:srgbClr val="002060"/>
                </a:solidFill>
                <a:latin typeface="Times New Roman" pitchFamily="18" charset="0"/>
                <a:cs typeface="Times New Roman" pitchFamily="18" charset="0"/>
              </a:rPr>
              <a:t>.</a:t>
            </a:r>
            <a:endParaRPr lang="en-US" sz="1600" b="1" dirty="0">
              <a:latin typeface="Times New Roman" pitchFamily="18" charset="0"/>
              <a:cs typeface="Times New Roman" pitchFamily="18" charset="0"/>
            </a:endParaRPr>
          </a:p>
          <a:p>
            <a:pPr marL="0" indent="0" algn="just" eaLnBrk="1" hangingPunct="1">
              <a:buFont typeface="Wingdings" pitchFamily="2" charset="2"/>
              <a:buNone/>
            </a:pPr>
            <a:endParaRPr lang="en-US" sz="1600" b="1" dirty="0">
              <a:latin typeface="Times New Roman" pitchFamily="18" charset="0"/>
              <a:cs typeface="Times New Roman" pitchFamily="18" charset="0"/>
            </a:endParaRPr>
          </a:p>
          <a:p>
            <a:pPr marL="0" indent="0" algn="just" eaLnBrk="1" hangingPunct="1">
              <a:buFont typeface="Wingdings" pitchFamily="2" charset="2"/>
              <a:buNone/>
            </a:pPr>
            <a:r>
              <a:rPr lang="en-US" sz="1600" b="1" dirty="0">
                <a:solidFill>
                  <a:srgbClr val="C00000"/>
                </a:solidFill>
                <a:latin typeface="Times New Roman" pitchFamily="18" charset="0"/>
                <a:cs typeface="Times New Roman" pitchFamily="18" charset="0"/>
              </a:rPr>
              <a:t>Main requirements for beam </a:t>
            </a:r>
            <a:r>
              <a:rPr lang="en-US" sz="1600" b="1" dirty="0" smtClean="0">
                <a:solidFill>
                  <a:srgbClr val="C00000"/>
                </a:solidFill>
                <a:latin typeface="Times New Roman" pitchFamily="18" charset="0"/>
                <a:cs typeface="Times New Roman" pitchFamily="18" charset="0"/>
              </a:rPr>
              <a:t>parameters</a:t>
            </a:r>
            <a:r>
              <a:rPr lang="ru-RU" sz="1600" b="1" dirty="0" smtClean="0">
                <a:solidFill>
                  <a:srgbClr val="C00000"/>
                </a:solidFill>
                <a:latin typeface="Times New Roman" pitchFamily="18" charset="0"/>
                <a:cs typeface="Times New Roman" pitchFamily="18" charset="0"/>
              </a:rPr>
              <a:t>:</a:t>
            </a:r>
            <a:endParaRPr lang="en-US" sz="1600" b="1" dirty="0">
              <a:solidFill>
                <a:srgbClr val="C00000"/>
              </a:solidFill>
              <a:latin typeface="Times New Roman" pitchFamily="18" charset="0"/>
              <a:cs typeface="Times New Roman" pitchFamily="18" charset="0"/>
            </a:endParaRPr>
          </a:p>
          <a:p>
            <a:pPr marL="0" indent="0" algn="just" eaLnBrk="1" hangingPunct="1">
              <a:buFont typeface="Wingdings" pitchFamily="2" charset="2"/>
              <a:buNone/>
            </a:pPr>
            <a:endParaRPr lang="en-US" sz="1600" b="1" dirty="0" smtClean="0">
              <a:solidFill>
                <a:srgbClr val="002060"/>
              </a:solidFill>
              <a:latin typeface="Times New Roman" pitchFamily="18" charset="0"/>
              <a:cs typeface="Times New Roman" pitchFamily="18" charset="0"/>
            </a:endParaRPr>
          </a:p>
          <a:p>
            <a:pPr marL="0" indent="0" eaLnBrk="1" hangingPunct="1">
              <a:buFont typeface="Wingdings" pitchFamily="2" charset="2"/>
              <a:buNone/>
            </a:pPr>
            <a:r>
              <a:rPr lang="en-US" sz="1600" b="1" dirty="0">
                <a:solidFill>
                  <a:srgbClr val="002060"/>
                </a:solidFill>
                <a:latin typeface="Times New Roman" pitchFamily="18" charset="0"/>
                <a:cs typeface="Times New Roman" pitchFamily="18" charset="0"/>
              </a:rPr>
              <a:t>Proton energy range</a:t>
            </a:r>
            <a:r>
              <a:rPr lang="ru-RU" sz="1600" b="1" dirty="0">
                <a:solidFill>
                  <a:srgbClr val="002060"/>
                </a:solidFill>
                <a:latin typeface="Times New Roman" pitchFamily="18" charset="0"/>
                <a:cs typeface="Times New Roman" pitchFamily="18" charset="0"/>
              </a:rPr>
              <a:t>, М</a:t>
            </a:r>
            <a:r>
              <a:rPr lang="en-US" sz="1600" b="1" dirty="0" err="1">
                <a:solidFill>
                  <a:srgbClr val="002060"/>
                </a:solidFill>
                <a:latin typeface="Times New Roman" pitchFamily="18" charset="0"/>
                <a:cs typeface="Times New Roman" pitchFamily="18" charset="0"/>
              </a:rPr>
              <a:t>eV</a:t>
            </a:r>
            <a:r>
              <a:rPr lang="ru-RU" sz="1600" b="1" dirty="0">
                <a:solidFill>
                  <a:srgbClr val="002060"/>
                </a:solidFill>
                <a:latin typeface="Times New Roman" pitchFamily="18" charset="0"/>
                <a:cs typeface="Times New Roman" pitchFamily="18" charset="0"/>
              </a:rPr>
              <a:t>                                          1 – 3</a:t>
            </a:r>
          </a:p>
          <a:p>
            <a:pPr marL="0" indent="0" eaLnBrk="1" hangingPunct="1">
              <a:buFont typeface="Wingdings" pitchFamily="2" charset="2"/>
              <a:buNone/>
            </a:pPr>
            <a:r>
              <a:rPr lang="en-US" sz="1600" b="1" dirty="0">
                <a:solidFill>
                  <a:srgbClr val="002060"/>
                </a:solidFill>
                <a:latin typeface="Times New Roman" pitchFamily="18" charset="0"/>
                <a:cs typeface="Times New Roman" pitchFamily="18" charset="0"/>
              </a:rPr>
              <a:t>Spectrum width</a:t>
            </a:r>
            <a:r>
              <a:rPr lang="ru-RU" sz="1600" b="1" dirty="0">
                <a:solidFill>
                  <a:srgbClr val="002060"/>
                </a:solidFill>
                <a:latin typeface="Times New Roman" pitchFamily="18" charset="0"/>
                <a:cs typeface="Times New Roman" pitchFamily="18" charset="0"/>
              </a:rPr>
              <a:t>, %                                                         0.1</a:t>
            </a:r>
          </a:p>
          <a:p>
            <a:pPr marL="0" indent="0" eaLnBrk="1" hangingPunct="1">
              <a:buFont typeface="Wingdings" pitchFamily="2" charset="2"/>
              <a:buNone/>
            </a:pPr>
            <a:r>
              <a:rPr lang="en-US" sz="1600" b="1" dirty="0">
                <a:solidFill>
                  <a:srgbClr val="002060"/>
                </a:solidFill>
                <a:latin typeface="Times New Roman" pitchFamily="18" charset="0"/>
                <a:cs typeface="Times New Roman" pitchFamily="18" charset="0"/>
              </a:rPr>
              <a:t>Beam current</a:t>
            </a:r>
            <a:r>
              <a:rPr lang="ru-RU" sz="1600" b="1" dirty="0">
                <a:solidFill>
                  <a:srgbClr val="002060"/>
                </a:solidFill>
                <a:latin typeface="Times New Roman" pitchFamily="18" charset="0"/>
                <a:cs typeface="Times New Roman" pitchFamily="18" charset="0"/>
              </a:rPr>
              <a:t>, </a:t>
            </a:r>
            <a:r>
              <a:rPr lang="en-US" sz="1600" b="1" dirty="0">
                <a:solidFill>
                  <a:srgbClr val="002060"/>
                </a:solidFill>
                <a:latin typeface="Times New Roman" pitchFamily="18" charset="0"/>
                <a:cs typeface="Times New Roman" pitchFamily="18" charset="0"/>
              </a:rPr>
              <a:t>n</a:t>
            </a:r>
            <a:r>
              <a:rPr lang="ru-RU" sz="1600" b="1" dirty="0">
                <a:solidFill>
                  <a:srgbClr val="002060"/>
                </a:solidFill>
                <a:latin typeface="Times New Roman" pitchFamily="18" charset="0"/>
                <a:cs typeface="Times New Roman" pitchFamily="18" charset="0"/>
              </a:rPr>
              <a:t>А                                                   10 – </a:t>
            </a:r>
            <a:r>
              <a:rPr lang="ru-RU" sz="1600" b="1" dirty="0" smtClean="0">
                <a:solidFill>
                  <a:srgbClr val="002060"/>
                </a:solidFill>
                <a:latin typeface="Times New Roman" pitchFamily="18" charset="0"/>
                <a:cs typeface="Times New Roman" pitchFamily="18" charset="0"/>
              </a:rPr>
              <a:t>100</a:t>
            </a:r>
          </a:p>
          <a:p>
            <a:pPr marL="0" indent="0" eaLnBrk="1" hangingPunct="1">
              <a:buFont typeface="Wingdings" pitchFamily="2" charset="2"/>
              <a:buNone/>
            </a:pPr>
            <a:endParaRPr lang="ru-RU" sz="2000" b="1" dirty="0">
              <a:solidFill>
                <a:srgbClr val="002060"/>
              </a:solidFill>
              <a:latin typeface="Times New Roman" pitchFamily="18" charset="0"/>
            </a:endParaRPr>
          </a:p>
        </p:txBody>
      </p:sp>
      <p:sp>
        <p:nvSpPr>
          <p:cNvPr id="7173" name="Заголовок 1"/>
          <p:cNvSpPr txBox="1">
            <a:spLocks/>
          </p:cNvSpPr>
          <p:nvPr/>
        </p:nvSpPr>
        <p:spPr bwMode="auto">
          <a:xfrm>
            <a:off x="444500" y="89596"/>
            <a:ext cx="7815263" cy="773112"/>
          </a:xfrm>
          <a:prstGeom prst="rect">
            <a:avLst/>
          </a:prstGeom>
          <a:noFill/>
          <a:ln w="9525">
            <a:noFill/>
            <a:miter lim="800000"/>
            <a:headEnd/>
            <a:tailEnd/>
          </a:ln>
        </p:spPr>
        <p:txBody>
          <a:bodyPr lIns="0" tIns="0" rIns="0" bIns="0" anchor="ctr"/>
          <a:lstStyle/>
          <a:p>
            <a:pPr algn="ctr" eaLnBrk="0" fontAlgn="auto" hangingPunct="0">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400" b="1" dirty="0">
                <a:solidFill>
                  <a:srgbClr val="C00000"/>
                </a:solidFill>
                <a:effectLst>
                  <a:outerShdw blurRad="38100" dist="38100" dir="2700000" algn="tl">
                    <a:srgbClr val="C0C0C0"/>
                  </a:outerShdw>
                </a:effectLst>
                <a:ea typeface="+mj-ea"/>
              </a:rPr>
              <a:t>The </a:t>
            </a:r>
            <a:r>
              <a:rPr lang="ru-RU" sz="2400" b="1" dirty="0">
                <a:solidFill>
                  <a:srgbClr val="C00000"/>
                </a:solidFill>
                <a:effectLst>
                  <a:outerShdw blurRad="38100" dist="38100" dir="2700000" algn="tl">
                    <a:srgbClr val="C0C0C0"/>
                  </a:outerShdw>
                </a:effectLst>
                <a:ea typeface="+mj-ea"/>
              </a:rPr>
              <a:t>СС1-3</a:t>
            </a:r>
            <a:r>
              <a:rPr lang="en-US" sz="2400" b="1" dirty="0">
                <a:solidFill>
                  <a:srgbClr val="C00000"/>
                </a:solidFill>
                <a:effectLst>
                  <a:outerShdw blurRad="38100" dist="38100" dir="2700000" algn="tl">
                    <a:srgbClr val="C0C0C0"/>
                  </a:outerShdw>
                </a:effectLst>
                <a:ea typeface="+mj-ea"/>
              </a:rPr>
              <a:t> Cyclotron System.</a:t>
            </a:r>
            <a:r>
              <a:rPr lang="ru-RU" sz="2400" b="1" dirty="0">
                <a:solidFill>
                  <a:srgbClr val="C00000"/>
                </a:solidFill>
                <a:effectLst>
                  <a:outerShdw blurRad="38100" dist="38100" dir="2700000" algn="tl">
                    <a:srgbClr val="C0C0C0"/>
                  </a:outerShdw>
                </a:effectLst>
                <a:ea typeface="+mj-ea"/>
              </a:rPr>
              <a:t/>
            </a:r>
            <a:br>
              <a:rPr lang="ru-RU" sz="2400" b="1" dirty="0">
                <a:solidFill>
                  <a:srgbClr val="C00000"/>
                </a:solidFill>
                <a:effectLst>
                  <a:outerShdw blurRad="38100" dist="38100" dir="2700000" algn="tl">
                    <a:srgbClr val="C0C0C0"/>
                  </a:outerShdw>
                </a:effectLst>
                <a:ea typeface="+mj-ea"/>
              </a:rPr>
            </a:br>
            <a:r>
              <a:rPr lang="en-US" sz="2400" b="1" dirty="0">
                <a:solidFill>
                  <a:srgbClr val="C00000"/>
                </a:solidFill>
                <a:effectLst>
                  <a:outerShdw blurRad="38100" dist="38100" dir="2700000" algn="tl">
                    <a:srgbClr val="C0C0C0"/>
                  </a:outerShdw>
                </a:effectLst>
                <a:ea typeface="+mj-ea"/>
              </a:rPr>
              <a:t>Purpose and </a:t>
            </a:r>
            <a:r>
              <a:rPr lang="en-US" sz="2400" b="1" dirty="0" smtClean="0">
                <a:solidFill>
                  <a:srgbClr val="C00000"/>
                </a:solidFill>
                <a:effectLst>
                  <a:outerShdw blurRad="38100" dist="38100" dir="2700000" algn="tl">
                    <a:srgbClr val="C0C0C0"/>
                  </a:outerShdw>
                </a:effectLst>
                <a:ea typeface="+mj-ea"/>
              </a:rPr>
              <a:t>parameters</a:t>
            </a:r>
            <a:endParaRPr lang="ru-RU" sz="2400" b="1" dirty="0">
              <a:solidFill>
                <a:srgbClr val="C00000"/>
              </a:solidFill>
              <a:effectLst>
                <a:outerShdw blurRad="38100" dist="38100" dir="2700000" algn="tl">
                  <a:srgbClr val="C0C0C0"/>
                </a:outerShdw>
              </a:effectLst>
              <a:ea typeface="+mj-ea"/>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Номер слайда 3"/>
          <p:cNvSpPr txBox="1">
            <a:spLocks noGrp="1"/>
          </p:cNvSpPr>
          <p:nvPr/>
        </p:nvSpPr>
        <p:spPr bwMode="auto">
          <a:xfrm>
            <a:off x="8259763" y="6448425"/>
            <a:ext cx="627062" cy="377825"/>
          </a:xfrm>
          <a:prstGeom prst="rect">
            <a:avLst/>
          </a:prstGeom>
          <a:noFill/>
          <a:ln w="9525">
            <a:noFill/>
            <a:miter lim="800000"/>
            <a:headEnd/>
            <a:tailEnd/>
          </a:ln>
        </p:spPr>
        <p:txBody>
          <a:bodyPr lIns="0" tIns="0" rIns="0" bIns="0" anchor="ctr" anchorCtr="1"/>
          <a:lstStyle/>
          <a:p>
            <a:pPr algn="r"/>
            <a:fld id="{A82E0773-337E-45B3-A370-2F8159D99C91}" type="slidenum">
              <a:rPr lang="ru-RU" sz="2200" b="1">
                <a:solidFill>
                  <a:schemeClr val="hlink"/>
                </a:solidFill>
              </a:rPr>
              <a:pPr algn="r"/>
              <a:t>4</a:t>
            </a:fld>
            <a:endParaRPr lang="ru-RU" sz="2200" b="1">
              <a:solidFill>
                <a:schemeClr val="hlink"/>
              </a:solidFill>
            </a:endParaRPr>
          </a:p>
        </p:txBody>
      </p:sp>
      <p:sp>
        <p:nvSpPr>
          <p:cNvPr id="9220" name="Заголовок 1"/>
          <p:cNvSpPr txBox="1">
            <a:spLocks/>
          </p:cNvSpPr>
          <p:nvPr/>
        </p:nvSpPr>
        <p:spPr bwMode="auto">
          <a:xfrm>
            <a:off x="229373" y="404664"/>
            <a:ext cx="7815263" cy="648072"/>
          </a:xfrm>
          <a:prstGeom prst="rect">
            <a:avLst/>
          </a:prstGeom>
          <a:noFill/>
          <a:ln w="9525">
            <a:noFill/>
            <a:miter lim="800000"/>
            <a:headEnd/>
            <a:tailEnd/>
          </a:ln>
        </p:spPr>
        <p:txBody>
          <a:bodyPr lIns="0" tIns="0" rIns="0" bIns="0" anchor="ctr"/>
          <a:lstStyle/>
          <a:p>
            <a:pPr algn="ctr" eaLnBrk="0" fontAlgn="auto" hangingPunct="0">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600" b="1" dirty="0">
                <a:solidFill>
                  <a:srgbClr val="C00000"/>
                </a:solidFill>
                <a:effectLst>
                  <a:outerShdw blurRad="38100" dist="38100" dir="2700000" algn="tl">
                    <a:srgbClr val="C0C0C0"/>
                  </a:outerShdw>
                </a:effectLst>
                <a:ea typeface="+mj-ea"/>
              </a:rPr>
              <a:t>The </a:t>
            </a:r>
            <a:r>
              <a:rPr lang="ru-RU" sz="2600" b="1" dirty="0">
                <a:solidFill>
                  <a:srgbClr val="C00000"/>
                </a:solidFill>
                <a:effectLst>
                  <a:outerShdw blurRad="38100" dist="38100" dir="2700000" algn="tl">
                    <a:srgbClr val="C0C0C0"/>
                  </a:outerShdw>
                </a:effectLst>
                <a:ea typeface="+mj-ea"/>
              </a:rPr>
              <a:t>СС1-3 </a:t>
            </a:r>
            <a:r>
              <a:rPr lang="en-US" sz="2600" b="1" dirty="0" smtClean="0">
                <a:solidFill>
                  <a:srgbClr val="C00000"/>
                </a:solidFill>
                <a:effectLst>
                  <a:outerShdw blurRad="38100" dist="38100" dir="2700000" algn="tl">
                    <a:srgbClr val="C0C0C0"/>
                  </a:outerShdw>
                </a:effectLst>
                <a:ea typeface="+mj-ea"/>
              </a:rPr>
              <a:t>Cyclotron System.</a:t>
            </a:r>
            <a:r>
              <a:rPr lang="ru-RU" sz="2600" b="1" dirty="0" smtClean="0">
                <a:solidFill>
                  <a:srgbClr val="C00000"/>
                </a:solidFill>
                <a:effectLst>
                  <a:outerShdw blurRad="38100" dist="38100" dir="2700000" algn="tl">
                    <a:srgbClr val="C0C0C0"/>
                  </a:outerShdw>
                </a:effectLst>
                <a:ea typeface="+mj-ea"/>
              </a:rPr>
              <a:t> </a:t>
            </a:r>
            <a:r>
              <a:rPr lang="en-US" sz="2600" b="1" dirty="0">
                <a:solidFill>
                  <a:srgbClr val="C00000"/>
                </a:solidFill>
                <a:effectLst>
                  <a:outerShdw blurRad="38100" dist="38100" dir="2700000" algn="tl">
                    <a:srgbClr val="C0C0C0"/>
                  </a:outerShdw>
                </a:effectLst>
                <a:ea typeface="+mj-ea"/>
              </a:rPr>
              <a:t>C</a:t>
            </a:r>
            <a:r>
              <a:rPr lang="en-US" sz="2600" b="1" dirty="0" smtClean="0">
                <a:solidFill>
                  <a:srgbClr val="C00000"/>
                </a:solidFill>
                <a:effectLst>
                  <a:outerShdw blurRad="38100" dist="38100" dir="2700000" algn="tl">
                    <a:srgbClr val="C0C0C0"/>
                  </a:outerShdw>
                </a:effectLst>
                <a:ea typeface="+mj-ea"/>
              </a:rPr>
              <a:t>omponents</a:t>
            </a:r>
            <a:r>
              <a:rPr lang="ru-RU" sz="2600" b="1" dirty="0" smtClean="0">
                <a:solidFill>
                  <a:srgbClr val="C00000"/>
                </a:solidFill>
                <a:effectLst>
                  <a:outerShdw blurRad="38100" dist="38100" dir="2700000" algn="tl">
                    <a:srgbClr val="C0C0C0"/>
                  </a:outerShdw>
                </a:effectLst>
                <a:ea typeface="+mj-ea"/>
              </a:rPr>
              <a:t/>
            </a:r>
            <a:br>
              <a:rPr lang="ru-RU" sz="2600" b="1" dirty="0" smtClean="0">
                <a:solidFill>
                  <a:srgbClr val="C00000"/>
                </a:solidFill>
                <a:effectLst>
                  <a:outerShdw blurRad="38100" dist="38100" dir="2700000" algn="tl">
                    <a:srgbClr val="C0C0C0"/>
                  </a:outerShdw>
                </a:effectLst>
                <a:ea typeface="+mj-ea"/>
              </a:rPr>
            </a:br>
            <a:endParaRPr lang="ru-RU" sz="2600" b="1" dirty="0">
              <a:solidFill>
                <a:srgbClr val="C00000"/>
              </a:solidFill>
              <a:effectLst>
                <a:outerShdw blurRad="38100" dist="38100" dir="2700000" algn="tl">
                  <a:srgbClr val="C0C0C0"/>
                </a:outerShdw>
              </a:effectLst>
              <a:ea typeface="+mj-ea"/>
            </a:endParaRPr>
          </a:p>
        </p:txBody>
      </p:sp>
      <p:sp>
        <p:nvSpPr>
          <p:cNvPr id="2" name="Прямоугольник 1"/>
          <p:cNvSpPr/>
          <p:nvPr/>
        </p:nvSpPr>
        <p:spPr>
          <a:xfrm>
            <a:off x="489211" y="1016224"/>
            <a:ext cx="8208912" cy="746358"/>
          </a:xfrm>
          <a:prstGeom prst="rect">
            <a:avLst/>
          </a:prstGeom>
          <a:solidFill>
            <a:srgbClr val="EBFFFF"/>
          </a:solidFill>
        </p:spPr>
        <p:txBody>
          <a:bodyPr wrap="square">
            <a:spAutoFit/>
          </a:bodyPr>
          <a:lstStyle/>
          <a:p>
            <a:pPr algn="just">
              <a:lnSpc>
                <a:spcPts val="1700"/>
              </a:lnSpc>
            </a:pPr>
            <a:r>
              <a:rPr lang="en-US" sz="1400" b="1" dirty="0">
                <a:solidFill>
                  <a:srgbClr val="002060"/>
                </a:solidFill>
                <a:latin typeface="Times New Roman" pitchFamily="18" charset="0"/>
              </a:rPr>
              <a:t>The cyclotron system consists of a compact cyclotron and a system for beam forming and transportation to remote analytical chambers, as well </a:t>
            </a:r>
            <a:r>
              <a:rPr lang="en-US" sz="1400" b="1" dirty="0" smtClean="0">
                <a:solidFill>
                  <a:srgbClr val="002060"/>
                </a:solidFill>
                <a:latin typeface="Times New Roman" pitchFamily="18" charset="0"/>
              </a:rPr>
              <a:t>as</a:t>
            </a:r>
            <a:r>
              <a:rPr lang="ru-RU" sz="1400" b="1" dirty="0" smtClean="0">
                <a:solidFill>
                  <a:srgbClr val="002060"/>
                </a:solidFill>
                <a:latin typeface="Times New Roman" pitchFamily="18" charset="0"/>
              </a:rPr>
              <a:t>, </a:t>
            </a:r>
            <a:r>
              <a:rPr lang="en-US" sz="1400" b="1" dirty="0">
                <a:solidFill>
                  <a:srgbClr val="002060"/>
                </a:solidFill>
                <a:latin typeface="Times New Roman" pitchFamily="18" charset="0"/>
              </a:rPr>
              <a:t>power supply, </a:t>
            </a:r>
            <a:r>
              <a:rPr lang="en-US" sz="1400" b="1" dirty="0" smtClean="0">
                <a:solidFill>
                  <a:srgbClr val="002060"/>
                </a:solidFill>
                <a:latin typeface="Times New Roman" pitchFamily="18" charset="0"/>
              </a:rPr>
              <a:t>control, vacuum </a:t>
            </a:r>
            <a:r>
              <a:rPr lang="en-US" sz="1400" b="1" dirty="0">
                <a:solidFill>
                  <a:srgbClr val="002060"/>
                </a:solidFill>
                <a:latin typeface="Times New Roman" pitchFamily="18" charset="0"/>
              </a:rPr>
              <a:t>pumping and water cooling systems</a:t>
            </a:r>
            <a:r>
              <a:rPr lang="en-US" sz="1400" b="1" dirty="0" smtClean="0">
                <a:solidFill>
                  <a:srgbClr val="002060"/>
                </a:solidFill>
                <a:latin typeface="Times New Roman" pitchFamily="18" charset="0"/>
              </a:rPr>
              <a:t>.</a:t>
            </a:r>
            <a:endParaRPr lang="ru-RU" sz="1400" b="1" dirty="0">
              <a:solidFill>
                <a:srgbClr val="002060"/>
              </a:solidFill>
              <a:latin typeface="Times New Roman" pitchFamily="18" charset="0"/>
            </a:endParaRPr>
          </a:p>
        </p:txBody>
      </p:sp>
      <p:pic>
        <p:nvPicPr>
          <p:cNvPr id="8" name="Рисунок 8" descr="Рисунок1_8_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041727"/>
            <a:ext cx="3452792" cy="296175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Содержимое 12" descr="фото0101"/>
          <p:cNvPicPr>
            <a:picLocks/>
          </p:cNvPicPr>
          <p:nvPr/>
        </p:nvPicPr>
        <p:blipFill>
          <a:blip r:embed="rId3">
            <a:extLst>
              <a:ext uri="{28A0092B-C50C-407E-A947-70E740481C1C}">
                <a14:useLocalDpi xmlns:a14="http://schemas.microsoft.com/office/drawing/2010/main" val="0"/>
              </a:ext>
            </a:extLst>
          </a:blip>
          <a:srcRect/>
          <a:stretch>
            <a:fillRect/>
          </a:stretch>
        </p:blipFill>
        <p:spPr>
          <a:xfrm>
            <a:off x="4581488" y="2060848"/>
            <a:ext cx="3806936" cy="2942634"/>
          </a:xfrm>
          <a:prstGeom prst="rect">
            <a:avLst/>
          </a:prstGeom>
          <a:effectLst>
            <a:outerShdw blurRad="63500" sx="102000" sy="102000" algn="ctr" rotWithShape="0">
              <a:prstClr val="black">
                <a:alpha val="40000"/>
              </a:prstClr>
            </a:outerShdw>
          </a:effectLst>
        </p:spPr>
      </p:pic>
      <p:sp>
        <p:nvSpPr>
          <p:cNvPr id="11" name="Прямоугольник 6"/>
          <p:cNvSpPr>
            <a:spLocks noChangeArrowheads="1"/>
          </p:cNvSpPr>
          <p:nvPr/>
        </p:nvSpPr>
        <p:spPr bwMode="auto">
          <a:xfrm>
            <a:off x="477131" y="5229200"/>
            <a:ext cx="8208714" cy="951992"/>
          </a:xfrm>
          <a:prstGeom prst="rect">
            <a:avLst/>
          </a:prstGeom>
          <a:solidFill>
            <a:srgbClr val="EBFFFF"/>
          </a:solidFill>
          <a:ln>
            <a:noFill/>
          </a:ln>
          <a:extLst/>
        </p:spPr>
        <p:txBody>
          <a:bodyPr wrap="square">
            <a:spAutoFit/>
          </a:bodyPr>
          <a:lstStyle/>
          <a:p>
            <a:pPr algn="just" eaLnBrk="0" hangingPunct="0">
              <a:lnSpc>
                <a:spcPts val="1700"/>
              </a:lnSpc>
              <a:buSzPts val="1800"/>
            </a:pPr>
            <a:r>
              <a:rPr lang="en-US" sz="1400" b="1" dirty="0">
                <a:solidFill>
                  <a:srgbClr val="002060"/>
                </a:solidFill>
                <a:latin typeface="Times New Roman" pitchFamily="18" charset="0"/>
              </a:rPr>
              <a:t>Tests of the whole system with the beam on were carried out for boundary values of the design range of energies </a:t>
            </a:r>
            <a:r>
              <a:rPr lang="ru-RU" sz="1400" b="1" dirty="0">
                <a:solidFill>
                  <a:srgbClr val="002060"/>
                </a:solidFill>
                <a:latin typeface="Times New Roman" pitchFamily="18" charset="0"/>
              </a:rPr>
              <a:t> (1 </a:t>
            </a:r>
            <a:r>
              <a:rPr lang="en-US" sz="1400" b="1" dirty="0">
                <a:solidFill>
                  <a:srgbClr val="002060"/>
                </a:solidFill>
                <a:latin typeface="Times New Roman" pitchFamily="18" charset="0"/>
              </a:rPr>
              <a:t>and</a:t>
            </a:r>
            <a:r>
              <a:rPr lang="ru-RU" sz="1400" b="1" dirty="0">
                <a:solidFill>
                  <a:srgbClr val="002060"/>
                </a:solidFill>
                <a:latin typeface="Times New Roman" pitchFamily="18" charset="0"/>
              </a:rPr>
              <a:t> 3 М</a:t>
            </a:r>
            <a:r>
              <a:rPr lang="en-US" sz="1400" b="1" dirty="0" err="1">
                <a:solidFill>
                  <a:srgbClr val="002060"/>
                </a:solidFill>
                <a:latin typeface="Times New Roman" pitchFamily="18" charset="0"/>
              </a:rPr>
              <a:t>eV</a:t>
            </a:r>
            <a:r>
              <a:rPr lang="ru-RU" sz="1400" b="1" dirty="0">
                <a:solidFill>
                  <a:srgbClr val="002060"/>
                </a:solidFill>
                <a:latin typeface="Times New Roman" pitchFamily="18" charset="0"/>
              </a:rPr>
              <a:t>) </a:t>
            </a:r>
            <a:r>
              <a:rPr lang="en-US" sz="1400" b="1" dirty="0">
                <a:solidFill>
                  <a:srgbClr val="002060"/>
                </a:solidFill>
                <a:latin typeface="Times New Roman" pitchFamily="18" charset="0"/>
              </a:rPr>
              <a:t>and an intermediate value of </a:t>
            </a:r>
            <a:r>
              <a:rPr lang="ru-RU" sz="1400" b="1" dirty="0">
                <a:solidFill>
                  <a:srgbClr val="002060"/>
                </a:solidFill>
                <a:latin typeface="Times New Roman" pitchFamily="18" charset="0"/>
              </a:rPr>
              <a:t> 1.7 М</a:t>
            </a:r>
            <a:r>
              <a:rPr lang="en-US" sz="1400" b="1" dirty="0" err="1">
                <a:solidFill>
                  <a:srgbClr val="002060"/>
                </a:solidFill>
                <a:latin typeface="Times New Roman" pitchFamily="18" charset="0"/>
              </a:rPr>
              <a:t>eV</a:t>
            </a:r>
            <a:r>
              <a:rPr lang="ru-RU" sz="1400" b="1" dirty="0">
                <a:solidFill>
                  <a:srgbClr val="002060"/>
                </a:solidFill>
                <a:latin typeface="Times New Roman" pitchFamily="18" charset="0"/>
              </a:rPr>
              <a:t>. </a:t>
            </a:r>
            <a:r>
              <a:rPr lang="en-US" sz="1400" b="1" dirty="0" smtClean="0">
                <a:solidFill>
                  <a:srgbClr val="002060"/>
                </a:solidFill>
                <a:latin typeface="Times New Roman" pitchFamily="18" charset="0"/>
              </a:rPr>
              <a:t> At </a:t>
            </a:r>
            <a:r>
              <a:rPr lang="en-US" sz="1400" b="1" dirty="0">
                <a:solidFill>
                  <a:srgbClr val="002060"/>
                </a:solidFill>
                <a:latin typeface="Times New Roman" pitchFamily="18" charset="0"/>
              </a:rPr>
              <a:t>a max energy of protons and collimator slits width of </a:t>
            </a:r>
            <a:r>
              <a:rPr lang="ru-RU" sz="1400" b="1" dirty="0">
                <a:solidFill>
                  <a:srgbClr val="002060"/>
                </a:solidFill>
                <a:latin typeface="Times New Roman" pitchFamily="18" charset="0"/>
              </a:rPr>
              <a:t>2 </a:t>
            </a:r>
            <a:r>
              <a:rPr lang="en-US" sz="1400" b="1" dirty="0">
                <a:solidFill>
                  <a:srgbClr val="002060"/>
                </a:solidFill>
                <a:latin typeface="Times New Roman" pitchFamily="18" charset="0"/>
              </a:rPr>
              <a:t>mm, the beam current of </a:t>
            </a:r>
            <a:r>
              <a:rPr lang="ru-RU" sz="1400" b="1" dirty="0">
                <a:solidFill>
                  <a:srgbClr val="002060"/>
                </a:solidFill>
                <a:latin typeface="Times New Roman" pitchFamily="18" charset="0"/>
              </a:rPr>
              <a:t>104 </a:t>
            </a:r>
            <a:r>
              <a:rPr lang="en-US" sz="1400" b="1" dirty="0">
                <a:solidFill>
                  <a:srgbClr val="002060"/>
                </a:solidFill>
                <a:latin typeface="Times New Roman" pitchFamily="18" charset="0"/>
              </a:rPr>
              <a:t>n</a:t>
            </a:r>
            <a:r>
              <a:rPr lang="ru-RU" sz="1400" b="1" dirty="0">
                <a:solidFill>
                  <a:srgbClr val="002060"/>
                </a:solidFill>
                <a:latin typeface="Times New Roman" pitchFamily="18" charset="0"/>
              </a:rPr>
              <a:t>А </a:t>
            </a:r>
            <a:r>
              <a:rPr lang="en-US" sz="1400" b="1" dirty="0">
                <a:solidFill>
                  <a:srgbClr val="002060"/>
                </a:solidFill>
                <a:latin typeface="Times New Roman" pitchFamily="18" charset="0"/>
              </a:rPr>
              <a:t>was obtained;</a:t>
            </a:r>
            <a:r>
              <a:rPr lang="ru-RU" sz="1400" b="1" dirty="0">
                <a:solidFill>
                  <a:srgbClr val="002060"/>
                </a:solidFill>
                <a:latin typeface="Times New Roman" pitchFamily="18" charset="0"/>
              </a:rPr>
              <a:t> </a:t>
            </a:r>
            <a:r>
              <a:rPr lang="en-US" sz="1400" b="1" dirty="0">
                <a:solidFill>
                  <a:srgbClr val="002060"/>
                </a:solidFill>
                <a:latin typeface="Times New Roman" pitchFamily="18" charset="0"/>
              </a:rPr>
              <a:t>at  min and intermediate energies, a current of </a:t>
            </a:r>
            <a:r>
              <a:rPr lang="ru-RU" sz="1400" b="1" dirty="0">
                <a:solidFill>
                  <a:srgbClr val="002060"/>
                </a:solidFill>
                <a:latin typeface="Times New Roman" pitchFamily="18" charset="0"/>
              </a:rPr>
              <a:t>60 нА </a:t>
            </a:r>
            <a:r>
              <a:rPr lang="en-US" sz="1400" b="1" dirty="0">
                <a:solidFill>
                  <a:srgbClr val="002060"/>
                </a:solidFill>
                <a:latin typeface="Times New Roman" pitchFamily="18" charset="0"/>
              </a:rPr>
              <a:t>was fixed</a:t>
            </a:r>
            <a:r>
              <a:rPr lang="ru-RU" sz="1400" b="1" dirty="0">
                <a:solidFill>
                  <a:srgbClr val="002060"/>
                </a:solidFill>
                <a:latin typeface="Times New Roman" pitchFamily="18" charset="0"/>
              </a:rPr>
              <a:t>, </a:t>
            </a:r>
            <a:r>
              <a:rPr lang="en-US" sz="1400" b="1" dirty="0">
                <a:solidFill>
                  <a:srgbClr val="002060"/>
                </a:solidFill>
                <a:latin typeface="Times New Roman" pitchFamily="18" charset="0"/>
              </a:rPr>
              <a:t>which corresponds to the design current range.</a:t>
            </a:r>
            <a:r>
              <a:rPr lang="ru-RU" sz="1400" b="1" dirty="0">
                <a:solidFill>
                  <a:srgbClr val="002060"/>
                </a:solidFill>
                <a:latin typeface="Times New Roman" pitchFamily="18" charset="0"/>
              </a:rPr>
              <a:t> </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Номер слайда 3"/>
          <p:cNvSpPr txBox="1">
            <a:spLocks noGrp="1"/>
          </p:cNvSpPr>
          <p:nvPr/>
        </p:nvSpPr>
        <p:spPr bwMode="auto">
          <a:xfrm>
            <a:off x="8259763" y="6448425"/>
            <a:ext cx="627062" cy="377825"/>
          </a:xfrm>
          <a:prstGeom prst="rect">
            <a:avLst/>
          </a:prstGeom>
          <a:noFill/>
          <a:ln w="9525">
            <a:noFill/>
            <a:miter lim="800000"/>
            <a:headEnd/>
            <a:tailEnd/>
          </a:ln>
        </p:spPr>
        <p:txBody>
          <a:bodyPr lIns="0" tIns="0" rIns="0" bIns="0" anchor="ctr" anchorCtr="1"/>
          <a:lstStyle/>
          <a:p>
            <a:pPr algn="r"/>
            <a:fld id="{DFD4D332-54AB-437A-B86F-1ECDCFBAD272}" type="slidenum">
              <a:rPr lang="ru-RU" sz="2200" b="1">
                <a:solidFill>
                  <a:schemeClr val="hlink"/>
                </a:solidFill>
              </a:rPr>
              <a:pPr algn="r"/>
              <a:t>5</a:t>
            </a:fld>
            <a:endParaRPr lang="ru-RU" sz="2200" b="1">
              <a:solidFill>
                <a:schemeClr val="hlink"/>
              </a:solidFill>
            </a:endParaRPr>
          </a:p>
        </p:txBody>
      </p:sp>
      <p:graphicFrame>
        <p:nvGraphicFramePr>
          <p:cNvPr id="10243" name="Object 2"/>
          <p:cNvGraphicFramePr>
            <a:graphicFrameLocks noChangeAspect="1"/>
          </p:cNvGraphicFramePr>
          <p:nvPr/>
        </p:nvGraphicFramePr>
        <p:xfrm>
          <a:off x="1907704" y="1484784"/>
          <a:ext cx="6096000" cy="4067175"/>
        </p:xfrm>
        <a:graphic>
          <a:graphicData uri="http://schemas.openxmlformats.org/presentationml/2006/ole">
            <mc:AlternateContent xmlns:mc="http://schemas.openxmlformats.org/markup-compatibility/2006">
              <mc:Choice xmlns:v="urn:schemas-microsoft-com:vml" Requires="v">
                <p:oleObj spid="_x0000_s10267" name="Диаграмма" r:id="rId3" imgW="6095762" imgH="4067175" progId="MSGraph.Chart.8">
                  <p:embed followColorScheme="full"/>
                </p:oleObj>
              </mc:Choice>
              <mc:Fallback>
                <p:oleObj name="Диаграмма" r:id="rId3" imgW="6095762" imgH="4067175" progId="MSGraph.Chart.8">
                  <p:embed followColorScheme="full"/>
                  <p:pic>
                    <p:nvPicPr>
                      <p:cNvPr id="0" name="Object 2"/>
                      <p:cNvPicPr>
                        <a:picLocks noChangeAspect="1" noChangeArrowheads="1"/>
                      </p:cNvPicPr>
                      <p:nvPr/>
                    </p:nvPicPr>
                    <p:blipFill>
                      <a:blip r:embed="rId4"/>
                      <a:srcRect/>
                      <a:stretch>
                        <a:fillRect/>
                      </a:stretch>
                    </p:blipFill>
                    <p:spPr bwMode="auto">
                      <a:xfrm>
                        <a:off x="1907704" y="1484784"/>
                        <a:ext cx="6096000" cy="4067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4" name="Заголовок 1"/>
          <p:cNvSpPr txBox="1">
            <a:spLocks/>
          </p:cNvSpPr>
          <p:nvPr/>
        </p:nvSpPr>
        <p:spPr bwMode="auto">
          <a:xfrm>
            <a:off x="268288" y="188913"/>
            <a:ext cx="7815262" cy="773112"/>
          </a:xfrm>
          <a:prstGeom prst="rect">
            <a:avLst/>
          </a:prstGeom>
          <a:noFill/>
          <a:ln w="9525">
            <a:noFill/>
            <a:miter lim="800000"/>
            <a:headEnd/>
            <a:tailEnd/>
          </a:ln>
        </p:spPr>
        <p:txBody>
          <a:bodyPr lIns="0" tIns="0" rIns="0" bIns="0" anchor="ctr"/>
          <a:lstStyle/>
          <a:p>
            <a:pPr algn="ctr" eaLnBrk="0" hangingPunct="0"/>
            <a:r>
              <a:rPr lang="en-US" sz="2800" b="1" dirty="0" smtClean="0">
                <a:solidFill>
                  <a:schemeClr val="tx2">
                    <a:lumMod val="75000"/>
                  </a:schemeClr>
                </a:solidFill>
                <a:effectLst>
                  <a:outerShdw blurRad="38100" dist="38100" dir="2700000" algn="tl">
                    <a:srgbClr val="C0C0C0"/>
                  </a:outerShdw>
                </a:effectLst>
                <a:ea typeface="+mj-ea"/>
              </a:rPr>
              <a:t>  </a:t>
            </a:r>
            <a:r>
              <a:rPr lang="en-US" sz="2800" b="1" dirty="0" smtClean="0">
                <a:solidFill>
                  <a:srgbClr val="C00000"/>
                </a:solidFill>
                <a:effectLst>
                  <a:outerShdw blurRad="38100" dist="38100" dir="2700000" algn="tl">
                    <a:srgbClr val="C0C0C0"/>
                  </a:outerShdw>
                </a:effectLst>
                <a:ea typeface="+mj-ea"/>
              </a:rPr>
              <a:t>Cyclotron</a:t>
            </a:r>
            <a:r>
              <a:rPr lang="en-US" sz="2800" b="1" dirty="0" smtClean="0">
                <a:solidFill>
                  <a:srgbClr val="C00000"/>
                </a:solidFill>
                <a:effectLst>
                  <a:outerShdw blurRad="38100" dist="38100" dir="2700000" algn="tl">
                    <a:srgbClr val="C0C0C0"/>
                  </a:outerShdw>
                </a:effectLst>
                <a:latin typeface="Times New Roman" pitchFamily="18" charset="0"/>
                <a:cs typeface="Times New Roman" pitchFamily="18" charset="0"/>
              </a:rPr>
              <a:t> </a:t>
            </a:r>
            <a:r>
              <a:rPr lang="en-US" sz="2800" b="1" dirty="0">
                <a:solidFill>
                  <a:srgbClr val="C00000"/>
                </a:solidFill>
                <a:effectLst>
                  <a:outerShdw blurRad="38100" dist="38100" dir="2700000" algn="tl">
                    <a:srgbClr val="C0C0C0"/>
                  </a:outerShdw>
                </a:effectLst>
                <a:ea typeface="+mj-ea"/>
              </a:rPr>
              <a:t>Systems of the </a:t>
            </a:r>
            <a:r>
              <a:rPr lang="en-US" sz="2800" b="1" dirty="0" smtClean="0">
                <a:solidFill>
                  <a:srgbClr val="C00000"/>
                </a:solidFill>
                <a:effectLst>
                  <a:outerShdw blurRad="38100" dist="38100" dir="2700000" algn="tl">
                    <a:srgbClr val="C0C0C0"/>
                  </a:outerShdw>
                </a:effectLst>
                <a:ea typeface="+mj-ea"/>
              </a:rPr>
              <a:t>CC-series</a:t>
            </a:r>
            <a:endParaRPr lang="ru-RU" sz="2800" b="1" dirty="0">
              <a:solidFill>
                <a:srgbClr val="C00000"/>
              </a:solidFill>
              <a:effectLst>
                <a:outerShdw blurRad="38100" dist="38100" dir="2700000" algn="tl">
                  <a:srgbClr val="C0C0C0"/>
                </a:outerShdw>
              </a:effectLst>
              <a:ea typeface="+mj-ea"/>
            </a:endParaRPr>
          </a:p>
        </p:txBody>
      </p:sp>
      <p:sp>
        <p:nvSpPr>
          <p:cNvPr id="7" name="TextBox 2"/>
          <p:cNvSpPr txBox="1">
            <a:spLocks noChangeArrowheads="1"/>
          </p:cNvSpPr>
          <p:nvPr/>
        </p:nvSpPr>
        <p:spPr bwMode="auto">
          <a:xfrm>
            <a:off x="541314" y="1124744"/>
            <a:ext cx="8033742" cy="4939814"/>
          </a:xfrm>
          <a:prstGeom prst="rect">
            <a:avLst/>
          </a:prstGeom>
          <a:solidFill>
            <a:srgbClr val="EBFFFF"/>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lnSpc>
                <a:spcPct val="150000"/>
              </a:lnSpc>
              <a:buSzPts val="1800"/>
            </a:pPr>
            <a:r>
              <a:rPr lang="en-US" sz="1400" b="1" dirty="0" smtClean="0">
                <a:solidFill>
                  <a:srgbClr val="002060"/>
                </a:solidFill>
                <a:latin typeface="Times New Roman" pitchFamily="18" charset="0"/>
              </a:rPr>
              <a:t>    Cyclotrons </a:t>
            </a:r>
            <a:r>
              <a:rPr lang="ru-RU" sz="1400" b="1" dirty="0" smtClean="0">
                <a:solidFill>
                  <a:srgbClr val="002060"/>
                </a:solidFill>
                <a:latin typeface="Times New Roman" pitchFamily="18" charset="0"/>
              </a:rPr>
              <a:t>СС–</a:t>
            </a:r>
            <a:r>
              <a:rPr lang="en-US" sz="1400" b="1" dirty="0" smtClean="0">
                <a:solidFill>
                  <a:srgbClr val="002060"/>
                </a:solidFill>
                <a:latin typeface="Times New Roman" pitchFamily="18" charset="0"/>
              </a:rPr>
              <a:t>1</a:t>
            </a:r>
            <a:r>
              <a:rPr lang="ru-RU" sz="1400" b="1" dirty="0" smtClean="0">
                <a:solidFill>
                  <a:srgbClr val="002060"/>
                </a:solidFill>
                <a:latin typeface="Times New Roman" pitchFamily="18" charset="0"/>
              </a:rPr>
              <a:t>2</a:t>
            </a:r>
            <a:r>
              <a:rPr lang="ru-RU" sz="1400" b="1" dirty="0">
                <a:solidFill>
                  <a:srgbClr val="002060"/>
                </a:solidFill>
                <a:latin typeface="Times New Roman" pitchFamily="18" charset="0"/>
              </a:rPr>
              <a:t>, </a:t>
            </a:r>
            <a:r>
              <a:rPr lang="ru-RU" sz="1400" b="1" dirty="0" smtClean="0">
                <a:solidFill>
                  <a:srgbClr val="002060"/>
                </a:solidFill>
                <a:latin typeface="Times New Roman" pitchFamily="18" charset="0"/>
              </a:rPr>
              <a:t>СС-18</a:t>
            </a:r>
            <a:r>
              <a:rPr lang="ru-RU" sz="1400" b="1" dirty="0">
                <a:solidFill>
                  <a:srgbClr val="002060"/>
                </a:solidFill>
                <a:latin typeface="Times New Roman" pitchFamily="18" charset="0"/>
              </a:rPr>
              <a:t>∕9, </a:t>
            </a:r>
            <a:r>
              <a:rPr lang="ru-RU" sz="1400" b="1" dirty="0" smtClean="0">
                <a:solidFill>
                  <a:srgbClr val="002060"/>
                </a:solidFill>
                <a:latin typeface="Times New Roman" pitchFamily="18" charset="0"/>
              </a:rPr>
              <a:t>СС-18</a:t>
            </a:r>
            <a:r>
              <a:rPr lang="ru-RU" sz="1400" b="1" dirty="0">
                <a:solidFill>
                  <a:srgbClr val="002060"/>
                </a:solidFill>
                <a:latin typeface="Times New Roman" pitchFamily="18" charset="0"/>
              </a:rPr>
              <a:t>∕9</a:t>
            </a:r>
            <a:r>
              <a:rPr lang="en-US" sz="1400" b="1" dirty="0">
                <a:solidFill>
                  <a:srgbClr val="002060"/>
                </a:solidFill>
                <a:latin typeface="Times New Roman" pitchFamily="18" charset="0"/>
              </a:rPr>
              <a:t>M and </a:t>
            </a:r>
            <a:r>
              <a:rPr lang="ru-RU" sz="1400" b="1" dirty="0">
                <a:solidFill>
                  <a:srgbClr val="002060"/>
                </a:solidFill>
                <a:latin typeface="Times New Roman" pitchFamily="18" charset="0"/>
              </a:rPr>
              <a:t> </a:t>
            </a:r>
            <a:r>
              <a:rPr lang="en-US" sz="1400" b="1" dirty="0">
                <a:solidFill>
                  <a:srgbClr val="002060"/>
                </a:solidFill>
                <a:latin typeface="Times New Roman" pitchFamily="18" charset="0"/>
              </a:rPr>
              <a:t>M</a:t>
            </a:r>
            <a:r>
              <a:rPr lang="ru-RU" sz="1400" b="1" dirty="0" smtClean="0">
                <a:solidFill>
                  <a:srgbClr val="002060"/>
                </a:solidFill>
                <a:latin typeface="Times New Roman" pitchFamily="18" charset="0"/>
              </a:rPr>
              <a:t>СС-30</a:t>
            </a:r>
            <a:r>
              <a:rPr lang="ru-RU" sz="1400" b="1" dirty="0">
                <a:solidFill>
                  <a:srgbClr val="002060"/>
                </a:solidFill>
                <a:latin typeface="Times New Roman" pitchFamily="18" charset="0"/>
              </a:rPr>
              <a:t>∕15 </a:t>
            </a:r>
            <a:r>
              <a:rPr lang="en-US" sz="1400" b="1" dirty="0">
                <a:solidFill>
                  <a:srgbClr val="002060"/>
                </a:solidFill>
                <a:latin typeface="Times New Roman" pitchFamily="18" charset="0"/>
              </a:rPr>
              <a:t>are intended for production of radionuclides directly in medical centers.</a:t>
            </a:r>
            <a:r>
              <a:rPr lang="ru-RU" sz="1400" b="1" dirty="0">
                <a:solidFill>
                  <a:srgbClr val="002060"/>
                </a:solidFill>
                <a:latin typeface="Times New Roman" pitchFamily="18" charset="0"/>
              </a:rPr>
              <a:t> </a:t>
            </a:r>
            <a:r>
              <a:rPr lang="en-US" sz="1400" b="1" dirty="0">
                <a:solidFill>
                  <a:srgbClr val="002060"/>
                </a:solidFill>
                <a:latin typeface="Times New Roman" pitchFamily="18" charset="0"/>
              </a:rPr>
              <a:t>Different parameters  of accelerated beams define the expediency of choice of any of the aforementioned models for a particular application</a:t>
            </a:r>
            <a:r>
              <a:rPr lang="ru-RU" sz="1400" b="1" dirty="0">
                <a:solidFill>
                  <a:srgbClr val="002060"/>
                </a:solidFill>
                <a:latin typeface="Times New Roman" pitchFamily="18" charset="0"/>
              </a:rPr>
              <a:t>. </a:t>
            </a:r>
          </a:p>
          <a:p>
            <a:pPr algn="just">
              <a:lnSpc>
                <a:spcPct val="150000"/>
              </a:lnSpc>
              <a:buSzPts val="1800"/>
            </a:pPr>
            <a:r>
              <a:rPr lang="en-US" sz="1400" b="1" dirty="0" smtClean="0">
                <a:solidFill>
                  <a:srgbClr val="002060"/>
                </a:solidFill>
                <a:latin typeface="Times New Roman" pitchFamily="18" charset="0"/>
              </a:rPr>
              <a:t>    The </a:t>
            </a:r>
            <a:r>
              <a:rPr lang="ru-RU" sz="1400" b="1" dirty="0" smtClean="0">
                <a:solidFill>
                  <a:srgbClr val="002060"/>
                </a:solidFill>
                <a:latin typeface="Times New Roman" pitchFamily="18" charset="0"/>
              </a:rPr>
              <a:t>СС–12 </a:t>
            </a:r>
            <a:r>
              <a:rPr lang="en-US" sz="1400" b="1" dirty="0">
                <a:solidFill>
                  <a:srgbClr val="002060"/>
                </a:solidFill>
                <a:latin typeface="Times New Roman" pitchFamily="18" charset="0"/>
              </a:rPr>
              <a:t>machine can be installed in a small PET-center with one or several PET-scanners and will provide its demand for short-lived isotopes of carbon (C-11), nitrogen (N-13), oxygen (0-15) and fluorine (F-18).</a:t>
            </a:r>
          </a:p>
          <a:p>
            <a:pPr algn="just">
              <a:lnSpc>
                <a:spcPct val="150000"/>
              </a:lnSpc>
              <a:buSzPts val="1800"/>
            </a:pPr>
            <a:r>
              <a:rPr lang="en-US" sz="1400" b="1" dirty="0" smtClean="0">
                <a:solidFill>
                  <a:srgbClr val="002060"/>
                </a:solidFill>
                <a:latin typeface="Times New Roman" pitchFamily="18" charset="0"/>
              </a:rPr>
              <a:t>     Cyclotrons </a:t>
            </a:r>
            <a:r>
              <a:rPr lang="ru-RU" sz="1400" b="1" dirty="0" smtClean="0">
                <a:solidFill>
                  <a:srgbClr val="002060"/>
                </a:solidFill>
                <a:latin typeface="Times New Roman" pitchFamily="18" charset="0"/>
              </a:rPr>
              <a:t>СС-18</a:t>
            </a:r>
            <a:r>
              <a:rPr lang="ru-RU" sz="1400" b="1" dirty="0">
                <a:solidFill>
                  <a:srgbClr val="002060"/>
                </a:solidFill>
                <a:latin typeface="Times New Roman" pitchFamily="18" charset="0"/>
              </a:rPr>
              <a:t>∕9 </a:t>
            </a:r>
            <a:r>
              <a:rPr lang="en-US" sz="1400" b="1" dirty="0">
                <a:solidFill>
                  <a:srgbClr val="002060"/>
                </a:solidFill>
                <a:latin typeface="Times New Roman" pitchFamily="18" charset="0"/>
              </a:rPr>
              <a:t>and</a:t>
            </a:r>
            <a:r>
              <a:rPr lang="ru-RU" sz="1400" b="1" dirty="0">
                <a:solidFill>
                  <a:srgbClr val="002060"/>
                </a:solidFill>
                <a:latin typeface="Times New Roman" pitchFamily="18" charset="0"/>
              </a:rPr>
              <a:t> </a:t>
            </a:r>
            <a:r>
              <a:rPr lang="ru-RU" sz="1400" b="1" dirty="0" smtClean="0">
                <a:solidFill>
                  <a:srgbClr val="002060"/>
                </a:solidFill>
                <a:latin typeface="Times New Roman" pitchFamily="18" charset="0"/>
              </a:rPr>
              <a:t>СС-18</a:t>
            </a:r>
            <a:r>
              <a:rPr lang="ru-RU" sz="1400" b="1" dirty="0">
                <a:solidFill>
                  <a:srgbClr val="002060"/>
                </a:solidFill>
                <a:latin typeface="Times New Roman" pitchFamily="18" charset="0"/>
              </a:rPr>
              <a:t>∕9</a:t>
            </a:r>
            <a:r>
              <a:rPr lang="en-US" sz="1400" b="1" dirty="0">
                <a:solidFill>
                  <a:srgbClr val="002060"/>
                </a:solidFill>
                <a:latin typeface="Times New Roman" pitchFamily="18" charset="0"/>
              </a:rPr>
              <a:t>M are intended for</a:t>
            </a:r>
            <a:r>
              <a:rPr lang="ru-RU" sz="1400" b="1" dirty="0">
                <a:solidFill>
                  <a:srgbClr val="002060"/>
                </a:solidFill>
                <a:latin typeface="Times New Roman" pitchFamily="18" charset="0"/>
              </a:rPr>
              <a:t> </a:t>
            </a:r>
            <a:r>
              <a:rPr lang="en-US" sz="1400" b="1" dirty="0">
                <a:solidFill>
                  <a:srgbClr val="002060"/>
                </a:solidFill>
                <a:latin typeface="Times New Roman" pitchFamily="18" charset="0"/>
              </a:rPr>
              <a:t>operation in regional diagnostic centers. These machines allow the efficiency of production of the aforementioned isotopes to be increased and also produce some short-lived radionuclides, such as Rb-81, </a:t>
            </a:r>
            <a:r>
              <a:rPr lang="en-US" sz="1400" b="1" dirty="0" smtClean="0">
                <a:solidFill>
                  <a:srgbClr val="002060"/>
                </a:solidFill>
                <a:latin typeface="Times New Roman" pitchFamily="18" charset="0"/>
              </a:rPr>
              <a:t>I-123</a:t>
            </a:r>
            <a:r>
              <a:rPr lang="en-US" sz="1400" b="1" dirty="0">
                <a:solidFill>
                  <a:srgbClr val="002060"/>
                </a:solidFill>
                <a:latin typeface="Times New Roman" pitchFamily="18" charset="0"/>
              </a:rPr>
              <a:t>,  </a:t>
            </a:r>
            <a:r>
              <a:rPr lang="en-US" sz="1400" b="1" dirty="0" smtClean="0">
                <a:solidFill>
                  <a:srgbClr val="002060"/>
                </a:solidFill>
                <a:latin typeface="Times New Roman" pitchFamily="18" charset="0"/>
              </a:rPr>
              <a:t> In-111</a:t>
            </a:r>
            <a:r>
              <a:rPr lang="en-US" sz="1400" b="1" dirty="0">
                <a:solidFill>
                  <a:srgbClr val="002060"/>
                </a:solidFill>
                <a:latin typeface="Times New Roman" pitchFamily="18" charset="0"/>
              </a:rPr>
              <a:t>,   </a:t>
            </a:r>
            <a:r>
              <a:rPr lang="en-US" sz="1400" b="1" dirty="0" smtClean="0">
                <a:solidFill>
                  <a:srgbClr val="002060"/>
                </a:solidFill>
                <a:latin typeface="Times New Roman" pitchFamily="18" charset="0"/>
              </a:rPr>
              <a:t> Tl-201</a:t>
            </a:r>
            <a:r>
              <a:rPr lang="en-US" sz="1400" b="1" dirty="0">
                <a:solidFill>
                  <a:srgbClr val="002060"/>
                </a:solidFill>
                <a:latin typeface="Times New Roman" pitchFamily="18" charset="0"/>
              </a:rPr>
              <a:t>, Ga-67, Yt-87 and others.   </a:t>
            </a:r>
          </a:p>
          <a:p>
            <a:pPr algn="just">
              <a:lnSpc>
                <a:spcPct val="150000"/>
              </a:lnSpc>
              <a:buSzPts val="1800"/>
            </a:pPr>
            <a:r>
              <a:rPr lang="en-US" sz="1400" b="1" dirty="0" smtClean="0">
                <a:solidFill>
                  <a:srgbClr val="002060"/>
                </a:solidFill>
                <a:latin typeface="Times New Roman" pitchFamily="18" charset="0"/>
              </a:rPr>
              <a:t>     The </a:t>
            </a:r>
            <a:r>
              <a:rPr lang="ru-RU" sz="1400" b="1" dirty="0" smtClean="0">
                <a:solidFill>
                  <a:srgbClr val="002060"/>
                </a:solidFill>
                <a:latin typeface="Times New Roman" pitchFamily="18" charset="0"/>
              </a:rPr>
              <a:t>МСС-30/15</a:t>
            </a:r>
            <a:r>
              <a:rPr lang="en-US" sz="1400" b="1" dirty="0" smtClean="0">
                <a:solidFill>
                  <a:srgbClr val="002060"/>
                </a:solidFill>
                <a:latin typeface="Times New Roman" pitchFamily="18" charset="0"/>
              </a:rPr>
              <a:t> cyclotron </a:t>
            </a:r>
            <a:r>
              <a:rPr lang="en-US" sz="1400" b="1" dirty="0">
                <a:solidFill>
                  <a:srgbClr val="002060"/>
                </a:solidFill>
                <a:latin typeface="Times New Roman" pitchFamily="18" charset="0"/>
              </a:rPr>
              <a:t>is intended for application in large radiological centers interested not only in routine production of radionuclides, but also in creation of </a:t>
            </a:r>
            <a:r>
              <a:rPr lang="en-US" sz="1400" b="1" dirty="0" smtClean="0">
                <a:solidFill>
                  <a:srgbClr val="002060"/>
                </a:solidFill>
                <a:latin typeface="Times New Roman" pitchFamily="18" charset="0"/>
              </a:rPr>
              <a:t>new promising </a:t>
            </a:r>
            <a:r>
              <a:rPr lang="en-US" sz="1400" b="1" dirty="0">
                <a:solidFill>
                  <a:srgbClr val="002060"/>
                </a:solidFill>
                <a:latin typeface="Times New Roman" pitchFamily="18" charset="0"/>
              </a:rPr>
              <a:t>radiopharmaceuticals. The assortment and yield of single-photon short-lived radionuclides is significantly increased, some long-lived radionuclides are produced, such as Na-22, Co-57,Cd-109 and Ce-139.  </a:t>
            </a:r>
            <a:r>
              <a:rPr lang="en-US" sz="1400" b="1" dirty="0" smtClean="0">
                <a:solidFill>
                  <a:srgbClr val="002060"/>
                </a:solidFill>
                <a:latin typeface="Times New Roman" pitchFamily="18" charset="0"/>
              </a:rPr>
              <a:t>Also </a:t>
            </a:r>
            <a:r>
              <a:rPr lang="en-US" sz="1400" b="1" dirty="0">
                <a:solidFill>
                  <a:srgbClr val="002060"/>
                </a:solidFill>
                <a:latin typeface="Times New Roman" pitchFamily="18" charset="0"/>
              </a:rPr>
              <a:t>researches are carried out, which make possible fields of application of radionuclide diagnostics to be widened. </a:t>
            </a:r>
            <a:endParaRPr lang="ru-RU" sz="1400" b="1" dirty="0">
              <a:solidFill>
                <a:srgbClr val="002060"/>
              </a:solidFill>
              <a:latin typeface="Times New Roman" pitchFamily="18"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Номер слайда 3"/>
          <p:cNvSpPr txBox="1">
            <a:spLocks noGrp="1"/>
          </p:cNvSpPr>
          <p:nvPr/>
        </p:nvSpPr>
        <p:spPr bwMode="auto">
          <a:xfrm>
            <a:off x="8259763" y="6448425"/>
            <a:ext cx="627062" cy="377825"/>
          </a:xfrm>
          <a:prstGeom prst="rect">
            <a:avLst/>
          </a:prstGeom>
          <a:noFill/>
          <a:ln w="9525">
            <a:noFill/>
            <a:miter lim="800000"/>
            <a:headEnd/>
            <a:tailEnd/>
          </a:ln>
        </p:spPr>
        <p:txBody>
          <a:bodyPr lIns="0" tIns="0" rIns="0" bIns="0" anchor="ctr" anchorCtr="1"/>
          <a:lstStyle/>
          <a:p>
            <a:pPr algn="r"/>
            <a:fld id="{520360DE-7B41-4C7C-8578-F8BE937E1E47}" type="slidenum">
              <a:rPr lang="ru-RU" sz="2200" b="1">
                <a:solidFill>
                  <a:schemeClr val="hlink"/>
                </a:solidFill>
              </a:rPr>
              <a:pPr algn="r"/>
              <a:t>6</a:t>
            </a:fld>
            <a:endParaRPr lang="ru-RU" sz="2200" b="1">
              <a:solidFill>
                <a:schemeClr val="hlink"/>
              </a:solidFill>
            </a:endParaRPr>
          </a:p>
        </p:txBody>
      </p:sp>
      <p:graphicFrame>
        <p:nvGraphicFramePr>
          <p:cNvPr id="11267" name="Object 2"/>
          <p:cNvGraphicFramePr>
            <a:graphicFrameLocks noChangeAspect="1"/>
          </p:cNvGraphicFramePr>
          <p:nvPr>
            <p:extLst>
              <p:ext uri="{D42A27DB-BD31-4B8C-83A1-F6EECF244321}">
                <p14:modId xmlns:p14="http://schemas.microsoft.com/office/powerpoint/2010/main" val="1476526060"/>
              </p:ext>
            </p:extLst>
          </p:nvPr>
        </p:nvGraphicFramePr>
        <p:xfrm>
          <a:off x="1908175" y="1412875"/>
          <a:ext cx="6096000" cy="4067175"/>
        </p:xfrm>
        <a:graphic>
          <a:graphicData uri="http://schemas.openxmlformats.org/presentationml/2006/ole">
            <mc:AlternateContent xmlns:mc="http://schemas.openxmlformats.org/markup-compatibility/2006">
              <mc:Choice xmlns:v="urn:schemas-microsoft-com:vml" Requires="v">
                <p:oleObj spid="_x0000_s11294" name="Диаграмма" r:id="rId3" imgW="6095762" imgH="4067175" progId="MSGraph.Chart.8">
                  <p:embed followColorScheme="full"/>
                </p:oleObj>
              </mc:Choice>
              <mc:Fallback>
                <p:oleObj name="Диаграмма" r:id="rId3" imgW="6095762" imgH="4067175" progId="MSGraph.Chart.8">
                  <p:embed followColorScheme="full"/>
                  <p:pic>
                    <p:nvPicPr>
                      <p:cNvPr id="0" name="Object 2"/>
                      <p:cNvPicPr>
                        <a:picLocks noChangeAspect="1" noChangeArrowheads="1"/>
                      </p:cNvPicPr>
                      <p:nvPr/>
                    </p:nvPicPr>
                    <p:blipFill>
                      <a:blip r:embed="rId4"/>
                      <a:srcRect/>
                      <a:stretch>
                        <a:fillRect/>
                      </a:stretch>
                    </p:blipFill>
                    <p:spPr bwMode="auto">
                      <a:xfrm>
                        <a:off x="1908175" y="1412875"/>
                        <a:ext cx="6096000" cy="4067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268" name="Заголовок 1"/>
          <p:cNvSpPr txBox="1">
            <a:spLocks/>
          </p:cNvSpPr>
          <p:nvPr/>
        </p:nvSpPr>
        <p:spPr bwMode="auto">
          <a:xfrm>
            <a:off x="250825" y="0"/>
            <a:ext cx="7815263" cy="773113"/>
          </a:xfrm>
          <a:prstGeom prst="rect">
            <a:avLst/>
          </a:prstGeom>
          <a:noFill/>
          <a:ln w="9525">
            <a:noFill/>
            <a:miter lim="800000"/>
            <a:headEnd/>
            <a:tailEnd/>
          </a:ln>
        </p:spPr>
        <p:txBody>
          <a:bodyPr lIns="0" tIns="0" rIns="0" bIns="0" anchor="ctr"/>
          <a:lstStyle/>
          <a:p>
            <a:pPr algn="ctr" eaLnBrk="0" hangingPunct="0"/>
            <a:endParaRPr lang="ru-RU" b="1">
              <a:solidFill>
                <a:schemeClr val="hlink"/>
              </a:solidFill>
            </a:endParaRPr>
          </a:p>
        </p:txBody>
      </p:sp>
      <p:sp>
        <p:nvSpPr>
          <p:cNvPr id="8" name="Заголовок 1"/>
          <p:cNvSpPr txBox="1">
            <a:spLocks/>
          </p:cNvSpPr>
          <p:nvPr/>
        </p:nvSpPr>
        <p:spPr bwMode="auto">
          <a:xfrm>
            <a:off x="261294" y="188640"/>
            <a:ext cx="7815262" cy="773112"/>
          </a:xfrm>
          <a:prstGeom prst="rect">
            <a:avLst/>
          </a:prstGeom>
          <a:noFill/>
          <a:ln w="9525">
            <a:noFill/>
            <a:miter lim="800000"/>
            <a:headEnd/>
            <a:tailEnd/>
          </a:ln>
        </p:spPr>
        <p:txBody>
          <a:bodyPr lIns="0" tIns="0" rIns="0" bIns="0" anchor="ctr"/>
          <a:lstStyle/>
          <a:p>
            <a:pPr algn="ctr" eaLnBrk="0" hangingPunct="0"/>
            <a:r>
              <a:rPr lang="en-US" sz="2500" b="1" dirty="0" smtClean="0">
                <a:solidFill>
                  <a:srgbClr val="C00000"/>
                </a:solidFill>
                <a:effectLst>
                  <a:outerShdw blurRad="38100" dist="38100" dir="2700000" algn="tl">
                    <a:srgbClr val="C0C0C0"/>
                  </a:outerShdw>
                </a:effectLst>
                <a:ea typeface="+mj-ea"/>
              </a:rPr>
              <a:t>    Specific Features of Cyclotrons </a:t>
            </a:r>
            <a:r>
              <a:rPr lang="en-US" sz="2500" b="1" dirty="0">
                <a:solidFill>
                  <a:srgbClr val="C00000"/>
                </a:solidFill>
                <a:effectLst>
                  <a:outerShdw blurRad="38100" dist="38100" dir="2700000" algn="tl">
                    <a:srgbClr val="C0C0C0"/>
                  </a:outerShdw>
                </a:effectLst>
                <a:ea typeface="+mj-ea"/>
              </a:rPr>
              <a:t>of the CC- series</a:t>
            </a:r>
            <a:endParaRPr lang="ru-RU" sz="2500" b="1" dirty="0">
              <a:solidFill>
                <a:srgbClr val="C00000"/>
              </a:solidFill>
              <a:effectLst>
                <a:outerShdw blurRad="38100" dist="38100" dir="2700000" algn="tl">
                  <a:srgbClr val="C0C0C0"/>
                </a:outerShdw>
              </a:effectLst>
              <a:ea typeface="+mj-ea"/>
            </a:endParaRPr>
          </a:p>
        </p:txBody>
      </p:sp>
      <p:sp>
        <p:nvSpPr>
          <p:cNvPr id="2" name="Прямоугольник 1"/>
          <p:cNvSpPr/>
          <p:nvPr/>
        </p:nvSpPr>
        <p:spPr>
          <a:xfrm>
            <a:off x="611560" y="1556792"/>
            <a:ext cx="7961734" cy="3940566"/>
          </a:xfrm>
          <a:prstGeom prst="rect">
            <a:avLst/>
          </a:prstGeom>
          <a:solidFill>
            <a:srgbClr val="EBFFFF"/>
          </a:solidFill>
        </p:spPr>
        <p:txBody>
          <a:bodyPr wrap="square">
            <a:spAutoFit/>
          </a:bodyPr>
          <a:lstStyle/>
          <a:p>
            <a:pPr>
              <a:lnSpc>
                <a:spcPct val="115000"/>
              </a:lnSpc>
              <a:spcAft>
                <a:spcPts val="1000"/>
              </a:spcAft>
            </a:pPr>
            <a:r>
              <a:rPr lang="en-US" sz="2000" b="1" dirty="0" smtClean="0">
                <a:solidFill>
                  <a:srgbClr val="002060"/>
                </a:solidFill>
                <a:latin typeface="Times New Roman" pitchFamily="18" charset="0"/>
              </a:rPr>
              <a:t>      </a:t>
            </a:r>
            <a:endParaRPr lang="ru-RU" sz="2000" b="1" dirty="0" smtClean="0">
              <a:solidFill>
                <a:srgbClr val="002060"/>
              </a:solidFill>
              <a:latin typeface="Times New Roman" pitchFamily="18" charset="0"/>
            </a:endParaRPr>
          </a:p>
          <a:p>
            <a:pPr algn="just">
              <a:lnSpc>
                <a:spcPct val="150000"/>
              </a:lnSpc>
              <a:spcAft>
                <a:spcPts val="1000"/>
              </a:spcAft>
            </a:pPr>
            <a:r>
              <a:rPr lang="ru-RU" sz="1600" b="1" dirty="0" smtClean="0">
                <a:solidFill>
                  <a:srgbClr val="002060"/>
                </a:solidFill>
                <a:latin typeface="Times New Roman" pitchFamily="18" charset="0"/>
              </a:rPr>
              <a:t>       </a:t>
            </a:r>
            <a:r>
              <a:rPr lang="en-US" sz="1400" b="1" dirty="0" smtClean="0">
                <a:solidFill>
                  <a:srgbClr val="002060"/>
                </a:solidFill>
                <a:latin typeface="Times New Roman" pitchFamily="18" charset="0"/>
              </a:rPr>
              <a:t>Some </a:t>
            </a:r>
            <a:r>
              <a:rPr lang="en-US" sz="1400" b="1" dirty="0">
                <a:solidFill>
                  <a:srgbClr val="002060"/>
                </a:solidFill>
                <a:latin typeface="Times New Roman" pitchFamily="18" charset="0"/>
              </a:rPr>
              <a:t>common design and engineering solutions were applied in </a:t>
            </a:r>
            <a:r>
              <a:rPr lang="en-US" sz="1400" b="1" dirty="0" smtClean="0">
                <a:solidFill>
                  <a:srgbClr val="002060"/>
                </a:solidFill>
                <a:latin typeface="Times New Roman" pitchFamily="18" charset="0"/>
              </a:rPr>
              <a:t> </a:t>
            </a:r>
            <a:r>
              <a:rPr lang="ru-RU" sz="1400" b="1" dirty="0" smtClean="0">
                <a:solidFill>
                  <a:srgbClr val="002060"/>
                </a:solidFill>
                <a:latin typeface="Times New Roman" pitchFamily="18" charset="0"/>
              </a:rPr>
              <a:t>СС </a:t>
            </a:r>
            <a:r>
              <a:rPr lang="ru-RU" sz="1400" b="1" dirty="0">
                <a:solidFill>
                  <a:srgbClr val="002060"/>
                </a:solidFill>
                <a:latin typeface="Times New Roman" pitchFamily="18" charset="0"/>
              </a:rPr>
              <a:t>– 12, СС - 18∕9, СС - 18∕9М</a:t>
            </a:r>
            <a:r>
              <a:rPr lang="en-US" sz="1400" b="1" dirty="0">
                <a:solidFill>
                  <a:srgbClr val="002060"/>
                </a:solidFill>
                <a:latin typeface="Times New Roman" pitchFamily="18" charset="0"/>
              </a:rPr>
              <a:t> and </a:t>
            </a:r>
            <a:r>
              <a:rPr lang="ru-RU" sz="1400" b="1" dirty="0">
                <a:solidFill>
                  <a:srgbClr val="002060"/>
                </a:solidFill>
                <a:latin typeface="Times New Roman" pitchFamily="18" charset="0"/>
              </a:rPr>
              <a:t> МСС- 30∕15 </a:t>
            </a:r>
            <a:r>
              <a:rPr lang="en-US" sz="1400" b="1" dirty="0">
                <a:solidFill>
                  <a:srgbClr val="002060"/>
                </a:solidFill>
                <a:latin typeface="Times New Roman" pitchFamily="18" charset="0"/>
              </a:rPr>
              <a:t>cyclotrons, which set them apart from cyclotrons produced by other firms. The main shielding-type magnet was  made with the vertical median </a:t>
            </a:r>
            <a:r>
              <a:rPr lang="en-US" sz="1400" b="1" dirty="0" smtClean="0">
                <a:solidFill>
                  <a:srgbClr val="002060"/>
                </a:solidFill>
                <a:latin typeface="Times New Roman" pitchFamily="18" charset="0"/>
              </a:rPr>
              <a:t>plane, </a:t>
            </a:r>
            <a:r>
              <a:rPr lang="en-US" sz="1400" b="1" dirty="0">
                <a:solidFill>
                  <a:srgbClr val="002060"/>
                </a:solidFill>
                <a:latin typeface="Times New Roman" pitchFamily="18" charset="0"/>
              </a:rPr>
              <a:t>which gives an easy access to the in-chamber devices by moving apart the movable part of the magnet along the guides. Hydrogen and deuterium ions are accelerated at a fixed frequency ( the </a:t>
            </a:r>
            <a:r>
              <a:rPr lang="en-US" sz="1400" b="1" dirty="0" smtClean="0">
                <a:latin typeface="Times New Roman"/>
                <a:ea typeface="Calibri"/>
                <a:cs typeface="Times New Roman"/>
              </a:rPr>
              <a:t>2</a:t>
            </a:r>
            <a:r>
              <a:rPr lang="en-US" sz="1400" b="1" baseline="30000" dirty="0" smtClean="0">
                <a:latin typeface="Times New Roman"/>
                <a:ea typeface="Calibri"/>
                <a:cs typeface="Times New Roman"/>
              </a:rPr>
              <a:t>-nd</a:t>
            </a:r>
            <a:r>
              <a:rPr lang="ru-RU" sz="1400" dirty="0" smtClean="0">
                <a:latin typeface="Calibri"/>
                <a:ea typeface="Calibri"/>
                <a:cs typeface="Times New Roman"/>
              </a:rPr>
              <a:t> </a:t>
            </a:r>
            <a:r>
              <a:rPr lang="en-US" sz="1400" b="1" dirty="0" smtClean="0">
                <a:solidFill>
                  <a:srgbClr val="002060"/>
                </a:solidFill>
                <a:latin typeface="Times New Roman" pitchFamily="18" charset="0"/>
              </a:rPr>
              <a:t>and </a:t>
            </a:r>
            <a:r>
              <a:rPr lang="en-US" sz="1400" b="1" dirty="0" smtClean="0">
                <a:latin typeface="Times New Roman"/>
                <a:ea typeface="Calibri"/>
                <a:cs typeface="Times New Roman"/>
              </a:rPr>
              <a:t>2</a:t>
            </a:r>
            <a:r>
              <a:rPr lang="en-US" sz="1400" b="1" baseline="30000" dirty="0" smtClean="0">
                <a:latin typeface="Times New Roman"/>
                <a:ea typeface="Calibri"/>
                <a:cs typeface="Times New Roman"/>
              </a:rPr>
              <a:t>-th</a:t>
            </a:r>
            <a:r>
              <a:rPr lang="ru-RU" sz="1400" dirty="0" smtClean="0">
                <a:latin typeface="Calibri"/>
                <a:ea typeface="Calibri"/>
                <a:cs typeface="Times New Roman"/>
              </a:rPr>
              <a:t> </a:t>
            </a:r>
            <a:r>
              <a:rPr lang="en-US" sz="1400" b="1" dirty="0" smtClean="0">
                <a:solidFill>
                  <a:srgbClr val="002060"/>
                </a:solidFill>
                <a:latin typeface="Times New Roman" pitchFamily="18" charset="0"/>
              </a:rPr>
              <a:t>harmonics</a:t>
            </a:r>
            <a:r>
              <a:rPr lang="en-US" sz="1400" b="1" dirty="0">
                <a:solidFill>
                  <a:srgbClr val="002060"/>
                </a:solidFill>
                <a:latin typeface="Times New Roman" pitchFamily="18" charset="0"/>
              </a:rPr>
              <a:t>, respectively). When changing the type of ions to be accelerated, radial distribution of the average magnetic field is corrected without additional coils by moving special shims. Two accelerated ion beams of equal energy can be extracted simultaneously. These cyclotrons are equipped with external injection systems and systems for the extracted beams transport</a:t>
            </a:r>
            <a:r>
              <a:rPr lang="en-US" sz="1400" b="1" dirty="0" smtClean="0">
                <a:solidFill>
                  <a:srgbClr val="002060"/>
                </a:solidFill>
                <a:latin typeface="Times New Roman" pitchFamily="18" charset="0"/>
              </a:rPr>
              <a:t>.</a:t>
            </a:r>
            <a:endParaRPr lang="ru-RU" sz="1400" b="1" dirty="0" smtClean="0">
              <a:solidFill>
                <a:srgbClr val="002060"/>
              </a:solidFill>
              <a:latin typeface="Times New Roman" pitchFamily="18" charset="0"/>
            </a:endParaRPr>
          </a:p>
          <a:p>
            <a:pPr>
              <a:lnSpc>
                <a:spcPct val="115000"/>
              </a:lnSpc>
              <a:spcAft>
                <a:spcPts val="1000"/>
              </a:spcAft>
            </a:pPr>
            <a:endParaRPr lang="en-US" sz="1600" b="1" dirty="0">
              <a:solidFill>
                <a:srgbClr val="002060"/>
              </a:solidFill>
              <a:latin typeface="Times New Roman" pitchFamily="18"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Номер слайда 3"/>
          <p:cNvSpPr txBox="1">
            <a:spLocks noGrp="1"/>
          </p:cNvSpPr>
          <p:nvPr/>
        </p:nvSpPr>
        <p:spPr bwMode="auto">
          <a:xfrm>
            <a:off x="8259763" y="6448425"/>
            <a:ext cx="627062" cy="377825"/>
          </a:xfrm>
          <a:prstGeom prst="rect">
            <a:avLst/>
          </a:prstGeom>
          <a:noFill/>
          <a:ln w="9525">
            <a:noFill/>
            <a:miter lim="800000"/>
            <a:headEnd/>
            <a:tailEnd/>
          </a:ln>
        </p:spPr>
        <p:txBody>
          <a:bodyPr lIns="0" tIns="0" rIns="0" bIns="0" anchor="ctr" anchorCtr="1"/>
          <a:lstStyle/>
          <a:p>
            <a:pPr algn="r"/>
            <a:fld id="{77D42886-A7C7-436F-AC41-2DEB08D4D93F}" type="slidenum">
              <a:rPr lang="ru-RU" sz="2200" b="1">
                <a:solidFill>
                  <a:schemeClr val="hlink"/>
                </a:solidFill>
              </a:rPr>
              <a:pPr algn="r"/>
              <a:t>7</a:t>
            </a:fld>
            <a:endParaRPr lang="ru-RU" sz="2200" b="1">
              <a:solidFill>
                <a:schemeClr val="hlink"/>
              </a:solidFill>
            </a:endParaRPr>
          </a:p>
        </p:txBody>
      </p:sp>
      <p:pic>
        <p:nvPicPr>
          <p:cNvPr id="8" name="Рисунок 3" descr="CC18(kamera)u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695" y="997929"/>
            <a:ext cx="3762720" cy="2721442"/>
          </a:xfrm>
          <a:prstGeom prst="rect">
            <a:avLst/>
          </a:prstGeom>
          <a:noFill/>
          <a:ln>
            <a:noFill/>
          </a:ln>
          <a:effectLst>
            <a:reflection blurRad="6350" stA="50000" endA="300" endPos="5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4" descr="№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1075" y="1022805"/>
            <a:ext cx="3912219" cy="2721871"/>
          </a:xfrm>
          <a:prstGeom prst="rect">
            <a:avLst/>
          </a:prstGeom>
          <a:noFill/>
          <a:ln>
            <a:noFill/>
          </a:ln>
          <a:effectLst>
            <a:innerShdw blurRad="63500" dist="50800" dir="13500000">
              <a:prstClr val="black">
                <a:alpha val="50000"/>
              </a:prstClr>
            </a:innerShdw>
            <a:reflection blurRad="6350" stA="50000" endA="300" endPos="5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descr="IMG_0412"/>
          <p:cNvPicPr>
            <a:picLocks noChangeAspect="1" noChangeArrowheads="1"/>
          </p:cNvPicPr>
          <p:nvPr/>
        </p:nvPicPr>
        <p:blipFill>
          <a:blip r:embed="rId4" cstate="print">
            <a:lum bright="-10000" contrast="10000"/>
          </a:blip>
          <a:srcRect/>
          <a:stretch>
            <a:fillRect/>
          </a:stretch>
        </p:blipFill>
        <p:spPr bwMode="auto">
          <a:xfrm>
            <a:off x="2232991" y="3670817"/>
            <a:ext cx="4248473" cy="2736304"/>
          </a:xfrm>
          <a:prstGeom prst="rect">
            <a:avLst/>
          </a:prstGeom>
          <a:ln>
            <a:noFill/>
          </a:ln>
          <a:effectLst>
            <a:glow rad="63500">
              <a:schemeClr val="accent4">
                <a:satMod val="175000"/>
                <a:alpha val="40000"/>
              </a:schemeClr>
            </a:glow>
            <a:softEdge rad="112500"/>
          </a:effectLst>
        </p:spPr>
      </p:pic>
      <p:sp>
        <p:nvSpPr>
          <p:cNvPr id="2" name="Прямоугольник 1"/>
          <p:cNvSpPr/>
          <p:nvPr/>
        </p:nvSpPr>
        <p:spPr>
          <a:xfrm>
            <a:off x="571194" y="3453314"/>
            <a:ext cx="3786033" cy="261867"/>
          </a:xfrm>
          <a:prstGeom prst="rect">
            <a:avLst/>
          </a:prstGeom>
          <a:solidFill>
            <a:srgbClr val="EBFFFF"/>
          </a:solidFill>
        </p:spPr>
        <p:txBody>
          <a:bodyPr wrap="square">
            <a:spAutoFit/>
          </a:bodyPr>
          <a:lstStyle/>
          <a:p>
            <a:pPr algn="ctr">
              <a:lnSpc>
                <a:spcPts val="1200"/>
              </a:lnSpc>
            </a:pPr>
            <a:r>
              <a:rPr lang="ru-RU" dirty="0" smtClean="0">
                <a:latin typeface="Times New Roman" pitchFamily="18" charset="0"/>
                <a:ea typeface="Calibri" charset="-52"/>
                <a:cs typeface="Times New Roman" pitchFamily="18" charset="0"/>
              </a:rPr>
              <a:t> </a:t>
            </a:r>
            <a:r>
              <a:rPr lang="en-US" sz="1100" b="1" dirty="0">
                <a:latin typeface="Times New Roman" pitchFamily="18" charset="0"/>
                <a:cs typeface="Times New Roman" pitchFamily="18" charset="0"/>
              </a:rPr>
              <a:t>The </a:t>
            </a:r>
            <a:r>
              <a:rPr lang="ru-RU" sz="1100" b="1" dirty="0">
                <a:latin typeface="Times New Roman" pitchFamily="18" charset="0"/>
                <a:cs typeface="Times New Roman" pitchFamily="18" charset="0"/>
              </a:rPr>
              <a:t>СС - 18∕9 </a:t>
            </a:r>
            <a:r>
              <a:rPr lang="en-US" sz="1100" b="1" dirty="0" smtClean="0">
                <a:latin typeface="Times New Roman" pitchFamily="18" charset="0"/>
                <a:cs typeface="Times New Roman" pitchFamily="18" charset="0"/>
              </a:rPr>
              <a:t>cyclotron </a:t>
            </a:r>
            <a:r>
              <a:rPr lang="en-US" sz="1100" b="1" dirty="0">
                <a:latin typeface="Times New Roman" pitchFamily="18" charset="0"/>
                <a:cs typeface="Times New Roman" pitchFamily="18" charset="0"/>
              </a:rPr>
              <a:t>with open vacuum </a:t>
            </a:r>
            <a:r>
              <a:rPr lang="en-US" sz="1100" b="1" dirty="0" smtClean="0">
                <a:latin typeface="Times New Roman" pitchFamily="18" charset="0"/>
                <a:cs typeface="Times New Roman" pitchFamily="18" charset="0"/>
              </a:rPr>
              <a:t>chamber</a:t>
            </a:r>
            <a:r>
              <a:rPr lang="ru-RU" sz="1100" dirty="0" smtClean="0">
                <a:latin typeface="+mn-lt"/>
                <a:ea typeface="Calibri" charset="-52"/>
                <a:cs typeface="Times New Roman" pitchFamily="18" charset="0"/>
              </a:rPr>
              <a:t>                               </a:t>
            </a:r>
            <a:endParaRPr lang="ru-RU" sz="1100" dirty="0">
              <a:latin typeface="+mn-lt"/>
            </a:endParaRPr>
          </a:p>
        </p:txBody>
      </p:sp>
      <p:sp>
        <p:nvSpPr>
          <p:cNvPr id="11" name="Прямоугольник 7"/>
          <p:cNvSpPr>
            <a:spLocks noChangeArrowheads="1"/>
          </p:cNvSpPr>
          <p:nvPr/>
        </p:nvSpPr>
        <p:spPr bwMode="auto">
          <a:xfrm>
            <a:off x="448223" y="6145511"/>
            <a:ext cx="8318745" cy="261610"/>
          </a:xfrm>
          <a:prstGeom prst="rect">
            <a:avLst/>
          </a:prstGeom>
          <a:solidFill>
            <a:srgbClr val="EBFFFF"/>
          </a:solidFill>
          <a:ln>
            <a:noFill/>
          </a:ln>
          <a:extLst/>
        </p:spPr>
        <p:txBody>
          <a:bodyPr wrap="square">
            <a:spAutoFit/>
          </a:bodyPr>
          <a:lstStyle/>
          <a:p>
            <a:pPr algn="just"/>
            <a:r>
              <a:rPr lang="en-US" sz="1100" b="1" dirty="0">
                <a:latin typeface="Times New Roman" pitchFamily="18" charset="0"/>
                <a:cs typeface="Times New Roman" pitchFamily="18" charset="0"/>
              </a:rPr>
              <a:t>The </a:t>
            </a:r>
            <a:r>
              <a:rPr lang="ru-RU" sz="1100" b="1" dirty="0" smtClean="0">
                <a:latin typeface="Times New Roman" pitchFamily="18" charset="0"/>
                <a:cs typeface="Times New Roman" pitchFamily="18" charset="0"/>
              </a:rPr>
              <a:t>СС–18/9</a:t>
            </a:r>
            <a:r>
              <a:rPr lang="en-US" sz="1100" b="1" dirty="0">
                <a:latin typeface="Times New Roman" pitchFamily="18" charset="0"/>
                <a:cs typeface="Times New Roman" pitchFamily="18" charset="0"/>
              </a:rPr>
              <a:t>M cyclotron </a:t>
            </a:r>
            <a:r>
              <a:rPr lang="en-US" sz="1100" b="1" dirty="0" smtClean="0">
                <a:latin typeface="Times New Roman" pitchFamily="18" charset="0"/>
                <a:cs typeface="Times New Roman" pitchFamily="18" charset="0"/>
              </a:rPr>
              <a:t>is equipped with water and gaseous target devices providing production of radionuclides for PET </a:t>
            </a:r>
            <a:r>
              <a:rPr lang="en-US" sz="1100" b="1" dirty="0" smtClean="0">
                <a:latin typeface="Times New Roman" pitchFamily="18" charset="0"/>
                <a:cs typeface="Times New Roman" pitchFamily="18" charset="0"/>
              </a:rPr>
              <a:t>diagnostics</a:t>
            </a:r>
            <a:endParaRPr lang="ru-RU" sz="1100" dirty="0">
              <a:latin typeface="Times New Roman" pitchFamily="18" charset="0"/>
              <a:cs typeface="Times New Roman" pitchFamily="18" charset="0"/>
            </a:endParaRPr>
          </a:p>
        </p:txBody>
      </p:sp>
      <p:sp>
        <p:nvSpPr>
          <p:cNvPr id="5" name="TextBox 4"/>
          <p:cNvSpPr txBox="1"/>
          <p:nvPr/>
        </p:nvSpPr>
        <p:spPr>
          <a:xfrm>
            <a:off x="4628022" y="3453314"/>
            <a:ext cx="4048433" cy="261610"/>
          </a:xfrm>
          <a:prstGeom prst="rect">
            <a:avLst/>
          </a:prstGeom>
          <a:solidFill>
            <a:srgbClr val="EBFFFF"/>
          </a:solidFill>
        </p:spPr>
        <p:txBody>
          <a:bodyPr wrap="square" rtlCol="0">
            <a:spAutoFit/>
          </a:bodyPr>
          <a:lstStyle/>
          <a:p>
            <a:r>
              <a:rPr lang="en-US" sz="1100" b="1" dirty="0" smtClean="0">
                <a:latin typeface="Times New Roman" pitchFamily="18" charset="0"/>
                <a:cs typeface="Times New Roman" pitchFamily="18" charset="0"/>
              </a:rPr>
              <a:t>The CC-30/15 cyclotron, the external injection system on the left</a:t>
            </a:r>
            <a:endParaRPr lang="ru-RU" sz="110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Номер слайда 3"/>
          <p:cNvSpPr txBox="1">
            <a:spLocks noGrp="1"/>
          </p:cNvSpPr>
          <p:nvPr/>
        </p:nvSpPr>
        <p:spPr bwMode="auto">
          <a:xfrm>
            <a:off x="8259763" y="6448425"/>
            <a:ext cx="627062" cy="377825"/>
          </a:xfrm>
          <a:prstGeom prst="rect">
            <a:avLst/>
          </a:prstGeom>
          <a:noFill/>
          <a:ln w="9525">
            <a:noFill/>
            <a:miter lim="800000"/>
            <a:headEnd/>
            <a:tailEnd/>
          </a:ln>
        </p:spPr>
        <p:txBody>
          <a:bodyPr lIns="0" tIns="0" rIns="0" bIns="0" anchor="ctr" anchorCtr="1"/>
          <a:lstStyle/>
          <a:p>
            <a:pPr algn="r"/>
            <a:fld id="{654052FD-FB96-4339-9AE2-0A64AE7BED67}" type="slidenum">
              <a:rPr lang="ru-RU" sz="2200" b="1">
                <a:solidFill>
                  <a:schemeClr val="hlink"/>
                </a:solidFill>
              </a:rPr>
              <a:pPr algn="r"/>
              <a:t>8</a:t>
            </a:fld>
            <a:endParaRPr lang="ru-RU" sz="2200" b="1">
              <a:solidFill>
                <a:schemeClr val="hlink"/>
              </a:solidFill>
            </a:endParaRPr>
          </a:p>
        </p:txBody>
      </p:sp>
      <p:sp>
        <p:nvSpPr>
          <p:cNvPr id="2" name="Прямоугольник 1"/>
          <p:cNvSpPr/>
          <p:nvPr/>
        </p:nvSpPr>
        <p:spPr>
          <a:xfrm>
            <a:off x="1008644" y="332656"/>
            <a:ext cx="6068264" cy="523220"/>
          </a:xfrm>
          <a:prstGeom prst="rect">
            <a:avLst/>
          </a:prstGeom>
        </p:spPr>
        <p:txBody>
          <a:bodyPr wrap="none">
            <a:spAutoFit/>
          </a:bodyPr>
          <a:lstStyle/>
          <a:p>
            <a:pPr algn="ctr" eaLnBrk="0" hangingPunct="0">
              <a:buFont typeface="Wingdings" pitchFamily="2" charset="2"/>
              <a:buNone/>
            </a:pPr>
            <a:r>
              <a:rPr lang="en-US" sz="2800" b="1" dirty="0" smtClean="0">
                <a:solidFill>
                  <a:srgbClr val="C00000"/>
                </a:solidFill>
                <a:effectLst>
                  <a:outerShdw blurRad="38100" dist="38100" dir="2700000" algn="tl">
                    <a:srgbClr val="C0C0C0"/>
                  </a:outerShdw>
                </a:effectLst>
                <a:ea typeface="+mj-ea"/>
              </a:rPr>
              <a:t>   </a:t>
            </a:r>
            <a:r>
              <a:rPr lang="ru-RU" sz="2800" b="1" dirty="0" smtClean="0">
                <a:solidFill>
                  <a:srgbClr val="C00000"/>
                </a:solidFill>
                <a:effectLst>
                  <a:outerShdw blurRad="38100" dist="38100" dir="2700000" algn="tl">
                    <a:srgbClr val="C0C0C0"/>
                  </a:outerShdw>
                </a:effectLst>
                <a:ea typeface="+mj-ea"/>
              </a:rPr>
              <a:t> </a:t>
            </a:r>
            <a:r>
              <a:rPr lang="en-US" sz="2800" b="1" dirty="0" smtClean="0">
                <a:solidFill>
                  <a:srgbClr val="C00000"/>
                </a:solidFill>
                <a:effectLst>
                  <a:outerShdw blurRad="38100" dist="38100" dir="2700000" algn="tl">
                    <a:srgbClr val="C0C0C0"/>
                  </a:outerShdw>
                </a:effectLst>
                <a:ea typeface="+mj-ea"/>
              </a:rPr>
              <a:t>Equipment </a:t>
            </a:r>
            <a:r>
              <a:rPr lang="en-US" sz="2800" b="1" dirty="0">
                <a:solidFill>
                  <a:srgbClr val="C00000"/>
                </a:solidFill>
                <a:effectLst>
                  <a:outerShdw blurRad="38100" dist="38100" dir="2700000" algn="tl">
                    <a:srgbClr val="C0C0C0"/>
                  </a:outerShdw>
                </a:effectLst>
                <a:ea typeface="+mj-ea"/>
              </a:rPr>
              <a:t>of the Target System</a:t>
            </a:r>
            <a:endParaRPr lang="ru-RU" sz="2800" b="1" dirty="0">
              <a:solidFill>
                <a:srgbClr val="C00000"/>
              </a:solidFill>
              <a:effectLst>
                <a:outerShdw blurRad="38100" dist="38100" dir="2700000" algn="tl">
                  <a:srgbClr val="C0C0C0"/>
                </a:outerShdw>
              </a:effectLst>
              <a:ea typeface="+mj-ea"/>
            </a:endParaRPr>
          </a:p>
        </p:txBody>
      </p:sp>
      <p:pic>
        <p:nvPicPr>
          <p:cNvPr id="5" name="Picture 10" descr="АКЛУ"/>
          <p:cNvPicPr>
            <a:picLocks noChangeAspect="1" noChangeArrowheads="1"/>
          </p:cNvPicPr>
          <p:nvPr/>
        </p:nvPicPr>
        <p:blipFill>
          <a:blip r:embed="rId2">
            <a:extLst>
              <a:ext uri="{28A0092B-C50C-407E-A947-70E740481C1C}">
                <a14:useLocalDpi xmlns:a14="http://schemas.microsoft.com/office/drawing/2010/main" val="0"/>
              </a:ext>
            </a:extLst>
          </a:blip>
          <a:srcRect l="19263" t="6084" r="22949" b="14078"/>
          <a:stretch>
            <a:fillRect/>
          </a:stretch>
        </p:blipFill>
        <p:spPr bwMode="auto">
          <a:xfrm>
            <a:off x="620976" y="1065676"/>
            <a:ext cx="3077644" cy="2760752"/>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H:\2013 Мишенный комплекс\Фотографии мишенный комплекс\P1040183.JPG"/>
          <p:cNvPicPr>
            <a:picLocks noChangeAspect="1" noChangeArrowheads="1"/>
          </p:cNvPicPr>
          <p:nvPr/>
        </p:nvPicPr>
        <p:blipFill>
          <a:blip r:embed="rId3">
            <a:extLst>
              <a:ext uri="{28A0092B-C50C-407E-A947-70E740481C1C}">
                <a14:useLocalDpi xmlns:a14="http://schemas.microsoft.com/office/drawing/2010/main" val="0"/>
              </a:ext>
            </a:extLst>
          </a:blip>
          <a:srcRect l="10703" b="2600"/>
          <a:stretch>
            <a:fillRect/>
          </a:stretch>
        </p:blipFill>
        <p:spPr bwMode="auto">
          <a:xfrm>
            <a:off x="3940797" y="1094852"/>
            <a:ext cx="2652855" cy="2660169"/>
          </a:xfrm>
          <a:prstGeom prst="rect">
            <a:avLst/>
          </a:prstGeom>
          <a:ln w="38100" cap="sq">
            <a:solidFill>
              <a:srgbClr val="000000"/>
            </a:solidFill>
            <a:prstDash val="solid"/>
            <a:miter lim="800000"/>
          </a:ln>
          <a:effectLst>
            <a:outerShdw blurRad="76200" dist="12700" dir="2700000" sy="-23000" kx="-800400" algn="bl" rotWithShape="0">
              <a:prstClr val="black">
                <a:alpha val="20000"/>
              </a:prst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Прямоугольник 4"/>
          <p:cNvSpPr>
            <a:spLocks noChangeArrowheads="1"/>
          </p:cNvSpPr>
          <p:nvPr/>
        </p:nvSpPr>
        <p:spPr bwMode="auto">
          <a:xfrm>
            <a:off x="4845754" y="3569297"/>
            <a:ext cx="4026793" cy="271869"/>
          </a:xfrm>
          <a:prstGeom prst="rect">
            <a:avLst/>
          </a:prstGeom>
          <a:solidFill>
            <a:srgbClr val="EBFFFF"/>
          </a:solidFill>
          <a:ln>
            <a:noFill/>
          </a:ln>
          <a:extLst/>
        </p:spPr>
        <p:txBody>
          <a:bodyPr wrap="square">
            <a:spAutoFit/>
          </a:bodyPr>
          <a:lstStyle/>
          <a:p>
            <a:pPr marL="0" lvl="4" algn="ctr">
              <a:lnSpc>
                <a:spcPts val="1400"/>
              </a:lnSpc>
              <a:buFont typeface="Arial" charset="0"/>
              <a:buNone/>
            </a:pPr>
            <a:r>
              <a:rPr lang="en-US" sz="1200" b="1" dirty="0">
                <a:solidFill>
                  <a:srgbClr val="002060"/>
                </a:solidFill>
                <a:latin typeface="Times New Roman" pitchFamily="18" charset="0"/>
                <a:cs typeface="Times New Roman" pitchFamily="18" charset="0"/>
              </a:rPr>
              <a:t>Target device for production </a:t>
            </a:r>
            <a:r>
              <a:rPr lang="en-US" sz="1200" b="1" dirty="0" smtClean="0">
                <a:solidFill>
                  <a:srgbClr val="002060"/>
                </a:solidFill>
                <a:latin typeface="Times New Roman" pitchFamily="18" charset="0"/>
                <a:cs typeface="Times New Roman" pitchFamily="18" charset="0"/>
              </a:rPr>
              <a:t>of </a:t>
            </a:r>
            <a:r>
              <a:rPr lang="ru-RU" sz="1200" b="1" dirty="0" smtClean="0">
                <a:solidFill>
                  <a:srgbClr val="002060"/>
                </a:solidFill>
                <a:latin typeface="Times New Roman" pitchFamily="18" charset="0"/>
                <a:cs typeface="Times New Roman" pitchFamily="18" charset="0"/>
              </a:rPr>
              <a:t> </a:t>
            </a:r>
            <a:r>
              <a:rPr lang="en-US" sz="1200" b="1" dirty="0" smtClean="0">
                <a:solidFill>
                  <a:srgbClr val="002060"/>
                </a:solidFill>
                <a:latin typeface="Times New Roman" pitchFamily="18" charset="0"/>
                <a:cs typeface="Times New Roman" pitchFamily="18" charset="0"/>
              </a:rPr>
              <a:t>F-18 </a:t>
            </a:r>
            <a:r>
              <a:rPr lang="en-US" sz="1200" b="1" dirty="0">
                <a:solidFill>
                  <a:srgbClr val="002060"/>
                </a:solidFill>
                <a:latin typeface="Times New Roman" pitchFamily="18" charset="0"/>
                <a:cs typeface="Times New Roman" pitchFamily="18" charset="0"/>
              </a:rPr>
              <a:t>radionuclide</a:t>
            </a:r>
            <a:r>
              <a:rPr lang="ru-RU" sz="1200" b="1" dirty="0">
                <a:solidFill>
                  <a:srgbClr val="002060"/>
                </a:solidFill>
                <a:latin typeface="Times New Roman" pitchFamily="18" charset="0"/>
                <a:cs typeface="Times New Roman" pitchFamily="18" charset="0"/>
              </a:rPr>
              <a:t> </a:t>
            </a:r>
          </a:p>
        </p:txBody>
      </p:sp>
      <p:pic>
        <p:nvPicPr>
          <p:cNvPr id="9" name="Picture 2" descr="Мишень%20для%20углерода-11"/>
          <p:cNvPicPr>
            <a:picLocks noChangeAspect="1" noChangeArrowheads="1"/>
          </p:cNvPicPr>
          <p:nvPr/>
        </p:nvPicPr>
        <p:blipFill>
          <a:blip r:embed="rId4">
            <a:extLst>
              <a:ext uri="{28A0092B-C50C-407E-A947-70E740481C1C}">
                <a14:useLocalDpi xmlns:a14="http://schemas.microsoft.com/office/drawing/2010/main" val="0"/>
              </a:ext>
            </a:extLst>
          </a:blip>
          <a:srcRect l="21111" t="12666" r="24525" b="13139"/>
          <a:stretch>
            <a:fillRect/>
          </a:stretch>
        </p:blipFill>
        <p:spPr bwMode="auto">
          <a:xfrm>
            <a:off x="2028077" y="3914289"/>
            <a:ext cx="3127365" cy="2422262"/>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P104019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7225" y="3889957"/>
            <a:ext cx="3306069" cy="2472147"/>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Прямоугольник 7"/>
          <p:cNvSpPr>
            <a:spLocks noChangeArrowheads="1"/>
          </p:cNvSpPr>
          <p:nvPr/>
        </p:nvSpPr>
        <p:spPr bwMode="auto">
          <a:xfrm>
            <a:off x="383140" y="6064682"/>
            <a:ext cx="3659636" cy="271869"/>
          </a:xfrm>
          <a:prstGeom prst="rect">
            <a:avLst/>
          </a:prstGeom>
          <a:solidFill>
            <a:srgbClr val="EBFFFF"/>
          </a:solidFill>
          <a:ln>
            <a:noFill/>
          </a:ln>
          <a:extLst/>
        </p:spPr>
        <p:txBody>
          <a:bodyPr wrap="square">
            <a:spAutoFit/>
          </a:bodyPr>
          <a:lstStyle/>
          <a:p>
            <a:pPr algn="ctr">
              <a:lnSpc>
                <a:spcPts val="1400"/>
              </a:lnSpc>
            </a:pPr>
            <a:r>
              <a:rPr lang="en-US" sz="1200" b="1" dirty="0">
                <a:solidFill>
                  <a:srgbClr val="002060"/>
                </a:solidFill>
                <a:latin typeface="Times New Roman" pitchFamily="18" charset="0"/>
                <a:cs typeface="Times New Roman" pitchFamily="18" charset="0"/>
              </a:rPr>
              <a:t>Target device for </a:t>
            </a:r>
            <a:r>
              <a:rPr lang="en-US" sz="1200" b="1" dirty="0" smtClean="0">
                <a:solidFill>
                  <a:srgbClr val="002060"/>
                </a:solidFill>
                <a:latin typeface="Times New Roman" pitchFamily="18" charset="0"/>
                <a:cs typeface="Times New Roman" pitchFamily="18" charset="0"/>
              </a:rPr>
              <a:t>production</a:t>
            </a:r>
            <a:r>
              <a:rPr lang="ru-RU" sz="1200" b="1" dirty="0" smtClean="0">
                <a:solidFill>
                  <a:srgbClr val="002060"/>
                </a:solidFill>
                <a:latin typeface="Times New Roman" pitchFamily="18" charset="0"/>
                <a:cs typeface="Times New Roman" pitchFamily="18" charset="0"/>
              </a:rPr>
              <a:t> </a:t>
            </a:r>
            <a:r>
              <a:rPr lang="en-US" sz="1200" b="1" dirty="0" smtClean="0">
                <a:solidFill>
                  <a:srgbClr val="002060"/>
                </a:solidFill>
                <a:latin typeface="Times New Roman" pitchFamily="18" charset="0"/>
                <a:cs typeface="Times New Roman" pitchFamily="18" charset="0"/>
              </a:rPr>
              <a:t> of</a:t>
            </a:r>
            <a:r>
              <a:rPr lang="ru-RU" sz="1200" b="1" dirty="0" smtClean="0">
                <a:solidFill>
                  <a:srgbClr val="002060"/>
                </a:solidFill>
                <a:latin typeface="Times New Roman" pitchFamily="18" charset="0"/>
                <a:cs typeface="Times New Roman" pitchFamily="18" charset="0"/>
              </a:rPr>
              <a:t> </a:t>
            </a:r>
            <a:r>
              <a:rPr lang="en-US" sz="1200" b="1" dirty="0" smtClean="0">
                <a:solidFill>
                  <a:srgbClr val="002060"/>
                </a:solidFill>
                <a:latin typeface="Times New Roman" pitchFamily="18" charset="0"/>
                <a:cs typeface="Times New Roman" pitchFamily="18" charset="0"/>
              </a:rPr>
              <a:t>C-11 </a:t>
            </a:r>
            <a:r>
              <a:rPr lang="en-US" sz="1200" b="1" dirty="0">
                <a:solidFill>
                  <a:srgbClr val="002060"/>
                </a:solidFill>
                <a:latin typeface="Times New Roman" pitchFamily="18" charset="0"/>
                <a:cs typeface="Times New Roman" pitchFamily="18" charset="0"/>
              </a:rPr>
              <a:t>radionuclide</a:t>
            </a:r>
            <a:r>
              <a:rPr lang="ru-RU" sz="1200" b="1" dirty="0">
                <a:solidFill>
                  <a:srgbClr val="002060"/>
                </a:solidFill>
                <a:latin typeface="Times New Roman" pitchFamily="18" charset="0"/>
                <a:cs typeface="Times New Roman" pitchFamily="18" charset="0"/>
              </a:rPr>
              <a:t> </a:t>
            </a:r>
          </a:p>
        </p:txBody>
      </p:sp>
      <p:sp>
        <p:nvSpPr>
          <p:cNvPr id="3" name="TextBox 2"/>
          <p:cNvSpPr txBox="1"/>
          <p:nvPr/>
        </p:nvSpPr>
        <p:spPr>
          <a:xfrm>
            <a:off x="1763688" y="1015084"/>
            <a:ext cx="2664296" cy="369332"/>
          </a:xfrm>
          <a:prstGeom prst="rect">
            <a:avLst/>
          </a:prstGeom>
          <a:noFill/>
        </p:spPr>
        <p:txBody>
          <a:bodyPr wrap="square" rtlCol="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ru-RU"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Times New Roman" pitchFamily="18" charset="0"/>
                <a:ea typeface="+mj-ea"/>
                <a:cs typeface="Times New Roman" pitchFamily="18" charset="0"/>
              </a:rPr>
              <a:t>      </a:t>
            </a:r>
            <a:r>
              <a:rPr lang="en-US"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Times New Roman" pitchFamily="18" charset="0"/>
                <a:ea typeface="+mj-ea"/>
                <a:cs typeface="Times New Roman" pitchFamily="18" charset="0"/>
              </a:rPr>
              <a:t>Target Devices</a:t>
            </a:r>
            <a:endParaRPr lang="ru-RU"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Times New Roman" pitchFamily="18" charset="0"/>
              <a:ea typeface="+mj-ea"/>
              <a:cs typeface="Times New Roman" pitchFamily="18" charset="0"/>
            </a:endParaRPr>
          </a:p>
        </p:txBody>
      </p:sp>
      <p:sp>
        <p:nvSpPr>
          <p:cNvPr id="4" name="TextBox 3"/>
          <p:cNvSpPr txBox="1"/>
          <p:nvPr/>
        </p:nvSpPr>
        <p:spPr>
          <a:xfrm>
            <a:off x="3446100" y="3914289"/>
            <a:ext cx="1709342" cy="369332"/>
          </a:xfrm>
          <a:prstGeom prst="rect">
            <a:avLst/>
          </a:prstGeom>
          <a:noFill/>
        </p:spPr>
        <p:txBody>
          <a:bodyPr wrap="square" rtlCol="0">
            <a:spAutoFit/>
          </a:bodyPr>
          <a:lstStyle/>
          <a:p>
            <a:r>
              <a:rPr lang="en-US"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Times New Roman" pitchFamily="18" charset="0"/>
                <a:ea typeface="+mj-ea"/>
                <a:cs typeface="Times New Roman" pitchFamily="18" charset="0"/>
              </a:rPr>
              <a:t>Target Devices</a:t>
            </a:r>
            <a:endParaRPr lang="ru-RU"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Times New Roman" pitchFamily="18" charset="0"/>
              <a:ea typeface="+mj-ea"/>
              <a:cs typeface="Times New Roman" pitchFamily="18"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pPr>
              <a:defRPr/>
            </a:pPr>
            <a:fld id="{4FAD6932-689C-45F4-9842-C193B9F6A447}" type="slidenum">
              <a:rPr lang="ru-RU" smtClean="0"/>
              <a:pPr>
                <a:defRPr/>
              </a:pPr>
              <a:t>9</a:t>
            </a:fld>
            <a:endParaRPr lang="ru-RU"/>
          </a:p>
        </p:txBody>
      </p:sp>
      <p:sp>
        <p:nvSpPr>
          <p:cNvPr id="3" name="Прямоугольник 2"/>
          <p:cNvSpPr/>
          <p:nvPr/>
        </p:nvSpPr>
        <p:spPr>
          <a:xfrm>
            <a:off x="1040949" y="188640"/>
            <a:ext cx="5968878" cy="523220"/>
          </a:xfrm>
          <a:prstGeom prst="rect">
            <a:avLst/>
          </a:prstGeom>
        </p:spPr>
        <p:txBody>
          <a:bodyPr wrap="none">
            <a:spAutoFit/>
          </a:bodyPr>
          <a:lstStyle/>
          <a:p>
            <a:pPr algn="ctr" eaLnBrk="0" hangingPunct="0">
              <a:buFont typeface="Wingdings" pitchFamily="2" charset="2"/>
              <a:buNone/>
            </a:pPr>
            <a:r>
              <a:rPr lang="en-US" sz="2800" b="1" dirty="0" smtClean="0">
                <a:solidFill>
                  <a:srgbClr val="C00000"/>
                </a:solidFill>
                <a:effectLst>
                  <a:outerShdw blurRad="38100" dist="38100" dir="2700000" algn="tl">
                    <a:srgbClr val="C0C0C0"/>
                  </a:outerShdw>
                </a:effectLst>
                <a:ea typeface="+mj-ea"/>
              </a:rPr>
              <a:t>   Equipment </a:t>
            </a:r>
            <a:r>
              <a:rPr lang="en-US" sz="2800" b="1" dirty="0">
                <a:solidFill>
                  <a:srgbClr val="C00000"/>
                </a:solidFill>
                <a:effectLst>
                  <a:outerShdw blurRad="38100" dist="38100" dir="2700000" algn="tl">
                    <a:srgbClr val="C0C0C0"/>
                  </a:outerShdw>
                </a:effectLst>
                <a:ea typeface="+mj-ea"/>
              </a:rPr>
              <a:t>of the Target System</a:t>
            </a:r>
            <a:endParaRPr lang="ru-RU" sz="2800" b="1" dirty="0">
              <a:solidFill>
                <a:srgbClr val="C00000"/>
              </a:solidFill>
              <a:effectLst>
                <a:outerShdw blurRad="38100" dist="38100" dir="2700000" algn="tl">
                  <a:srgbClr val="C0C0C0"/>
                </a:outerShdw>
              </a:effectLst>
              <a:ea typeface="+mj-ea"/>
            </a:endParaRPr>
          </a:p>
        </p:txBody>
      </p:sp>
      <p:pic>
        <p:nvPicPr>
          <p:cNvPr id="5" name="Рисунок 5" descr="IMGP0863 Место для дальних мишеней.JPG"/>
          <p:cNvPicPr>
            <a:picLocks noChangeAspect="1"/>
          </p:cNvPicPr>
          <p:nvPr/>
        </p:nvPicPr>
        <p:blipFill>
          <a:blip r:embed="rId2" cstate="print">
            <a:extLst>
              <a:ext uri="{28A0092B-C50C-407E-A947-70E740481C1C}">
                <a14:useLocalDpi xmlns:a14="http://schemas.microsoft.com/office/drawing/2010/main" val="0"/>
              </a:ext>
            </a:extLst>
          </a:blip>
          <a:srcRect l="12926" r="13457" b="12563"/>
          <a:stretch>
            <a:fillRect/>
          </a:stretch>
        </p:blipFill>
        <p:spPr bwMode="auto">
          <a:xfrm>
            <a:off x="570564" y="964818"/>
            <a:ext cx="3454824" cy="2695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10402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998293"/>
            <a:ext cx="4172643" cy="2738422"/>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8"/>
          <p:cNvSpPr txBox="1">
            <a:spLocks noChangeArrowheads="1"/>
          </p:cNvSpPr>
          <p:nvPr/>
        </p:nvSpPr>
        <p:spPr bwMode="auto">
          <a:xfrm>
            <a:off x="395536" y="3388040"/>
            <a:ext cx="2252630" cy="271869"/>
          </a:xfrm>
          <a:prstGeom prst="rect">
            <a:avLst/>
          </a:prstGeom>
          <a:solidFill>
            <a:srgbClr val="EBFFFF"/>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ts val="1400"/>
              </a:lnSpc>
            </a:pPr>
            <a:r>
              <a:rPr lang="en-US" sz="1300" b="1" dirty="0" smtClean="0">
                <a:solidFill>
                  <a:srgbClr val="002060"/>
                </a:solidFill>
                <a:latin typeface="Times New Roman" pitchFamily="18" charset="0"/>
                <a:cs typeface="Times New Roman" pitchFamily="18" charset="0"/>
              </a:rPr>
              <a:t>Cabinet </a:t>
            </a:r>
            <a:r>
              <a:rPr lang="en-US" sz="1300" b="1" dirty="0">
                <a:solidFill>
                  <a:srgbClr val="002060"/>
                </a:solidFill>
                <a:latin typeface="Times New Roman" pitchFamily="18" charset="0"/>
                <a:cs typeface="Times New Roman" pitchFamily="18" charset="0"/>
              </a:rPr>
              <a:t>of the target system</a:t>
            </a:r>
            <a:endParaRPr lang="ru-RU" sz="1300" b="1" dirty="0">
              <a:solidFill>
                <a:srgbClr val="002060"/>
              </a:solidFill>
              <a:latin typeface="Times New Roman" pitchFamily="18" charset="0"/>
              <a:cs typeface="Times New Roman" pitchFamily="18" charset="0"/>
            </a:endParaRPr>
          </a:p>
        </p:txBody>
      </p:sp>
      <p:sp>
        <p:nvSpPr>
          <p:cNvPr id="8" name="Прямоугольник 14"/>
          <p:cNvSpPr>
            <a:spLocks noChangeArrowheads="1"/>
          </p:cNvSpPr>
          <p:nvPr/>
        </p:nvSpPr>
        <p:spPr bwMode="auto">
          <a:xfrm>
            <a:off x="5436096" y="3470583"/>
            <a:ext cx="3308547" cy="271869"/>
          </a:xfrm>
          <a:prstGeom prst="rect">
            <a:avLst/>
          </a:prstGeom>
          <a:solidFill>
            <a:srgbClr val="EBFFFF"/>
          </a:solidFill>
          <a:ln>
            <a:noFill/>
          </a:ln>
          <a:extLst/>
        </p:spPr>
        <p:txBody>
          <a:bodyPr wrap="square">
            <a:spAutoFit/>
          </a:bodyPr>
          <a:lstStyle/>
          <a:p>
            <a:pPr>
              <a:lnSpc>
                <a:spcPts val="1400"/>
              </a:lnSpc>
            </a:pPr>
            <a:r>
              <a:rPr lang="en-US" sz="1200" b="1" dirty="0">
                <a:solidFill>
                  <a:srgbClr val="002060"/>
                </a:solidFill>
                <a:latin typeface="Times New Roman" pitchFamily="18" charset="0"/>
                <a:cs typeface="Times New Roman" pitchFamily="18" charset="0"/>
              </a:rPr>
              <a:t>Cabinet of controllers of the target system ACS</a:t>
            </a:r>
            <a:endParaRPr lang="ru-RU" sz="1200" b="1" dirty="0">
              <a:solidFill>
                <a:srgbClr val="002060"/>
              </a:solidFill>
              <a:latin typeface="Times New Roman" pitchFamily="18" charset="0"/>
              <a:cs typeface="Times New Roman" pitchFamily="18" charset="0"/>
            </a:endParaRPr>
          </a:p>
        </p:txBody>
      </p:sp>
      <p:pic>
        <p:nvPicPr>
          <p:cNvPr id="10" name="Picture 6" descr="P1040205"/>
          <p:cNvPicPr>
            <a:picLocks noChangeAspect="1" noChangeArrowheads="1"/>
          </p:cNvPicPr>
          <p:nvPr/>
        </p:nvPicPr>
        <p:blipFill>
          <a:blip r:embed="rId4" cstate="print">
            <a:extLst>
              <a:ext uri="{28A0092B-C50C-407E-A947-70E740481C1C}">
                <a14:useLocalDpi xmlns:a14="http://schemas.microsoft.com/office/drawing/2010/main" val="0"/>
              </a:ext>
            </a:extLst>
          </a:blip>
          <a:srcRect r="12955"/>
          <a:stretch>
            <a:fillRect/>
          </a:stretch>
        </p:blipFill>
        <p:spPr bwMode="auto">
          <a:xfrm>
            <a:off x="284175" y="3772438"/>
            <a:ext cx="3695954" cy="241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P104020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87824" y="4354658"/>
            <a:ext cx="3002112" cy="1966071"/>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Прямоугольник 10"/>
          <p:cNvSpPr>
            <a:spLocks noChangeArrowheads="1"/>
          </p:cNvSpPr>
          <p:nvPr/>
        </p:nvSpPr>
        <p:spPr bwMode="auto">
          <a:xfrm>
            <a:off x="266040" y="6154159"/>
            <a:ext cx="3599448" cy="271869"/>
          </a:xfrm>
          <a:prstGeom prst="rect">
            <a:avLst/>
          </a:prstGeom>
          <a:solidFill>
            <a:srgbClr val="EBFFFF"/>
          </a:solidFill>
          <a:ln>
            <a:noFill/>
          </a:ln>
          <a:extLst/>
        </p:spPr>
        <p:txBody>
          <a:bodyPr wrap="square">
            <a:spAutoFit/>
          </a:bodyPr>
          <a:lstStyle/>
          <a:p>
            <a:pPr>
              <a:lnSpc>
                <a:spcPts val="1400"/>
              </a:lnSpc>
            </a:pPr>
            <a:r>
              <a:rPr lang="en-US" sz="1300" b="1" dirty="0" smtClean="0">
                <a:solidFill>
                  <a:srgbClr val="002060"/>
                </a:solidFill>
                <a:latin typeface="Times New Roman" pitchFamily="18" charset="0"/>
                <a:cs typeface="Times New Roman" pitchFamily="18" charset="0"/>
              </a:rPr>
              <a:t>System </a:t>
            </a:r>
            <a:r>
              <a:rPr lang="en-US" sz="1300" b="1" dirty="0">
                <a:solidFill>
                  <a:srgbClr val="002060"/>
                </a:solidFill>
                <a:latin typeface="Times New Roman" pitchFamily="18" charset="0"/>
                <a:cs typeface="Times New Roman" pitchFamily="18" charset="0"/>
              </a:rPr>
              <a:t>for targets loading with target materials</a:t>
            </a:r>
            <a:endParaRPr lang="ru-RU" sz="1300" b="1" dirty="0">
              <a:solidFill>
                <a:srgbClr val="002060"/>
              </a:solidFill>
              <a:latin typeface="Times New Roman" pitchFamily="18" charset="0"/>
              <a:cs typeface="Times New Roman" pitchFamily="18" charset="0"/>
            </a:endParaRPr>
          </a:p>
        </p:txBody>
      </p:sp>
      <p:sp>
        <p:nvSpPr>
          <p:cNvPr id="13" name="Прямоугольник 16"/>
          <p:cNvSpPr>
            <a:spLocks noChangeArrowheads="1"/>
          </p:cNvSpPr>
          <p:nvPr/>
        </p:nvSpPr>
        <p:spPr bwMode="auto">
          <a:xfrm>
            <a:off x="6077714" y="4077263"/>
            <a:ext cx="2952328" cy="2246769"/>
          </a:xfrm>
          <a:prstGeom prst="rect">
            <a:avLst/>
          </a:prstGeom>
          <a:solidFill>
            <a:srgbClr val="EBFFFF"/>
          </a:solidFill>
          <a:ln>
            <a:noFill/>
          </a:ln>
          <a:extLst/>
        </p:spPr>
        <p:txBody>
          <a:bodyPr wrap="square">
            <a:spAutoFit/>
          </a:bodyPr>
          <a:lstStyle/>
          <a:p>
            <a:pPr algn="just">
              <a:lnSpc>
                <a:spcPts val="1400"/>
              </a:lnSpc>
            </a:pPr>
            <a:r>
              <a:rPr lang="en-US" sz="1400" b="1" dirty="0">
                <a:solidFill>
                  <a:srgbClr val="002060"/>
                </a:solidFill>
                <a:latin typeface="Times New Roman" pitchFamily="18" charset="0"/>
                <a:cs typeface="Times New Roman" pitchFamily="18" charset="0"/>
              </a:rPr>
              <a:t>The target system and its utilities are integrated into the common </a:t>
            </a:r>
            <a:r>
              <a:rPr lang="ru-RU" sz="1400" b="1" dirty="0">
                <a:solidFill>
                  <a:srgbClr val="002060"/>
                </a:solidFill>
                <a:latin typeface="Times New Roman" pitchFamily="18" charset="0"/>
                <a:cs typeface="Times New Roman" pitchFamily="18" charset="0"/>
              </a:rPr>
              <a:t> </a:t>
            </a:r>
            <a:r>
              <a:rPr lang="en-US" sz="1400" b="1" dirty="0">
                <a:solidFill>
                  <a:srgbClr val="002060"/>
                </a:solidFill>
                <a:latin typeface="Times New Roman" pitchFamily="18" charset="0"/>
                <a:cs typeface="Times New Roman" pitchFamily="18" charset="0"/>
              </a:rPr>
              <a:t>automated control system of the cyclotron system.</a:t>
            </a:r>
            <a:r>
              <a:rPr lang="ru-RU" sz="1400" b="1" dirty="0">
                <a:solidFill>
                  <a:srgbClr val="002060"/>
                </a:solidFill>
                <a:latin typeface="Times New Roman" pitchFamily="18" charset="0"/>
                <a:cs typeface="Times New Roman" pitchFamily="18" charset="0"/>
              </a:rPr>
              <a:t> </a:t>
            </a:r>
          </a:p>
          <a:p>
            <a:pPr algn="just">
              <a:lnSpc>
                <a:spcPts val="1400"/>
              </a:lnSpc>
            </a:pPr>
            <a:r>
              <a:rPr lang="en-US" sz="1400" b="1" dirty="0">
                <a:solidFill>
                  <a:srgbClr val="002060"/>
                </a:solidFill>
                <a:latin typeface="Times New Roman" pitchFamily="18" charset="0"/>
                <a:cs typeface="Times New Roman" pitchFamily="18" charset="0"/>
              </a:rPr>
              <a:t>Delivery of a target system or separate targets</a:t>
            </a:r>
            <a:r>
              <a:rPr lang="ru-RU" sz="1400" b="1" dirty="0">
                <a:solidFill>
                  <a:srgbClr val="002060"/>
                </a:solidFill>
                <a:latin typeface="Times New Roman" pitchFamily="18" charset="0"/>
                <a:cs typeface="Times New Roman" pitchFamily="18" charset="0"/>
              </a:rPr>
              <a:t> </a:t>
            </a:r>
            <a:r>
              <a:rPr lang="en-US" sz="1400" b="1" dirty="0">
                <a:solidFill>
                  <a:srgbClr val="002060"/>
                </a:solidFill>
                <a:latin typeface="Times New Roman" pitchFamily="18" charset="0"/>
                <a:cs typeface="Times New Roman" pitchFamily="18" charset="0"/>
              </a:rPr>
              <a:t>for cyclotrons produced in NIIEFA or by other firms, which have already been put into operation, is possible.</a:t>
            </a:r>
            <a:r>
              <a:rPr lang="ru-RU" sz="1400" b="1" dirty="0">
                <a:solidFill>
                  <a:srgbClr val="002060"/>
                </a:solidFill>
                <a:latin typeface="Times New Roman" pitchFamily="18" charset="0"/>
                <a:cs typeface="Times New Roman" pitchFamily="18" charset="0"/>
              </a:rPr>
              <a:t> </a:t>
            </a:r>
            <a:r>
              <a:rPr lang="en-US" sz="1400" b="1" dirty="0">
                <a:solidFill>
                  <a:srgbClr val="002060"/>
                </a:solidFill>
                <a:latin typeface="Times New Roman" pitchFamily="18" charset="0"/>
                <a:cs typeface="Times New Roman" pitchFamily="18" charset="0"/>
              </a:rPr>
              <a:t>To date,</a:t>
            </a:r>
            <a:r>
              <a:rPr lang="ru-RU" sz="1400" b="1" dirty="0">
                <a:solidFill>
                  <a:srgbClr val="002060"/>
                </a:solidFill>
                <a:latin typeface="Times New Roman" pitchFamily="18" charset="0"/>
                <a:cs typeface="Times New Roman" pitchFamily="18" charset="0"/>
              </a:rPr>
              <a:t> </a:t>
            </a:r>
            <a:r>
              <a:rPr lang="en-US" sz="1400" b="1" dirty="0">
                <a:solidFill>
                  <a:srgbClr val="002060"/>
                </a:solidFill>
                <a:latin typeface="Times New Roman" pitchFamily="18" charset="0"/>
                <a:cs typeface="Times New Roman" pitchFamily="18" charset="0"/>
              </a:rPr>
              <a:t>a manipulator for automatic remote replacement of targets has been designed in the JSC “NIIEFA</a:t>
            </a:r>
            <a:r>
              <a:rPr lang="en-US" sz="1400" b="1" dirty="0" smtClean="0">
                <a:solidFill>
                  <a:srgbClr val="002060"/>
                </a:solidFill>
                <a:latin typeface="Times New Roman" pitchFamily="18" charset="0"/>
                <a:cs typeface="Times New Roman" pitchFamily="18" charset="0"/>
              </a:rPr>
              <a:t>”.</a:t>
            </a:r>
            <a:endParaRPr lang="ru-RU" sz="14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099630499"/>
      </p:ext>
    </p:extLst>
  </p:cSld>
  <p:clrMapOvr>
    <a:masterClrMapping/>
  </p:clrMapOvr>
  <p:transition/>
</p:sld>
</file>

<file path=ppt/theme/theme1.xml><?xml version="1.0" encoding="utf-8"?>
<a:theme xmlns:a="http://schemas.openxmlformats.org/drawingml/2006/main" name="b-default">
  <a:themeElements>
    <a:clrScheme name="b-default 7">
      <a:dk1>
        <a:srgbClr val="414142"/>
      </a:dk1>
      <a:lt1>
        <a:srgbClr val="FFFFFF"/>
      </a:lt1>
      <a:dk2>
        <a:srgbClr val="003274"/>
      </a:dk2>
      <a:lt2>
        <a:srgbClr val="808080"/>
      </a:lt2>
      <a:accent1>
        <a:srgbClr val="F37D07"/>
      </a:accent1>
      <a:accent2>
        <a:srgbClr val="4596D1"/>
      </a:accent2>
      <a:accent3>
        <a:srgbClr val="FFFFFF"/>
      </a:accent3>
      <a:accent4>
        <a:srgbClr val="363637"/>
      </a:accent4>
      <a:accent5>
        <a:srgbClr val="F8BFAA"/>
      </a:accent5>
      <a:accent6>
        <a:srgbClr val="3E87BD"/>
      </a:accent6>
      <a:hlink>
        <a:srgbClr val="003274"/>
      </a:hlink>
      <a:folHlink>
        <a:srgbClr val="025EA1"/>
      </a:folHlink>
    </a:clrScheme>
    <a:fontScheme name="b-default">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0594CD"/>
        </a:folHlink>
      </a:clrScheme>
      <a:clrMap bg1="lt1" tx1="dk1" bg2="lt2" tx2="dk2" accent1="accent1" accent2="accent2" accent3="accent3" accent4="accent4" accent5="accent5" accent6="accent6" hlink="hlink" folHlink="folHlink"/>
    </a:extraClrScheme>
    <a:extraClrScheme>
      <a:clrScheme name="b-default 2">
        <a:dk1>
          <a:srgbClr val="414142"/>
        </a:dk1>
        <a:lt1>
          <a:srgbClr val="FFFFFF"/>
        </a:lt1>
        <a:dk2>
          <a:srgbClr val="000000"/>
        </a:dk2>
        <a:lt2>
          <a:srgbClr val="808080"/>
        </a:lt2>
        <a:accent1>
          <a:srgbClr val="BBE0E3"/>
        </a:accent1>
        <a:accent2>
          <a:srgbClr val="333399"/>
        </a:accent2>
        <a:accent3>
          <a:srgbClr val="FFFFFF"/>
        </a:accent3>
        <a:accent4>
          <a:srgbClr val="363637"/>
        </a:accent4>
        <a:accent5>
          <a:srgbClr val="DAEDEF"/>
        </a:accent5>
        <a:accent6>
          <a:srgbClr val="2D2D8A"/>
        </a:accent6>
        <a:hlink>
          <a:srgbClr val="009999"/>
        </a:hlink>
        <a:folHlink>
          <a:srgbClr val="0594CD"/>
        </a:folHlink>
      </a:clrScheme>
      <a:clrMap bg1="lt1" tx1="dk1" bg2="lt2" tx2="dk2" accent1="accent1" accent2="accent2" accent3="accent3" accent4="accent4" accent5="accent5" accent6="accent6" hlink="hlink" folHlink="folHlink"/>
    </a:extraClrScheme>
    <a:extraClrScheme>
      <a:clrScheme name="b-default 3">
        <a:dk1>
          <a:srgbClr val="414142"/>
        </a:dk1>
        <a:lt1>
          <a:srgbClr val="FFFFFF"/>
        </a:lt1>
        <a:dk2>
          <a:srgbClr val="FFFFFF"/>
        </a:dk2>
        <a:lt2>
          <a:srgbClr val="808080"/>
        </a:lt2>
        <a:accent1>
          <a:srgbClr val="4595D1"/>
        </a:accent1>
        <a:accent2>
          <a:srgbClr val="003274"/>
        </a:accent2>
        <a:accent3>
          <a:srgbClr val="FFFFFF"/>
        </a:accent3>
        <a:accent4>
          <a:srgbClr val="363637"/>
        </a:accent4>
        <a:accent5>
          <a:srgbClr val="B0C8E5"/>
        </a:accent5>
        <a:accent6>
          <a:srgbClr val="002C68"/>
        </a:accent6>
        <a:hlink>
          <a:srgbClr val="045FA3"/>
        </a:hlink>
        <a:folHlink>
          <a:srgbClr val="6CAEDF"/>
        </a:folHlink>
      </a:clrScheme>
      <a:clrMap bg1="lt1" tx1="dk1" bg2="lt2" tx2="dk2" accent1="accent1" accent2="accent2" accent3="accent3" accent4="accent4" accent5="accent5" accent6="accent6" hlink="hlink" folHlink="folHlink"/>
    </a:extraClrScheme>
    <a:extraClrScheme>
      <a:clrScheme name="b-default 4">
        <a:dk1>
          <a:srgbClr val="414142"/>
        </a:dk1>
        <a:lt1>
          <a:srgbClr val="FFFFFF"/>
        </a:lt1>
        <a:dk2>
          <a:srgbClr val="FFFFFF"/>
        </a:dk2>
        <a:lt2>
          <a:srgbClr val="808080"/>
        </a:lt2>
        <a:accent1>
          <a:srgbClr val="4596D1"/>
        </a:accent1>
        <a:accent2>
          <a:srgbClr val="003274"/>
        </a:accent2>
        <a:accent3>
          <a:srgbClr val="FFFFFF"/>
        </a:accent3>
        <a:accent4>
          <a:srgbClr val="363637"/>
        </a:accent4>
        <a:accent5>
          <a:srgbClr val="B0C9E5"/>
        </a:accent5>
        <a:accent6>
          <a:srgbClr val="002C68"/>
        </a:accent6>
        <a:hlink>
          <a:srgbClr val="025EA1"/>
        </a:hlink>
        <a:folHlink>
          <a:srgbClr val="6CAEDF"/>
        </a:folHlink>
      </a:clrScheme>
      <a:clrMap bg1="lt1" tx1="dk1" bg2="lt2" tx2="dk2" accent1="accent1" accent2="accent2" accent3="accent3" accent4="accent4" accent5="accent5" accent6="accent6" hlink="hlink" folHlink="folHlink"/>
    </a:extraClrScheme>
    <a:extraClrScheme>
      <a:clrScheme name="b-default 5">
        <a:dk1>
          <a:srgbClr val="414142"/>
        </a:dk1>
        <a:lt1>
          <a:srgbClr val="FFFFFF"/>
        </a:lt1>
        <a:dk2>
          <a:srgbClr val="FFFFFF"/>
        </a:dk2>
        <a:lt2>
          <a:srgbClr val="808080"/>
        </a:lt2>
        <a:accent1>
          <a:srgbClr val="FF6600"/>
        </a:accent1>
        <a:accent2>
          <a:srgbClr val="4596D1"/>
        </a:accent2>
        <a:accent3>
          <a:srgbClr val="FFFFFF"/>
        </a:accent3>
        <a:accent4>
          <a:srgbClr val="363637"/>
        </a:accent4>
        <a:accent5>
          <a:srgbClr val="FFB8AA"/>
        </a:accent5>
        <a:accent6>
          <a:srgbClr val="3E87BD"/>
        </a:accent6>
        <a:hlink>
          <a:srgbClr val="003274"/>
        </a:hlink>
        <a:folHlink>
          <a:srgbClr val="025EA1"/>
        </a:folHlink>
      </a:clrScheme>
      <a:clrMap bg1="lt1" tx1="dk1" bg2="lt2" tx2="dk2" accent1="accent1" accent2="accent2" accent3="accent3" accent4="accent4" accent5="accent5" accent6="accent6" hlink="hlink" folHlink="folHlink"/>
    </a:extraClrScheme>
    <a:extraClrScheme>
      <a:clrScheme name="b-default 6">
        <a:dk1>
          <a:srgbClr val="414142"/>
        </a:dk1>
        <a:lt1>
          <a:srgbClr val="FFFFFF"/>
        </a:lt1>
        <a:dk2>
          <a:srgbClr val="003274"/>
        </a:dk2>
        <a:lt2>
          <a:srgbClr val="808080"/>
        </a:lt2>
        <a:accent1>
          <a:srgbClr val="FF6600"/>
        </a:accent1>
        <a:accent2>
          <a:srgbClr val="4596D1"/>
        </a:accent2>
        <a:accent3>
          <a:srgbClr val="FFFFFF"/>
        </a:accent3>
        <a:accent4>
          <a:srgbClr val="363637"/>
        </a:accent4>
        <a:accent5>
          <a:srgbClr val="FFB8AA"/>
        </a:accent5>
        <a:accent6>
          <a:srgbClr val="3E87BD"/>
        </a:accent6>
        <a:hlink>
          <a:srgbClr val="003274"/>
        </a:hlink>
        <a:folHlink>
          <a:srgbClr val="025EA1"/>
        </a:folHlink>
      </a:clrScheme>
      <a:clrMap bg1="lt1" tx1="dk1" bg2="lt2" tx2="dk2" accent1="accent1" accent2="accent2" accent3="accent3" accent4="accent4" accent5="accent5" accent6="accent6" hlink="hlink" folHlink="folHlink"/>
    </a:extraClrScheme>
    <a:extraClrScheme>
      <a:clrScheme name="b-default 7">
        <a:dk1>
          <a:srgbClr val="414142"/>
        </a:dk1>
        <a:lt1>
          <a:srgbClr val="FFFFFF"/>
        </a:lt1>
        <a:dk2>
          <a:srgbClr val="003274"/>
        </a:dk2>
        <a:lt2>
          <a:srgbClr val="808080"/>
        </a:lt2>
        <a:accent1>
          <a:srgbClr val="F37D07"/>
        </a:accent1>
        <a:accent2>
          <a:srgbClr val="4596D1"/>
        </a:accent2>
        <a:accent3>
          <a:srgbClr val="FFFFFF"/>
        </a:accent3>
        <a:accent4>
          <a:srgbClr val="363637"/>
        </a:accent4>
        <a:accent5>
          <a:srgbClr val="F8BFAA"/>
        </a:accent5>
        <a:accent6>
          <a:srgbClr val="3E87BD"/>
        </a:accent6>
        <a:hlink>
          <a:srgbClr val="003274"/>
        </a:hlink>
        <a:folHlink>
          <a:srgbClr val="025EA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30233</TotalTime>
  <Words>1736</Words>
  <Application>Microsoft Office PowerPoint</Application>
  <PresentationFormat>Экран (4:3)</PresentationFormat>
  <Paragraphs>142</Paragraphs>
  <Slides>16</Slides>
  <Notes>1</Notes>
  <HiddenSlides>0</HiddenSlides>
  <MMClips>0</MMClips>
  <ScaleCrop>false</ScaleCrop>
  <HeadingPairs>
    <vt:vector size="6" baseType="variant">
      <vt:variant>
        <vt:lpstr>Тема</vt:lpstr>
      </vt:variant>
      <vt:variant>
        <vt:i4>1</vt:i4>
      </vt:variant>
      <vt:variant>
        <vt:lpstr>Внедренные серверы OLE</vt:lpstr>
      </vt:variant>
      <vt:variant>
        <vt:i4>2</vt:i4>
      </vt:variant>
      <vt:variant>
        <vt:lpstr>Заголовки слайдов</vt:lpstr>
      </vt:variant>
      <vt:variant>
        <vt:i4>16</vt:i4>
      </vt:variant>
    </vt:vector>
  </HeadingPairs>
  <TitlesOfParts>
    <vt:vector size="19" baseType="lpstr">
      <vt:lpstr>b-default</vt:lpstr>
      <vt:lpstr>Диаграмма</vt:lpstr>
      <vt:lpstr>Точечный рисунок</vt:lpstr>
      <vt:lpstr>Joint Stock Company “D.V. Efremov Institute of Electrophysical Apparatus” (JSC “NIIEFA”)</vt:lpstr>
      <vt:lpstr> A series of cyclotrons and cyclotron systems for generation of  accelerated proton beams  in an energy range from 1 up to 80 МeV  has been designed, manufactured in the JCS «NIIEFA»  and put into operation.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MoBIL GROUP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ReadOnly</dc:creator>
  <cp:lastModifiedBy>Крисанова Наталья Викторовна</cp:lastModifiedBy>
  <cp:revision>2743</cp:revision>
  <cp:lastPrinted>2017-06-13T13:23:24Z</cp:lastPrinted>
  <dcterms:created xsi:type="dcterms:W3CDTF">2011-03-04T19:56:19Z</dcterms:created>
  <dcterms:modified xsi:type="dcterms:W3CDTF">2017-08-31T10:32:31Z</dcterms:modified>
</cp:coreProperties>
</file>