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9" r:id="rId4"/>
    <p:sldId id="266" r:id="rId5"/>
    <p:sldId id="279" r:id="rId6"/>
    <p:sldId id="274" r:id="rId7"/>
    <p:sldId id="280" r:id="rId8"/>
    <p:sldId id="261" r:id="rId9"/>
    <p:sldId id="273" r:id="rId10"/>
    <p:sldId id="281" r:id="rId11"/>
    <p:sldId id="263" r:id="rId12"/>
    <p:sldId id="264" r:id="rId13"/>
    <p:sldId id="282" r:id="rId14"/>
    <p:sldId id="286" r:id="rId15"/>
    <p:sldId id="260" r:id="rId16"/>
    <p:sldId id="272" r:id="rId17"/>
    <p:sldId id="271" r:id="rId18"/>
    <p:sldId id="278" r:id="rId19"/>
    <p:sldId id="275" r:id="rId20"/>
    <p:sldId id="288" r:id="rId21"/>
    <p:sldId id="276" r:id="rId22"/>
    <p:sldId id="267" r:id="rId23"/>
    <p:sldId id="277" r:id="rId24"/>
    <p:sldId id="287" r:id="rId25"/>
    <p:sldId id="284" r:id="rId26"/>
    <p:sldId id="283" r:id="rId27"/>
    <p:sldId id="28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451B"/>
    <a:srgbClr val="0015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253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B239C-1E96-4B95-9857-D7AFE2F6EAC0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4700B-C134-4F6F-B3B4-A0C04CC70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68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B239C-1E96-4B95-9857-D7AFE2F6EAC0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4700B-C134-4F6F-B3B4-A0C04CC70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381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B239C-1E96-4B95-9857-D7AFE2F6EAC0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4700B-C134-4F6F-B3B4-A0C04CC70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962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B239C-1E96-4B95-9857-D7AFE2F6EAC0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4700B-C134-4F6F-B3B4-A0C04CC70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123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B239C-1E96-4B95-9857-D7AFE2F6EAC0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4700B-C134-4F6F-B3B4-A0C04CC70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223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B239C-1E96-4B95-9857-D7AFE2F6EAC0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4700B-C134-4F6F-B3B4-A0C04CC70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672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B239C-1E96-4B95-9857-D7AFE2F6EAC0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4700B-C134-4F6F-B3B4-A0C04CC70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284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B239C-1E96-4B95-9857-D7AFE2F6EAC0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4700B-C134-4F6F-B3B4-A0C04CC70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197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B239C-1E96-4B95-9857-D7AFE2F6EAC0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4700B-C134-4F6F-B3B4-A0C04CC70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955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B239C-1E96-4B95-9857-D7AFE2F6EAC0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4700B-C134-4F6F-B3B4-A0C04CC70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718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B239C-1E96-4B95-9857-D7AFE2F6EAC0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4700B-C134-4F6F-B3B4-A0C04CC70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132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B239C-1E96-4B95-9857-D7AFE2F6EAC0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4700B-C134-4F6F-B3B4-A0C04CC70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305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wmf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72000"/>
                <a:lumOff val="2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0521" y="2431571"/>
            <a:ext cx="8176334" cy="2387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Tests of the electron cooling system for the NICA booster</a:t>
            </a:r>
            <a:endParaRPr lang="ru-RU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24491" y="5195331"/>
            <a:ext cx="6858000" cy="504136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err="1" smtClean="0">
                <a:solidFill>
                  <a:srgbClr val="00153E"/>
                </a:solidFill>
                <a:latin typeface="Book Antiqua" panose="02040602050305030304" pitchFamily="18" charset="0"/>
              </a:rPr>
              <a:t>Bryzgunov</a:t>
            </a:r>
            <a:r>
              <a:rPr lang="en-US" b="1" dirty="0" smtClean="0">
                <a:solidFill>
                  <a:srgbClr val="00153E"/>
                </a:solidFill>
                <a:latin typeface="Book Antiqua" panose="02040602050305030304" pitchFamily="18" charset="0"/>
              </a:rPr>
              <a:t> Maxim</a:t>
            </a:r>
            <a:endParaRPr lang="ru-RU" b="1" dirty="0">
              <a:solidFill>
                <a:srgbClr val="00153E"/>
              </a:solidFill>
              <a:latin typeface="Book Antiqua" panose="02040602050305030304" pitchFamily="18" charset="0"/>
            </a:endParaRPr>
          </a:p>
        </p:txBody>
      </p:sp>
      <p:pic>
        <p:nvPicPr>
          <p:cNvPr id="1028" name="Picture 4" descr="http://cs-msk-fd-4.ykt2.ru/media/upload/photo/2014/11/25/inp_sb_ras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432" y="25879"/>
            <a:ext cx="3306934" cy="22111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1032" name="Picture 8" descr="http://www.sbras.nsc.ru/press/sites/default/files/upload/2016-01-28/in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905000" cy="1905000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71602" y="413301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ea typeface="+mj-ea"/>
                <a:cs typeface="+mj-cs"/>
              </a:rPr>
              <a:t>Budker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ea typeface="+mj-ea"/>
                <a:cs typeface="+mj-cs"/>
              </a:rPr>
              <a:t> Institute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ea typeface="+mj-ea"/>
                <a:cs typeface="+mj-cs"/>
              </a:rPr>
              <a:t/>
            </a:r>
            <a:b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ea typeface="+mj-ea"/>
                <a:cs typeface="+mj-cs"/>
              </a:rPr>
            </a:b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ea typeface="+mj-ea"/>
                <a:cs typeface="+mj-cs"/>
              </a:rPr>
              <a:t> of 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ea typeface="+mj-ea"/>
                <a:cs typeface="+mj-cs"/>
              </a:rPr>
              <a:t>Nuclear Physics</a:t>
            </a:r>
          </a:p>
          <a:p>
            <a:pPr algn="ctr"/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ea typeface="+mj-ea"/>
                <a:cs typeface="+mj-cs"/>
              </a:rPr>
              <a:t>Siberian Branch of the Russian Academy of Sciences</a:t>
            </a:r>
            <a:endParaRPr lang="ru-RU" sz="1200" dirty="0">
              <a:solidFill>
                <a:schemeClr val="accent6">
                  <a:lumMod val="50000"/>
                </a:schemeClr>
              </a:solidFill>
              <a:latin typeface="Century Schoolbook" panose="020406040505050203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8505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878" y="3435900"/>
            <a:ext cx="4426083" cy="3319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78" y="946968"/>
            <a:ext cx="4423692" cy="331776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449238" y="181155"/>
            <a:ext cx="6305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Collector power supply</a:t>
            </a:r>
            <a:endParaRPr lang="ru-RU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44528" y="1136740"/>
            <a:ext cx="4183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transformer is based on UNICORE core.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35178" y="4735902"/>
            <a:ext cx="4281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transformer also contains winding to feed</a:t>
            </a:r>
            <a:r>
              <a:rPr lang="ru-RU" sz="2000" dirty="0" smtClean="0"/>
              <a:t> </a:t>
            </a:r>
            <a:r>
              <a:rPr lang="en-US" sz="2000" dirty="0" smtClean="0"/>
              <a:t>power supplies which control gun and collector.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0003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371601" y="5956341"/>
            <a:ext cx="6366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Transformer</a:t>
            </a:r>
            <a:r>
              <a:rPr lang="ru-RU" sz="2000" dirty="0" smtClean="0"/>
              <a:t>: </a:t>
            </a:r>
            <a:r>
              <a:rPr lang="ru-RU" sz="2000" dirty="0"/>
              <a:t>5 </a:t>
            </a:r>
            <a:r>
              <a:rPr lang="en-US" sz="2000" dirty="0" smtClean="0"/>
              <a:t>kV, </a:t>
            </a:r>
            <a:r>
              <a:rPr lang="en-US" sz="2000" dirty="0"/>
              <a:t>15 </a:t>
            </a:r>
            <a:r>
              <a:rPr lang="en-US" sz="2000" dirty="0" smtClean="0"/>
              <a:t>kW. </a:t>
            </a:r>
          </a:p>
          <a:p>
            <a:r>
              <a:rPr lang="en-US" sz="2000" dirty="0" smtClean="0"/>
              <a:t>power supply</a:t>
            </a:r>
            <a:r>
              <a:rPr lang="ru-RU" sz="2000" dirty="0" smtClean="0"/>
              <a:t>: </a:t>
            </a:r>
            <a:r>
              <a:rPr lang="ru-RU" sz="2000" dirty="0"/>
              <a:t>60 </a:t>
            </a:r>
            <a:r>
              <a:rPr lang="en-US" sz="2000" dirty="0"/>
              <a:t>kV  1</a:t>
            </a:r>
            <a:r>
              <a:rPr lang="ru-RU" sz="2000" dirty="0"/>
              <a:t>0</a:t>
            </a:r>
            <a:r>
              <a:rPr lang="en-US" sz="2000" dirty="0"/>
              <a:t> mA</a:t>
            </a:r>
          </a:p>
        </p:txBody>
      </p:sp>
      <p:pic>
        <p:nvPicPr>
          <p:cNvPr id="5" name="Picture 1" descr="C:\Users\user\Desktop\Camera\20151120_1204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0060" y="766381"/>
            <a:ext cx="6849373" cy="51370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957532" y="51763"/>
            <a:ext cx="7280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High voltage system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73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250168" y="6205047"/>
            <a:ext cx="8704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60 kV power supply and oil cooling system</a:t>
            </a:r>
            <a:endParaRPr lang="ru-RU" sz="2000" dirty="0"/>
          </a:p>
        </p:txBody>
      </p:sp>
      <p:pic>
        <p:nvPicPr>
          <p:cNvPr id="4" name="Picture 1" descr="C:\Users\user\Desktop\Camera\20151120_1205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3136" y="820031"/>
            <a:ext cx="6889486" cy="51671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957532" y="51763"/>
            <a:ext cx="7280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High voltage system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20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521" y="977939"/>
            <a:ext cx="6348968" cy="476725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957532" y="51763"/>
            <a:ext cx="7280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High voltage system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4067" y="5960838"/>
            <a:ext cx="8307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The crate contains power supplies for anode, grid, suppressor and filament.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1854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2" name="Picture 6" descr="IMG_17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1" t="23068" r="34602" b="32295"/>
          <a:stretch>
            <a:fillRect/>
          </a:stretch>
        </p:blipFill>
        <p:spPr bwMode="auto">
          <a:xfrm>
            <a:off x="1160463" y="5116513"/>
            <a:ext cx="2054225" cy="153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622300"/>
            <a:ext cx="6546850" cy="332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371475" y="4008438"/>
            <a:ext cx="87725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ru-RU" sz="2000" dirty="0"/>
              <a:t>Diagram of the measuring device: </a:t>
            </a:r>
            <a:r>
              <a:rPr lang="en-US" altLang="ru-RU" sz="2000" i="1" dirty="0"/>
              <a:t>(1</a:t>
            </a:r>
            <a:r>
              <a:rPr lang="en-US" altLang="ru-RU" sz="2000" dirty="0"/>
              <a:t>) magnetic sensor, </a:t>
            </a:r>
            <a:r>
              <a:rPr lang="en-US" altLang="ru-RU" sz="2000" i="1" dirty="0"/>
              <a:t>(2</a:t>
            </a:r>
            <a:r>
              <a:rPr lang="en-US" altLang="ru-RU" sz="2000" dirty="0"/>
              <a:t>) conductors of the compensating circuits, </a:t>
            </a:r>
            <a:r>
              <a:rPr lang="en-US" altLang="ru-RU" sz="2000" i="1" dirty="0"/>
              <a:t>(3</a:t>
            </a:r>
            <a:r>
              <a:rPr lang="en-US" altLang="ru-RU" sz="2000" dirty="0"/>
              <a:t>) beam splitter, </a:t>
            </a:r>
            <a:r>
              <a:rPr lang="en-US" altLang="ru-RU" sz="2000" i="1" dirty="0"/>
              <a:t>(4</a:t>
            </a:r>
            <a:r>
              <a:rPr lang="en-US" altLang="ru-RU" sz="2000" dirty="0"/>
              <a:t>) photo-detector, </a:t>
            </a:r>
            <a:r>
              <a:rPr lang="en-US" altLang="ru-RU" sz="2000" i="1" dirty="0"/>
              <a:t>(</a:t>
            </a:r>
            <a:r>
              <a:rPr lang="en-US" altLang="ru-RU" sz="2000" dirty="0"/>
              <a:t>I-IV) photo-detector quadrants, and </a:t>
            </a:r>
            <a:r>
              <a:rPr lang="en-US" altLang="ru-RU" sz="2000" i="1" dirty="0"/>
              <a:t>(</a:t>
            </a:r>
            <a:r>
              <a:rPr lang="en-US" altLang="ru-RU" sz="2000" dirty="0"/>
              <a:t>X, Y) output current amplifiers.</a:t>
            </a:r>
          </a:p>
        </p:txBody>
      </p:sp>
      <p:pic>
        <p:nvPicPr>
          <p:cNvPr id="65545" name="Picture 9" descr="IMG_17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1" t="23068" r="34602" b="32295"/>
          <a:stretch>
            <a:fillRect/>
          </a:stretch>
        </p:blipFill>
        <p:spPr bwMode="auto">
          <a:xfrm>
            <a:off x="5400675" y="5005388"/>
            <a:ext cx="2540000" cy="164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633413" y="0"/>
            <a:ext cx="76390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ru-RU" sz="2400" b="1" dirty="0">
                <a:solidFill>
                  <a:schemeClr val="accent5">
                    <a:lumMod val="75000"/>
                  </a:schemeClr>
                </a:solidFill>
              </a:rPr>
              <a:t>Compass like system for measuring of the transverse component of the magnetic field</a:t>
            </a:r>
            <a:endParaRPr lang="ru-RU" alt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25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24537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7097" y="834843"/>
            <a:ext cx="6120000" cy="2580998"/>
          </a:xfrm>
          <a:prstGeom prst="rect">
            <a:avLst/>
          </a:prstGeom>
          <a:noFill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4349" y="3536793"/>
            <a:ext cx="6120000" cy="2580997"/>
          </a:xfrm>
          <a:prstGeom prst="rect">
            <a:avLst/>
          </a:prstGeom>
          <a:noFill/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71909" y="6160557"/>
            <a:ext cx="8490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ym typeface="Symbol" pitchFamily="18" charset="2"/>
              </a:rPr>
              <a:t>Inhomogeneity of longitudinal magnetic field in the cooling section</a:t>
            </a:r>
            <a:r>
              <a:rPr lang="ru-RU" sz="2000" dirty="0" smtClean="0">
                <a:sym typeface="Symbol" pitchFamily="18" charset="2"/>
              </a:rPr>
              <a:t> </a:t>
            </a:r>
            <a:r>
              <a:rPr lang="ru-RU" sz="2000" dirty="0">
                <a:sym typeface="Symbol" pitchFamily="18" charset="2"/>
              </a:rPr>
              <a:t></a:t>
            </a:r>
            <a:r>
              <a:rPr lang="en-US" sz="2000" dirty="0"/>
              <a:t>B</a:t>
            </a:r>
            <a:r>
              <a:rPr lang="ru-RU" sz="2000" dirty="0">
                <a:sym typeface="Symbol" pitchFamily="18" charset="2"/>
              </a:rPr>
              <a:t>/</a:t>
            </a:r>
            <a:r>
              <a:rPr lang="en-US" sz="2000" dirty="0" smtClean="0">
                <a:sym typeface="Symbol" pitchFamily="18" charset="2"/>
              </a:rPr>
              <a:t>B</a:t>
            </a:r>
            <a:r>
              <a:rPr lang="ru-RU" sz="2000" dirty="0">
                <a:sym typeface="Symbol" pitchFamily="18" charset="2"/>
              </a:rPr>
              <a:t>≈</a:t>
            </a:r>
            <a:r>
              <a:rPr lang="en-US" sz="2000" dirty="0" smtClean="0"/>
              <a:t>10</a:t>
            </a:r>
            <a:r>
              <a:rPr lang="en-US" sz="2000" baseline="30000" dirty="0" smtClean="0"/>
              <a:t>-5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71909" y="51763"/>
            <a:ext cx="81458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Correction of field line straightness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26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312" y="3503688"/>
            <a:ext cx="4178031" cy="2966323"/>
          </a:xfrm>
          <a:prstGeom prst="rect">
            <a:avLst/>
          </a:prstGeom>
        </p:spPr>
      </p:pic>
      <p:pic>
        <p:nvPicPr>
          <p:cNvPr id="7" name="Picture 2" descr="1cool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0"/>
          <a:stretch/>
        </p:blipFill>
        <p:spPr bwMode="auto">
          <a:xfrm>
            <a:off x="94891" y="867135"/>
            <a:ext cx="4446288" cy="319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57532" y="51763"/>
            <a:ext cx="7280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BPMs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68312" y="1328468"/>
            <a:ext cx="4157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 electrostatic bends shift beam in horizontal direction 2 times.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3" b="12156"/>
          <a:stretch/>
        </p:blipFill>
        <p:spPr>
          <a:xfrm>
            <a:off x="603277" y="4339073"/>
            <a:ext cx="3937902" cy="21309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598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9" y="2957231"/>
            <a:ext cx="4248000" cy="30160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450" y="2957232"/>
            <a:ext cx="4248000" cy="30160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57532" y="166583"/>
            <a:ext cx="7280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Magnetic correctors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69" y="1133249"/>
            <a:ext cx="4176000" cy="13293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450" y="922104"/>
            <a:ext cx="4176000" cy="175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6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20" y="1503089"/>
            <a:ext cx="4157932" cy="3651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9781" y="163908"/>
            <a:ext cx="8798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40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Current–voltage characteristic</a:t>
            </a:r>
            <a:r>
              <a:rPr lang="ru-RU" dirty="0"/>
              <a:t> </a:t>
            </a:r>
            <a:r>
              <a:rPr lang="en-US" dirty="0"/>
              <a:t>of the gun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88189" y="948909"/>
            <a:ext cx="8315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The rescale allows to compare measures with different </a:t>
            </a:r>
            <a:r>
              <a:rPr lang="en-US" sz="2000" dirty="0" err="1"/>
              <a:t>U</a:t>
            </a:r>
            <a:r>
              <a:rPr lang="en-US" sz="2000" baseline="-25000" dirty="0" err="1"/>
              <a:t>anode</a:t>
            </a:r>
            <a:r>
              <a:rPr lang="en-US" sz="2000" dirty="0"/>
              <a:t> </a:t>
            </a:r>
            <a:r>
              <a:rPr lang="en-US" sz="2000" dirty="0" smtClean="0"/>
              <a:t>.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50166" y="5237733"/>
            <a:ext cx="86264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Because of problems with cathode activation, emission ability is not </a:t>
            </a:r>
            <a:r>
              <a:rPr lang="en-US" sz="2000" dirty="0" err="1" smtClean="0"/>
              <a:t>anough</a:t>
            </a:r>
            <a:r>
              <a:rPr lang="en-US" sz="2000" dirty="0" smtClean="0"/>
              <a:t> for high current.</a:t>
            </a:r>
          </a:p>
          <a:p>
            <a:pPr algn="just"/>
            <a:r>
              <a:rPr lang="en-US" sz="2000" dirty="0" smtClean="0"/>
              <a:t>Comparison with COSY gun shows, that there is small difference in gun construction.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595" y="1652742"/>
            <a:ext cx="3823446" cy="301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68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69" y="1791892"/>
            <a:ext cx="4536000" cy="337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042" y="1791893"/>
            <a:ext cx="4530442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1705" y="232914"/>
            <a:ext cx="8203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40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Investigation of </a:t>
            </a:r>
            <a:r>
              <a:rPr lang="en-US" dirty="0" smtClean="0"/>
              <a:t>recuperation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91705" y="1199065"/>
            <a:ext cx="8203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Scan with </a:t>
            </a:r>
            <a:r>
              <a:rPr lang="en-US" sz="2000" dirty="0" err="1" smtClean="0"/>
              <a:t>U</a:t>
            </a:r>
            <a:r>
              <a:rPr lang="en-US" sz="2000" baseline="-25000" dirty="0" err="1" smtClean="0"/>
              <a:t>grid</a:t>
            </a:r>
            <a:r>
              <a:rPr lang="en-US" sz="2000" dirty="0" smtClean="0"/>
              <a:t> for different values of collector voltage.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53683" y="5374254"/>
            <a:ext cx="43117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Dependence of electron current on </a:t>
            </a:r>
            <a:r>
              <a:rPr lang="en-US" sz="2000" dirty="0" err="1" smtClean="0"/>
              <a:t>U</a:t>
            </a:r>
            <a:r>
              <a:rPr lang="en-US" sz="2000" baseline="-25000" dirty="0" err="1" smtClean="0"/>
              <a:t>grid</a:t>
            </a:r>
            <a:r>
              <a:rPr lang="en-US" sz="2000" dirty="0" smtClean="0"/>
              <a:t>. Hysteresis related with problems of cathode.</a:t>
            </a:r>
            <a:endParaRPr lang="ru-RU" sz="20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5374251"/>
            <a:ext cx="3916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Current on anode electrode increases with increase of collector voltage that limits beam current</a:t>
            </a:r>
            <a:endParaRPr lang="ru-RU" sz="20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21736" r="15772" b="7827"/>
          <a:stretch/>
        </p:blipFill>
        <p:spPr bwMode="auto">
          <a:xfrm>
            <a:off x="5231831" y="2082529"/>
            <a:ext cx="1332872" cy="902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/>
        </p:spPr>
      </p:pic>
    </p:spTree>
    <p:extLst>
      <p:ext uri="{BB962C8B-B14F-4D97-AF65-F5344CB8AC3E}">
        <p14:creationId xmlns:p14="http://schemas.microsoft.com/office/powerpoint/2010/main" val="61444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707662"/>
              </p:ext>
            </p:extLst>
          </p:nvPr>
        </p:nvGraphicFramePr>
        <p:xfrm>
          <a:off x="1573092" y="1321627"/>
          <a:ext cx="6096000" cy="461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ru-RU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Ion type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baseline="30000" dirty="0" smtClean="0"/>
                        <a:t>197</a:t>
                      </a:r>
                      <a:r>
                        <a:rPr lang="en-US" dirty="0" smtClean="0"/>
                        <a:t>Au</a:t>
                      </a:r>
                      <a:r>
                        <a:rPr lang="en-US" baseline="30000" dirty="0" smtClean="0"/>
                        <a:t>31+</a:t>
                      </a:r>
                      <a:endParaRPr lang="ru-RU" baseline="30000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Electron energy, E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1.5÷60 </a:t>
                      </a:r>
                      <a:r>
                        <a:rPr lang="en-US" dirty="0" err="1" smtClean="0"/>
                        <a:t>keV</a:t>
                      </a:r>
                      <a:endParaRPr lang="ru-RU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Electron beam current, I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0.2÷1.0 A</a:t>
                      </a:r>
                      <a:endParaRPr lang="ru-RU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Energy stability, </a:t>
                      </a:r>
                      <a:r>
                        <a:rPr lang="el-GR" dirty="0" smtClean="0">
                          <a:latin typeface="Calibri" panose="020F0502020204030204" pitchFamily="34" charset="0"/>
                        </a:rPr>
                        <a:t>Δ</a:t>
                      </a:r>
                      <a:r>
                        <a:rPr lang="en-US" dirty="0" smtClean="0">
                          <a:latin typeface="Calibri" panose="020F0502020204030204" pitchFamily="34" charset="0"/>
                        </a:rPr>
                        <a:t>E/E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&lt;10</a:t>
                      </a:r>
                      <a:r>
                        <a:rPr lang="en-US" baseline="30000" dirty="0" smtClean="0"/>
                        <a:t>-5</a:t>
                      </a:r>
                      <a:endParaRPr lang="ru-RU" baseline="30000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Electron current stability, </a:t>
                      </a:r>
                      <a:r>
                        <a:rPr lang="el-GR" dirty="0" smtClean="0">
                          <a:latin typeface="Calibri" panose="020F0502020204030204" pitchFamily="34" charset="0"/>
                        </a:rPr>
                        <a:t>Δ</a:t>
                      </a:r>
                      <a:r>
                        <a:rPr lang="en-US" dirty="0" smtClean="0">
                          <a:latin typeface="Calibri" panose="020F0502020204030204" pitchFamily="34" charset="0"/>
                        </a:rPr>
                        <a:t>I/I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&lt;10</a:t>
                      </a:r>
                      <a:r>
                        <a:rPr lang="en-US" baseline="30000" dirty="0" smtClean="0"/>
                        <a:t>-4</a:t>
                      </a:r>
                      <a:endParaRPr lang="ru-RU" baseline="30000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Longitudinal magnetic field, B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0.1÷0.2 T</a:t>
                      </a:r>
                      <a:endParaRPr lang="ru-RU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Electron current loses, </a:t>
                      </a:r>
                      <a:r>
                        <a:rPr lang="en-US" dirty="0" err="1" smtClean="0"/>
                        <a:t>I</a:t>
                      </a:r>
                      <a:r>
                        <a:rPr lang="en-US" baseline="-25000" dirty="0" err="1" smtClean="0"/>
                        <a:t>leak</a:t>
                      </a:r>
                      <a:r>
                        <a:rPr lang="en-US" dirty="0" smtClean="0"/>
                        <a:t>/I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&lt;3∙10</a:t>
                      </a:r>
                      <a:r>
                        <a:rPr lang="en-US" baseline="30000" dirty="0" smtClean="0"/>
                        <a:t>-5</a:t>
                      </a:r>
                      <a:endParaRPr lang="ru-RU" baseline="30000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Inhomogeneity of magnetic field, </a:t>
                      </a:r>
                      <a:r>
                        <a:rPr lang="el-GR" dirty="0" smtClean="0">
                          <a:latin typeface="Calibri" panose="020F0502020204030204" pitchFamily="34" charset="0"/>
                        </a:rPr>
                        <a:t>Δ</a:t>
                      </a:r>
                      <a:r>
                        <a:rPr lang="en-US" dirty="0" smtClean="0">
                          <a:latin typeface="Calibri" panose="020F0502020204030204" pitchFamily="34" charset="0"/>
                        </a:rPr>
                        <a:t>B/B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&lt;3∙10</a:t>
                      </a:r>
                      <a:r>
                        <a:rPr lang="en-US" baseline="30000" dirty="0" smtClean="0"/>
                        <a:t>-5</a:t>
                      </a:r>
                      <a:endParaRPr lang="ru-RU" baseline="30000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Transverse electron temperature, T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&lt;0.3 eV</a:t>
                      </a:r>
                      <a:endParaRPr lang="ru-RU" baseline="0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Vacuum pressure, P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≈10</a:t>
                      </a:r>
                      <a:r>
                        <a:rPr lang="en-US" baseline="30000" dirty="0" smtClean="0"/>
                        <a:t>-11</a:t>
                      </a:r>
                      <a:r>
                        <a:rPr lang="en-US" baseline="0" dirty="0" smtClean="0"/>
                        <a:t> mbar</a:t>
                      </a:r>
                      <a:endParaRPr lang="ru-RU" baseline="0" dirty="0"/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53767" y="324095"/>
            <a:ext cx="7734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44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Main parameters of the system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832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8742"/>
            <a:ext cx="8229600" cy="1446550"/>
          </a:xfr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Additional potential barrier in collector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 descr="Сборка коллектор плоск+изолят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14" y="1813168"/>
            <a:ext cx="3949276" cy="3949276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41036" y="1813168"/>
            <a:ext cx="4054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The </a:t>
            </a:r>
            <a:r>
              <a:rPr lang="en-US" sz="2400" dirty="0" err="1" smtClean="0"/>
              <a:t>supressor</a:t>
            </a:r>
            <a:r>
              <a:rPr lang="en-US" sz="2400" dirty="0" smtClean="0"/>
              <a:t> electrode produces barrier in the entrance. Increase of collector voltage decreases the </a:t>
            </a:r>
            <a:r>
              <a:rPr lang="en-US" sz="2400" dirty="0"/>
              <a:t>b</a:t>
            </a:r>
            <a:r>
              <a:rPr lang="en-US" sz="2400" dirty="0" smtClean="0"/>
              <a:t>arrier.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Beam </a:t>
            </a:r>
            <a:r>
              <a:rPr lang="en-US" sz="2400" dirty="0"/>
              <a:t>space charge in the collector entrance produces additional barrier that increase collector efficiency.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6213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6" y="910354"/>
            <a:ext cx="4679498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1705" y="146654"/>
            <a:ext cx="8203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40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Investigation of </a:t>
            </a:r>
            <a:r>
              <a:rPr lang="en-US" dirty="0" smtClean="0"/>
              <a:t>recuperation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986064" y="1093027"/>
            <a:ext cx="37093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Dependence of leakage current on </a:t>
            </a:r>
            <a:r>
              <a:rPr lang="en-US" sz="2000" dirty="0" err="1" smtClean="0"/>
              <a:t>U</a:t>
            </a:r>
            <a:r>
              <a:rPr lang="en-US" sz="2000" baseline="-25000" dirty="0" err="1" smtClean="0"/>
              <a:t>grid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Similar shape but different height.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36428" y="5313870"/>
            <a:ext cx="32607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Dependence of recuperation efficiency on electron beam current. The value is ≈10</a:t>
            </a:r>
            <a:r>
              <a:rPr lang="en-US" sz="2000" baseline="30000" dirty="0" smtClean="0"/>
              <a:t>-6</a:t>
            </a:r>
            <a:r>
              <a:rPr lang="en-US" sz="2000" dirty="0" smtClean="0"/>
              <a:t>.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818" y="3044482"/>
            <a:ext cx="447675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13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921" y="1593699"/>
            <a:ext cx="5613921" cy="4097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1909" y="163906"/>
            <a:ext cx="81458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Work on different energies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1909" y="1000663"/>
            <a:ext cx="8145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For different energies only voltage on electrostatic plates was changed.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71909" y="5762445"/>
            <a:ext cx="8068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For every energy value current ≈130 mA was reached with appropriate leakage current.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0594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05" y="828140"/>
            <a:ext cx="5217331" cy="3288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2305" y="51763"/>
            <a:ext cx="8428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Influence of electron beam on vacuum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48723" y="1009286"/>
            <a:ext cx="26741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Vacuum conditions are important for ion beam lifetime.</a:t>
            </a:r>
          </a:p>
          <a:p>
            <a:r>
              <a:rPr lang="en-US" sz="2000" dirty="0" smtClean="0"/>
              <a:t>Electron beam improves vacuum in the cooler.</a:t>
            </a:r>
          </a:p>
          <a:p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98237" y="4868758"/>
                <a:ext cx="964816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𝑑𝑁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237" y="4868758"/>
                <a:ext cx="964816" cy="61824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89679" y="4329216"/>
                <a:ext cx="10173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𝐿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79" y="4329216"/>
                <a:ext cx="1017394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32741" y="5705765"/>
                <a:ext cx="2107859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𝑑𝑉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𝑑𝑁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𝐼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𝜎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𝐿</m:t>
                          </m:r>
                          <m:r>
                            <m:rPr>
                              <m:nor/>
                            </m:rPr>
                            <a:rPr lang="ru-RU" dirty="0"/>
                            <m:t> </m:t>
                          </m:r>
                        </m:num>
                        <m:den>
                          <m:r>
                            <a:rPr lang="en-US" b="0" i="1">
                              <a:latin typeface="Cambria Math"/>
                            </a:rPr>
                            <m:t>𝑒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741" y="5705765"/>
                <a:ext cx="2107859" cy="61824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846053" y="4329216"/>
            <a:ext cx="6944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- 1 electron ionizes all molecules in volume V</a:t>
            </a:r>
            <a:r>
              <a:rPr lang="en-US" baseline="-25000" dirty="0" smtClean="0"/>
              <a:t>1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777042" y="5003317"/>
            <a:ext cx="4520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Number of electrons in 1 second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889849" y="5848707"/>
            <a:ext cx="5900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Formula for estimation of pumping speed 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822845" y="3158400"/>
            <a:ext cx="2915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(1) - Turn off vacuum pump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14136" y="18115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33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64" y="3469297"/>
            <a:ext cx="4391025" cy="27717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2305" y="232909"/>
            <a:ext cx="8428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Influence of electron beam on vacuum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9496" y="1069667"/>
            <a:ext cx="5210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Ϭ≈</a:t>
            </a:r>
            <a:r>
              <a:rPr lang="ru-RU" sz="2000" dirty="0"/>
              <a:t>6.5∙10</a:t>
            </a:r>
            <a:r>
              <a:rPr lang="ru-RU" sz="2000" baseline="30000" dirty="0"/>
              <a:t>-18</a:t>
            </a:r>
            <a:r>
              <a:rPr lang="ru-RU" sz="2000" dirty="0"/>
              <a:t> </a:t>
            </a:r>
            <a:r>
              <a:rPr lang="en-US" sz="2000" dirty="0" smtClean="0"/>
              <a:t>cm</a:t>
            </a:r>
            <a:r>
              <a:rPr lang="ru-RU" sz="2000" baseline="30000" dirty="0" smtClean="0"/>
              <a:t>2</a:t>
            </a:r>
            <a:r>
              <a:rPr lang="en-US" sz="2000" dirty="0" smtClean="0"/>
              <a:t> (H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34657" y="2592956"/>
                <a:ext cx="1382321" cy="624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𝑑𝑉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en-US" sz="2400" i="1"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en-US" sz="2400" dirty="0" smtClean="0"/>
                  <a:t>7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𝑙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sz="2400" dirty="0" smtClean="0"/>
                  <a:t>  </a:t>
                </a:r>
                <a:endParaRPr lang="ru-RU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57" y="2592956"/>
                <a:ext cx="1382321" cy="624273"/>
              </a:xfrm>
              <a:prstGeom prst="rect">
                <a:avLst/>
              </a:prstGeom>
              <a:blipFill rotWithShape="1">
                <a:blip r:embed="rId3"/>
                <a:stretch>
                  <a:fillRect b="-87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/>
          <p:cNvSpPr/>
          <p:nvPr/>
        </p:nvSpPr>
        <p:spPr>
          <a:xfrm>
            <a:off x="819496" y="1556037"/>
            <a:ext cx="50121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L=6 m (trajectory length from gun to collector)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19496" y="2075269"/>
            <a:ext cx="11785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I=300 mA</a:t>
            </a:r>
            <a:endParaRPr lang="ru-RU" sz="2000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4645316" y="3486549"/>
            <a:ext cx="4391025" cy="2771775"/>
            <a:chOff x="4645316" y="3486549"/>
            <a:chExt cx="4391025" cy="277177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45316" y="3486549"/>
              <a:ext cx="4391025" cy="2771775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6840741" y="5988571"/>
              <a:ext cx="828136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Ileak</a:t>
              </a:r>
              <a:r>
                <a:rPr lang="en-US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mA</a:t>
              </a:r>
              <a:endParaRPr lang="ru-RU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231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525" y="422699"/>
            <a:ext cx="4370923" cy="327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66" y="4108870"/>
            <a:ext cx="4320000" cy="239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645" y="4108871"/>
            <a:ext cx="4320000" cy="239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6460" y="508963"/>
            <a:ext cx="36170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Correction of field line straightness in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</a:rPr>
              <a:t>Dubna</a:t>
            </a:r>
            <a:endParaRPr lang="ru-RU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83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58" y="1581189"/>
            <a:ext cx="4515741" cy="3386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6054" y="3467819"/>
            <a:ext cx="3728765" cy="32746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57532" y="189264"/>
            <a:ext cx="7280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Vacuum baking in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</a:rPr>
              <a:t>Dubna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070" y="983425"/>
            <a:ext cx="3683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Assembling of vacuum chamber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098210" y="966158"/>
            <a:ext cx="3683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Cathode activation after baking</a:t>
            </a:r>
            <a:endParaRPr lang="ru-RU" sz="20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174" y="1518251"/>
            <a:ext cx="2594767" cy="179903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646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92370" y="2001328"/>
            <a:ext cx="64180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5">
                    <a:lumMod val="75000"/>
                  </a:schemeClr>
                </a:solidFill>
              </a:rPr>
              <a:t>Thank you for your attention!</a:t>
            </a:r>
            <a:endParaRPr lang="ru-RU" sz="6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06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47" y="221799"/>
            <a:ext cx="5788092" cy="3858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700" y="3490094"/>
            <a:ext cx="4352518" cy="326438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236898" y="221799"/>
            <a:ext cx="2717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December of 2016</a:t>
            </a:r>
          </a:p>
          <a:p>
            <a:r>
              <a:rPr lang="en-US" sz="2000" dirty="0" err="1" smtClean="0"/>
              <a:t>Budker</a:t>
            </a:r>
            <a:r>
              <a:rPr lang="en-US" sz="2000" dirty="0" smtClean="0"/>
              <a:t> INP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06447" y="5793575"/>
            <a:ext cx="4063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Cooler without gun and collector solenoids.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06447" y="4278702"/>
            <a:ext cx="4184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The cooler built with classical scheme. </a:t>
            </a:r>
          </a:p>
          <a:p>
            <a:r>
              <a:rPr lang="en-US" sz="2000" dirty="0" smtClean="0">
                <a:solidFill>
                  <a:schemeClr val="accent1"/>
                </a:solidFill>
              </a:rPr>
              <a:t>On the way from gun to collector electrons move in longitudinal magnetic field.</a:t>
            </a:r>
            <a:endParaRPr lang="ru-RU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1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user\Desktop\Camera\20150420_1037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154" y="1716656"/>
            <a:ext cx="6383547" cy="4787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Катуш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2" r="25372"/>
          <a:stretch>
            <a:fillRect/>
          </a:stretch>
        </p:blipFill>
        <p:spPr bwMode="auto">
          <a:xfrm>
            <a:off x="6073274" y="129396"/>
            <a:ext cx="2949454" cy="303649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/>
        </p:spPr>
      </p:pic>
      <p:sp>
        <p:nvSpPr>
          <p:cNvPr id="2" name="TextBox 1"/>
          <p:cNvSpPr txBox="1"/>
          <p:nvPr/>
        </p:nvSpPr>
        <p:spPr>
          <a:xfrm>
            <a:off x="276045" y="94892"/>
            <a:ext cx="5529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75000"/>
                  </a:schemeClr>
                </a:solidFill>
              </a:rPr>
              <a:t>C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</a:rPr>
              <a:t>ooling section</a:t>
            </a:r>
            <a:endParaRPr lang="ru-RU" sz="4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28604" y="3985404"/>
            <a:ext cx="22941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Solenoid consists of separate coils. Each coil can be rotated in two direction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15663" y="854012"/>
            <a:ext cx="5641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Hiogenity</a:t>
            </a:r>
            <a:r>
              <a:rPr lang="en-US" sz="2000" dirty="0" smtClean="0"/>
              <a:t> of magnetic field is very important for cooling force.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233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1cool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6"/>
          <a:stretch/>
        </p:blipFill>
        <p:spPr bwMode="auto">
          <a:xfrm>
            <a:off x="163901" y="1006799"/>
            <a:ext cx="494383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2768" y="2893295"/>
            <a:ext cx="4226945" cy="379663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extBox 1"/>
          <p:cNvSpPr txBox="1"/>
          <p:nvPr/>
        </p:nvSpPr>
        <p:spPr>
          <a:xfrm>
            <a:off x="379562" y="146650"/>
            <a:ext cx="8428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</a:rPr>
              <a:t>Toroids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9562" y="5011941"/>
            <a:ext cx="4214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Electrostatic plates are used in toroid. Recuperation efficiency increases to </a:t>
            </a:r>
            <a:endParaRPr lang="ru-R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57798" y="5729665"/>
                <a:ext cx="1469569" cy="609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𝑙𝑒𝑎𝑘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den>
                      </m:f>
                      <m:r>
                        <a:rPr lang="en-US" i="1">
                          <a:latin typeface="Cambria Math"/>
                          <a:ea typeface="Cambria Math"/>
                        </a:rPr>
                        <m:t>≈</m:t>
                      </m:r>
                      <m:sSup>
                        <m:sSup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−6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798" y="5729665"/>
                <a:ext cx="1469569" cy="6090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1826658"/>
              </p:ext>
            </p:extLst>
          </p:nvPr>
        </p:nvGraphicFramePr>
        <p:xfrm>
          <a:off x="5197618" y="972932"/>
          <a:ext cx="3876320" cy="76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name="Equation" r:id="rId6" imgW="2133360" imgH="419040" progId="Equation.DSMT4">
                  <p:embed/>
                </p:oleObj>
              </mc:Choice>
              <mc:Fallback>
                <p:oleObj name="Equation" r:id="rId6" imgW="21333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7618" y="972932"/>
                        <a:ext cx="3876320" cy="761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197618" y="1896584"/>
            <a:ext cx="3773854" cy="70788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altLang="ru-RU" sz="2000" dirty="0"/>
              <a:t>E=0 </a:t>
            </a:r>
            <a:r>
              <a:rPr lang="en-US" altLang="ru-RU" sz="2000" dirty="0"/>
              <a:t>magnet bending B=pc/</a:t>
            </a:r>
            <a:r>
              <a:rPr lang="en-US" altLang="ru-RU" sz="2000" dirty="0" err="1"/>
              <a:t>eR</a:t>
            </a:r>
            <a:endParaRPr lang="en-US" altLang="ru-RU" sz="2000" dirty="0"/>
          </a:p>
          <a:p>
            <a:pPr eaLnBrk="0" hangingPunct="0"/>
            <a:r>
              <a:rPr lang="en-US" altLang="ru-RU" sz="2000" dirty="0"/>
              <a:t>B=0 electrostatic bending E=</a:t>
            </a:r>
            <a:r>
              <a:rPr lang="en-US" altLang="ru-RU" sz="2000" dirty="0" err="1"/>
              <a:t>pV</a:t>
            </a:r>
            <a:r>
              <a:rPr lang="en-US" altLang="ru-RU" sz="2000" dirty="0"/>
              <a:t>/</a:t>
            </a:r>
            <a:r>
              <a:rPr lang="en-US" altLang="ru-RU" sz="2000" dirty="0" err="1"/>
              <a:t>eR</a:t>
            </a:r>
            <a:endParaRPr lang="ru-RU" altLang="ru-RU" sz="2000" dirty="0"/>
          </a:p>
        </p:txBody>
      </p:sp>
    </p:spTree>
    <p:extLst>
      <p:ext uri="{BB962C8B-B14F-4D97-AF65-F5344CB8AC3E}">
        <p14:creationId xmlns:p14="http://schemas.microsoft.com/office/powerpoint/2010/main" val="389964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9" t="600" r="21983" b="10030"/>
          <a:stretch/>
        </p:blipFill>
        <p:spPr>
          <a:xfrm>
            <a:off x="5445344" y="3842816"/>
            <a:ext cx="2507613" cy="284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73" y="1050213"/>
            <a:ext cx="3563529" cy="2470713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520" y="1173937"/>
            <a:ext cx="3386480" cy="243324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C:\Users\user\Desktop\Camera\Пуш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4765" y="3825564"/>
            <a:ext cx="2844000" cy="284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836766" y="8"/>
            <a:ext cx="7432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Electron gun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2309" y="524401"/>
            <a:ext cx="8289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gun is based on construction from HV COSY cooler.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57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59" y="634826"/>
            <a:ext cx="3575264" cy="2818499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89" y="3751696"/>
            <a:ext cx="2757487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64045" y="3751696"/>
            <a:ext cx="2803525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147314" y="69015"/>
            <a:ext cx="7013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4-sector control electrode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 l="14996" t="13403" r="7498" b="13403"/>
          <a:stretch>
            <a:fillRect/>
          </a:stretch>
        </p:blipFill>
        <p:spPr bwMode="auto">
          <a:xfrm>
            <a:off x="1558954" y="753052"/>
            <a:ext cx="204787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810883" y="2945718"/>
            <a:ext cx="3459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Voltage is applied to one sector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836756" y="6332709"/>
            <a:ext cx="3805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Different values of magnetic field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836548" y="6355077"/>
            <a:ext cx="3443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Different regimes of gun work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9809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063" b="21259"/>
          <a:stretch/>
        </p:blipFill>
        <p:spPr>
          <a:xfrm rot="5400000">
            <a:off x="3581395" y="1887551"/>
            <a:ext cx="5922628" cy="3608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Picture 2" descr="Сборка коллектор плоск+изолято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980" y="730323"/>
            <a:ext cx="2866768" cy="2866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Сборка Коллектора магниты-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980" y="3774550"/>
            <a:ext cx="2879725" cy="2879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6766" y="69016"/>
            <a:ext cx="7432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Electron collector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23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12308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" r="3984" b="19697"/>
          <a:stretch/>
        </p:blipFill>
        <p:spPr bwMode="auto">
          <a:xfrm>
            <a:off x="43130" y="2648285"/>
            <a:ext cx="5821164" cy="36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2551" y="991388"/>
            <a:ext cx="4261449" cy="253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49238" y="181155"/>
            <a:ext cx="6305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Collector power supply</a:t>
            </a:r>
            <a:endParaRPr lang="ru-RU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02886" y="4319912"/>
            <a:ext cx="3127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PS gives up to 5 kV, 3 A (DC).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4673" y="991388"/>
            <a:ext cx="43692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The PS is based on isolation transformer. Each of 5 identical windings after rectifiers give 1 kV.</a:t>
            </a:r>
            <a:r>
              <a:rPr lang="ru-RU" sz="2000" dirty="0"/>
              <a:t> </a:t>
            </a:r>
            <a:r>
              <a:rPr lang="en-US" sz="2000" dirty="0"/>
              <a:t>Using HV relays we can get from 0 to 5 kV.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0639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5620</TotalTime>
  <Words>780</Words>
  <Application>Microsoft Office PowerPoint</Application>
  <PresentationFormat>Экран (4:3)</PresentationFormat>
  <Paragraphs>108</Paragraphs>
  <Slides>27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Тема Office</vt:lpstr>
      <vt:lpstr>Equation</vt:lpstr>
      <vt:lpstr>Tests of the electron cooling system for the NICA booster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Additional potential barrier in collector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BINP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NICA booster cooler</dc:title>
  <dc:creator>BINP User</dc:creator>
  <cp:lastModifiedBy>Максим Брызгунов</cp:lastModifiedBy>
  <cp:revision>114</cp:revision>
  <dcterms:created xsi:type="dcterms:W3CDTF">2017-08-22T05:44:53Z</dcterms:created>
  <dcterms:modified xsi:type="dcterms:W3CDTF">2017-09-04T20:42:13Z</dcterms:modified>
</cp:coreProperties>
</file>