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61" r:id="rId5"/>
    <p:sldId id="262" r:id="rId6"/>
    <p:sldId id="263" r:id="rId7"/>
    <p:sldId id="264" r:id="rId8"/>
    <p:sldId id="258" r:id="rId9"/>
    <p:sldId id="267" r:id="rId10"/>
    <p:sldId id="281" r:id="rId11"/>
    <p:sldId id="265" r:id="rId12"/>
    <p:sldId id="270" r:id="rId13"/>
    <p:sldId id="268" r:id="rId14"/>
    <p:sldId id="279" r:id="rId15"/>
    <p:sldId id="275" r:id="rId16"/>
    <p:sldId id="276" r:id="rId17"/>
    <p:sldId id="273" r:id="rId18"/>
    <p:sldId id="269" r:id="rId19"/>
    <p:sldId id="283" r:id="rId20"/>
  </p:sldIdLst>
  <p:sldSz cx="9144000" cy="6858000" type="screen4x3"/>
  <p:notesSz cx="6834188" cy="99790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25" autoAdjust="0"/>
  </p:normalViewPr>
  <p:slideViewPr>
    <p:cSldViewPr>
      <p:cViewPr varScale="1">
        <p:scale>
          <a:sx n="75" d="100"/>
          <a:sy n="75" d="100"/>
        </p:scale>
        <p:origin x="-1589" y="-72"/>
      </p:cViewPr>
      <p:guideLst>
        <p:guide orient="horz" pos="2659"/>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71913" y="0"/>
            <a:ext cx="2960687" cy="498475"/>
          </a:xfrm>
          <a:prstGeom prst="rect">
            <a:avLst/>
          </a:prstGeom>
        </p:spPr>
        <p:txBody>
          <a:bodyPr vert="horz" lIns="91440" tIns="45720" rIns="91440" bIns="45720" rtlCol="0"/>
          <a:lstStyle>
            <a:lvl1pPr algn="r">
              <a:defRPr sz="1200"/>
            </a:lvl1pPr>
          </a:lstStyle>
          <a:p>
            <a:fld id="{2DFA85F4-0309-4C5E-A37D-B85C3AAA96A5}" type="datetimeFigureOut">
              <a:rPr lang="ru-RU" smtClean="0"/>
              <a:t>31.08.2017</a:t>
            </a:fld>
            <a:endParaRPr lang="ru-RU"/>
          </a:p>
        </p:txBody>
      </p:sp>
      <p:sp>
        <p:nvSpPr>
          <p:cNvPr id="4" name="Образ слайда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4213" y="4740275"/>
            <a:ext cx="5467350" cy="449103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78963"/>
            <a:ext cx="2962275"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71913" y="9478963"/>
            <a:ext cx="2960687" cy="498475"/>
          </a:xfrm>
          <a:prstGeom prst="rect">
            <a:avLst/>
          </a:prstGeom>
        </p:spPr>
        <p:txBody>
          <a:bodyPr vert="horz" lIns="91440" tIns="45720" rIns="91440" bIns="45720" rtlCol="0" anchor="b"/>
          <a:lstStyle>
            <a:lvl1pPr algn="r">
              <a:defRPr sz="1200"/>
            </a:lvl1pPr>
          </a:lstStyle>
          <a:p>
            <a:fld id="{7C180F59-9605-4706-96C3-1B2D3BCCB50E}" type="slidenum">
              <a:rPr lang="ru-RU" smtClean="0"/>
              <a:t>‹#›</a:t>
            </a:fld>
            <a:endParaRPr lang="ru-RU"/>
          </a:p>
        </p:txBody>
      </p:sp>
    </p:spTree>
    <p:extLst>
      <p:ext uri="{BB962C8B-B14F-4D97-AF65-F5344CB8AC3E}">
        <p14:creationId xmlns:p14="http://schemas.microsoft.com/office/powerpoint/2010/main" val="211635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180F59-9605-4706-96C3-1B2D3BCCB50E}" type="slidenum">
              <a:rPr lang="ru-RU" smtClean="0"/>
              <a:t>4</a:t>
            </a:fld>
            <a:endParaRPr lang="ru-RU"/>
          </a:p>
        </p:txBody>
      </p:sp>
    </p:spTree>
    <p:extLst>
      <p:ext uri="{BB962C8B-B14F-4D97-AF65-F5344CB8AC3E}">
        <p14:creationId xmlns:p14="http://schemas.microsoft.com/office/powerpoint/2010/main" val="66178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180F59-9605-4706-96C3-1B2D3BCCB50E}" type="slidenum">
              <a:rPr lang="ru-RU" smtClean="0"/>
              <a:t>9</a:t>
            </a:fld>
            <a:endParaRPr lang="ru-RU"/>
          </a:p>
        </p:txBody>
      </p:sp>
    </p:spTree>
    <p:extLst>
      <p:ext uri="{BB962C8B-B14F-4D97-AF65-F5344CB8AC3E}">
        <p14:creationId xmlns:p14="http://schemas.microsoft.com/office/powerpoint/2010/main" val="2251393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65A8BFF-AF4A-4C66-97D6-A8E55972C233}" type="datetimeFigureOut">
              <a:rPr lang="ru-RU" smtClean="0"/>
              <a:t>31.08.2017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73FDF4-CBE9-46DD-B174-21B04DCFAAB1}" type="slidenum">
              <a:rPr lang="ru-RU" smtClean="0"/>
              <a:t>‹#›</a:t>
            </a:fld>
            <a:endParaRPr lang="ru-RU"/>
          </a:p>
        </p:txBody>
      </p:sp>
    </p:spTree>
    <p:extLst>
      <p:ext uri="{BB962C8B-B14F-4D97-AF65-F5344CB8AC3E}">
        <p14:creationId xmlns:p14="http://schemas.microsoft.com/office/powerpoint/2010/main" val="199981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A8BFF-AF4A-4C66-97D6-A8E55972C233}" type="datetimeFigureOut">
              <a:rPr lang="ru-RU" smtClean="0"/>
              <a:t>31.08.2017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73FDF4-CBE9-46DD-B174-21B04DCFAAB1}" type="slidenum">
              <a:rPr lang="ru-RU" smtClean="0"/>
              <a:t>‹#›</a:t>
            </a:fld>
            <a:endParaRPr lang="ru-RU"/>
          </a:p>
        </p:txBody>
      </p:sp>
    </p:spTree>
    <p:extLst>
      <p:ext uri="{BB962C8B-B14F-4D97-AF65-F5344CB8AC3E}">
        <p14:creationId xmlns:p14="http://schemas.microsoft.com/office/powerpoint/2010/main" val="86944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A8BFF-AF4A-4C66-97D6-A8E55972C233}" type="datetimeFigureOut">
              <a:rPr lang="ru-RU" smtClean="0"/>
              <a:t>31.08.2017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73FDF4-CBE9-46DD-B174-21B04DCFAAB1}" type="slidenum">
              <a:rPr lang="ru-RU" smtClean="0"/>
              <a:t>‹#›</a:t>
            </a:fld>
            <a:endParaRPr lang="ru-RU"/>
          </a:p>
        </p:txBody>
      </p:sp>
    </p:spTree>
    <p:extLst>
      <p:ext uri="{BB962C8B-B14F-4D97-AF65-F5344CB8AC3E}">
        <p14:creationId xmlns:p14="http://schemas.microsoft.com/office/powerpoint/2010/main" val="79135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A8BFF-AF4A-4C66-97D6-A8E55972C233}" type="datetimeFigureOut">
              <a:rPr lang="ru-RU" smtClean="0"/>
              <a:t>31.08.2017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73FDF4-CBE9-46DD-B174-21B04DCFAAB1}" type="slidenum">
              <a:rPr lang="ru-RU" smtClean="0"/>
              <a:t>‹#›</a:t>
            </a:fld>
            <a:endParaRPr lang="ru-RU"/>
          </a:p>
        </p:txBody>
      </p:sp>
    </p:spTree>
    <p:extLst>
      <p:ext uri="{BB962C8B-B14F-4D97-AF65-F5344CB8AC3E}">
        <p14:creationId xmlns:p14="http://schemas.microsoft.com/office/powerpoint/2010/main" val="323303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65A8BFF-AF4A-4C66-97D6-A8E55972C233}" type="datetimeFigureOut">
              <a:rPr lang="ru-RU" smtClean="0"/>
              <a:t>31.08.2017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73FDF4-CBE9-46DD-B174-21B04DCFAAB1}" type="slidenum">
              <a:rPr lang="ru-RU" smtClean="0"/>
              <a:t>‹#›</a:t>
            </a:fld>
            <a:endParaRPr lang="ru-RU"/>
          </a:p>
        </p:txBody>
      </p:sp>
    </p:spTree>
    <p:extLst>
      <p:ext uri="{BB962C8B-B14F-4D97-AF65-F5344CB8AC3E}">
        <p14:creationId xmlns:p14="http://schemas.microsoft.com/office/powerpoint/2010/main" val="1645429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65A8BFF-AF4A-4C66-97D6-A8E55972C233}" type="datetimeFigureOut">
              <a:rPr lang="ru-RU" smtClean="0"/>
              <a:t>31.08.2017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73FDF4-CBE9-46DD-B174-21B04DCFAAB1}" type="slidenum">
              <a:rPr lang="ru-RU" smtClean="0"/>
              <a:t>‹#›</a:t>
            </a:fld>
            <a:endParaRPr lang="ru-RU"/>
          </a:p>
        </p:txBody>
      </p:sp>
    </p:spTree>
    <p:extLst>
      <p:ext uri="{BB962C8B-B14F-4D97-AF65-F5344CB8AC3E}">
        <p14:creationId xmlns:p14="http://schemas.microsoft.com/office/powerpoint/2010/main" val="352485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65A8BFF-AF4A-4C66-97D6-A8E55972C233}" type="datetimeFigureOut">
              <a:rPr lang="ru-RU" smtClean="0"/>
              <a:t>31.08.2017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73FDF4-CBE9-46DD-B174-21B04DCFAAB1}" type="slidenum">
              <a:rPr lang="ru-RU" smtClean="0"/>
              <a:t>‹#›</a:t>
            </a:fld>
            <a:endParaRPr lang="ru-RU"/>
          </a:p>
        </p:txBody>
      </p:sp>
    </p:spTree>
    <p:extLst>
      <p:ext uri="{BB962C8B-B14F-4D97-AF65-F5344CB8AC3E}">
        <p14:creationId xmlns:p14="http://schemas.microsoft.com/office/powerpoint/2010/main" val="32810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5A8BFF-AF4A-4C66-97D6-A8E55972C233}" type="datetimeFigureOut">
              <a:rPr lang="ru-RU" smtClean="0"/>
              <a:t>31.08.2017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73FDF4-CBE9-46DD-B174-21B04DCFAAB1}" type="slidenum">
              <a:rPr lang="ru-RU" smtClean="0"/>
              <a:t>‹#›</a:t>
            </a:fld>
            <a:endParaRPr lang="ru-RU"/>
          </a:p>
        </p:txBody>
      </p:sp>
    </p:spTree>
    <p:extLst>
      <p:ext uri="{BB962C8B-B14F-4D97-AF65-F5344CB8AC3E}">
        <p14:creationId xmlns:p14="http://schemas.microsoft.com/office/powerpoint/2010/main" val="211830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5A8BFF-AF4A-4C66-97D6-A8E55972C233}" type="datetimeFigureOut">
              <a:rPr lang="ru-RU" smtClean="0"/>
              <a:t>31.08.2017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73FDF4-CBE9-46DD-B174-21B04DCFAAB1}" type="slidenum">
              <a:rPr lang="ru-RU" smtClean="0"/>
              <a:t>‹#›</a:t>
            </a:fld>
            <a:endParaRPr lang="ru-RU"/>
          </a:p>
        </p:txBody>
      </p:sp>
    </p:spTree>
    <p:extLst>
      <p:ext uri="{BB962C8B-B14F-4D97-AF65-F5344CB8AC3E}">
        <p14:creationId xmlns:p14="http://schemas.microsoft.com/office/powerpoint/2010/main" val="2067267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5A8BFF-AF4A-4C66-97D6-A8E55972C233}" type="datetimeFigureOut">
              <a:rPr lang="ru-RU" smtClean="0"/>
              <a:t>31.08.2017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73FDF4-CBE9-46DD-B174-21B04DCFAAB1}" type="slidenum">
              <a:rPr lang="ru-RU" smtClean="0"/>
              <a:t>‹#›</a:t>
            </a:fld>
            <a:endParaRPr lang="ru-RU"/>
          </a:p>
        </p:txBody>
      </p:sp>
    </p:spTree>
    <p:extLst>
      <p:ext uri="{BB962C8B-B14F-4D97-AF65-F5344CB8AC3E}">
        <p14:creationId xmlns:p14="http://schemas.microsoft.com/office/powerpoint/2010/main" val="1748582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5A8BFF-AF4A-4C66-97D6-A8E55972C233}" type="datetimeFigureOut">
              <a:rPr lang="ru-RU" smtClean="0"/>
              <a:t>31.08.2017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73FDF4-CBE9-46DD-B174-21B04DCFAAB1}" type="slidenum">
              <a:rPr lang="ru-RU" smtClean="0"/>
              <a:t>‹#›</a:t>
            </a:fld>
            <a:endParaRPr lang="ru-RU"/>
          </a:p>
        </p:txBody>
      </p:sp>
    </p:spTree>
    <p:extLst>
      <p:ext uri="{BB962C8B-B14F-4D97-AF65-F5344CB8AC3E}">
        <p14:creationId xmlns:p14="http://schemas.microsoft.com/office/powerpoint/2010/main" val="397783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A8BFF-AF4A-4C66-97D6-A8E55972C233}" type="datetimeFigureOut">
              <a:rPr lang="ru-RU" smtClean="0"/>
              <a:t>31.08.2017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3FDF4-CBE9-46DD-B174-21B04DCFAAB1}" type="slidenum">
              <a:rPr lang="ru-RU" smtClean="0"/>
              <a:t>‹#›</a:t>
            </a:fld>
            <a:endParaRPr lang="ru-RU"/>
          </a:p>
        </p:txBody>
      </p:sp>
    </p:spTree>
    <p:extLst>
      <p:ext uri="{BB962C8B-B14F-4D97-AF65-F5344CB8AC3E}">
        <p14:creationId xmlns:p14="http://schemas.microsoft.com/office/powerpoint/2010/main" val="3576978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908720"/>
            <a:ext cx="8171792" cy="2088231"/>
          </a:xfrm>
        </p:spPr>
        <p:txBody>
          <a:bodyPr>
            <a:normAutofit/>
          </a:bodyPr>
          <a:lstStyle/>
          <a:p>
            <a:r>
              <a:rPr lang="en-US" sz="3200" b="1" dirty="0" smtClean="0">
                <a:latin typeface="Times New Roman" pitchFamily="18" charset="0"/>
                <a:cs typeface="Times New Roman" pitchFamily="18" charset="0"/>
              </a:rPr>
              <a:t>START-UP THE PROTOTYPE DC-PHOTOINJECTOR (UP TO </a:t>
            </a:r>
            <a:r>
              <a:rPr lang="en-US" sz="3200" b="1" dirty="0">
                <a:latin typeface="Times New Roman" pitchFamily="18" charset="0"/>
                <a:cs typeface="Times New Roman" pitchFamily="18" charset="0"/>
              </a:rPr>
              <a:t>400 </a:t>
            </a:r>
            <a:r>
              <a:rPr lang="en-US" sz="3200" b="1" dirty="0" err="1" smtClean="0">
                <a:latin typeface="Times New Roman" pitchFamily="18" charset="0"/>
                <a:cs typeface="Times New Roman" pitchFamily="18" charset="0"/>
              </a:rPr>
              <a:t>keV</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IN THE PHOTOCATHODE OPERATION MODE TO THE “TRANSMISSION </a:t>
            </a:r>
            <a:r>
              <a:rPr lang="en-US" sz="3200" b="1" dirty="0">
                <a:latin typeface="Times New Roman" pitchFamily="18" charset="0"/>
                <a:cs typeface="Times New Roman" pitchFamily="18" charset="0"/>
              </a:rPr>
              <a:t>M</a:t>
            </a:r>
            <a:r>
              <a:rPr lang="en-US" sz="3200" b="1" dirty="0" smtClean="0">
                <a:latin typeface="Times New Roman" pitchFamily="18" charset="0"/>
                <a:cs typeface="Times New Roman" pitchFamily="18" charset="0"/>
              </a:rPr>
              <a:t>ODE"</a:t>
            </a:r>
            <a:endParaRPr lang="ru-RU" sz="32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83568" y="3429000"/>
            <a:ext cx="7776864" cy="2160241"/>
          </a:xfrm>
        </p:spPr>
        <p:txBody>
          <a:bodyPr>
            <a:normAutofit fontScale="92500" lnSpcReduction="10000"/>
          </a:bodyPr>
          <a:lstStyle/>
          <a:p>
            <a:r>
              <a:rPr lang="en-US" sz="2400" dirty="0">
                <a:solidFill>
                  <a:schemeClr val="tx1"/>
                </a:solidFill>
                <a:latin typeface="Times New Roman" pitchFamily="18" charset="0"/>
                <a:cs typeface="Times New Roman" pitchFamily="18" charset="0"/>
              </a:rPr>
              <a:t>N.I.Balalykin</a:t>
            </a:r>
            <a:r>
              <a:rPr lang="en-US" sz="2400" baseline="30000" dirty="0">
                <a:solidFill>
                  <a:schemeClr val="tx1"/>
                </a:solidFill>
                <a:latin typeface="Times New Roman" pitchFamily="18" charset="0"/>
                <a:cs typeface="Times New Roman" pitchFamily="18" charset="0"/>
              </a:rPr>
              <a:t>1</a:t>
            </a:r>
            <a:r>
              <a:rPr lang="en-US" sz="2400" dirty="0">
                <a:solidFill>
                  <a:schemeClr val="tx1"/>
                </a:solidFill>
                <a:latin typeface="Times New Roman" pitchFamily="18" charset="0"/>
                <a:cs typeface="Times New Roman" pitchFamily="18" charset="0"/>
              </a:rPr>
              <a:t>, V.S.Aleksandrov</a:t>
            </a:r>
            <a:r>
              <a:rPr lang="en-US" sz="2400" baseline="30000" dirty="0">
                <a:solidFill>
                  <a:schemeClr val="tx1"/>
                </a:solidFill>
                <a:latin typeface="Times New Roman" pitchFamily="18" charset="0"/>
                <a:cs typeface="Times New Roman" pitchFamily="18" charset="0"/>
              </a:rPr>
              <a:t>1</a:t>
            </a:r>
            <a:r>
              <a:rPr lang="en-US" sz="2400" dirty="0">
                <a:solidFill>
                  <a:schemeClr val="tx1"/>
                </a:solidFill>
                <a:latin typeface="Times New Roman" pitchFamily="18" charset="0"/>
                <a:cs typeface="Times New Roman" pitchFamily="18" charset="0"/>
              </a:rPr>
              <a:t>, E.I.Gacheva</a:t>
            </a:r>
            <a:r>
              <a:rPr lang="en-US" sz="2400" baseline="30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 J.Huran</a:t>
            </a:r>
            <a:r>
              <a:rPr lang="en-US" sz="2400" baseline="30000" dirty="0">
                <a:solidFill>
                  <a:schemeClr val="tx1"/>
                </a:solidFill>
                <a:latin typeface="Times New Roman" pitchFamily="18" charset="0"/>
                <a:cs typeface="Times New Roman" pitchFamily="18" charset="0"/>
              </a:rPr>
              <a:t>3</a:t>
            </a:r>
            <a:r>
              <a:rPr lang="en-US" sz="2400" dirty="0">
                <a:solidFill>
                  <a:schemeClr val="tx1"/>
                </a:solidFill>
                <a:latin typeface="Times New Roman" pitchFamily="18" charset="0"/>
                <a:cs typeface="Times New Roman" pitchFamily="18" charset="0"/>
              </a:rPr>
              <a:t>, V.V.Zelenogorsky</a:t>
            </a:r>
            <a:r>
              <a:rPr lang="en-US" sz="2400" baseline="30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 G.A.Luchinin</a:t>
            </a:r>
            <a:r>
              <a:rPr lang="en-US" sz="2400" baseline="30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  V.F.Minashkin</a:t>
            </a:r>
            <a:r>
              <a:rPr lang="en-US" sz="2400" baseline="30000" dirty="0">
                <a:solidFill>
                  <a:schemeClr val="tx1"/>
                </a:solidFill>
                <a:latin typeface="Times New Roman" pitchFamily="18" charset="0"/>
                <a:cs typeface="Times New Roman" pitchFamily="18" charset="0"/>
              </a:rPr>
              <a:t>1,a</a:t>
            </a:r>
            <a:r>
              <a:rPr lang="en-US" sz="2400" dirty="0">
                <a:solidFill>
                  <a:schemeClr val="tx1"/>
                </a:solidFill>
                <a:latin typeface="Times New Roman" pitchFamily="18" charset="0"/>
                <a:cs typeface="Times New Roman" pitchFamily="18" charset="0"/>
              </a:rPr>
              <a:t>, M.A.Nozdrin</a:t>
            </a:r>
            <a:r>
              <a:rPr lang="en-US" sz="2400" baseline="30000" dirty="0">
                <a:solidFill>
                  <a:schemeClr val="tx1"/>
                </a:solidFill>
                <a:latin typeface="Times New Roman" pitchFamily="18" charset="0"/>
                <a:cs typeface="Times New Roman" pitchFamily="18" charset="0"/>
              </a:rPr>
              <a:t>1</a:t>
            </a:r>
            <a:r>
              <a:rPr lang="en-US" sz="2400" dirty="0">
                <a:solidFill>
                  <a:schemeClr val="tx1"/>
                </a:solidFill>
                <a:latin typeface="Times New Roman" pitchFamily="18" charset="0"/>
                <a:cs typeface="Times New Roman" pitchFamily="18" charset="0"/>
              </a:rPr>
              <a:t>, A.K.Poteomkin</a:t>
            </a:r>
            <a:r>
              <a:rPr lang="en-US" sz="2400" baseline="30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 G.D.Shirkov</a:t>
            </a:r>
            <a:r>
              <a:rPr lang="en-US" sz="2400" baseline="30000" dirty="0">
                <a:solidFill>
                  <a:schemeClr val="tx1"/>
                </a:solidFill>
                <a:latin typeface="Times New Roman" pitchFamily="18" charset="0"/>
                <a:cs typeface="Times New Roman" pitchFamily="18" charset="0"/>
              </a:rPr>
              <a:t>1</a:t>
            </a:r>
            <a:r>
              <a:rPr lang="en-US" sz="2400" dirty="0">
                <a:solidFill>
                  <a:schemeClr val="tx1"/>
                </a:solidFill>
                <a:latin typeface="Times New Roman" pitchFamily="18" charset="0"/>
                <a:cs typeface="Times New Roman" pitchFamily="18" charset="0"/>
              </a:rPr>
              <a:t>, V.G.Shabratov</a:t>
            </a:r>
            <a:r>
              <a:rPr lang="en-US" sz="2400" baseline="30000" dirty="0">
                <a:solidFill>
                  <a:schemeClr val="tx1"/>
                </a:solidFill>
                <a:latin typeface="Times New Roman" pitchFamily="18" charset="0"/>
                <a:cs typeface="Times New Roman" pitchFamily="18" charset="0"/>
              </a:rPr>
              <a:t>1</a:t>
            </a:r>
            <a:endParaRPr lang="ru-RU" sz="2400" dirty="0">
              <a:solidFill>
                <a:schemeClr val="tx1"/>
              </a:solidFill>
              <a:latin typeface="Times New Roman" pitchFamily="18" charset="0"/>
              <a:cs typeface="Times New Roman" pitchFamily="18" charset="0"/>
            </a:endParaRPr>
          </a:p>
          <a:p>
            <a:r>
              <a:rPr lang="en-US" sz="2200" i="1" baseline="30000" dirty="0">
                <a:solidFill>
                  <a:schemeClr val="tx1"/>
                </a:solidFill>
                <a:latin typeface="Times New Roman" pitchFamily="18" charset="0"/>
                <a:cs typeface="Times New Roman" pitchFamily="18" charset="0"/>
              </a:rPr>
              <a:t>1</a:t>
            </a:r>
            <a:r>
              <a:rPr lang="en-US" sz="2200" i="1" dirty="0">
                <a:solidFill>
                  <a:schemeClr val="tx1"/>
                </a:solidFill>
                <a:latin typeface="Times New Roman" pitchFamily="18" charset="0"/>
                <a:cs typeface="Times New Roman" pitchFamily="18" charset="0"/>
              </a:rPr>
              <a:t>Joint Institute for Nuclear Research, </a:t>
            </a:r>
            <a:r>
              <a:rPr lang="en-US" sz="2200" i="1" dirty="0" err="1">
                <a:solidFill>
                  <a:schemeClr val="tx1"/>
                </a:solidFill>
                <a:latin typeface="Times New Roman" pitchFamily="18" charset="0"/>
                <a:cs typeface="Times New Roman" pitchFamily="18" charset="0"/>
              </a:rPr>
              <a:t>Dubna</a:t>
            </a:r>
            <a:r>
              <a:rPr lang="en-US" sz="2200" i="1" dirty="0">
                <a:solidFill>
                  <a:schemeClr val="tx1"/>
                </a:solidFill>
                <a:latin typeface="Times New Roman" pitchFamily="18" charset="0"/>
                <a:cs typeface="Times New Roman" pitchFamily="18" charset="0"/>
              </a:rPr>
              <a:t>, Russia</a:t>
            </a:r>
            <a:endParaRPr lang="ru-RU" sz="2200" i="1" dirty="0">
              <a:solidFill>
                <a:schemeClr val="tx1"/>
              </a:solidFill>
              <a:latin typeface="Times New Roman" pitchFamily="18" charset="0"/>
              <a:cs typeface="Times New Roman" pitchFamily="18" charset="0"/>
            </a:endParaRPr>
          </a:p>
          <a:p>
            <a:r>
              <a:rPr lang="en-US" sz="2200" i="1" baseline="30000" dirty="0">
                <a:solidFill>
                  <a:schemeClr val="tx1"/>
                </a:solidFill>
                <a:latin typeface="Times New Roman" pitchFamily="18" charset="0"/>
                <a:cs typeface="Times New Roman" pitchFamily="18" charset="0"/>
              </a:rPr>
              <a:t>2</a:t>
            </a:r>
            <a:r>
              <a:rPr lang="en-US" sz="2200" i="1" dirty="0">
                <a:solidFill>
                  <a:schemeClr val="tx1"/>
                </a:solidFill>
                <a:latin typeface="Times New Roman" pitchFamily="18" charset="0"/>
                <a:cs typeface="Times New Roman" pitchFamily="18" charset="0"/>
              </a:rPr>
              <a:t>Institute of Applied Physics, RAS, Nizhniy Novgorod, Russia</a:t>
            </a:r>
            <a:endParaRPr lang="ru-RU" sz="2200" i="1" dirty="0">
              <a:solidFill>
                <a:schemeClr val="tx1"/>
              </a:solidFill>
              <a:latin typeface="Times New Roman" pitchFamily="18" charset="0"/>
              <a:cs typeface="Times New Roman" pitchFamily="18" charset="0"/>
            </a:endParaRPr>
          </a:p>
          <a:p>
            <a:r>
              <a:rPr lang="en-US" sz="2200" i="1" baseline="30000" dirty="0">
                <a:solidFill>
                  <a:schemeClr val="tx1"/>
                </a:solidFill>
                <a:latin typeface="Times New Roman" pitchFamily="18" charset="0"/>
                <a:cs typeface="Times New Roman" pitchFamily="18" charset="0"/>
              </a:rPr>
              <a:t>3</a:t>
            </a:r>
            <a:r>
              <a:rPr lang="en-US" sz="2200" i="1" dirty="0">
                <a:solidFill>
                  <a:schemeClr val="tx1"/>
                </a:solidFill>
                <a:latin typeface="Times New Roman" pitchFamily="18" charset="0"/>
                <a:cs typeface="Times New Roman" pitchFamily="18" charset="0"/>
              </a:rPr>
              <a:t>Institute of Electrical Engineering, SAS, Bratislava, Slovakia</a:t>
            </a:r>
            <a:r>
              <a:rPr lang="en-US" sz="2200" i="1" dirty="0" smtClean="0">
                <a:solidFill>
                  <a:schemeClr val="tx1"/>
                </a:solidFill>
                <a:latin typeface="Times New Roman" pitchFamily="18" charset="0"/>
                <a:cs typeface="Times New Roman" pitchFamily="18" charset="0"/>
              </a:rPr>
              <a:t>.</a:t>
            </a:r>
            <a:endParaRPr lang="ru-RU" sz="2200" i="1" dirty="0">
              <a:solidFill>
                <a:schemeClr val="tx1"/>
              </a:solidFill>
              <a:latin typeface="Times New Roman" pitchFamily="18" charset="0"/>
              <a:cs typeface="Times New Roman" pitchFamily="18" charset="0"/>
            </a:endParaRPr>
          </a:p>
        </p:txBody>
      </p:sp>
      <p:sp>
        <p:nvSpPr>
          <p:cNvPr id="5" name="TextBox 4"/>
          <p:cNvSpPr txBox="1"/>
          <p:nvPr/>
        </p:nvSpPr>
        <p:spPr>
          <a:xfrm>
            <a:off x="1115616" y="5833233"/>
            <a:ext cx="7416824" cy="646331"/>
          </a:xfrm>
          <a:prstGeom prst="rect">
            <a:avLst/>
          </a:prstGeom>
          <a:noFill/>
        </p:spPr>
        <p:txBody>
          <a:bodyPr wrap="square" rtlCol="0">
            <a:spAutoFit/>
          </a:bodyPr>
          <a:lstStyle/>
          <a:p>
            <a:pPr algn="ctr"/>
            <a:endParaRPr lang="en-US" sz="1200" dirty="0" smtClean="0"/>
          </a:p>
          <a:p>
            <a:pPr algn="ctr"/>
            <a:r>
              <a:rPr lang="en-US" sz="1200" dirty="0">
                <a:latin typeface="Times New Roman" pitchFamily="18" charset="0"/>
                <a:cs typeface="Times New Roman" pitchFamily="18" charset="0"/>
              </a:rPr>
              <a:t>XII INTERNATIONAL SEMINAR ON THE PROBLEMS OF ACCELERATED CHARGED PARTICLES</a:t>
            </a:r>
          </a:p>
          <a:p>
            <a:pPr algn="ct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400316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245839"/>
            <a:ext cx="7992888" cy="461665"/>
          </a:xfrm>
          <a:prstGeom prst="rect">
            <a:avLst/>
          </a:prstGeom>
        </p:spPr>
        <p:txBody>
          <a:bodyPr wrap="square">
            <a:spAutoFit/>
          </a:bodyPr>
          <a:lstStyle/>
          <a:p>
            <a:pPr algn="ctr"/>
            <a:r>
              <a:rPr lang="en-US" sz="1200" dirty="0" err="1" smtClean="0">
                <a:latin typeface="Times New Roman" pitchFamily="18" charset="0"/>
                <a:cs typeface="Times New Roman" pitchFamily="18" charset="0"/>
              </a:rPr>
              <a:t>N.I.Balalykin</a:t>
            </a:r>
            <a:r>
              <a:rPr lang="en-US" sz="1200" dirty="0" smtClean="0">
                <a:latin typeface="Times New Roman" pitchFamily="18" charset="0"/>
                <a:cs typeface="Times New Roman" pitchFamily="18" charset="0"/>
              </a:rPr>
              <a:t> et al.: “START-UP </a:t>
            </a:r>
            <a:r>
              <a:rPr lang="en-US" sz="1200" dirty="0">
                <a:latin typeface="Times New Roman" pitchFamily="18" charset="0"/>
                <a:cs typeface="Times New Roman" pitchFamily="18" charset="0"/>
              </a:rPr>
              <a:t>THE PROTOTYPE DC-PHOTOINJECTOR (UP TO 400 </a:t>
            </a:r>
            <a:r>
              <a:rPr lang="en-US" sz="1200" dirty="0" err="1">
                <a:latin typeface="Times New Roman" pitchFamily="18" charset="0"/>
                <a:cs typeface="Times New Roman" pitchFamily="18" charset="0"/>
              </a:rPr>
              <a:t>keV</a:t>
            </a:r>
            <a:r>
              <a:rPr lang="en-US" sz="1200" dirty="0">
                <a:latin typeface="Times New Roman" pitchFamily="18" charset="0"/>
                <a:cs typeface="Times New Roman" pitchFamily="18" charset="0"/>
              </a:rPr>
              <a:t>) IN THE PHOTOCATHODE OPERATION MODE TO THE “TRANSMISSION </a:t>
            </a:r>
            <a:r>
              <a:rPr lang="en-US" sz="1200" dirty="0" smtClean="0">
                <a:latin typeface="Times New Roman" pitchFamily="18" charset="0"/>
                <a:cs typeface="Times New Roman" pitchFamily="18" charset="0"/>
              </a:rPr>
              <a:t>MODE“”</a:t>
            </a:r>
            <a:endParaRPr lang="ru-RU" sz="1200" dirty="0"/>
          </a:p>
        </p:txBody>
      </p:sp>
      <p:sp>
        <p:nvSpPr>
          <p:cNvPr id="4" name="TextBox 3"/>
          <p:cNvSpPr txBox="1"/>
          <p:nvPr/>
        </p:nvSpPr>
        <p:spPr>
          <a:xfrm>
            <a:off x="1115616" y="6375811"/>
            <a:ext cx="712879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XII </a:t>
            </a:r>
            <a:r>
              <a:rPr lang="en-US" sz="1200" dirty="0">
                <a:latin typeface="Times New Roman" pitchFamily="18" charset="0"/>
                <a:cs typeface="Times New Roman" pitchFamily="18" charset="0"/>
              </a:rPr>
              <a:t>INTERNATIONAL SEMINAR ON THE PROBLEMS OF ACCELERATED CHARGED PARTICLES</a:t>
            </a:r>
          </a:p>
        </p:txBody>
      </p:sp>
      <p:pic>
        <p:nvPicPr>
          <p:cNvPr id="2050" name="Картинка4"/>
          <p:cNvPicPr preferRelativeResize="0">
            <a:picLocks noRo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20" y="4251811"/>
            <a:ext cx="2736000" cy="21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Картинка2"/>
          <p:cNvPicPr>
            <a:picLocks noRo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04" y="4230665"/>
            <a:ext cx="27360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32" y="1693610"/>
            <a:ext cx="3519488"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627784" y="1916832"/>
            <a:ext cx="648072"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 </a:t>
            </a:r>
            <a:r>
              <a:rPr lang="en-US" sz="1000" b="1" dirty="0" smtClean="0">
                <a:latin typeface="Times New Roman" pitchFamily="18" charset="0"/>
                <a:cs typeface="Times New Roman" pitchFamily="18" charset="0"/>
              </a:rPr>
              <a:t>and</a:t>
            </a:r>
            <a:r>
              <a:rPr lang="en-US" sz="1200" b="1" dirty="0" smtClean="0">
                <a:latin typeface="Times New Roman" pitchFamily="18" charset="0"/>
                <a:cs typeface="Times New Roman" pitchFamily="18" charset="0"/>
              </a:rPr>
              <a:t> </a:t>
            </a:r>
            <a:r>
              <a:rPr lang="el-GR" sz="1200" b="1" dirty="0" smtClean="0">
                <a:latin typeface="Times New Roman" pitchFamily="18" charset="0"/>
                <a:cs typeface="Times New Roman" pitchFamily="18" charset="0"/>
              </a:rPr>
              <a:t>γ</a:t>
            </a:r>
            <a:endParaRPr lang="ru-RU" sz="1200" b="1" dirty="0">
              <a:latin typeface="Times New Roman" pitchFamily="18" charset="0"/>
              <a:cs typeface="Times New Roman" pitchFamily="18" charset="0"/>
            </a:endParaRPr>
          </a:p>
        </p:txBody>
      </p:sp>
      <p:sp>
        <p:nvSpPr>
          <p:cNvPr id="18" name="TextBox 17"/>
          <p:cNvSpPr txBox="1"/>
          <p:nvPr/>
        </p:nvSpPr>
        <p:spPr>
          <a:xfrm>
            <a:off x="9324528" y="3933056"/>
            <a:ext cx="544512"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a:t>
            </a:r>
            <a:r>
              <a:rPr lang="el-GR" b="1" dirty="0" smtClean="0">
                <a:latin typeface="Times New Roman" pitchFamily="18" charset="0"/>
                <a:cs typeface="Times New Roman" pitchFamily="18" charset="0"/>
              </a:rPr>
              <a:t>γ</a:t>
            </a:r>
            <a:endParaRPr lang="ru-RU" b="1" dirty="0">
              <a:latin typeface="Times New Roman" pitchFamily="18" charset="0"/>
              <a:cs typeface="Times New Roman" pitchFamily="18" charset="0"/>
            </a:endParaRPr>
          </a:p>
        </p:txBody>
      </p:sp>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3602" y="1184802"/>
            <a:ext cx="3744018" cy="29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146584" y="917063"/>
            <a:ext cx="4572000" cy="3139321"/>
          </a:xfrm>
          <a:prstGeom prst="rect">
            <a:avLst/>
          </a:prstGeom>
        </p:spPr>
        <p:txBody>
          <a:bodyPr>
            <a:spAutoFit/>
          </a:bodyPr>
          <a:lstStyle/>
          <a:p>
            <a:r>
              <a:rPr lang="ru-RU" dirty="0"/>
              <a:t> На Рис.4 представлены типичные осциллограммы импульсов фототока как без (</a:t>
            </a:r>
            <a:r>
              <a:rPr lang="ru-RU" b="1" dirty="0"/>
              <a:t>а)</a:t>
            </a:r>
            <a:r>
              <a:rPr lang="ru-RU" dirty="0"/>
              <a:t>, так и на фоне </a:t>
            </a:r>
            <a:r>
              <a:rPr lang="ru-RU" dirty="0" err="1"/>
              <a:t>термоэмиссии</a:t>
            </a:r>
            <a:r>
              <a:rPr lang="ru-RU" dirty="0"/>
              <a:t> (</a:t>
            </a:r>
            <a:r>
              <a:rPr lang="ru-RU" b="1" dirty="0"/>
              <a:t>б)</a:t>
            </a:r>
            <a:r>
              <a:rPr lang="ru-RU" dirty="0"/>
              <a:t> при облучении </a:t>
            </a:r>
            <a:r>
              <a:rPr lang="ru-RU" i="1" dirty="0"/>
              <a:t>сфокусированным</a:t>
            </a:r>
            <a:r>
              <a:rPr lang="ru-RU" dirty="0"/>
              <a:t> в разной степени лучом. </a:t>
            </a:r>
          </a:p>
          <a:p>
            <a:r>
              <a:rPr lang="ru-RU" dirty="0"/>
              <a:t>Из Рис.4 видно, что при интенсивностях вплоть до 4,2 Мвт/см</a:t>
            </a:r>
            <a:r>
              <a:rPr lang="ru-RU" baseline="30000" dirty="0"/>
              <a:t>2</a:t>
            </a:r>
            <a:r>
              <a:rPr lang="ru-RU" dirty="0"/>
              <a:t>  </a:t>
            </a:r>
            <a:r>
              <a:rPr lang="ru-RU" dirty="0" err="1"/>
              <a:t>термоэмиссия</a:t>
            </a:r>
            <a:r>
              <a:rPr lang="ru-RU" dirty="0"/>
              <a:t> практически отсутствует. Начиная с интенсивности ≈ 4,8 Мвт/см</a:t>
            </a:r>
            <a:r>
              <a:rPr lang="ru-RU" baseline="30000" dirty="0"/>
              <a:t>2</a:t>
            </a:r>
            <a:r>
              <a:rPr lang="ru-RU" dirty="0"/>
              <a:t> , процесс идет на фоне </a:t>
            </a:r>
            <a:r>
              <a:rPr lang="ru-RU" dirty="0" err="1"/>
              <a:t>термоэмиссии</a:t>
            </a:r>
            <a:r>
              <a:rPr lang="ru-RU" dirty="0"/>
              <a:t>- длительность импульса фототока значительно возрастает.</a:t>
            </a:r>
          </a:p>
        </p:txBody>
      </p:sp>
      <p:sp>
        <p:nvSpPr>
          <p:cNvPr id="11" name="TextBox 10"/>
          <p:cNvSpPr txBox="1"/>
          <p:nvPr/>
        </p:nvSpPr>
        <p:spPr>
          <a:xfrm>
            <a:off x="279372" y="696025"/>
            <a:ext cx="4690979" cy="400110"/>
          </a:xfrm>
          <a:prstGeom prst="rect">
            <a:avLst/>
          </a:prstGeom>
          <a:solidFill>
            <a:schemeClr val="bg2"/>
          </a:solidFill>
          <a:ln>
            <a:noFill/>
          </a:ln>
        </p:spPr>
        <p:txBody>
          <a:bodyPr wrap="square" rtlCol="0">
            <a:spAutoFit/>
          </a:bodyPr>
          <a:lstStyle/>
          <a:p>
            <a:r>
              <a:rPr lang="en-AU" sz="2000" b="1" u="sng" dirty="0">
                <a:latin typeface="Times New Roman" pitchFamily="18" charset="0"/>
                <a:cs typeface="Times New Roman" pitchFamily="18" charset="0"/>
              </a:rPr>
              <a:t>Photocathode and Accelerator Structure</a:t>
            </a:r>
            <a:endParaRPr lang="ru-RU" sz="2000" b="1" u="sng" dirty="0">
              <a:latin typeface="Times New Roman" pitchFamily="18" charset="0"/>
              <a:cs typeface="Times New Roman" pitchFamily="18" charset="0"/>
            </a:endParaRPr>
          </a:p>
        </p:txBody>
      </p:sp>
      <p:sp>
        <p:nvSpPr>
          <p:cNvPr id="5" name="TextBox 4"/>
          <p:cNvSpPr txBox="1"/>
          <p:nvPr/>
        </p:nvSpPr>
        <p:spPr>
          <a:xfrm>
            <a:off x="467544" y="4612486"/>
            <a:ext cx="504056"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a)</a:t>
            </a:r>
            <a:endParaRPr lang="ru-RU" b="1" dirty="0">
              <a:latin typeface="Times New Roman" pitchFamily="18" charset="0"/>
              <a:cs typeface="Times New Roman" pitchFamily="18" charset="0"/>
            </a:endParaRPr>
          </a:p>
        </p:txBody>
      </p:sp>
      <p:sp>
        <p:nvSpPr>
          <p:cNvPr id="13" name="TextBox 12"/>
          <p:cNvSpPr txBox="1"/>
          <p:nvPr/>
        </p:nvSpPr>
        <p:spPr>
          <a:xfrm>
            <a:off x="3590988" y="4603804"/>
            <a:ext cx="504056" cy="369332"/>
          </a:xfrm>
          <a:prstGeom prst="rect">
            <a:avLst/>
          </a:prstGeom>
          <a:noFill/>
        </p:spPr>
        <p:txBody>
          <a:bodyPr wrap="square" rtlCol="0">
            <a:spAutoFit/>
          </a:bodyPr>
          <a:lstStyle/>
          <a:p>
            <a:r>
              <a:rPr lang="en-US" b="1" dirty="0">
                <a:latin typeface="Times New Roman" pitchFamily="18" charset="0"/>
                <a:cs typeface="Times New Roman" pitchFamily="18" charset="0"/>
              </a:rPr>
              <a:t>b</a:t>
            </a:r>
            <a:r>
              <a:rPr lang="en-US"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6" name="Прямоугольник 5"/>
          <p:cNvSpPr/>
          <p:nvPr/>
        </p:nvSpPr>
        <p:spPr>
          <a:xfrm>
            <a:off x="5999588" y="4223049"/>
            <a:ext cx="2828032" cy="2031325"/>
          </a:xfrm>
          <a:prstGeom prst="rect">
            <a:avLst/>
          </a:prstGeom>
        </p:spPr>
        <p:txBody>
          <a:bodyPr wrap="square">
            <a:spAutoFit/>
          </a:bodyPr>
          <a:lstStyle/>
          <a:p>
            <a:pPr algn="just"/>
            <a:r>
              <a:rPr lang="en-US" sz="1400" b="1" dirty="0">
                <a:latin typeface="Times New Roman" pitchFamily="18" charset="0"/>
                <a:cs typeface="Times New Roman" pitchFamily="18" charset="0"/>
              </a:rPr>
              <a:t>As an example, two typical </a:t>
            </a:r>
            <a:r>
              <a:rPr lang="en-US" sz="1400" b="1" dirty="0" err="1">
                <a:latin typeface="Times New Roman" pitchFamily="18" charset="0"/>
                <a:cs typeface="Times New Roman" pitchFamily="18" charset="0"/>
              </a:rPr>
              <a:t>oscillograms</a:t>
            </a:r>
            <a:r>
              <a:rPr lang="en-US" sz="1400" b="1" dirty="0">
                <a:latin typeface="Times New Roman" pitchFamily="18" charset="0"/>
                <a:cs typeface="Times New Roman" pitchFamily="18" charset="0"/>
              </a:rPr>
              <a:t> of the photocurrent pulses are presented both without (a) and on the background of </a:t>
            </a:r>
            <a:r>
              <a:rPr lang="en-US" sz="1400" b="1" dirty="0" err="1">
                <a:latin typeface="Times New Roman" pitchFamily="18" charset="0"/>
                <a:cs typeface="Times New Roman" pitchFamily="18" charset="0"/>
              </a:rPr>
              <a:t>thermoemission</a:t>
            </a:r>
            <a:r>
              <a:rPr lang="en-US" sz="1400" b="1" dirty="0">
                <a:latin typeface="Times New Roman" pitchFamily="18" charset="0"/>
                <a:cs typeface="Times New Roman" pitchFamily="18" charset="0"/>
              </a:rPr>
              <a:t> (b) under irradiation with a beam focused in different degrees. In this experiment, a laser with a pulse duration of 15 </a:t>
            </a:r>
            <a:r>
              <a:rPr lang="en-US" sz="1400" b="1" dirty="0" err="1">
                <a:latin typeface="Times New Roman" pitchFamily="18" charset="0"/>
                <a:cs typeface="Times New Roman" pitchFamily="18" charset="0"/>
              </a:rPr>
              <a:t>nsec</a:t>
            </a:r>
            <a:r>
              <a:rPr lang="en-US" sz="1400" b="1" dirty="0">
                <a:latin typeface="Times New Roman" pitchFamily="18" charset="0"/>
                <a:cs typeface="Times New Roman" pitchFamily="18" charset="0"/>
              </a:rPr>
              <a:t> was used.</a:t>
            </a:r>
            <a:endParaRPr lang="ru-RU" sz="1400" b="1" dirty="0">
              <a:latin typeface="Times New Roman" pitchFamily="18" charset="0"/>
              <a:cs typeface="Times New Roman" pitchFamily="18" charset="0"/>
            </a:endParaRPr>
          </a:p>
        </p:txBody>
      </p:sp>
      <p:cxnSp>
        <p:nvCxnSpPr>
          <p:cNvPr id="8" name="Прямая со стрелкой 7"/>
          <p:cNvCxnSpPr/>
          <p:nvPr/>
        </p:nvCxnSpPr>
        <p:spPr>
          <a:xfrm flipV="1">
            <a:off x="2771800" y="2348880"/>
            <a:ext cx="2131239"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7504" y="1118527"/>
            <a:ext cx="4976098" cy="461665"/>
          </a:xfrm>
          <a:prstGeom prst="rect">
            <a:avLst/>
          </a:prstGeom>
          <a:noFill/>
        </p:spPr>
        <p:txBody>
          <a:bodyPr wrap="square" rtlCol="0">
            <a:spAutoFit/>
          </a:bodyPr>
          <a:lstStyle/>
          <a:p>
            <a:r>
              <a:rPr lang="en-US" sz="1200" dirty="0" err="1">
                <a:latin typeface="Times New Roman" pitchFamily="18" charset="0"/>
                <a:cs typeface="Times New Roman" pitchFamily="18" charset="0"/>
              </a:rPr>
              <a:t>N.I.Balalykin</a:t>
            </a:r>
            <a:r>
              <a:rPr lang="en-US" sz="1200" dirty="0">
                <a:latin typeface="Times New Roman" pitchFamily="18" charset="0"/>
                <a:cs typeface="Times New Roman" pitchFamily="18" charset="0"/>
              </a:rPr>
              <a:t> et al.: </a:t>
            </a:r>
            <a:r>
              <a:rPr lang="en-US" sz="1200" dirty="0" smtClean="0">
                <a:latin typeface="Times New Roman" pitchFamily="18" charset="0"/>
                <a:cs typeface="Times New Roman" pitchFamily="18" charset="0"/>
              </a:rPr>
              <a:t>“HOLLOW PHOTOCATHODE CONCEPT FOR E-GUN”</a:t>
            </a:r>
            <a:endParaRPr lang="ru-RU" sz="1200" dirty="0"/>
          </a:p>
        </p:txBody>
      </p:sp>
    </p:spTree>
    <p:extLst>
      <p:ext uri="{BB962C8B-B14F-4D97-AF65-F5344CB8AC3E}">
        <p14:creationId xmlns:p14="http://schemas.microsoft.com/office/powerpoint/2010/main" val="1232418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245839"/>
            <a:ext cx="7992888" cy="461665"/>
          </a:xfrm>
          <a:prstGeom prst="rect">
            <a:avLst/>
          </a:prstGeom>
        </p:spPr>
        <p:txBody>
          <a:bodyPr wrap="square">
            <a:spAutoFit/>
          </a:bodyPr>
          <a:lstStyle/>
          <a:p>
            <a:pPr algn="ctr"/>
            <a:r>
              <a:rPr lang="en-US" sz="1200" dirty="0" err="1" smtClean="0">
                <a:latin typeface="Times New Roman" pitchFamily="18" charset="0"/>
                <a:cs typeface="Times New Roman" pitchFamily="18" charset="0"/>
              </a:rPr>
              <a:t>N.I.Balalykin</a:t>
            </a:r>
            <a:r>
              <a:rPr lang="en-US" sz="1200" dirty="0" smtClean="0">
                <a:latin typeface="Times New Roman" pitchFamily="18" charset="0"/>
                <a:cs typeface="Times New Roman" pitchFamily="18" charset="0"/>
              </a:rPr>
              <a:t> et al.: “START-UP </a:t>
            </a:r>
            <a:r>
              <a:rPr lang="en-US" sz="1200" dirty="0">
                <a:latin typeface="Times New Roman" pitchFamily="18" charset="0"/>
                <a:cs typeface="Times New Roman" pitchFamily="18" charset="0"/>
              </a:rPr>
              <a:t>THE PROTOTYPE DC-PHOTOINJECTOR (UP TO 400 </a:t>
            </a:r>
            <a:r>
              <a:rPr lang="en-US" sz="1200" dirty="0" err="1">
                <a:latin typeface="Times New Roman" pitchFamily="18" charset="0"/>
                <a:cs typeface="Times New Roman" pitchFamily="18" charset="0"/>
              </a:rPr>
              <a:t>keV</a:t>
            </a:r>
            <a:r>
              <a:rPr lang="en-US" sz="1200" dirty="0">
                <a:latin typeface="Times New Roman" pitchFamily="18" charset="0"/>
                <a:cs typeface="Times New Roman" pitchFamily="18" charset="0"/>
              </a:rPr>
              <a:t>) IN THE PHOTOCATHODE OPERATION MODE TO THE “TRANSMISSION </a:t>
            </a:r>
            <a:r>
              <a:rPr lang="en-US" sz="1200" dirty="0" smtClean="0">
                <a:latin typeface="Times New Roman" pitchFamily="18" charset="0"/>
                <a:cs typeface="Times New Roman" pitchFamily="18" charset="0"/>
              </a:rPr>
              <a:t>MODE“”</a:t>
            </a:r>
            <a:endParaRPr lang="ru-RU" sz="1200" dirty="0"/>
          </a:p>
        </p:txBody>
      </p:sp>
      <p:sp>
        <p:nvSpPr>
          <p:cNvPr id="4" name="TextBox 3"/>
          <p:cNvSpPr txBox="1"/>
          <p:nvPr/>
        </p:nvSpPr>
        <p:spPr>
          <a:xfrm>
            <a:off x="1115616" y="6375811"/>
            <a:ext cx="712879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XII </a:t>
            </a:r>
            <a:r>
              <a:rPr lang="en-US" sz="1200" dirty="0">
                <a:latin typeface="Times New Roman" pitchFamily="18" charset="0"/>
                <a:cs typeface="Times New Roman" pitchFamily="18" charset="0"/>
              </a:rPr>
              <a:t>INTERNATIONAL SEMINAR ON THE PROBLEMS OF ACCELERATED CHARGED PARTICLES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2567577"/>
            <a:ext cx="6021361" cy="37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4568" y="3501007"/>
            <a:ext cx="6027737"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7544" y="1484784"/>
            <a:ext cx="8136904" cy="923330"/>
          </a:xfrm>
          <a:prstGeom prst="rect">
            <a:avLst/>
          </a:prstGeom>
        </p:spPr>
        <p:txBody>
          <a:bodyPr wrap="square">
            <a:spAutoFit/>
          </a:bodyPr>
          <a:lstStyle/>
          <a:p>
            <a:pPr algn="just"/>
            <a:r>
              <a:rPr lang="en-US" b="1" i="1" dirty="0">
                <a:latin typeface="Times New Roman" pitchFamily="18" charset="0"/>
                <a:cs typeface="Times New Roman" pitchFamily="18" charset="0"/>
              </a:rPr>
              <a:t>The cathode node, which was used in the prototype </a:t>
            </a:r>
            <a:r>
              <a:rPr lang="en-US" b="1" i="1" dirty="0" err="1">
                <a:latin typeface="Times New Roman" pitchFamily="18" charset="0"/>
                <a:cs typeface="Times New Roman" pitchFamily="18" charset="0"/>
              </a:rPr>
              <a:t>photoinjector</a:t>
            </a:r>
            <a:r>
              <a:rPr lang="en-US" b="1" i="1" dirty="0">
                <a:latin typeface="Times New Roman" pitchFamily="18" charset="0"/>
                <a:cs typeface="Times New Roman" pitchFamily="18" charset="0"/>
              </a:rPr>
              <a:t> in </a:t>
            </a:r>
            <a:r>
              <a:rPr lang="en-US" b="1" i="1" dirty="0" err="1">
                <a:latin typeface="Times New Roman" pitchFamily="18" charset="0"/>
                <a:cs typeface="Times New Roman" pitchFamily="18" charset="0"/>
              </a:rPr>
              <a:t>seances</a:t>
            </a:r>
            <a:r>
              <a:rPr lang="en-US" b="1" i="1" dirty="0">
                <a:latin typeface="Times New Roman" pitchFamily="18" charset="0"/>
                <a:cs typeface="Times New Roman" pitchFamily="18" charset="0"/>
              </a:rPr>
              <a:t> in April 2017. A transparent copper cathode was used with a cell size of 40 * 40 </a:t>
            </a:r>
            <a:r>
              <a:rPr lang="en-US" b="1" i="1" dirty="0" err="1">
                <a:latin typeface="Times New Roman" pitchFamily="18" charset="0"/>
                <a:cs typeface="Times New Roman" pitchFamily="18" charset="0"/>
              </a:rPr>
              <a:t>μm</a:t>
            </a:r>
            <a:r>
              <a:rPr lang="en-US" b="1" i="1" dirty="0">
                <a:latin typeface="Times New Roman" pitchFamily="18" charset="0"/>
                <a:cs typeface="Times New Roman" pitchFamily="18" charset="0"/>
              </a:rPr>
              <a:t> and a wire diameter of 30 </a:t>
            </a:r>
            <a:r>
              <a:rPr lang="en-US" b="1" i="1" dirty="0" err="1">
                <a:latin typeface="Times New Roman" pitchFamily="18" charset="0"/>
                <a:cs typeface="Times New Roman" pitchFamily="18" charset="0"/>
              </a:rPr>
              <a:t>μm</a:t>
            </a:r>
            <a:r>
              <a:rPr lang="en-US" b="1" i="1" dirty="0">
                <a:latin typeface="Times New Roman" pitchFamily="18" charset="0"/>
                <a:cs typeface="Times New Roman" pitchFamily="18" charset="0"/>
              </a:rPr>
              <a:t>.</a:t>
            </a:r>
            <a:endParaRPr lang="ru-RU" b="1" i="1" dirty="0">
              <a:latin typeface="Times New Roman" pitchFamily="18" charset="0"/>
              <a:cs typeface="Times New Roman" pitchFamily="18" charset="0"/>
            </a:endParaRPr>
          </a:p>
        </p:txBody>
      </p:sp>
      <p:sp>
        <p:nvSpPr>
          <p:cNvPr id="8" name="TextBox 7"/>
          <p:cNvSpPr txBox="1"/>
          <p:nvPr/>
        </p:nvSpPr>
        <p:spPr>
          <a:xfrm>
            <a:off x="323528" y="911513"/>
            <a:ext cx="4791702" cy="400110"/>
          </a:xfrm>
          <a:prstGeom prst="rect">
            <a:avLst/>
          </a:prstGeom>
          <a:solidFill>
            <a:schemeClr val="bg2"/>
          </a:solidFill>
          <a:ln>
            <a:noFill/>
          </a:ln>
        </p:spPr>
        <p:txBody>
          <a:bodyPr wrap="square" rtlCol="0">
            <a:spAutoFit/>
          </a:bodyPr>
          <a:lstStyle/>
          <a:p>
            <a:r>
              <a:rPr lang="en-AU" sz="2000" b="1" u="sng" dirty="0">
                <a:latin typeface="Times New Roman" pitchFamily="18" charset="0"/>
                <a:cs typeface="Times New Roman" pitchFamily="18" charset="0"/>
              </a:rPr>
              <a:t>Photocathode and Accelerator Structure</a:t>
            </a:r>
            <a:endParaRPr lang="ru-RU" sz="20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3414496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245839"/>
            <a:ext cx="7992888" cy="461665"/>
          </a:xfrm>
          <a:prstGeom prst="rect">
            <a:avLst/>
          </a:prstGeom>
        </p:spPr>
        <p:txBody>
          <a:bodyPr wrap="square">
            <a:spAutoFit/>
          </a:bodyPr>
          <a:lstStyle/>
          <a:p>
            <a:pPr algn="ctr"/>
            <a:r>
              <a:rPr lang="en-US" sz="1200" dirty="0" err="1" smtClean="0">
                <a:latin typeface="Times New Roman" pitchFamily="18" charset="0"/>
                <a:cs typeface="Times New Roman" pitchFamily="18" charset="0"/>
              </a:rPr>
              <a:t>N.I.Balalykin</a:t>
            </a:r>
            <a:r>
              <a:rPr lang="en-US" sz="1200" dirty="0" smtClean="0">
                <a:latin typeface="Times New Roman" pitchFamily="18" charset="0"/>
                <a:cs typeface="Times New Roman" pitchFamily="18" charset="0"/>
              </a:rPr>
              <a:t> et al.: “START-UP </a:t>
            </a:r>
            <a:r>
              <a:rPr lang="en-US" sz="1200" dirty="0">
                <a:latin typeface="Times New Roman" pitchFamily="18" charset="0"/>
                <a:cs typeface="Times New Roman" pitchFamily="18" charset="0"/>
              </a:rPr>
              <a:t>THE PROTOTYPE DC-PHOTOINJECTOR (UP TO 400 </a:t>
            </a:r>
            <a:r>
              <a:rPr lang="en-US" sz="1200" dirty="0" err="1">
                <a:latin typeface="Times New Roman" pitchFamily="18" charset="0"/>
                <a:cs typeface="Times New Roman" pitchFamily="18" charset="0"/>
              </a:rPr>
              <a:t>keV</a:t>
            </a:r>
            <a:r>
              <a:rPr lang="en-US" sz="1200" dirty="0">
                <a:latin typeface="Times New Roman" pitchFamily="18" charset="0"/>
                <a:cs typeface="Times New Roman" pitchFamily="18" charset="0"/>
              </a:rPr>
              <a:t>) IN THE PHOTOCATHODE OPERATION MODE TO THE “TRANSMISSION </a:t>
            </a:r>
            <a:r>
              <a:rPr lang="en-US" sz="1200" dirty="0" smtClean="0">
                <a:latin typeface="Times New Roman" pitchFamily="18" charset="0"/>
                <a:cs typeface="Times New Roman" pitchFamily="18" charset="0"/>
              </a:rPr>
              <a:t>MODE“”</a:t>
            </a:r>
            <a:endParaRPr lang="ru-RU" sz="1200" dirty="0"/>
          </a:p>
        </p:txBody>
      </p:sp>
      <p:sp>
        <p:nvSpPr>
          <p:cNvPr id="4" name="TextBox 3"/>
          <p:cNvSpPr txBox="1"/>
          <p:nvPr/>
        </p:nvSpPr>
        <p:spPr>
          <a:xfrm>
            <a:off x="1115616" y="6375811"/>
            <a:ext cx="712879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XII </a:t>
            </a:r>
            <a:r>
              <a:rPr lang="en-US" sz="1200" dirty="0">
                <a:latin typeface="Times New Roman" pitchFamily="18" charset="0"/>
                <a:cs typeface="Times New Roman" pitchFamily="18" charset="0"/>
              </a:rPr>
              <a:t>INTERNATIONAL SEMINAR ON THE PROBLEMS OF ACCELERATED CHARGED PARTICLES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8544" y="600023"/>
            <a:ext cx="6462713" cy="189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252520" y="2680380"/>
            <a:ext cx="3744416" cy="646331"/>
          </a:xfrm>
          <a:prstGeom prst="rect">
            <a:avLst/>
          </a:prstGeom>
          <a:noFill/>
        </p:spPr>
        <p:txBody>
          <a:bodyPr wrap="square" rtlCol="0">
            <a:spAutoFit/>
          </a:bodyPr>
          <a:lstStyle/>
          <a:p>
            <a:r>
              <a:rPr lang="ru-RU" dirty="0" smtClean="0"/>
              <a:t>Ускорительная система или ускорительная трубка</a:t>
            </a:r>
            <a:endParaRPr lang="ru-R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079713"/>
            <a:ext cx="2857553" cy="23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801315" y="3650875"/>
            <a:ext cx="4104456" cy="1296144"/>
          </a:xfrm>
          <a:prstGeom prst="rect">
            <a:avLst/>
          </a:prstGeom>
          <a:solidFill>
            <a:schemeClr val="accent6">
              <a:lumMod val="20000"/>
              <a:lumOff val="8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716083" y="3938988"/>
            <a:ext cx="144017" cy="728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Месяц 8"/>
          <p:cNvSpPr/>
          <p:nvPr/>
        </p:nvSpPr>
        <p:spPr>
          <a:xfrm>
            <a:off x="962299" y="4160681"/>
            <a:ext cx="144016" cy="288032"/>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903207" y="4160681"/>
            <a:ext cx="144016" cy="2880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a:stCxn id="9" idx="0"/>
            <a:endCxn id="10" idx="0"/>
          </p:cNvCxnSpPr>
          <p:nvPr/>
        </p:nvCxnSpPr>
        <p:spPr>
          <a:xfrm flipH="1">
            <a:off x="975215" y="4160681"/>
            <a:ext cx="1311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873661" y="4247865"/>
            <a:ext cx="203108" cy="1136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p:nvPr/>
        </p:nvCxnSpPr>
        <p:spPr>
          <a:xfrm>
            <a:off x="1301589" y="3682392"/>
            <a:ext cx="0" cy="3281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301589" y="4010546"/>
            <a:ext cx="173562" cy="191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1301589" y="4518506"/>
            <a:ext cx="0" cy="4600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V="1">
            <a:off x="1295806" y="4380515"/>
            <a:ext cx="179345" cy="170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1435063" y="5113151"/>
            <a:ext cx="432048" cy="1840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8" name="Прямая соединительная линия 17"/>
          <p:cNvCxnSpPr/>
          <p:nvPr/>
        </p:nvCxnSpPr>
        <p:spPr>
          <a:xfrm>
            <a:off x="1974862" y="3670059"/>
            <a:ext cx="0" cy="3281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974862" y="3998213"/>
            <a:ext cx="173562" cy="191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1974862" y="4506173"/>
            <a:ext cx="0" cy="4600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V="1">
            <a:off x="1969079" y="4368182"/>
            <a:ext cx="179345" cy="170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2709162" y="3676538"/>
            <a:ext cx="0" cy="3281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2709162" y="4004692"/>
            <a:ext cx="173562" cy="191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2709162" y="4512652"/>
            <a:ext cx="0" cy="4600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2703379" y="4374661"/>
            <a:ext cx="179345" cy="170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4172469" y="3676538"/>
            <a:ext cx="0" cy="3281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4172469" y="4004692"/>
            <a:ext cx="173562" cy="191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4172469" y="4512652"/>
            <a:ext cx="0" cy="4600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V="1">
            <a:off x="4166686" y="4374661"/>
            <a:ext cx="179345" cy="170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4884639" y="4000189"/>
            <a:ext cx="720079" cy="54017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1" name="Прямая соединительная линия 30"/>
          <p:cNvCxnSpPr/>
          <p:nvPr/>
        </p:nvCxnSpPr>
        <p:spPr>
          <a:xfrm>
            <a:off x="4884639" y="3979911"/>
            <a:ext cx="0" cy="55250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745091" y="3648317"/>
            <a:ext cx="0" cy="28396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752089" y="4675307"/>
            <a:ext cx="0" cy="28396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H="1">
            <a:off x="5604718" y="4006588"/>
            <a:ext cx="7911" cy="53504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4893972" y="3998213"/>
            <a:ext cx="710746" cy="1233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4893972" y="4541634"/>
            <a:ext cx="71865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Прямоугольник 36"/>
          <p:cNvSpPr/>
          <p:nvPr/>
        </p:nvSpPr>
        <p:spPr>
          <a:xfrm>
            <a:off x="4916087" y="4160681"/>
            <a:ext cx="432048" cy="275592"/>
          </a:xfrm>
          <a:prstGeom prst="rect">
            <a:avLst/>
          </a:prstGeom>
          <a:solidFill>
            <a:schemeClr val="accent6">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8" name="Прямая соединительная линия 37"/>
          <p:cNvCxnSpPr/>
          <p:nvPr/>
        </p:nvCxnSpPr>
        <p:spPr>
          <a:xfrm flipH="1">
            <a:off x="4910699" y="4107854"/>
            <a:ext cx="19879" cy="35279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4892550" y="3655022"/>
            <a:ext cx="0" cy="3555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4892550" y="4532415"/>
            <a:ext cx="3658" cy="4187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4880683" y="5203412"/>
            <a:ext cx="0" cy="2700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4664659" y="5473459"/>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Прямоугольник 42"/>
          <p:cNvSpPr/>
          <p:nvPr/>
        </p:nvSpPr>
        <p:spPr>
          <a:xfrm>
            <a:off x="2148424" y="5111684"/>
            <a:ext cx="432048" cy="1840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p:cNvSpPr/>
          <p:nvPr/>
        </p:nvSpPr>
        <p:spPr>
          <a:xfrm>
            <a:off x="3596405" y="5111369"/>
            <a:ext cx="432048" cy="1840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5" name="Прямая соединительная линия 44"/>
          <p:cNvCxnSpPr/>
          <p:nvPr/>
        </p:nvCxnSpPr>
        <p:spPr>
          <a:xfrm>
            <a:off x="3092349" y="3932283"/>
            <a:ext cx="38164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flipV="1">
            <a:off x="3073797" y="4560906"/>
            <a:ext cx="400193" cy="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1295806" y="4978548"/>
            <a:ext cx="0" cy="2266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569847" y="4860561"/>
            <a:ext cx="430" cy="344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flipH="1">
            <a:off x="570277" y="5200688"/>
            <a:ext cx="864787" cy="4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a:stCxn id="17" idx="3"/>
            <a:endCxn id="43" idx="1"/>
          </p:cNvCxnSpPr>
          <p:nvPr/>
        </p:nvCxnSpPr>
        <p:spPr>
          <a:xfrm flipV="1">
            <a:off x="1867111" y="5203727"/>
            <a:ext cx="281313" cy="14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a:stCxn id="43" idx="3"/>
          </p:cNvCxnSpPr>
          <p:nvPr/>
        </p:nvCxnSpPr>
        <p:spPr>
          <a:xfrm>
            <a:off x="2580472" y="5203727"/>
            <a:ext cx="439869" cy="14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1974862" y="4966215"/>
            <a:ext cx="0" cy="237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2709164" y="4978548"/>
            <a:ext cx="0" cy="2251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Блок-схема: узел 56"/>
          <p:cNvSpPr/>
          <p:nvPr/>
        </p:nvSpPr>
        <p:spPr>
          <a:xfrm>
            <a:off x="2667379" y="5169194"/>
            <a:ext cx="72000" cy="72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Блок-схема: узел 57"/>
          <p:cNvSpPr/>
          <p:nvPr/>
        </p:nvSpPr>
        <p:spPr>
          <a:xfrm>
            <a:off x="1932946" y="5166810"/>
            <a:ext cx="72000" cy="72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Блок-схема: узел 58"/>
          <p:cNvSpPr/>
          <p:nvPr/>
        </p:nvSpPr>
        <p:spPr>
          <a:xfrm>
            <a:off x="9396544" y="4685455"/>
            <a:ext cx="72000" cy="72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0" name="Прямая соединительная линия 59"/>
          <p:cNvCxnSpPr/>
          <p:nvPr/>
        </p:nvCxnSpPr>
        <p:spPr>
          <a:xfrm>
            <a:off x="3020341" y="5202810"/>
            <a:ext cx="432048" cy="238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a:endCxn id="44" idx="1"/>
          </p:cNvCxnSpPr>
          <p:nvPr/>
        </p:nvCxnSpPr>
        <p:spPr>
          <a:xfrm flipV="1">
            <a:off x="3452389" y="5203412"/>
            <a:ext cx="144016" cy="17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4172469" y="4978548"/>
            <a:ext cx="0" cy="2266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Блок-схема: узел 62"/>
          <p:cNvSpPr/>
          <p:nvPr/>
        </p:nvSpPr>
        <p:spPr>
          <a:xfrm>
            <a:off x="4130686" y="5169194"/>
            <a:ext cx="72000" cy="72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p:cNvSpPr txBox="1"/>
          <p:nvPr/>
        </p:nvSpPr>
        <p:spPr>
          <a:xfrm>
            <a:off x="1384598" y="5384184"/>
            <a:ext cx="709349" cy="276999"/>
          </a:xfrm>
          <a:prstGeom prst="rect">
            <a:avLst/>
          </a:prstGeom>
          <a:noFill/>
        </p:spPr>
        <p:txBody>
          <a:bodyPr wrap="square" rtlCol="0">
            <a:spAutoFit/>
          </a:bodyPr>
          <a:lstStyle/>
          <a:p>
            <a:r>
              <a:rPr lang="en-US" sz="1200" b="1" dirty="0">
                <a:latin typeface="Times New Roman" pitchFamily="18" charset="0"/>
                <a:cs typeface="Times New Roman" pitchFamily="18" charset="0"/>
              </a:rPr>
              <a:t>2</a:t>
            </a:r>
            <a:r>
              <a:rPr lang="en-US" sz="1200" b="1" dirty="0" smtClean="0">
                <a:latin typeface="Times New Roman" pitchFamily="18" charset="0"/>
                <a:cs typeface="Times New Roman" pitchFamily="18" charset="0"/>
              </a:rPr>
              <a:t>00M</a:t>
            </a:r>
            <a:r>
              <a:rPr lang="el-GR" sz="1200" b="1" dirty="0" smtClean="0">
                <a:latin typeface="Times New Roman" pitchFamily="18" charset="0"/>
                <a:cs typeface="Times New Roman" pitchFamily="18" charset="0"/>
              </a:rPr>
              <a:t>Ω</a:t>
            </a:r>
            <a:endParaRPr lang="ru-RU" sz="1200" b="1" dirty="0">
              <a:latin typeface="Times New Roman" pitchFamily="18" charset="0"/>
              <a:cs typeface="Times New Roman" pitchFamily="18" charset="0"/>
            </a:endParaRPr>
          </a:p>
        </p:txBody>
      </p:sp>
      <p:sp>
        <p:nvSpPr>
          <p:cNvPr id="65" name="TextBox 64"/>
          <p:cNvSpPr txBox="1"/>
          <p:nvPr/>
        </p:nvSpPr>
        <p:spPr>
          <a:xfrm>
            <a:off x="2096535" y="5389517"/>
            <a:ext cx="709349"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200M</a:t>
            </a:r>
            <a:r>
              <a:rPr lang="el-GR" sz="1200" b="1" dirty="0" smtClean="0">
                <a:latin typeface="Times New Roman" pitchFamily="18" charset="0"/>
                <a:cs typeface="Times New Roman" pitchFamily="18" charset="0"/>
              </a:rPr>
              <a:t>Ω</a:t>
            </a:r>
            <a:endParaRPr lang="ru-RU" sz="1200" b="1" dirty="0">
              <a:latin typeface="Times New Roman" pitchFamily="18" charset="0"/>
              <a:cs typeface="Times New Roman" pitchFamily="18" charset="0"/>
            </a:endParaRPr>
          </a:p>
        </p:txBody>
      </p:sp>
      <p:sp>
        <p:nvSpPr>
          <p:cNvPr id="66" name="TextBox 65"/>
          <p:cNvSpPr txBox="1"/>
          <p:nvPr/>
        </p:nvSpPr>
        <p:spPr>
          <a:xfrm>
            <a:off x="3421337" y="5396862"/>
            <a:ext cx="709349"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200M</a:t>
            </a:r>
            <a:r>
              <a:rPr lang="el-GR" sz="1200" b="1" dirty="0" smtClean="0">
                <a:latin typeface="Times New Roman" pitchFamily="18" charset="0"/>
                <a:cs typeface="Times New Roman" pitchFamily="18" charset="0"/>
              </a:rPr>
              <a:t>Ω</a:t>
            </a:r>
            <a:endParaRPr lang="ru-RU" sz="1200" b="1" dirty="0">
              <a:latin typeface="Times New Roman" pitchFamily="18" charset="0"/>
              <a:cs typeface="Times New Roman" pitchFamily="18" charset="0"/>
            </a:endParaRPr>
          </a:p>
        </p:txBody>
      </p:sp>
      <p:cxnSp>
        <p:nvCxnSpPr>
          <p:cNvPr id="67" name="Прямая со стрелкой 66"/>
          <p:cNvCxnSpPr/>
          <p:nvPr/>
        </p:nvCxnSpPr>
        <p:spPr>
          <a:xfrm>
            <a:off x="212029" y="4297197"/>
            <a:ext cx="410902" cy="589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flipV="1">
            <a:off x="1269700" y="4297197"/>
            <a:ext cx="3394959" cy="29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554308" y="3898381"/>
            <a:ext cx="572704" cy="369332"/>
          </a:xfrm>
          <a:prstGeom prst="rect">
            <a:avLst/>
          </a:prstGeom>
          <a:noFill/>
        </p:spPr>
        <p:txBody>
          <a:bodyPr wrap="square" rtlCol="0">
            <a:spAutoFit/>
          </a:bodyPr>
          <a:lstStyle/>
          <a:p>
            <a:r>
              <a:rPr lang="en-US" b="1" dirty="0">
                <a:latin typeface="Times New Roman" pitchFamily="18" charset="0"/>
                <a:cs typeface="Times New Roman" pitchFamily="18" charset="0"/>
              </a:rPr>
              <a:t>e</a:t>
            </a:r>
            <a:r>
              <a:rPr lang="en-US" b="1" dirty="0" smtClean="0">
                <a:latin typeface="Times New Roman" pitchFamily="18" charset="0"/>
                <a:cs typeface="Times New Roman" pitchFamily="18" charset="0"/>
              </a:rPr>
              <a:t>,</a:t>
            </a:r>
            <a:r>
              <a:rPr lang="el-GR" b="1" dirty="0" smtClean="0">
                <a:latin typeface="Times New Roman" pitchFamily="18" charset="0"/>
                <a:cs typeface="Times New Roman" pitchFamily="18" charset="0"/>
              </a:rPr>
              <a:t>γ</a:t>
            </a:r>
            <a:endParaRPr lang="ru-RU" b="1" dirty="0">
              <a:latin typeface="Times New Roman" pitchFamily="18" charset="0"/>
              <a:cs typeface="Times New Roman" pitchFamily="18" charset="0"/>
            </a:endParaRPr>
          </a:p>
        </p:txBody>
      </p:sp>
      <p:sp>
        <p:nvSpPr>
          <p:cNvPr id="70" name="TextBox 69"/>
          <p:cNvSpPr txBox="1"/>
          <p:nvPr/>
        </p:nvSpPr>
        <p:spPr>
          <a:xfrm>
            <a:off x="190156" y="3937235"/>
            <a:ext cx="286352" cy="369332"/>
          </a:xfrm>
          <a:prstGeom prst="rect">
            <a:avLst/>
          </a:prstGeom>
          <a:noFill/>
        </p:spPr>
        <p:txBody>
          <a:bodyPr wrap="square" rtlCol="0">
            <a:spAutoFit/>
          </a:bodyPr>
          <a:lstStyle/>
          <a:p>
            <a:r>
              <a:rPr lang="el-GR" b="1" dirty="0" smtClean="0">
                <a:latin typeface="Times New Roman" pitchFamily="18" charset="0"/>
                <a:cs typeface="Times New Roman" pitchFamily="18" charset="0"/>
              </a:rPr>
              <a:t>γ</a:t>
            </a:r>
            <a:endParaRPr lang="ru-RU" b="1" dirty="0">
              <a:latin typeface="Times New Roman" pitchFamily="18" charset="0"/>
              <a:cs typeface="Times New Roman" pitchFamily="18" charset="0"/>
            </a:endParaRPr>
          </a:p>
        </p:txBody>
      </p:sp>
      <p:sp>
        <p:nvSpPr>
          <p:cNvPr id="71" name="TextBox 70"/>
          <p:cNvSpPr txBox="1"/>
          <p:nvPr/>
        </p:nvSpPr>
        <p:spPr>
          <a:xfrm>
            <a:off x="3333807" y="3058709"/>
            <a:ext cx="1593465" cy="369332"/>
          </a:xfrm>
          <a:prstGeom prst="rect">
            <a:avLst/>
          </a:prstGeom>
          <a:noFill/>
        </p:spPr>
        <p:txBody>
          <a:bodyPr wrap="square" rtlCol="0">
            <a:spAutoFit/>
          </a:bodyPr>
          <a:lstStyle/>
          <a:p>
            <a:r>
              <a:rPr lang="en-AU" dirty="0">
                <a:latin typeface="Times New Roman" pitchFamily="18" charset="0"/>
                <a:cs typeface="Times New Roman" pitchFamily="18" charset="0"/>
              </a:rPr>
              <a:t>Faraday</a:t>
            </a:r>
            <a:r>
              <a:rPr lang="en-AU" sz="1200" dirty="0">
                <a:latin typeface="Times New Roman" pitchFamily="18" charset="0"/>
                <a:cs typeface="Times New Roman" pitchFamily="18" charset="0"/>
              </a:rPr>
              <a:t> </a:t>
            </a:r>
            <a:r>
              <a:rPr lang="en-AU" dirty="0" smtClean="0">
                <a:latin typeface="Times New Roman" pitchFamily="18" charset="0"/>
                <a:cs typeface="Times New Roman" pitchFamily="18" charset="0"/>
              </a:rPr>
              <a:t>Cup</a:t>
            </a:r>
            <a:endParaRPr lang="ru-RU" dirty="0">
              <a:latin typeface="Times New Roman" pitchFamily="18" charset="0"/>
              <a:cs typeface="Times New Roman" pitchFamily="18" charset="0"/>
            </a:endParaRPr>
          </a:p>
        </p:txBody>
      </p:sp>
      <p:cxnSp>
        <p:nvCxnSpPr>
          <p:cNvPr id="72" name="Прямая со стрелкой 71"/>
          <p:cNvCxnSpPr/>
          <p:nvPr/>
        </p:nvCxnSpPr>
        <p:spPr>
          <a:xfrm flipH="1" flipV="1">
            <a:off x="2783502" y="4439671"/>
            <a:ext cx="452863" cy="13012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304789" y="3670072"/>
            <a:ext cx="403865"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1</a:t>
            </a:r>
            <a:endParaRPr lang="ru-RU" b="1" dirty="0">
              <a:latin typeface="Times New Roman" pitchFamily="18" charset="0"/>
              <a:cs typeface="Times New Roman" pitchFamily="18" charset="0"/>
            </a:endParaRPr>
          </a:p>
        </p:txBody>
      </p:sp>
      <p:sp>
        <p:nvSpPr>
          <p:cNvPr id="74" name="TextBox 73"/>
          <p:cNvSpPr txBox="1"/>
          <p:nvPr/>
        </p:nvSpPr>
        <p:spPr>
          <a:xfrm>
            <a:off x="4175697" y="3661803"/>
            <a:ext cx="525555"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15</a:t>
            </a:r>
            <a:endParaRPr lang="ru-RU" b="1" dirty="0">
              <a:latin typeface="Times New Roman" pitchFamily="18" charset="0"/>
              <a:cs typeface="Times New Roman" pitchFamily="18" charset="0"/>
            </a:endParaRPr>
          </a:p>
        </p:txBody>
      </p:sp>
      <p:sp>
        <p:nvSpPr>
          <p:cNvPr id="75" name="TextBox 74"/>
          <p:cNvSpPr txBox="1"/>
          <p:nvPr/>
        </p:nvSpPr>
        <p:spPr>
          <a:xfrm>
            <a:off x="1977700" y="3676538"/>
            <a:ext cx="403865" cy="369332"/>
          </a:xfrm>
          <a:prstGeom prst="rect">
            <a:avLst/>
          </a:prstGeom>
          <a:noFill/>
        </p:spPr>
        <p:txBody>
          <a:bodyPr wrap="square" rtlCol="0">
            <a:spAutoFit/>
          </a:bodyPr>
          <a:lstStyle/>
          <a:p>
            <a:r>
              <a:rPr lang="en-US" b="1" dirty="0">
                <a:latin typeface="Times New Roman" pitchFamily="18" charset="0"/>
                <a:cs typeface="Times New Roman" pitchFamily="18" charset="0"/>
              </a:rPr>
              <a:t>2</a:t>
            </a:r>
            <a:endParaRPr lang="ru-RU" b="1" dirty="0">
              <a:latin typeface="Times New Roman" pitchFamily="18" charset="0"/>
              <a:cs typeface="Times New Roman" pitchFamily="18" charset="0"/>
            </a:endParaRPr>
          </a:p>
        </p:txBody>
      </p:sp>
      <p:sp>
        <p:nvSpPr>
          <p:cNvPr id="76" name="TextBox 75"/>
          <p:cNvSpPr txBox="1"/>
          <p:nvPr/>
        </p:nvSpPr>
        <p:spPr>
          <a:xfrm>
            <a:off x="2703379" y="3676482"/>
            <a:ext cx="403865" cy="369332"/>
          </a:xfrm>
          <a:prstGeom prst="rect">
            <a:avLst/>
          </a:prstGeom>
          <a:noFill/>
        </p:spPr>
        <p:txBody>
          <a:bodyPr wrap="square" rtlCol="0">
            <a:spAutoFit/>
          </a:bodyPr>
          <a:lstStyle/>
          <a:p>
            <a:r>
              <a:rPr lang="en-US" b="1" dirty="0">
                <a:latin typeface="Times New Roman" pitchFamily="18" charset="0"/>
                <a:cs typeface="Times New Roman" pitchFamily="18" charset="0"/>
              </a:rPr>
              <a:t>3</a:t>
            </a:r>
            <a:endParaRPr lang="ru-RU" b="1" dirty="0">
              <a:latin typeface="Times New Roman" pitchFamily="18" charset="0"/>
              <a:cs typeface="Times New Roman" pitchFamily="18" charset="0"/>
            </a:endParaRPr>
          </a:p>
        </p:txBody>
      </p:sp>
      <p:sp>
        <p:nvSpPr>
          <p:cNvPr id="77" name="Прямоугольник 76"/>
          <p:cNvSpPr/>
          <p:nvPr/>
        </p:nvSpPr>
        <p:spPr>
          <a:xfrm>
            <a:off x="4755657" y="4045814"/>
            <a:ext cx="278331" cy="4246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8" name="Прямая со стрелкой 77"/>
          <p:cNvCxnSpPr/>
          <p:nvPr/>
        </p:nvCxnSpPr>
        <p:spPr>
          <a:xfrm>
            <a:off x="4346031" y="3428041"/>
            <a:ext cx="703778" cy="9466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26954" y="2759360"/>
            <a:ext cx="1461241" cy="369332"/>
          </a:xfrm>
          <a:prstGeom prst="rect">
            <a:avLst/>
          </a:prstGeom>
          <a:noFill/>
        </p:spPr>
        <p:txBody>
          <a:bodyPr wrap="square" rtlCol="0">
            <a:spAutoFit/>
          </a:bodyPr>
          <a:lstStyle/>
          <a:p>
            <a:r>
              <a:rPr lang="en-AU" dirty="0"/>
              <a:t>Quartz </a:t>
            </a:r>
            <a:r>
              <a:rPr lang="en-AU" dirty="0">
                <a:latin typeface="Times New Roman" pitchFamily="18" charset="0"/>
                <a:cs typeface="Times New Roman" pitchFamily="18" charset="0"/>
              </a:rPr>
              <a:t>glass</a:t>
            </a:r>
            <a:endParaRPr lang="ru-RU" dirty="0">
              <a:latin typeface="Times New Roman" pitchFamily="18" charset="0"/>
              <a:cs typeface="Times New Roman" pitchFamily="18" charset="0"/>
            </a:endParaRPr>
          </a:p>
        </p:txBody>
      </p:sp>
      <p:cxnSp>
        <p:nvCxnSpPr>
          <p:cNvPr id="81" name="Прямая со стрелкой 80"/>
          <p:cNvCxnSpPr/>
          <p:nvPr/>
        </p:nvCxnSpPr>
        <p:spPr>
          <a:xfrm flipH="1">
            <a:off x="818892" y="3053976"/>
            <a:ext cx="388648" cy="9259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007767" y="2524848"/>
            <a:ext cx="2430707" cy="369332"/>
          </a:xfrm>
          <a:prstGeom prst="rect">
            <a:avLst/>
          </a:prstGeom>
          <a:noFill/>
        </p:spPr>
        <p:txBody>
          <a:bodyPr wrap="square" rtlCol="0">
            <a:spAutoFit/>
          </a:bodyPr>
          <a:lstStyle/>
          <a:p>
            <a:r>
              <a:rPr lang="en-US" dirty="0" smtClean="0">
                <a:latin typeface="Times New Roman" pitchFamily="18" charset="0"/>
                <a:cs typeface="Times New Roman" pitchFamily="18" charset="0"/>
              </a:rPr>
              <a:t>Ceramic HV column </a:t>
            </a:r>
            <a:endParaRPr lang="ru-RU" dirty="0">
              <a:latin typeface="Times New Roman" pitchFamily="18" charset="0"/>
              <a:cs typeface="Times New Roman" pitchFamily="18" charset="0"/>
            </a:endParaRPr>
          </a:p>
        </p:txBody>
      </p:sp>
      <p:cxnSp>
        <p:nvCxnSpPr>
          <p:cNvPr id="83" name="Прямая со стрелкой 82"/>
          <p:cNvCxnSpPr>
            <a:stCxn id="82" idx="2"/>
          </p:cNvCxnSpPr>
          <p:nvPr/>
        </p:nvCxnSpPr>
        <p:spPr>
          <a:xfrm flipH="1">
            <a:off x="3165484" y="2894180"/>
            <a:ext cx="57637" cy="7032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Прямая со стрелкой 83"/>
          <p:cNvCxnSpPr/>
          <p:nvPr/>
        </p:nvCxnSpPr>
        <p:spPr>
          <a:xfrm flipH="1">
            <a:off x="1055609" y="3367807"/>
            <a:ext cx="595478" cy="7951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402333" y="3025640"/>
            <a:ext cx="1564846" cy="369332"/>
          </a:xfrm>
          <a:prstGeom prst="rect">
            <a:avLst/>
          </a:prstGeom>
          <a:noFill/>
        </p:spPr>
        <p:txBody>
          <a:bodyPr wrap="square" rtlCol="0">
            <a:spAutoFit/>
          </a:bodyPr>
          <a:lstStyle/>
          <a:p>
            <a:r>
              <a:rPr lang="en-AU" dirty="0">
                <a:latin typeface="Times New Roman" pitchFamily="18" charset="0"/>
                <a:cs typeface="Times New Roman" pitchFamily="18" charset="0"/>
              </a:rPr>
              <a:t>Photocathode</a:t>
            </a:r>
            <a:endParaRPr lang="ru-RU" dirty="0">
              <a:latin typeface="Times New Roman" pitchFamily="18" charset="0"/>
              <a:cs typeface="Times New Roman" pitchFamily="18" charset="0"/>
            </a:endParaRPr>
          </a:p>
        </p:txBody>
      </p:sp>
      <p:sp>
        <p:nvSpPr>
          <p:cNvPr id="86" name="Прямоугольник 85"/>
          <p:cNvSpPr/>
          <p:nvPr/>
        </p:nvSpPr>
        <p:spPr>
          <a:xfrm>
            <a:off x="716083" y="5113151"/>
            <a:ext cx="432048" cy="1840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7" name="Прямая соединительная линия 86"/>
          <p:cNvCxnSpPr/>
          <p:nvPr/>
        </p:nvCxnSpPr>
        <p:spPr>
          <a:xfrm>
            <a:off x="569847" y="4878778"/>
            <a:ext cx="1713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Блок-схема: узел 87"/>
          <p:cNvSpPr/>
          <p:nvPr/>
        </p:nvSpPr>
        <p:spPr>
          <a:xfrm>
            <a:off x="1259806" y="5166810"/>
            <a:ext cx="72000" cy="72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TextBox 88"/>
          <p:cNvSpPr txBox="1"/>
          <p:nvPr/>
        </p:nvSpPr>
        <p:spPr>
          <a:xfrm>
            <a:off x="643999" y="5379742"/>
            <a:ext cx="709349" cy="276999"/>
          </a:xfrm>
          <a:prstGeom prst="rect">
            <a:avLst/>
          </a:prstGeom>
          <a:noFill/>
        </p:spPr>
        <p:txBody>
          <a:bodyPr wrap="square" rtlCol="0">
            <a:spAutoFit/>
          </a:bodyPr>
          <a:lstStyle/>
          <a:p>
            <a:r>
              <a:rPr lang="en-US" sz="1200" b="1" dirty="0">
                <a:latin typeface="Times New Roman" pitchFamily="18" charset="0"/>
                <a:cs typeface="Times New Roman" pitchFamily="18" charset="0"/>
              </a:rPr>
              <a:t>2</a:t>
            </a:r>
            <a:r>
              <a:rPr lang="en-US" sz="1200" b="1" dirty="0" smtClean="0">
                <a:latin typeface="Times New Roman" pitchFamily="18" charset="0"/>
                <a:cs typeface="Times New Roman" pitchFamily="18" charset="0"/>
              </a:rPr>
              <a:t>00M</a:t>
            </a:r>
            <a:r>
              <a:rPr lang="el-GR" sz="1200" b="1" dirty="0" smtClean="0">
                <a:latin typeface="Times New Roman" pitchFamily="18" charset="0"/>
                <a:cs typeface="Times New Roman" pitchFamily="18" charset="0"/>
              </a:rPr>
              <a:t>Ω</a:t>
            </a:r>
            <a:endParaRPr lang="ru-RU" sz="1200" b="1" dirty="0">
              <a:latin typeface="Times New Roman" pitchFamily="18" charset="0"/>
              <a:cs typeface="Times New Roman" pitchFamily="18" charset="0"/>
            </a:endParaRPr>
          </a:p>
        </p:txBody>
      </p:sp>
      <p:sp>
        <p:nvSpPr>
          <p:cNvPr id="91" name="TextBox 90"/>
          <p:cNvSpPr txBox="1"/>
          <p:nvPr/>
        </p:nvSpPr>
        <p:spPr>
          <a:xfrm>
            <a:off x="2719742" y="5691831"/>
            <a:ext cx="1546697" cy="368012"/>
          </a:xfrm>
          <a:prstGeom prst="rect">
            <a:avLst/>
          </a:prstGeom>
          <a:noFill/>
        </p:spPr>
        <p:txBody>
          <a:bodyPr wrap="square" rtlCol="0">
            <a:spAutoFit/>
          </a:bodyPr>
          <a:lstStyle/>
          <a:p>
            <a:r>
              <a:rPr lang="en-AU" dirty="0">
                <a:latin typeface="Times New Roman" pitchFamily="18" charset="0"/>
                <a:cs typeface="Times New Roman" pitchFamily="18" charset="0"/>
              </a:rPr>
              <a:t>15 electrodes</a:t>
            </a:r>
            <a:endParaRPr lang="ru-RU" dirty="0">
              <a:latin typeface="Times New Roman" pitchFamily="18" charset="0"/>
              <a:cs typeface="Times New Roman" pitchFamily="18" charset="0"/>
            </a:endParaRPr>
          </a:p>
        </p:txBody>
      </p:sp>
      <p:sp>
        <p:nvSpPr>
          <p:cNvPr id="5" name="TextBox 4"/>
          <p:cNvSpPr txBox="1"/>
          <p:nvPr/>
        </p:nvSpPr>
        <p:spPr>
          <a:xfrm>
            <a:off x="1295806" y="1340768"/>
            <a:ext cx="6924339" cy="646331"/>
          </a:xfrm>
          <a:prstGeom prst="rect">
            <a:avLst/>
          </a:prstGeom>
          <a:noFill/>
        </p:spPr>
        <p:txBody>
          <a:bodyPr wrap="square" rtlCol="0">
            <a:spAutoFit/>
          </a:bodyPr>
          <a:lstStyle/>
          <a:p>
            <a:r>
              <a:rPr lang="en-US" b="1" i="1" dirty="0">
                <a:latin typeface="Times New Roman" pitchFamily="18" charset="0"/>
                <a:cs typeface="Times New Roman" pitchFamily="18" charset="0"/>
              </a:rPr>
              <a:t>Accelerating structure is similar to the accelerator structure of the </a:t>
            </a:r>
            <a:r>
              <a:rPr lang="en-US" b="1" i="1" dirty="0" smtClean="0">
                <a:latin typeface="Times New Roman" pitchFamily="18" charset="0"/>
                <a:cs typeface="Times New Roman" pitchFamily="18" charset="0"/>
              </a:rPr>
              <a:t>Linac-200 </a:t>
            </a:r>
            <a:r>
              <a:rPr lang="en-US" b="1" i="1" dirty="0">
                <a:latin typeface="Times New Roman" pitchFamily="18" charset="0"/>
                <a:cs typeface="Times New Roman" pitchFamily="18" charset="0"/>
              </a:rPr>
              <a:t>injector (development of </a:t>
            </a:r>
            <a:r>
              <a:rPr lang="en-US" b="1" i="1" dirty="0" err="1" smtClean="0">
                <a:latin typeface="Times New Roman" pitchFamily="18" charset="0"/>
                <a:cs typeface="Times New Roman" pitchFamily="18" charset="0"/>
              </a:rPr>
              <a:t>Haimson</a:t>
            </a:r>
            <a:r>
              <a:rPr lang="en-US" b="1" i="1" dirty="0" smtClean="0">
                <a:latin typeface="Times New Roman" pitchFamily="18" charset="0"/>
                <a:cs typeface="Times New Roman" pitchFamily="18" charset="0"/>
              </a:rPr>
              <a:t> Research Corporation) </a:t>
            </a:r>
            <a:endParaRPr lang="ru-RU" b="1" i="1" dirty="0">
              <a:latin typeface="Times New Roman" pitchFamily="18" charset="0"/>
              <a:cs typeface="Times New Roman" pitchFamily="18" charset="0"/>
            </a:endParaRPr>
          </a:p>
        </p:txBody>
      </p:sp>
      <p:cxnSp>
        <p:nvCxnSpPr>
          <p:cNvPr id="2048" name="Прямая соединительная линия 2047"/>
          <p:cNvCxnSpPr>
            <a:stCxn id="44" idx="3"/>
          </p:cNvCxnSpPr>
          <p:nvPr/>
        </p:nvCxnSpPr>
        <p:spPr>
          <a:xfrm>
            <a:off x="4028453" y="5203412"/>
            <a:ext cx="852230" cy="1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2" name="Прямая соединительная линия 2051"/>
          <p:cNvCxnSpPr>
            <a:stCxn id="37" idx="3"/>
          </p:cNvCxnSpPr>
          <p:nvPr/>
        </p:nvCxnSpPr>
        <p:spPr>
          <a:xfrm flipV="1">
            <a:off x="5348135" y="4297197"/>
            <a:ext cx="448001" cy="12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05005" y="822351"/>
            <a:ext cx="4791702" cy="400110"/>
          </a:xfrm>
          <a:prstGeom prst="rect">
            <a:avLst/>
          </a:prstGeom>
          <a:solidFill>
            <a:schemeClr val="bg2"/>
          </a:solidFill>
          <a:ln>
            <a:noFill/>
          </a:ln>
        </p:spPr>
        <p:txBody>
          <a:bodyPr wrap="square" rtlCol="0">
            <a:spAutoFit/>
          </a:bodyPr>
          <a:lstStyle/>
          <a:p>
            <a:r>
              <a:rPr lang="en-AU" sz="2000" b="1" u="sng" dirty="0">
                <a:latin typeface="Times New Roman" pitchFamily="18" charset="0"/>
                <a:cs typeface="Times New Roman" pitchFamily="18" charset="0"/>
              </a:rPr>
              <a:t>Photocathode and Accelerator Structure</a:t>
            </a:r>
            <a:endParaRPr lang="ru-RU" sz="20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4433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245839"/>
            <a:ext cx="7992888" cy="461665"/>
          </a:xfrm>
          <a:prstGeom prst="rect">
            <a:avLst/>
          </a:prstGeom>
        </p:spPr>
        <p:txBody>
          <a:bodyPr wrap="square">
            <a:spAutoFit/>
          </a:bodyPr>
          <a:lstStyle/>
          <a:p>
            <a:pPr algn="ctr"/>
            <a:r>
              <a:rPr lang="en-US" sz="1200" dirty="0" err="1" smtClean="0">
                <a:latin typeface="Times New Roman" pitchFamily="18" charset="0"/>
                <a:cs typeface="Times New Roman" pitchFamily="18" charset="0"/>
              </a:rPr>
              <a:t>N.I.Balalykin</a:t>
            </a:r>
            <a:r>
              <a:rPr lang="en-US" sz="1200" dirty="0" smtClean="0">
                <a:latin typeface="Times New Roman" pitchFamily="18" charset="0"/>
                <a:cs typeface="Times New Roman" pitchFamily="18" charset="0"/>
              </a:rPr>
              <a:t> et al.: “START-UP </a:t>
            </a:r>
            <a:r>
              <a:rPr lang="en-US" sz="1200" dirty="0">
                <a:latin typeface="Times New Roman" pitchFamily="18" charset="0"/>
                <a:cs typeface="Times New Roman" pitchFamily="18" charset="0"/>
              </a:rPr>
              <a:t>THE PROTOTYPE DC-PHOTOINJECTOR (UP TO 400 </a:t>
            </a:r>
            <a:r>
              <a:rPr lang="en-US" sz="1200" dirty="0" err="1">
                <a:latin typeface="Times New Roman" pitchFamily="18" charset="0"/>
                <a:cs typeface="Times New Roman" pitchFamily="18" charset="0"/>
              </a:rPr>
              <a:t>keV</a:t>
            </a:r>
            <a:r>
              <a:rPr lang="en-US" sz="1200" dirty="0">
                <a:latin typeface="Times New Roman" pitchFamily="18" charset="0"/>
                <a:cs typeface="Times New Roman" pitchFamily="18" charset="0"/>
              </a:rPr>
              <a:t>) IN THE PHOTOCATHODE OPERATION MODE TO THE “TRANSMISSION </a:t>
            </a:r>
            <a:r>
              <a:rPr lang="en-US" sz="1200" dirty="0" smtClean="0">
                <a:latin typeface="Times New Roman" pitchFamily="18" charset="0"/>
                <a:cs typeface="Times New Roman" pitchFamily="18" charset="0"/>
              </a:rPr>
              <a:t>MODE“”</a:t>
            </a:r>
            <a:endParaRPr lang="ru-RU" sz="1200" dirty="0"/>
          </a:p>
        </p:txBody>
      </p:sp>
      <p:sp>
        <p:nvSpPr>
          <p:cNvPr id="4" name="TextBox 3"/>
          <p:cNvSpPr txBox="1"/>
          <p:nvPr/>
        </p:nvSpPr>
        <p:spPr>
          <a:xfrm>
            <a:off x="1115616" y="6375811"/>
            <a:ext cx="712879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XII </a:t>
            </a:r>
            <a:r>
              <a:rPr lang="en-US" sz="1200" dirty="0">
                <a:latin typeface="Times New Roman" pitchFamily="18" charset="0"/>
                <a:cs typeface="Times New Roman" pitchFamily="18" charset="0"/>
              </a:rPr>
              <a:t>INTERNATIONAL SEMINAR ON THE PROBLEMS OF ACCELERATED CHARGED PARTICLES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647" y="3650882"/>
            <a:ext cx="3608897"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478" y="1701152"/>
            <a:ext cx="2485924" cy="44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59520" y="707504"/>
            <a:ext cx="4057814" cy="400110"/>
          </a:xfrm>
          <a:prstGeom prst="rect">
            <a:avLst/>
          </a:prstGeom>
          <a:noFill/>
        </p:spPr>
        <p:txBody>
          <a:bodyPr wrap="square" rtlCol="0">
            <a:spAutoFit/>
          </a:bodyPr>
          <a:lstStyle/>
          <a:p>
            <a:r>
              <a:rPr lang="en-AU" sz="2000" b="1" u="sng" dirty="0" smtClean="0">
                <a:latin typeface="Times New Roman" pitchFamily="18" charset="0"/>
                <a:cs typeface="Times New Roman" pitchFamily="18" charset="0"/>
              </a:rPr>
              <a:t>  High-voltage </a:t>
            </a:r>
            <a:r>
              <a:rPr lang="en-AU" sz="2000" b="1" u="sng" dirty="0">
                <a:latin typeface="Times New Roman" pitchFamily="18" charset="0"/>
                <a:cs typeface="Times New Roman" pitchFamily="18" charset="0"/>
              </a:rPr>
              <a:t>power supply</a:t>
            </a:r>
            <a:endParaRPr lang="ru-RU" sz="2000" b="1" u="sng" dirty="0">
              <a:latin typeface="Times New Roman" pitchFamily="18" charset="0"/>
              <a:cs typeface="Times New Roman" pitchFamily="18" charset="0"/>
            </a:endParaRPr>
          </a:p>
        </p:txBody>
      </p:sp>
      <p:sp>
        <p:nvSpPr>
          <p:cNvPr id="2" name="Прямоугольник 1"/>
          <p:cNvSpPr/>
          <p:nvPr/>
        </p:nvSpPr>
        <p:spPr>
          <a:xfrm>
            <a:off x="362297" y="1007812"/>
            <a:ext cx="5359023" cy="923330"/>
          </a:xfrm>
          <a:prstGeom prst="rect">
            <a:avLst/>
          </a:prstGeom>
        </p:spPr>
        <p:txBody>
          <a:bodyPr wrap="square">
            <a:spAutoFit/>
          </a:bodyPr>
          <a:lstStyle/>
          <a:p>
            <a:pPr algn="just"/>
            <a:r>
              <a:rPr lang="en-US" dirty="0">
                <a:latin typeface="Times New Roman" pitchFamily="18" charset="0"/>
                <a:cs typeface="Times New Roman" pitchFamily="18" charset="0"/>
              </a:rPr>
              <a:t>For high-voltage supply of the </a:t>
            </a:r>
            <a:r>
              <a:rPr lang="en-US" dirty="0" smtClean="0">
                <a:latin typeface="Times New Roman" pitchFamily="18" charset="0"/>
                <a:cs typeface="Times New Roman" pitchFamily="18" charset="0"/>
              </a:rPr>
              <a:t>photo-injector</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used the power </a:t>
            </a:r>
            <a:r>
              <a:rPr lang="en-US" dirty="0">
                <a:latin typeface="Times New Roman" pitchFamily="18" charset="0"/>
                <a:cs typeface="Times New Roman" pitchFamily="18" charset="0"/>
              </a:rPr>
              <a:t>supply type </a:t>
            </a:r>
            <a:r>
              <a:rPr lang="en-US" b="1" dirty="0" smtClean="0">
                <a:latin typeface="Times New Roman" pitchFamily="18" charset="0"/>
                <a:cs typeface="Times New Roman" pitchFamily="18" charset="0"/>
              </a:rPr>
              <a:t>OS400N3.5</a:t>
            </a:r>
            <a:r>
              <a:rPr lang="en-US" dirty="0" smtClean="0">
                <a:latin typeface="Times New Roman" pitchFamily="18" charset="0"/>
                <a:cs typeface="Times New Roman" pitchFamily="18" charset="0"/>
              </a:rPr>
              <a:t> of company </a:t>
            </a:r>
            <a:r>
              <a:rPr lang="en-US" b="1" dirty="0" smtClean="0">
                <a:latin typeface="Times New Roman" pitchFamily="18" charset="0"/>
                <a:cs typeface="Times New Roman" pitchFamily="18" charset="0"/>
              </a:rPr>
              <a:t>GLASSMAN HIGH VOLTAGE INC.</a:t>
            </a:r>
            <a:endParaRPr lang="ru-RU" b="1" dirty="0">
              <a:latin typeface="Times New Roman" pitchFamily="18" charset="0"/>
              <a:cs typeface="Times New Roman" pitchFamily="18" charset="0"/>
            </a:endParaRPr>
          </a:p>
        </p:txBody>
      </p:sp>
      <p:sp>
        <p:nvSpPr>
          <p:cNvPr id="5" name="TextBox 4"/>
          <p:cNvSpPr txBox="1"/>
          <p:nvPr/>
        </p:nvSpPr>
        <p:spPr>
          <a:xfrm>
            <a:off x="179512" y="1916832"/>
            <a:ext cx="5832648" cy="1477328"/>
          </a:xfrm>
          <a:prstGeom prst="rect">
            <a:avLst/>
          </a:prstGeom>
          <a:noFill/>
        </p:spPr>
        <p:txBody>
          <a:bodyPr wrap="square" rtlCol="0">
            <a:spAutoFit/>
          </a:bodyPr>
          <a:lstStyle/>
          <a:p>
            <a:pPr marL="285750" indent="-285750">
              <a:buFont typeface="Arial" pitchFamily="34" charset="0"/>
              <a:buChar char="•"/>
            </a:pPr>
            <a:r>
              <a:rPr lang="en-US" dirty="0" smtClean="0">
                <a:latin typeface="Times New Roman" pitchFamily="18" charset="0"/>
                <a:cs typeface="Times New Roman" pitchFamily="18" charset="0"/>
              </a:rPr>
              <a:t>Output Voltage – 0-400 kV, Output Current  - 0-3.5mA</a:t>
            </a:r>
          </a:p>
          <a:p>
            <a:pPr marL="285750" indent="-285750">
              <a:buFont typeface="Arial" pitchFamily="34" charset="0"/>
              <a:buChar char="•"/>
            </a:pPr>
            <a:r>
              <a:rPr lang="en-US" dirty="0" smtClean="0">
                <a:latin typeface="Times New Roman" pitchFamily="18" charset="0"/>
                <a:cs typeface="Times New Roman" pitchFamily="18" charset="0"/>
              </a:rPr>
              <a:t>High Freq. Ripple (P-P) – 200V, Line Freq. Ripple (P-P) – 20V</a:t>
            </a:r>
          </a:p>
          <a:p>
            <a:pPr marL="285750" indent="-285750">
              <a:buFont typeface="Arial" pitchFamily="34" charset="0"/>
              <a:buChar char="•"/>
            </a:pPr>
            <a:r>
              <a:rPr lang="en-US" dirty="0" smtClean="0">
                <a:latin typeface="Times New Roman" pitchFamily="18" charset="0"/>
                <a:cs typeface="Times New Roman" pitchFamily="18" charset="0"/>
              </a:rPr>
              <a:t>Input: 198-264 V RMS single phase, 48-63 Hz, 2500 VA maximum at full load</a:t>
            </a:r>
          </a:p>
        </p:txBody>
      </p:sp>
      <p:sp>
        <p:nvSpPr>
          <p:cNvPr id="4096" name="TextBox 4095"/>
          <p:cNvSpPr txBox="1"/>
          <p:nvPr/>
        </p:nvSpPr>
        <p:spPr>
          <a:xfrm>
            <a:off x="1259632" y="3284984"/>
            <a:ext cx="1975970" cy="369332"/>
          </a:xfrm>
          <a:prstGeom prst="rect">
            <a:avLst/>
          </a:prstGeom>
          <a:noFill/>
        </p:spPr>
        <p:txBody>
          <a:bodyPr wrap="square" rtlCol="0">
            <a:spAutoFit/>
          </a:bodyPr>
          <a:lstStyle/>
          <a:p>
            <a:r>
              <a:rPr lang="en-US" b="1" i="1" dirty="0" smtClean="0">
                <a:latin typeface="Times New Roman" pitchFamily="18" charset="0"/>
                <a:cs typeface="Times New Roman" pitchFamily="18" charset="0"/>
              </a:rPr>
              <a:t>Control Assembly</a:t>
            </a:r>
            <a:endParaRPr lang="ru-RU" b="1" i="1" dirty="0">
              <a:latin typeface="Times New Roman" pitchFamily="18" charset="0"/>
              <a:cs typeface="Times New Roman" pitchFamily="18" charset="0"/>
            </a:endParaRPr>
          </a:p>
        </p:txBody>
      </p:sp>
      <p:sp>
        <p:nvSpPr>
          <p:cNvPr id="4097" name="TextBox 4096"/>
          <p:cNvSpPr txBox="1"/>
          <p:nvPr/>
        </p:nvSpPr>
        <p:spPr>
          <a:xfrm>
            <a:off x="5824267" y="954315"/>
            <a:ext cx="3096345" cy="646331"/>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High Voltage Stack and Driver Assembly</a:t>
            </a:r>
            <a:endParaRPr lang="ru-RU" b="1" i="1" dirty="0">
              <a:latin typeface="Times New Roman" pitchFamily="18" charset="0"/>
              <a:cs typeface="Times New Roman" pitchFamily="18" charset="0"/>
            </a:endParaRPr>
          </a:p>
        </p:txBody>
      </p:sp>
      <p:sp>
        <p:nvSpPr>
          <p:cNvPr id="4100" name="TextBox 4099"/>
          <p:cNvSpPr txBox="1"/>
          <p:nvPr/>
        </p:nvSpPr>
        <p:spPr>
          <a:xfrm>
            <a:off x="362297" y="5157192"/>
            <a:ext cx="5461970" cy="1169551"/>
          </a:xfrm>
          <a:prstGeom prst="rect">
            <a:avLst/>
          </a:prstGeom>
          <a:noFill/>
        </p:spPr>
        <p:txBody>
          <a:bodyPr wrap="square" rtlCol="0">
            <a:spAutoFit/>
          </a:bodyPr>
          <a:lstStyle/>
          <a:p>
            <a:r>
              <a:rPr lang="en-US" sz="1400" b="1" dirty="0">
                <a:latin typeface="Times New Roman" pitchFamily="18" charset="0"/>
                <a:cs typeface="Times New Roman" pitchFamily="18" charset="0"/>
              </a:rPr>
              <a:t>The unit is located in a special room. The dimensions are determined by the maximum voltage of 400kV. The walls are made of metal mesh (inside) and polycarbonate (outside). The room is hermetically sealed and can be filled with a special gas at an atmospheric pressure (for example, nitrogen) to increase the electrical strength.</a:t>
            </a:r>
            <a:endParaRPr lang="ru-RU" sz="1400" b="1" dirty="0">
              <a:latin typeface="Times New Roman" pitchFamily="18" charset="0"/>
              <a:cs typeface="Times New Roman" pitchFamily="18" charset="0"/>
            </a:endParaRPr>
          </a:p>
        </p:txBody>
      </p:sp>
      <p:cxnSp>
        <p:nvCxnSpPr>
          <p:cNvPr id="4102" name="Прямая со стрелкой 4101"/>
          <p:cNvCxnSpPr/>
          <p:nvPr/>
        </p:nvCxnSpPr>
        <p:spPr>
          <a:xfrm flipV="1">
            <a:off x="4788024" y="3915152"/>
            <a:ext cx="1224136" cy="12420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319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245839"/>
            <a:ext cx="7992888" cy="461665"/>
          </a:xfrm>
          <a:prstGeom prst="rect">
            <a:avLst/>
          </a:prstGeom>
        </p:spPr>
        <p:txBody>
          <a:bodyPr wrap="square">
            <a:spAutoFit/>
          </a:bodyPr>
          <a:lstStyle/>
          <a:p>
            <a:pPr algn="ctr"/>
            <a:r>
              <a:rPr lang="en-US" sz="1200" dirty="0" err="1" smtClean="0">
                <a:latin typeface="Times New Roman" pitchFamily="18" charset="0"/>
                <a:cs typeface="Times New Roman" pitchFamily="18" charset="0"/>
              </a:rPr>
              <a:t>N.I.Balalykin</a:t>
            </a:r>
            <a:r>
              <a:rPr lang="en-US" sz="1200" dirty="0" smtClean="0">
                <a:latin typeface="Times New Roman" pitchFamily="18" charset="0"/>
                <a:cs typeface="Times New Roman" pitchFamily="18" charset="0"/>
              </a:rPr>
              <a:t> et al.: “START-UP </a:t>
            </a:r>
            <a:r>
              <a:rPr lang="en-US" sz="1200" dirty="0">
                <a:latin typeface="Times New Roman" pitchFamily="18" charset="0"/>
                <a:cs typeface="Times New Roman" pitchFamily="18" charset="0"/>
              </a:rPr>
              <a:t>THE PROTOTYPE DC-PHOTOINJECTOR (UP TO 400 </a:t>
            </a:r>
            <a:r>
              <a:rPr lang="en-US" sz="1200" dirty="0" err="1">
                <a:latin typeface="Times New Roman" pitchFamily="18" charset="0"/>
                <a:cs typeface="Times New Roman" pitchFamily="18" charset="0"/>
              </a:rPr>
              <a:t>keV</a:t>
            </a:r>
            <a:r>
              <a:rPr lang="en-US" sz="1200" dirty="0">
                <a:latin typeface="Times New Roman" pitchFamily="18" charset="0"/>
                <a:cs typeface="Times New Roman" pitchFamily="18" charset="0"/>
              </a:rPr>
              <a:t>) IN THE PHOTOCATHODE OPERATION MODE TO THE “TRANSMISSION </a:t>
            </a:r>
            <a:r>
              <a:rPr lang="en-US" sz="1200" dirty="0" smtClean="0">
                <a:latin typeface="Times New Roman" pitchFamily="18" charset="0"/>
                <a:cs typeface="Times New Roman" pitchFamily="18" charset="0"/>
              </a:rPr>
              <a:t>MODE“”</a:t>
            </a:r>
            <a:endParaRPr lang="ru-RU" sz="1200" dirty="0"/>
          </a:p>
        </p:txBody>
      </p:sp>
      <p:sp>
        <p:nvSpPr>
          <p:cNvPr id="4" name="TextBox 3"/>
          <p:cNvSpPr txBox="1"/>
          <p:nvPr/>
        </p:nvSpPr>
        <p:spPr>
          <a:xfrm>
            <a:off x="1115616" y="6375811"/>
            <a:ext cx="712879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XII </a:t>
            </a:r>
            <a:r>
              <a:rPr lang="en-US" sz="1200" dirty="0">
                <a:latin typeface="Times New Roman" pitchFamily="18" charset="0"/>
                <a:cs typeface="Times New Roman" pitchFamily="18" charset="0"/>
              </a:rPr>
              <a:t>INTERNATIONAL SEMINAR ON THE PROBLEMS OF ACCELERATED CHARGED PARTICLES</a:t>
            </a:r>
          </a:p>
        </p:txBody>
      </p:sp>
      <p:sp>
        <p:nvSpPr>
          <p:cNvPr id="5" name="TextBox 4"/>
          <p:cNvSpPr txBox="1"/>
          <p:nvPr/>
        </p:nvSpPr>
        <p:spPr>
          <a:xfrm>
            <a:off x="362184" y="707504"/>
            <a:ext cx="6408712" cy="400110"/>
          </a:xfrm>
          <a:prstGeom prst="rect">
            <a:avLst/>
          </a:prstGeom>
          <a:noFill/>
        </p:spPr>
        <p:txBody>
          <a:bodyPr wrap="square" rtlCol="0">
            <a:spAutoFit/>
          </a:bodyPr>
          <a:lstStyle/>
          <a:p>
            <a:r>
              <a:rPr lang="en-AU" sz="2000" b="1" u="sng" dirty="0">
                <a:latin typeface="Times New Roman" pitchFamily="18" charset="0"/>
                <a:cs typeface="Times New Roman" pitchFamily="18" charset="0"/>
              </a:rPr>
              <a:t>The first experimental results</a:t>
            </a:r>
            <a:endParaRPr lang="ru-RU" sz="2000" b="1" u="sng" dirty="0">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460" y="2263904"/>
            <a:ext cx="7101079"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39552" y="1196752"/>
            <a:ext cx="8064896" cy="923330"/>
          </a:xfrm>
          <a:prstGeom prst="rect">
            <a:avLst/>
          </a:prstGeom>
          <a:noFill/>
        </p:spPr>
        <p:txBody>
          <a:bodyPr wrap="square" rtlCol="0">
            <a:spAutoFit/>
          </a:bodyPr>
          <a:lstStyle/>
          <a:p>
            <a:pPr algn="just"/>
            <a:r>
              <a:rPr lang="en-US" b="1" i="1" dirty="0">
                <a:latin typeface="Times New Roman" pitchFamily="18" charset="0"/>
                <a:cs typeface="Times New Roman" pitchFamily="18" charset="0"/>
              </a:rPr>
              <a:t>General view of the prototype of the </a:t>
            </a:r>
            <a:r>
              <a:rPr lang="en-US" b="1" i="1" dirty="0" err="1">
                <a:latin typeface="Times New Roman" pitchFamily="18" charset="0"/>
                <a:cs typeface="Times New Roman" pitchFamily="18" charset="0"/>
              </a:rPr>
              <a:t>photoinjector</a:t>
            </a:r>
            <a:r>
              <a:rPr lang="en-US" b="1" i="1" dirty="0">
                <a:latin typeface="Times New Roman" pitchFamily="18" charset="0"/>
                <a:cs typeface="Times New Roman" pitchFamily="18" charset="0"/>
              </a:rPr>
              <a:t>. 1 - the outer wall of the laser room, 2 - the optical transport line, 3 - the accelerating structure with the photocathode, 4 - the high-voltage </a:t>
            </a:r>
            <a:r>
              <a:rPr lang="en-US" b="1" i="1" dirty="0" smtClean="0">
                <a:latin typeface="Times New Roman" pitchFamily="18" charset="0"/>
                <a:cs typeface="Times New Roman" pitchFamily="18" charset="0"/>
              </a:rPr>
              <a:t>source.</a:t>
            </a:r>
            <a:endParaRPr lang="ru-RU" b="1" i="1" dirty="0">
              <a:latin typeface="Times New Roman" pitchFamily="18" charset="0"/>
              <a:cs typeface="Times New Roman" pitchFamily="18" charset="0"/>
            </a:endParaRPr>
          </a:p>
        </p:txBody>
      </p:sp>
      <p:sp>
        <p:nvSpPr>
          <p:cNvPr id="6" name="TextBox 5"/>
          <p:cNvSpPr txBox="1"/>
          <p:nvPr/>
        </p:nvSpPr>
        <p:spPr>
          <a:xfrm>
            <a:off x="-2052736" y="2120082"/>
            <a:ext cx="1656184" cy="1200329"/>
          </a:xfrm>
          <a:prstGeom prst="rect">
            <a:avLst/>
          </a:prstGeom>
          <a:noFill/>
        </p:spPr>
        <p:txBody>
          <a:bodyPr wrap="square" rtlCol="0">
            <a:spAutoFit/>
          </a:bodyPr>
          <a:lstStyle/>
          <a:p>
            <a:r>
              <a:rPr lang="ru-RU" dirty="0" smtClean="0"/>
              <a:t>2- часть оптической транспортной линии</a:t>
            </a:r>
            <a:endParaRPr lang="ru-RU" dirty="0"/>
          </a:p>
        </p:txBody>
      </p:sp>
    </p:spTree>
    <p:extLst>
      <p:ext uri="{BB962C8B-B14F-4D97-AF65-F5344CB8AC3E}">
        <p14:creationId xmlns:p14="http://schemas.microsoft.com/office/powerpoint/2010/main" val="4130503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245839"/>
            <a:ext cx="7992888" cy="461665"/>
          </a:xfrm>
          <a:prstGeom prst="rect">
            <a:avLst/>
          </a:prstGeom>
        </p:spPr>
        <p:txBody>
          <a:bodyPr wrap="square">
            <a:spAutoFit/>
          </a:bodyPr>
          <a:lstStyle/>
          <a:p>
            <a:pPr algn="ctr"/>
            <a:r>
              <a:rPr lang="en-US" sz="1200" dirty="0" err="1" smtClean="0">
                <a:latin typeface="Times New Roman" pitchFamily="18" charset="0"/>
                <a:cs typeface="Times New Roman" pitchFamily="18" charset="0"/>
              </a:rPr>
              <a:t>N.I.Balalykin</a:t>
            </a:r>
            <a:r>
              <a:rPr lang="en-US" sz="1200" dirty="0" smtClean="0">
                <a:latin typeface="Times New Roman" pitchFamily="18" charset="0"/>
                <a:cs typeface="Times New Roman" pitchFamily="18" charset="0"/>
              </a:rPr>
              <a:t> et al.: “START-UP </a:t>
            </a:r>
            <a:r>
              <a:rPr lang="en-US" sz="1200" dirty="0">
                <a:latin typeface="Times New Roman" pitchFamily="18" charset="0"/>
                <a:cs typeface="Times New Roman" pitchFamily="18" charset="0"/>
              </a:rPr>
              <a:t>THE PROTOTYPE DC-PHOTOINJECTOR (UP TO 400 </a:t>
            </a:r>
            <a:r>
              <a:rPr lang="en-US" sz="1200" dirty="0" err="1">
                <a:latin typeface="Times New Roman" pitchFamily="18" charset="0"/>
                <a:cs typeface="Times New Roman" pitchFamily="18" charset="0"/>
              </a:rPr>
              <a:t>keV</a:t>
            </a:r>
            <a:r>
              <a:rPr lang="en-US" sz="1200" dirty="0">
                <a:latin typeface="Times New Roman" pitchFamily="18" charset="0"/>
                <a:cs typeface="Times New Roman" pitchFamily="18" charset="0"/>
              </a:rPr>
              <a:t>) IN THE PHOTOCATHODE OPERATION MODE TO THE “TRANSMISSION </a:t>
            </a:r>
            <a:r>
              <a:rPr lang="en-US" sz="1200" dirty="0" smtClean="0">
                <a:latin typeface="Times New Roman" pitchFamily="18" charset="0"/>
                <a:cs typeface="Times New Roman" pitchFamily="18" charset="0"/>
              </a:rPr>
              <a:t>MODE“”</a:t>
            </a:r>
            <a:endParaRPr lang="ru-RU" sz="1200" dirty="0"/>
          </a:p>
        </p:txBody>
      </p:sp>
      <p:sp>
        <p:nvSpPr>
          <p:cNvPr id="4" name="TextBox 3"/>
          <p:cNvSpPr txBox="1"/>
          <p:nvPr/>
        </p:nvSpPr>
        <p:spPr>
          <a:xfrm>
            <a:off x="1115616" y="6375811"/>
            <a:ext cx="712879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XII </a:t>
            </a:r>
            <a:r>
              <a:rPr lang="en-US" sz="1200" dirty="0">
                <a:latin typeface="Times New Roman" pitchFamily="18" charset="0"/>
                <a:cs typeface="Times New Roman" pitchFamily="18" charset="0"/>
              </a:rPr>
              <a:t>INTERNATIONAL SEMINAR ON THE PROBLEMS OF ACCELERATED CHARGED PARTICLES</a:t>
            </a:r>
          </a:p>
        </p:txBody>
      </p:sp>
      <p:sp>
        <p:nvSpPr>
          <p:cNvPr id="5" name="TextBox 4"/>
          <p:cNvSpPr txBox="1"/>
          <p:nvPr/>
        </p:nvSpPr>
        <p:spPr>
          <a:xfrm>
            <a:off x="323528" y="908720"/>
            <a:ext cx="6408712" cy="400110"/>
          </a:xfrm>
          <a:prstGeom prst="rect">
            <a:avLst/>
          </a:prstGeom>
          <a:noFill/>
        </p:spPr>
        <p:txBody>
          <a:bodyPr wrap="square" rtlCol="0">
            <a:spAutoFit/>
          </a:bodyPr>
          <a:lstStyle/>
          <a:p>
            <a:r>
              <a:rPr lang="en-AU" sz="2000" b="1" u="sng" dirty="0">
                <a:latin typeface="Times New Roman" pitchFamily="18" charset="0"/>
                <a:cs typeface="Times New Roman" pitchFamily="18" charset="0"/>
              </a:rPr>
              <a:t>The first experimental results</a:t>
            </a:r>
            <a:endParaRPr lang="ru-RU" sz="2000" b="1" u="sng"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64" y="1772816"/>
            <a:ext cx="7502880" cy="41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571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245839"/>
            <a:ext cx="7992888" cy="461665"/>
          </a:xfrm>
          <a:prstGeom prst="rect">
            <a:avLst/>
          </a:prstGeom>
        </p:spPr>
        <p:txBody>
          <a:bodyPr wrap="square">
            <a:spAutoFit/>
          </a:bodyPr>
          <a:lstStyle/>
          <a:p>
            <a:pPr algn="ctr"/>
            <a:r>
              <a:rPr lang="en-US" sz="1200" dirty="0" err="1" smtClean="0">
                <a:latin typeface="Times New Roman" pitchFamily="18" charset="0"/>
                <a:cs typeface="Times New Roman" pitchFamily="18" charset="0"/>
              </a:rPr>
              <a:t>N.I.Balalykin</a:t>
            </a:r>
            <a:r>
              <a:rPr lang="en-US" sz="1200" dirty="0" smtClean="0">
                <a:latin typeface="Times New Roman" pitchFamily="18" charset="0"/>
                <a:cs typeface="Times New Roman" pitchFamily="18" charset="0"/>
              </a:rPr>
              <a:t> et al.: “START-UP </a:t>
            </a:r>
            <a:r>
              <a:rPr lang="en-US" sz="1200" dirty="0">
                <a:latin typeface="Times New Roman" pitchFamily="18" charset="0"/>
                <a:cs typeface="Times New Roman" pitchFamily="18" charset="0"/>
              </a:rPr>
              <a:t>THE PROTOTYPE DC-PHOTOINJECTOR (UP TO 400 </a:t>
            </a:r>
            <a:r>
              <a:rPr lang="en-US" sz="1200" dirty="0" err="1">
                <a:latin typeface="Times New Roman" pitchFamily="18" charset="0"/>
                <a:cs typeface="Times New Roman" pitchFamily="18" charset="0"/>
              </a:rPr>
              <a:t>keV</a:t>
            </a:r>
            <a:r>
              <a:rPr lang="en-US" sz="1200" dirty="0">
                <a:latin typeface="Times New Roman" pitchFamily="18" charset="0"/>
                <a:cs typeface="Times New Roman" pitchFamily="18" charset="0"/>
              </a:rPr>
              <a:t>) IN THE PHOTOCATHODE OPERATION MODE TO THE “TRANSMISSION </a:t>
            </a:r>
            <a:r>
              <a:rPr lang="en-US" sz="1200" dirty="0" smtClean="0">
                <a:latin typeface="Times New Roman" pitchFamily="18" charset="0"/>
                <a:cs typeface="Times New Roman" pitchFamily="18" charset="0"/>
              </a:rPr>
              <a:t>MODE“”</a:t>
            </a:r>
            <a:endParaRPr lang="ru-RU" sz="1200" dirty="0"/>
          </a:p>
        </p:txBody>
      </p:sp>
      <p:sp>
        <p:nvSpPr>
          <p:cNvPr id="4" name="TextBox 3"/>
          <p:cNvSpPr txBox="1"/>
          <p:nvPr/>
        </p:nvSpPr>
        <p:spPr>
          <a:xfrm>
            <a:off x="1115616" y="6375811"/>
            <a:ext cx="712879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XII </a:t>
            </a:r>
            <a:r>
              <a:rPr lang="en-US" sz="1200" dirty="0">
                <a:latin typeface="Times New Roman" pitchFamily="18" charset="0"/>
                <a:cs typeface="Times New Roman" pitchFamily="18" charset="0"/>
              </a:rPr>
              <a:t>INTERNATIONAL SEMINAR ON THE PROBLEMS OF ACCELERATED CHARGED PARTICLES</a:t>
            </a:r>
          </a:p>
        </p:txBody>
      </p:sp>
      <p:sp>
        <p:nvSpPr>
          <p:cNvPr id="5" name="TextBox 4"/>
          <p:cNvSpPr txBox="1"/>
          <p:nvPr/>
        </p:nvSpPr>
        <p:spPr>
          <a:xfrm>
            <a:off x="323528" y="908720"/>
            <a:ext cx="6408712" cy="400110"/>
          </a:xfrm>
          <a:prstGeom prst="rect">
            <a:avLst/>
          </a:prstGeom>
          <a:noFill/>
        </p:spPr>
        <p:txBody>
          <a:bodyPr wrap="square" rtlCol="0">
            <a:spAutoFit/>
          </a:bodyPr>
          <a:lstStyle/>
          <a:p>
            <a:r>
              <a:rPr lang="en-AU" sz="2000" b="1" u="sng" dirty="0">
                <a:latin typeface="Times New Roman" pitchFamily="18" charset="0"/>
                <a:cs typeface="Times New Roman" pitchFamily="18" charset="0"/>
              </a:rPr>
              <a:t>The first experimental results</a:t>
            </a:r>
            <a:endParaRPr lang="ru-RU" sz="2000" b="1" u="sng"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245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112825"/>
            <a:ext cx="7992888" cy="461665"/>
          </a:xfrm>
          <a:prstGeom prst="rect">
            <a:avLst/>
          </a:prstGeom>
        </p:spPr>
        <p:txBody>
          <a:bodyPr wrap="square">
            <a:spAutoFit/>
          </a:bodyPr>
          <a:lstStyle/>
          <a:p>
            <a:pPr algn="ctr"/>
            <a:r>
              <a:rPr lang="en-US" sz="1200" dirty="0" err="1" smtClean="0">
                <a:latin typeface="Times New Roman" pitchFamily="18" charset="0"/>
                <a:cs typeface="Times New Roman" pitchFamily="18" charset="0"/>
              </a:rPr>
              <a:t>N.I.Balalykin</a:t>
            </a:r>
            <a:r>
              <a:rPr lang="en-US" sz="1200" dirty="0" smtClean="0">
                <a:latin typeface="Times New Roman" pitchFamily="18" charset="0"/>
                <a:cs typeface="Times New Roman" pitchFamily="18" charset="0"/>
              </a:rPr>
              <a:t> et al.: “START-UP </a:t>
            </a:r>
            <a:r>
              <a:rPr lang="en-US" sz="1200" dirty="0">
                <a:latin typeface="Times New Roman" pitchFamily="18" charset="0"/>
                <a:cs typeface="Times New Roman" pitchFamily="18" charset="0"/>
              </a:rPr>
              <a:t>THE PROTOTYPE DC-PHOTOINJECTOR (UP TO 400 </a:t>
            </a:r>
            <a:r>
              <a:rPr lang="en-US" sz="1200" dirty="0" err="1">
                <a:latin typeface="Times New Roman" pitchFamily="18" charset="0"/>
                <a:cs typeface="Times New Roman" pitchFamily="18" charset="0"/>
              </a:rPr>
              <a:t>keV</a:t>
            </a:r>
            <a:r>
              <a:rPr lang="en-US" sz="1200" dirty="0">
                <a:latin typeface="Times New Roman" pitchFamily="18" charset="0"/>
                <a:cs typeface="Times New Roman" pitchFamily="18" charset="0"/>
              </a:rPr>
              <a:t>) IN THE PHOTOCATHODE OPERATION MODE TO THE “TRANSMISSION </a:t>
            </a:r>
            <a:r>
              <a:rPr lang="en-US" sz="1200" dirty="0" smtClean="0">
                <a:latin typeface="Times New Roman" pitchFamily="18" charset="0"/>
                <a:cs typeface="Times New Roman" pitchFamily="18" charset="0"/>
              </a:rPr>
              <a:t>MODE“”</a:t>
            </a:r>
            <a:endParaRPr lang="ru-RU" sz="1200" dirty="0"/>
          </a:p>
        </p:txBody>
      </p:sp>
      <p:sp>
        <p:nvSpPr>
          <p:cNvPr id="4" name="TextBox 3"/>
          <p:cNvSpPr txBox="1"/>
          <p:nvPr/>
        </p:nvSpPr>
        <p:spPr>
          <a:xfrm>
            <a:off x="1115616" y="6375811"/>
            <a:ext cx="712879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XII </a:t>
            </a:r>
            <a:r>
              <a:rPr lang="en-US" sz="1200" dirty="0">
                <a:latin typeface="Times New Roman" pitchFamily="18" charset="0"/>
                <a:cs typeface="Times New Roman" pitchFamily="18" charset="0"/>
              </a:rPr>
              <a:t>INTERNATIONAL SEMINAR ON THE PROBLEMS OF ACCELERATED CHARGED PARTICLES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43" y="3830862"/>
            <a:ext cx="3281585"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73047" y="5517232"/>
            <a:ext cx="1252332" cy="400110"/>
          </a:xfrm>
          <a:prstGeom prst="rect">
            <a:avLst/>
          </a:prstGeom>
          <a:noFill/>
        </p:spPr>
        <p:txBody>
          <a:bodyPr wrap="square" rtlCol="0">
            <a:spAutoFit/>
          </a:bodyPr>
          <a:lstStyle/>
          <a:p>
            <a:r>
              <a:rPr lang="en-US" sz="2000" dirty="0" smtClean="0">
                <a:solidFill>
                  <a:schemeClr val="bg1"/>
                </a:solidFill>
                <a:latin typeface="Times New Roman" pitchFamily="18" charset="0"/>
                <a:cs typeface="Times New Roman" pitchFamily="18" charset="0"/>
              </a:rPr>
              <a:t>V</a:t>
            </a:r>
            <a:r>
              <a:rPr lang="en-US" sz="1400" dirty="0" smtClean="0">
                <a:solidFill>
                  <a:schemeClr val="bg1"/>
                </a:solidFill>
                <a:latin typeface="Times New Roman" pitchFamily="18" charset="0"/>
                <a:cs typeface="Times New Roman" pitchFamily="18" charset="0"/>
              </a:rPr>
              <a:t>HV</a:t>
            </a:r>
            <a:r>
              <a:rPr lang="en-US" dirty="0" smtClean="0">
                <a:solidFill>
                  <a:schemeClr val="bg1"/>
                </a:solidFill>
                <a:latin typeface="Times New Roman" pitchFamily="18" charset="0"/>
                <a:cs typeface="Times New Roman" pitchFamily="18" charset="0"/>
              </a:rPr>
              <a:t>=0 kV</a:t>
            </a:r>
            <a:endParaRPr lang="ru-RU" dirty="0">
              <a:solidFill>
                <a:schemeClr val="bg1"/>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243" y="3830862"/>
            <a:ext cx="3352545"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878662" y="5559054"/>
            <a:ext cx="1573658" cy="400110"/>
          </a:xfrm>
          <a:prstGeom prst="rect">
            <a:avLst/>
          </a:prstGeom>
          <a:noFill/>
        </p:spPr>
        <p:txBody>
          <a:bodyPr wrap="square" rtlCol="0">
            <a:spAutoFit/>
          </a:bodyPr>
          <a:lstStyle/>
          <a:p>
            <a:r>
              <a:rPr lang="en-US" sz="2000" dirty="0" smtClean="0">
                <a:solidFill>
                  <a:schemeClr val="bg1"/>
                </a:solidFill>
                <a:latin typeface="Times New Roman" pitchFamily="18" charset="0"/>
                <a:cs typeface="Times New Roman" pitchFamily="18" charset="0"/>
              </a:rPr>
              <a:t>V</a:t>
            </a:r>
            <a:r>
              <a:rPr lang="en-US" sz="1400" dirty="0" smtClean="0">
                <a:solidFill>
                  <a:schemeClr val="bg1"/>
                </a:solidFill>
                <a:latin typeface="Times New Roman" pitchFamily="18" charset="0"/>
                <a:cs typeface="Times New Roman" pitchFamily="18" charset="0"/>
              </a:rPr>
              <a:t>HV</a:t>
            </a:r>
            <a:r>
              <a:rPr lang="en-US" dirty="0" smtClean="0">
                <a:solidFill>
                  <a:schemeClr val="bg1"/>
                </a:solidFill>
                <a:latin typeface="Times New Roman" pitchFamily="18" charset="0"/>
                <a:cs typeface="Times New Roman" pitchFamily="18" charset="0"/>
              </a:rPr>
              <a:t>=</a:t>
            </a:r>
            <a:r>
              <a:rPr lang="ru-RU"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80 kV</a:t>
            </a:r>
            <a:endParaRPr lang="ru-RU" dirty="0">
              <a:solidFill>
                <a:schemeClr val="bg1"/>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243" y="1145309"/>
            <a:ext cx="307181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499992" y="775977"/>
            <a:ext cx="4104456" cy="307777"/>
          </a:xfrm>
          <a:prstGeom prst="rect">
            <a:avLst/>
          </a:prstGeom>
          <a:noFill/>
        </p:spPr>
        <p:txBody>
          <a:bodyPr wrap="square" rtlCol="0">
            <a:spAutoFit/>
          </a:bodyPr>
          <a:lstStyle/>
          <a:p>
            <a:pPr algn="ctr"/>
            <a:r>
              <a:rPr lang="en-US" sz="1400" b="1" i="1" dirty="0" err="1">
                <a:latin typeface="Times New Roman" pitchFamily="18" charset="0"/>
                <a:cs typeface="Times New Roman" pitchFamily="18" charset="0"/>
              </a:rPr>
              <a:t>Oscillogram</a:t>
            </a:r>
            <a:r>
              <a:rPr lang="en-US" sz="1400" b="1" i="1" dirty="0">
                <a:latin typeface="Times New Roman" pitchFamily="18" charset="0"/>
                <a:cs typeface="Times New Roman" pitchFamily="18" charset="0"/>
              </a:rPr>
              <a:t> of the </a:t>
            </a:r>
            <a:r>
              <a:rPr lang="en-US" sz="1400" b="1" i="1" dirty="0" err="1">
                <a:latin typeface="Times New Roman" pitchFamily="18" charset="0"/>
                <a:cs typeface="Times New Roman" pitchFamily="18" charset="0"/>
              </a:rPr>
              <a:t>macroimpulse</a:t>
            </a:r>
            <a:r>
              <a:rPr lang="en-US" sz="1400" b="1" i="1" dirty="0">
                <a:latin typeface="Times New Roman" pitchFamily="18" charset="0"/>
                <a:cs typeface="Times New Roman" pitchFamily="18" charset="0"/>
              </a:rPr>
              <a:t> of radiation </a:t>
            </a:r>
            <a:r>
              <a:rPr lang="en-US" sz="1400" b="1" i="1" dirty="0" smtClean="0">
                <a:latin typeface="Times New Roman" pitchFamily="18" charset="0"/>
                <a:cs typeface="Times New Roman" pitchFamily="18" charset="0"/>
              </a:rPr>
              <a:t>UF</a:t>
            </a:r>
            <a:endParaRPr lang="ru-RU" sz="1400" b="1" i="1" dirty="0">
              <a:latin typeface="Times New Roman" pitchFamily="18" charset="0"/>
              <a:cs typeface="Times New Roman" pitchFamily="18" charset="0"/>
            </a:endParaRPr>
          </a:p>
        </p:txBody>
      </p:sp>
      <p:sp>
        <p:nvSpPr>
          <p:cNvPr id="11" name="TextBox 10"/>
          <p:cNvSpPr txBox="1"/>
          <p:nvPr/>
        </p:nvSpPr>
        <p:spPr>
          <a:xfrm>
            <a:off x="328478" y="476672"/>
            <a:ext cx="3518527" cy="400110"/>
          </a:xfrm>
          <a:prstGeom prst="rect">
            <a:avLst/>
          </a:prstGeom>
          <a:noFill/>
        </p:spPr>
        <p:txBody>
          <a:bodyPr wrap="square" rtlCol="0">
            <a:spAutoFit/>
          </a:bodyPr>
          <a:lstStyle/>
          <a:p>
            <a:r>
              <a:rPr lang="en-AU" sz="2000" b="1" u="sng" dirty="0">
                <a:latin typeface="Times New Roman" pitchFamily="18" charset="0"/>
                <a:cs typeface="Times New Roman" pitchFamily="18" charset="0"/>
              </a:rPr>
              <a:t>The first experimental results</a:t>
            </a:r>
            <a:endParaRPr lang="ru-RU" sz="2000" b="1" u="sng" dirty="0">
              <a:latin typeface="Times New Roman" pitchFamily="18" charset="0"/>
              <a:cs typeface="Times New Roman" pitchFamily="18" charset="0"/>
            </a:endParaRPr>
          </a:p>
        </p:txBody>
      </p:sp>
      <p:sp>
        <p:nvSpPr>
          <p:cNvPr id="12" name="Прямоугольник 11"/>
          <p:cNvSpPr/>
          <p:nvPr/>
        </p:nvSpPr>
        <p:spPr>
          <a:xfrm>
            <a:off x="955585" y="1384410"/>
            <a:ext cx="2232248" cy="69973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2568894" y="1693628"/>
            <a:ext cx="572704" cy="369332"/>
          </a:xfrm>
          <a:prstGeom prst="rect">
            <a:avLst/>
          </a:prstGeom>
          <a:noFill/>
        </p:spPr>
        <p:txBody>
          <a:bodyPr wrap="square" rtlCol="0">
            <a:spAutoFit/>
          </a:bodyPr>
          <a:lstStyle/>
          <a:p>
            <a:r>
              <a:rPr lang="en-US" b="1" dirty="0">
                <a:latin typeface="Times New Roman" pitchFamily="18" charset="0"/>
                <a:cs typeface="Times New Roman" pitchFamily="18" charset="0"/>
              </a:rPr>
              <a:t>e</a:t>
            </a:r>
            <a:r>
              <a:rPr lang="en-US" b="1" dirty="0" smtClean="0">
                <a:latin typeface="Times New Roman" pitchFamily="18" charset="0"/>
                <a:cs typeface="Times New Roman" pitchFamily="18" charset="0"/>
              </a:rPr>
              <a:t>,</a:t>
            </a:r>
            <a:r>
              <a:rPr lang="el-GR" b="1" dirty="0" smtClean="0">
                <a:latin typeface="Times New Roman" pitchFamily="18" charset="0"/>
                <a:cs typeface="Times New Roman" pitchFamily="18" charset="0"/>
              </a:rPr>
              <a:t>γ</a:t>
            </a:r>
            <a:endParaRPr lang="ru-RU" b="1" dirty="0">
              <a:latin typeface="Times New Roman" pitchFamily="18" charset="0"/>
              <a:cs typeface="Times New Roman" pitchFamily="18" charset="0"/>
            </a:endParaRPr>
          </a:p>
        </p:txBody>
      </p:sp>
      <p:sp>
        <p:nvSpPr>
          <p:cNvPr id="14" name="Скругленный прямоугольник 13"/>
          <p:cNvSpPr/>
          <p:nvPr/>
        </p:nvSpPr>
        <p:spPr>
          <a:xfrm>
            <a:off x="393166" y="2533156"/>
            <a:ext cx="1298514" cy="765693"/>
          </a:xfrm>
          <a:prstGeom prst="round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единительная линия 14"/>
          <p:cNvCxnSpPr/>
          <p:nvPr/>
        </p:nvCxnSpPr>
        <p:spPr>
          <a:xfrm flipH="1">
            <a:off x="4021123" y="1518583"/>
            <a:ext cx="7912" cy="376387"/>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3517067" y="1894970"/>
            <a:ext cx="511967" cy="0"/>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3517067" y="1536368"/>
            <a:ext cx="519878" cy="0"/>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4036945" y="1707694"/>
            <a:ext cx="2722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953756" y="1384410"/>
            <a:ext cx="10213" cy="6997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949275" y="1253522"/>
            <a:ext cx="0" cy="2700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a:spLocks noChangeAspect="1"/>
          </p:cNvSpPr>
          <p:nvPr/>
        </p:nvSpPr>
        <p:spPr>
          <a:xfrm rot="16200000">
            <a:off x="3276084" y="2789406"/>
            <a:ext cx="337966" cy="1440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2" name="Прямая соединительная линия 21"/>
          <p:cNvCxnSpPr/>
          <p:nvPr/>
        </p:nvCxnSpPr>
        <p:spPr>
          <a:xfrm>
            <a:off x="2882707" y="2800686"/>
            <a:ext cx="2160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V="1">
            <a:off x="3319055" y="3222686"/>
            <a:ext cx="252024" cy="42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V="1">
            <a:off x="2057866" y="2533156"/>
            <a:ext cx="1" cy="2548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a:endCxn id="21" idx="3"/>
          </p:cNvCxnSpPr>
          <p:nvPr/>
        </p:nvCxnSpPr>
        <p:spPr>
          <a:xfrm>
            <a:off x="3445059" y="2522640"/>
            <a:ext cx="8" cy="1697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Блок-схема: узел 25"/>
          <p:cNvSpPr/>
          <p:nvPr/>
        </p:nvSpPr>
        <p:spPr>
          <a:xfrm>
            <a:off x="924779" y="1217522"/>
            <a:ext cx="72000" cy="72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Блок-схема: узел 26"/>
          <p:cNvSpPr/>
          <p:nvPr/>
        </p:nvSpPr>
        <p:spPr>
          <a:xfrm>
            <a:off x="3409059" y="3072099"/>
            <a:ext cx="72000" cy="72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Блок-схема: узел 27"/>
          <p:cNvSpPr/>
          <p:nvPr/>
        </p:nvSpPr>
        <p:spPr>
          <a:xfrm>
            <a:off x="2949753" y="2517155"/>
            <a:ext cx="72000" cy="72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p:cNvSpPr txBox="1"/>
          <p:nvPr/>
        </p:nvSpPr>
        <p:spPr>
          <a:xfrm>
            <a:off x="347702" y="2702767"/>
            <a:ext cx="1432249" cy="369332"/>
          </a:xfrm>
          <a:prstGeom prst="rect">
            <a:avLst/>
          </a:prstGeom>
          <a:noFill/>
        </p:spPr>
        <p:txBody>
          <a:bodyPr wrap="square" rtlCol="0">
            <a:spAutoFit/>
          </a:bodyPr>
          <a:lstStyle/>
          <a:p>
            <a:r>
              <a:rPr lang="en-AU" b="1" dirty="0">
                <a:latin typeface="Times New Roman" pitchFamily="18" charset="0"/>
                <a:cs typeface="Times New Roman" pitchFamily="18" charset="0"/>
              </a:rPr>
              <a:t>oscilloscope</a:t>
            </a:r>
            <a:endParaRPr lang="ru-RU" b="1" dirty="0">
              <a:latin typeface="Times New Roman" pitchFamily="18" charset="0"/>
              <a:cs typeface="Times New Roman" pitchFamily="18" charset="0"/>
            </a:endParaRPr>
          </a:p>
        </p:txBody>
      </p:sp>
      <p:cxnSp>
        <p:nvCxnSpPr>
          <p:cNvPr id="30" name="Прямая соединительная линия 29"/>
          <p:cNvCxnSpPr/>
          <p:nvPr/>
        </p:nvCxnSpPr>
        <p:spPr>
          <a:xfrm flipV="1">
            <a:off x="4309155" y="1683838"/>
            <a:ext cx="0" cy="8388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389848" y="1316944"/>
            <a:ext cx="1368152" cy="738664"/>
          </a:xfrm>
          <a:prstGeom prst="rect">
            <a:avLst/>
          </a:prstGeom>
          <a:noFill/>
        </p:spPr>
        <p:txBody>
          <a:bodyPr wrap="square" rtlCol="0">
            <a:spAutoFit/>
          </a:bodyPr>
          <a:lstStyle/>
          <a:p>
            <a:pPr algn="ctr"/>
            <a:r>
              <a:rPr lang="en-AU" sz="1400" b="1" dirty="0" smtClean="0">
                <a:latin typeface="Times New Roman" pitchFamily="18" charset="0"/>
                <a:cs typeface="Times New Roman" pitchFamily="18" charset="0"/>
              </a:rPr>
              <a:t>Accelerating</a:t>
            </a:r>
          </a:p>
          <a:p>
            <a:pPr algn="ctr"/>
            <a:endParaRPr lang="en-AU" sz="1400" b="1" dirty="0" smtClean="0">
              <a:latin typeface="Times New Roman" pitchFamily="18" charset="0"/>
              <a:cs typeface="Times New Roman" pitchFamily="18" charset="0"/>
            </a:endParaRPr>
          </a:p>
          <a:p>
            <a:pPr algn="ctr"/>
            <a:r>
              <a:rPr lang="en-AU" sz="1400" b="1" dirty="0" smtClean="0">
                <a:latin typeface="Times New Roman" pitchFamily="18" charset="0"/>
                <a:cs typeface="Times New Roman" pitchFamily="18" charset="0"/>
              </a:rPr>
              <a:t> </a:t>
            </a:r>
            <a:r>
              <a:rPr lang="en-AU" sz="1400" b="1" dirty="0">
                <a:latin typeface="Times New Roman" pitchFamily="18" charset="0"/>
                <a:cs typeface="Times New Roman" pitchFamily="18" charset="0"/>
              </a:rPr>
              <a:t>structure</a:t>
            </a:r>
            <a:endParaRPr lang="ru-RU" sz="1400" b="1" dirty="0">
              <a:latin typeface="Times New Roman" pitchFamily="18" charset="0"/>
              <a:cs typeface="Times New Roman" pitchFamily="18" charset="0"/>
            </a:endParaRPr>
          </a:p>
        </p:txBody>
      </p:sp>
      <p:sp>
        <p:nvSpPr>
          <p:cNvPr id="32" name="Месяц 31"/>
          <p:cNvSpPr/>
          <p:nvPr/>
        </p:nvSpPr>
        <p:spPr>
          <a:xfrm>
            <a:off x="1023061" y="1590262"/>
            <a:ext cx="144016" cy="288032"/>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963969" y="1590262"/>
            <a:ext cx="144016" cy="2880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955585" y="1677446"/>
            <a:ext cx="203108" cy="11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5" name="Прямая со стрелкой 34"/>
          <p:cNvCxnSpPr/>
          <p:nvPr/>
        </p:nvCxnSpPr>
        <p:spPr>
          <a:xfrm>
            <a:off x="276707" y="1762075"/>
            <a:ext cx="678878" cy="0"/>
          </a:xfrm>
          <a:prstGeom prst="straightConnector1">
            <a:avLst/>
          </a:prstGeom>
          <a:ln w="3810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47702" y="1690574"/>
            <a:ext cx="286352" cy="369332"/>
          </a:xfrm>
          <a:prstGeom prst="rect">
            <a:avLst/>
          </a:prstGeom>
          <a:noFill/>
        </p:spPr>
        <p:txBody>
          <a:bodyPr wrap="square" rtlCol="0">
            <a:spAutoFit/>
          </a:bodyPr>
          <a:lstStyle/>
          <a:p>
            <a:r>
              <a:rPr lang="el-GR" b="1" dirty="0" smtClean="0">
                <a:latin typeface="Times New Roman" pitchFamily="18" charset="0"/>
                <a:cs typeface="Times New Roman" pitchFamily="18" charset="0"/>
              </a:rPr>
              <a:t>γ</a:t>
            </a:r>
            <a:endParaRPr lang="ru-RU" b="1" dirty="0">
              <a:latin typeface="Times New Roman" pitchFamily="18" charset="0"/>
              <a:cs typeface="Times New Roman" pitchFamily="18" charset="0"/>
            </a:endParaRPr>
          </a:p>
        </p:txBody>
      </p:sp>
      <p:cxnSp>
        <p:nvCxnSpPr>
          <p:cNvPr id="37" name="Прямая со стрелкой 36"/>
          <p:cNvCxnSpPr/>
          <p:nvPr/>
        </p:nvCxnSpPr>
        <p:spPr>
          <a:xfrm flipV="1">
            <a:off x="1313010" y="1649944"/>
            <a:ext cx="2488231" cy="27502"/>
          </a:xfrm>
          <a:prstGeom prst="straightConnector1">
            <a:avLst/>
          </a:prstGeom>
          <a:ln w="28575">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V="1">
            <a:off x="1309054" y="1759126"/>
            <a:ext cx="2488231" cy="27502"/>
          </a:xfrm>
          <a:prstGeom prst="straightConnector1">
            <a:avLst/>
          </a:prstGeom>
          <a:ln w="1905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2417" y="1104856"/>
            <a:ext cx="617993" cy="369332"/>
          </a:xfrm>
          <a:prstGeom prst="rect">
            <a:avLst/>
          </a:prstGeom>
          <a:noFill/>
        </p:spPr>
        <p:txBody>
          <a:bodyPr wrap="square" rtlCol="0">
            <a:spAutoFit/>
          </a:bodyPr>
          <a:lstStyle/>
          <a:p>
            <a:r>
              <a:rPr lang="en-US" dirty="0" smtClean="0">
                <a:latin typeface="Times New Roman" pitchFamily="18" charset="0"/>
                <a:cs typeface="Times New Roman" pitchFamily="18" charset="0"/>
              </a:rPr>
              <a:t>-HV</a:t>
            </a:r>
            <a:endParaRPr lang="ru-RU" dirty="0">
              <a:latin typeface="Times New Roman" pitchFamily="18" charset="0"/>
              <a:cs typeface="Times New Roman" pitchFamily="18" charset="0"/>
            </a:endParaRPr>
          </a:p>
        </p:txBody>
      </p:sp>
      <p:sp>
        <p:nvSpPr>
          <p:cNvPr id="40" name="TextBox 39"/>
          <p:cNvSpPr txBox="1"/>
          <p:nvPr/>
        </p:nvSpPr>
        <p:spPr>
          <a:xfrm>
            <a:off x="280654" y="2181320"/>
            <a:ext cx="1280322" cy="307777"/>
          </a:xfrm>
          <a:prstGeom prst="rect">
            <a:avLst/>
          </a:prstGeom>
          <a:noFill/>
        </p:spPr>
        <p:txBody>
          <a:bodyPr wrap="square" rtlCol="0">
            <a:spAutoFit/>
          </a:bodyPr>
          <a:lstStyle/>
          <a:p>
            <a:r>
              <a:rPr lang="en-AU" sz="1400" b="1" dirty="0">
                <a:latin typeface="Times New Roman" pitchFamily="18" charset="0"/>
                <a:cs typeface="Times New Roman" pitchFamily="18" charset="0"/>
              </a:rPr>
              <a:t>Photocathode</a:t>
            </a:r>
            <a:endParaRPr lang="ru-RU" sz="1400" b="1" dirty="0">
              <a:latin typeface="Times New Roman" pitchFamily="18" charset="0"/>
              <a:cs typeface="Times New Roman" pitchFamily="18" charset="0"/>
            </a:endParaRPr>
          </a:p>
        </p:txBody>
      </p:sp>
      <p:sp>
        <p:nvSpPr>
          <p:cNvPr id="41" name="TextBox 40"/>
          <p:cNvSpPr txBox="1"/>
          <p:nvPr/>
        </p:nvSpPr>
        <p:spPr>
          <a:xfrm>
            <a:off x="2577976" y="2150542"/>
            <a:ext cx="1260140" cy="307777"/>
          </a:xfrm>
          <a:prstGeom prst="rect">
            <a:avLst/>
          </a:prstGeom>
          <a:noFill/>
        </p:spPr>
        <p:txBody>
          <a:bodyPr wrap="square" rtlCol="0">
            <a:spAutoFit/>
          </a:bodyPr>
          <a:lstStyle/>
          <a:p>
            <a:r>
              <a:rPr lang="en-AU" sz="1400" b="1" dirty="0">
                <a:latin typeface="Times New Roman" pitchFamily="18" charset="0"/>
                <a:cs typeface="Times New Roman" pitchFamily="18" charset="0"/>
              </a:rPr>
              <a:t>Faraday </a:t>
            </a:r>
            <a:r>
              <a:rPr lang="en-AU" sz="1400" b="1" dirty="0" smtClean="0">
                <a:latin typeface="Times New Roman" pitchFamily="18" charset="0"/>
                <a:cs typeface="Times New Roman" pitchFamily="18" charset="0"/>
              </a:rPr>
              <a:t>Cup</a:t>
            </a:r>
            <a:endParaRPr lang="ru-RU" sz="1400" b="1" dirty="0">
              <a:latin typeface="Times New Roman" pitchFamily="18" charset="0"/>
              <a:cs typeface="Times New Roman" pitchFamily="18" charset="0"/>
            </a:endParaRPr>
          </a:p>
        </p:txBody>
      </p:sp>
      <p:cxnSp>
        <p:nvCxnSpPr>
          <p:cNvPr id="42" name="Прямая соединительная линия 41"/>
          <p:cNvCxnSpPr/>
          <p:nvPr/>
        </p:nvCxnSpPr>
        <p:spPr>
          <a:xfrm>
            <a:off x="2882707" y="2933645"/>
            <a:ext cx="2160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2057867" y="2538973"/>
            <a:ext cx="2251288" cy="15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flipV="1">
            <a:off x="1691680" y="2788035"/>
            <a:ext cx="366186" cy="2457"/>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3445067" y="3026554"/>
            <a:ext cx="0" cy="196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2985753" y="2553155"/>
            <a:ext cx="0" cy="2373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2993373" y="2949879"/>
            <a:ext cx="0" cy="1747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2985753" y="3124620"/>
            <a:ext cx="4543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Блок-схема: узел 48"/>
          <p:cNvSpPr/>
          <p:nvPr/>
        </p:nvSpPr>
        <p:spPr>
          <a:xfrm>
            <a:off x="3409067" y="2489097"/>
            <a:ext cx="72000" cy="72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0" name="Прямая со стрелкой 49"/>
          <p:cNvCxnSpPr/>
          <p:nvPr/>
        </p:nvCxnSpPr>
        <p:spPr>
          <a:xfrm flipV="1">
            <a:off x="3373067" y="1918190"/>
            <a:ext cx="288016" cy="263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33497" y="2671823"/>
            <a:ext cx="974507" cy="369332"/>
          </a:xfrm>
          <a:prstGeom prst="rect">
            <a:avLst/>
          </a:prstGeom>
          <a:noFill/>
        </p:spPr>
        <p:txBody>
          <a:bodyPr wrap="square" rtlCol="0">
            <a:spAutoFit/>
          </a:bodyPr>
          <a:lstStyle/>
          <a:p>
            <a:r>
              <a:rPr lang="en-US" dirty="0" smtClean="0"/>
              <a:t>R=1 M</a:t>
            </a:r>
            <a:r>
              <a:rPr lang="el-GR" dirty="0" smtClean="0"/>
              <a:t>Ω</a:t>
            </a:r>
            <a:endParaRPr lang="ru-RU" dirty="0"/>
          </a:p>
        </p:txBody>
      </p:sp>
      <p:sp>
        <p:nvSpPr>
          <p:cNvPr id="52" name="TextBox 51"/>
          <p:cNvSpPr txBox="1"/>
          <p:nvPr/>
        </p:nvSpPr>
        <p:spPr>
          <a:xfrm>
            <a:off x="2102117" y="2692423"/>
            <a:ext cx="996614" cy="369332"/>
          </a:xfrm>
          <a:prstGeom prst="rect">
            <a:avLst/>
          </a:prstGeom>
          <a:noFill/>
        </p:spPr>
        <p:txBody>
          <a:bodyPr wrap="square" rtlCol="0">
            <a:spAutoFit/>
          </a:bodyPr>
          <a:lstStyle/>
          <a:p>
            <a:r>
              <a:rPr lang="en-US" dirty="0" smtClean="0"/>
              <a:t>C=1nF</a:t>
            </a:r>
            <a:endParaRPr lang="ru-RU" dirty="0"/>
          </a:p>
        </p:txBody>
      </p:sp>
      <p:sp>
        <p:nvSpPr>
          <p:cNvPr id="53" name="TextBox 52"/>
          <p:cNvSpPr txBox="1"/>
          <p:nvPr/>
        </p:nvSpPr>
        <p:spPr>
          <a:xfrm>
            <a:off x="666327" y="892507"/>
            <a:ext cx="2994756" cy="307777"/>
          </a:xfrm>
          <a:prstGeom prst="rect">
            <a:avLst/>
          </a:prstGeom>
          <a:noFill/>
        </p:spPr>
        <p:txBody>
          <a:bodyPr wrap="square" rtlCol="0">
            <a:spAutoFit/>
          </a:bodyPr>
          <a:lstStyle/>
          <a:p>
            <a:pPr algn="ctr"/>
            <a:r>
              <a:rPr lang="en-US" sz="1400" b="1" i="1" dirty="0">
                <a:latin typeface="Times New Roman" pitchFamily="18" charset="0"/>
                <a:cs typeface="Times New Roman" pitchFamily="18" charset="0"/>
              </a:rPr>
              <a:t>Beam charge measurement circuit</a:t>
            </a:r>
            <a:endParaRPr lang="ru-RU" sz="1400" b="1" i="1" dirty="0">
              <a:latin typeface="Times New Roman" pitchFamily="18" charset="0"/>
              <a:cs typeface="Times New Roman" pitchFamily="18" charset="0"/>
            </a:endParaRPr>
          </a:p>
        </p:txBody>
      </p:sp>
      <p:cxnSp>
        <p:nvCxnSpPr>
          <p:cNvPr id="54" name="Прямая со стрелкой 53"/>
          <p:cNvCxnSpPr/>
          <p:nvPr/>
        </p:nvCxnSpPr>
        <p:spPr>
          <a:xfrm flipV="1">
            <a:off x="913131" y="1918190"/>
            <a:ext cx="181938" cy="3862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11413" y="3429000"/>
            <a:ext cx="2430185" cy="307777"/>
          </a:xfrm>
          <a:prstGeom prst="rect">
            <a:avLst/>
          </a:prstGeom>
          <a:noFill/>
        </p:spPr>
        <p:txBody>
          <a:bodyPr wrap="square" rtlCol="0">
            <a:spAutoFit/>
          </a:bodyPr>
          <a:lstStyle/>
          <a:p>
            <a:pPr algn="ctr"/>
            <a:r>
              <a:rPr lang="en-US" sz="1400" b="1" i="1" dirty="0" err="1" smtClean="0">
                <a:latin typeface="Times New Roman" pitchFamily="18" charset="0"/>
                <a:cs typeface="Times New Roman" pitchFamily="18" charset="0"/>
              </a:rPr>
              <a:t>Oscillogram</a:t>
            </a:r>
            <a:r>
              <a:rPr lang="en-US" sz="1400" b="1" i="1" dirty="0" smtClean="0">
                <a:latin typeface="Times New Roman" pitchFamily="18" charset="0"/>
                <a:cs typeface="Times New Roman" pitchFamily="18" charset="0"/>
              </a:rPr>
              <a:t> 1 (V=0kV)</a:t>
            </a:r>
            <a:endParaRPr lang="ru-RU" sz="1400" b="1" i="1" dirty="0">
              <a:latin typeface="Times New Roman" pitchFamily="18" charset="0"/>
              <a:cs typeface="Times New Roman" pitchFamily="18" charset="0"/>
            </a:endParaRPr>
          </a:p>
        </p:txBody>
      </p:sp>
      <p:sp>
        <p:nvSpPr>
          <p:cNvPr id="57" name="TextBox 56"/>
          <p:cNvSpPr txBox="1"/>
          <p:nvPr/>
        </p:nvSpPr>
        <p:spPr>
          <a:xfrm>
            <a:off x="5105771" y="3426260"/>
            <a:ext cx="2994756" cy="307777"/>
          </a:xfrm>
          <a:prstGeom prst="rect">
            <a:avLst/>
          </a:prstGeom>
          <a:noFill/>
        </p:spPr>
        <p:txBody>
          <a:bodyPr wrap="square" rtlCol="0">
            <a:spAutoFit/>
          </a:bodyPr>
          <a:lstStyle/>
          <a:p>
            <a:pPr algn="ctr"/>
            <a:r>
              <a:rPr lang="en-US" sz="1400" b="1" i="1" dirty="0" err="1" smtClean="0">
                <a:latin typeface="Times New Roman" pitchFamily="18" charset="0"/>
                <a:cs typeface="Times New Roman" pitchFamily="18" charset="0"/>
              </a:rPr>
              <a:t>Oscillogram</a:t>
            </a:r>
            <a:r>
              <a:rPr lang="en-US" sz="1400" b="1" i="1" dirty="0" smtClean="0">
                <a:latin typeface="Times New Roman" pitchFamily="18" charset="0"/>
                <a:cs typeface="Times New Roman" pitchFamily="18" charset="0"/>
              </a:rPr>
              <a:t> 2 (V=</a:t>
            </a:r>
            <a:r>
              <a:rPr lang="ru-RU" sz="1400" b="1" i="1" dirty="0" smtClean="0">
                <a:latin typeface="Times New Roman" pitchFamily="18" charset="0"/>
                <a:cs typeface="Times New Roman" pitchFamily="18" charset="0"/>
              </a:rPr>
              <a:t> -</a:t>
            </a:r>
            <a:r>
              <a:rPr lang="en-US" sz="1400" b="1" i="1" dirty="0" smtClean="0">
                <a:latin typeface="Times New Roman" pitchFamily="18" charset="0"/>
                <a:cs typeface="Times New Roman" pitchFamily="18" charset="0"/>
              </a:rPr>
              <a:t>80kV</a:t>
            </a:r>
            <a:r>
              <a:rPr lang="en-US" sz="1400" b="1" dirty="0" smtClean="0">
                <a:latin typeface="Times New Roman" pitchFamily="18" charset="0"/>
                <a:cs typeface="Times New Roman" pitchFamily="18" charset="0"/>
              </a:rPr>
              <a:t>)</a:t>
            </a:r>
            <a:endParaRPr lang="ru-RU" sz="1400" b="1" dirty="0">
              <a:latin typeface="Times New Roman" pitchFamily="18" charset="0"/>
              <a:cs typeface="Times New Roman" pitchFamily="18" charset="0"/>
            </a:endParaRPr>
          </a:p>
        </p:txBody>
      </p:sp>
      <p:cxnSp>
        <p:nvCxnSpPr>
          <p:cNvPr id="58" name="Прямая соединительная линия 57"/>
          <p:cNvCxnSpPr/>
          <p:nvPr/>
        </p:nvCxnSpPr>
        <p:spPr>
          <a:xfrm>
            <a:off x="1691680" y="3026554"/>
            <a:ext cx="382244" cy="3836"/>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719487" y="3059262"/>
            <a:ext cx="1920500" cy="307777"/>
          </a:xfrm>
          <a:prstGeom prst="rect">
            <a:avLst/>
          </a:prstGeom>
          <a:noFill/>
        </p:spPr>
        <p:txBody>
          <a:bodyPr wrap="square" rtlCol="0">
            <a:spAutoFit/>
          </a:bodyPr>
          <a:lstStyle/>
          <a:p>
            <a:r>
              <a:rPr lang="en-AU" sz="1400" b="1" dirty="0">
                <a:latin typeface="Times New Roman" pitchFamily="18" charset="0"/>
                <a:cs typeface="Times New Roman" pitchFamily="18" charset="0"/>
              </a:rPr>
              <a:t>synchronization</a:t>
            </a:r>
            <a:endParaRPr lang="ru-RU"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595030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245839"/>
            <a:ext cx="7992888" cy="461665"/>
          </a:xfrm>
          <a:prstGeom prst="rect">
            <a:avLst/>
          </a:prstGeom>
        </p:spPr>
        <p:txBody>
          <a:bodyPr wrap="square">
            <a:spAutoFit/>
          </a:bodyPr>
          <a:lstStyle/>
          <a:p>
            <a:pPr algn="ctr"/>
            <a:r>
              <a:rPr lang="en-US" sz="1200" dirty="0" err="1" smtClean="0">
                <a:latin typeface="Times New Roman" pitchFamily="18" charset="0"/>
                <a:cs typeface="Times New Roman" pitchFamily="18" charset="0"/>
              </a:rPr>
              <a:t>N.I.Balalykin</a:t>
            </a:r>
            <a:r>
              <a:rPr lang="en-US" sz="1200" dirty="0" smtClean="0">
                <a:latin typeface="Times New Roman" pitchFamily="18" charset="0"/>
                <a:cs typeface="Times New Roman" pitchFamily="18" charset="0"/>
              </a:rPr>
              <a:t> et al.: “START-UP </a:t>
            </a:r>
            <a:r>
              <a:rPr lang="en-US" sz="1200" dirty="0">
                <a:latin typeface="Times New Roman" pitchFamily="18" charset="0"/>
                <a:cs typeface="Times New Roman" pitchFamily="18" charset="0"/>
              </a:rPr>
              <a:t>THE PROTOTYPE DC-PHOTOINJECTOR (UP TO 400 </a:t>
            </a:r>
            <a:r>
              <a:rPr lang="en-US" sz="1200" dirty="0" err="1">
                <a:latin typeface="Times New Roman" pitchFamily="18" charset="0"/>
                <a:cs typeface="Times New Roman" pitchFamily="18" charset="0"/>
              </a:rPr>
              <a:t>keV</a:t>
            </a:r>
            <a:r>
              <a:rPr lang="en-US" sz="1200" dirty="0">
                <a:latin typeface="Times New Roman" pitchFamily="18" charset="0"/>
                <a:cs typeface="Times New Roman" pitchFamily="18" charset="0"/>
              </a:rPr>
              <a:t>) IN THE PHOTOCATHODE OPERATION MODE TO THE “TRANSMISSION </a:t>
            </a:r>
            <a:r>
              <a:rPr lang="en-US" sz="1200" dirty="0" smtClean="0">
                <a:latin typeface="Times New Roman" pitchFamily="18" charset="0"/>
                <a:cs typeface="Times New Roman" pitchFamily="18" charset="0"/>
              </a:rPr>
              <a:t>MODE“”</a:t>
            </a:r>
            <a:endParaRPr lang="ru-RU" sz="1200" dirty="0"/>
          </a:p>
        </p:txBody>
      </p:sp>
      <p:sp>
        <p:nvSpPr>
          <p:cNvPr id="4" name="TextBox 3"/>
          <p:cNvSpPr txBox="1"/>
          <p:nvPr/>
        </p:nvSpPr>
        <p:spPr>
          <a:xfrm>
            <a:off x="1115616" y="6375811"/>
            <a:ext cx="712879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XII </a:t>
            </a:r>
            <a:r>
              <a:rPr lang="en-US" sz="1200" dirty="0">
                <a:latin typeface="Times New Roman" pitchFamily="18" charset="0"/>
                <a:cs typeface="Times New Roman" pitchFamily="18" charset="0"/>
              </a:rPr>
              <a:t>INTERNATIONAL SEMINAR ON THE PROBLEMS OF ACCELERATED CHARGED PARTICLES</a:t>
            </a:r>
          </a:p>
        </p:txBody>
      </p:sp>
      <p:sp>
        <p:nvSpPr>
          <p:cNvPr id="8" name="TextBox 7"/>
          <p:cNvSpPr txBox="1"/>
          <p:nvPr/>
        </p:nvSpPr>
        <p:spPr>
          <a:xfrm>
            <a:off x="237701" y="689818"/>
            <a:ext cx="3518527" cy="400110"/>
          </a:xfrm>
          <a:prstGeom prst="rect">
            <a:avLst/>
          </a:prstGeom>
          <a:noFill/>
        </p:spPr>
        <p:txBody>
          <a:bodyPr wrap="square" rtlCol="0">
            <a:spAutoFit/>
          </a:bodyPr>
          <a:lstStyle/>
          <a:p>
            <a:r>
              <a:rPr lang="en-AU" sz="2000" b="1" u="sng" dirty="0">
                <a:latin typeface="Times New Roman" pitchFamily="18" charset="0"/>
                <a:cs typeface="Times New Roman" pitchFamily="18" charset="0"/>
              </a:rPr>
              <a:t>The first experimental results</a:t>
            </a:r>
            <a:endParaRPr lang="ru-RU" sz="2000" b="1" u="sng" dirty="0">
              <a:latin typeface="Times New Roman" pitchFamily="18" charset="0"/>
              <a:cs typeface="Times New Roman" pitchFamily="18" charset="0"/>
            </a:endParaRPr>
          </a:p>
        </p:txBody>
      </p:sp>
      <p:sp>
        <p:nvSpPr>
          <p:cNvPr id="2" name="Прямоугольник 1"/>
          <p:cNvSpPr/>
          <p:nvPr/>
        </p:nvSpPr>
        <p:spPr>
          <a:xfrm>
            <a:off x="467544" y="1628800"/>
            <a:ext cx="8136904" cy="1477328"/>
          </a:xfrm>
          <a:prstGeom prst="rect">
            <a:avLst/>
          </a:prstGeom>
        </p:spPr>
        <p:txBody>
          <a:bodyPr wrap="square">
            <a:spAutoFit/>
          </a:bodyPr>
          <a:lstStyle/>
          <a:p>
            <a:pPr algn="just"/>
            <a:r>
              <a:rPr lang="en-US" dirty="0"/>
              <a:t>In April 2017, the first beam of photoelectrons was obtained at the stand. Macro pulses with a charge of 15 </a:t>
            </a:r>
            <a:r>
              <a:rPr lang="en-US" dirty="0" err="1"/>
              <a:t>nC</a:t>
            </a:r>
            <a:r>
              <a:rPr lang="en-US" dirty="0"/>
              <a:t> were registered. This corresponds to a </a:t>
            </a:r>
            <a:r>
              <a:rPr lang="en-US" dirty="0" err="1"/>
              <a:t>micropulse</a:t>
            </a:r>
            <a:r>
              <a:rPr lang="en-US" dirty="0"/>
              <a:t> of 200 mA, a </a:t>
            </a:r>
            <a:r>
              <a:rPr lang="en-US" dirty="0" err="1"/>
              <a:t>macropulse</a:t>
            </a:r>
            <a:r>
              <a:rPr lang="en-US" dirty="0"/>
              <a:t> of 20 </a:t>
            </a:r>
            <a:r>
              <a:rPr lang="en-US" dirty="0" err="1"/>
              <a:t>μA</a:t>
            </a:r>
            <a:r>
              <a:rPr lang="en-US" dirty="0"/>
              <a:t> and an average current of 150 </a:t>
            </a:r>
            <a:r>
              <a:rPr lang="en-US" dirty="0" err="1"/>
              <a:t>nA</a:t>
            </a:r>
            <a:r>
              <a:rPr lang="en-US" dirty="0"/>
              <a:t> at a repetition rate of 10 Hz. The voltage at the cathode was -80 kV. A transparent copper cathode was used with a cell size of 40 * 40 </a:t>
            </a:r>
            <a:r>
              <a:rPr lang="en-US" dirty="0" err="1"/>
              <a:t>μm</a:t>
            </a:r>
            <a:r>
              <a:rPr lang="en-US" dirty="0"/>
              <a:t> and a wire diameter of 30 </a:t>
            </a:r>
            <a:r>
              <a:rPr lang="en-US" dirty="0" err="1"/>
              <a:t>μm</a:t>
            </a:r>
            <a:r>
              <a:rPr lang="en-US" dirty="0"/>
              <a:t>. </a:t>
            </a:r>
            <a:endParaRPr lang="ru-RU" dirty="0"/>
          </a:p>
        </p:txBody>
      </p:sp>
      <p:sp>
        <p:nvSpPr>
          <p:cNvPr id="5" name="Прямоугольник 4"/>
          <p:cNvSpPr/>
          <p:nvPr/>
        </p:nvSpPr>
        <p:spPr>
          <a:xfrm>
            <a:off x="395536" y="3429000"/>
            <a:ext cx="8208912" cy="923330"/>
          </a:xfrm>
          <a:prstGeom prst="rect">
            <a:avLst/>
          </a:prstGeom>
        </p:spPr>
        <p:txBody>
          <a:bodyPr wrap="square">
            <a:spAutoFit/>
          </a:bodyPr>
          <a:lstStyle/>
          <a:p>
            <a:pPr algn="just"/>
            <a:r>
              <a:rPr lang="en-US" dirty="0"/>
              <a:t>The charge of the </a:t>
            </a:r>
            <a:r>
              <a:rPr lang="en-US" dirty="0" err="1"/>
              <a:t>macroimpulse</a:t>
            </a:r>
            <a:r>
              <a:rPr lang="en-US" dirty="0"/>
              <a:t> was measured using a Faraday cylinder at a capacitance of 1 </a:t>
            </a:r>
            <a:r>
              <a:rPr lang="en-US" dirty="0" err="1"/>
              <a:t>nF</a:t>
            </a:r>
            <a:r>
              <a:rPr lang="en-US" dirty="0"/>
              <a:t>. The voltage on the capacitor was recorded by an </a:t>
            </a:r>
            <a:r>
              <a:rPr lang="en-US" dirty="0" smtClean="0"/>
              <a:t>oscilloscope Tektronix TDS 2024B. </a:t>
            </a:r>
            <a:r>
              <a:rPr lang="en-US" dirty="0"/>
              <a:t>Then the charge of the </a:t>
            </a:r>
            <a:r>
              <a:rPr lang="en-US" dirty="0" err="1"/>
              <a:t>macroimpulse</a:t>
            </a:r>
            <a:r>
              <a:rPr lang="en-US" dirty="0"/>
              <a:t> was </a:t>
            </a:r>
            <a:r>
              <a:rPr lang="en-US" dirty="0" smtClean="0"/>
              <a:t>calculated (Q=C*V).</a:t>
            </a:r>
            <a:endParaRPr lang="ru-RU" dirty="0"/>
          </a:p>
        </p:txBody>
      </p:sp>
      <p:sp>
        <p:nvSpPr>
          <p:cNvPr id="6" name="Прямоугольник 5"/>
          <p:cNvSpPr/>
          <p:nvPr/>
        </p:nvSpPr>
        <p:spPr>
          <a:xfrm>
            <a:off x="467544" y="4653136"/>
            <a:ext cx="8136904" cy="646331"/>
          </a:xfrm>
          <a:prstGeom prst="rect">
            <a:avLst/>
          </a:prstGeom>
        </p:spPr>
        <p:txBody>
          <a:bodyPr wrap="square">
            <a:spAutoFit/>
          </a:bodyPr>
          <a:lstStyle/>
          <a:p>
            <a:pPr algn="just"/>
            <a:r>
              <a:rPr lang="en-US" dirty="0"/>
              <a:t>It should be noted that at this stage photoemission from the Faraday cylinder, secondary emission, and so on was not taken into account.</a:t>
            </a:r>
            <a:endParaRPr lang="ru-RU" dirty="0"/>
          </a:p>
        </p:txBody>
      </p:sp>
    </p:spTree>
    <p:extLst>
      <p:ext uri="{BB962C8B-B14F-4D97-AF65-F5344CB8AC3E}">
        <p14:creationId xmlns:p14="http://schemas.microsoft.com/office/powerpoint/2010/main" val="1727279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245839"/>
            <a:ext cx="7992888" cy="461665"/>
          </a:xfrm>
          <a:prstGeom prst="rect">
            <a:avLst/>
          </a:prstGeom>
        </p:spPr>
        <p:txBody>
          <a:bodyPr wrap="square">
            <a:spAutoFit/>
          </a:bodyPr>
          <a:lstStyle/>
          <a:p>
            <a:pPr algn="ctr"/>
            <a:r>
              <a:rPr lang="en-US" sz="1200" dirty="0" err="1" smtClean="0">
                <a:latin typeface="Times New Roman" pitchFamily="18" charset="0"/>
                <a:cs typeface="Times New Roman" pitchFamily="18" charset="0"/>
              </a:rPr>
              <a:t>N.I.Balalykin</a:t>
            </a:r>
            <a:r>
              <a:rPr lang="en-US" sz="1200" dirty="0" smtClean="0">
                <a:latin typeface="Times New Roman" pitchFamily="18" charset="0"/>
                <a:cs typeface="Times New Roman" pitchFamily="18" charset="0"/>
              </a:rPr>
              <a:t> et al.: “START-UP </a:t>
            </a:r>
            <a:r>
              <a:rPr lang="en-US" sz="1200" dirty="0">
                <a:latin typeface="Times New Roman" pitchFamily="18" charset="0"/>
                <a:cs typeface="Times New Roman" pitchFamily="18" charset="0"/>
              </a:rPr>
              <a:t>THE PROTOTYPE DC-PHOTOINJECTOR (UP TO 400 </a:t>
            </a:r>
            <a:r>
              <a:rPr lang="en-US" sz="1200" dirty="0" err="1">
                <a:latin typeface="Times New Roman" pitchFamily="18" charset="0"/>
                <a:cs typeface="Times New Roman" pitchFamily="18" charset="0"/>
              </a:rPr>
              <a:t>keV</a:t>
            </a:r>
            <a:r>
              <a:rPr lang="en-US" sz="1200" dirty="0">
                <a:latin typeface="Times New Roman" pitchFamily="18" charset="0"/>
                <a:cs typeface="Times New Roman" pitchFamily="18" charset="0"/>
              </a:rPr>
              <a:t>) IN THE PHOTOCATHODE OPERATION MODE TO THE “TRANSMISSION </a:t>
            </a:r>
            <a:r>
              <a:rPr lang="en-US" sz="1200" dirty="0" smtClean="0">
                <a:latin typeface="Times New Roman" pitchFamily="18" charset="0"/>
                <a:cs typeface="Times New Roman" pitchFamily="18" charset="0"/>
              </a:rPr>
              <a:t>MODE“”</a:t>
            </a:r>
            <a:endParaRPr lang="ru-RU" sz="1200" dirty="0"/>
          </a:p>
        </p:txBody>
      </p:sp>
      <p:sp>
        <p:nvSpPr>
          <p:cNvPr id="4" name="TextBox 3"/>
          <p:cNvSpPr txBox="1"/>
          <p:nvPr/>
        </p:nvSpPr>
        <p:spPr>
          <a:xfrm>
            <a:off x="1115616" y="6375811"/>
            <a:ext cx="712879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XII </a:t>
            </a:r>
            <a:r>
              <a:rPr lang="en-US" sz="1200" dirty="0">
                <a:latin typeface="Times New Roman" pitchFamily="18" charset="0"/>
                <a:cs typeface="Times New Roman" pitchFamily="18" charset="0"/>
              </a:rPr>
              <a:t>INTERNATIONAL SEMINAR ON THE PROBLEMS OF ACCELERATED CHARGED PARTICLES</a:t>
            </a:r>
          </a:p>
        </p:txBody>
      </p:sp>
      <p:sp>
        <p:nvSpPr>
          <p:cNvPr id="2" name="Прямоугольник 1"/>
          <p:cNvSpPr/>
          <p:nvPr/>
        </p:nvSpPr>
        <p:spPr>
          <a:xfrm>
            <a:off x="1510414" y="5157192"/>
            <a:ext cx="4908395" cy="646331"/>
          </a:xfrm>
          <a:prstGeom prst="rect">
            <a:avLst/>
          </a:prstGeom>
        </p:spPr>
        <p:txBody>
          <a:bodyPr wrap="none">
            <a:spAutoFit/>
          </a:bodyPr>
          <a:lstStyle/>
          <a:p>
            <a:r>
              <a:rPr lang="en-AU" sz="3600" b="1" dirty="0">
                <a:latin typeface="Times New Roman" pitchFamily="18" charset="0"/>
                <a:cs typeface="Times New Roman" pitchFamily="18" charset="0"/>
              </a:rPr>
              <a:t>Thank you for attention</a:t>
            </a:r>
            <a:endParaRPr lang="ru-RU" sz="3600" b="1" dirty="0">
              <a:latin typeface="Times New Roman" pitchFamily="18" charset="0"/>
              <a:cs typeface="Times New Roman" pitchFamily="18" charset="0"/>
            </a:endParaRPr>
          </a:p>
        </p:txBody>
      </p:sp>
      <p:sp>
        <p:nvSpPr>
          <p:cNvPr id="9" name="TextBox 8"/>
          <p:cNvSpPr txBox="1"/>
          <p:nvPr/>
        </p:nvSpPr>
        <p:spPr>
          <a:xfrm>
            <a:off x="247437" y="1124744"/>
            <a:ext cx="2596371"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Plans for the future</a:t>
            </a:r>
            <a:endParaRPr lang="ru-RU" sz="2000" b="1" u="sng" dirty="0">
              <a:latin typeface="Times New Roman" pitchFamily="18" charset="0"/>
              <a:cs typeface="Times New Roman" pitchFamily="18" charset="0"/>
            </a:endParaRPr>
          </a:p>
        </p:txBody>
      </p:sp>
      <p:sp>
        <p:nvSpPr>
          <p:cNvPr id="5" name="TextBox 4"/>
          <p:cNvSpPr txBox="1"/>
          <p:nvPr/>
        </p:nvSpPr>
        <p:spPr>
          <a:xfrm>
            <a:off x="395536" y="1692816"/>
            <a:ext cx="8424936" cy="646331"/>
          </a:xfrm>
          <a:prstGeom prst="rect">
            <a:avLst/>
          </a:prstGeom>
          <a:noFill/>
        </p:spPr>
        <p:txBody>
          <a:bodyPr wrap="square" rtlCol="0">
            <a:spAutoFit/>
          </a:bodyPr>
          <a:lstStyle/>
          <a:p>
            <a:pPr marL="285750" indent="-285750">
              <a:buFont typeface="Arial" pitchFamily="34" charset="0"/>
              <a:buChar char="•"/>
            </a:pPr>
            <a:r>
              <a:rPr lang="en-US" dirty="0">
                <a:latin typeface="Times New Roman" pitchFamily="18" charset="0"/>
                <a:cs typeface="Times New Roman" pitchFamily="18" charset="0"/>
              </a:rPr>
              <a:t>An increase in the electron energy up to 400 </a:t>
            </a:r>
            <a:r>
              <a:rPr lang="en-US" dirty="0" err="1">
                <a:latin typeface="Times New Roman" pitchFamily="18" charset="0"/>
                <a:cs typeface="Times New Roman" pitchFamily="18" charset="0"/>
              </a:rPr>
              <a:t>keV</a:t>
            </a:r>
            <a:r>
              <a:rPr lang="en-US" dirty="0">
                <a:latin typeface="Times New Roman" pitchFamily="18" charset="0"/>
                <a:cs typeface="Times New Roman" pitchFamily="18" charset="0"/>
              </a:rPr>
              <a:t>. Source HV - 400 kV, 400 kV cable with connectors, accelerating the structure to be placed in a barrel with SF6 gas.</a:t>
            </a:r>
            <a:endParaRPr lang="ru-RU" dirty="0">
              <a:latin typeface="Times New Roman" pitchFamily="18" charset="0"/>
              <a:cs typeface="Times New Roman" pitchFamily="18" charset="0"/>
            </a:endParaRPr>
          </a:p>
        </p:txBody>
      </p:sp>
      <p:sp>
        <p:nvSpPr>
          <p:cNvPr id="7" name="TextBox 6"/>
          <p:cNvSpPr txBox="1"/>
          <p:nvPr/>
        </p:nvSpPr>
        <p:spPr>
          <a:xfrm>
            <a:off x="247436" y="2854235"/>
            <a:ext cx="8573036" cy="923330"/>
          </a:xfrm>
          <a:prstGeom prst="rect">
            <a:avLst/>
          </a:prstGeom>
          <a:noFill/>
        </p:spPr>
        <p:txBody>
          <a:bodyPr wrap="square" rtlCol="0">
            <a:spAutoFit/>
          </a:bodyPr>
          <a:lstStyle/>
          <a:p>
            <a:pPr marL="285750" indent="-285750">
              <a:buFont typeface="Arial" pitchFamily="34" charset="0"/>
              <a:buChar char="•"/>
            </a:pPr>
            <a:r>
              <a:rPr lang="en-US" dirty="0">
                <a:latin typeface="Times New Roman" pitchFamily="18" charset="0"/>
                <a:cs typeface="Times New Roman" pitchFamily="18" charset="0"/>
              </a:rPr>
              <a:t>Operational diagnostics of the laser beam (using a virtual cathode, etc.) and electronic (the shape of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micropulse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emittance</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charge, energy distribution, etc.). Separation of the electron beam from the laser beam (foil, rotary magnet, etc.).</a:t>
            </a:r>
            <a:endParaRPr lang="ru-RU" dirty="0">
              <a:latin typeface="Times New Roman" pitchFamily="18" charset="0"/>
              <a:cs typeface="Times New Roman" pitchFamily="18" charset="0"/>
            </a:endParaRPr>
          </a:p>
        </p:txBody>
      </p:sp>
      <p:sp>
        <p:nvSpPr>
          <p:cNvPr id="8" name="TextBox 7"/>
          <p:cNvSpPr txBox="1"/>
          <p:nvPr/>
        </p:nvSpPr>
        <p:spPr>
          <a:xfrm>
            <a:off x="395536" y="4149080"/>
            <a:ext cx="8424936" cy="369332"/>
          </a:xfrm>
          <a:prstGeom prst="rect">
            <a:avLst/>
          </a:prstGeom>
          <a:noFill/>
        </p:spPr>
        <p:txBody>
          <a:bodyPr wrap="square" rtlCol="0">
            <a:spAutoFit/>
          </a:bodyPr>
          <a:lstStyle/>
          <a:p>
            <a:pPr marL="285750" indent="-285750">
              <a:buFont typeface="Arial" pitchFamily="34" charset="0"/>
              <a:buChar char="•"/>
            </a:pPr>
            <a:r>
              <a:rPr lang="en-US" dirty="0"/>
              <a:t>modernization of the laser driver control system</a:t>
            </a:r>
            <a:endParaRPr lang="ru-RU" dirty="0"/>
          </a:p>
        </p:txBody>
      </p:sp>
      <p:sp>
        <p:nvSpPr>
          <p:cNvPr id="10" name="TextBox 9"/>
          <p:cNvSpPr txBox="1"/>
          <p:nvPr/>
        </p:nvSpPr>
        <p:spPr>
          <a:xfrm>
            <a:off x="-3583592" y="1147018"/>
            <a:ext cx="3456384" cy="1477328"/>
          </a:xfrm>
          <a:prstGeom prst="rect">
            <a:avLst/>
          </a:prstGeom>
          <a:noFill/>
        </p:spPr>
        <p:txBody>
          <a:bodyPr wrap="square" rtlCol="0">
            <a:spAutoFit/>
          </a:bodyPr>
          <a:lstStyle/>
          <a:p>
            <a:pPr marL="285750" indent="-285750">
              <a:buFont typeface="Arial" pitchFamily="34" charset="0"/>
              <a:buChar char="•"/>
            </a:pPr>
            <a:r>
              <a:rPr lang="ru-RU" dirty="0" smtClean="0">
                <a:latin typeface="Times New Roman" pitchFamily="18" charset="0"/>
                <a:cs typeface="Times New Roman" pitchFamily="18" charset="0"/>
              </a:rPr>
              <a:t>Регулировка напряжения первого электрода.  </a:t>
            </a:r>
            <a:endParaRPr lang="en-US" dirty="0" smtClean="0">
              <a:latin typeface="Times New Roman" pitchFamily="18" charset="0"/>
              <a:cs typeface="Times New Roman" pitchFamily="18" charset="0"/>
            </a:endParaRPr>
          </a:p>
          <a:p>
            <a:pPr marL="285750" indent="-285750">
              <a:buFont typeface="Arial" pitchFamily="34" charset="0"/>
              <a:buChar char="•"/>
            </a:pPr>
            <a:r>
              <a:rPr lang="ru-RU" dirty="0" smtClean="0">
                <a:latin typeface="Times New Roman" pitchFamily="18" charset="0"/>
                <a:cs typeface="Times New Roman" pitchFamily="18" charset="0"/>
              </a:rPr>
              <a:t>Блок привязки частоты </a:t>
            </a:r>
            <a:r>
              <a:rPr lang="ru-RU" dirty="0" err="1" smtClean="0">
                <a:latin typeface="Times New Roman" pitchFamily="18" charset="0"/>
                <a:cs typeface="Times New Roman" pitchFamily="18" charset="0"/>
              </a:rPr>
              <a:t>микроимпульсов</a:t>
            </a:r>
            <a:r>
              <a:rPr lang="ru-RU" dirty="0" smtClean="0">
                <a:latin typeface="Times New Roman" pitchFamily="18" charset="0"/>
                <a:cs typeface="Times New Roman" pitchFamily="18" charset="0"/>
              </a:rPr>
              <a:t> лазера </a:t>
            </a:r>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к ВЧ-частоте ускорения.</a:t>
            </a:r>
            <a:endParaRPr lang="ru-RU" dirty="0">
              <a:latin typeface="Times New Roman" pitchFamily="18" charset="0"/>
              <a:cs typeface="Times New Roman" pitchFamily="18" charset="0"/>
            </a:endParaRPr>
          </a:p>
        </p:txBody>
      </p:sp>
      <p:sp>
        <p:nvSpPr>
          <p:cNvPr id="11" name="Прямоугольник 10"/>
          <p:cNvSpPr/>
          <p:nvPr/>
        </p:nvSpPr>
        <p:spPr>
          <a:xfrm>
            <a:off x="-3386256" y="4146837"/>
            <a:ext cx="3061712" cy="1754326"/>
          </a:xfrm>
          <a:prstGeom prst="rect">
            <a:avLst/>
          </a:prstGeom>
        </p:spPr>
        <p:txBody>
          <a:bodyPr wrap="square">
            <a:spAutoFit/>
          </a:bodyPr>
          <a:lstStyle/>
          <a:p>
            <a:pPr marL="285750" indent="-285750">
              <a:buFont typeface="Arial" pitchFamily="34" charset="0"/>
              <a:buChar char="•"/>
            </a:pPr>
            <a:r>
              <a:rPr lang="ru-RU" dirty="0">
                <a:latin typeface="Times New Roman" pitchFamily="18" charset="0"/>
                <a:cs typeface="Times New Roman" pitchFamily="18" charset="0"/>
              </a:rPr>
              <a:t>Обустроить пульт управления  (автоматизация</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285750" indent="-285750">
              <a:buFont typeface="Arial" pitchFamily="34" charset="0"/>
              <a:buChar char="•"/>
            </a:pPr>
            <a:r>
              <a:rPr lang="ru-RU" dirty="0" smtClean="0">
                <a:latin typeface="Times New Roman" pitchFamily="18" charset="0"/>
                <a:cs typeface="Times New Roman" pitchFamily="18" charset="0"/>
              </a:rPr>
              <a:t>Система </a:t>
            </a:r>
            <a:r>
              <a:rPr lang="ru-RU" dirty="0">
                <a:latin typeface="Times New Roman" pitchFamily="18" charset="0"/>
                <a:cs typeface="Times New Roman" pitchFamily="18" charset="0"/>
              </a:rPr>
              <a:t>блокировок и сигнализаций, радиационный контроль.</a:t>
            </a:r>
          </a:p>
        </p:txBody>
      </p:sp>
    </p:spTree>
    <p:extLst>
      <p:ext uri="{BB962C8B-B14F-4D97-AF65-F5344CB8AC3E}">
        <p14:creationId xmlns:p14="http://schemas.microsoft.com/office/powerpoint/2010/main" val="241603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476672"/>
            <a:ext cx="7992888" cy="461665"/>
          </a:xfrm>
          <a:prstGeom prst="rect">
            <a:avLst/>
          </a:prstGeom>
        </p:spPr>
        <p:txBody>
          <a:bodyPr wrap="square">
            <a:spAutoFit/>
          </a:bodyPr>
          <a:lstStyle/>
          <a:p>
            <a:pPr algn="ctr"/>
            <a:r>
              <a:rPr lang="en-US" sz="1200" dirty="0" err="1" smtClean="0">
                <a:latin typeface="Times New Roman" pitchFamily="18" charset="0"/>
                <a:cs typeface="Times New Roman" pitchFamily="18" charset="0"/>
              </a:rPr>
              <a:t>N.I.Balalykin</a:t>
            </a:r>
            <a:r>
              <a:rPr lang="en-US" sz="1200" dirty="0" smtClean="0">
                <a:latin typeface="Times New Roman" pitchFamily="18" charset="0"/>
                <a:cs typeface="Times New Roman" pitchFamily="18" charset="0"/>
              </a:rPr>
              <a:t> et al.: “START-UP </a:t>
            </a:r>
            <a:r>
              <a:rPr lang="en-US" sz="1200" dirty="0">
                <a:latin typeface="Times New Roman" pitchFamily="18" charset="0"/>
                <a:cs typeface="Times New Roman" pitchFamily="18" charset="0"/>
              </a:rPr>
              <a:t>THE PROTOTYPE DC-PHOTOINJECTOR (UP TO 400 </a:t>
            </a:r>
            <a:r>
              <a:rPr lang="en-US" sz="1200" dirty="0" err="1">
                <a:latin typeface="Times New Roman" pitchFamily="18" charset="0"/>
                <a:cs typeface="Times New Roman" pitchFamily="18" charset="0"/>
              </a:rPr>
              <a:t>keV</a:t>
            </a:r>
            <a:r>
              <a:rPr lang="en-US" sz="1200" dirty="0">
                <a:latin typeface="Times New Roman" pitchFamily="18" charset="0"/>
                <a:cs typeface="Times New Roman" pitchFamily="18" charset="0"/>
              </a:rPr>
              <a:t>) IN THE PHOTOCATHODE OPERATION MODE TO THE “TRANSMISSION </a:t>
            </a:r>
            <a:r>
              <a:rPr lang="en-US" sz="1200" dirty="0" smtClean="0">
                <a:latin typeface="Times New Roman" pitchFamily="18" charset="0"/>
                <a:cs typeface="Times New Roman" pitchFamily="18" charset="0"/>
              </a:rPr>
              <a:t>MODE“”</a:t>
            </a:r>
            <a:endParaRPr lang="ru-RU" sz="1200" dirty="0"/>
          </a:p>
        </p:txBody>
      </p:sp>
      <p:sp>
        <p:nvSpPr>
          <p:cNvPr id="4" name="TextBox 3"/>
          <p:cNvSpPr txBox="1"/>
          <p:nvPr/>
        </p:nvSpPr>
        <p:spPr>
          <a:xfrm>
            <a:off x="1115616" y="6375811"/>
            <a:ext cx="712879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XII </a:t>
            </a:r>
            <a:r>
              <a:rPr lang="en-US" sz="1200" dirty="0">
                <a:latin typeface="Times New Roman" pitchFamily="18" charset="0"/>
                <a:cs typeface="Times New Roman" pitchFamily="18" charset="0"/>
              </a:rPr>
              <a:t>INTERNATIONAL SEMINAR ON THE PROBLEMS OF ACCELERATED CHARGED PARTICLES</a:t>
            </a:r>
          </a:p>
        </p:txBody>
      </p:sp>
      <p:sp>
        <p:nvSpPr>
          <p:cNvPr id="6" name="TextBox 5"/>
          <p:cNvSpPr txBox="1"/>
          <p:nvPr/>
        </p:nvSpPr>
        <p:spPr>
          <a:xfrm>
            <a:off x="253884" y="787304"/>
            <a:ext cx="6408712"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Contents</a:t>
            </a:r>
            <a:endParaRPr lang="ru-RU" sz="2800" b="1" dirty="0">
              <a:latin typeface="Times New Roman" pitchFamily="18" charset="0"/>
              <a:cs typeface="Times New Roman" pitchFamily="18" charset="0"/>
            </a:endParaRPr>
          </a:p>
        </p:txBody>
      </p:sp>
      <p:sp>
        <p:nvSpPr>
          <p:cNvPr id="8" name="TextBox 7"/>
          <p:cNvSpPr txBox="1"/>
          <p:nvPr/>
        </p:nvSpPr>
        <p:spPr>
          <a:xfrm>
            <a:off x="230602" y="1359932"/>
            <a:ext cx="6408712" cy="400110"/>
          </a:xfrm>
          <a:prstGeom prst="rect">
            <a:avLst/>
          </a:prstGeom>
          <a:noFill/>
        </p:spPr>
        <p:txBody>
          <a:bodyPr wrap="square" rtlCol="0">
            <a:spAutoFit/>
          </a:bodyPr>
          <a:lstStyle/>
          <a:p>
            <a:pPr marL="457200" indent="-457200">
              <a:buFont typeface="Courier New" pitchFamily="49" charset="0"/>
              <a:buChar char="o"/>
            </a:pPr>
            <a:r>
              <a:rPr lang="en-US" sz="2000" b="1" dirty="0" smtClean="0">
                <a:latin typeface="Times New Roman" pitchFamily="18" charset="0"/>
                <a:cs typeface="Times New Roman" pitchFamily="18" charset="0"/>
              </a:rPr>
              <a:t>Introduction</a:t>
            </a:r>
            <a:endParaRPr lang="ru-RU" sz="2000" b="1" dirty="0">
              <a:latin typeface="Times New Roman" pitchFamily="18" charset="0"/>
              <a:cs typeface="Times New Roman" pitchFamily="18" charset="0"/>
            </a:endParaRPr>
          </a:p>
        </p:txBody>
      </p:sp>
      <p:sp>
        <p:nvSpPr>
          <p:cNvPr id="9" name="TextBox 8"/>
          <p:cNvSpPr txBox="1"/>
          <p:nvPr/>
        </p:nvSpPr>
        <p:spPr>
          <a:xfrm>
            <a:off x="230602" y="2088819"/>
            <a:ext cx="6921083" cy="400110"/>
          </a:xfrm>
          <a:prstGeom prst="rect">
            <a:avLst/>
          </a:prstGeom>
          <a:noFill/>
        </p:spPr>
        <p:txBody>
          <a:bodyPr wrap="square" rtlCol="0">
            <a:spAutoFit/>
          </a:bodyPr>
          <a:lstStyle/>
          <a:p>
            <a:pPr marL="457200" indent="-457200">
              <a:buFont typeface="Courier New" pitchFamily="49" charset="0"/>
              <a:buChar char="o"/>
            </a:pPr>
            <a:r>
              <a:rPr lang="en-US" sz="2000" b="1" dirty="0" smtClean="0">
                <a:latin typeface="Times New Roman" pitchFamily="18" charset="0"/>
                <a:cs typeface="Times New Roman" pitchFamily="18" charset="0"/>
              </a:rPr>
              <a:t>Scheme of the prototype DC-</a:t>
            </a:r>
            <a:r>
              <a:rPr lang="en-US" sz="2000" b="1" dirty="0" err="1" smtClean="0">
                <a:latin typeface="Times New Roman" pitchFamily="18" charset="0"/>
                <a:cs typeface="Times New Roman" pitchFamily="18" charset="0"/>
              </a:rPr>
              <a:t>photoinjector</a:t>
            </a:r>
            <a:endParaRPr lang="ru-RU" sz="2000" b="1" dirty="0">
              <a:latin typeface="Times New Roman" pitchFamily="18" charset="0"/>
              <a:cs typeface="Times New Roman" pitchFamily="18" charset="0"/>
            </a:endParaRPr>
          </a:p>
        </p:txBody>
      </p:sp>
      <p:sp>
        <p:nvSpPr>
          <p:cNvPr id="12" name="TextBox 11"/>
          <p:cNvSpPr txBox="1"/>
          <p:nvPr/>
        </p:nvSpPr>
        <p:spPr>
          <a:xfrm>
            <a:off x="230602" y="5004367"/>
            <a:ext cx="4125374" cy="400110"/>
          </a:xfrm>
          <a:prstGeom prst="rect">
            <a:avLst/>
          </a:prstGeom>
          <a:noFill/>
        </p:spPr>
        <p:txBody>
          <a:bodyPr wrap="square" rtlCol="0">
            <a:spAutoFit/>
          </a:bodyPr>
          <a:lstStyle/>
          <a:p>
            <a:pPr marL="457200" indent="-457200">
              <a:buFont typeface="Courier New" pitchFamily="49" charset="0"/>
              <a:buChar char="o"/>
            </a:pPr>
            <a:r>
              <a:rPr lang="en-AU" sz="2000" b="1" dirty="0">
                <a:latin typeface="Times New Roman" pitchFamily="18" charset="0"/>
                <a:cs typeface="Times New Roman" pitchFamily="18" charset="0"/>
              </a:rPr>
              <a:t>The first experimental results</a:t>
            </a:r>
            <a:endParaRPr lang="ru-RU" sz="2000" b="1" dirty="0">
              <a:latin typeface="Times New Roman" pitchFamily="18" charset="0"/>
              <a:cs typeface="Times New Roman" pitchFamily="18" charset="0"/>
            </a:endParaRPr>
          </a:p>
        </p:txBody>
      </p:sp>
      <p:sp>
        <p:nvSpPr>
          <p:cNvPr id="13" name="TextBox 12"/>
          <p:cNvSpPr txBox="1"/>
          <p:nvPr/>
        </p:nvSpPr>
        <p:spPr>
          <a:xfrm>
            <a:off x="230602" y="5733256"/>
            <a:ext cx="3460541" cy="400110"/>
          </a:xfrm>
          <a:prstGeom prst="rect">
            <a:avLst/>
          </a:prstGeom>
          <a:noFill/>
        </p:spPr>
        <p:txBody>
          <a:bodyPr wrap="square" rtlCol="0">
            <a:spAutoFit/>
          </a:bodyPr>
          <a:lstStyle/>
          <a:p>
            <a:pPr marL="457200" indent="-457200">
              <a:buFont typeface="Courier New" pitchFamily="49" charset="0"/>
              <a:buChar char="o"/>
            </a:pPr>
            <a:r>
              <a:rPr lang="en-US" sz="2000" b="1" dirty="0" smtClean="0">
                <a:latin typeface="Times New Roman" pitchFamily="18" charset="0"/>
                <a:cs typeface="Times New Roman" pitchFamily="18" charset="0"/>
              </a:rPr>
              <a:t>Plans for the future</a:t>
            </a:r>
            <a:endParaRPr lang="ru-RU" sz="2000" b="1" dirty="0">
              <a:latin typeface="Times New Roman" pitchFamily="18" charset="0"/>
              <a:cs typeface="Times New Roman" pitchFamily="18" charset="0"/>
            </a:endParaRPr>
          </a:p>
        </p:txBody>
      </p:sp>
      <p:sp>
        <p:nvSpPr>
          <p:cNvPr id="14" name="TextBox 13"/>
          <p:cNvSpPr txBox="1"/>
          <p:nvPr/>
        </p:nvSpPr>
        <p:spPr>
          <a:xfrm>
            <a:off x="230602" y="4275480"/>
            <a:ext cx="6396032" cy="400110"/>
          </a:xfrm>
          <a:prstGeom prst="rect">
            <a:avLst/>
          </a:prstGeom>
          <a:noFill/>
        </p:spPr>
        <p:txBody>
          <a:bodyPr wrap="square" rtlCol="0">
            <a:spAutoFit/>
          </a:bodyPr>
          <a:lstStyle/>
          <a:p>
            <a:pPr marL="285750" indent="-285750">
              <a:buFont typeface="Courier New" pitchFamily="49" charset="0"/>
              <a:buChar char="o"/>
            </a:pPr>
            <a:r>
              <a:rPr lang="en-AU" sz="2000" b="1" dirty="0" smtClean="0">
                <a:latin typeface="Times New Roman" pitchFamily="18" charset="0"/>
                <a:cs typeface="Times New Roman" pitchFamily="18" charset="0"/>
              </a:rPr>
              <a:t>  High-voltage </a:t>
            </a:r>
            <a:r>
              <a:rPr lang="en-AU" sz="2000" b="1" dirty="0">
                <a:latin typeface="Times New Roman" pitchFamily="18" charset="0"/>
                <a:cs typeface="Times New Roman" pitchFamily="18" charset="0"/>
              </a:rPr>
              <a:t>power supply</a:t>
            </a:r>
            <a:endParaRPr lang="ru-RU" sz="2000" b="1" dirty="0">
              <a:latin typeface="Times New Roman" pitchFamily="18" charset="0"/>
              <a:cs typeface="Times New Roman" pitchFamily="18" charset="0"/>
            </a:endParaRPr>
          </a:p>
        </p:txBody>
      </p:sp>
      <p:sp>
        <p:nvSpPr>
          <p:cNvPr id="16" name="TextBox 15"/>
          <p:cNvSpPr txBox="1"/>
          <p:nvPr/>
        </p:nvSpPr>
        <p:spPr>
          <a:xfrm>
            <a:off x="230602" y="3546593"/>
            <a:ext cx="7437742" cy="400110"/>
          </a:xfrm>
          <a:prstGeom prst="rect">
            <a:avLst/>
          </a:prstGeom>
          <a:solidFill>
            <a:schemeClr val="bg2"/>
          </a:solidFill>
          <a:ln>
            <a:noFill/>
          </a:ln>
        </p:spPr>
        <p:txBody>
          <a:bodyPr wrap="square" rtlCol="0">
            <a:spAutoFit/>
          </a:bodyPr>
          <a:lstStyle/>
          <a:p>
            <a:pPr marL="285750" indent="-285750">
              <a:buFont typeface="Courier New" pitchFamily="49" charset="0"/>
              <a:buChar char="o"/>
            </a:pPr>
            <a:r>
              <a:rPr lang="en-AU" sz="2000" b="1" dirty="0">
                <a:latin typeface="Times New Roman" pitchFamily="18" charset="0"/>
                <a:cs typeface="Times New Roman" pitchFamily="18" charset="0"/>
              </a:rPr>
              <a:t>Photocathode and Accelerator Structure</a:t>
            </a:r>
            <a:endParaRPr lang="ru-RU" sz="2000" b="1" dirty="0">
              <a:latin typeface="Times New Roman" pitchFamily="18" charset="0"/>
              <a:cs typeface="Times New Roman" pitchFamily="18" charset="0"/>
            </a:endParaRPr>
          </a:p>
        </p:txBody>
      </p:sp>
      <p:sp>
        <p:nvSpPr>
          <p:cNvPr id="2" name="TextBox 1"/>
          <p:cNvSpPr txBox="1"/>
          <p:nvPr/>
        </p:nvSpPr>
        <p:spPr>
          <a:xfrm>
            <a:off x="207478" y="2817706"/>
            <a:ext cx="5328592" cy="400110"/>
          </a:xfrm>
          <a:prstGeom prst="rect">
            <a:avLst/>
          </a:prstGeom>
          <a:noFill/>
        </p:spPr>
        <p:txBody>
          <a:bodyPr wrap="square" rtlCol="0">
            <a:spAutoFit/>
          </a:bodyPr>
          <a:lstStyle/>
          <a:p>
            <a:pPr marL="457200" indent="-457200">
              <a:buFont typeface="Courier New" pitchFamily="49" charset="0"/>
              <a:buChar char="o"/>
            </a:pPr>
            <a:r>
              <a:rPr lang="en-US" sz="2000" b="1" dirty="0" smtClean="0">
                <a:latin typeface="Times New Roman" pitchFamily="18" charset="0"/>
                <a:cs typeface="Times New Roman" pitchFamily="18" charset="0"/>
              </a:rPr>
              <a:t>Laser Driver</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285371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375811"/>
            <a:ext cx="712879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XII </a:t>
            </a:r>
            <a:r>
              <a:rPr lang="en-US" sz="1200" dirty="0">
                <a:latin typeface="Times New Roman" pitchFamily="18" charset="0"/>
                <a:cs typeface="Times New Roman" pitchFamily="18" charset="0"/>
              </a:rPr>
              <a:t>INTERNATIONAL SEMINAR ON THE PROBLEMS OF ACCELERATED CHARGED PARTICLES</a:t>
            </a:r>
          </a:p>
        </p:txBody>
      </p:sp>
      <p:sp>
        <p:nvSpPr>
          <p:cNvPr id="3" name="Прямоугольник 2"/>
          <p:cNvSpPr/>
          <p:nvPr/>
        </p:nvSpPr>
        <p:spPr>
          <a:xfrm>
            <a:off x="611560" y="476672"/>
            <a:ext cx="7992888" cy="461665"/>
          </a:xfrm>
          <a:prstGeom prst="rect">
            <a:avLst/>
          </a:prstGeom>
        </p:spPr>
        <p:txBody>
          <a:bodyPr wrap="square">
            <a:spAutoFit/>
          </a:bodyPr>
          <a:lstStyle/>
          <a:p>
            <a:pPr algn="ctr"/>
            <a:r>
              <a:rPr lang="en-US" sz="1200" dirty="0" err="1" smtClean="0">
                <a:latin typeface="Times New Roman" pitchFamily="18" charset="0"/>
                <a:cs typeface="Times New Roman" pitchFamily="18" charset="0"/>
              </a:rPr>
              <a:t>N.I.Balalykin</a:t>
            </a:r>
            <a:r>
              <a:rPr lang="en-US" sz="1200" dirty="0" smtClean="0">
                <a:latin typeface="Times New Roman" pitchFamily="18" charset="0"/>
                <a:cs typeface="Times New Roman" pitchFamily="18" charset="0"/>
              </a:rPr>
              <a:t> et al.: “START-UP </a:t>
            </a:r>
            <a:r>
              <a:rPr lang="en-US" sz="1200" dirty="0">
                <a:latin typeface="Times New Roman" pitchFamily="18" charset="0"/>
                <a:cs typeface="Times New Roman" pitchFamily="18" charset="0"/>
              </a:rPr>
              <a:t>THE PROTOTYPE DC-PHOTOINJECTOR (UP TO 400 </a:t>
            </a:r>
            <a:r>
              <a:rPr lang="en-US" sz="1200" dirty="0" err="1">
                <a:latin typeface="Times New Roman" pitchFamily="18" charset="0"/>
                <a:cs typeface="Times New Roman" pitchFamily="18" charset="0"/>
              </a:rPr>
              <a:t>keV</a:t>
            </a:r>
            <a:r>
              <a:rPr lang="en-US" sz="1200" dirty="0">
                <a:latin typeface="Times New Roman" pitchFamily="18" charset="0"/>
                <a:cs typeface="Times New Roman" pitchFamily="18" charset="0"/>
              </a:rPr>
              <a:t>) IN THE PHOTOCATHODE OPERATION MODE TO THE “TRANSMISSION </a:t>
            </a:r>
            <a:r>
              <a:rPr lang="en-US" sz="1200" dirty="0" smtClean="0">
                <a:latin typeface="Times New Roman" pitchFamily="18" charset="0"/>
                <a:cs typeface="Times New Roman" pitchFamily="18" charset="0"/>
              </a:rPr>
              <a:t>MODE“”</a:t>
            </a:r>
            <a:endParaRPr lang="ru-RU" sz="1200" dirty="0"/>
          </a:p>
        </p:txBody>
      </p:sp>
      <p:sp>
        <p:nvSpPr>
          <p:cNvPr id="4" name="TextBox 3"/>
          <p:cNvSpPr txBox="1"/>
          <p:nvPr/>
        </p:nvSpPr>
        <p:spPr>
          <a:xfrm>
            <a:off x="282757" y="836712"/>
            <a:ext cx="2028015"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Introduction</a:t>
            </a:r>
            <a:endParaRPr lang="ru-RU" sz="2000" b="1" u="sng" dirty="0">
              <a:latin typeface="Times New Roman" pitchFamily="18" charset="0"/>
              <a:cs typeface="Times New Roman" pitchFamily="18" charset="0"/>
            </a:endParaRPr>
          </a:p>
        </p:txBody>
      </p:sp>
      <p:sp>
        <p:nvSpPr>
          <p:cNvPr id="8" name="Прямоугольник 7"/>
          <p:cNvSpPr/>
          <p:nvPr/>
        </p:nvSpPr>
        <p:spPr>
          <a:xfrm>
            <a:off x="283568" y="1556792"/>
            <a:ext cx="8496944" cy="4154984"/>
          </a:xfrm>
          <a:prstGeom prst="rect">
            <a:avLst/>
          </a:prstGeom>
        </p:spPr>
        <p:txBody>
          <a:bodyPr wrap="square">
            <a:spAutoFit/>
          </a:bodyPr>
          <a:lstStyle/>
          <a:p>
            <a:pPr algn="just"/>
            <a:r>
              <a:rPr lang="en-US" b="1" dirty="0">
                <a:latin typeface="Times New Roman" pitchFamily="18" charset="0"/>
                <a:cs typeface="Times New Roman" pitchFamily="18" charset="0"/>
              </a:rPr>
              <a:t> </a:t>
            </a:r>
            <a:r>
              <a:rPr lang="en-US" sz="2400" b="1" i="1" dirty="0">
                <a:latin typeface="Times New Roman" pitchFamily="18" charset="0"/>
                <a:cs typeface="Times New Roman" pitchFamily="18" charset="0"/>
              </a:rPr>
              <a:t>JINR works on the development of a prototype DC-</a:t>
            </a:r>
            <a:r>
              <a:rPr lang="en-US" sz="2400" b="1" i="1" dirty="0" err="1">
                <a:latin typeface="Times New Roman" pitchFamily="18" charset="0"/>
                <a:cs typeface="Times New Roman" pitchFamily="18" charset="0"/>
              </a:rPr>
              <a:t>photoinjector</a:t>
            </a:r>
            <a:r>
              <a:rPr lang="en-US" sz="2400" b="1" i="1" dirty="0">
                <a:latin typeface="Times New Roman" pitchFamily="18" charset="0"/>
                <a:cs typeface="Times New Roman" pitchFamily="18" charset="0"/>
              </a:rPr>
              <a:t> with an electron energy of up to 400 </a:t>
            </a:r>
            <a:r>
              <a:rPr lang="en-US" sz="2400" b="1" i="1" dirty="0" err="1">
                <a:latin typeface="Times New Roman" pitchFamily="18" charset="0"/>
                <a:cs typeface="Times New Roman" pitchFamily="18" charset="0"/>
              </a:rPr>
              <a:t>keV</a:t>
            </a:r>
            <a:r>
              <a:rPr lang="en-US" sz="2400" b="1" i="1" dirty="0">
                <a:latin typeface="Times New Roman" pitchFamily="18" charset="0"/>
                <a:cs typeface="Times New Roman" pitchFamily="18" charset="0"/>
              </a:rPr>
              <a:t> for future electron accelerators (electron-positron colliders and free-electron lasers). The article describes the created injector, the distinguishing feature of which is the use of the photocathode operation mode on the "transmission mode". The photo-injector uses a unique laser system with the ability to synchronize the repetition rate of laser pulses (10 </a:t>
            </a:r>
            <a:r>
              <a:rPr lang="en-US" sz="2400" b="1" i="1" dirty="0" err="1">
                <a:latin typeface="Times New Roman" pitchFamily="18" charset="0"/>
                <a:cs typeface="Times New Roman" pitchFamily="18" charset="0"/>
              </a:rPr>
              <a:t>psec</a:t>
            </a:r>
            <a:r>
              <a:rPr lang="en-US" sz="2400" b="1" i="1" dirty="0">
                <a:latin typeface="Times New Roman" pitchFamily="18" charset="0"/>
                <a:cs typeface="Times New Roman" pitchFamily="18" charset="0"/>
              </a:rPr>
              <a:t>, 262 nm wavelength, 1.85 </a:t>
            </a:r>
            <a:r>
              <a:rPr lang="en-US" sz="2400" b="1" i="1" dirty="0" err="1">
                <a:latin typeface="Times New Roman" pitchFamily="18" charset="0"/>
                <a:cs typeface="Times New Roman" pitchFamily="18" charset="0"/>
              </a:rPr>
              <a:t>μJ</a:t>
            </a:r>
            <a:r>
              <a:rPr lang="en-US" sz="2400" b="1" i="1" dirty="0">
                <a:latin typeface="Times New Roman" pitchFamily="18" charset="0"/>
                <a:cs typeface="Times New Roman" pitchFamily="18" charset="0"/>
              </a:rPr>
              <a:t> energy) with the frequency of the accelerator RF system. The first experimental results of the DC-</a:t>
            </a:r>
            <a:r>
              <a:rPr lang="en-US" sz="2400" b="1" i="1" dirty="0" err="1">
                <a:latin typeface="Times New Roman" pitchFamily="18" charset="0"/>
                <a:cs typeface="Times New Roman" pitchFamily="18" charset="0"/>
              </a:rPr>
              <a:t>photoinjector</a:t>
            </a:r>
            <a:r>
              <a:rPr lang="en-US" sz="2400" b="1" i="1" dirty="0">
                <a:latin typeface="Times New Roman" pitchFamily="18" charset="0"/>
                <a:cs typeface="Times New Roman" pitchFamily="18" charset="0"/>
              </a:rPr>
              <a:t> are presented and further plans for the development of the installation are considered.</a:t>
            </a:r>
          </a:p>
        </p:txBody>
      </p:sp>
    </p:spTree>
    <p:extLst>
      <p:ext uri="{BB962C8B-B14F-4D97-AF65-F5344CB8AC3E}">
        <p14:creationId xmlns:p14="http://schemas.microsoft.com/office/powerpoint/2010/main" val="225118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Скругленный прямоугольник 215"/>
          <p:cNvSpPr/>
          <p:nvPr/>
        </p:nvSpPr>
        <p:spPr>
          <a:xfrm>
            <a:off x="7068548" y="1938476"/>
            <a:ext cx="1429638" cy="482812"/>
          </a:xfrm>
          <a:prstGeom prst="round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87981" y="3136452"/>
            <a:ext cx="1641865" cy="2069673"/>
          </a:xfrm>
          <a:prstGeom prst="rect">
            <a:avLst/>
          </a:prstGeom>
          <a:solidFill>
            <a:schemeClr val="accent5">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3" name="TextBox 2"/>
          <p:cNvSpPr txBox="1"/>
          <p:nvPr/>
        </p:nvSpPr>
        <p:spPr>
          <a:xfrm>
            <a:off x="365515" y="4572576"/>
            <a:ext cx="1600618" cy="400110"/>
          </a:xfrm>
          <a:prstGeom prst="rect">
            <a:avLst/>
          </a:prstGeom>
          <a:noFill/>
        </p:spPr>
        <p:txBody>
          <a:bodyPr wrap="square" rtlCol="0">
            <a:spAutoFit/>
          </a:bodyPr>
          <a:lstStyle/>
          <a:p>
            <a:r>
              <a:rPr lang="en-AU" sz="2000" b="1" dirty="0">
                <a:latin typeface="Times New Roman" pitchFamily="18" charset="0"/>
                <a:cs typeface="Times New Roman" pitchFamily="18" charset="0"/>
              </a:rPr>
              <a:t>Laser Driver</a:t>
            </a:r>
            <a:endParaRPr lang="ru-RU" sz="2000" b="1" dirty="0">
              <a:latin typeface="Times New Roman" pitchFamily="18" charset="0"/>
              <a:cs typeface="Times New Roman" pitchFamily="18" charset="0"/>
            </a:endParaRPr>
          </a:p>
        </p:txBody>
      </p:sp>
      <p:sp>
        <p:nvSpPr>
          <p:cNvPr id="4" name="Прямоугольник 3"/>
          <p:cNvSpPr/>
          <p:nvPr/>
        </p:nvSpPr>
        <p:spPr>
          <a:xfrm>
            <a:off x="497874" y="3864796"/>
            <a:ext cx="1406037" cy="599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6" name="TextBox 5"/>
          <p:cNvSpPr txBox="1"/>
          <p:nvPr/>
        </p:nvSpPr>
        <p:spPr>
          <a:xfrm>
            <a:off x="441911" y="3835617"/>
            <a:ext cx="1528499" cy="646331"/>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AU" dirty="0">
                <a:latin typeface="Times New Roman" pitchFamily="18" charset="0"/>
                <a:cs typeface="Times New Roman" pitchFamily="18" charset="0"/>
              </a:rPr>
              <a:t>Transportation </a:t>
            </a:r>
            <a:endParaRPr lang="en-AU" dirty="0" smtClean="0">
              <a:latin typeface="Times New Roman" pitchFamily="18" charset="0"/>
              <a:cs typeface="Times New Roman" pitchFamily="18" charset="0"/>
            </a:endParaRPr>
          </a:p>
          <a:p>
            <a:pPr algn="ctr"/>
            <a:r>
              <a:rPr lang="en-AU" dirty="0" smtClean="0">
                <a:latin typeface="Times New Roman" pitchFamily="18" charset="0"/>
                <a:cs typeface="Times New Roman" pitchFamily="18" charset="0"/>
              </a:rPr>
              <a:t>system</a:t>
            </a:r>
            <a:endParaRPr lang="ru-RU" dirty="0">
              <a:latin typeface="Times New Roman" pitchFamily="18" charset="0"/>
              <a:cs typeface="Times New Roman" pitchFamily="18" charset="0"/>
            </a:endParaRPr>
          </a:p>
        </p:txBody>
      </p:sp>
      <p:sp>
        <p:nvSpPr>
          <p:cNvPr id="8" name="Прямоугольник 7"/>
          <p:cNvSpPr/>
          <p:nvPr/>
        </p:nvSpPr>
        <p:spPr>
          <a:xfrm>
            <a:off x="585866" y="3255989"/>
            <a:ext cx="1172148" cy="3829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7" name="TextBox 6"/>
          <p:cNvSpPr txBox="1"/>
          <p:nvPr/>
        </p:nvSpPr>
        <p:spPr>
          <a:xfrm>
            <a:off x="585866" y="3255989"/>
            <a:ext cx="1179330" cy="369332"/>
          </a:xfrm>
          <a:prstGeom prst="rect">
            <a:avLst/>
          </a:prstGeom>
          <a:solidFill>
            <a:schemeClr val="accent5">
              <a:lumMod val="20000"/>
              <a:lumOff val="80000"/>
            </a:schemeClr>
          </a:solidFill>
          <a:ln w="28575">
            <a:solidFill>
              <a:schemeClr val="tx1"/>
            </a:solidFill>
          </a:ln>
        </p:spPr>
        <p:txBody>
          <a:bodyPr wrap="square" rtlCol="0">
            <a:spAutoFit/>
          </a:bodyPr>
          <a:lstStyle/>
          <a:p>
            <a:r>
              <a:rPr lang="en-AU" dirty="0">
                <a:latin typeface="Times New Roman" pitchFamily="18" charset="0"/>
                <a:cs typeface="Times New Roman" pitchFamily="18" charset="0"/>
              </a:rPr>
              <a:t>Attenuator</a:t>
            </a:r>
            <a:endParaRPr lang="ru-RU" dirty="0">
              <a:latin typeface="Times New Roman" pitchFamily="18" charset="0"/>
              <a:cs typeface="Times New Roman" pitchFamily="18" charset="0"/>
            </a:endParaRPr>
          </a:p>
        </p:txBody>
      </p:sp>
      <p:sp>
        <p:nvSpPr>
          <p:cNvPr id="9" name="Прямоугольник 8"/>
          <p:cNvSpPr/>
          <p:nvPr/>
        </p:nvSpPr>
        <p:spPr>
          <a:xfrm>
            <a:off x="2641006" y="2776781"/>
            <a:ext cx="4104456" cy="1296144"/>
          </a:xfrm>
          <a:prstGeom prst="rect">
            <a:avLst/>
          </a:prstGeom>
          <a:solidFill>
            <a:schemeClr val="accent6">
              <a:lumMod val="20000"/>
              <a:lumOff val="8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115616" y="6375811"/>
            <a:ext cx="712879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XII </a:t>
            </a:r>
            <a:r>
              <a:rPr lang="en-US" sz="1200" dirty="0">
                <a:latin typeface="Times New Roman" pitchFamily="18" charset="0"/>
                <a:cs typeface="Times New Roman" pitchFamily="18" charset="0"/>
              </a:rPr>
              <a:t>INTERNATIONAL SEMINAR ON THE PROBLEMS OF ACCELERATED CHARGED PARTICLES</a:t>
            </a:r>
          </a:p>
        </p:txBody>
      </p:sp>
      <p:sp>
        <p:nvSpPr>
          <p:cNvPr id="12" name="Прямоугольник 11"/>
          <p:cNvSpPr/>
          <p:nvPr/>
        </p:nvSpPr>
        <p:spPr>
          <a:xfrm>
            <a:off x="611560" y="476672"/>
            <a:ext cx="7992888" cy="461665"/>
          </a:xfrm>
          <a:prstGeom prst="rect">
            <a:avLst/>
          </a:prstGeom>
        </p:spPr>
        <p:txBody>
          <a:bodyPr wrap="square">
            <a:spAutoFit/>
          </a:bodyPr>
          <a:lstStyle/>
          <a:p>
            <a:pPr algn="ctr"/>
            <a:r>
              <a:rPr lang="en-US" sz="1200" dirty="0" err="1" smtClean="0">
                <a:latin typeface="Times New Roman" pitchFamily="18" charset="0"/>
                <a:cs typeface="Times New Roman" pitchFamily="18" charset="0"/>
              </a:rPr>
              <a:t>N.I.Balalykin</a:t>
            </a:r>
            <a:r>
              <a:rPr lang="en-US" sz="1200" dirty="0" smtClean="0">
                <a:latin typeface="Times New Roman" pitchFamily="18" charset="0"/>
                <a:cs typeface="Times New Roman" pitchFamily="18" charset="0"/>
              </a:rPr>
              <a:t> et al.: “START-UP </a:t>
            </a:r>
            <a:r>
              <a:rPr lang="en-US" sz="1200" dirty="0">
                <a:latin typeface="Times New Roman" pitchFamily="18" charset="0"/>
                <a:cs typeface="Times New Roman" pitchFamily="18" charset="0"/>
              </a:rPr>
              <a:t>THE PROTOTYPE DC-PHOTOINJECTOR (UP TO 400 </a:t>
            </a:r>
            <a:r>
              <a:rPr lang="en-US" sz="1200" dirty="0" err="1">
                <a:latin typeface="Times New Roman" pitchFamily="18" charset="0"/>
                <a:cs typeface="Times New Roman" pitchFamily="18" charset="0"/>
              </a:rPr>
              <a:t>keV</a:t>
            </a:r>
            <a:r>
              <a:rPr lang="en-US" sz="1200" dirty="0">
                <a:latin typeface="Times New Roman" pitchFamily="18" charset="0"/>
                <a:cs typeface="Times New Roman" pitchFamily="18" charset="0"/>
              </a:rPr>
              <a:t>) IN THE PHOTOCATHODE OPERATION MODE TO THE “TRANSMISSION </a:t>
            </a:r>
            <a:r>
              <a:rPr lang="en-US" sz="1200" dirty="0" smtClean="0">
                <a:latin typeface="Times New Roman" pitchFamily="18" charset="0"/>
                <a:cs typeface="Times New Roman" pitchFamily="18" charset="0"/>
              </a:rPr>
              <a:t>MODE“”</a:t>
            </a:r>
            <a:endParaRPr lang="ru-RU" sz="1200" dirty="0"/>
          </a:p>
        </p:txBody>
      </p:sp>
      <p:sp>
        <p:nvSpPr>
          <p:cNvPr id="17" name="Прямоугольник 16"/>
          <p:cNvSpPr/>
          <p:nvPr/>
        </p:nvSpPr>
        <p:spPr>
          <a:xfrm>
            <a:off x="2555774" y="3064894"/>
            <a:ext cx="144017" cy="7282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Месяц 17"/>
          <p:cNvSpPr/>
          <p:nvPr/>
        </p:nvSpPr>
        <p:spPr>
          <a:xfrm>
            <a:off x="2801990" y="3286587"/>
            <a:ext cx="144016" cy="288032"/>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2742898" y="3286587"/>
            <a:ext cx="144016" cy="2880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1" name="Прямая соединительная линия 20"/>
          <p:cNvCxnSpPr>
            <a:stCxn id="18" idx="0"/>
            <a:endCxn id="19" idx="0"/>
          </p:cNvCxnSpPr>
          <p:nvPr/>
        </p:nvCxnSpPr>
        <p:spPr>
          <a:xfrm flipH="1">
            <a:off x="2814906" y="3286587"/>
            <a:ext cx="1311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2713352" y="3373771"/>
            <a:ext cx="203108" cy="1136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Месяц 24"/>
          <p:cNvSpPr/>
          <p:nvPr/>
        </p:nvSpPr>
        <p:spPr>
          <a:xfrm>
            <a:off x="9680036" y="2232846"/>
            <a:ext cx="144016" cy="288032"/>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9620944" y="2232846"/>
            <a:ext cx="144016" cy="2880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9612560" y="2320030"/>
            <a:ext cx="203108" cy="11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0" name="Прямая соединительная линия 29"/>
          <p:cNvCxnSpPr/>
          <p:nvPr/>
        </p:nvCxnSpPr>
        <p:spPr>
          <a:xfrm>
            <a:off x="9540552" y="3068960"/>
            <a:ext cx="0" cy="4069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9540552" y="3475903"/>
            <a:ext cx="173562" cy="1691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1340752" y="3801213"/>
            <a:ext cx="0" cy="4069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1340752" y="4208156"/>
            <a:ext cx="173562" cy="1691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1340752" y="4769215"/>
            <a:ext cx="0" cy="4069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V="1">
            <a:off x="11340752" y="4565744"/>
            <a:ext cx="173562" cy="2422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3141280" y="2808298"/>
            <a:ext cx="0" cy="3281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3141280" y="3136452"/>
            <a:ext cx="173562" cy="191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3141280" y="3644412"/>
            <a:ext cx="0" cy="4600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V="1">
            <a:off x="3135497" y="3506421"/>
            <a:ext cx="179345" cy="170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Прямоугольник 46"/>
          <p:cNvSpPr/>
          <p:nvPr/>
        </p:nvSpPr>
        <p:spPr>
          <a:xfrm>
            <a:off x="3274754" y="4239057"/>
            <a:ext cx="432048" cy="1840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1" name="Прямая соединительная линия 30"/>
          <p:cNvCxnSpPr/>
          <p:nvPr/>
        </p:nvCxnSpPr>
        <p:spPr>
          <a:xfrm>
            <a:off x="3814553" y="2795965"/>
            <a:ext cx="0" cy="3281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3814553" y="3124119"/>
            <a:ext cx="173562" cy="191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3814553" y="3632079"/>
            <a:ext cx="0" cy="4600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V="1">
            <a:off x="3808770" y="3494088"/>
            <a:ext cx="179345" cy="170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4548853" y="2802444"/>
            <a:ext cx="0" cy="3281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4548853" y="3130598"/>
            <a:ext cx="173562" cy="191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4548853" y="3638558"/>
            <a:ext cx="0" cy="4600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flipV="1">
            <a:off x="4543070" y="3500567"/>
            <a:ext cx="179345" cy="170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10116616" y="4237590"/>
            <a:ext cx="0" cy="3281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10116616" y="4565744"/>
            <a:ext cx="173562" cy="191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0116616" y="5073704"/>
            <a:ext cx="0" cy="4600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flipV="1">
            <a:off x="10110833" y="4935713"/>
            <a:ext cx="179345" cy="170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6012160" y="2802444"/>
            <a:ext cx="0" cy="3281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6012160" y="3130598"/>
            <a:ext cx="173562" cy="191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6012160" y="3638558"/>
            <a:ext cx="0" cy="4600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flipV="1">
            <a:off x="6006377" y="3500567"/>
            <a:ext cx="179345" cy="170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9559145" y="2845949"/>
            <a:ext cx="7200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9843357" y="3676623"/>
            <a:ext cx="720079"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6724330" y="3126095"/>
            <a:ext cx="720079" cy="54017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p:cNvCxnSpPr/>
          <p:nvPr/>
        </p:nvCxnSpPr>
        <p:spPr>
          <a:xfrm>
            <a:off x="6724330" y="3105817"/>
            <a:ext cx="0" cy="55250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10059381" y="1592293"/>
            <a:ext cx="114470" cy="6405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7" name="Прямая соединительная линия 26"/>
          <p:cNvCxnSpPr/>
          <p:nvPr/>
        </p:nvCxnSpPr>
        <p:spPr>
          <a:xfrm>
            <a:off x="2584782" y="2774223"/>
            <a:ext cx="0" cy="28396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2591780" y="3801213"/>
            <a:ext cx="0" cy="28396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flipH="1">
            <a:off x="7444409" y="3132494"/>
            <a:ext cx="7911" cy="53504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6733663" y="3124119"/>
            <a:ext cx="710746" cy="1233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a:off x="6733663" y="3667540"/>
            <a:ext cx="71865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Прямоугольник 67"/>
          <p:cNvSpPr/>
          <p:nvPr/>
        </p:nvSpPr>
        <p:spPr>
          <a:xfrm>
            <a:off x="6755778" y="3286587"/>
            <a:ext cx="432048" cy="275592"/>
          </a:xfrm>
          <a:prstGeom prst="rect">
            <a:avLst/>
          </a:prstGeom>
          <a:solidFill>
            <a:schemeClr val="accent6">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0" name="Прямая соединительная линия 69"/>
          <p:cNvCxnSpPr/>
          <p:nvPr/>
        </p:nvCxnSpPr>
        <p:spPr>
          <a:xfrm flipH="1">
            <a:off x="6750390" y="3233760"/>
            <a:ext cx="19879" cy="35279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a:stCxn id="68" idx="3"/>
          </p:cNvCxnSpPr>
          <p:nvPr/>
        </p:nvCxnSpPr>
        <p:spPr>
          <a:xfrm>
            <a:off x="7187826" y="3424383"/>
            <a:ext cx="11486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a:off x="6732241" y="2780928"/>
            <a:ext cx="0" cy="3555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a:off x="6732241" y="3658321"/>
            <a:ext cx="3658" cy="4187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Прямоугольник 78"/>
          <p:cNvSpPr/>
          <p:nvPr/>
        </p:nvSpPr>
        <p:spPr>
          <a:xfrm>
            <a:off x="643720" y="2433695"/>
            <a:ext cx="1004455" cy="45592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Прямоугольник 79"/>
          <p:cNvSpPr/>
          <p:nvPr/>
        </p:nvSpPr>
        <p:spPr>
          <a:xfrm>
            <a:off x="917347" y="1606478"/>
            <a:ext cx="457200" cy="8272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p:cNvSpPr/>
          <p:nvPr/>
        </p:nvSpPr>
        <p:spPr>
          <a:xfrm>
            <a:off x="562063" y="1241641"/>
            <a:ext cx="1152128" cy="49573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Прямоугольник 81"/>
          <p:cNvSpPr/>
          <p:nvPr/>
        </p:nvSpPr>
        <p:spPr>
          <a:xfrm>
            <a:off x="-1678291" y="5871019"/>
            <a:ext cx="1004455"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Прямоугольник 82"/>
          <p:cNvSpPr/>
          <p:nvPr/>
        </p:nvSpPr>
        <p:spPr>
          <a:xfrm>
            <a:off x="-1404664" y="4983783"/>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Овал 83"/>
          <p:cNvSpPr/>
          <p:nvPr/>
        </p:nvSpPr>
        <p:spPr>
          <a:xfrm>
            <a:off x="-1759948" y="4618946"/>
            <a:ext cx="1152128" cy="4957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Прямоугольник 84"/>
          <p:cNvSpPr/>
          <p:nvPr/>
        </p:nvSpPr>
        <p:spPr>
          <a:xfrm>
            <a:off x="2588506" y="1106633"/>
            <a:ext cx="4835170" cy="400110"/>
          </a:xfrm>
          <a:prstGeom prst="rect">
            <a:avLst/>
          </a:prstGeom>
        </p:spPr>
        <p:txBody>
          <a:bodyPr wrap="none">
            <a:spAutoFit/>
          </a:bodyPr>
          <a:lstStyle/>
          <a:p>
            <a:pPr algn="ctr"/>
            <a:r>
              <a:rPr lang="en-US" sz="2000" b="1" u="sng" dirty="0">
                <a:latin typeface="Times New Roman" pitchFamily="18" charset="0"/>
                <a:cs typeface="Times New Roman" pitchFamily="18" charset="0"/>
              </a:rPr>
              <a:t>Scheme of the prototype DC-</a:t>
            </a:r>
            <a:r>
              <a:rPr lang="en-US" sz="2000" b="1" u="sng" dirty="0" err="1">
                <a:latin typeface="Times New Roman" pitchFamily="18" charset="0"/>
                <a:cs typeface="Times New Roman" pitchFamily="18" charset="0"/>
              </a:rPr>
              <a:t>photoinjector</a:t>
            </a:r>
            <a:endParaRPr lang="ru-RU" sz="2000" b="1" u="sng" dirty="0">
              <a:latin typeface="Times New Roman" pitchFamily="18" charset="0"/>
              <a:cs typeface="Times New Roman" pitchFamily="18" charset="0"/>
            </a:endParaRPr>
          </a:p>
        </p:txBody>
      </p:sp>
      <p:sp>
        <p:nvSpPr>
          <p:cNvPr id="86" name="Стрелка вниз 85"/>
          <p:cNvSpPr/>
          <p:nvPr/>
        </p:nvSpPr>
        <p:spPr>
          <a:xfrm>
            <a:off x="10302552" y="116632"/>
            <a:ext cx="195064" cy="4448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Стрелка вниз 86"/>
          <p:cNvSpPr/>
          <p:nvPr/>
        </p:nvSpPr>
        <p:spPr>
          <a:xfrm>
            <a:off x="10908704" y="1227214"/>
            <a:ext cx="72008" cy="3960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8" name="Прямая соединительная линия 87"/>
          <p:cNvCxnSpPr/>
          <p:nvPr/>
        </p:nvCxnSpPr>
        <p:spPr>
          <a:xfrm>
            <a:off x="6720374" y="4329318"/>
            <a:ext cx="0" cy="2700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a:off x="6504350" y="4599365"/>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Прямоугольник 96"/>
          <p:cNvSpPr/>
          <p:nvPr/>
        </p:nvSpPr>
        <p:spPr>
          <a:xfrm>
            <a:off x="3988115" y="4237590"/>
            <a:ext cx="432048" cy="1840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8" name="Прямоугольник 97"/>
          <p:cNvSpPr/>
          <p:nvPr/>
        </p:nvSpPr>
        <p:spPr>
          <a:xfrm>
            <a:off x="5436096" y="4237275"/>
            <a:ext cx="432048" cy="1840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TextBox 98"/>
          <p:cNvSpPr txBox="1"/>
          <p:nvPr/>
        </p:nvSpPr>
        <p:spPr>
          <a:xfrm>
            <a:off x="907762" y="2493713"/>
            <a:ext cx="535538" cy="369332"/>
          </a:xfrm>
          <a:prstGeom prst="rect">
            <a:avLst/>
          </a:prstGeom>
          <a:solidFill>
            <a:schemeClr val="accent6">
              <a:lumMod val="40000"/>
              <a:lumOff val="60000"/>
            </a:schemeClr>
          </a:solidFill>
        </p:spPr>
        <p:txBody>
          <a:bodyPr wrap="square" rtlCol="0">
            <a:spAutoFit/>
          </a:bodyPr>
          <a:lstStyle/>
          <a:p>
            <a:r>
              <a:rPr lang="en-US" b="1" dirty="0" smtClean="0">
                <a:latin typeface="Times New Roman" pitchFamily="18" charset="0"/>
                <a:cs typeface="Times New Roman" pitchFamily="18" charset="0"/>
              </a:rPr>
              <a:t>HV</a:t>
            </a:r>
            <a:endParaRPr lang="ru-RU" b="1" dirty="0">
              <a:latin typeface="Times New Roman" pitchFamily="18" charset="0"/>
              <a:cs typeface="Times New Roman" pitchFamily="18" charset="0"/>
            </a:endParaRPr>
          </a:p>
        </p:txBody>
      </p:sp>
      <p:sp>
        <p:nvSpPr>
          <p:cNvPr id="100" name="Прямоугольник 99"/>
          <p:cNvSpPr/>
          <p:nvPr/>
        </p:nvSpPr>
        <p:spPr>
          <a:xfrm rot="16200000">
            <a:off x="8120427" y="3826901"/>
            <a:ext cx="432048" cy="1840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1" name="Прямая соединительная линия 100"/>
          <p:cNvCxnSpPr/>
          <p:nvPr/>
        </p:nvCxnSpPr>
        <p:spPr>
          <a:xfrm>
            <a:off x="-1430622" y="3557253"/>
            <a:ext cx="43204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p:cNvCxnSpPr/>
          <p:nvPr/>
        </p:nvCxnSpPr>
        <p:spPr>
          <a:xfrm>
            <a:off x="-1430622" y="3686812"/>
            <a:ext cx="43204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p:cNvCxnSpPr/>
          <p:nvPr/>
        </p:nvCxnSpPr>
        <p:spPr>
          <a:xfrm>
            <a:off x="-1214598" y="3686812"/>
            <a:ext cx="0" cy="3178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p:nvPr/>
        </p:nvCxnSpPr>
        <p:spPr>
          <a:xfrm flipH="1">
            <a:off x="-1207360" y="3243140"/>
            <a:ext cx="3956" cy="2942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932040" y="3058189"/>
            <a:ext cx="38164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flipV="1">
            <a:off x="4913488" y="3686812"/>
            <a:ext cx="400193" cy="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p:cNvCxnSpPr/>
          <p:nvPr/>
        </p:nvCxnSpPr>
        <p:spPr>
          <a:xfrm>
            <a:off x="7605625" y="3856908"/>
            <a:ext cx="43204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Прямая соединительная линия 119"/>
          <p:cNvCxnSpPr/>
          <p:nvPr/>
        </p:nvCxnSpPr>
        <p:spPr>
          <a:xfrm>
            <a:off x="7605625" y="3986467"/>
            <a:ext cx="43204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Прямая соединительная линия 120"/>
          <p:cNvCxnSpPr/>
          <p:nvPr/>
        </p:nvCxnSpPr>
        <p:spPr>
          <a:xfrm>
            <a:off x="7821649" y="3986467"/>
            <a:ext cx="0" cy="344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Прямая соединительная линия 121"/>
          <p:cNvCxnSpPr/>
          <p:nvPr/>
        </p:nvCxnSpPr>
        <p:spPr>
          <a:xfrm flipH="1">
            <a:off x="7832843" y="3424383"/>
            <a:ext cx="3956" cy="396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Прямая соединительная линия 122"/>
          <p:cNvCxnSpPr/>
          <p:nvPr/>
        </p:nvCxnSpPr>
        <p:spPr>
          <a:xfrm>
            <a:off x="1956999" y="2661658"/>
            <a:ext cx="1" cy="2476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Прямая соединительная линия 123"/>
          <p:cNvCxnSpPr/>
          <p:nvPr/>
        </p:nvCxnSpPr>
        <p:spPr>
          <a:xfrm>
            <a:off x="1758014" y="2916206"/>
            <a:ext cx="4150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Прямая соединительная линия 124"/>
          <p:cNvCxnSpPr/>
          <p:nvPr/>
        </p:nvCxnSpPr>
        <p:spPr>
          <a:xfrm flipH="1">
            <a:off x="-607820" y="3596340"/>
            <a:ext cx="3956" cy="2942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Прямая соединительная линия 125"/>
          <p:cNvCxnSpPr/>
          <p:nvPr/>
        </p:nvCxnSpPr>
        <p:spPr>
          <a:xfrm>
            <a:off x="-823844" y="3890579"/>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Прямая соединительная линия 131"/>
          <p:cNvCxnSpPr/>
          <p:nvPr/>
        </p:nvCxnSpPr>
        <p:spPr>
          <a:xfrm>
            <a:off x="3135497" y="4104454"/>
            <a:ext cx="0" cy="2266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Прямая соединительная линия 133"/>
          <p:cNvCxnSpPr/>
          <p:nvPr/>
        </p:nvCxnSpPr>
        <p:spPr>
          <a:xfrm>
            <a:off x="2409538" y="3986467"/>
            <a:ext cx="430" cy="344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Прямая соединительная линия 135"/>
          <p:cNvCxnSpPr/>
          <p:nvPr/>
        </p:nvCxnSpPr>
        <p:spPr>
          <a:xfrm flipV="1">
            <a:off x="1145947" y="1490139"/>
            <a:ext cx="123849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Прямая соединительная линия 139"/>
          <p:cNvCxnSpPr/>
          <p:nvPr/>
        </p:nvCxnSpPr>
        <p:spPr>
          <a:xfrm>
            <a:off x="2384445" y="1490140"/>
            <a:ext cx="0" cy="13558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Прямая соединительная линия 141"/>
          <p:cNvCxnSpPr/>
          <p:nvPr/>
        </p:nvCxnSpPr>
        <p:spPr>
          <a:xfrm>
            <a:off x="2384445" y="2845949"/>
            <a:ext cx="1713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Прямая соединительная линия 143"/>
          <p:cNvCxnSpPr>
            <a:stCxn id="79" idx="3"/>
          </p:cNvCxnSpPr>
          <p:nvPr/>
        </p:nvCxnSpPr>
        <p:spPr>
          <a:xfrm>
            <a:off x="1648175" y="2661658"/>
            <a:ext cx="3222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1410573" y="1683368"/>
            <a:ext cx="945759"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-0</a:t>
            </a:r>
            <a:r>
              <a:rPr lang="ru-RU" sz="1200" dirty="0"/>
              <a:t> ÷ </a:t>
            </a:r>
            <a:r>
              <a:rPr lang="en-US" sz="1200" b="1" dirty="0" smtClean="0">
                <a:latin typeface="Times New Roman" pitchFamily="18" charset="0"/>
                <a:cs typeface="Times New Roman" pitchFamily="18" charset="0"/>
              </a:rPr>
              <a:t>400kV</a:t>
            </a:r>
            <a:endParaRPr lang="ru-RU" sz="1200" b="1" dirty="0">
              <a:latin typeface="Times New Roman" pitchFamily="18" charset="0"/>
              <a:cs typeface="Times New Roman" pitchFamily="18" charset="0"/>
            </a:endParaRPr>
          </a:p>
        </p:txBody>
      </p:sp>
      <p:cxnSp>
        <p:nvCxnSpPr>
          <p:cNvPr id="149" name="Прямая соединительная линия 148"/>
          <p:cNvCxnSpPr/>
          <p:nvPr/>
        </p:nvCxnSpPr>
        <p:spPr>
          <a:xfrm flipH="1">
            <a:off x="2409968" y="4326594"/>
            <a:ext cx="864787" cy="4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Прямая соединительная линия 150"/>
          <p:cNvCxnSpPr>
            <a:stCxn id="47" idx="3"/>
            <a:endCxn id="97" idx="1"/>
          </p:cNvCxnSpPr>
          <p:nvPr/>
        </p:nvCxnSpPr>
        <p:spPr>
          <a:xfrm flipV="1">
            <a:off x="3706802" y="4329633"/>
            <a:ext cx="281313" cy="14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Прямая соединительная линия 152"/>
          <p:cNvCxnSpPr>
            <a:stCxn id="97" idx="3"/>
          </p:cNvCxnSpPr>
          <p:nvPr/>
        </p:nvCxnSpPr>
        <p:spPr>
          <a:xfrm>
            <a:off x="4420163" y="4329633"/>
            <a:ext cx="439869" cy="14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Прямая соединительная линия 154"/>
          <p:cNvCxnSpPr>
            <a:stCxn id="98" idx="3"/>
          </p:cNvCxnSpPr>
          <p:nvPr/>
        </p:nvCxnSpPr>
        <p:spPr>
          <a:xfrm>
            <a:off x="5868144" y="4329318"/>
            <a:ext cx="2468307" cy="3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Прямая соединительная линия 156"/>
          <p:cNvCxnSpPr/>
          <p:nvPr/>
        </p:nvCxnSpPr>
        <p:spPr>
          <a:xfrm>
            <a:off x="3814553" y="4092121"/>
            <a:ext cx="0" cy="237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Прямая соединительная линия 158"/>
          <p:cNvCxnSpPr/>
          <p:nvPr/>
        </p:nvCxnSpPr>
        <p:spPr>
          <a:xfrm>
            <a:off x="4548855" y="4104454"/>
            <a:ext cx="0" cy="2251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Прямая соединительная линия 168"/>
          <p:cNvCxnSpPr/>
          <p:nvPr/>
        </p:nvCxnSpPr>
        <p:spPr>
          <a:xfrm flipV="1">
            <a:off x="7836799" y="3429000"/>
            <a:ext cx="0" cy="97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Прямая соединительная линия 170"/>
          <p:cNvCxnSpPr>
            <a:stCxn id="100" idx="3"/>
          </p:cNvCxnSpPr>
          <p:nvPr/>
        </p:nvCxnSpPr>
        <p:spPr>
          <a:xfrm flipV="1">
            <a:off x="8336451" y="3424383"/>
            <a:ext cx="0" cy="2785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Прямая соединительная линия 172"/>
          <p:cNvCxnSpPr>
            <a:stCxn id="100" idx="1"/>
          </p:cNvCxnSpPr>
          <p:nvPr/>
        </p:nvCxnSpPr>
        <p:spPr>
          <a:xfrm>
            <a:off x="8336451" y="4134968"/>
            <a:ext cx="0" cy="196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Блок-схема: узел 184"/>
          <p:cNvSpPr/>
          <p:nvPr/>
        </p:nvSpPr>
        <p:spPr>
          <a:xfrm>
            <a:off x="9324528" y="4759711"/>
            <a:ext cx="72000" cy="72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 name="Блок-схема: узел 185"/>
          <p:cNvSpPr/>
          <p:nvPr/>
        </p:nvSpPr>
        <p:spPr>
          <a:xfrm>
            <a:off x="-602123" y="4377277"/>
            <a:ext cx="72000" cy="72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7" name="Блок-схема: узел 186"/>
          <p:cNvSpPr/>
          <p:nvPr/>
        </p:nvSpPr>
        <p:spPr>
          <a:xfrm>
            <a:off x="4507070" y="4295100"/>
            <a:ext cx="72000" cy="72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8" name="Блок-схема: узел 187"/>
          <p:cNvSpPr/>
          <p:nvPr/>
        </p:nvSpPr>
        <p:spPr>
          <a:xfrm>
            <a:off x="3772637" y="4292716"/>
            <a:ext cx="72000" cy="72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9" name="Блок-схема: узел 188"/>
          <p:cNvSpPr/>
          <p:nvPr/>
        </p:nvSpPr>
        <p:spPr>
          <a:xfrm>
            <a:off x="6688330" y="4295100"/>
            <a:ext cx="72000" cy="72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Блок-схема: узел 189"/>
          <p:cNvSpPr/>
          <p:nvPr/>
        </p:nvSpPr>
        <p:spPr>
          <a:xfrm>
            <a:off x="7800799" y="3387103"/>
            <a:ext cx="72000" cy="72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1" name="Блок-схема: узел 190"/>
          <p:cNvSpPr/>
          <p:nvPr/>
        </p:nvSpPr>
        <p:spPr>
          <a:xfrm>
            <a:off x="7785649" y="4292716"/>
            <a:ext cx="72000" cy="72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7" name="Прямая соединительная линия 196"/>
          <p:cNvCxnSpPr/>
          <p:nvPr/>
        </p:nvCxnSpPr>
        <p:spPr>
          <a:xfrm>
            <a:off x="4860032" y="4328716"/>
            <a:ext cx="432048" cy="238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9" name="Прямая соединительная линия 198"/>
          <p:cNvCxnSpPr>
            <a:endCxn id="98" idx="1"/>
          </p:cNvCxnSpPr>
          <p:nvPr/>
        </p:nvCxnSpPr>
        <p:spPr>
          <a:xfrm flipV="1">
            <a:off x="5292080" y="4329318"/>
            <a:ext cx="144016" cy="17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Прямая соединительная линия 200"/>
          <p:cNvCxnSpPr/>
          <p:nvPr/>
        </p:nvCxnSpPr>
        <p:spPr>
          <a:xfrm>
            <a:off x="6012160" y="4104454"/>
            <a:ext cx="0" cy="2266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Блок-схема: узел 201"/>
          <p:cNvSpPr/>
          <p:nvPr/>
        </p:nvSpPr>
        <p:spPr>
          <a:xfrm>
            <a:off x="5970377" y="4295100"/>
            <a:ext cx="72000" cy="72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3" name="TextBox 202"/>
          <p:cNvSpPr txBox="1"/>
          <p:nvPr/>
        </p:nvSpPr>
        <p:spPr>
          <a:xfrm>
            <a:off x="3224289" y="4510090"/>
            <a:ext cx="709349" cy="276999"/>
          </a:xfrm>
          <a:prstGeom prst="rect">
            <a:avLst/>
          </a:prstGeom>
          <a:noFill/>
        </p:spPr>
        <p:txBody>
          <a:bodyPr wrap="square" rtlCol="0">
            <a:spAutoFit/>
          </a:bodyPr>
          <a:lstStyle/>
          <a:p>
            <a:r>
              <a:rPr lang="en-US" sz="1200" b="1" dirty="0">
                <a:latin typeface="Times New Roman" pitchFamily="18" charset="0"/>
                <a:cs typeface="Times New Roman" pitchFamily="18" charset="0"/>
              </a:rPr>
              <a:t>2</a:t>
            </a:r>
            <a:r>
              <a:rPr lang="en-US" sz="1200" b="1" dirty="0" smtClean="0">
                <a:latin typeface="Times New Roman" pitchFamily="18" charset="0"/>
                <a:cs typeface="Times New Roman" pitchFamily="18" charset="0"/>
              </a:rPr>
              <a:t>00M</a:t>
            </a:r>
            <a:r>
              <a:rPr lang="el-GR" sz="1200" b="1" dirty="0" smtClean="0">
                <a:latin typeface="Times New Roman" pitchFamily="18" charset="0"/>
                <a:cs typeface="Times New Roman" pitchFamily="18" charset="0"/>
              </a:rPr>
              <a:t>Ω</a:t>
            </a:r>
            <a:endParaRPr lang="ru-RU" sz="1200" b="1" dirty="0">
              <a:latin typeface="Times New Roman" pitchFamily="18" charset="0"/>
              <a:cs typeface="Times New Roman" pitchFamily="18" charset="0"/>
            </a:endParaRPr>
          </a:p>
        </p:txBody>
      </p:sp>
      <p:sp>
        <p:nvSpPr>
          <p:cNvPr id="204" name="TextBox 203"/>
          <p:cNvSpPr txBox="1"/>
          <p:nvPr/>
        </p:nvSpPr>
        <p:spPr>
          <a:xfrm>
            <a:off x="3936226" y="4515423"/>
            <a:ext cx="709349"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200M</a:t>
            </a:r>
            <a:r>
              <a:rPr lang="el-GR" sz="1200" b="1" dirty="0" smtClean="0">
                <a:latin typeface="Times New Roman" pitchFamily="18" charset="0"/>
                <a:cs typeface="Times New Roman" pitchFamily="18" charset="0"/>
              </a:rPr>
              <a:t>Ω</a:t>
            </a:r>
            <a:endParaRPr lang="ru-RU" sz="1200" b="1" dirty="0">
              <a:latin typeface="Times New Roman" pitchFamily="18" charset="0"/>
              <a:cs typeface="Times New Roman" pitchFamily="18" charset="0"/>
            </a:endParaRPr>
          </a:p>
        </p:txBody>
      </p:sp>
      <p:sp>
        <p:nvSpPr>
          <p:cNvPr id="205" name="TextBox 204"/>
          <p:cNvSpPr txBox="1"/>
          <p:nvPr/>
        </p:nvSpPr>
        <p:spPr>
          <a:xfrm>
            <a:off x="5261028" y="4522768"/>
            <a:ext cx="709349"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200M</a:t>
            </a:r>
            <a:r>
              <a:rPr lang="el-GR" sz="1200" b="1" dirty="0" smtClean="0">
                <a:latin typeface="Times New Roman" pitchFamily="18" charset="0"/>
                <a:cs typeface="Times New Roman" pitchFamily="18" charset="0"/>
              </a:rPr>
              <a:t>Ω</a:t>
            </a:r>
            <a:endParaRPr lang="ru-RU" sz="1200" b="1" dirty="0">
              <a:latin typeface="Times New Roman" pitchFamily="18" charset="0"/>
              <a:cs typeface="Times New Roman" pitchFamily="18" charset="0"/>
            </a:endParaRPr>
          </a:p>
        </p:txBody>
      </p:sp>
      <p:sp>
        <p:nvSpPr>
          <p:cNvPr id="206" name="Блок-схема: узел 205"/>
          <p:cNvSpPr/>
          <p:nvPr/>
        </p:nvSpPr>
        <p:spPr>
          <a:xfrm>
            <a:off x="9669797" y="5469995"/>
            <a:ext cx="173560" cy="12750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7" name="Блок-схема: узел 206"/>
          <p:cNvSpPr/>
          <p:nvPr/>
        </p:nvSpPr>
        <p:spPr>
          <a:xfrm>
            <a:off x="1088822" y="1453510"/>
            <a:ext cx="72000" cy="72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8" name="TextBox 207"/>
          <p:cNvSpPr txBox="1"/>
          <p:nvPr/>
        </p:nvSpPr>
        <p:spPr>
          <a:xfrm>
            <a:off x="7084369" y="1999949"/>
            <a:ext cx="1432249" cy="369332"/>
          </a:xfrm>
          <a:prstGeom prst="rect">
            <a:avLst/>
          </a:prstGeom>
          <a:noFill/>
        </p:spPr>
        <p:txBody>
          <a:bodyPr wrap="square" rtlCol="0">
            <a:spAutoFit/>
          </a:bodyPr>
          <a:lstStyle/>
          <a:p>
            <a:r>
              <a:rPr lang="en-AU" b="1" dirty="0">
                <a:latin typeface="Times New Roman" pitchFamily="18" charset="0"/>
                <a:cs typeface="Times New Roman" pitchFamily="18" charset="0"/>
              </a:rPr>
              <a:t>oscilloscope</a:t>
            </a:r>
            <a:endParaRPr lang="ru-RU" b="1" dirty="0">
              <a:latin typeface="Times New Roman" pitchFamily="18" charset="0"/>
              <a:cs typeface="Times New Roman" pitchFamily="18" charset="0"/>
            </a:endParaRPr>
          </a:p>
        </p:txBody>
      </p:sp>
      <p:cxnSp>
        <p:nvCxnSpPr>
          <p:cNvPr id="210" name="Прямая со стрелкой 209"/>
          <p:cNvCxnSpPr/>
          <p:nvPr/>
        </p:nvCxnSpPr>
        <p:spPr>
          <a:xfrm>
            <a:off x="2051720" y="3423103"/>
            <a:ext cx="410902" cy="589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Прямая со стрелкой 210"/>
          <p:cNvCxnSpPr/>
          <p:nvPr/>
        </p:nvCxnSpPr>
        <p:spPr>
          <a:xfrm flipV="1">
            <a:off x="3109391" y="3423103"/>
            <a:ext cx="3394959" cy="29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3" name="TextBox 212"/>
          <p:cNvSpPr txBox="1"/>
          <p:nvPr/>
        </p:nvSpPr>
        <p:spPr>
          <a:xfrm>
            <a:off x="5393999" y="3024287"/>
            <a:ext cx="572704" cy="369332"/>
          </a:xfrm>
          <a:prstGeom prst="rect">
            <a:avLst/>
          </a:prstGeom>
          <a:noFill/>
        </p:spPr>
        <p:txBody>
          <a:bodyPr wrap="square" rtlCol="0">
            <a:spAutoFit/>
          </a:bodyPr>
          <a:lstStyle/>
          <a:p>
            <a:r>
              <a:rPr lang="en-US" b="1" dirty="0">
                <a:latin typeface="Times New Roman" pitchFamily="18" charset="0"/>
                <a:cs typeface="Times New Roman" pitchFamily="18" charset="0"/>
              </a:rPr>
              <a:t>e</a:t>
            </a:r>
            <a:r>
              <a:rPr lang="en-US" b="1" dirty="0" smtClean="0">
                <a:latin typeface="Times New Roman" pitchFamily="18" charset="0"/>
                <a:cs typeface="Times New Roman" pitchFamily="18" charset="0"/>
              </a:rPr>
              <a:t>,</a:t>
            </a:r>
            <a:r>
              <a:rPr lang="el-GR" b="1" dirty="0" smtClean="0">
                <a:latin typeface="Times New Roman" pitchFamily="18" charset="0"/>
                <a:cs typeface="Times New Roman" pitchFamily="18" charset="0"/>
              </a:rPr>
              <a:t>γ</a:t>
            </a:r>
            <a:endParaRPr lang="ru-RU" b="1" dirty="0">
              <a:latin typeface="Times New Roman" pitchFamily="18" charset="0"/>
              <a:cs typeface="Times New Roman" pitchFamily="18" charset="0"/>
            </a:endParaRPr>
          </a:p>
        </p:txBody>
      </p:sp>
      <p:sp>
        <p:nvSpPr>
          <p:cNvPr id="214" name="TextBox 213"/>
          <p:cNvSpPr txBox="1"/>
          <p:nvPr/>
        </p:nvSpPr>
        <p:spPr>
          <a:xfrm>
            <a:off x="2029847" y="3063141"/>
            <a:ext cx="286352" cy="369332"/>
          </a:xfrm>
          <a:prstGeom prst="rect">
            <a:avLst/>
          </a:prstGeom>
          <a:noFill/>
        </p:spPr>
        <p:txBody>
          <a:bodyPr wrap="square" rtlCol="0">
            <a:spAutoFit/>
          </a:bodyPr>
          <a:lstStyle/>
          <a:p>
            <a:r>
              <a:rPr lang="el-GR" b="1" dirty="0" smtClean="0">
                <a:latin typeface="Times New Roman" pitchFamily="18" charset="0"/>
                <a:cs typeface="Times New Roman" pitchFamily="18" charset="0"/>
              </a:rPr>
              <a:t>γ</a:t>
            </a:r>
            <a:endParaRPr lang="ru-RU" b="1" dirty="0">
              <a:latin typeface="Times New Roman" pitchFamily="18" charset="0"/>
              <a:cs typeface="Times New Roman" pitchFamily="18" charset="0"/>
            </a:endParaRPr>
          </a:p>
        </p:txBody>
      </p:sp>
      <p:cxnSp>
        <p:nvCxnSpPr>
          <p:cNvPr id="226" name="Прямая соединительная линия 225"/>
          <p:cNvCxnSpPr>
            <a:stCxn id="190" idx="0"/>
          </p:cNvCxnSpPr>
          <p:nvPr/>
        </p:nvCxnSpPr>
        <p:spPr>
          <a:xfrm flipV="1">
            <a:off x="7836799" y="2392139"/>
            <a:ext cx="0" cy="9949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5173498" y="2184615"/>
            <a:ext cx="1593465" cy="369332"/>
          </a:xfrm>
          <a:prstGeom prst="rect">
            <a:avLst/>
          </a:prstGeom>
          <a:noFill/>
        </p:spPr>
        <p:txBody>
          <a:bodyPr wrap="square" rtlCol="0">
            <a:spAutoFit/>
          </a:bodyPr>
          <a:lstStyle/>
          <a:p>
            <a:r>
              <a:rPr lang="en-AU" dirty="0">
                <a:latin typeface="Times New Roman" pitchFamily="18" charset="0"/>
                <a:cs typeface="Times New Roman" pitchFamily="18" charset="0"/>
              </a:rPr>
              <a:t>Faraday</a:t>
            </a:r>
            <a:r>
              <a:rPr lang="en-AU" sz="1200" dirty="0">
                <a:latin typeface="Times New Roman" pitchFamily="18" charset="0"/>
                <a:cs typeface="Times New Roman" pitchFamily="18" charset="0"/>
              </a:rPr>
              <a:t> </a:t>
            </a:r>
            <a:r>
              <a:rPr lang="en-AU" dirty="0" smtClean="0">
                <a:latin typeface="Times New Roman" pitchFamily="18" charset="0"/>
                <a:cs typeface="Times New Roman" pitchFamily="18" charset="0"/>
              </a:rPr>
              <a:t>Cup</a:t>
            </a:r>
            <a:endParaRPr lang="ru-RU" dirty="0">
              <a:latin typeface="Times New Roman" pitchFamily="18" charset="0"/>
              <a:cs typeface="Times New Roman" pitchFamily="18" charset="0"/>
            </a:endParaRPr>
          </a:p>
        </p:txBody>
      </p:sp>
      <p:cxnSp>
        <p:nvCxnSpPr>
          <p:cNvPr id="230" name="Прямая со стрелкой 229"/>
          <p:cNvCxnSpPr/>
          <p:nvPr/>
        </p:nvCxnSpPr>
        <p:spPr>
          <a:xfrm flipH="1" flipV="1">
            <a:off x="4623193" y="3565577"/>
            <a:ext cx="452863" cy="13012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6595348" y="5609699"/>
            <a:ext cx="1425911" cy="369332"/>
          </a:xfrm>
          <a:prstGeom prst="rect">
            <a:avLst/>
          </a:prstGeom>
          <a:solidFill>
            <a:schemeClr val="accent6">
              <a:lumMod val="20000"/>
              <a:lumOff val="80000"/>
            </a:schemeClr>
          </a:solidFill>
          <a:ln w="57150">
            <a:solidFill>
              <a:schemeClr val="tx1"/>
            </a:solidFill>
          </a:ln>
        </p:spPr>
        <p:txBody>
          <a:bodyPr wrap="square" rtlCol="0">
            <a:spAutoFit/>
          </a:bodyPr>
          <a:lstStyle/>
          <a:p>
            <a:r>
              <a:rPr lang="en-AU" dirty="0"/>
              <a:t>Vacuum post</a:t>
            </a:r>
            <a:endParaRPr lang="ru-RU" dirty="0"/>
          </a:p>
        </p:txBody>
      </p:sp>
      <p:sp>
        <p:nvSpPr>
          <p:cNvPr id="244" name="TextBox 243"/>
          <p:cNvSpPr txBox="1"/>
          <p:nvPr/>
        </p:nvSpPr>
        <p:spPr>
          <a:xfrm>
            <a:off x="476640" y="5717711"/>
            <a:ext cx="1464547" cy="369332"/>
          </a:xfrm>
          <a:prstGeom prst="rect">
            <a:avLst/>
          </a:prstGeom>
          <a:solidFill>
            <a:srgbClr val="00B0F0"/>
          </a:solidFill>
          <a:ln w="57150">
            <a:solidFill>
              <a:schemeClr val="tx1"/>
            </a:solidFill>
          </a:ln>
        </p:spPr>
        <p:txBody>
          <a:bodyPr wrap="square" rtlCol="0">
            <a:spAutoFit/>
          </a:bodyPr>
          <a:lstStyle/>
          <a:p>
            <a:r>
              <a:rPr lang="en-AU" dirty="0"/>
              <a:t>water cooling</a:t>
            </a:r>
            <a:endParaRPr lang="ru-RU" dirty="0"/>
          </a:p>
        </p:txBody>
      </p:sp>
      <p:cxnSp>
        <p:nvCxnSpPr>
          <p:cNvPr id="250" name="Прямая соединительная линия 249"/>
          <p:cNvCxnSpPr/>
          <p:nvPr/>
        </p:nvCxnSpPr>
        <p:spPr>
          <a:xfrm>
            <a:off x="9714114" y="3707878"/>
            <a:ext cx="0" cy="1906779"/>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2" name="Прямая соединительная линия 251"/>
          <p:cNvCxnSpPr/>
          <p:nvPr/>
        </p:nvCxnSpPr>
        <p:spPr>
          <a:xfrm flipV="1">
            <a:off x="9756577" y="5728573"/>
            <a:ext cx="0" cy="511586"/>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3144480" y="2795978"/>
            <a:ext cx="403865"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1</a:t>
            </a:r>
            <a:endParaRPr lang="ru-RU" b="1" dirty="0">
              <a:latin typeface="Times New Roman" pitchFamily="18" charset="0"/>
              <a:cs typeface="Times New Roman" pitchFamily="18" charset="0"/>
            </a:endParaRPr>
          </a:p>
        </p:txBody>
      </p:sp>
      <p:sp>
        <p:nvSpPr>
          <p:cNvPr id="256" name="TextBox 255"/>
          <p:cNvSpPr txBox="1"/>
          <p:nvPr/>
        </p:nvSpPr>
        <p:spPr>
          <a:xfrm>
            <a:off x="6015388" y="2787709"/>
            <a:ext cx="525555"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15</a:t>
            </a:r>
            <a:endParaRPr lang="ru-RU" b="1" dirty="0">
              <a:latin typeface="Times New Roman" pitchFamily="18" charset="0"/>
              <a:cs typeface="Times New Roman" pitchFamily="18" charset="0"/>
            </a:endParaRPr>
          </a:p>
        </p:txBody>
      </p:sp>
      <p:sp>
        <p:nvSpPr>
          <p:cNvPr id="257" name="TextBox 256"/>
          <p:cNvSpPr txBox="1"/>
          <p:nvPr/>
        </p:nvSpPr>
        <p:spPr>
          <a:xfrm>
            <a:off x="3817391" y="2802444"/>
            <a:ext cx="403865" cy="369332"/>
          </a:xfrm>
          <a:prstGeom prst="rect">
            <a:avLst/>
          </a:prstGeom>
          <a:noFill/>
        </p:spPr>
        <p:txBody>
          <a:bodyPr wrap="square" rtlCol="0">
            <a:spAutoFit/>
          </a:bodyPr>
          <a:lstStyle/>
          <a:p>
            <a:r>
              <a:rPr lang="en-US" b="1" dirty="0">
                <a:latin typeface="Times New Roman" pitchFamily="18" charset="0"/>
                <a:cs typeface="Times New Roman" pitchFamily="18" charset="0"/>
              </a:rPr>
              <a:t>2</a:t>
            </a:r>
            <a:endParaRPr lang="ru-RU" b="1" dirty="0">
              <a:latin typeface="Times New Roman" pitchFamily="18" charset="0"/>
              <a:cs typeface="Times New Roman" pitchFamily="18" charset="0"/>
            </a:endParaRPr>
          </a:p>
        </p:txBody>
      </p:sp>
      <p:sp>
        <p:nvSpPr>
          <p:cNvPr id="258" name="TextBox 257"/>
          <p:cNvSpPr txBox="1"/>
          <p:nvPr/>
        </p:nvSpPr>
        <p:spPr>
          <a:xfrm>
            <a:off x="4543070" y="2802388"/>
            <a:ext cx="403865" cy="369332"/>
          </a:xfrm>
          <a:prstGeom prst="rect">
            <a:avLst/>
          </a:prstGeom>
          <a:noFill/>
        </p:spPr>
        <p:txBody>
          <a:bodyPr wrap="square" rtlCol="0">
            <a:spAutoFit/>
          </a:bodyPr>
          <a:lstStyle/>
          <a:p>
            <a:r>
              <a:rPr lang="en-US" b="1" dirty="0">
                <a:latin typeface="Times New Roman" pitchFamily="18" charset="0"/>
                <a:cs typeface="Times New Roman" pitchFamily="18" charset="0"/>
              </a:rPr>
              <a:t>3</a:t>
            </a:r>
            <a:endParaRPr lang="ru-RU" b="1" dirty="0">
              <a:latin typeface="Times New Roman" pitchFamily="18" charset="0"/>
              <a:cs typeface="Times New Roman" pitchFamily="18" charset="0"/>
            </a:endParaRPr>
          </a:p>
        </p:txBody>
      </p:sp>
      <p:sp>
        <p:nvSpPr>
          <p:cNvPr id="259" name="Прямоугольник 258"/>
          <p:cNvSpPr/>
          <p:nvPr/>
        </p:nvSpPr>
        <p:spPr>
          <a:xfrm>
            <a:off x="6595348" y="3171720"/>
            <a:ext cx="278331" cy="4246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48" name="Прямая со стрелкой 247"/>
          <p:cNvCxnSpPr/>
          <p:nvPr/>
        </p:nvCxnSpPr>
        <p:spPr>
          <a:xfrm>
            <a:off x="6185722" y="2553947"/>
            <a:ext cx="703778" cy="9466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1" name="Прямоугольник 260"/>
          <p:cNvSpPr/>
          <p:nvPr/>
        </p:nvSpPr>
        <p:spPr>
          <a:xfrm>
            <a:off x="7256573" y="3567425"/>
            <a:ext cx="103457" cy="20472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2" name="Прямоугольник 261"/>
          <p:cNvSpPr/>
          <p:nvPr/>
        </p:nvSpPr>
        <p:spPr>
          <a:xfrm>
            <a:off x="1155662" y="5120577"/>
            <a:ext cx="69313" cy="60302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3" name="TextBox 262"/>
          <p:cNvSpPr txBox="1"/>
          <p:nvPr/>
        </p:nvSpPr>
        <p:spPr>
          <a:xfrm>
            <a:off x="2466645" y="1885266"/>
            <a:ext cx="1461241" cy="369332"/>
          </a:xfrm>
          <a:prstGeom prst="rect">
            <a:avLst/>
          </a:prstGeom>
          <a:noFill/>
        </p:spPr>
        <p:txBody>
          <a:bodyPr wrap="square" rtlCol="0">
            <a:spAutoFit/>
          </a:bodyPr>
          <a:lstStyle/>
          <a:p>
            <a:r>
              <a:rPr lang="en-AU" dirty="0">
                <a:latin typeface="Times New Roman" pitchFamily="18" charset="0"/>
                <a:cs typeface="Times New Roman" pitchFamily="18" charset="0"/>
              </a:rPr>
              <a:t>Quartz glass</a:t>
            </a:r>
            <a:endParaRPr lang="ru-RU" dirty="0">
              <a:latin typeface="Times New Roman" pitchFamily="18" charset="0"/>
              <a:cs typeface="Times New Roman" pitchFamily="18" charset="0"/>
            </a:endParaRPr>
          </a:p>
        </p:txBody>
      </p:sp>
      <p:cxnSp>
        <p:nvCxnSpPr>
          <p:cNvPr id="265" name="Прямая со стрелкой 264"/>
          <p:cNvCxnSpPr/>
          <p:nvPr/>
        </p:nvCxnSpPr>
        <p:spPr>
          <a:xfrm flipH="1">
            <a:off x="2658583" y="2179882"/>
            <a:ext cx="388648" cy="9259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 name="TextBox 265"/>
          <p:cNvSpPr txBox="1"/>
          <p:nvPr/>
        </p:nvSpPr>
        <p:spPr>
          <a:xfrm>
            <a:off x="3847458" y="1650754"/>
            <a:ext cx="2430707" cy="369332"/>
          </a:xfrm>
          <a:prstGeom prst="rect">
            <a:avLst/>
          </a:prstGeom>
          <a:noFill/>
        </p:spPr>
        <p:txBody>
          <a:bodyPr wrap="square" rtlCol="0">
            <a:spAutoFit/>
          </a:bodyPr>
          <a:lstStyle/>
          <a:p>
            <a:r>
              <a:rPr lang="en-US" dirty="0" smtClean="0">
                <a:latin typeface="Times New Roman" pitchFamily="18" charset="0"/>
                <a:cs typeface="Times New Roman" pitchFamily="18" charset="0"/>
              </a:rPr>
              <a:t>Ceramic HV column </a:t>
            </a:r>
            <a:endParaRPr lang="ru-RU" dirty="0">
              <a:latin typeface="Times New Roman" pitchFamily="18" charset="0"/>
              <a:cs typeface="Times New Roman" pitchFamily="18" charset="0"/>
            </a:endParaRPr>
          </a:p>
        </p:txBody>
      </p:sp>
      <p:cxnSp>
        <p:nvCxnSpPr>
          <p:cNvPr id="272" name="Прямая со стрелкой 271"/>
          <p:cNvCxnSpPr>
            <a:stCxn id="266" idx="2"/>
          </p:cNvCxnSpPr>
          <p:nvPr/>
        </p:nvCxnSpPr>
        <p:spPr>
          <a:xfrm flipH="1">
            <a:off x="5005175" y="2020086"/>
            <a:ext cx="57637" cy="7032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4" name="Прямоугольник 153"/>
          <p:cNvSpPr/>
          <p:nvPr/>
        </p:nvSpPr>
        <p:spPr>
          <a:xfrm>
            <a:off x="10764467" y="2909262"/>
            <a:ext cx="185349" cy="42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6" name="Прямая со стрелкой 155"/>
          <p:cNvCxnSpPr/>
          <p:nvPr/>
        </p:nvCxnSpPr>
        <p:spPr>
          <a:xfrm flipH="1">
            <a:off x="2895300" y="2493713"/>
            <a:ext cx="595478" cy="7951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3242024" y="2151546"/>
            <a:ext cx="1564846" cy="369332"/>
          </a:xfrm>
          <a:prstGeom prst="rect">
            <a:avLst/>
          </a:prstGeom>
          <a:noFill/>
        </p:spPr>
        <p:txBody>
          <a:bodyPr wrap="square" rtlCol="0">
            <a:spAutoFit/>
          </a:bodyPr>
          <a:lstStyle/>
          <a:p>
            <a:r>
              <a:rPr lang="en-AU" dirty="0">
                <a:latin typeface="Times New Roman" pitchFamily="18" charset="0"/>
                <a:cs typeface="Times New Roman" pitchFamily="18" charset="0"/>
              </a:rPr>
              <a:t>Photocathode</a:t>
            </a:r>
            <a:endParaRPr lang="ru-RU" dirty="0">
              <a:latin typeface="Times New Roman" pitchFamily="18" charset="0"/>
              <a:cs typeface="Times New Roman" pitchFamily="18" charset="0"/>
            </a:endParaRPr>
          </a:p>
        </p:txBody>
      </p:sp>
      <p:sp>
        <p:nvSpPr>
          <p:cNvPr id="160" name="Прямоугольник 159"/>
          <p:cNvSpPr/>
          <p:nvPr/>
        </p:nvSpPr>
        <p:spPr>
          <a:xfrm>
            <a:off x="-2023102" y="2065928"/>
            <a:ext cx="979106" cy="4369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1" name="TextBox 160"/>
          <p:cNvSpPr txBox="1"/>
          <p:nvPr/>
        </p:nvSpPr>
        <p:spPr>
          <a:xfrm>
            <a:off x="-2042692" y="2156696"/>
            <a:ext cx="1044118"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HV (0-35kV</a:t>
            </a:r>
            <a:r>
              <a:rPr lang="en-US"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
        <p:nvSpPr>
          <p:cNvPr id="162" name="TextBox 161"/>
          <p:cNvSpPr txBox="1"/>
          <p:nvPr/>
        </p:nvSpPr>
        <p:spPr>
          <a:xfrm>
            <a:off x="-1555109" y="1773315"/>
            <a:ext cx="389586"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163" name="TextBox 162"/>
          <p:cNvSpPr txBox="1"/>
          <p:nvPr/>
        </p:nvSpPr>
        <p:spPr>
          <a:xfrm>
            <a:off x="-1896193" y="1701176"/>
            <a:ext cx="212579" cy="369332"/>
          </a:xfrm>
          <a:prstGeom prst="rect">
            <a:avLst/>
          </a:prstGeom>
          <a:noFill/>
        </p:spPr>
        <p:txBody>
          <a:bodyPr wrap="square" rtlCol="0">
            <a:spAutoFit/>
          </a:bodyPr>
          <a:lstStyle/>
          <a:p>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165" name="Прямоугольник 164"/>
          <p:cNvSpPr/>
          <p:nvPr/>
        </p:nvSpPr>
        <p:spPr>
          <a:xfrm>
            <a:off x="2555774" y="4239057"/>
            <a:ext cx="432048" cy="18408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7" name="Прямая соединительная линия 166"/>
          <p:cNvCxnSpPr/>
          <p:nvPr/>
        </p:nvCxnSpPr>
        <p:spPr>
          <a:xfrm>
            <a:off x="2409538" y="4004684"/>
            <a:ext cx="1713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Блок-схема: узел 173"/>
          <p:cNvSpPr/>
          <p:nvPr/>
        </p:nvSpPr>
        <p:spPr>
          <a:xfrm>
            <a:off x="3099497" y="4292716"/>
            <a:ext cx="72000" cy="72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5" name="TextBox 174"/>
          <p:cNvSpPr txBox="1"/>
          <p:nvPr/>
        </p:nvSpPr>
        <p:spPr>
          <a:xfrm>
            <a:off x="2483690" y="4505648"/>
            <a:ext cx="709349" cy="276999"/>
          </a:xfrm>
          <a:prstGeom prst="rect">
            <a:avLst/>
          </a:prstGeom>
          <a:noFill/>
        </p:spPr>
        <p:txBody>
          <a:bodyPr wrap="square" rtlCol="0">
            <a:spAutoFit/>
          </a:bodyPr>
          <a:lstStyle/>
          <a:p>
            <a:r>
              <a:rPr lang="en-US" sz="1200" b="1" dirty="0">
                <a:latin typeface="Times New Roman" pitchFamily="18" charset="0"/>
                <a:cs typeface="Times New Roman" pitchFamily="18" charset="0"/>
              </a:rPr>
              <a:t>2</a:t>
            </a:r>
            <a:r>
              <a:rPr lang="en-US" sz="1200" b="1" dirty="0" smtClean="0">
                <a:latin typeface="Times New Roman" pitchFamily="18" charset="0"/>
                <a:cs typeface="Times New Roman" pitchFamily="18" charset="0"/>
              </a:rPr>
              <a:t>00M</a:t>
            </a:r>
            <a:r>
              <a:rPr lang="el-GR" sz="1200" b="1" dirty="0" smtClean="0">
                <a:latin typeface="Times New Roman" pitchFamily="18" charset="0"/>
                <a:cs typeface="Times New Roman" pitchFamily="18" charset="0"/>
              </a:rPr>
              <a:t>Ω</a:t>
            </a:r>
            <a:endParaRPr lang="ru-RU" sz="1200" b="1" dirty="0">
              <a:latin typeface="Times New Roman" pitchFamily="18" charset="0"/>
              <a:cs typeface="Times New Roman" pitchFamily="18" charset="0"/>
            </a:endParaRPr>
          </a:p>
        </p:txBody>
      </p:sp>
      <p:sp>
        <p:nvSpPr>
          <p:cNvPr id="176" name="TextBox 175"/>
          <p:cNvSpPr txBox="1"/>
          <p:nvPr/>
        </p:nvSpPr>
        <p:spPr>
          <a:xfrm>
            <a:off x="3252126" y="5312650"/>
            <a:ext cx="2576670" cy="369332"/>
          </a:xfrm>
          <a:prstGeom prst="rect">
            <a:avLst/>
          </a:prstGeom>
          <a:noFill/>
        </p:spPr>
        <p:txBody>
          <a:bodyPr wrap="square" rtlCol="0">
            <a:spAutoFit/>
          </a:bodyPr>
          <a:lstStyle/>
          <a:p>
            <a:pPr algn="ctr"/>
            <a:r>
              <a:rPr lang="en-AU" b="1" dirty="0" smtClean="0">
                <a:latin typeface="Times New Roman" pitchFamily="18" charset="0"/>
                <a:cs typeface="Times New Roman" pitchFamily="18" charset="0"/>
              </a:rPr>
              <a:t>Accelerating structure</a:t>
            </a:r>
            <a:endParaRPr lang="ru-RU" b="1" dirty="0">
              <a:latin typeface="Times New Roman" pitchFamily="18" charset="0"/>
              <a:cs typeface="Times New Roman" pitchFamily="18" charset="0"/>
            </a:endParaRPr>
          </a:p>
        </p:txBody>
      </p:sp>
      <p:sp>
        <p:nvSpPr>
          <p:cNvPr id="236" name="TextBox 235"/>
          <p:cNvSpPr txBox="1"/>
          <p:nvPr/>
        </p:nvSpPr>
        <p:spPr>
          <a:xfrm>
            <a:off x="4559433" y="4817737"/>
            <a:ext cx="1546697" cy="368012"/>
          </a:xfrm>
          <a:prstGeom prst="rect">
            <a:avLst/>
          </a:prstGeom>
          <a:noFill/>
        </p:spPr>
        <p:txBody>
          <a:bodyPr wrap="square" rtlCol="0">
            <a:spAutoFit/>
          </a:bodyPr>
          <a:lstStyle/>
          <a:p>
            <a:r>
              <a:rPr lang="en-AU" dirty="0">
                <a:latin typeface="Times New Roman" pitchFamily="18" charset="0"/>
                <a:cs typeface="Times New Roman" pitchFamily="18" charset="0"/>
              </a:rPr>
              <a:t>15 electrodes</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22706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375811"/>
            <a:ext cx="712879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XII </a:t>
            </a:r>
            <a:r>
              <a:rPr lang="en-US" sz="1200" dirty="0">
                <a:latin typeface="Times New Roman" pitchFamily="18" charset="0"/>
                <a:cs typeface="Times New Roman" pitchFamily="18" charset="0"/>
              </a:rPr>
              <a:t>INTERNATIONAL SEMINAR ON THE PROBLEMS OF ACCELERATED CHARGED PARTICLES</a:t>
            </a:r>
          </a:p>
        </p:txBody>
      </p:sp>
      <p:sp>
        <p:nvSpPr>
          <p:cNvPr id="3" name="Прямоугольник 2"/>
          <p:cNvSpPr/>
          <p:nvPr/>
        </p:nvSpPr>
        <p:spPr>
          <a:xfrm>
            <a:off x="611560" y="476672"/>
            <a:ext cx="7992888" cy="461665"/>
          </a:xfrm>
          <a:prstGeom prst="rect">
            <a:avLst/>
          </a:prstGeom>
        </p:spPr>
        <p:txBody>
          <a:bodyPr wrap="square">
            <a:spAutoFit/>
          </a:bodyPr>
          <a:lstStyle/>
          <a:p>
            <a:pPr algn="ctr"/>
            <a:r>
              <a:rPr lang="en-US" sz="1200" dirty="0" err="1" smtClean="0">
                <a:latin typeface="Times New Roman" pitchFamily="18" charset="0"/>
                <a:cs typeface="Times New Roman" pitchFamily="18" charset="0"/>
              </a:rPr>
              <a:t>N.I.Balalykin</a:t>
            </a:r>
            <a:r>
              <a:rPr lang="en-US" sz="1200" dirty="0" smtClean="0">
                <a:latin typeface="Times New Roman" pitchFamily="18" charset="0"/>
                <a:cs typeface="Times New Roman" pitchFamily="18" charset="0"/>
              </a:rPr>
              <a:t> et al.: “START-UP </a:t>
            </a:r>
            <a:r>
              <a:rPr lang="en-US" sz="1200" dirty="0">
                <a:latin typeface="Times New Roman" pitchFamily="18" charset="0"/>
                <a:cs typeface="Times New Roman" pitchFamily="18" charset="0"/>
              </a:rPr>
              <a:t>THE PROTOTYPE DC-PHOTOINJECTOR (UP TO 400 </a:t>
            </a:r>
            <a:r>
              <a:rPr lang="en-US" sz="1200" dirty="0" err="1">
                <a:latin typeface="Times New Roman" pitchFamily="18" charset="0"/>
                <a:cs typeface="Times New Roman" pitchFamily="18" charset="0"/>
              </a:rPr>
              <a:t>keV</a:t>
            </a:r>
            <a:r>
              <a:rPr lang="en-US" sz="1200" dirty="0">
                <a:latin typeface="Times New Roman" pitchFamily="18" charset="0"/>
                <a:cs typeface="Times New Roman" pitchFamily="18" charset="0"/>
              </a:rPr>
              <a:t>) IN THE PHOTOCATHODE OPERATION MODE TO THE “TRANSMISSION </a:t>
            </a:r>
            <a:r>
              <a:rPr lang="en-US" sz="1200" dirty="0" smtClean="0">
                <a:latin typeface="Times New Roman" pitchFamily="18" charset="0"/>
                <a:cs typeface="Times New Roman" pitchFamily="18" charset="0"/>
              </a:rPr>
              <a:t>MODE“”</a:t>
            </a:r>
            <a:endParaRPr lang="ru-RU" sz="1200" dirty="0"/>
          </a:p>
        </p:txBody>
      </p:sp>
      <p:sp>
        <p:nvSpPr>
          <p:cNvPr id="4" name="TextBox 3"/>
          <p:cNvSpPr txBox="1"/>
          <p:nvPr/>
        </p:nvSpPr>
        <p:spPr>
          <a:xfrm>
            <a:off x="403477" y="1125266"/>
            <a:ext cx="8409053"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Laser Driver</a:t>
            </a:r>
            <a:r>
              <a:rPr lang="en-US" dirty="0" smtClean="0">
                <a:latin typeface="Times New Roman" pitchFamily="18" charset="0"/>
                <a:cs typeface="Times New Roman" pitchFamily="18" charset="0"/>
              </a:rPr>
              <a:t> (JINR &amp; Institute of Applied Physics, RAS, Nizhniy Novgorod, Russia)</a:t>
            </a:r>
            <a:endParaRPr lang="ru-RU" sz="2000" b="1" u="sng" dirty="0">
              <a:latin typeface="Times New Roman" pitchFamily="18" charset="0"/>
              <a:cs typeface="Times New Roman" pitchFamily="18" charset="0"/>
            </a:endParaRPr>
          </a:p>
        </p:txBody>
      </p:sp>
      <p:grpSp>
        <p:nvGrpSpPr>
          <p:cNvPr id="92" name="Группа 91"/>
          <p:cNvGrpSpPr>
            <a:grpSpLocks/>
          </p:cNvGrpSpPr>
          <p:nvPr/>
        </p:nvGrpSpPr>
        <p:grpSpPr bwMode="auto">
          <a:xfrm>
            <a:off x="-16025" y="1725847"/>
            <a:ext cx="5732576" cy="2601395"/>
            <a:chOff x="0" y="1142984"/>
            <a:chExt cx="6286512" cy="2786082"/>
          </a:xfrm>
        </p:grpSpPr>
        <p:sp>
          <p:nvSpPr>
            <p:cNvPr id="93" name="Text Box 74"/>
            <p:cNvSpPr txBox="1">
              <a:spLocks noChangeArrowheads="1"/>
            </p:cNvSpPr>
            <p:nvPr/>
          </p:nvSpPr>
          <p:spPr bwMode="auto">
            <a:xfrm>
              <a:off x="0" y="1142984"/>
              <a:ext cx="6286512"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50000"/>
                </a:spcBef>
              </a:pPr>
              <a:endParaRPr lang="ru-RU" b="1" dirty="0">
                <a:latin typeface="Times New Roman" pitchFamily="18" charset="0"/>
              </a:endParaRPr>
            </a:p>
          </p:txBody>
        </p:sp>
        <p:grpSp>
          <p:nvGrpSpPr>
            <p:cNvPr id="94" name="Группа 93"/>
            <p:cNvGrpSpPr>
              <a:grpSpLocks/>
            </p:cNvGrpSpPr>
            <p:nvPr/>
          </p:nvGrpSpPr>
          <p:grpSpPr bwMode="auto">
            <a:xfrm>
              <a:off x="231848" y="1680363"/>
              <a:ext cx="5823593" cy="2248703"/>
              <a:chOff x="231848" y="1680363"/>
              <a:chExt cx="5823593" cy="2248703"/>
            </a:xfrm>
          </p:grpSpPr>
          <p:sp>
            <p:nvSpPr>
              <p:cNvPr id="95" name="Rectangle 87"/>
              <p:cNvSpPr>
                <a:spLocks noChangeArrowheads="1"/>
              </p:cNvSpPr>
              <p:nvPr/>
            </p:nvSpPr>
            <p:spPr bwMode="auto">
              <a:xfrm>
                <a:off x="4527310" y="3560450"/>
                <a:ext cx="1528131" cy="36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732338">
                  <a:spcBef>
                    <a:spcPct val="20000"/>
                  </a:spcBef>
                </a:pPr>
                <a:r>
                  <a:rPr lang="ru-RU" sz="2000" dirty="0">
                    <a:latin typeface="Times New Roman" pitchFamily="18" charset="0"/>
                  </a:rPr>
                  <a:t>10 </a:t>
                </a:r>
                <a:endParaRPr lang="ru-RU" sz="2000" dirty="0">
                  <a:latin typeface="Calibri" pitchFamily="34" charset="0"/>
                </a:endParaRPr>
              </a:p>
            </p:txBody>
          </p:sp>
          <p:sp>
            <p:nvSpPr>
              <p:cNvPr id="96" name="Rectangle 86"/>
              <p:cNvSpPr>
                <a:spLocks noChangeArrowheads="1"/>
              </p:cNvSpPr>
              <p:nvPr/>
            </p:nvSpPr>
            <p:spPr bwMode="auto">
              <a:xfrm>
                <a:off x="231849" y="3560450"/>
                <a:ext cx="4295461" cy="36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732338">
                  <a:spcBef>
                    <a:spcPct val="20000"/>
                  </a:spcBef>
                </a:pPr>
                <a:r>
                  <a:rPr lang="en-US" dirty="0" err="1">
                    <a:latin typeface="Times New Roman" pitchFamily="18" charset="0"/>
                  </a:rPr>
                  <a:t>macropulse</a:t>
                </a:r>
                <a:r>
                  <a:rPr lang="en-US" dirty="0">
                    <a:latin typeface="Times New Roman" pitchFamily="18" charset="0"/>
                  </a:rPr>
                  <a:t> repetition </a:t>
                </a:r>
                <a:r>
                  <a:rPr lang="en-US" dirty="0" smtClean="0">
                    <a:latin typeface="Times New Roman" pitchFamily="18" charset="0"/>
                  </a:rPr>
                  <a:t>rate, Hz</a:t>
                </a:r>
                <a:endParaRPr lang="ru-RU" dirty="0">
                  <a:latin typeface="Times New Roman" pitchFamily="18" charset="0"/>
                </a:endParaRPr>
              </a:p>
            </p:txBody>
          </p:sp>
          <p:sp>
            <p:nvSpPr>
              <p:cNvPr id="97" name="Rectangle 85"/>
              <p:cNvSpPr>
                <a:spLocks noChangeArrowheads="1"/>
              </p:cNvSpPr>
              <p:nvPr/>
            </p:nvSpPr>
            <p:spPr bwMode="auto">
              <a:xfrm>
                <a:off x="4527310" y="3157786"/>
                <a:ext cx="1528131" cy="40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732338">
                  <a:spcBef>
                    <a:spcPct val="20000"/>
                  </a:spcBef>
                </a:pPr>
                <a:r>
                  <a:rPr lang="en-US" sz="2000" dirty="0" smtClean="0">
                    <a:latin typeface="Times New Roman" pitchFamily="18" charset="0"/>
                  </a:rPr>
                  <a:t>8 </a:t>
                </a:r>
                <a:r>
                  <a:rPr lang="ru-RU" sz="2000" dirty="0" smtClean="0">
                    <a:latin typeface="Times New Roman" pitchFamily="18" charset="0"/>
                  </a:rPr>
                  <a:t>000</a:t>
                </a:r>
                <a:endParaRPr lang="ru-RU" sz="2000" dirty="0">
                  <a:latin typeface="Calibri" pitchFamily="34" charset="0"/>
                </a:endParaRPr>
              </a:p>
            </p:txBody>
          </p:sp>
          <p:sp>
            <p:nvSpPr>
              <p:cNvPr id="98" name="Rectangle 84"/>
              <p:cNvSpPr>
                <a:spLocks noChangeArrowheads="1"/>
              </p:cNvSpPr>
              <p:nvPr/>
            </p:nvSpPr>
            <p:spPr bwMode="auto">
              <a:xfrm>
                <a:off x="231849" y="3157786"/>
                <a:ext cx="4295461" cy="40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732338">
                  <a:spcBef>
                    <a:spcPct val="20000"/>
                  </a:spcBef>
                </a:pPr>
                <a:r>
                  <a:rPr lang="en-US" dirty="0">
                    <a:latin typeface="Times New Roman" pitchFamily="18" charset="0"/>
                  </a:rPr>
                  <a:t>number of </a:t>
                </a:r>
                <a:r>
                  <a:rPr lang="en-US" dirty="0" err="1">
                    <a:latin typeface="Times New Roman" pitchFamily="18" charset="0"/>
                  </a:rPr>
                  <a:t>micropulses</a:t>
                </a:r>
                <a:r>
                  <a:rPr lang="en-US" dirty="0">
                    <a:latin typeface="Times New Roman" pitchFamily="18" charset="0"/>
                  </a:rPr>
                  <a:t> in a </a:t>
                </a:r>
                <a:r>
                  <a:rPr lang="en-US" dirty="0" err="1">
                    <a:latin typeface="Times New Roman" pitchFamily="18" charset="0"/>
                  </a:rPr>
                  <a:t>macropulse</a:t>
                </a:r>
                <a:endParaRPr lang="ru-RU" dirty="0">
                  <a:latin typeface="Calibri" pitchFamily="34" charset="0"/>
                </a:endParaRPr>
              </a:p>
            </p:txBody>
          </p:sp>
          <p:sp>
            <p:nvSpPr>
              <p:cNvPr id="99" name="Rectangle 83"/>
              <p:cNvSpPr>
                <a:spLocks noChangeArrowheads="1"/>
              </p:cNvSpPr>
              <p:nvPr/>
            </p:nvSpPr>
            <p:spPr bwMode="auto">
              <a:xfrm>
                <a:off x="4527310" y="2787690"/>
                <a:ext cx="1528131" cy="37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732338">
                  <a:spcBef>
                    <a:spcPct val="20000"/>
                  </a:spcBef>
                </a:pPr>
                <a:r>
                  <a:rPr lang="ru-RU" sz="2000" dirty="0">
                    <a:latin typeface="Times New Roman" pitchFamily="18" charset="0"/>
                  </a:rPr>
                  <a:t>800 </a:t>
                </a:r>
              </a:p>
            </p:txBody>
          </p:sp>
          <p:sp>
            <p:nvSpPr>
              <p:cNvPr id="100" name="Rectangle 82"/>
              <p:cNvSpPr>
                <a:spLocks noChangeArrowheads="1"/>
              </p:cNvSpPr>
              <p:nvPr/>
            </p:nvSpPr>
            <p:spPr bwMode="auto">
              <a:xfrm>
                <a:off x="231849" y="2787690"/>
                <a:ext cx="4295461" cy="37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732338">
                  <a:spcBef>
                    <a:spcPct val="20000"/>
                  </a:spcBef>
                </a:pPr>
                <a:r>
                  <a:rPr lang="en-US">
                    <a:latin typeface="Times New Roman" pitchFamily="18" charset="0"/>
                  </a:rPr>
                  <a:t>macropulse duration</a:t>
                </a:r>
                <a:endParaRPr lang="ru-RU">
                  <a:latin typeface="Calibri" pitchFamily="34" charset="0"/>
                </a:endParaRPr>
              </a:p>
            </p:txBody>
          </p:sp>
          <p:sp>
            <p:nvSpPr>
              <p:cNvPr id="101" name="Rectangle 81"/>
              <p:cNvSpPr>
                <a:spLocks noChangeArrowheads="1"/>
              </p:cNvSpPr>
              <p:nvPr/>
            </p:nvSpPr>
            <p:spPr bwMode="auto">
              <a:xfrm>
                <a:off x="4527310" y="2419075"/>
                <a:ext cx="983358" cy="36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732338">
                  <a:spcBef>
                    <a:spcPct val="20000"/>
                  </a:spcBef>
                </a:pPr>
                <a:r>
                  <a:rPr lang="en-US" sz="2000" dirty="0" smtClean="0">
                    <a:latin typeface="Times New Roman" pitchFamily="18" charset="0"/>
                  </a:rPr>
                  <a:t>1.85</a:t>
                </a:r>
                <a:endParaRPr lang="ru-RU" sz="2000" dirty="0">
                  <a:latin typeface="Times New Roman" pitchFamily="18" charset="0"/>
                </a:endParaRPr>
              </a:p>
            </p:txBody>
          </p:sp>
          <p:sp>
            <p:nvSpPr>
              <p:cNvPr id="102" name="Rectangle 80"/>
              <p:cNvSpPr>
                <a:spLocks noChangeArrowheads="1"/>
              </p:cNvSpPr>
              <p:nvPr/>
            </p:nvSpPr>
            <p:spPr bwMode="auto">
              <a:xfrm>
                <a:off x="231849" y="2419075"/>
                <a:ext cx="4295461" cy="36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732338">
                  <a:spcBef>
                    <a:spcPct val="20000"/>
                  </a:spcBef>
                </a:pPr>
                <a:r>
                  <a:rPr lang="en-US" dirty="0" err="1">
                    <a:latin typeface="Times New Roman" pitchFamily="18" charset="0"/>
                  </a:rPr>
                  <a:t>micropulse</a:t>
                </a:r>
                <a:r>
                  <a:rPr lang="en-US" dirty="0">
                    <a:latin typeface="Times New Roman" pitchFamily="18" charset="0"/>
                  </a:rPr>
                  <a:t> </a:t>
                </a:r>
                <a:r>
                  <a:rPr lang="en-US" dirty="0" smtClean="0">
                    <a:latin typeface="Times New Roman" pitchFamily="18" charset="0"/>
                  </a:rPr>
                  <a:t>energy, </a:t>
                </a:r>
                <a:r>
                  <a:rPr lang="en-US" dirty="0">
                    <a:latin typeface="Times New Roman" pitchFamily="18" charset="0"/>
                    <a:cs typeface="Times New Roman" pitchFamily="18" charset="0"/>
                  </a:rPr>
                  <a:t>µ</a:t>
                </a:r>
                <a:r>
                  <a:rPr lang="en-US" dirty="0">
                    <a:latin typeface="Times New Roman" pitchFamily="18" charset="0"/>
                  </a:rPr>
                  <a:t>J</a:t>
                </a:r>
                <a:endParaRPr lang="ru-RU" dirty="0">
                  <a:latin typeface="Times New Roman" pitchFamily="18" charset="0"/>
                </a:endParaRPr>
              </a:p>
              <a:p>
                <a:pPr defTabSz="4732338">
                  <a:spcBef>
                    <a:spcPct val="20000"/>
                  </a:spcBef>
                </a:pPr>
                <a:r>
                  <a:rPr lang="en-US" dirty="0" smtClean="0">
                    <a:latin typeface="Times New Roman" pitchFamily="18" charset="0"/>
                  </a:rPr>
                  <a:t> </a:t>
                </a:r>
                <a:endParaRPr lang="ru-RU" dirty="0">
                  <a:latin typeface="Times New Roman" pitchFamily="18" charset="0"/>
                </a:endParaRPr>
              </a:p>
            </p:txBody>
          </p:sp>
          <p:sp>
            <p:nvSpPr>
              <p:cNvPr id="103" name="Rectangle 79"/>
              <p:cNvSpPr>
                <a:spLocks noChangeArrowheads="1"/>
              </p:cNvSpPr>
              <p:nvPr/>
            </p:nvSpPr>
            <p:spPr bwMode="auto">
              <a:xfrm>
                <a:off x="4527310" y="2048979"/>
                <a:ext cx="1528131" cy="37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732338">
                  <a:spcBef>
                    <a:spcPct val="20000"/>
                  </a:spcBef>
                </a:pPr>
                <a:r>
                  <a:rPr lang="en-US" sz="2000" dirty="0" smtClean="0">
                    <a:latin typeface="Times New Roman" pitchFamily="18" charset="0"/>
                  </a:rPr>
                  <a:t>8-12</a:t>
                </a:r>
                <a:endParaRPr lang="ru-RU" sz="2000" dirty="0">
                  <a:latin typeface="Times New Roman" pitchFamily="18" charset="0"/>
                </a:endParaRPr>
              </a:p>
            </p:txBody>
          </p:sp>
          <p:sp>
            <p:nvSpPr>
              <p:cNvPr id="104" name="Rectangle 78"/>
              <p:cNvSpPr>
                <a:spLocks noChangeArrowheads="1"/>
              </p:cNvSpPr>
              <p:nvPr/>
            </p:nvSpPr>
            <p:spPr bwMode="auto">
              <a:xfrm>
                <a:off x="231849" y="2048979"/>
                <a:ext cx="4295461" cy="37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732338">
                  <a:spcBef>
                    <a:spcPct val="20000"/>
                  </a:spcBef>
                </a:pPr>
                <a:r>
                  <a:rPr lang="en-US" dirty="0" err="1" smtClean="0">
                    <a:latin typeface="Times New Roman" pitchFamily="18" charset="0"/>
                  </a:rPr>
                  <a:t>micropulse</a:t>
                </a:r>
                <a:r>
                  <a:rPr lang="en-US" dirty="0" smtClean="0">
                    <a:latin typeface="Times New Roman" pitchFamily="18" charset="0"/>
                  </a:rPr>
                  <a:t> half maximum duration, </a:t>
                </a:r>
                <a:r>
                  <a:rPr lang="en-US" dirty="0" err="1" smtClean="0">
                    <a:latin typeface="Times New Roman" pitchFamily="18" charset="0"/>
                  </a:rPr>
                  <a:t>ps</a:t>
                </a:r>
                <a:endParaRPr lang="ru-RU" dirty="0">
                  <a:latin typeface="Calibri" pitchFamily="34" charset="0"/>
                </a:endParaRPr>
              </a:p>
            </p:txBody>
          </p:sp>
          <p:sp>
            <p:nvSpPr>
              <p:cNvPr id="105" name="Rectangle 77"/>
              <p:cNvSpPr>
                <a:spLocks noChangeArrowheads="1"/>
              </p:cNvSpPr>
              <p:nvPr/>
            </p:nvSpPr>
            <p:spPr bwMode="auto">
              <a:xfrm>
                <a:off x="4527310" y="1680363"/>
                <a:ext cx="1528131" cy="36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732338">
                  <a:spcBef>
                    <a:spcPct val="20000"/>
                  </a:spcBef>
                </a:pPr>
                <a:r>
                  <a:rPr lang="ru-RU" sz="2000" dirty="0" smtClean="0">
                    <a:latin typeface="Times New Roman" pitchFamily="18" charset="0"/>
                  </a:rPr>
                  <a:t>26</a:t>
                </a:r>
                <a:r>
                  <a:rPr lang="en-US" sz="2000" dirty="0" smtClean="0">
                    <a:latin typeface="Times New Roman" pitchFamily="18" charset="0"/>
                  </a:rPr>
                  <a:t>0-266</a:t>
                </a:r>
                <a:endParaRPr lang="ru-RU" sz="2000" dirty="0">
                  <a:latin typeface="Times New Roman" pitchFamily="18" charset="0"/>
                </a:endParaRPr>
              </a:p>
            </p:txBody>
          </p:sp>
          <p:sp>
            <p:nvSpPr>
              <p:cNvPr id="106" name="Rectangle 76"/>
              <p:cNvSpPr>
                <a:spLocks noChangeArrowheads="1"/>
              </p:cNvSpPr>
              <p:nvPr/>
            </p:nvSpPr>
            <p:spPr bwMode="auto">
              <a:xfrm>
                <a:off x="231849" y="1680363"/>
                <a:ext cx="4295461" cy="36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4732338">
                  <a:spcBef>
                    <a:spcPct val="20000"/>
                  </a:spcBef>
                </a:pPr>
                <a:r>
                  <a:rPr lang="en-US" dirty="0" err="1" smtClean="0">
                    <a:latin typeface="Times New Roman" pitchFamily="18" charset="0"/>
                  </a:rPr>
                  <a:t>Wavelenth</a:t>
                </a:r>
                <a:r>
                  <a:rPr lang="en-US" dirty="0" smtClean="0">
                    <a:latin typeface="Times New Roman" pitchFamily="18" charset="0"/>
                  </a:rPr>
                  <a:t>, nm</a:t>
                </a:r>
                <a:endParaRPr lang="ru-RU" dirty="0">
                  <a:latin typeface="Times New Roman" pitchFamily="18" charset="0"/>
                </a:endParaRPr>
              </a:p>
            </p:txBody>
          </p:sp>
          <p:sp>
            <p:nvSpPr>
              <p:cNvPr id="107" name="Line 88"/>
              <p:cNvSpPr>
                <a:spLocks noChangeShapeType="1"/>
              </p:cNvSpPr>
              <p:nvPr/>
            </p:nvSpPr>
            <p:spPr bwMode="auto">
              <a:xfrm>
                <a:off x="231849" y="1680363"/>
                <a:ext cx="5823592"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108" name="Line 89"/>
              <p:cNvSpPr>
                <a:spLocks noChangeShapeType="1"/>
              </p:cNvSpPr>
              <p:nvPr/>
            </p:nvSpPr>
            <p:spPr bwMode="auto">
              <a:xfrm>
                <a:off x="231849" y="2048979"/>
                <a:ext cx="58235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109" name="Line 90"/>
              <p:cNvSpPr>
                <a:spLocks noChangeShapeType="1"/>
              </p:cNvSpPr>
              <p:nvPr/>
            </p:nvSpPr>
            <p:spPr bwMode="auto">
              <a:xfrm>
                <a:off x="231849" y="2419075"/>
                <a:ext cx="58235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110" name="Line 91"/>
              <p:cNvSpPr>
                <a:spLocks noChangeShapeType="1"/>
              </p:cNvSpPr>
              <p:nvPr/>
            </p:nvSpPr>
            <p:spPr bwMode="auto">
              <a:xfrm>
                <a:off x="231849" y="2787690"/>
                <a:ext cx="58235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111" name="Line 92"/>
              <p:cNvSpPr>
                <a:spLocks noChangeShapeType="1"/>
              </p:cNvSpPr>
              <p:nvPr/>
            </p:nvSpPr>
            <p:spPr bwMode="auto">
              <a:xfrm>
                <a:off x="231848" y="3157786"/>
                <a:ext cx="58235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112" name="Line 93"/>
              <p:cNvSpPr>
                <a:spLocks noChangeShapeType="1"/>
              </p:cNvSpPr>
              <p:nvPr/>
            </p:nvSpPr>
            <p:spPr bwMode="auto">
              <a:xfrm>
                <a:off x="231849" y="3560450"/>
                <a:ext cx="58235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113" name="Line 94"/>
              <p:cNvSpPr>
                <a:spLocks noChangeShapeType="1"/>
              </p:cNvSpPr>
              <p:nvPr/>
            </p:nvSpPr>
            <p:spPr bwMode="auto">
              <a:xfrm>
                <a:off x="231849" y="3929066"/>
                <a:ext cx="5823592"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114" name="Line 95"/>
              <p:cNvSpPr>
                <a:spLocks noChangeShapeType="1"/>
              </p:cNvSpPr>
              <p:nvPr/>
            </p:nvSpPr>
            <p:spPr bwMode="auto">
              <a:xfrm>
                <a:off x="231849" y="1680363"/>
                <a:ext cx="0" cy="2248703"/>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115" name="Line 96"/>
              <p:cNvSpPr>
                <a:spLocks noChangeShapeType="1"/>
              </p:cNvSpPr>
              <p:nvPr/>
            </p:nvSpPr>
            <p:spPr bwMode="auto">
              <a:xfrm>
                <a:off x="4527310" y="1680363"/>
                <a:ext cx="0" cy="22487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sp>
            <p:nvSpPr>
              <p:cNvPr id="116" name="Line 97"/>
              <p:cNvSpPr>
                <a:spLocks noChangeShapeType="1"/>
              </p:cNvSpPr>
              <p:nvPr/>
            </p:nvSpPr>
            <p:spPr bwMode="auto">
              <a:xfrm>
                <a:off x="6055441" y="1680363"/>
                <a:ext cx="0" cy="2248703"/>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ru-RU"/>
              </a:p>
            </p:txBody>
          </p:sp>
        </p:grpSp>
      </p:grpSp>
      <p:sp>
        <p:nvSpPr>
          <p:cNvPr id="117" name="Прямоугольник 116"/>
          <p:cNvSpPr/>
          <p:nvPr/>
        </p:nvSpPr>
        <p:spPr>
          <a:xfrm>
            <a:off x="1097429" y="1729701"/>
            <a:ext cx="3713517" cy="369332"/>
          </a:xfrm>
          <a:prstGeom prst="rect">
            <a:avLst/>
          </a:prstGeom>
        </p:spPr>
        <p:txBody>
          <a:bodyPr wrap="none">
            <a:spAutoFit/>
          </a:bodyPr>
          <a:lstStyle/>
          <a:p>
            <a:r>
              <a:rPr lang="en-US" b="1" i="1" dirty="0">
                <a:latin typeface="Times New Roman" pitchFamily="18" charset="0"/>
                <a:cs typeface="Times New Roman" pitchFamily="18" charset="0"/>
              </a:rPr>
              <a:t>Basic parameters of the laser driver</a:t>
            </a:r>
            <a:endParaRPr lang="ru-RU" b="1"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37" y="4615274"/>
            <a:ext cx="4321175" cy="176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TextBox 117"/>
          <p:cNvSpPr txBox="1"/>
          <p:nvPr/>
        </p:nvSpPr>
        <p:spPr>
          <a:xfrm>
            <a:off x="968791" y="4477456"/>
            <a:ext cx="3101263" cy="369332"/>
          </a:xfrm>
          <a:prstGeom prst="rect">
            <a:avLst/>
          </a:prstGeom>
          <a:noFill/>
        </p:spPr>
        <p:txBody>
          <a:bodyPr wrap="square" rtlCol="0">
            <a:spAutoFit/>
          </a:bodyPr>
          <a:lstStyle/>
          <a:p>
            <a:pPr algn="ctr">
              <a:spcBef>
                <a:spcPct val="50000"/>
              </a:spcBef>
            </a:pPr>
            <a:r>
              <a:rPr lang="en-US" b="1" i="1" dirty="0">
                <a:latin typeface="Times New Roman" pitchFamily="18" charset="0"/>
              </a:rPr>
              <a:t>Time structure of radiation</a:t>
            </a:r>
            <a:endParaRPr lang="ru-RU" b="1" i="1" dirty="0">
              <a:latin typeface="Times New Roman" pitchFamily="18" charset="0"/>
            </a:endParaRPr>
          </a:p>
        </p:txBody>
      </p:sp>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636" y="3955487"/>
            <a:ext cx="307181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071564" y="3260447"/>
            <a:ext cx="576064" cy="369332"/>
          </a:xfrm>
          <a:prstGeom prst="rect">
            <a:avLst/>
          </a:prstGeom>
          <a:noFill/>
        </p:spPr>
        <p:txBody>
          <a:bodyPr wrap="square" rtlCol="0">
            <a:spAutoFit/>
          </a:bodyPr>
          <a:lstStyle/>
          <a:p>
            <a:pPr defTabSz="4732338">
              <a:spcBef>
                <a:spcPct val="20000"/>
              </a:spcBef>
            </a:pPr>
            <a:r>
              <a:rPr lang="en-US" dirty="0" smtClean="0">
                <a:latin typeface="Times New Roman" pitchFamily="18" charset="0"/>
                <a:cs typeface="Times New Roman" pitchFamily="18" charset="0"/>
              </a:rPr>
              <a:t>, µ</a:t>
            </a:r>
            <a:r>
              <a:rPr lang="en-US" dirty="0" smtClean="0">
                <a:latin typeface="Times New Roman" pitchFamily="18" charset="0"/>
              </a:rPr>
              <a:t>s</a:t>
            </a:r>
            <a:endParaRPr lang="ru-RU" dirty="0">
              <a:latin typeface="Times New Roman" pitchFamily="18" charset="0"/>
            </a:endParaRPr>
          </a:p>
        </p:txBody>
      </p:sp>
      <p:sp>
        <p:nvSpPr>
          <p:cNvPr id="7" name="TextBox 6"/>
          <p:cNvSpPr txBox="1"/>
          <p:nvPr/>
        </p:nvSpPr>
        <p:spPr>
          <a:xfrm>
            <a:off x="5673272" y="2510978"/>
            <a:ext cx="3247937" cy="923330"/>
          </a:xfrm>
          <a:prstGeom prst="rect">
            <a:avLst/>
          </a:prstGeom>
          <a:noFill/>
        </p:spPr>
        <p:txBody>
          <a:bodyPr wrap="square" rtlCol="0">
            <a:spAutoFit/>
          </a:bodyPr>
          <a:lstStyle/>
          <a:p>
            <a:pPr algn="ctr"/>
            <a:r>
              <a:rPr lang="en-US" b="1" i="1" dirty="0" err="1"/>
              <a:t>Oscillogram</a:t>
            </a:r>
            <a:r>
              <a:rPr lang="en-US" b="1" i="1" dirty="0"/>
              <a:t> of the </a:t>
            </a:r>
            <a:r>
              <a:rPr lang="en-US" b="1" i="1" dirty="0" err="1"/>
              <a:t>macroimpulse</a:t>
            </a:r>
            <a:r>
              <a:rPr lang="en-US" b="1" i="1" dirty="0"/>
              <a:t> of radiation in the fourth harmonic</a:t>
            </a:r>
            <a:endParaRPr lang="ru-RU" b="1" i="1" dirty="0"/>
          </a:p>
        </p:txBody>
      </p:sp>
    </p:spTree>
    <p:extLst>
      <p:ext uri="{BB962C8B-B14F-4D97-AF65-F5344CB8AC3E}">
        <p14:creationId xmlns:p14="http://schemas.microsoft.com/office/powerpoint/2010/main" val="1111979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375811"/>
            <a:ext cx="712879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XII </a:t>
            </a:r>
            <a:r>
              <a:rPr lang="en-US" sz="1200" dirty="0">
                <a:latin typeface="Times New Roman" pitchFamily="18" charset="0"/>
                <a:cs typeface="Times New Roman" pitchFamily="18" charset="0"/>
              </a:rPr>
              <a:t>INTERNATIONAL SEMINAR ON THE PROBLEMS OF ACCELERATED CHARGED PARTICLES</a:t>
            </a:r>
          </a:p>
        </p:txBody>
      </p:sp>
      <p:sp>
        <p:nvSpPr>
          <p:cNvPr id="3" name="Прямоугольник 2"/>
          <p:cNvSpPr/>
          <p:nvPr/>
        </p:nvSpPr>
        <p:spPr>
          <a:xfrm>
            <a:off x="611560" y="476672"/>
            <a:ext cx="7992888" cy="461665"/>
          </a:xfrm>
          <a:prstGeom prst="rect">
            <a:avLst/>
          </a:prstGeom>
        </p:spPr>
        <p:txBody>
          <a:bodyPr wrap="square">
            <a:spAutoFit/>
          </a:bodyPr>
          <a:lstStyle/>
          <a:p>
            <a:pPr algn="ctr"/>
            <a:r>
              <a:rPr lang="en-US" sz="1200" dirty="0" err="1" smtClean="0">
                <a:latin typeface="Times New Roman" pitchFamily="18" charset="0"/>
                <a:cs typeface="Times New Roman" pitchFamily="18" charset="0"/>
              </a:rPr>
              <a:t>N.I.Balalykin</a:t>
            </a:r>
            <a:r>
              <a:rPr lang="en-US" sz="1200" dirty="0" smtClean="0">
                <a:latin typeface="Times New Roman" pitchFamily="18" charset="0"/>
                <a:cs typeface="Times New Roman" pitchFamily="18" charset="0"/>
              </a:rPr>
              <a:t> et al.: “START-UP </a:t>
            </a:r>
            <a:r>
              <a:rPr lang="en-US" sz="1200" dirty="0">
                <a:latin typeface="Times New Roman" pitchFamily="18" charset="0"/>
                <a:cs typeface="Times New Roman" pitchFamily="18" charset="0"/>
              </a:rPr>
              <a:t>THE PROTOTYPE DC-PHOTOINJECTOR (UP TO 400 </a:t>
            </a:r>
            <a:r>
              <a:rPr lang="en-US" sz="1200" dirty="0" err="1">
                <a:latin typeface="Times New Roman" pitchFamily="18" charset="0"/>
                <a:cs typeface="Times New Roman" pitchFamily="18" charset="0"/>
              </a:rPr>
              <a:t>keV</a:t>
            </a:r>
            <a:r>
              <a:rPr lang="en-US" sz="1200" dirty="0">
                <a:latin typeface="Times New Roman" pitchFamily="18" charset="0"/>
                <a:cs typeface="Times New Roman" pitchFamily="18" charset="0"/>
              </a:rPr>
              <a:t>) IN THE PHOTOCATHODE OPERATION MODE TO THE “TRANSMISSION </a:t>
            </a:r>
            <a:r>
              <a:rPr lang="en-US" sz="1200" dirty="0" smtClean="0">
                <a:latin typeface="Times New Roman" pitchFamily="18" charset="0"/>
                <a:cs typeface="Times New Roman" pitchFamily="18" charset="0"/>
              </a:rPr>
              <a:t>MODE“”</a:t>
            </a:r>
            <a:endParaRPr lang="ru-RU" sz="1200" dirty="0"/>
          </a:p>
        </p:txBody>
      </p:sp>
      <p:sp>
        <p:nvSpPr>
          <p:cNvPr id="5" name="TextBox 4"/>
          <p:cNvSpPr txBox="1"/>
          <p:nvPr/>
        </p:nvSpPr>
        <p:spPr>
          <a:xfrm>
            <a:off x="395536" y="1045968"/>
            <a:ext cx="3096344"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Laser Driver</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AU" dirty="0" smtClean="0"/>
              <a:t>Continuation</a:t>
            </a:r>
            <a:r>
              <a:rPr lang="ru-RU" dirty="0">
                <a:latin typeface="Times New Roman" pitchFamily="18" charset="0"/>
                <a:cs typeface="Times New Roman" pitchFamily="18" charset="0"/>
              </a:rPr>
              <a:t>)</a:t>
            </a:r>
            <a:endParaRPr lang="ru-RU" sz="2000" b="1" u="sng"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039405" y="2178232"/>
            <a:ext cx="2759555" cy="39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940152" y="1450410"/>
            <a:ext cx="2486084" cy="646331"/>
          </a:xfrm>
          <a:prstGeom prst="rect">
            <a:avLst/>
          </a:prstGeom>
          <a:noFill/>
        </p:spPr>
        <p:txBody>
          <a:bodyPr wrap="square" rtlCol="0">
            <a:spAutoFit/>
          </a:bodyPr>
          <a:lstStyle/>
          <a:p>
            <a:pPr algn="ctr"/>
            <a:r>
              <a:rPr lang="en-US" b="1" i="1" dirty="0"/>
              <a:t>The scheme of the laser beam transport system</a:t>
            </a:r>
            <a:endParaRPr lang="ru-RU" b="1" i="1" dirty="0">
              <a:latin typeface="Times New Roman" pitchFamily="18" charset="0"/>
              <a:cs typeface="Times New Roman" pitchFamily="18" charset="0"/>
            </a:endParaRPr>
          </a:p>
        </p:txBody>
      </p:sp>
      <p:sp>
        <p:nvSpPr>
          <p:cNvPr id="7" name="TextBox 6"/>
          <p:cNvSpPr txBox="1"/>
          <p:nvPr/>
        </p:nvSpPr>
        <p:spPr>
          <a:xfrm>
            <a:off x="271632" y="1450410"/>
            <a:ext cx="5308480" cy="646331"/>
          </a:xfrm>
          <a:prstGeom prst="rect">
            <a:avLst/>
          </a:prstGeom>
          <a:noFill/>
        </p:spPr>
        <p:txBody>
          <a:bodyPr wrap="square" rtlCol="0">
            <a:spAutoFit/>
          </a:bodyPr>
          <a:lstStyle/>
          <a:p>
            <a:r>
              <a:rPr lang="en-US" b="1" i="1" dirty="0">
                <a:latin typeface="Times New Roman" pitchFamily="18" charset="0"/>
                <a:cs typeface="Times New Roman" pitchFamily="18" charset="0"/>
              </a:rPr>
              <a:t>The laser beam transport system performs the following functions:</a:t>
            </a:r>
            <a:endParaRPr lang="ru-RU" b="1" i="1" dirty="0">
              <a:latin typeface="Times New Roman" pitchFamily="18" charset="0"/>
              <a:cs typeface="Times New Roman" pitchFamily="18" charset="0"/>
            </a:endParaRPr>
          </a:p>
        </p:txBody>
      </p:sp>
      <p:sp>
        <p:nvSpPr>
          <p:cNvPr id="10" name="TextBox 9"/>
          <p:cNvSpPr txBox="1"/>
          <p:nvPr/>
        </p:nvSpPr>
        <p:spPr>
          <a:xfrm>
            <a:off x="271632" y="2237274"/>
            <a:ext cx="5524504" cy="646331"/>
          </a:xfrm>
          <a:prstGeom prst="rect">
            <a:avLst/>
          </a:prstGeom>
          <a:noFill/>
        </p:spPr>
        <p:txBody>
          <a:bodyPr wrap="square" rtlCol="0">
            <a:spAutoFit/>
          </a:bodyPr>
          <a:lstStyle/>
          <a:p>
            <a:pPr marL="285750" indent="-285750" algn="just">
              <a:buFont typeface="Arial" pitchFamily="34" charset="0"/>
              <a:buChar char="•"/>
            </a:pPr>
            <a:r>
              <a:rPr lang="en-US" dirty="0"/>
              <a:t>Compensates for the divergence of the radiation after the fourth-harmonic crystal </a:t>
            </a:r>
            <a:r>
              <a:rPr lang="en-US" dirty="0" smtClean="0"/>
              <a:t>oscillator BBO</a:t>
            </a:r>
            <a:endParaRPr lang="ru-RU" dirty="0"/>
          </a:p>
        </p:txBody>
      </p:sp>
      <p:sp>
        <p:nvSpPr>
          <p:cNvPr id="11" name="TextBox 10"/>
          <p:cNvSpPr txBox="1"/>
          <p:nvPr/>
        </p:nvSpPr>
        <p:spPr>
          <a:xfrm>
            <a:off x="271632" y="2996952"/>
            <a:ext cx="5524504" cy="646331"/>
          </a:xfrm>
          <a:prstGeom prst="rect">
            <a:avLst/>
          </a:prstGeom>
          <a:noFill/>
        </p:spPr>
        <p:txBody>
          <a:bodyPr wrap="square" rtlCol="0">
            <a:spAutoFit/>
          </a:bodyPr>
          <a:lstStyle/>
          <a:p>
            <a:pPr marL="285750" indent="-285750" algn="just">
              <a:buFont typeface="Arial" pitchFamily="34" charset="0"/>
              <a:buChar char="•"/>
            </a:pPr>
            <a:r>
              <a:rPr lang="en-US" dirty="0"/>
              <a:t>Transfers the image of a circular diaphragm 5 mm in diameter to the photocathode with a reduction of 1: 5</a:t>
            </a:r>
            <a:endParaRPr lang="ru-RU" dirty="0">
              <a:latin typeface="Times New Roman" pitchFamily="18" charset="0"/>
              <a:cs typeface="Times New Roman" pitchFamily="18" charset="0"/>
            </a:endParaRPr>
          </a:p>
        </p:txBody>
      </p:sp>
      <p:sp>
        <p:nvSpPr>
          <p:cNvPr id="12" name="TextBox 11"/>
          <p:cNvSpPr txBox="1"/>
          <p:nvPr/>
        </p:nvSpPr>
        <p:spPr>
          <a:xfrm>
            <a:off x="211949" y="3924032"/>
            <a:ext cx="5643869" cy="646331"/>
          </a:xfrm>
          <a:prstGeom prst="rect">
            <a:avLst/>
          </a:prstGeom>
          <a:noFill/>
        </p:spPr>
        <p:txBody>
          <a:bodyPr wrap="square" rtlCol="0">
            <a:spAutoFit/>
          </a:bodyPr>
          <a:lstStyle/>
          <a:p>
            <a:pPr marL="285750" indent="-285750" algn="just">
              <a:buFont typeface="Arial" pitchFamily="34" charset="0"/>
              <a:buChar char="•"/>
            </a:pPr>
            <a:r>
              <a:rPr lang="en-US" dirty="0"/>
              <a:t>Turns the linear polarization of radiation (horizontal after VBO) to an arbitrary angle using a half-wave plate</a:t>
            </a:r>
            <a:endParaRPr lang="ru-RU" dirty="0"/>
          </a:p>
        </p:txBody>
      </p:sp>
      <p:sp>
        <p:nvSpPr>
          <p:cNvPr id="13" name="TextBox 12"/>
          <p:cNvSpPr txBox="1"/>
          <p:nvPr/>
        </p:nvSpPr>
        <p:spPr>
          <a:xfrm>
            <a:off x="211949" y="5013176"/>
            <a:ext cx="5584187" cy="923330"/>
          </a:xfrm>
          <a:prstGeom prst="rect">
            <a:avLst/>
          </a:prstGeom>
          <a:noFill/>
        </p:spPr>
        <p:txBody>
          <a:bodyPr wrap="square" rtlCol="0">
            <a:spAutoFit/>
          </a:bodyPr>
          <a:lstStyle/>
          <a:p>
            <a:pPr marL="285750" indent="-285750" algn="just">
              <a:buFont typeface="Arial" pitchFamily="34" charset="0"/>
              <a:buChar char="•"/>
            </a:pPr>
            <a:r>
              <a:rPr lang="en-US" dirty="0" smtClean="0"/>
              <a:t>Allows </a:t>
            </a:r>
            <a:r>
              <a:rPr lang="en-US" dirty="0"/>
              <a:t>to perform diagnostics of the beam transverse distribution, the shape of the </a:t>
            </a:r>
            <a:r>
              <a:rPr lang="en-US" dirty="0" err="1"/>
              <a:t>macroimpulse</a:t>
            </a:r>
            <a:r>
              <a:rPr lang="en-US" dirty="0"/>
              <a:t> and the power of the UV radiation before the photocathode</a:t>
            </a:r>
            <a:endParaRPr lang="ru-RU" dirty="0"/>
          </a:p>
        </p:txBody>
      </p:sp>
    </p:spTree>
    <p:extLst>
      <p:ext uri="{BB962C8B-B14F-4D97-AF65-F5344CB8AC3E}">
        <p14:creationId xmlns:p14="http://schemas.microsoft.com/office/powerpoint/2010/main" val="146062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375811"/>
            <a:ext cx="712879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XII </a:t>
            </a:r>
            <a:r>
              <a:rPr lang="en-US" sz="1200" dirty="0">
                <a:latin typeface="Times New Roman" pitchFamily="18" charset="0"/>
                <a:cs typeface="Times New Roman" pitchFamily="18" charset="0"/>
              </a:rPr>
              <a:t>INTERNATIONAL SEMINAR ON THE PROBLEMS OF ACCELERATED CHARGED PARTICLES</a:t>
            </a:r>
          </a:p>
        </p:txBody>
      </p:sp>
      <p:sp>
        <p:nvSpPr>
          <p:cNvPr id="3" name="Прямоугольник 2"/>
          <p:cNvSpPr/>
          <p:nvPr/>
        </p:nvSpPr>
        <p:spPr>
          <a:xfrm>
            <a:off x="611560" y="476672"/>
            <a:ext cx="7992888" cy="461665"/>
          </a:xfrm>
          <a:prstGeom prst="rect">
            <a:avLst/>
          </a:prstGeom>
        </p:spPr>
        <p:txBody>
          <a:bodyPr wrap="square">
            <a:spAutoFit/>
          </a:bodyPr>
          <a:lstStyle/>
          <a:p>
            <a:pPr algn="ctr"/>
            <a:r>
              <a:rPr lang="en-US" sz="1200" dirty="0" err="1" smtClean="0">
                <a:latin typeface="Times New Roman" pitchFamily="18" charset="0"/>
                <a:cs typeface="Times New Roman" pitchFamily="18" charset="0"/>
              </a:rPr>
              <a:t>N.I.Balalykin</a:t>
            </a:r>
            <a:r>
              <a:rPr lang="en-US" sz="1200" dirty="0" smtClean="0">
                <a:latin typeface="Times New Roman" pitchFamily="18" charset="0"/>
                <a:cs typeface="Times New Roman" pitchFamily="18" charset="0"/>
              </a:rPr>
              <a:t> et al.: “START-UP </a:t>
            </a:r>
            <a:r>
              <a:rPr lang="en-US" sz="1200" dirty="0">
                <a:latin typeface="Times New Roman" pitchFamily="18" charset="0"/>
                <a:cs typeface="Times New Roman" pitchFamily="18" charset="0"/>
              </a:rPr>
              <a:t>THE PROTOTYPE DC-PHOTOINJECTOR (UP TO 400 </a:t>
            </a:r>
            <a:r>
              <a:rPr lang="en-US" sz="1200" dirty="0" err="1">
                <a:latin typeface="Times New Roman" pitchFamily="18" charset="0"/>
                <a:cs typeface="Times New Roman" pitchFamily="18" charset="0"/>
              </a:rPr>
              <a:t>keV</a:t>
            </a:r>
            <a:r>
              <a:rPr lang="en-US" sz="1200" dirty="0">
                <a:latin typeface="Times New Roman" pitchFamily="18" charset="0"/>
                <a:cs typeface="Times New Roman" pitchFamily="18" charset="0"/>
              </a:rPr>
              <a:t>) IN THE PHOTOCATHODE OPERATION MODE TO THE “TRANSMISSION </a:t>
            </a:r>
            <a:r>
              <a:rPr lang="en-US" sz="1200" dirty="0" smtClean="0">
                <a:latin typeface="Times New Roman" pitchFamily="18" charset="0"/>
                <a:cs typeface="Times New Roman" pitchFamily="18" charset="0"/>
              </a:rPr>
              <a:t>MODE“”</a:t>
            </a:r>
            <a:endParaRPr lang="ru-RU" sz="1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7" y="2636912"/>
            <a:ext cx="583723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15616" y="1700808"/>
            <a:ext cx="7056784" cy="646331"/>
          </a:xfrm>
          <a:prstGeom prst="rect">
            <a:avLst/>
          </a:prstGeom>
          <a:noFill/>
        </p:spPr>
        <p:txBody>
          <a:bodyPr wrap="square" rtlCol="0">
            <a:spAutoFit/>
          </a:bodyPr>
          <a:lstStyle/>
          <a:p>
            <a:r>
              <a:rPr lang="en-US" b="1" i="1" dirty="0">
                <a:latin typeface="Times New Roman" pitchFamily="18" charset="0"/>
                <a:cs typeface="Times New Roman" pitchFamily="18" charset="0"/>
              </a:rPr>
              <a:t>The transverse distribution of the intensity of fourth harmonic laser radiation at a virtual cathode</a:t>
            </a:r>
            <a:endParaRPr lang="ru-RU" b="1" i="1" dirty="0">
              <a:latin typeface="Times New Roman" pitchFamily="18" charset="0"/>
              <a:cs typeface="Times New Roman" pitchFamily="18" charset="0"/>
            </a:endParaRPr>
          </a:p>
        </p:txBody>
      </p:sp>
      <p:sp>
        <p:nvSpPr>
          <p:cNvPr id="7" name="TextBox 6"/>
          <p:cNvSpPr txBox="1"/>
          <p:nvPr/>
        </p:nvSpPr>
        <p:spPr>
          <a:xfrm>
            <a:off x="395536" y="1133588"/>
            <a:ext cx="3096344"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Laser Driver</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AU" dirty="0" smtClean="0"/>
              <a:t>Continuation</a:t>
            </a:r>
            <a:r>
              <a:rPr lang="ru-RU" dirty="0">
                <a:latin typeface="Times New Roman" pitchFamily="18" charset="0"/>
                <a:cs typeface="Times New Roman" pitchFamily="18" charset="0"/>
              </a:rPr>
              <a:t>)</a:t>
            </a:r>
            <a:endParaRPr lang="ru-RU" sz="2000" b="1" u="sng" dirty="0">
              <a:latin typeface="Times New Roman" pitchFamily="18" charset="0"/>
              <a:cs typeface="Times New Roman" pitchFamily="18" charset="0"/>
            </a:endParaRPr>
          </a:p>
        </p:txBody>
      </p:sp>
      <p:sp>
        <p:nvSpPr>
          <p:cNvPr id="6" name="TextBox 5"/>
          <p:cNvSpPr txBox="1"/>
          <p:nvPr/>
        </p:nvSpPr>
        <p:spPr>
          <a:xfrm>
            <a:off x="647564" y="5517232"/>
            <a:ext cx="7920880" cy="646331"/>
          </a:xfrm>
          <a:prstGeom prst="rect">
            <a:avLst/>
          </a:prstGeom>
          <a:noFill/>
        </p:spPr>
        <p:txBody>
          <a:bodyPr wrap="square" rtlCol="0">
            <a:spAutoFit/>
          </a:bodyPr>
          <a:lstStyle/>
          <a:p>
            <a:r>
              <a:rPr lang="en-US" dirty="0"/>
              <a:t>The effective diameters of the beam on the photocathode along the vertical and horizontal lines were 758 </a:t>
            </a:r>
            <a:r>
              <a:rPr lang="en-US" dirty="0" err="1"/>
              <a:t>μm</a:t>
            </a:r>
            <a:r>
              <a:rPr lang="en-US" dirty="0"/>
              <a:t> and 642 </a:t>
            </a:r>
            <a:r>
              <a:rPr lang="en-US" dirty="0" err="1"/>
              <a:t>μm</a:t>
            </a:r>
            <a:r>
              <a:rPr lang="en-US" dirty="0"/>
              <a:t>, respectively.</a:t>
            </a:r>
            <a:endParaRPr lang="ru-RU" dirty="0"/>
          </a:p>
        </p:txBody>
      </p:sp>
      <p:cxnSp>
        <p:nvCxnSpPr>
          <p:cNvPr id="9" name="Прямая со стрелкой 8"/>
          <p:cNvCxnSpPr/>
          <p:nvPr/>
        </p:nvCxnSpPr>
        <p:spPr>
          <a:xfrm flipH="1">
            <a:off x="9442379" y="3068960"/>
            <a:ext cx="612068" cy="504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442379" y="1533698"/>
            <a:ext cx="1754357" cy="1477328"/>
          </a:xfrm>
          <a:prstGeom prst="rect">
            <a:avLst/>
          </a:prstGeom>
          <a:noFill/>
          <a:ln>
            <a:solidFill>
              <a:schemeClr val="tx1"/>
            </a:solidFill>
          </a:ln>
        </p:spPr>
        <p:txBody>
          <a:bodyPr wrap="square" rtlCol="0">
            <a:spAutoFit/>
          </a:bodyPr>
          <a:lstStyle/>
          <a:p>
            <a:r>
              <a:rPr lang="ru-RU" dirty="0" smtClean="0"/>
              <a:t>Поперечное распределение интенсивности лазерного излучения УФ</a:t>
            </a:r>
            <a:endParaRPr lang="ru-RU" dirty="0"/>
          </a:p>
        </p:txBody>
      </p:sp>
    </p:spTree>
    <p:extLst>
      <p:ext uri="{BB962C8B-B14F-4D97-AF65-F5344CB8AC3E}">
        <p14:creationId xmlns:p14="http://schemas.microsoft.com/office/powerpoint/2010/main" val="45610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245839"/>
            <a:ext cx="7992888" cy="461665"/>
          </a:xfrm>
          <a:prstGeom prst="rect">
            <a:avLst/>
          </a:prstGeom>
        </p:spPr>
        <p:txBody>
          <a:bodyPr wrap="square">
            <a:spAutoFit/>
          </a:bodyPr>
          <a:lstStyle/>
          <a:p>
            <a:pPr algn="ctr"/>
            <a:r>
              <a:rPr lang="en-US" sz="1200" dirty="0" err="1" smtClean="0">
                <a:latin typeface="Times New Roman" pitchFamily="18" charset="0"/>
                <a:cs typeface="Times New Roman" pitchFamily="18" charset="0"/>
              </a:rPr>
              <a:t>N.I.Balalykin</a:t>
            </a:r>
            <a:r>
              <a:rPr lang="en-US" sz="1200" dirty="0" smtClean="0">
                <a:latin typeface="Times New Roman" pitchFamily="18" charset="0"/>
                <a:cs typeface="Times New Roman" pitchFamily="18" charset="0"/>
              </a:rPr>
              <a:t> et al.: “START-UP </a:t>
            </a:r>
            <a:r>
              <a:rPr lang="en-US" sz="1200" dirty="0">
                <a:latin typeface="Times New Roman" pitchFamily="18" charset="0"/>
                <a:cs typeface="Times New Roman" pitchFamily="18" charset="0"/>
              </a:rPr>
              <a:t>THE PROTOTYPE DC-PHOTOINJECTOR (UP TO 400 </a:t>
            </a:r>
            <a:r>
              <a:rPr lang="en-US" sz="1200" dirty="0" err="1">
                <a:latin typeface="Times New Roman" pitchFamily="18" charset="0"/>
                <a:cs typeface="Times New Roman" pitchFamily="18" charset="0"/>
              </a:rPr>
              <a:t>keV</a:t>
            </a:r>
            <a:r>
              <a:rPr lang="en-US" sz="1200" dirty="0">
                <a:latin typeface="Times New Roman" pitchFamily="18" charset="0"/>
                <a:cs typeface="Times New Roman" pitchFamily="18" charset="0"/>
              </a:rPr>
              <a:t>) IN THE PHOTOCATHODE OPERATION MODE TO THE “TRANSMISSION </a:t>
            </a:r>
            <a:r>
              <a:rPr lang="en-US" sz="1200" dirty="0" smtClean="0">
                <a:latin typeface="Times New Roman" pitchFamily="18" charset="0"/>
                <a:cs typeface="Times New Roman" pitchFamily="18" charset="0"/>
              </a:rPr>
              <a:t>MODE“”</a:t>
            </a:r>
            <a:endParaRPr lang="ru-RU" sz="1200" dirty="0"/>
          </a:p>
        </p:txBody>
      </p:sp>
      <p:sp>
        <p:nvSpPr>
          <p:cNvPr id="4" name="TextBox 3"/>
          <p:cNvSpPr txBox="1"/>
          <p:nvPr/>
        </p:nvSpPr>
        <p:spPr>
          <a:xfrm>
            <a:off x="1115616" y="6375811"/>
            <a:ext cx="712879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XII </a:t>
            </a:r>
            <a:r>
              <a:rPr lang="en-US" sz="1200" dirty="0">
                <a:latin typeface="Times New Roman" pitchFamily="18" charset="0"/>
                <a:cs typeface="Times New Roman" pitchFamily="18" charset="0"/>
              </a:rPr>
              <a:t>INTERNATIONAL SEMINAR ON THE PROBLEMS OF ACCELERATED CHARGED PARTICLES</a:t>
            </a:r>
          </a:p>
        </p:txBody>
      </p:sp>
      <p:sp>
        <p:nvSpPr>
          <p:cNvPr id="5" name="TextBox 4"/>
          <p:cNvSpPr txBox="1"/>
          <p:nvPr/>
        </p:nvSpPr>
        <p:spPr>
          <a:xfrm>
            <a:off x="410140" y="933533"/>
            <a:ext cx="3096344"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Laser Driver</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AU" dirty="0" smtClean="0"/>
              <a:t>Continuation</a:t>
            </a:r>
            <a:r>
              <a:rPr lang="ru-RU" dirty="0">
                <a:latin typeface="Times New Roman" pitchFamily="18" charset="0"/>
                <a:cs typeface="Times New Roman" pitchFamily="18" charset="0"/>
              </a:rPr>
              <a:t>)</a:t>
            </a:r>
            <a:endParaRPr lang="ru-RU" sz="2000" b="1" u="sng" dirty="0">
              <a:latin typeface="Times New Roman" pitchFamily="18" charset="0"/>
              <a:cs typeface="Times New Roman" pitchFamily="18" charset="0"/>
            </a:endParaRPr>
          </a:p>
        </p:txBody>
      </p:sp>
      <p:sp>
        <p:nvSpPr>
          <p:cNvPr id="2" name="TextBox 1"/>
          <p:cNvSpPr txBox="1"/>
          <p:nvPr/>
        </p:nvSpPr>
        <p:spPr>
          <a:xfrm>
            <a:off x="357402" y="1556792"/>
            <a:ext cx="8424936" cy="1200329"/>
          </a:xfrm>
          <a:prstGeom prst="rect">
            <a:avLst/>
          </a:prstGeom>
          <a:noFill/>
        </p:spPr>
        <p:txBody>
          <a:bodyPr wrap="square" rtlCol="0">
            <a:spAutoFit/>
          </a:bodyPr>
          <a:lstStyle/>
          <a:p>
            <a:r>
              <a:rPr lang="en-US" b="1" i="1" dirty="0">
                <a:latin typeface="Times New Roman" pitchFamily="18" charset="0"/>
                <a:cs typeface="Times New Roman" pitchFamily="18" charset="0"/>
              </a:rPr>
              <a:t>Of particular note is the </a:t>
            </a:r>
            <a:r>
              <a:rPr lang="en-US" b="1" i="1" dirty="0" smtClean="0">
                <a:latin typeface="Times New Roman" pitchFamily="18" charset="0"/>
                <a:cs typeface="Times New Roman" pitchFamily="18" charset="0"/>
              </a:rPr>
              <a:t>following:</a:t>
            </a:r>
          </a:p>
          <a:p>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the laser driver it is possible to synchronize the repetition frequency of </a:t>
            </a:r>
            <a:r>
              <a:rPr lang="en-US" dirty="0" err="1">
                <a:latin typeface="Times New Roman" pitchFamily="18" charset="0"/>
                <a:cs typeface="Times New Roman" pitchFamily="18" charset="0"/>
              </a:rPr>
              <a:t>microimpulsions</a:t>
            </a:r>
            <a:r>
              <a:rPr lang="en-US" dirty="0">
                <a:latin typeface="Times New Roman" pitchFamily="18" charset="0"/>
                <a:cs typeface="Times New Roman" pitchFamily="18" charset="0"/>
              </a:rPr>
              <a:t> with the operating frequency of the </a:t>
            </a:r>
            <a:r>
              <a:rPr lang="en-US" dirty="0" smtClean="0">
                <a:latin typeface="Times New Roman" pitchFamily="18" charset="0"/>
                <a:cs typeface="Times New Roman" pitchFamily="18" charset="0"/>
              </a:rPr>
              <a:t>accelerator (</a:t>
            </a:r>
            <a:r>
              <a:rPr lang="en-US" dirty="0"/>
              <a:t>Or with an external reference frequency </a:t>
            </a:r>
            <a:r>
              <a:rPr lang="en-US" dirty="0" smtClean="0"/>
              <a:t>signal).</a:t>
            </a:r>
            <a:endParaRPr lang="ru-RU" dirty="0">
              <a:latin typeface="Times New Roman" pitchFamily="18" charset="0"/>
              <a:cs typeface="Times New Roman" pitchFamily="18" charset="0"/>
            </a:endParaRPr>
          </a:p>
        </p:txBody>
      </p:sp>
      <p:sp>
        <p:nvSpPr>
          <p:cNvPr id="6" name="TextBox 5"/>
          <p:cNvSpPr txBox="1"/>
          <p:nvPr/>
        </p:nvSpPr>
        <p:spPr>
          <a:xfrm>
            <a:off x="357402" y="2726950"/>
            <a:ext cx="7920880" cy="1200329"/>
          </a:xfrm>
          <a:prstGeom prst="rect">
            <a:avLst/>
          </a:prstGeom>
          <a:noFill/>
        </p:spPr>
        <p:txBody>
          <a:bodyPr wrap="square" rtlCol="0">
            <a:spAutoFit/>
          </a:bodyPr>
          <a:lstStyle/>
          <a:p>
            <a:r>
              <a:rPr lang="en-US" b="1" i="1" dirty="0">
                <a:latin typeface="Times New Roman" pitchFamily="18" charset="0"/>
                <a:cs typeface="Times New Roman" pitchFamily="18" charset="0"/>
              </a:rPr>
              <a:t>The set of laser driver equipment includes a </a:t>
            </a:r>
            <a:r>
              <a:rPr lang="en-US" b="1" dirty="0">
                <a:latin typeface="Times New Roman" pitchFamily="18" charset="0"/>
                <a:cs typeface="Times New Roman" pitchFamily="18" charset="0"/>
              </a:rPr>
              <a:t>UV laser </a:t>
            </a:r>
            <a:r>
              <a:rPr lang="en-US" b="1" dirty="0" smtClean="0">
                <a:latin typeface="Times New Roman" pitchFamily="18" charset="0"/>
                <a:cs typeface="Times New Roman" pitchFamily="18" charset="0"/>
              </a:rPr>
              <a:t>attenuator  </a:t>
            </a:r>
            <a:r>
              <a:rPr lang="en-US" b="1" i="1" dirty="0" smtClean="0">
                <a:latin typeface="Times New Roman" pitchFamily="18" charset="0"/>
                <a:cs typeface="Times New Roman" pitchFamily="18" charset="0"/>
              </a:rPr>
              <a:t>of the company LOTIS TII (VA-266). </a:t>
            </a:r>
            <a:r>
              <a:rPr lang="en-US" dirty="0"/>
              <a:t>This device will allow to vary widely the energy of laser radiation without changing the settings of the elements of the laser driver.</a:t>
            </a:r>
            <a:endParaRPr lang="en-US" b="1" dirty="0" smtClean="0">
              <a:latin typeface="Times New Roman" pitchFamily="18" charset="0"/>
              <a:cs typeface="Times New Roman" pitchFamily="18" charset="0"/>
            </a:endParaRPr>
          </a:p>
          <a:p>
            <a:endParaRPr lang="ru-RU" b="1" dirty="0">
              <a:latin typeface="Times New Roman" pitchFamily="18" charset="0"/>
              <a:cs typeface="Times New Roman" pitchFamily="18" charset="0"/>
            </a:endParaRPr>
          </a:p>
        </p:txBody>
      </p:sp>
      <p:sp>
        <p:nvSpPr>
          <p:cNvPr id="7" name="TextBox 6"/>
          <p:cNvSpPr txBox="1"/>
          <p:nvPr/>
        </p:nvSpPr>
        <p:spPr>
          <a:xfrm>
            <a:off x="357402" y="3897108"/>
            <a:ext cx="7632848" cy="923330"/>
          </a:xfrm>
          <a:prstGeom prst="rect">
            <a:avLst/>
          </a:prstGeom>
          <a:noFill/>
        </p:spPr>
        <p:txBody>
          <a:bodyPr wrap="square" rtlCol="0">
            <a:spAutoFit/>
          </a:bodyPr>
          <a:lstStyle/>
          <a:p>
            <a:r>
              <a:rPr lang="en-US" b="1" i="1" dirty="0">
                <a:latin typeface="Times New Roman" pitchFamily="18" charset="0"/>
                <a:cs typeface="Times New Roman" pitchFamily="18" charset="0"/>
              </a:rPr>
              <a:t>The laser driver is located in a special room, which provides air conditioning and </a:t>
            </a:r>
            <a:r>
              <a:rPr lang="en-US" b="1" i="1" dirty="0" smtClean="0">
                <a:latin typeface="Times New Roman" pitchFamily="18" charset="0"/>
                <a:cs typeface="Times New Roman" pitchFamily="18" charset="0"/>
              </a:rPr>
              <a:t>filtration.</a:t>
            </a:r>
            <a:r>
              <a:rPr lang="en-US" dirty="0"/>
              <a:t> The walls of this room are painted with special paint to reduce reflections of the laser </a:t>
            </a:r>
            <a:r>
              <a:rPr lang="en-US" dirty="0" smtClean="0"/>
              <a:t>beam.</a:t>
            </a:r>
            <a:r>
              <a:rPr lang="en-US"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357402" y="4790266"/>
                <a:ext cx="7438325" cy="1200329"/>
              </a:xfrm>
              <a:prstGeom prst="rect">
                <a:avLst/>
              </a:prstGeom>
              <a:noFill/>
            </p:spPr>
            <p:txBody>
              <a:bodyPr wrap="square" rtlCol="0">
                <a:spAutoFit/>
              </a:bodyPr>
              <a:lstStyle/>
              <a:p>
                <a:r>
                  <a:rPr lang="en-US" b="1" i="1" dirty="0" smtClean="0">
                    <a:latin typeface="Times New Roman" pitchFamily="18" charset="0"/>
                    <a:cs typeface="Times New Roman" pitchFamily="18" charset="0"/>
                  </a:rPr>
                  <a:t>The laser driver requires water cooling. Removable power - 3 kW. </a:t>
                </a:r>
              </a:p>
              <a:p>
                <a:r>
                  <a:rPr lang="en-US" dirty="0">
                    <a:latin typeface="Times New Roman" pitchFamily="18" charset="0"/>
                    <a:cs typeface="Times New Roman" pitchFamily="18" charset="0"/>
                  </a:rPr>
                  <a:t>The chiller is </a:t>
                </a:r>
                <a:r>
                  <a:rPr lang="en-US" dirty="0" smtClean="0">
                    <a:latin typeface="Times New Roman" pitchFamily="18" charset="0"/>
                    <a:cs typeface="Times New Roman" pitchFamily="18" charset="0"/>
                  </a:rPr>
                  <a:t>used </a:t>
                </a:r>
                <a:r>
                  <a:rPr lang="en-US" dirty="0" err="1" smtClean="0">
                    <a:latin typeface="Times New Roman" pitchFamily="18" charset="0"/>
                    <a:cs typeface="Times New Roman" pitchFamily="18" charset="0"/>
                  </a:rPr>
                  <a:t>Lauda</a:t>
                </a:r>
                <a:r>
                  <a:rPr lang="en-US" dirty="0" smtClean="0">
                    <a:latin typeface="Times New Roman" pitchFamily="18" charset="0"/>
                    <a:cs typeface="Times New Roman" pitchFamily="18" charset="0"/>
                  </a:rPr>
                  <a:t> UC-0040-SP. The </a:t>
                </a:r>
                <a:r>
                  <a:rPr lang="en-US" dirty="0">
                    <a:latin typeface="Times New Roman" pitchFamily="18" charset="0"/>
                    <a:cs typeface="Times New Roman" pitchFamily="18" charset="0"/>
                  </a:rPr>
                  <a:t>temperature of the cooling water is not higher than 15 degrees, the stability of maintaining this temperature is less than </a:t>
                </a:r>
                <a14:m>
                  <m:oMath xmlns:m="http://schemas.openxmlformats.org/officeDocument/2006/math">
                    <m:r>
                      <a:rPr lang="en-US" i="1">
                        <a:latin typeface="Cambria Math"/>
                        <a:ea typeface="Cambria Math"/>
                        <a:cs typeface="Times New Roman" pitchFamily="18" charset="0"/>
                      </a:rPr>
                      <m:t>±</m:t>
                    </m:r>
                  </m:oMath>
                </a14:m>
                <a:r>
                  <a:rPr lang="en-US" dirty="0">
                    <a:latin typeface="Times New Roman" pitchFamily="18" charset="0"/>
                    <a:cs typeface="Times New Roman" pitchFamily="18" charset="0"/>
                  </a:rPr>
                  <a:t>1</a:t>
                </a:r>
                <a14:m>
                  <m:oMath xmlns:m="http://schemas.openxmlformats.org/officeDocument/2006/math">
                    <m:r>
                      <a:rPr lang="en-US" i="1" dirty="0">
                        <a:latin typeface="Cambria Math"/>
                        <a:ea typeface="Cambria Math"/>
                        <a:cs typeface="Times New Roman" pitchFamily="18" charset="0"/>
                      </a:rPr>
                      <m:t>℃</m:t>
                    </m:r>
                  </m:oMath>
                </a14:m>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 flow rate of water is not less than 10 liters per </a:t>
                </a:r>
                <a:r>
                  <a:rPr lang="en-US" dirty="0" smtClean="0">
                    <a:latin typeface="Times New Roman" pitchFamily="18" charset="0"/>
                    <a:cs typeface="Times New Roman" pitchFamily="18" charset="0"/>
                  </a:rPr>
                  <a:t>minute.</a:t>
                </a:r>
                <a:endParaRPr lang="ru-RU" b="1" dirty="0">
                  <a:latin typeface="Times New Roman" pitchFamily="18" charset="0"/>
                  <a:cs typeface="Times New Roman"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57402" y="4790266"/>
                <a:ext cx="7438325" cy="1200329"/>
              </a:xfrm>
              <a:prstGeom prst="rect">
                <a:avLst/>
              </a:prstGeom>
              <a:blipFill rotWithShape="1">
                <a:blip r:embed="rId2"/>
                <a:stretch>
                  <a:fillRect l="-738" t="-2538" r="-1230" b="-7107"/>
                </a:stretch>
              </a:blipFill>
            </p:spPr>
            <p:txBody>
              <a:bodyPr/>
              <a:lstStyle/>
              <a:p>
                <a:r>
                  <a:rPr lang="ru-RU">
                    <a:noFill/>
                  </a:rPr>
                  <a:t> </a:t>
                </a:r>
              </a:p>
            </p:txBody>
          </p:sp>
        </mc:Fallback>
      </mc:AlternateContent>
    </p:spTree>
    <p:extLst>
      <p:ext uri="{BB962C8B-B14F-4D97-AF65-F5344CB8AC3E}">
        <p14:creationId xmlns:p14="http://schemas.microsoft.com/office/powerpoint/2010/main" val="280586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245839"/>
            <a:ext cx="7992888" cy="461665"/>
          </a:xfrm>
          <a:prstGeom prst="rect">
            <a:avLst/>
          </a:prstGeom>
        </p:spPr>
        <p:txBody>
          <a:bodyPr wrap="square">
            <a:spAutoFit/>
          </a:bodyPr>
          <a:lstStyle/>
          <a:p>
            <a:pPr algn="ctr"/>
            <a:r>
              <a:rPr lang="en-US" sz="1200" dirty="0" err="1" smtClean="0">
                <a:latin typeface="Times New Roman" pitchFamily="18" charset="0"/>
                <a:cs typeface="Times New Roman" pitchFamily="18" charset="0"/>
              </a:rPr>
              <a:t>N.I.Balalykin</a:t>
            </a:r>
            <a:r>
              <a:rPr lang="en-US" sz="1200" dirty="0" smtClean="0">
                <a:latin typeface="Times New Roman" pitchFamily="18" charset="0"/>
                <a:cs typeface="Times New Roman" pitchFamily="18" charset="0"/>
              </a:rPr>
              <a:t> et al.: “START-UP </a:t>
            </a:r>
            <a:r>
              <a:rPr lang="en-US" sz="1200" dirty="0">
                <a:latin typeface="Times New Roman" pitchFamily="18" charset="0"/>
                <a:cs typeface="Times New Roman" pitchFamily="18" charset="0"/>
              </a:rPr>
              <a:t>THE PROTOTYPE DC-PHOTOINJECTOR (UP TO 400 </a:t>
            </a:r>
            <a:r>
              <a:rPr lang="en-US" sz="1200" dirty="0" err="1">
                <a:latin typeface="Times New Roman" pitchFamily="18" charset="0"/>
                <a:cs typeface="Times New Roman" pitchFamily="18" charset="0"/>
              </a:rPr>
              <a:t>keV</a:t>
            </a:r>
            <a:r>
              <a:rPr lang="en-US" sz="1200" dirty="0">
                <a:latin typeface="Times New Roman" pitchFamily="18" charset="0"/>
                <a:cs typeface="Times New Roman" pitchFamily="18" charset="0"/>
              </a:rPr>
              <a:t>) IN THE PHOTOCATHODE OPERATION MODE TO THE “TRANSMISSION </a:t>
            </a:r>
            <a:r>
              <a:rPr lang="en-US" sz="1200" dirty="0" smtClean="0">
                <a:latin typeface="Times New Roman" pitchFamily="18" charset="0"/>
                <a:cs typeface="Times New Roman" pitchFamily="18" charset="0"/>
              </a:rPr>
              <a:t>MODE“”</a:t>
            </a:r>
            <a:endParaRPr lang="ru-RU" sz="1200" dirty="0"/>
          </a:p>
        </p:txBody>
      </p:sp>
      <p:sp>
        <p:nvSpPr>
          <p:cNvPr id="4" name="TextBox 3"/>
          <p:cNvSpPr txBox="1"/>
          <p:nvPr/>
        </p:nvSpPr>
        <p:spPr>
          <a:xfrm>
            <a:off x="1115616" y="6375811"/>
            <a:ext cx="7128792"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XII </a:t>
            </a:r>
            <a:r>
              <a:rPr lang="en-US" sz="1200" dirty="0">
                <a:latin typeface="Times New Roman" pitchFamily="18" charset="0"/>
                <a:cs typeface="Times New Roman" pitchFamily="18" charset="0"/>
              </a:rPr>
              <a:t>INTERNATIONAL SEMINAR ON THE PROBLEMS OF ACCELERATED CHARGED PARTICLES</a:t>
            </a:r>
          </a:p>
        </p:txBody>
      </p:sp>
      <p:sp>
        <p:nvSpPr>
          <p:cNvPr id="5" name="TextBox 4"/>
          <p:cNvSpPr txBox="1"/>
          <p:nvPr/>
        </p:nvSpPr>
        <p:spPr>
          <a:xfrm>
            <a:off x="410140" y="933533"/>
            <a:ext cx="3096344"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Laser Driver</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AU" dirty="0" smtClean="0"/>
              <a:t>Continuation</a:t>
            </a:r>
            <a:r>
              <a:rPr lang="ru-RU" dirty="0">
                <a:latin typeface="Times New Roman" pitchFamily="18" charset="0"/>
                <a:cs typeface="Times New Roman" pitchFamily="18" charset="0"/>
              </a:rPr>
              <a:t>)</a:t>
            </a:r>
            <a:endParaRPr lang="ru-RU" sz="2000" b="1" u="sng"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44" y="2103517"/>
            <a:ext cx="4990369" cy="37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38" y="2107813"/>
            <a:ext cx="2802133" cy="37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51720" y="1559104"/>
            <a:ext cx="1637192" cy="369332"/>
          </a:xfrm>
          <a:prstGeom prst="rect">
            <a:avLst/>
          </a:prstGeom>
          <a:noFill/>
        </p:spPr>
        <p:txBody>
          <a:bodyPr wrap="square" rtlCol="0">
            <a:spAutoFit/>
          </a:bodyPr>
          <a:lstStyle/>
          <a:p>
            <a:r>
              <a:rPr lang="en-AU" b="1" i="1" dirty="0">
                <a:latin typeface="Times New Roman" pitchFamily="18" charset="0"/>
                <a:cs typeface="Times New Roman" pitchFamily="18" charset="0"/>
              </a:rPr>
              <a:t>Laser Driver</a:t>
            </a:r>
            <a:endParaRPr lang="ru-RU" b="1" i="1" dirty="0">
              <a:latin typeface="Times New Roman" pitchFamily="18" charset="0"/>
              <a:cs typeface="Times New Roman" pitchFamily="18" charset="0"/>
            </a:endParaRPr>
          </a:p>
        </p:txBody>
      </p:sp>
      <p:sp>
        <p:nvSpPr>
          <p:cNvPr id="6" name="TextBox 5"/>
          <p:cNvSpPr txBox="1"/>
          <p:nvPr/>
        </p:nvSpPr>
        <p:spPr>
          <a:xfrm>
            <a:off x="5717943" y="1612747"/>
            <a:ext cx="2952328" cy="369332"/>
          </a:xfrm>
          <a:prstGeom prst="rect">
            <a:avLst/>
          </a:prstGeom>
          <a:noFill/>
        </p:spPr>
        <p:txBody>
          <a:bodyPr wrap="square" rtlCol="0">
            <a:spAutoFit/>
          </a:bodyPr>
          <a:lstStyle/>
          <a:p>
            <a:r>
              <a:rPr lang="en-AU" b="1" i="1" dirty="0" err="1" smtClean="0">
                <a:latin typeface="Times New Roman" pitchFamily="18" charset="0"/>
                <a:cs typeface="Times New Roman" pitchFamily="18" charset="0"/>
              </a:rPr>
              <a:t>Chiller</a:t>
            </a:r>
            <a:r>
              <a:rPr lang="en-AU" b="1" i="1" dirty="0" smtClean="0">
                <a:latin typeface="Times New Roman" pitchFamily="18" charset="0"/>
                <a:cs typeface="Times New Roman" pitchFamily="18" charset="0"/>
              </a:rPr>
              <a:t> </a:t>
            </a:r>
            <a:r>
              <a:rPr lang="en-AU" b="1" i="1" dirty="0" err="1" smtClean="0">
                <a:latin typeface="Times New Roman" pitchFamily="18" charset="0"/>
                <a:cs typeface="Times New Roman" pitchFamily="18" charset="0"/>
              </a:rPr>
              <a:t>Lauda</a:t>
            </a:r>
            <a:r>
              <a:rPr lang="en-AU" b="1" i="1" dirty="0" smtClean="0">
                <a:latin typeface="Times New Roman" pitchFamily="18" charset="0"/>
                <a:cs typeface="Times New Roman" pitchFamily="18" charset="0"/>
              </a:rPr>
              <a:t> UC-0040-SP</a:t>
            </a:r>
            <a:endParaRPr lang="ru-RU" b="1" i="1" dirty="0">
              <a:latin typeface="Times New Roman" pitchFamily="18" charset="0"/>
              <a:cs typeface="Times New Roman" pitchFamily="18" charset="0"/>
            </a:endParaRPr>
          </a:p>
        </p:txBody>
      </p:sp>
    </p:spTree>
    <p:extLst>
      <p:ext uri="{BB962C8B-B14F-4D97-AF65-F5344CB8AC3E}">
        <p14:creationId xmlns:p14="http://schemas.microsoft.com/office/powerpoint/2010/main" val="29790100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1853</TotalTime>
  <Words>2003</Words>
  <Application>Microsoft Office PowerPoint</Application>
  <PresentationFormat>Экран (4:3)</PresentationFormat>
  <Paragraphs>198</Paragraphs>
  <Slides>19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START-UP THE PROTOTYPE DC-PHOTOINJECTOR (UP TO 400 keV) IN THE PHOTOCATHODE OPERATION MODE TO THE “TRANSMISSION MODE"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minv</dc:creator>
  <cp:lastModifiedBy>minv</cp:lastModifiedBy>
  <cp:revision>159</cp:revision>
  <cp:lastPrinted>2017-08-18T12:24:50Z</cp:lastPrinted>
  <dcterms:created xsi:type="dcterms:W3CDTF">2017-08-10T12:53:33Z</dcterms:created>
  <dcterms:modified xsi:type="dcterms:W3CDTF">2017-08-31T08:42:18Z</dcterms:modified>
</cp:coreProperties>
</file>