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5" r:id="rId2"/>
  </p:sldMasterIdLst>
  <p:notesMasterIdLst>
    <p:notesMasterId r:id="rId18"/>
  </p:notesMasterIdLst>
  <p:sldIdLst>
    <p:sldId id="257" r:id="rId3"/>
    <p:sldId id="484" r:id="rId4"/>
    <p:sldId id="603" r:id="rId5"/>
    <p:sldId id="606" r:id="rId6"/>
    <p:sldId id="619" r:id="rId7"/>
    <p:sldId id="628" r:id="rId8"/>
    <p:sldId id="611" r:id="rId9"/>
    <p:sldId id="610" r:id="rId10"/>
    <p:sldId id="613" r:id="rId11"/>
    <p:sldId id="614" r:id="rId12"/>
    <p:sldId id="623" r:id="rId13"/>
    <p:sldId id="624" r:id="rId14"/>
    <p:sldId id="622" r:id="rId15"/>
    <p:sldId id="629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C3520"/>
    <a:srgbClr val="EF1903"/>
    <a:srgbClr val="E87F6A"/>
    <a:srgbClr val="CCCCFF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65" d="100"/>
          <a:sy n="65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9C967BF-02C5-4669-9610-8C47ED7F8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15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2C59-44FB-40FA-8E03-7967C36DE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C30D5-1F5C-42AE-ABB4-87DA44A90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BFA3B-1BC7-4003-BF30-CC5FCBD8E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FDDAC-7E2A-4C68-B4AF-CF58C32BD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FEE64-07F6-4F62-9EE6-376B7D9BE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EA0F4D5-DC23-443F-B86B-08BFA5A60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70EC4-A2F5-4E28-8041-9F21FEB9D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882F6-DE83-4417-881E-18B39CB6E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A8C6D-0C72-4A47-91A0-F8259906A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85320-771B-4A74-BCC1-5953B97C8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E3E82-E391-4810-BF04-524EA8251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0A047-FD5D-41C1-B0F6-188299E68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FEF8E-F351-4EE5-9249-5011D647B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8DC6B00-EE54-45EA-A848-FBBCFD5C4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8DC6B00-EE54-45EA-A848-FBBCFD5C4A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0825" y="2060575"/>
            <a:ext cx="8686800" cy="42473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</a:t>
            </a:r>
            <a:r>
              <a:rPr lang="en-US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/>
            </a:r>
            <a:br>
              <a:rPr lang="en-US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MAGNETIC FIELD CORRECTION</a:t>
            </a:r>
          </a:p>
          <a:p>
            <a:pPr algn="ctr" eaLnBrk="1" hangingPunct="1"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AT NICA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BOOSTER</a:t>
            </a:r>
            <a:endParaRPr lang="en-US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 eaLnBrk="1" hangingPunct="1">
              <a:defRPr/>
            </a:pPr>
            <a:endParaRPr lang="en-US" sz="2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defRPr/>
            </a:pPr>
            <a:endParaRPr lang="ru-RU" sz="2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en-US" sz="2000" b="1" i="1" dirty="0" smtClean="0">
                <a:solidFill>
                  <a:schemeClr val="tx2"/>
                </a:solidFill>
                <a:latin typeface="Tahoma" pitchFamily="34" charset="0"/>
              </a:rPr>
              <a:t>V</a:t>
            </a: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</a:rPr>
              <a:t>. Altsybeev</a:t>
            </a:r>
            <a:r>
              <a:rPr lang="en-US" sz="2000" b="1" i="1" baseline="30000" dirty="0">
                <a:solidFill>
                  <a:schemeClr val="tx2"/>
                </a:solidFill>
                <a:latin typeface="Tahoma" pitchFamily="34" charset="0"/>
              </a:rPr>
              <a:t>1)</a:t>
            </a: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</a:rPr>
              <a:t>, A. Butenko</a:t>
            </a:r>
            <a:r>
              <a:rPr lang="en-US" sz="2000" b="1" i="1" baseline="30000" dirty="0">
                <a:solidFill>
                  <a:schemeClr val="tx2"/>
                </a:solidFill>
                <a:latin typeface="Tahoma" pitchFamily="34" charset="0"/>
              </a:rPr>
              <a:t>2)</a:t>
            </a: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</a:rPr>
              <a:t>, V. Emelianenko</a:t>
            </a:r>
            <a:r>
              <a:rPr lang="en-US" sz="2000" b="1" i="1" baseline="30000" dirty="0">
                <a:solidFill>
                  <a:schemeClr val="tx2"/>
                </a:solidFill>
                <a:latin typeface="Tahoma" pitchFamily="34" charset="0"/>
              </a:rPr>
              <a:t>2)</a:t>
            </a: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</a:rPr>
              <a:t>, </a:t>
            </a:r>
            <a:endParaRPr lang="en-US" sz="2000" b="1" i="1" dirty="0" smtClean="0">
              <a:solidFill>
                <a:schemeClr val="tx2"/>
              </a:solidFill>
              <a:latin typeface="Tahoma" pitchFamily="34" charset="0"/>
            </a:endParaRPr>
          </a:p>
          <a:p>
            <a:pPr algn="ctr"/>
            <a:r>
              <a:rPr lang="en-US" sz="2000" b="1" i="1" dirty="0" smtClean="0">
                <a:solidFill>
                  <a:schemeClr val="tx2"/>
                </a:solidFill>
                <a:latin typeface="Tahoma" pitchFamily="34" charset="0"/>
              </a:rPr>
              <a:t>O</a:t>
            </a: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</a:rPr>
              <a:t>. Kazinova</a:t>
            </a:r>
            <a:r>
              <a:rPr lang="en-US" sz="2000" b="1" i="1" baseline="30000" dirty="0">
                <a:solidFill>
                  <a:schemeClr val="tx2"/>
                </a:solidFill>
                <a:latin typeface="Tahoma" pitchFamily="34" charset="0"/>
              </a:rPr>
              <a:t>2)</a:t>
            </a: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</a:rPr>
              <a:t>, V. Kozynchenko</a:t>
            </a:r>
            <a:r>
              <a:rPr lang="en-US" sz="2000" b="1" i="1" baseline="30000" dirty="0">
                <a:solidFill>
                  <a:schemeClr val="tx2"/>
                </a:solidFill>
                <a:latin typeface="Tahoma" pitchFamily="34" charset="0"/>
              </a:rPr>
              <a:t>1)</a:t>
            </a: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</a:rPr>
              <a:t>, </a:t>
            </a:r>
            <a:r>
              <a:rPr lang="en-US" sz="2000" b="1" i="1" dirty="0" smtClean="0">
                <a:solidFill>
                  <a:schemeClr val="tx2"/>
                </a:solidFill>
                <a:latin typeface="Tahoma" pitchFamily="34" charset="0"/>
              </a:rPr>
              <a:t> S. Kostromin</a:t>
            </a:r>
            <a:r>
              <a:rPr lang="en-US" sz="2000" b="1" i="1" baseline="30000" dirty="0" smtClean="0">
                <a:solidFill>
                  <a:schemeClr val="tx2"/>
                </a:solidFill>
                <a:latin typeface="Tahoma" pitchFamily="34" charset="0"/>
              </a:rPr>
              <a:t>2)</a:t>
            </a:r>
            <a:r>
              <a:rPr lang="en-US" sz="2000" b="1" i="1" dirty="0" smtClean="0">
                <a:solidFill>
                  <a:schemeClr val="tx2"/>
                </a:solidFill>
                <a:latin typeface="Tahoma" pitchFamily="34" charset="0"/>
              </a:rPr>
              <a:t>, V</a:t>
            </a: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</a:rPr>
              <a:t>. Mikhaylov</a:t>
            </a:r>
            <a:r>
              <a:rPr lang="en-US" sz="2000" b="1" i="1" baseline="30000" dirty="0">
                <a:solidFill>
                  <a:schemeClr val="tx2"/>
                </a:solidFill>
                <a:latin typeface="Tahoma" pitchFamily="34" charset="0"/>
              </a:rPr>
              <a:t>2)</a:t>
            </a: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</a:rPr>
              <a:t>, </a:t>
            </a:r>
            <a:endParaRPr lang="en-US" sz="2000" b="1" i="1" dirty="0" smtClean="0">
              <a:solidFill>
                <a:schemeClr val="tx2"/>
              </a:solidFill>
              <a:latin typeface="Tahoma" pitchFamily="34" charset="0"/>
            </a:endParaRPr>
          </a:p>
          <a:p>
            <a:pPr algn="ctr"/>
            <a:r>
              <a:rPr lang="en-US" sz="2000" b="1" i="1" dirty="0" smtClean="0">
                <a:solidFill>
                  <a:schemeClr val="tx2"/>
                </a:solidFill>
                <a:latin typeface="Tahoma" pitchFamily="34" charset="0"/>
              </a:rPr>
              <a:t>D</a:t>
            </a: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</a:rPr>
              <a:t>. Ovsyannikov</a:t>
            </a:r>
            <a:r>
              <a:rPr lang="en-US" sz="2000" b="1" i="1" baseline="30000" dirty="0">
                <a:solidFill>
                  <a:schemeClr val="tx2"/>
                </a:solidFill>
                <a:latin typeface="Tahoma" pitchFamily="34" charset="0"/>
              </a:rPr>
              <a:t>1)</a:t>
            </a: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</a:rPr>
              <a:t>, </a:t>
            </a:r>
            <a:r>
              <a:rPr lang="en-US" sz="2000" b="1" i="1" u="sng" dirty="0">
                <a:solidFill>
                  <a:schemeClr val="tx2"/>
                </a:solidFill>
                <a:latin typeface="Tahoma" pitchFamily="34" charset="0"/>
              </a:rPr>
              <a:t>A. Tuzikov</a:t>
            </a:r>
            <a:r>
              <a:rPr lang="en-US" sz="2000" b="1" i="1" u="sng" baseline="30000" dirty="0">
                <a:solidFill>
                  <a:schemeClr val="tx2"/>
                </a:solidFill>
                <a:latin typeface="Tahoma" pitchFamily="34" charset="0"/>
              </a:rPr>
              <a:t>2</a:t>
            </a:r>
            <a:r>
              <a:rPr lang="en-US" sz="2000" b="1" i="1" baseline="30000" dirty="0">
                <a:solidFill>
                  <a:schemeClr val="tx2"/>
                </a:solidFill>
                <a:latin typeface="Tahoma" pitchFamily="34" charset="0"/>
              </a:rPr>
              <a:t>)</a:t>
            </a: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</a:rPr>
              <a:t>, H. Khodzhibagiyan</a:t>
            </a:r>
            <a:r>
              <a:rPr lang="en-US" sz="2000" b="1" i="1" baseline="30000" dirty="0">
                <a:solidFill>
                  <a:schemeClr val="tx2"/>
                </a:solidFill>
                <a:latin typeface="Tahoma" pitchFamily="34" charset="0"/>
              </a:rPr>
              <a:t>2)</a:t>
            </a:r>
            <a:endParaRPr lang="ru-RU" sz="2000" b="1" i="1" baseline="30000" dirty="0">
              <a:solidFill>
                <a:schemeClr val="tx2"/>
              </a:solidFill>
              <a:latin typeface="Tahoma" pitchFamily="34" charset="0"/>
            </a:endParaRPr>
          </a:p>
          <a:p>
            <a:pPr algn="ctr"/>
            <a:endParaRPr lang="en-US" b="1" i="1" dirty="0" smtClean="0">
              <a:solidFill>
                <a:schemeClr val="tx2"/>
              </a:solidFill>
              <a:latin typeface="Tahoma" pitchFamily="34" charset="0"/>
            </a:endParaRPr>
          </a:p>
          <a:p>
            <a:pPr algn="ctr"/>
            <a:r>
              <a:rPr lang="en-US" b="1" i="1" dirty="0" smtClean="0">
                <a:solidFill>
                  <a:schemeClr val="tx2"/>
                </a:solidFill>
                <a:latin typeface="Tahoma" pitchFamily="34" charset="0"/>
              </a:rPr>
              <a:t>1</a:t>
            </a:r>
            <a:r>
              <a:rPr lang="en-US" b="1" i="1" dirty="0">
                <a:solidFill>
                  <a:schemeClr val="tx2"/>
                </a:solidFill>
                <a:latin typeface="Tahoma" pitchFamily="34" charset="0"/>
              </a:rPr>
              <a:t>) Saint Petersburg University, Saint Petersburg</a:t>
            </a:r>
            <a:endParaRPr lang="ru-RU" b="1" i="1" dirty="0">
              <a:solidFill>
                <a:schemeClr val="tx2"/>
              </a:solidFill>
              <a:latin typeface="Tahoma" pitchFamily="34" charset="0"/>
            </a:endParaRPr>
          </a:p>
          <a:p>
            <a:pPr algn="ctr"/>
            <a:r>
              <a:rPr lang="en-US" b="1" i="1" dirty="0">
                <a:solidFill>
                  <a:schemeClr val="tx2"/>
                </a:solidFill>
                <a:latin typeface="Tahoma" pitchFamily="34" charset="0"/>
              </a:rPr>
              <a:t>2) Joint Institute for Nuclear Research, </a:t>
            </a:r>
            <a:r>
              <a:rPr lang="en-US" b="1" i="1" dirty="0" err="1">
                <a:solidFill>
                  <a:schemeClr val="tx2"/>
                </a:solidFill>
                <a:latin typeface="Tahoma" pitchFamily="34" charset="0"/>
              </a:rPr>
              <a:t>Dubna</a:t>
            </a:r>
            <a:endParaRPr lang="ru-RU" b="1" i="1" dirty="0">
              <a:solidFill>
                <a:schemeClr val="tx2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en-US" sz="2000" b="1" i="1" dirty="0" smtClean="0">
              <a:solidFill>
                <a:schemeClr val="tx2"/>
              </a:solidFill>
              <a:latin typeface="Tahoma" pitchFamily="34" charset="0"/>
            </a:endParaRPr>
          </a:p>
          <a:p>
            <a:pPr eaLnBrk="1" hangingPunct="1">
              <a:defRPr/>
            </a:pP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28675" name="Picture 9" descr="NICA_header_bl-wh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66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Closed orbit correction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FE4B0B1-0D60-4C08-ABFB-15D0FBC2C8AF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10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Alushta</a:t>
            </a:r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 201</a:t>
            </a:r>
            <a:r>
              <a:rPr lang="ru-RU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7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Безымянны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5" y="1679322"/>
            <a:ext cx="3552825" cy="3171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613594" y="692696"/>
            <a:ext cx="8062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Example of closed orbit correction</a:t>
            </a:r>
            <a:endParaRPr lang="ru-RU" b="1" u="sng" dirty="0"/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659135" y="1268760"/>
            <a:ext cx="3552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/>
              <a:t>Before correction</a:t>
            </a:r>
            <a:endParaRPr lang="ru-RU" sz="1600" b="1" dirty="0"/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5123631" y="1268760"/>
            <a:ext cx="3552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/>
              <a:t>After correction (LSQ)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7148" b="5103"/>
          <a:stretch/>
        </p:blipFill>
        <p:spPr>
          <a:xfrm>
            <a:off x="395536" y="1679322"/>
            <a:ext cx="4032448" cy="37533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3" r="7153" b="3818"/>
          <a:stretch/>
        </p:blipFill>
        <p:spPr>
          <a:xfrm>
            <a:off x="4788024" y="1679322"/>
            <a:ext cx="3988272" cy="37533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15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607315"/>
            <a:ext cx="3830960" cy="34778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07314"/>
            <a:ext cx="3983360" cy="3477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66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Closed orbit correction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FE4B0B1-0D60-4C08-ABFB-15D0FBC2C8AF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11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Alushta</a:t>
            </a:r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 201</a:t>
            </a:r>
            <a:r>
              <a:rPr lang="ru-RU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7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613594" y="692696"/>
            <a:ext cx="8062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Distributions of maximal C.O. deviations on X-plane</a:t>
            </a:r>
            <a:endParaRPr lang="ru-RU" b="1" u="sng" dirty="0"/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659135" y="1268760"/>
            <a:ext cx="3552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/>
              <a:t>Before correction</a:t>
            </a:r>
            <a:endParaRPr lang="ru-RU" sz="1600" b="1" dirty="0"/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5123631" y="1268760"/>
            <a:ext cx="3552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/>
              <a:t>After correction (SVD)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8060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07317"/>
            <a:ext cx="3983360" cy="3477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7316"/>
            <a:ext cx="3830960" cy="3477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66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Closed orbit correction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FE4B0B1-0D60-4C08-ABFB-15D0FBC2C8AF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12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Alushta</a:t>
            </a:r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 201</a:t>
            </a:r>
            <a:r>
              <a:rPr lang="ru-RU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7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613594" y="692696"/>
            <a:ext cx="8062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Distributions of maximal C.O. deviations on Y-plane</a:t>
            </a:r>
            <a:endParaRPr lang="ru-RU" b="1" u="sng" dirty="0"/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659135" y="1268760"/>
            <a:ext cx="3552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/>
              <a:t>Before correction</a:t>
            </a:r>
            <a:endParaRPr lang="ru-RU" sz="1600" b="1" dirty="0"/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5123631" y="1268760"/>
            <a:ext cx="3552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/>
              <a:t>After correction (SVD)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1401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15429"/>
            <a:ext cx="3983360" cy="3477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2615426"/>
            <a:ext cx="3830960" cy="3477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66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Closed orbit correction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FE4B0B1-0D60-4C08-ABFB-15D0FBC2C8AF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13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Alushta</a:t>
            </a:r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 201</a:t>
            </a:r>
            <a:r>
              <a:rPr lang="ru-RU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7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95536" y="646817"/>
            <a:ext cx="8521452" cy="1415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0" algn="ctr" eaLnBrk="1" hangingPunct="1">
              <a:defRPr/>
            </a:pPr>
            <a:r>
              <a:rPr lang="en-US" sz="1600" b="1" dirty="0" smtClean="0">
                <a:latin typeface="+mn-lt"/>
              </a:rPr>
              <a:t>C.O. correction quality</a:t>
            </a:r>
            <a:endParaRPr lang="ru-RU" sz="16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Dipole component and adjustment errors for lattice magnets are normally distributed.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Maximal deviations of the closed orbit on both transverse planes are calculated.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Closed orbit is corrected by SVD method.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Maximal deviations of the </a:t>
            </a:r>
            <a:r>
              <a:rPr lang="en-US" sz="1400" dirty="0" smtClean="0"/>
              <a:t>corrected </a:t>
            </a:r>
            <a:r>
              <a:rPr lang="en-US" sz="1400" dirty="0"/>
              <a:t>orbit on both transverse planes are </a:t>
            </a:r>
            <a:r>
              <a:rPr lang="en-US" sz="1400" dirty="0" smtClean="0"/>
              <a:t>also calculated</a:t>
            </a:r>
            <a:r>
              <a:rPr lang="en-US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Closed orbit correction quality is defined as a ratio of maximums of the corrected and initial orbits.</a:t>
            </a: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659135" y="2276872"/>
            <a:ext cx="3552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/>
              <a:t>X-plane</a:t>
            </a:r>
            <a:endParaRPr lang="ru-RU" sz="1600" b="1" dirty="0"/>
          </a:p>
        </p:txBody>
      </p:sp>
      <p:sp>
        <p:nvSpPr>
          <p:cNvPr id="17" name="Rectangle 47"/>
          <p:cNvSpPr>
            <a:spLocks noChangeArrowheads="1"/>
          </p:cNvSpPr>
          <p:nvPr/>
        </p:nvSpPr>
        <p:spPr bwMode="auto">
          <a:xfrm>
            <a:off x="5123631" y="2276872"/>
            <a:ext cx="3552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/>
              <a:t>Y-plane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6399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66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Closed orbit correction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FE4B0B1-0D60-4C08-ABFB-15D0FBC2C8AF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14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Alushta</a:t>
            </a:r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 201</a:t>
            </a:r>
            <a:r>
              <a:rPr lang="ru-RU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7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613594" y="692696"/>
            <a:ext cx="8062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Local C.O. correction</a:t>
            </a:r>
            <a:endParaRPr lang="ru-RU" b="1" u="sng" dirty="0"/>
          </a:p>
        </p:txBody>
      </p:sp>
      <p:sp>
        <p:nvSpPr>
          <p:cNvPr id="20" name="Rectangle 47"/>
          <p:cNvSpPr>
            <a:spLocks noChangeArrowheads="1"/>
          </p:cNvSpPr>
          <p:nvPr/>
        </p:nvSpPr>
        <p:spPr bwMode="auto">
          <a:xfrm>
            <a:off x="381001" y="1124744"/>
            <a:ext cx="853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/>
              <a:t>1</a:t>
            </a:r>
            <a:r>
              <a:rPr lang="en-US" sz="1600" b="1" baseline="30000" dirty="0" smtClean="0"/>
              <a:t>st</a:t>
            </a:r>
            <a:r>
              <a:rPr lang="en-US" sz="1600" b="1" dirty="0" smtClean="0"/>
              <a:t> straight section pulsed bump (for beam injection)</a:t>
            </a:r>
            <a:endParaRPr lang="ru-RU" sz="1600" b="1" dirty="0"/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381000" y="3645024"/>
            <a:ext cx="85343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/>
              <a:t>3</a:t>
            </a:r>
            <a:r>
              <a:rPr lang="en-US" sz="1600" b="1" baseline="30000" dirty="0" smtClean="0"/>
              <a:t>rd</a:t>
            </a:r>
            <a:r>
              <a:rPr lang="en-US" sz="1600" b="1" dirty="0" smtClean="0"/>
              <a:t> straight section bump (for beam extraction)</a:t>
            </a:r>
            <a:endParaRPr lang="ru-RU" sz="1600" b="1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04" y="1412776"/>
            <a:ext cx="7505012" cy="19951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5059" y="4005064"/>
            <a:ext cx="3697701" cy="2300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52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996950" y="2971800"/>
            <a:ext cx="760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</a:rPr>
              <a:t>THANK YOU FOR ATTENTION</a:t>
            </a:r>
            <a:endParaRPr lang="ru-RU" sz="3200">
              <a:latin typeface="Times New Roman" pitchFamily="18" charset="0"/>
            </a:endParaRPr>
          </a:p>
        </p:txBody>
      </p:sp>
      <p:pic>
        <p:nvPicPr>
          <p:cNvPr id="59395" name="Picture 9" descr="NICA_header_bl-wh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9287" r="21130"/>
          <a:stretch/>
        </p:blipFill>
        <p:spPr bwMode="auto">
          <a:xfrm>
            <a:off x="5535811" y="3182838"/>
            <a:ext cx="306863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Booster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100638" y="764704"/>
            <a:ext cx="3816350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0" algn="ctr" eaLnBrk="1" hangingPunct="1">
              <a:defRPr/>
            </a:pPr>
            <a:r>
              <a:rPr lang="en-US" sz="1600" b="1" dirty="0" smtClean="0">
                <a:latin typeface="+mn-lt"/>
              </a:rPr>
              <a:t>Goals</a:t>
            </a:r>
            <a:endParaRPr lang="ru-RU" sz="1600" b="1" dirty="0">
              <a:latin typeface="+mn-lt"/>
            </a:endParaRPr>
          </a:p>
          <a:p>
            <a:pPr algn="ctr" eaLnBrk="1" hangingPunct="1">
              <a:defRPr/>
            </a:pPr>
            <a:endParaRPr lang="en-US" sz="1600" b="1" dirty="0">
              <a:latin typeface="+mn-lt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n-US" sz="1600" dirty="0"/>
              <a:t>Accumulation of required intensity of </a:t>
            </a:r>
            <a:r>
              <a:rPr lang="en-US" sz="1600" dirty="0" smtClean="0"/>
              <a:t>ions by means of several </a:t>
            </a:r>
            <a:r>
              <a:rPr lang="en-US" sz="1600" dirty="0"/>
              <a:t>methods of beam injection</a:t>
            </a:r>
            <a:r>
              <a:rPr lang="en-US" sz="1600" dirty="0" smtClean="0"/>
              <a:t>.</a:t>
            </a:r>
            <a:endParaRPr lang="en-US" sz="1600" dirty="0">
              <a:latin typeface="+mn-lt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n-GB" sz="1600" dirty="0"/>
              <a:t>A</a:t>
            </a:r>
            <a:r>
              <a:rPr lang="en-GB" sz="1600" dirty="0" smtClean="0"/>
              <a:t>cceleration </a:t>
            </a:r>
            <a:r>
              <a:rPr lang="en-GB" sz="1600" dirty="0"/>
              <a:t>of </a:t>
            </a:r>
            <a:r>
              <a:rPr lang="en-GB" sz="1600" dirty="0" smtClean="0"/>
              <a:t>ions </a:t>
            </a:r>
            <a:r>
              <a:rPr lang="en-GB" sz="1600" dirty="0"/>
              <a:t>up to energy required for effective </a:t>
            </a:r>
            <a:r>
              <a:rPr lang="en-GB" sz="1600" dirty="0" smtClean="0"/>
              <a:t>stripping.</a:t>
            </a:r>
          </a:p>
          <a:p>
            <a:pPr algn="just" eaLnBrk="1" hangingPunct="1">
              <a:buFontTx/>
              <a:buChar char="•"/>
              <a:defRPr/>
            </a:pPr>
            <a:r>
              <a:rPr lang="en-GB" sz="1600" dirty="0"/>
              <a:t>F</a:t>
            </a:r>
            <a:r>
              <a:rPr lang="en-GB" sz="1600" dirty="0" smtClean="0"/>
              <a:t>orming </a:t>
            </a:r>
            <a:r>
              <a:rPr lang="en-GB" sz="1600" dirty="0"/>
              <a:t>of the required beam </a:t>
            </a:r>
            <a:r>
              <a:rPr lang="en-GB" sz="1600" dirty="0" err="1"/>
              <a:t>emittance</a:t>
            </a:r>
            <a:r>
              <a:rPr lang="en-GB" sz="1600" dirty="0"/>
              <a:t> with electron cooling </a:t>
            </a:r>
            <a:r>
              <a:rPr lang="en-GB" sz="1600" dirty="0" smtClean="0"/>
              <a:t>system.</a:t>
            </a:r>
            <a:endParaRPr lang="en-US" sz="1600" dirty="0" smtClean="0">
              <a:latin typeface="+mn-lt"/>
            </a:endParaRPr>
          </a:p>
        </p:txBody>
      </p:sp>
      <p:sp>
        <p:nvSpPr>
          <p:cNvPr id="31751" name="TextBox 2"/>
          <p:cNvSpPr txBox="1">
            <a:spLocks noChangeArrowheads="1"/>
          </p:cNvSpPr>
          <p:nvPr/>
        </p:nvSpPr>
        <p:spPr bwMode="auto">
          <a:xfrm>
            <a:off x="733425" y="692150"/>
            <a:ext cx="3816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u="sng" dirty="0" smtClean="0"/>
              <a:t>Main </a:t>
            </a:r>
            <a:r>
              <a:rPr lang="en-US" sz="1400" b="1" u="sng" dirty="0"/>
              <a:t>parameters</a:t>
            </a:r>
            <a:endParaRPr lang="ru-RU" sz="1400" b="1" u="sng" dirty="0"/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Alushta</a:t>
            </a:r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 201</a:t>
            </a:r>
            <a:r>
              <a:rPr lang="ru-RU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7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FE4B0B1-0D60-4C08-ABFB-15D0FBC2C8AF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2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325667"/>
              </p:ext>
            </p:extLst>
          </p:nvPr>
        </p:nvGraphicFramePr>
        <p:xfrm>
          <a:off x="395536" y="1124744"/>
          <a:ext cx="4536504" cy="4480560"/>
        </p:xfrm>
        <a:graphic>
          <a:graphicData uri="http://schemas.openxmlformats.org/drawingml/2006/table">
            <a:tbl>
              <a:tblPr firstCol="1" bandRow="1" bandCol="1">
                <a:tableStyleId>{5C22544A-7EE6-4342-B048-85BDC9FD1C3A}</a:tableStyleId>
              </a:tblPr>
              <a:tblGrid>
                <a:gridCol w="2880320"/>
                <a:gridCol w="1656184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Ions</a:t>
                      </a:r>
                      <a:endParaRPr lang="ru-RU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aseline="30000">
                          <a:effectLst/>
                        </a:rPr>
                        <a:t>197</a:t>
                      </a:r>
                      <a:r>
                        <a:rPr lang="en-GB" sz="1400">
                          <a:effectLst/>
                        </a:rPr>
                        <a:t>Au</a:t>
                      </a:r>
                      <a:r>
                        <a:rPr lang="en-GB" sz="1400" baseline="30000">
                          <a:effectLst/>
                        </a:rPr>
                        <a:t>31+</a:t>
                      </a:r>
                      <a:endParaRPr lang="ru-RU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Energy at injection</a:t>
                      </a:r>
                      <a:endParaRPr lang="ru-RU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r>
                        <a:rPr lang="en-US" sz="1400">
                          <a:effectLst/>
                        </a:rPr>
                        <a:t>.</a:t>
                      </a:r>
                      <a:r>
                        <a:rPr lang="en-GB" sz="1400">
                          <a:effectLst/>
                        </a:rPr>
                        <a:t>2 </a:t>
                      </a:r>
                      <a:r>
                        <a:rPr lang="en-US" sz="1400">
                          <a:effectLst/>
                        </a:rPr>
                        <a:t>MeV</a:t>
                      </a:r>
                      <a:r>
                        <a:rPr lang="en-GB" sz="1400">
                          <a:effectLst/>
                        </a:rPr>
                        <a:t>/</a:t>
                      </a:r>
                      <a:r>
                        <a:rPr lang="en-US" sz="1400">
                          <a:effectLst/>
                        </a:rPr>
                        <a:t>amu</a:t>
                      </a:r>
                      <a:endParaRPr lang="ru-RU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76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Maximum energy</a:t>
                      </a:r>
                      <a:endParaRPr lang="ru-RU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578 </a:t>
                      </a:r>
                      <a:r>
                        <a:rPr lang="en-US" sz="1400" dirty="0">
                          <a:effectLst/>
                        </a:rPr>
                        <a:t>MeV</a:t>
                      </a:r>
                      <a:r>
                        <a:rPr lang="en-GB" sz="1400" dirty="0">
                          <a:effectLst/>
                        </a:rPr>
                        <a:t>/</a:t>
                      </a:r>
                      <a:r>
                        <a:rPr lang="en-US" sz="1400" dirty="0" err="1">
                          <a:effectLst/>
                        </a:rPr>
                        <a:t>amu</a:t>
                      </a:r>
                      <a:endParaRPr lang="ru-RU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36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Magnetic rigidity: at injection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maximal</a:t>
                      </a:r>
                      <a:endParaRPr lang="ru-RU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r>
                        <a:rPr lang="en-GB" sz="1400" dirty="0">
                          <a:effectLst/>
                        </a:rPr>
                        <a:t>6 </a:t>
                      </a:r>
                      <a:r>
                        <a:rPr lang="en-US" sz="1400" dirty="0">
                          <a:effectLst/>
                        </a:rPr>
                        <a:t>T</a:t>
                      </a:r>
                      <a:r>
                        <a:rPr lang="en-GB" sz="1400" dirty="0">
                          <a:effectLst/>
                        </a:rPr>
                        <a:t>∙</a:t>
                      </a:r>
                      <a:r>
                        <a:rPr lang="en-US" sz="1400" dirty="0">
                          <a:effectLst/>
                        </a:rPr>
                        <a:t>m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25 </a:t>
                      </a:r>
                      <a:r>
                        <a:rPr lang="en-US" sz="1400" dirty="0">
                          <a:effectLst/>
                        </a:rPr>
                        <a:t>T</a:t>
                      </a:r>
                      <a:r>
                        <a:rPr lang="en-GB" sz="1400" dirty="0">
                          <a:effectLst/>
                        </a:rPr>
                        <a:t>∙</a:t>
                      </a:r>
                      <a:r>
                        <a:rPr lang="en-US" sz="1400" dirty="0">
                          <a:effectLst/>
                        </a:rPr>
                        <a:t>m</a:t>
                      </a:r>
                      <a:endParaRPr lang="ru-RU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Betatron tunes</a:t>
                      </a:r>
                      <a:r>
                        <a:rPr lang="en-GB" sz="1400">
                          <a:effectLst/>
                        </a:rPr>
                        <a:t>: Qx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Qz</a:t>
                      </a:r>
                      <a:endParaRPr lang="ru-RU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r>
                        <a:rPr lang="en-US" sz="1400">
                          <a:effectLst/>
                        </a:rPr>
                        <a:t>.</a:t>
                      </a:r>
                      <a:r>
                        <a:rPr lang="en-GB" sz="1400">
                          <a:effectLst/>
                        </a:rPr>
                        <a:t>8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r>
                        <a:rPr lang="en-US" sz="1400">
                          <a:effectLst/>
                        </a:rPr>
                        <a:t>.</a:t>
                      </a:r>
                      <a:r>
                        <a:rPr lang="en-GB" sz="1400">
                          <a:effectLst/>
                        </a:rPr>
                        <a:t>85</a:t>
                      </a:r>
                      <a:endParaRPr lang="ru-RU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Chromaticity: </a:t>
                      </a:r>
                      <a:r>
                        <a:rPr lang="en-GB" sz="1400">
                          <a:effectLst/>
                        </a:rPr>
                        <a:t>Δ</a:t>
                      </a:r>
                      <a:r>
                        <a:rPr lang="en-US" sz="1400">
                          <a:effectLst/>
                        </a:rPr>
                        <a:t>Qx/(</a:t>
                      </a:r>
                      <a:r>
                        <a:rPr lang="en-GB" sz="1400">
                          <a:effectLst/>
                        </a:rPr>
                        <a:t>Δ</a:t>
                      </a:r>
                      <a:r>
                        <a:rPr lang="en-US" sz="1400">
                          <a:effectLst/>
                        </a:rPr>
                        <a:t>p/p)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Δ</a:t>
                      </a:r>
                      <a:r>
                        <a:rPr lang="en-US" sz="1400">
                          <a:effectLst/>
                        </a:rPr>
                        <a:t>Qz/(</a:t>
                      </a:r>
                      <a:r>
                        <a:rPr lang="en-GB" sz="1400">
                          <a:effectLst/>
                        </a:rPr>
                        <a:t>Δ</a:t>
                      </a:r>
                      <a:r>
                        <a:rPr lang="en-US" sz="1400">
                          <a:effectLst/>
                        </a:rPr>
                        <a:t>p/p)</a:t>
                      </a:r>
                      <a:endParaRPr lang="ru-RU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−5</a:t>
                      </a:r>
                      <a:r>
                        <a:rPr lang="en-US" sz="1400">
                          <a:effectLst/>
                        </a:rPr>
                        <a:t>.</a:t>
                      </a:r>
                      <a:r>
                        <a:rPr lang="en-GB" sz="1400">
                          <a:effectLst/>
                        </a:rPr>
                        <a:t>1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−5</a:t>
                      </a:r>
                      <a:r>
                        <a:rPr lang="en-US" sz="1400">
                          <a:effectLst/>
                        </a:rPr>
                        <a:t>.</a:t>
                      </a:r>
                      <a:r>
                        <a:rPr lang="en-GB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Momentum compaction</a:t>
                      </a:r>
                      <a:endParaRPr lang="ru-RU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.</a:t>
                      </a:r>
                      <a:r>
                        <a:rPr lang="en-GB" sz="1400">
                          <a:effectLst/>
                        </a:rPr>
                        <a:t>05</a:t>
                      </a:r>
                      <a:endParaRPr lang="ru-RU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Amplitude of corrected C.O.</a:t>
                      </a:r>
                      <a:endParaRPr lang="ru-RU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r>
                        <a:rPr lang="en-GB" sz="1400">
                          <a:effectLst/>
                        </a:rPr>
                        <a:t> </a:t>
                      </a:r>
                      <a:r>
                        <a:rPr lang="en-US" sz="1400">
                          <a:effectLst/>
                        </a:rPr>
                        <a:t>mm</a:t>
                      </a:r>
                      <a:endParaRPr lang="ru-RU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1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Acceptance</a:t>
                      </a:r>
                      <a:r>
                        <a:rPr lang="en-GB" sz="1400">
                          <a:effectLst/>
                        </a:rPr>
                        <a:t>: </a:t>
                      </a:r>
                      <a:r>
                        <a:rPr lang="en-US" sz="1400">
                          <a:effectLst/>
                        </a:rPr>
                        <a:t>horizontal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vertical</a:t>
                      </a:r>
                      <a:endParaRPr lang="ru-RU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150 </a:t>
                      </a:r>
                      <a:r>
                        <a:rPr lang="en-GB" sz="1400">
                          <a:effectLst/>
                          <a:sym typeface="Symbol"/>
                        </a:rPr>
                        <a:t></a:t>
                      </a:r>
                      <a:r>
                        <a:rPr lang="en-GB" sz="1400">
                          <a:effectLst/>
                        </a:rPr>
                        <a:t>∙</a:t>
                      </a:r>
                      <a:r>
                        <a:rPr lang="en-US" sz="1400">
                          <a:effectLst/>
                        </a:rPr>
                        <a:t>mm</a:t>
                      </a:r>
                      <a:r>
                        <a:rPr lang="en-GB" sz="1400">
                          <a:effectLst/>
                        </a:rPr>
                        <a:t>∙</a:t>
                      </a:r>
                      <a:r>
                        <a:rPr lang="en-US" sz="1400">
                          <a:effectLst/>
                        </a:rPr>
                        <a:t>mrad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r>
                        <a:rPr lang="en-US" sz="1400">
                          <a:effectLst/>
                        </a:rPr>
                        <a:t>5</a:t>
                      </a:r>
                      <a:r>
                        <a:rPr lang="en-GB" sz="1400">
                          <a:effectLst/>
                        </a:rPr>
                        <a:t> </a:t>
                      </a:r>
                      <a:r>
                        <a:rPr lang="en-GB" sz="1400">
                          <a:effectLst/>
                          <a:sym typeface="Symbol"/>
                        </a:rPr>
                        <a:t></a:t>
                      </a:r>
                      <a:r>
                        <a:rPr lang="en-GB" sz="1400">
                          <a:effectLst/>
                        </a:rPr>
                        <a:t>∙</a:t>
                      </a:r>
                      <a:r>
                        <a:rPr lang="en-US" sz="1400">
                          <a:effectLst/>
                        </a:rPr>
                        <a:t>mm</a:t>
                      </a:r>
                      <a:r>
                        <a:rPr lang="en-GB" sz="1400">
                          <a:effectLst/>
                        </a:rPr>
                        <a:t>∙</a:t>
                      </a:r>
                      <a:r>
                        <a:rPr lang="en-US" sz="1400">
                          <a:effectLst/>
                        </a:rPr>
                        <a:t>mrad</a:t>
                      </a:r>
                      <a:endParaRPr lang="ru-RU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2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Emittance: at injection </a:t>
                      </a:r>
                      <a:r>
                        <a:rPr lang="en-GB" sz="1400">
                          <a:effectLst/>
                        </a:rPr>
                        <a:t>ε</a:t>
                      </a:r>
                      <a:r>
                        <a:rPr lang="en-US" sz="1400" baseline="-25000">
                          <a:effectLst/>
                        </a:rPr>
                        <a:t>x,z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 extraction </a:t>
                      </a:r>
                      <a:r>
                        <a:rPr lang="en-GB" sz="1400">
                          <a:effectLst/>
                        </a:rPr>
                        <a:t>ε</a:t>
                      </a:r>
                      <a:r>
                        <a:rPr lang="en-US" sz="1400" baseline="-25000">
                          <a:effectLst/>
                        </a:rPr>
                        <a:t>x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 extraction </a:t>
                      </a:r>
                      <a:r>
                        <a:rPr lang="en-GB" sz="1400">
                          <a:effectLst/>
                        </a:rPr>
                        <a:t>ε</a:t>
                      </a:r>
                      <a:r>
                        <a:rPr lang="en-US" sz="1400" baseline="-25000">
                          <a:effectLst/>
                        </a:rPr>
                        <a:t>z</a:t>
                      </a:r>
                      <a:endParaRPr lang="ru-RU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15 </a:t>
                      </a:r>
                      <a:r>
                        <a:rPr lang="en-GB" sz="1400">
                          <a:effectLst/>
                          <a:sym typeface="Symbol"/>
                        </a:rPr>
                        <a:t></a:t>
                      </a:r>
                      <a:r>
                        <a:rPr lang="en-US" sz="1400">
                          <a:effectLst/>
                        </a:rPr>
                        <a:t>∙mm∙mrad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 3 </a:t>
                      </a:r>
                      <a:r>
                        <a:rPr lang="en-GB" sz="1400">
                          <a:effectLst/>
                          <a:sym typeface="Symbol"/>
                        </a:rPr>
                        <a:t></a:t>
                      </a:r>
                      <a:r>
                        <a:rPr lang="en-US" sz="1400">
                          <a:effectLst/>
                        </a:rPr>
                        <a:t>∙mm∙mrad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 1.5 </a:t>
                      </a:r>
                      <a:r>
                        <a:rPr lang="en-GB" sz="1400">
                          <a:effectLst/>
                          <a:sym typeface="Symbol"/>
                        </a:rPr>
                        <a:t></a:t>
                      </a:r>
                      <a:r>
                        <a:rPr lang="en-US" sz="1400">
                          <a:effectLst/>
                        </a:rPr>
                        <a:t>∙mm∙mrad</a:t>
                      </a:r>
                      <a:endParaRPr lang="ru-RU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62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Momentum spread: at injection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maximal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 extraction</a:t>
                      </a:r>
                      <a:endParaRPr lang="ru-RU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±10</a:t>
                      </a:r>
                      <a:r>
                        <a:rPr lang="en-GB" sz="1400" baseline="30000">
                          <a:effectLst/>
                        </a:rPr>
                        <a:t>−3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±2</a:t>
                      </a:r>
                      <a:r>
                        <a:rPr lang="en-US" sz="1400">
                          <a:effectLst/>
                        </a:rPr>
                        <a:t>.</a:t>
                      </a:r>
                      <a:r>
                        <a:rPr lang="en-GB" sz="1400">
                          <a:effectLst/>
                        </a:rPr>
                        <a:t>3</a:t>
                      </a:r>
                      <a:r>
                        <a:rPr lang="en-GB" sz="1400">
                          <a:effectLst/>
                          <a:sym typeface="SansSerif"/>
                        </a:rPr>
                        <a:t></a:t>
                      </a:r>
                      <a:r>
                        <a:rPr lang="en-GB" sz="1400">
                          <a:effectLst/>
                        </a:rPr>
                        <a:t>10</a:t>
                      </a:r>
                      <a:r>
                        <a:rPr lang="en-GB" sz="1400" baseline="30000">
                          <a:effectLst/>
                        </a:rPr>
                        <a:t>–3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±2</a:t>
                      </a:r>
                      <a:r>
                        <a:rPr lang="en-US" sz="1400">
                          <a:effectLst/>
                        </a:rPr>
                        <a:t>.</a:t>
                      </a:r>
                      <a:r>
                        <a:rPr lang="en-GB" sz="1400">
                          <a:effectLst/>
                        </a:rPr>
                        <a:t>2</a:t>
                      </a:r>
                      <a:r>
                        <a:rPr lang="en-GB" sz="1400">
                          <a:effectLst/>
                          <a:sym typeface="SansSerif"/>
                        </a:rPr>
                        <a:t></a:t>
                      </a:r>
                      <a:r>
                        <a:rPr lang="en-GB" sz="1400">
                          <a:effectLst/>
                        </a:rPr>
                        <a:t>10</a:t>
                      </a:r>
                      <a:r>
                        <a:rPr lang="en-GB" sz="1400" baseline="30000">
                          <a:effectLst/>
                        </a:rPr>
                        <a:t>–4</a:t>
                      </a:r>
                      <a:endParaRPr lang="ru-RU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Revolution period: at injection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 extraction</a:t>
                      </a:r>
                      <a:endParaRPr lang="ru-RU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8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r>
                        <a:rPr lang="en-GB" sz="1400" dirty="0">
                          <a:effectLst/>
                        </a:rPr>
                        <a:t>5 μ</a:t>
                      </a:r>
                      <a:r>
                        <a:rPr lang="en-US" sz="1400" dirty="0">
                          <a:effectLst/>
                        </a:rPr>
                        <a:t>s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r>
                        <a:rPr lang="en-GB" sz="1400" dirty="0">
                          <a:effectLst/>
                        </a:rPr>
                        <a:t>89 μ</a:t>
                      </a:r>
                      <a:r>
                        <a:rPr lang="en-US" sz="1400" dirty="0">
                          <a:effectLst/>
                        </a:rPr>
                        <a:t>s</a:t>
                      </a:r>
                      <a:endParaRPr lang="ru-RU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66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Booster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FE4B0B1-0D60-4C08-ABFB-15D0FBC2C8AF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3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t="-1" r="1211" b="1111"/>
          <a:stretch/>
        </p:blipFill>
        <p:spPr bwMode="auto">
          <a:xfrm>
            <a:off x="2267744" y="1075308"/>
            <a:ext cx="4968233" cy="50179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613594" y="679728"/>
            <a:ext cx="8062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Booster layout inside </a:t>
            </a:r>
            <a:r>
              <a:rPr lang="en-US" b="1" u="sng" dirty="0" err="1" smtClean="0"/>
              <a:t>Synchrophasotron</a:t>
            </a:r>
            <a:r>
              <a:rPr lang="en-US" b="1" u="sng" dirty="0" smtClean="0"/>
              <a:t> yoke</a:t>
            </a:r>
            <a:endParaRPr lang="ru-RU" b="1" u="sng" dirty="0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Alushta</a:t>
            </a:r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 201</a:t>
            </a:r>
            <a:r>
              <a:rPr lang="ru-RU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7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57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Описание: Описание: E:\Мои документы\доклады\IPAC\IPAC 2013\Суперпериод (схема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52736"/>
            <a:ext cx="47244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66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Booster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FE4B0B1-0D60-4C08-ABFB-15D0FBC2C8AF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4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613594" y="679728"/>
            <a:ext cx="8062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DFO cells</a:t>
            </a:r>
            <a:endParaRPr lang="ru-RU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180132" y="4725144"/>
            <a:ext cx="49361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i="1" dirty="0" smtClean="0">
                <a:solidFill>
                  <a:srgbClr val="000099"/>
                </a:solidFill>
              </a:rPr>
              <a:t>4 </a:t>
            </a:r>
            <a:r>
              <a:rPr lang="en-US" b="1" i="1" dirty="0">
                <a:solidFill>
                  <a:srgbClr val="000099"/>
                </a:solidFill>
              </a:rPr>
              <a:t>large straight sections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/>
              <a:t>Injection system</a:t>
            </a:r>
            <a:endParaRPr lang="en-US" b="1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/>
              <a:t>Two </a:t>
            </a:r>
            <a:r>
              <a:rPr lang="en-US" b="1" dirty="0" smtClean="0"/>
              <a:t>RF cavities</a:t>
            </a:r>
            <a:endParaRPr lang="en-US" b="1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/>
              <a:t>Single-turn extraction system</a:t>
            </a:r>
            <a:endParaRPr lang="en-US" b="1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/>
              <a:t>E-cooler</a:t>
            </a: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Alushta</a:t>
            </a:r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 201</a:t>
            </a:r>
            <a:r>
              <a:rPr lang="ru-RU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7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5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66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Booster composition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FE4B0B1-0D60-4C08-ABFB-15D0FBC2C8AF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5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Alushta</a:t>
            </a:r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 201</a:t>
            </a:r>
            <a:r>
              <a:rPr lang="ru-RU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7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" t="4809" r="19612" b="5405"/>
          <a:stretch/>
        </p:blipFill>
        <p:spPr>
          <a:xfrm>
            <a:off x="395536" y="980728"/>
            <a:ext cx="8480089" cy="4320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56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66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Correction system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FE4B0B1-0D60-4C08-ABFB-15D0FBC2C8AF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6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Alushta</a:t>
            </a:r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 201</a:t>
            </a:r>
            <a:r>
              <a:rPr lang="ru-RU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7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613594" y="733871"/>
            <a:ext cx="8062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err="1" smtClean="0"/>
              <a:t>Multipole</a:t>
            </a:r>
            <a:r>
              <a:rPr lang="en-US" b="1" u="sng" dirty="0" smtClean="0"/>
              <a:t> corrector magnets</a:t>
            </a:r>
            <a:endParaRPr lang="ru-RU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30" y="1515120"/>
            <a:ext cx="2875970" cy="23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48" y="1282209"/>
            <a:ext cx="3254896" cy="28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4243990"/>
                  </p:ext>
                </p:extLst>
              </p:nvPr>
            </p:nvGraphicFramePr>
            <p:xfrm>
              <a:off x="1215252" y="4730406"/>
              <a:ext cx="6597108" cy="129088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29223"/>
                    <a:gridCol w="463889"/>
                    <a:gridCol w="1440822"/>
                    <a:gridCol w="921058"/>
                    <a:gridCol w="921058"/>
                    <a:gridCol w="921058"/>
                  </a:tblGrid>
                  <a:tr h="2900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</a:rPr>
                            <a:t>Nonlinearity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, </m:t>
                              </m:r>
                            </m:oMath>
                          </a14:m>
                          <a:r>
                            <a:rPr lang="en-US" sz="14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mm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, </m:t>
                              </m:r>
                            </m:oMath>
                          </a14:m>
                          <a:r>
                            <a:rPr lang="en-US" sz="14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mm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Turns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</a:tr>
                  <a:tr h="1450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</a:rPr>
                            <a:t>Dipole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</a:rPr>
                            <a:t>0</a:t>
                          </a:r>
                          <a:r>
                            <a:rPr lang="en-US" sz="1200" dirty="0" smtClean="0">
                              <a:effectLst/>
                            </a:rPr>
                            <a:t>.</a:t>
                          </a:r>
                          <a:r>
                            <a:rPr lang="ru-RU" sz="1200" dirty="0" smtClean="0">
                              <a:effectLst/>
                            </a:rPr>
                            <a:t>08 </a:t>
                          </a:r>
                          <a:r>
                            <a:rPr lang="en-US" sz="1200" dirty="0" smtClean="0">
                              <a:effectLst/>
                            </a:rPr>
                            <a:t>T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</a:rPr>
                            <a:t>0</a:t>
                          </a:r>
                          <a:r>
                            <a:rPr lang="en-US" sz="1200" dirty="0" smtClean="0">
                              <a:effectLst/>
                            </a:rPr>
                            <a:t>.</a:t>
                          </a:r>
                          <a:r>
                            <a:rPr lang="ru-RU" sz="1200" dirty="0" smtClean="0">
                              <a:effectLst/>
                            </a:rPr>
                            <a:t>6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97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115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</a:tr>
                  <a:tr h="1450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 smtClean="0">
                              <a:effectLst/>
                            </a:rPr>
                            <a:t>Quadrupole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</a:rPr>
                            <a:t>0</a:t>
                          </a:r>
                          <a:r>
                            <a:rPr lang="en-US" sz="1200" dirty="0" smtClean="0">
                              <a:effectLst/>
                            </a:rPr>
                            <a:t>.</a:t>
                          </a:r>
                          <a:r>
                            <a:rPr lang="ru-RU" sz="1200" dirty="0" smtClean="0">
                              <a:effectLst/>
                            </a:rPr>
                            <a:t>6 </a:t>
                          </a:r>
                          <a:r>
                            <a:rPr lang="en-US" sz="1200" dirty="0" smtClean="0">
                              <a:effectLst/>
                            </a:rPr>
                            <a:t>T</a:t>
                          </a:r>
                          <a:r>
                            <a:rPr lang="ru-RU" sz="1200" dirty="0" smtClean="0">
                              <a:effectLst/>
                            </a:rPr>
                            <a:t>/</a:t>
                          </a:r>
                          <a:r>
                            <a:rPr lang="en-US" sz="1200" dirty="0" smtClean="0">
                              <a:effectLst/>
                            </a:rPr>
                            <a:t>m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</a:rPr>
                            <a:t>0</a:t>
                          </a:r>
                          <a:r>
                            <a:rPr lang="en-US" sz="1200" dirty="0" smtClean="0">
                              <a:effectLst/>
                            </a:rPr>
                            <a:t>.</a:t>
                          </a:r>
                          <a:r>
                            <a:rPr lang="ru-RU" sz="1200" dirty="0" smtClean="0">
                              <a:effectLst/>
                            </a:rPr>
                            <a:t>6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95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92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</a:tr>
                  <a:tr h="2900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 smtClean="0">
                              <a:effectLst/>
                            </a:rPr>
                            <a:t>Sextupole</a:t>
                          </a:r>
                          <a:r>
                            <a:rPr lang="en-US" sz="1200" dirty="0" smtClean="0">
                              <a:effectLst/>
                            </a:rPr>
                            <a:t> normal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50 </a:t>
                          </a:r>
                          <a:r>
                            <a:rPr lang="en-US" sz="1200" dirty="0" smtClean="0">
                              <a:effectLst/>
                            </a:rPr>
                            <a:t>T</a:t>
                          </a:r>
                          <a:r>
                            <a:rPr lang="ru-RU" sz="1200" dirty="0" smtClean="0">
                              <a:effectLst/>
                            </a:rPr>
                            <a:t>/</a:t>
                          </a:r>
                          <a:r>
                            <a:rPr lang="en-US" sz="1200" dirty="0" smtClean="0">
                              <a:effectLst/>
                            </a:rPr>
                            <a:t>m</a:t>
                          </a:r>
                          <a:r>
                            <a:rPr lang="ru-RU" sz="1200" baseline="30000" dirty="0" smtClean="0">
                              <a:effectLst/>
                            </a:rPr>
                            <a:t>2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</a:rPr>
                            <a:t>0</a:t>
                          </a:r>
                          <a:r>
                            <a:rPr lang="en-US" sz="1200" dirty="0" smtClean="0">
                              <a:effectLst/>
                            </a:rPr>
                            <a:t>.</a:t>
                          </a:r>
                          <a:r>
                            <a:rPr lang="ru-RU" sz="1200" dirty="0" smtClean="0">
                              <a:effectLst/>
                            </a:rPr>
                            <a:t>6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94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67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</a:tr>
                  <a:tr h="2900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 smtClean="0">
                              <a:effectLst/>
                            </a:rPr>
                            <a:t>Sextupole</a:t>
                          </a:r>
                          <a:r>
                            <a:rPr lang="en-US" sz="1200" dirty="0" smtClean="0">
                              <a:effectLst/>
                            </a:rPr>
                            <a:t> skew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3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50 </a:t>
                          </a:r>
                          <a:r>
                            <a:rPr lang="en-US" sz="1200" dirty="0" smtClean="0">
                              <a:effectLst/>
                            </a:rPr>
                            <a:t>T</a:t>
                          </a:r>
                          <a:r>
                            <a:rPr lang="ru-RU" sz="1200" dirty="0" smtClean="0">
                              <a:effectLst/>
                            </a:rPr>
                            <a:t>/</a:t>
                          </a:r>
                          <a:r>
                            <a:rPr lang="en-US" sz="1200" dirty="0" smtClean="0">
                              <a:effectLst/>
                            </a:rPr>
                            <a:t>m</a:t>
                          </a:r>
                          <a:r>
                            <a:rPr lang="ru-RU" sz="1200" baseline="30000" dirty="0" smtClean="0">
                              <a:effectLst/>
                            </a:rPr>
                            <a:t>2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</a:rPr>
                            <a:t>0</a:t>
                          </a:r>
                          <a:r>
                            <a:rPr lang="en-US" sz="1200" dirty="0" smtClean="0">
                              <a:effectLst/>
                            </a:rPr>
                            <a:t>.</a:t>
                          </a:r>
                          <a:r>
                            <a:rPr lang="ru-RU" sz="1200" dirty="0" smtClean="0">
                              <a:effectLst/>
                            </a:rPr>
                            <a:t>6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96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68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4243990"/>
                  </p:ext>
                </p:extLst>
              </p:nvPr>
            </p:nvGraphicFramePr>
            <p:xfrm>
              <a:off x="1215252" y="4730406"/>
              <a:ext cx="6597108" cy="129088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29223"/>
                    <a:gridCol w="463889"/>
                    <a:gridCol w="1440822"/>
                    <a:gridCol w="921058"/>
                    <a:gridCol w="921058"/>
                    <a:gridCol w="921058"/>
                  </a:tblGrid>
                  <a:tr h="2900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756" marR="56756" marT="0" marB="0">
                        <a:blipFill rotWithShape="1">
                          <a:blip r:embed="rId4"/>
                          <a:stretch>
                            <a:fillRect l="-417105" t="-12500" r="-907895" b="-3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</a:rPr>
                            <a:t>Nonlinearity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756" marR="56756" marT="0" marB="0">
                        <a:blipFill rotWithShape="1">
                          <a:blip r:embed="rId4"/>
                          <a:stretch>
                            <a:fillRect l="-413816" t="-12500" r="-198684" b="-3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756" marR="56756" marT="0" marB="0">
                        <a:blipFill rotWithShape="1">
                          <a:blip r:embed="rId4"/>
                          <a:stretch>
                            <a:fillRect l="-517219" t="-12500" r="-100000" b="-3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Turns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</a:tr>
                  <a:tr h="2103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</a:rPr>
                            <a:t>Dipole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</a:rPr>
                            <a:t>0</a:t>
                          </a:r>
                          <a:r>
                            <a:rPr lang="en-US" sz="1200" dirty="0" smtClean="0">
                              <a:effectLst/>
                            </a:rPr>
                            <a:t>.</a:t>
                          </a:r>
                          <a:r>
                            <a:rPr lang="ru-RU" sz="1200" dirty="0" smtClean="0">
                              <a:effectLst/>
                            </a:rPr>
                            <a:t>08 </a:t>
                          </a:r>
                          <a:r>
                            <a:rPr lang="en-US" sz="1200" dirty="0" smtClean="0">
                              <a:effectLst/>
                            </a:rPr>
                            <a:t>T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</a:rPr>
                            <a:t>0</a:t>
                          </a:r>
                          <a:r>
                            <a:rPr lang="en-US" sz="1200" dirty="0" smtClean="0">
                              <a:effectLst/>
                            </a:rPr>
                            <a:t>.</a:t>
                          </a:r>
                          <a:r>
                            <a:rPr lang="ru-RU" sz="1200" dirty="0" smtClean="0">
                              <a:effectLst/>
                            </a:rPr>
                            <a:t>6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97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115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</a:tr>
                  <a:tr h="2103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 smtClean="0">
                              <a:effectLst/>
                            </a:rPr>
                            <a:t>Quadrupole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</a:rPr>
                            <a:t>0</a:t>
                          </a:r>
                          <a:r>
                            <a:rPr lang="en-US" sz="1200" dirty="0" smtClean="0">
                              <a:effectLst/>
                            </a:rPr>
                            <a:t>.</a:t>
                          </a:r>
                          <a:r>
                            <a:rPr lang="ru-RU" sz="1200" dirty="0" smtClean="0">
                              <a:effectLst/>
                            </a:rPr>
                            <a:t>6 </a:t>
                          </a:r>
                          <a:r>
                            <a:rPr lang="en-US" sz="1200" dirty="0" smtClean="0">
                              <a:effectLst/>
                            </a:rPr>
                            <a:t>T</a:t>
                          </a:r>
                          <a:r>
                            <a:rPr lang="ru-RU" sz="1200" dirty="0" smtClean="0">
                              <a:effectLst/>
                            </a:rPr>
                            <a:t>/</a:t>
                          </a:r>
                          <a:r>
                            <a:rPr lang="en-US" sz="1200" dirty="0" smtClean="0">
                              <a:effectLst/>
                            </a:rPr>
                            <a:t>m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</a:rPr>
                            <a:t>0</a:t>
                          </a:r>
                          <a:r>
                            <a:rPr lang="en-US" sz="1200" dirty="0" smtClean="0">
                              <a:effectLst/>
                            </a:rPr>
                            <a:t>.</a:t>
                          </a:r>
                          <a:r>
                            <a:rPr lang="ru-RU" sz="1200" dirty="0" smtClean="0">
                              <a:effectLst/>
                            </a:rPr>
                            <a:t>6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95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92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</a:tr>
                  <a:tr h="2900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 smtClean="0">
                              <a:effectLst/>
                            </a:rPr>
                            <a:t>Sextupole</a:t>
                          </a:r>
                          <a:r>
                            <a:rPr lang="en-US" sz="1200" dirty="0" smtClean="0">
                              <a:effectLst/>
                            </a:rPr>
                            <a:t> normal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50 </a:t>
                          </a:r>
                          <a:r>
                            <a:rPr lang="en-US" sz="1200" dirty="0" smtClean="0">
                              <a:effectLst/>
                            </a:rPr>
                            <a:t>T</a:t>
                          </a:r>
                          <a:r>
                            <a:rPr lang="ru-RU" sz="1200" dirty="0" smtClean="0">
                              <a:effectLst/>
                            </a:rPr>
                            <a:t>/</a:t>
                          </a:r>
                          <a:r>
                            <a:rPr lang="en-US" sz="1200" dirty="0" smtClean="0">
                              <a:effectLst/>
                            </a:rPr>
                            <a:t>m</a:t>
                          </a:r>
                          <a:r>
                            <a:rPr lang="ru-RU" sz="1200" baseline="30000" dirty="0" smtClean="0">
                              <a:effectLst/>
                            </a:rPr>
                            <a:t>2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</a:rPr>
                            <a:t>0</a:t>
                          </a:r>
                          <a:r>
                            <a:rPr lang="en-US" sz="1200" dirty="0" smtClean="0">
                              <a:effectLst/>
                            </a:rPr>
                            <a:t>.</a:t>
                          </a:r>
                          <a:r>
                            <a:rPr lang="ru-RU" sz="1200" dirty="0" smtClean="0">
                              <a:effectLst/>
                            </a:rPr>
                            <a:t>6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94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67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</a:tr>
                  <a:tr h="2900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 smtClean="0">
                              <a:effectLst/>
                            </a:rPr>
                            <a:t>Sextupole</a:t>
                          </a:r>
                          <a:r>
                            <a:rPr lang="en-US" sz="1200" dirty="0" smtClean="0">
                              <a:effectLst/>
                            </a:rPr>
                            <a:t> skew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3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50 </a:t>
                          </a:r>
                          <a:r>
                            <a:rPr lang="en-US" sz="1200" dirty="0" smtClean="0">
                              <a:effectLst/>
                            </a:rPr>
                            <a:t>T</a:t>
                          </a:r>
                          <a:r>
                            <a:rPr lang="ru-RU" sz="1200" dirty="0" smtClean="0">
                              <a:effectLst/>
                            </a:rPr>
                            <a:t>/</a:t>
                          </a:r>
                          <a:r>
                            <a:rPr lang="en-US" sz="1200" dirty="0" smtClean="0">
                              <a:effectLst/>
                            </a:rPr>
                            <a:t>m</a:t>
                          </a:r>
                          <a:r>
                            <a:rPr lang="ru-RU" sz="1200" baseline="30000" dirty="0" smtClean="0">
                              <a:effectLst/>
                            </a:rPr>
                            <a:t>2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</a:rPr>
                            <a:t>0</a:t>
                          </a:r>
                          <a:r>
                            <a:rPr lang="en-US" sz="1200" dirty="0" smtClean="0">
                              <a:effectLst/>
                            </a:rPr>
                            <a:t>.</a:t>
                          </a:r>
                          <a:r>
                            <a:rPr lang="ru-RU" sz="1200" dirty="0" smtClean="0">
                              <a:effectLst/>
                            </a:rPr>
                            <a:t>6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96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68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6756" marR="56756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5536" y="4374136"/>
            <a:ext cx="85214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0" algn="ctr" eaLnBrk="1" hangingPunct="1">
              <a:defRPr/>
            </a:pPr>
            <a:r>
              <a:rPr lang="en-US" sz="1600" b="1" dirty="0" smtClean="0"/>
              <a:t>Parameters of corrector magnets </a:t>
            </a:r>
          </a:p>
        </p:txBody>
      </p:sp>
    </p:spTree>
    <p:extLst>
      <p:ext uri="{BB962C8B-B14F-4D97-AF65-F5344CB8AC3E}">
        <p14:creationId xmlns:p14="http://schemas.microsoft.com/office/powerpoint/2010/main" val="12468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66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Magnet tolerances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FE4B0B1-0D60-4C08-ABFB-15D0FBC2C8AF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7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541586" y="679728"/>
            <a:ext cx="8062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Tolerances</a:t>
            </a:r>
            <a:endParaRPr lang="ru-RU" b="1" u="sng" dirty="0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Alushta</a:t>
            </a:r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 201</a:t>
            </a:r>
            <a:r>
              <a:rPr lang="ru-RU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7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469234"/>
              </p:ext>
            </p:extLst>
          </p:nvPr>
        </p:nvGraphicFramePr>
        <p:xfrm>
          <a:off x="1547664" y="1124744"/>
          <a:ext cx="6048672" cy="1141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335"/>
                <a:gridCol w="1656184"/>
                <a:gridCol w="136815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Errors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6640" algn="ctr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Dipole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6640" algn="ctr"/>
                        </a:tabLst>
                      </a:pPr>
                      <a:r>
                        <a:rPr lang="en-US" sz="1400" dirty="0" err="1" smtClean="0">
                          <a:effectLst/>
                        </a:rPr>
                        <a:t>Quadrupole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Relative</a:t>
                      </a:r>
                      <a:r>
                        <a:rPr lang="en-US" sz="1400" baseline="0" dirty="0" smtClean="0">
                          <a:effectLst/>
                        </a:rPr>
                        <a:t> e</a:t>
                      </a:r>
                      <a:r>
                        <a:rPr lang="en-US" sz="1400" dirty="0" smtClean="0">
                          <a:effectLst/>
                        </a:rPr>
                        <a:t>ffective length spread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5*10</a:t>
                      </a:r>
                      <a:r>
                        <a:rPr lang="ru-RU" sz="1400" baseline="30000">
                          <a:effectLst/>
                        </a:rPr>
                        <a:t>-4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5*10</a:t>
                      </a:r>
                      <a:r>
                        <a:rPr lang="ru-RU" sz="1400" baseline="30000">
                          <a:effectLst/>
                        </a:rPr>
                        <a:t>-4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Transverse shifts relative</a:t>
                      </a:r>
                      <a:r>
                        <a:rPr lang="en-US" sz="1400" baseline="0" dirty="0" smtClean="0">
                          <a:effectLst/>
                        </a:rPr>
                        <a:t> to longitudinal axis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±0.1 </a:t>
                      </a:r>
                      <a:r>
                        <a:rPr lang="en-US" sz="1400" dirty="0" smtClean="0">
                          <a:effectLst/>
                        </a:rPr>
                        <a:t>mm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Rotation along longitudinal</a:t>
                      </a:r>
                      <a:r>
                        <a:rPr lang="en-US" sz="1400" baseline="0" dirty="0" smtClean="0">
                          <a:effectLst/>
                        </a:rPr>
                        <a:t> axis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5*10</a:t>
                      </a:r>
                      <a:r>
                        <a:rPr lang="ru-RU" sz="1400" baseline="30000" dirty="0">
                          <a:effectLst/>
                        </a:rPr>
                        <a:t>-4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rad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5*10</a:t>
                      </a:r>
                      <a:r>
                        <a:rPr lang="ru-RU" sz="1400" baseline="30000" dirty="0">
                          <a:effectLst/>
                        </a:rPr>
                        <a:t>-4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rad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71" y="3140968"/>
            <a:ext cx="2894965" cy="2762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541586" y="2636912"/>
            <a:ext cx="8062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Closed orbit perturbations</a:t>
            </a:r>
            <a:endParaRPr lang="ru-RU" b="1" u="sng" dirty="0"/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251" y="3140968"/>
            <a:ext cx="2905125" cy="2778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24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861047"/>
            <a:ext cx="3872681" cy="23017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4" y="3861047"/>
            <a:ext cx="3872682" cy="23017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990020"/>
            <a:ext cx="3863978" cy="22313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66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Magnetic measurements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FE4B0B1-0D60-4C08-ABFB-15D0FBC2C8AF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8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613594" y="620688"/>
            <a:ext cx="8062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Effective lengths of dipoles</a:t>
            </a:r>
            <a:endParaRPr lang="ru-RU" b="1" u="sng" dirty="0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Alushta</a:t>
            </a:r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 201</a:t>
            </a:r>
            <a:r>
              <a:rPr lang="ru-RU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7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3" y="998316"/>
            <a:ext cx="3892913" cy="2223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618639" y="3429000"/>
            <a:ext cx="8062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2</a:t>
            </a:r>
            <a:r>
              <a:rPr lang="en-US" b="1" u="sng" baseline="30000" dirty="0" smtClean="0"/>
              <a:t>nd</a:t>
            </a:r>
            <a:r>
              <a:rPr lang="en-US" b="1" u="sng" dirty="0" smtClean="0"/>
              <a:t> harmonics of dipoles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8515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9" y="1055257"/>
            <a:ext cx="3867637" cy="2297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66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Magnetic measurements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FE4B0B1-0D60-4C08-ABFB-15D0FBC2C8AF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9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613594" y="620688"/>
            <a:ext cx="8062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3</a:t>
            </a:r>
            <a:r>
              <a:rPr lang="en-US" b="1" u="sng" baseline="30000" dirty="0" smtClean="0"/>
              <a:t>rd</a:t>
            </a:r>
            <a:r>
              <a:rPr lang="en-US" b="1" u="sng" dirty="0" smtClean="0"/>
              <a:t> harmonics of dipoles</a:t>
            </a:r>
            <a:endParaRPr lang="ru-RU" b="1" u="sng" dirty="0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395536" y="6332538"/>
            <a:ext cx="2133600" cy="391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Alushta</a:t>
            </a:r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anose="020B0607020203060204" pitchFamily="34" charset="0"/>
              </a:rPr>
              <a:t> 201</a:t>
            </a:r>
            <a:r>
              <a:rPr lang="ru-RU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7</a:t>
            </a:r>
            <a:endParaRPr lang="ru-RU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618639" y="3429000"/>
            <a:ext cx="8062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4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harmonics of dipoles</a:t>
            </a:r>
            <a:endParaRPr lang="ru-RU" b="1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055037"/>
            <a:ext cx="3865172" cy="2297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2" y="3861047"/>
            <a:ext cx="3867710" cy="23017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861047"/>
            <a:ext cx="3878364" cy="23017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8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14087</TotalTime>
  <Words>513</Words>
  <Application>Microsoft Office PowerPoint</Application>
  <PresentationFormat>Экран (4:3)</PresentationFormat>
  <Paragraphs>175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Оформление по умолчанию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JINR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kazarinov</dc:creator>
  <cp:lastModifiedBy>atuzikov@hotmail.com</cp:lastModifiedBy>
  <cp:revision>2975</cp:revision>
  <cp:lastPrinted>2013-10-16T18:17:09Z</cp:lastPrinted>
  <dcterms:created xsi:type="dcterms:W3CDTF">2008-04-02T06:03:17Z</dcterms:created>
  <dcterms:modified xsi:type="dcterms:W3CDTF">2017-09-06T01:44:12Z</dcterms:modified>
</cp:coreProperties>
</file>