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333" r:id="rId3"/>
    <p:sldId id="352" r:id="rId4"/>
    <p:sldId id="351" r:id="rId5"/>
    <p:sldId id="349" r:id="rId6"/>
    <p:sldId id="290" r:id="rId7"/>
    <p:sldId id="291" r:id="rId8"/>
    <p:sldId id="293" r:id="rId9"/>
    <p:sldId id="335" r:id="rId10"/>
    <p:sldId id="353" r:id="rId11"/>
    <p:sldId id="296" r:id="rId12"/>
    <p:sldId id="354" r:id="rId13"/>
    <p:sldId id="299" r:id="rId14"/>
    <p:sldId id="355" r:id="rId15"/>
    <p:sldId id="304" r:id="rId16"/>
    <p:sldId id="347" r:id="rId17"/>
    <p:sldId id="356" r:id="rId18"/>
    <p:sldId id="348" r:id="rId19"/>
    <p:sldId id="34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9" autoAdjust="0"/>
    <p:restoredTop sz="86458" autoAdjust="0"/>
  </p:normalViewPr>
  <p:slideViewPr>
    <p:cSldViewPr>
      <p:cViewPr>
        <p:scale>
          <a:sx n="75" d="100"/>
          <a:sy n="75" d="100"/>
        </p:scale>
        <p:origin x="-1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24E05-319C-4261-A579-2B324EB1015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2A3BB-2A24-4E6B-B9F1-14E125B56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80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2A3BB-2A24-4E6B-B9F1-14E125B56B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5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8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5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2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9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0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1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9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7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2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703E-EFC0-4F48-ABFA-77219AA3782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5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3703E-EFC0-4F48-ABFA-77219AA3782E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5898C-3453-4FEB-9E7C-1D098190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2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7767" y="2343810"/>
            <a:ext cx="8572500" cy="1651000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n-GB" sz="2800" i="1" dirty="0" err="1">
                <a:solidFill>
                  <a:srgbClr val="002060"/>
                </a:solidFill>
              </a:rPr>
              <a:t>Semileptonic</a:t>
            </a:r>
            <a:r>
              <a:rPr lang="en-GB" sz="2800" i="1" dirty="0">
                <a:solidFill>
                  <a:srgbClr val="002060"/>
                </a:solidFill>
              </a:rPr>
              <a:t> </a:t>
            </a:r>
            <a:r>
              <a:rPr lang="en-GB" sz="2800" i="1" dirty="0" smtClean="0">
                <a:solidFill>
                  <a:srgbClr val="002060"/>
                </a:solidFill>
              </a:rPr>
              <a:t>and </a:t>
            </a:r>
            <a:r>
              <a:rPr lang="en-GB" sz="2800" i="1" dirty="0" err="1" smtClean="0">
                <a:solidFill>
                  <a:srgbClr val="002060"/>
                </a:solidFill>
              </a:rPr>
              <a:t>nonleptonic</a:t>
            </a:r>
            <a:r>
              <a:rPr lang="en-GB" sz="2800" i="1" dirty="0" smtClean="0">
                <a:solidFill>
                  <a:srgbClr val="002060"/>
                </a:solidFill>
              </a:rPr>
              <a:t> decays </a:t>
            </a:r>
            <a:r>
              <a:rPr lang="en-GB" sz="2800" i="1" dirty="0">
                <a:solidFill>
                  <a:srgbClr val="002060"/>
                </a:solidFill>
              </a:rPr>
              <a:t>of </a:t>
            </a:r>
            <a:r>
              <a:rPr lang="en-GB" sz="2800" i="1" dirty="0" err="1" smtClean="0">
                <a:solidFill>
                  <a:srgbClr val="002060"/>
                </a:solidFill>
              </a:rPr>
              <a:t>B</a:t>
            </a:r>
            <a:r>
              <a:rPr lang="en-GB" sz="2800" i="1" baseline="-25000" dirty="0" err="1" smtClean="0">
                <a:solidFill>
                  <a:srgbClr val="002060"/>
                </a:solidFill>
              </a:rPr>
              <a:t>c</a:t>
            </a:r>
            <a:r>
              <a:rPr lang="en-GB" sz="2800" i="1" dirty="0" smtClean="0">
                <a:solidFill>
                  <a:srgbClr val="002060"/>
                </a:solidFill>
              </a:rPr>
              <a:t> meson </a:t>
            </a:r>
            <a:r>
              <a:rPr lang="en-GB" sz="2800" i="1" dirty="0">
                <a:solidFill>
                  <a:srgbClr val="002060"/>
                </a:solidFill>
              </a:rPr>
              <a:t>into </a:t>
            </a:r>
            <a:r>
              <a:rPr lang="en-GB" sz="2800" i="1" dirty="0" err="1">
                <a:solidFill>
                  <a:srgbClr val="002060"/>
                </a:solidFill>
              </a:rPr>
              <a:t>charmonium</a:t>
            </a:r>
            <a:r>
              <a:rPr lang="en-GB" sz="2800" i="1" dirty="0">
                <a:solidFill>
                  <a:srgbClr val="002060"/>
                </a:solidFill>
              </a:rPr>
              <a:t> states</a:t>
            </a:r>
            <a:r>
              <a:rPr lang="ru-RU" sz="2800" i="1" dirty="0">
                <a:latin typeface="+mj-lt"/>
              </a:rPr>
              <a:t> 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>
          <a:xfrm>
            <a:off x="6315349" y="3169310"/>
            <a:ext cx="2808907" cy="201285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800" b="1" i="1" u="sng" dirty="0" err="1" smtClean="0">
                <a:solidFill>
                  <a:srgbClr val="002060"/>
                </a:solidFill>
                <a:latin typeface="Times New Roman" pitchFamily="18" charset="0"/>
              </a:rPr>
              <a:t>Issadykov</a:t>
            </a:r>
            <a:r>
              <a:rPr lang="en-US" sz="2800" b="1" i="1" u="sng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2060"/>
                </a:solidFill>
                <a:latin typeface="Times New Roman" pitchFamily="18" charset="0"/>
              </a:rPr>
              <a:t>Aidos</a:t>
            </a:r>
            <a:endParaRPr lang="en-US" sz="2800" b="1" i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		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>
          <a:xfrm>
            <a:off x="5591267" y="4941168"/>
            <a:ext cx="3239000" cy="12741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</a:rPr>
              <a:t>n collaboration with: </a:t>
            </a:r>
            <a:br>
              <a:rPr lang="en-US" sz="2400" i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2400" i="1" u="sng" dirty="0" smtClean="0">
                <a:solidFill>
                  <a:srgbClr val="002060"/>
                </a:solidFill>
                <a:latin typeface="Times New Roman" pitchFamily="18" charset="0"/>
              </a:rPr>
              <a:t>Mikhail  A. Ivanov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</a:rPr>
              <a:t> &amp;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400" i="1" u="sng" dirty="0" smtClean="0">
                <a:solidFill>
                  <a:srgbClr val="002060"/>
                </a:solidFill>
                <a:latin typeface="Times New Roman" pitchFamily="18" charset="0"/>
              </a:rPr>
              <a:t>Bratislava group</a:t>
            </a:r>
          </a:p>
        </p:txBody>
      </p:sp>
      <p:pic>
        <p:nvPicPr>
          <p:cNvPr id="12" name="Picture 9" descr="http://flerovlab.jinr.ru/flnr/dimg/head2_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64" y="-1"/>
            <a:ext cx="4045735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sus\Desktop\Новая папка (2)\Icons\tt4t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58"/>
            <a:ext cx="5098264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7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1916832"/>
            <a:ext cx="66008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Model parameters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Form 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decays</a:t>
                </a:r>
                <a:endParaRPr lang="en-US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2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35" y="2276871"/>
            <a:ext cx="9290070" cy="2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2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01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73818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Widths of </a:t>
                </a:r>
                <a:r>
                  <a:rPr lang="en-US" altLang="ru-RU" sz="2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semileptonic</a:t>
                </a:r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and </a:t>
                </a:r>
                <a:r>
                  <a:rPr lang="en-US" altLang="ru-RU" sz="2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nonleptonic</a:t>
                </a:r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decays</m:t>
                    </m:r>
                    <m:r>
                      <a:rPr lang="en-US" altLang="ru-RU" sz="2400" b="0" i="1" dirty="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ru-RU" sz="2400" b="0" i="1" dirty="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𝑜𝑓</m:t>
                    </m:r>
                    <m:sSub>
                      <m:sSubPr>
                        <m:ctrlP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meson</a:t>
                </a:r>
                <a:endParaRPr lang="ru-RU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4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1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Branching ratios of </a:t>
                </a:r>
                <a:r>
                  <a:rPr lang="en-US" altLang="ru-RU" sz="2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semileptonic</a:t>
                </a:r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decays</a:t>
                </a:r>
                <a:endParaRPr lang="ru-RU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3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76475"/>
            <a:ext cx="86868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0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09068"/>
            <a:ext cx="9433048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Branching ratios of </a:t>
                </a:r>
                <a:r>
                  <a:rPr lang="en-US" altLang="ru-RU" sz="2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nonleptonic</a:t>
                </a:r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decays</a:t>
                </a:r>
                <a:endParaRPr lang="ru-RU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3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47" y="5696644"/>
            <a:ext cx="1981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4" y="5157192"/>
            <a:ext cx="2705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47" y="6216699"/>
            <a:ext cx="962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619672" y="6170984"/>
            <a:ext cx="1728192" cy="662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Old one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087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Ratios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meson decays</a:t>
                </a:r>
                <a:endParaRPr lang="ru-RU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2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060848"/>
            <a:ext cx="85153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7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27074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28174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4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27074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1988"/>
            <a:ext cx="8293853" cy="476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3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7981702" cy="554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327074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Thank you!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Asus\Desktop\OMUS2016\einstein1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22822"/>
            <a:ext cx="4720961" cy="5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3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99135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PDG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28800"/>
            <a:ext cx="58578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202175"/>
            <a:ext cx="864096" cy="7920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Experimental data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18323"/>
            <a:ext cx="6591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Goal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4" y="3706167"/>
            <a:ext cx="5591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16" y="4999186"/>
            <a:ext cx="5457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90" y="5805264"/>
            <a:ext cx="52482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756658"/>
            <a:ext cx="3465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CDF and D0 </a:t>
            </a:r>
            <a:r>
              <a:rPr lang="en-US" sz="2400" dirty="0" smtClean="0"/>
              <a:t>collaborations</a:t>
            </a:r>
            <a:endParaRPr lang="en-US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5129" y="3244502"/>
            <a:ext cx="2627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LHCb</a:t>
            </a:r>
            <a:r>
              <a:rPr lang="en-US" sz="2400" dirty="0"/>
              <a:t> collaboration: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5129" y="4537521"/>
            <a:ext cx="437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LHCb</a:t>
            </a:r>
            <a:r>
              <a:rPr lang="en-US" sz="2400" dirty="0"/>
              <a:t> collaboration(</a:t>
            </a:r>
            <a:r>
              <a:rPr lang="en-US" sz="2400" dirty="0" err="1"/>
              <a:t>nonleptonic</a:t>
            </a:r>
            <a:r>
              <a:rPr lang="en-US" sz="2400" dirty="0"/>
              <a:t>):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3730274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2014 </a:t>
            </a:r>
            <a:r>
              <a:rPr lang="en-US" sz="2400" dirty="0" smtClean="0"/>
              <a:t>y. 839 </a:t>
            </a:r>
            <a:r>
              <a:rPr lang="en-US" sz="2400" dirty="0" err="1" smtClean="0"/>
              <a:t>ev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33716" y="2354202"/>
            <a:ext cx="1864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1998 y</a:t>
            </a:r>
            <a:r>
              <a:rPr lang="en-US" sz="2400" dirty="0" smtClean="0"/>
              <a:t>. 20 </a:t>
            </a:r>
            <a:r>
              <a:rPr lang="en-US" sz="2400" dirty="0" err="1" smtClean="0"/>
              <a:t>ev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44208" y="4999186"/>
            <a:ext cx="2478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2013 y</a:t>
            </a:r>
            <a:r>
              <a:rPr lang="en-US" sz="2400" dirty="0" smtClean="0"/>
              <a:t>. 46 </a:t>
            </a:r>
            <a:r>
              <a:rPr lang="en-US" sz="2400" dirty="0" err="1" smtClean="0"/>
              <a:t>ev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058844" y="5907806"/>
            <a:ext cx="1140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2016 y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926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4" grpId="0"/>
      <p:bldP spid="9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18323"/>
            <a:ext cx="6591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Goal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4" y="3706167"/>
            <a:ext cx="5591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16" y="4999186"/>
            <a:ext cx="5457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90" y="5805264"/>
            <a:ext cx="52482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756658"/>
            <a:ext cx="3465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CDF and D0 </a:t>
            </a:r>
            <a:r>
              <a:rPr lang="en-US" sz="2400" dirty="0" smtClean="0"/>
              <a:t>collaborations</a:t>
            </a:r>
            <a:endParaRPr lang="en-US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5129" y="3244502"/>
            <a:ext cx="2627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LHCb</a:t>
            </a:r>
            <a:r>
              <a:rPr lang="en-US" sz="2400" dirty="0"/>
              <a:t> collaboration: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5129" y="4537521"/>
            <a:ext cx="437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LHCb</a:t>
            </a:r>
            <a:r>
              <a:rPr lang="en-US" sz="2400" dirty="0"/>
              <a:t> collaboration(</a:t>
            </a:r>
            <a:r>
              <a:rPr lang="en-US" sz="2400" dirty="0" err="1"/>
              <a:t>nonleptonic</a:t>
            </a:r>
            <a:r>
              <a:rPr lang="en-US" sz="2400" dirty="0"/>
              <a:t>):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33716" y="3730274"/>
            <a:ext cx="1071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2014 y.</a:t>
            </a:r>
            <a:endParaRPr lang="en-US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33716" y="2354202"/>
            <a:ext cx="1071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1998 y.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58844" y="4999186"/>
            <a:ext cx="1071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2013 y.</a:t>
            </a:r>
            <a:endParaRPr lang="en-US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058844" y="5907806"/>
            <a:ext cx="1071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2016 y.</a:t>
            </a:r>
            <a:endParaRPr lang="en-US" sz="24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02" y="4284811"/>
            <a:ext cx="42195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96499" y="3627734"/>
            <a:ext cx="306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LHCb</a:t>
            </a:r>
            <a:r>
              <a:rPr lang="en-US" sz="2400" dirty="0"/>
              <a:t> collaboration:</a:t>
            </a:r>
          </a:p>
        </p:txBody>
      </p:sp>
    </p:spTree>
    <p:extLst>
      <p:ext uri="{BB962C8B-B14F-4D97-AF65-F5344CB8AC3E}">
        <p14:creationId xmlns:p14="http://schemas.microsoft.com/office/powerpoint/2010/main" val="139642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6" grpId="0"/>
      <p:bldP spid="17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484784"/>
            <a:ext cx="82073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4" y="2913534"/>
            <a:ext cx="66611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7" y="4289897"/>
            <a:ext cx="41751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Covariant quark model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4878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Compositeness condition in covariant quark model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996952"/>
            <a:ext cx="69151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0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altLang="ru-RU" i="1" dirty="0" smtClean="0">
              <a:solidFill>
                <a:schemeClr val="accent1"/>
              </a:solidFill>
              <a:latin typeface="Cambria Math" pitchFamily="18" charset="0"/>
            </a:endParaRPr>
          </a:p>
          <a:p>
            <a:pPr marL="0" indent="0">
              <a:buFont typeface="Arial" charset="0"/>
              <a:buNone/>
            </a:pPr>
            <a:endParaRPr lang="en-US" altLang="ru-RU" i="1" dirty="0" smtClean="0">
              <a:solidFill>
                <a:schemeClr val="accent1"/>
              </a:solidFill>
              <a:latin typeface="Cambria Math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en-US" altLang="ru-RU" dirty="0" smtClean="0">
                <a:solidFill>
                  <a:schemeClr val="accent1"/>
                </a:solidFill>
              </a:rPr>
              <a:t>       </a:t>
            </a:r>
          </a:p>
          <a:p>
            <a:pPr marL="0" indent="0">
              <a:buFont typeface="Arial" charset="0"/>
              <a:buNone/>
            </a:pPr>
            <a:endParaRPr lang="en-US" altLang="ru-RU" sz="2800" dirty="0" smtClean="0">
              <a:solidFill>
                <a:schemeClr val="accent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US" altLang="ru-RU" sz="2800" dirty="0" smtClean="0">
                <a:solidFill>
                  <a:schemeClr val="accent1"/>
                </a:solidFill>
              </a:rPr>
              <a:t>        The fitted values of the size parameter </a:t>
            </a:r>
            <a:r>
              <a:rPr lang="el-GR" altLang="ru-RU" sz="2800" dirty="0" smtClean="0">
                <a:solidFill>
                  <a:schemeClr val="accent1"/>
                </a:solidFill>
              </a:rPr>
              <a:t>Λ</a:t>
            </a:r>
            <a:r>
              <a:rPr lang="en-US" altLang="ru-RU" sz="2800" dirty="0" smtClean="0">
                <a:solidFill>
                  <a:schemeClr val="accent1"/>
                </a:solidFill>
              </a:rPr>
              <a:t> in GeV</a:t>
            </a:r>
            <a:endParaRPr lang="ru-RU" altLang="ru-RU" sz="2800" dirty="0" smtClean="0">
              <a:solidFill>
                <a:schemeClr val="accent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Model parameters</a:t>
            </a:r>
            <a:endParaRPr lang="ru-RU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42" y="1975644"/>
            <a:ext cx="859648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869160"/>
            <a:ext cx="8210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0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1738"/>
            <a:ext cx="9144000" cy="21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 factors definition</a:t>
            </a:r>
            <a:endParaRPr lang="en-US" alt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166</Words>
  <Application>Microsoft Office PowerPoint</Application>
  <PresentationFormat>Экран (4:3)</PresentationFormat>
  <Paragraphs>48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88</cp:revision>
  <dcterms:created xsi:type="dcterms:W3CDTF">2016-03-14T11:43:38Z</dcterms:created>
  <dcterms:modified xsi:type="dcterms:W3CDTF">2017-10-03T09:59:08Z</dcterms:modified>
</cp:coreProperties>
</file>