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3.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8" r:id="rId3"/>
    <p:sldId id="259" r:id="rId4"/>
    <p:sldId id="301" r:id="rId5"/>
    <p:sldId id="260" r:id="rId6"/>
    <p:sldId id="295" r:id="rId7"/>
    <p:sldId id="303" r:id="rId8"/>
    <p:sldId id="296" r:id="rId9"/>
    <p:sldId id="306" r:id="rId10"/>
    <p:sldId id="304" r:id="rId11"/>
    <p:sldId id="317" r:id="rId12"/>
    <p:sldId id="307" r:id="rId13"/>
    <p:sldId id="308" r:id="rId14"/>
    <p:sldId id="310" r:id="rId15"/>
    <p:sldId id="311" r:id="rId16"/>
    <p:sldId id="299" r:id="rId17"/>
    <p:sldId id="320" r:id="rId18"/>
    <p:sldId id="319" r:id="rId19"/>
    <p:sldId id="316" r:id="rId20"/>
    <p:sldId id="305" r:id="rId21"/>
    <p:sldId id="276" r:id="rId22"/>
    <p:sldId id="313" r:id="rId23"/>
    <p:sldId id="31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BF1D9"/>
    <a:srgbClr val="F8DCBE"/>
    <a:srgbClr val="D5D5D5"/>
    <a:srgbClr val="CCD0D8"/>
    <a:srgbClr val="F1F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09" d="100"/>
          <a:sy n="109" d="100"/>
        </p:scale>
        <p:origin x="15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01E66-8822-4C94-B0F5-D34A208D4296}" type="datetimeFigureOut">
              <a:rPr lang="ru-RU" smtClean="0"/>
              <a:t>03.10.2017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B2CA-D18B-4600-A3D4-3CB56DE45188}" type="slidenum">
              <a:rPr lang="ru-RU" smtClean="0"/>
              <a:t>‹#›</a:t>
            </a:fld>
            <a:endParaRPr lang="ru-RU"/>
          </a:p>
        </p:txBody>
      </p:sp>
    </p:spTree>
    <p:extLst>
      <p:ext uri="{BB962C8B-B14F-4D97-AF65-F5344CB8AC3E}">
        <p14:creationId xmlns:p14="http://schemas.microsoft.com/office/powerpoint/2010/main" val="29577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TOF-400, TOF-700</a:t>
            </a:r>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11</a:t>
            </a:fld>
            <a:endParaRPr lang="ru-RU"/>
          </a:p>
        </p:txBody>
      </p:sp>
    </p:spTree>
    <p:extLst>
      <p:ext uri="{BB962C8B-B14F-4D97-AF65-F5344CB8AC3E}">
        <p14:creationId xmlns:p14="http://schemas.microsoft.com/office/powerpoint/2010/main" val="87628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14</a:t>
            </a:fld>
            <a:endParaRPr lang="ru-RU"/>
          </a:p>
        </p:txBody>
      </p:sp>
    </p:spTree>
    <p:extLst>
      <p:ext uri="{BB962C8B-B14F-4D97-AF65-F5344CB8AC3E}">
        <p14:creationId xmlns:p14="http://schemas.microsoft.com/office/powerpoint/2010/main" val="90083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DCB261-656A-4515-BA3E-4A3A73C60137}" type="slidenum">
              <a:rPr lang="ru-RU" altLang="ru-RU" smtClean="0"/>
              <a:pPr eaLnBrk="1" hangingPunct="1"/>
              <a:t>17</a:t>
            </a:fld>
            <a:endParaRPr lang="ru-RU" altLang="ru-RU"/>
          </a:p>
        </p:txBody>
      </p:sp>
    </p:spTree>
    <p:extLst>
      <p:ext uri="{BB962C8B-B14F-4D97-AF65-F5344CB8AC3E}">
        <p14:creationId xmlns:p14="http://schemas.microsoft.com/office/powerpoint/2010/main" val="81801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2ACE4B-25A2-4EAD-9736-9BBC3A55112A}" type="slidenum">
              <a:rPr lang="ru-RU" altLang="ru-RU"/>
              <a:pPr eaLnBrk="1" hangingPunct="1"/>
              <a:t>18</a:t>
            </a:fld>
            <a:endParaRPr lang="ru-RU" altLang="ru-RU"/>
          </a:p>
        </p:txBody>
      </p:sp>
    </p:spTree>
    <p:extLst>
      <p:ext uri="{BB962C8B-B14F-4D97-AF65-F5344CB8AC3E}">
        <p14:creationId xmlns:p14="http://schemas.microsoft.com/office/powerpoint/2010/main" val="118781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1ADB2CA-D18B-4600-A3D4-3CB56DE45188}" type="slidenum">
              <a:rPr lang="ru-RU" smtClean="0"/>
              <a:t>19</a:t>
            </a:fld>
            <a:endParaRPr lang="ru-RU"/>
          </a:p>
        </p:txBody>
      </p:sp>
    </p:spTree>
    <p:extLst>
      <p:ext uri="{BB962C8B-B14F-4D97-AF65-F5344CB8AC3E}">
        <p14:creationId xmlns:p14="http://schemas.microsoft.com/office/powerpoint/2010/main" val="365185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1ADB2CA-D18B-4600-A3D4-3CB56DE45188}" type="slidenum">
              <a:rPr lang="ru-RU" smtClean="0"/>
              <a:t>22</a:t>
            </a:fld>
            <a:endParaRPr lang="ru-RU"/>
          </a:p>
        </p:txBody>
      </p:sp>
    </p:spTree>
    <p:extLst>
      <p:ext uri="{BB962C8B-B14F-4D97-AF65-F5344CB8AC3E}">
        <p14:creationId xmlns:p14="http://schemas.microsoft.com/office/powerpoint/2010/main" val="247417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52D617-CA34-4C47-B242-91D167DF5E27}" type="slidenum">
              <a:rPr lang="en-US" altLang="ru-RU"/>
              <a:pPr/>
              <a:t>23</a:t>
            </a:fld>
            <a:endParaRPr lang="en-US" altLang="ru-RU"/>
          </a:p>
        </p:txBody>
      </p:sp>
      <p:sp>
        <p:nvSpPr>
          <p:cNvPr id="686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32494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Freeform 17"/>
          <p:cNvSpPr>
            <a:spLocks/>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3090" name="Rectangle 18"/>
          <p:cNvSpPr>
            <a:spLocks noChangeArrowheads="1"/>
          </p:cNvSpPr>
          <p:nvPr/>
        </p:nvSpPr>
        <p:spPr bwMode="gray">
          <a:xfrm>
            <a:off x="0" y="762000"/>
            <a:ext cx="9144000" cy="2386013"/>
          </a:xfrm>
          <a:prstGeom prst="rect">
            <a:avLst/>
          </a:prstGeom>
          <a:solidFill>
            <a:schemeClr val="hlink">
              <a:alpha val="96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1" name="Rectangle 19"/>
          <p:cNvSpPr>
            <a:spLocks noChangeArrowheads="1"/>
          </p:cNvSpPr>
          <p:nvPr/>
        </p:nvSpPr>
        <p:spPr bwMode="gray">
          <a:xfrm>
            <a:off x="0" y="6477000"/>
            <a:ext cx="9144000" cy="381000"/>
          </a:xfrm>
          <a:prstGeom prst="rect">
            <a:avLst/>
          </a:prstGeom>
          <a:solidFill>
            <a:srgbClr val="969696">
              <a:alpha val="5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2" name="Freeform 20" descr="gbc_1"/>
          <p:cNvSpPr>
            <a:spLocks/>
          </p:cNvSpPr>
          <p:nvPr/>
        </p:nvSpPr>
        <p:spPr bwMode="gray">
          <a:xfrm>
            <a:off x="0" y="914400"/>
            <a:ext cx="7326313" cy="2233613"/>
          </a:xfrm>
          <a:custGeom>
            <a:avLst/>
            <a:gdLst>
              <a:gd name="T0" fmla="*/ 0 w 4615"/>
              <a:gd name="T1" fmla="*/ 0 h 1407"/>
              <a:gd name="T2" fmla="*/ 4615 w 4615"/>
              <a:gd name="T3" fmla="*/ 0 h 1407"/>
              <a:gd name="T4" fmla="*/ 4092 w 4615"/>
              <a:gd name="T5" fmla="*/ 1386 h 1407"/>
              <a:gd name="T6" fmla="*/ 0 w 4615"/>
              <a:gd name="T7" fmla="*/ 1407 h 1407"/>
              <a:gd name="T8" fmla="*/ 0 w 4615"/>
              <a:gd name="T9" fmla="*/ 0 h 1407"/>
            </a:gdLst>
            <a:ahLst/>
            <a:cxnLst>
              <a:cxn ang="0">
                <a:pos x="T0" y="T1"/>
              </a:cxn>
              <a:cxn ang="0">
                <a:pos x="T2" y="T3"/>
              </a:cxn>
              <a:cxn ang="0">
                <a:pos x="T4" y="T5"/>
              </a:cxn>
              <a:cxn ang="0">
                <a:pos x="T6" y="T7"/>
              </a:cxn>
              <a:cxn ang="0">
                <a:pos x="T8" y="T9"/>
              </a:cxn>
            </a:cxnLst>
            <a:rect l="0" t="0" r="r" b="b"/>
            <a:pathLst>
              <a:path w="4615" h="1407">
                <a:moveTo>
                  <a:pt x="0" y="0"/>
                </a:moveTo>
                <a:lnTo>
                  <a:pt x="4615" y="0"/>
                </a:lnTo>
                <a:lnTo>
                  <a:pt x="4092" y="1386"/>
                </a:lnTo>
                <a:lnTo>
                  <a:pt x="0" y="1407"/>
                </a:lnTo>
                <a:lnTo>
                  <a:pt x="0" y="0"/>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93" name="Rectangle 21"/>
          <p:cNvSpPr>
            <a:spLocks noChangeArrowheads="1"/>
          </p:cNvSpPr>
          <p:nvPr/>
        </p:nvSpPr>
        <p:spPr bwMode="gray">
          <a:xfrm>
            <a:off x="0" y="3124200"/>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4" name="Rectangle 2"/>
          <p:cNvSpPr>
            <a:spLocks noGrp="1" noChangeArrowheads="1"/>
          </p:cNvSpPr>
          <p:nvPr>
            <p:ph type="ctrTitle"/>
          </p:nvPr>
        </p:nvSpPr>
        <p:spPr>
          <a:xfrm>
            <a:off x="914400" y="3200400"/>
            <a:ext cx="7239000" cy="609600"/>
          </a:xfrm>
        </p:spPr>
        <p:txBody>
          <a:bodyPr/>
          <a:lstStyle>
            <a:lvl1pPr>
              <a:defRPr sz="4000"/>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bwMode="white">
          <a:xfrm>
            <a:off x="5334000" y="6038850"/>
            <a:ext cx="3581400" cy="304800"/>
          </a:xfrm>
        </p:spPr>
        <p:txBody>
          <a:bodyPr/>
          <a:lstStyle>
            <a:lvl1pPr marL="0" indent="0" algn="ctr">
              <a:buFont typeface="Wingdings" pitchFamily="2" charset="2"/>
              <a:buNone/>
              <a:defRPr sz="1600">
                <a:solidFill>
                  <a:schemeClr val="tx2"/>
                </a:solidFill>
              </a:defRPr>
            </a:lvl1pPr>
          </a:lstStyle>
          <a:p>
            <a:pPr lvl="0"/>
            <a:r>
              <a:rPr lang="ru-RU" altLang="ru-RU" noProof="0"/>
              <a:t>Образец подзаголовка</a:t>
            </a:r>
            <a:endParaRPr lang="en-US" altLang="ru-RU" noProof="0"/>
          </a:p>
        </p:txBody>
      </p:sp>
      <p:sp>
        <p:nvSpPr>
          <p:cNvPr id="3076" name="Rectangle 4"/>
          <p:cNvSpPr>
            <a:spLocks noGrp="1" noChangeArrowheads="1"/>
          </p:cNvSpPr>
          <p:nvPr>
            <p:ph type="dt" sz="half" idx="2"/>
          </p:nvPr>
        </p:nvSpPr>
        <p:spPr>
          <a:xfrm>
            <a:off x="457200" y="6556375"/>
            <a:ext cx="2133600" cy="134938"/>
          </a:xfrm>
        </p:spPr>
        <p:txBody>
          <a:bodyPr/>
          <a:lstStyle>
            <a:lvl1pPr>
              <a:defRPr>
                <a:latin typeface="Arial" charset="0"/>
              </a:defRPr>
            </a:lvl1pPr>
          </a:lstStyle>
          <a:p>
            <a:endParaRPr lang="en-US" altLang="ru-RU"/>
          </a:p>
        </p:txBody>
      </p:sp>
      <p:sp>
        <p:nvSpPr>
          <p:cNvPr id="3077" name="Rectangle 5"/>
          <p:cNvSpPr>
            <a:spLocks noGrp="1" noChangeArrowheads="1"/>
          </p:cNvSpPr>
          <p:nvPr>
            <p:ph type="ftr" sz="quarter" idx="3"/>
          </p:nvPr>
        </p:nvSpPr>
        <p:spPr bwMode="auto">
          <a:xfrm>
            <a:off x="3238500" y="6578600"/>
            <a:ext cx="2895600" cy="171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ru-RU"/>
          </a:p>
        </p:txBody>
      </p:sp>
      <p:sp>
        <p:nvSpPr>
          <p:cNvPr id="3078" name="Rectangle 6"/>
          <p:cNvSpPr>
            <a:spLocks noGrp="1" noChangeArrowheads="1"/>
          </p:cNvSpPr>
          <p:nvPr>
            <p:ph type="sldNum" sz="quarter" idx="4"/>
          </p:nvPr>
        </p:nvSpPr>
        <p:spPr>
          <a:xfrm>
            <a:off x="8458200" y="6588125"/>
            <a:ext cx="457200" cy="168275"/>
          </a:xfrm>
        </p:spPr>
        <p:txBody>
          <a:bodyPr/>
          <a:lstStyle>
            <a:lvl1pPr algn="r">
              <a:defRPr>
                <a:latin typeface="Arial" charset="0"/>
              </a:defRPr>
            </a:lvl1pPr>
          </a:lstStyle>
          <a:p>
            <a:fld id="{28F800CE-29D5-4305-B89D-767B17F70336}" type="slidenum">
              <a:rPr lang="en-US" altLang="ru-RU"/>
              <a:pPr/>
              <a:t>‹#›</a:t>
            </a:fld>
            <a:endParaRPr lang="en-US" altLang="ru-RU"/>
          </a:p>
        </p:txBody>
      </p:sp>
      <p:sp>
        <p:nvSpPr>
          <p:cNvPr id="3086" name="Text Box 14"/>
          <p:cNvSpPr txBox="1">
            <a:spLocks noChangeArrowheads="1"/>
          </p:cNvSpPr>
          <p:nvPr/>
        </p:nvSpPr>
        <p:spPr bwMode="auto">
          <a:xfrm>
            <a:off x="304800" y="17621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ru-RU" sz="2400" b="1">
                <a:solidFill>
                  <a:schemeClr val="tx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45C4947-1871-4476-9D1A-2003606D201F}" type="slidenum">
              <a:rPr lang="en-US" altLang="ru-RU"/>
              <a:pPr/>
              <a:t>‹#›</a:t>
            </a:fld>
            <a:endParaRPr lang="en-US" altLang="ru-RU"/>
          </a:p>
        </p:txBody>
      </p:sp>
    </p:spTree>
    <p:extLst>
      <p:ext uri="{BB962C8B-B14F-4D97-AF65-F5344CB8AC3E}">
        <p14:creationId xmlns:p14="http://schemas.microsoft.com/office/powerpoint/2010/main" val="37044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412750"/>
            <a:ext cx="2076450" cy="591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12750"/>
            <a:ext cx="6076950" cy="591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2EA9F00-71C0-427C-9125-F6F9FDD6BC99}" type="slidenum">
              <a:rPr lang="en-US" altLang="ru-RU"/>
              <a:pPr/>
              <a:t>‹#›</a:t>
            </a:fld>
            <a:endParaRPr lang="en-US" altLang="ru-RU"/>
          </a:p>
        </p:txBody>
      </p:sp>
    </p:spTree>
    <p:extLst>
      <p:ext uri="{BB962C8B-B14F-4D97-AF65-F5344CB8AC3E}">
        <p14:creationId xmlns:p14="http://schemas.microsoft.com/office/powerpoint/2010/main" val="64010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12750"/>
            <a:ext cx="8229600" cy="563563"/>
          </a:xfrm>
        </p:spPr>
        <p:txBody>
          <a:bodyPr/>
          <a:lstStyle/>
          <a:p>
            <a:r>
              <a:rPr lang="ru-RU"/>
              <a:t>Образец заголовка</a:t>
            </a:r>
          </a:p>
        </p:txBody>
      </p:sp>
      <p:sp>
        <p:nvSpPr>
          <p:cNvPr id="3" name="Таблица 2"/>
          <p:cNvSpPr>
            <a:spLocks noGrp="1"/>
          </p:cNvSpPr>
          <p:nvPr>
            <p:ph type="tbl" idx="1"/>
          </p:nvPr>
        </p:nvSpPr>
        <p:spPr>
          <a:xfrm>
            <a:off x="457200" y="1076325"/>
            <a:ext cx="8229600" cy="5248275"/>
          </a:xfrm>
        </p:spPr>
        <p:txBody>
          <a:bodyPr/>
          <a:lstStyle/>
          <a:p>
            <a:r>
              <a:rPr lang="ru-RU"/>
              <a:t>Вставка таблицы</a:t>
            </a:r>
          </a:p>
        </p:txBody>
      </p:sp>
      <p:sp>
        <p:nvSpPr>
          <p:cNvPr id="4" name="Дата 3"/>
          <p:cNvSpPr>
            <a:spLocks noGrp="1"/>
          </p:cNvSpPr>
          <p:nvPr>
            <p:ph type="dt" sz="half" idx="10"/>
          </p:nvPr>
        </p:nvSpPr>
        <p:spPr>
          <a:xfrm>
            <a:off x="457200" y="6570663"/>
            <a:ext cx="2133600" cy="192087"/>
          </a:xfrm>
        </p:spPr>
        <p:txBody>
          <a:bodyPr/>
          <a:lstStyle>
            <a:lvl1pPr>
              <a:defRPr/>
            </a:lvl1pPr>
          </a:lstStyle>
          <a:p>
            <a:endParaRPr lang="en-US" altLang="ru-RU"/>
          </a:p>
        </p:txBody>
      </p:sp>
      <p:sp>
        <p:nvSpPr>
          <p:cNvPr id="5" name="Номер слайда 4"/>
          <p:cNvSpPr>
            <a:spLocks noGrp="1"/>
          </p:cNvSpPr>
          <p:nvPr>
            <p:ph type="sldNum" sz="quarter" idx="11"/>
          </p:nvPr>
        </p:nvSpPr>
        <p:spPr>
          <a:xfrm>
            <a:off x="3962400" y="6553200"/>
            <a:ext cx="1219200" cy="227013"/>
          </a:xfrm>
        </p:spPr>
        <p:txBody>
          <a:bodyPr/>
          <a:lstStyle>
            <a:lvl1pPr>
              <a:defRPr/>
            </a:lvl1pPr>
          </a:lstStyle>
          <a:p>
            <a:fld id="{025A32CB-2A14-4718-860B-1FE587491ED5}" type="slidenum">
              <a:rPr lang="en-US" altLang="ru-RU"/>
              <a:pPr/>
              <a:t>‹#›</a:t>
            </a:fld>
            <a:endParaRPr lang="en-US" altLang="ru-RU"/>
          </a:p>
        </p:txBody>
      </p:sp>
    </p:spTree>
    <p:extLst>
      <p:ext uri="{BB962C8B-B14F-4D97-AF65-F5344CB8AC3E}">
        <p14:creationId xmlns:p14="http://schemas.microsoft.com/office/powerpoint/2010/main" val="89706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3611306F-F464-4C6D-B228-DC2E2473EC41}" type="slidenum">
              <a:rPr lang="en-US" altLang="ru-RU"/>
              <a:pPr/>
              <a:t>‹#›</a:t>
            </a:fld>
            <a:endParaRPr lang="en-US" altLang="ru-RU"/>
          </a:p>
        </p:txBody>
      </p:sp>
    </p:spTree>
    <p:extLst>
      <p:ext uri="{BB962C8B-B14F-4D97-AF65-F5344CB8AC3E}">
        <p14:creationId xmlns:p14="http://schemas.microsoft.com/office/powerpoint/2010/main" val="176455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7EFE9CA9-4EB3-4ACD-8FBA-8F2EB9399409}" type="slidenum">
              <a:rPr lang="en-US" altLang="ru-RU"/>
              <a:pPr/>
              <a:t>‹#›</a:t>
            </a:fld>
            <a:endParaRPr lang="en-US" altLang="ru-RU"/>
          </a:p>
        </p:txBody>
      </p:sp>
    </p:spTree>
    <p:extLst>
      <p:ext uri="{BB962C8B-B14F-4D97-AF65-F5344CB8AC3E}">
        <p14:creationId xmlns:p14="http://schemas.microsoft.com/office/powerpoint/2010/main" val="101207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E704C010-6F0D-49BB-834B-8CF73B1DCA7D}" type="slidenum">
              <a:rPr lang="en-US" altLang="ru-RU"/>
              <a:pPr/>
              <a:t>‹#›</a:t>
            </a:fld>
            <a:endParaRPr lang="en-US" altLang="ru-RU"/>
          </a:p>
        </p:txBody>
      </p:sp>
    </p:spTree>
    <p:extLst>
      <p:ext uri="{BB962C8B-B14F-4D97-AF65-F5344CB8AC3E}">
        <p14:creationId xmlns:p14="http://schemas.microsoft.com/office/powerpoint/2010/main" val="284306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омер слайда 7"/>
          <p:cNvSpPr>
            <a:spLocks noGrp="1"/>
          </p:cNvSpPr>
          <p:nvPr>
            <p:ph type="sldNum" sz="quarter" idx="11"/>
          </p:nvPr>
        </p:nvSpPr>
        <p:spPr/>
        <p:txBody>
          <a:bodyPr/>
          <a:lstStyle>
            <a:lvl1pPr>
              <a:defRPr/>
            </a:lvl1pPr>
          </a:lstStyle>
          <a:p>
            <a:fld id="{BDD65BED-F269-4EA3-8768-EBF0F10E0202}" type="slidenum">
              <a:rPr lang="en-US" altLang="ru-RU"/>
              <a:pPr/>
              <a:t>‹#›</a:t>
            </a:fld>
            <a:endParaRPr lang="en-US" altLang="ru-RU"/>
          </a:p>
        </p:txBody>
      </p:sp>
    </p:spTree>
    <p:extLst>
      <p:ext uri="{BB962C8B-B14F-4D97-AF65-F5344CB8AC3E}">
        <p14:creationId xmlns:p14="http://schemas.microsoft.com/office/powerpoint/2010/main" val="28156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омер слайда 3"/>
          <p:cNvSpPr>
            <a:spLocks noGrp="1"/>
          </p:cNvSpPr>
          <p:nvPr>
            <p:ph type="sldNum" sz="quarter" idx="11"/>
          </p:nvPr>
        </p:nvSpPr>
        <p:spPr/>
        <p:txBody>
          <a:bodyPr/>
          <a:lstStyle>
            <a:lvl1pPr>
              <a:defRPr/>
            </a:lvl1pPr>
          </a:lstStyle>
          <a:p>
            <a:fld id="{362811BF-54E1-4D00-A030-A70C39912CED}" type="slidenum">
              <a:rPr lang="en-US" altLang="ru-RU"/>
              <a:pPr/>
              <a:t>‹#›</a:t>
            </a:fld>
            <a:endParaRPr lang="en-US" altLang="ru-RU"/>
          </a:p>
        </p:txBody>
      </p:sp>
    </p:spTree>
    <p:extLst>
      <p:ext uri="{BB962C8B-B14F-4D97-AF65-F5344CB8AC3E}">
        <p14:creationId xmlns:p14="http://schemas.microsoft.com/office/powerpoint/2010/main" val="368164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омер слайда 2"/>
          <p:cNvSpPr>
            <a:spLocks noGrp="1"/>
          </p:cNvSpPr>
          <p:nvPr>
            <p:ph type="sldNum" sz="quarter" idx="11"/>
          </p:nvPr>
        </p:nvSpPr>
        <p:spPr/>
        <p:txBody>
          <a:bodyPr/>
          <a:lstStyle>
            <a:lvl1pPr>
              <a:defRPr/>
            </a:lvl1pPr>
          </a:lstStyle>
          <a:p>
            <a:fld id="{E2F60EB4-1912-4FF0-82DF-54E8718E5CE2}" type="slidenum">
              <a:rPr lang="en-US" altLang="ru-RU"/>
              <a:pPr/>
              <a:t>‹#›</a:t>
            </a:fld>
            <a:endParaRPr lang="en-US" altLang="ru-RU"/>
          </a:p>
        </p:txBody>
      </p:sp>
    </p:spTree>
    <p:extLst>
      <p:ext uri="{BB962C8B-B14F-4D97-AF65-F5344CB8AC3E}">
        <p14:creationId xmlns:p14="http://schemas.microsoft.com/office/powerpoint/2010/main" val="57982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673F4ACE-3BF6-4C9C-8698-A52401ED0C1D}" type="slidenum">
              <a:rPr lang="en-US" altLang="ru-RU"/>
              <a:pPr/>
              <a:t>‹#›</a:t>
            </a:fld>
            <a:endParaRPr lang="en-US" altLang="ru-RU"/>
          </a:p>
        </p:txBody>
      </p:sp>
    </p:spTree>
    <p:extLst>
      <p:ext uri="{BB962C8B-B14F-4D97-AF65-F5344CB8AC3E}">
        <p14:creationId xmlns:p14="http://schemas.microsoft.com/office/powerpoint/2010/main" val="361783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CCC5B5A8-11D4-4BAD-A911-867491BD2E76}" type="slidenum">
              <a:rPr lang="en-US" altLang="ru-RU"/>
              <a:pPr/>
              <a:t>‹#›</a:t>
            </a:fld>
            <a:endParaRPr lang="en-US" altLang="ru-RU"/>
          </a:p>
        </p:txBody>
      </p:sp>
    </p:spTree>
    <p:extLst>
      <p:ext uri="{BB962C8B-B14F-4D97-AF65-F5344CB8AC3E}">
        <p14:creationId xmlns:p14="http://schemas.microsoft.com/office/powerpoint/2010/main" val="150671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4" name="Freeform 20" descr="gbc_3"/>
          <p:cNvSpPr>
            <a:spLocks/>
          </p:cNvSpPr>
          <p:nvPr/>
        </p:nvSpPr>
        <p:spPr bwMode="gray">
          <a:xfrm>
            <a:off x="0" y="0"/>
            <a:ext cx="8915400" cy="1014413"/>
          </a:xfrm>
          <a:custGeom>
            <a:avLst/>
            <a:gdLst>
              <a:gd name="T0" fmla="*/ 0 w 5616"/>
              <a:gd name="T1" fmla="*/ 576 h 576"/>
              <a:gd name="T2" fmla="*/ 5465 w 5616"/>
              <a:gd name="T3" fmla="*/ 563 h 576"/>
              <a:gd name="T4" fmla="*/ 5616 w 5616"/>
              <a:gd name="T5" fmla="*/ 0 h 576"/>
              <a:gd name="T6" fmla="*/ 0 w 5616"/>
              <a:gd name="T7" fmla="*/ 0 h 576"/>
              <a:gd name="T8" fmla="*/ 0 w 5616"/>
              <a:gd name="T9" fmla="*/ 576 h 576"/>
            </a:gdLst>
            <a:ahLst/>
            <a:cxnLst>
              <a:cxn ang="0">
                <a:pos x="T0" y="T1"/>
              </a:cxn>
              <a:cxn ang="0">
                <a:pos x="T2" y="T3"/>
              </a:cxn>
              <a:cxn ang="0">
                <a:pos x="T4" y="T5"/>
              </a:cxn>
              <a:cxn ang="0">
                <a:pos x="T6" y="T7"/>
              </a:cxn>
              <a:cxn ang="0">
                <a:pos x="T8" y="T9"/>
              </a:cxn>
            </a:cxnLst>
            <a:rect l="0" t="0" r="r" b="b"/>
            <a:pathLst>
              <a:path w="5616" h="576">
                <a:moveTo>
                  <a:pt x="0" y="576"/>
                </a:moveTo>
                <a:lnTo>
                  <a:pt x="5465" y="563"/>
                </a:lnTo>
                <a:lnTo>
                  <a:pt x="5616" y="0"/>
                </a:lnTo>
                <a:lnTo>
                  <a:pt x="0" y="0"/>
                </a:lnTo>
                <a:lnTo>
                  <a:pt x="0" y="576"/>
                </a:ln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3" name="Freeform 19"/>
          <p:cNvSpPr>
            <a:spLocks/>
          </p:cNvSpPr>
          <p:nvPr/>
        </p:nvSpPr>
        <p:spPr bwMode="gray">
          <a:xfrm>
            <a:off x="0" y="0"/>
            <a:ext cx="8924925" cy="6858000"/>
          </a:xfrm>
          <a:custGeom>
            <a:avLst/>
            <a:gdLst>
              <a:gd name="T0" fmla="*/ 0 w 5622"/>
              <a:gd name="T1" fmla="*/ 0 h 4320"/>
              <a:gd name="T2" fmla="*/ 5622 w 5622"/>
              <a:gd name="T3" fmla="*/ 0 h 4320"/>
              <a:gd name="T4" fmla="*/ 4457 w 5622"/>
              <a:gd name="T5" fmla="*/ 4313 h 4320"/>
              <a:gd name="T6" fmla="*/ 0 w 5622"/>
              <a:gd name="T7" fmla="*/ 4320 h 4320"/>
              <a:gd name="T8" fmla="*/ 0 w 5622"/>
              <a:gd name="T9" fmla="*/ 0 h 4320"/>
            </a:gdLst>
            <a:ahLst/>
            <a:cxnLst>
              <a:cxn ang="0">
                <a:pos x="T0" y="T1"/>
              </a:cxn>
              <a:cxn ang="0">
                <a:pos x="T2" y="T3"/>
              </a:cxn>
              <a:cxn ang="0">
                <a:pos x="T4" y="T5"/>
              </a:cxn>
              <a:cxn ang="0">
                <a:pos x="T6" y="T7"/>
              </a:cxn>
              <a:cxn ang="0">
                <a:pos x="T8" y="T9"/>
              </a:cxn>
            </a:cxnLst>
            <a:rect l="0" t="0" r="r" b="b"/>
            <a:pathLst>
              <a:path w="5622" h="4320">
                <a:moveTo>
                  <a:pt x="0" y="0"/>
                </a:moveTo>
                <a:lnTo>
                  <a:pt x="5622" y="0"/>
                </a:lnTo>
                <a:lnTo>
                  <a:pt x="4457" y="4313"/>
                </a:lnTo>
                <a:lnTo>
                  <a:pt x="0" y="4320"/>
                </a:lnTo>
                <a:lnTo>
                  <a:pt x="0" y="0"/>
                </a:lnTo>
                <a:close/>
              </a:path>
            </a:pathLst>
          </a:custGeom>
          <a:solidFill>
            <a:schemeClr val="folHlink">
              <a:alpha val="1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1041" name="Rectangle 17"/>
          <p:cNvSpPr>
            <a:spLocks noChangeArrowheads="1"/>
          </p:cNvSpPr>
          <p:nvPr/>
        </p:nvSpPr>
        <p:spPr bwMode="gray">
          <a:xfrm>
            <a:off x="0" y="403225"/>
            <a:ext cx="9144000" cy="609600"/>
          </a:xfrm>
          <a:prstGeom prst="rect">
            <a:avLst/>
          </a:prstGeom>
          <a:solidFill>
            <a:srgbClr val="173D89">
              <a:alpha val="7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28" name="Rectangle 4"/>
          <p:cNvSpPr>
            <a:spLocks noGrp="1" noChangeArrowheads="1"/>
          </p:cNvSpPr>
          <p:nvPr>
            <p:ph type="dt" sz="half" idx="2"/>
          </p:nvPr>
        </p:nvSpPr>
        <p:spPr bwMode="auto">
          <a:xfrm>
            <a:off x="457200" y="6570663"/>
            <a:ext cx="21336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ru-RU"/>
          </a:p>
        </p:txBody>
      </p:sp>
      <p:sp>
        <p:nvSpPr>
          <p:cNvPr id="1030" name="Rectangle 6"/>
          <p:cNvSpPr>
            <a:spLocks noGrp="1" noChangeArrowheads="1"/>
          </p:cNvSpPr>
          <p:nvPr>
            <p:ph type="sldNum" sz="quarter" idx="4"/>
          </p:nvPr>
        </p:nvSpPr>
        <p:spPr bwMode="auto">
          <a:xfrm>
            <a:off x="3962400" y="6553200"/>
            <a:ext cx="12192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7AE44480-58B0-4A19-A255-537698359FA7}" type="slidenum">
              <a:rPr lang="en-US" altLang="ru-RU"/>
              <a:pPr/>
              <a:t>‹#›</a:t>
            </a:fld>
            <a:endParaRPr lang="en-US" altLang="ru-RU"/>
          </a:p>
        </p:txBody>
      </p:sp>
      <p:sp>
        <p:nvSpPr>
          <p:cNvPr id="1042" name="Freeform 18"/>
          <p:cNvSpPr>
            <a:spLocks/>
          </p:cNvSpPr>
          <p:nvPr/>
        </p:nvSpPr>
        <p:spPr bwMode="gray">
          <a:xfrm>
            <a:off x="8664575" y="403225"/>
            <a:ext cx="477838" cy="609600"/>
          </a:xfrm>
          <a:custGeom>
            <a:avLst/>
            <a:gdLst>
              <a:gd name="T0" fmla="*/ 96 w 288"/>
              <a:gd name="T1" fmla="*/ 0 h 384"/>
              <a:gd name="T2" fmla="*/ 0 w 288"/>
              <a:gd name="T3" fmla="*/ 384 h 384"/>
              <a:gd name="T4" fmla="*/ 288 w 288"/>
              <a:gd name="T5" fmla="*/ 384 h 384"/>
              <a:gd name="T6" fmla="*/ 288 w 288"/>
              <a:gd name="T7" fmla="*/ 0 h 384"/>
              <a:gd name="T8" fmla="*/ 96 w 288"/>
              <a:gd name="T9" fmla="*/ 0 h 384"/>
            </a:gdLst>
            <a:ahLst/>
            <a:cxnLst>
              <a:cxn ang="0">
                <a:pos x="T0" y="T1"/>
              </a:cxn>
              <a:cxn ang="0">
                <a:pos x="T2" y="T3"/>
              </a:cxn>
              <a:cxn ang="0">
                <a:pos x="T4" y="T5"/>
              </a:cxn>
              <a:cxn ang="0">
                <a:pos x="T6" y="T7"/>
              </a:cxn>
              <a:cxn ang="0">
                <a:pos x="T8" y="T9"/>
              </a:cxn>
            </a:cxnLst>
            <a:rect l="0" t="0" r="r" b="b"/>
            <a:pathLst>
              <a:path w="288" h="384">
                <a:moveTo>
                  <a:pt x="96" y="0"/>
                </a:moveTo>
                <a:lnTo>
                  <a:pt x="0" y="384"/>
                </a:lnTo>
                <a:lnTo>
                  <a:pt x="288" y="384"/>
                </a:lnTo>
                <a:lnTo>
                  <a:pt x="288" y="0"/>
                </a:lnTo>
                <a:lnTo>
                  <a:pt x="9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6" name="Rectangle 2"/>
          <p:cNvSpPr>
            <a:spLocks noGrp="1" noChangeArrowheads="1"/>
          </p:cNvSpPr>
          <p:nvPr>
            <p:ph type="title"/>
          </p:nvPr>
        </p:nvSpPr>
        <p:spPr bwMode="white">
          <a:xfrm>
            <a:off x="533400" y="41275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45" name="Text Box 21"/>
          <p:cNvSpPr txBox="1">
            <a:spLocks noChangeArrowheads="1"/>
          </p:cNvSpPr>
          <p:nvPr/>
        </p:nvSpPr>
        <p:spPr bwMode="auto">
          <a:xfrm>
            <a:off x="7543800" y="64897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ru-RU" b="1">
                <a:solidFill>
                  <a:schemeClr val="tx2"/>
                </a:solidFill>
                <a:latin typeface="Verdana" pitchFamily="34" charset="0"/>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Tahoma" charset="0"/>
        </a:defRPr>
      </a:lvl2pPr>
      <a:lvl3pPr algn="ctr" rtl="0" eaLnBrk="1" fontAlgn="base" hangingPunct="1">
        <a:spcBef>
          <a:spcPct val="0"/>
        </a:spcBef>
        <a:spcAft>
          <a:spcPct val="0"/>
        </a:spcAft>
        <a:defRPr sz="3600">
          <a:solidFill>
            <a:schemeClr val="bg1"/>
          </a:solidFill>
          <a:latin typeface="Tahoma" charset="0"/>
        </a:defRPr>
      </a:lvl3pPr>
      <a:lvl4pPr algn="ctr" rtl="0" eaLnBrk="1" fontAlgn="base" hangingPunct="1">
        <a:spcBef>
          <a:spcPct val="0"/>
        </a:spcBef>
        <a:spcAft>
          <a:spcPct val="0"/>
        </a:spcAft>
        <a:defRPr sz="3600">
          <a:solidFill>
            <a:schemeClr val="bg1"/>
          </a:solidFill>
          <a:latin typeface="Tahoma" charset="0"/>
        </a:defRPr>
      </a:lvl4pPr>
      <a:lvl5pPr algn="ctr" rtl="0" eaLnBrk="1" fontAlgn="base" hangingPunct="1">
        <a:spcBef>
          <a:spcPct val="0"/>
        </a:spcBef>
        <a:spcAft>
          <a:spcPct val="0"/>
        </a:spcAft>
        <a:defRPr sz="3600">
          <a:solidFill>
            <a:schemeClr val="bg1"/>
          </a:solidFill>
          <a:latin typeface="Tahoma" charset="0"/>
        </a:defRPr>
      </a:lvl5pPr>
      <a:lvl6pPr marL="457200" algn="ctr" rtl="0" eaLnBrk="1" fontAlgn="base" hangingPunct="1">
        <a:spcBef>
          <a:spcPct val="0"/>
        </a:spcBef>
        <a:spcAft>
          <a:spcPct val="0"/>
        </a:spcAft>
        <a:defRPr sz="3600">
          <a:solidFill>
            <a:schemeClr val="bg1"/>
          </a:solidFill>
          <a:latin typeface="Tahoma" charset="0"/>
        </a:defRPr>
      </a:lvl6pPr>
      <a:lvl7pPr marL="914400" algn="ctr" rtl="0" eaLnBrk="1" fontAlgn="base" hangingPunct="1">
        <a:spcBef>
          <a:spcPct val="0"/>
        </a:spcBef>
        <a:spcAft>
          <a:spcPct val="0"/>
        </a:spcAft>
        <a:defRPr sz="3600">
          <a:solidFill>
            <a:schemeClr val="bg1"/>
          </a:solidFill>
          <a:latin typeface="Tahoma" charset="0"/>
        </a:defRPr>
      </a:lvl7pPr>
      <a:lvl8pPr marL="1371600" algn="ctr" rtl="0" eaLnBrk="1" fontAlgn="base" hangingPunct="1">
        <a:spcBef>
          <a:spcPct val="0"/>
        </a:spcBef>
        <a:spcAft>
          <a:spcPct val="0"/>
        </a:spcAft>
        <a:defRPr sz="3600">
          <a:solidFill>
            <a:schemeClr val="bg1"/>
          </a:solidFill>
          <a:latin typeface="Tahoma" charset="0"/>
        </a:defRPr>
      </a:lvl8pPr>
      <a:lvl9pPr marL="1828800" algn="ctr" rtl="0" eaLnBrk="1" fontAlgn="base" hangingPunct="1">
        <a:spcBef>
          <a:spcPct val="0"/>
        </a:spcBef>
        <a:spcAft>
          <a:spcPct val="0"/>
        </a:spcAft>
        <a:defRPr sz="3600">
          <a:solidFill>
            <a:schemeClr val="bg1"/>
          </a:solidFill>
          <a:latin typeface="Tahoma"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200400"/>
            <a:ext cx="9324528" cy="609600"/>
          </a:xfrm>
        </p:spPr>
        <p:txBody>
          <a:bodyPr/>
          <a:lstStyle/>
          <a:p>
            <a:r>
              <a:rPr lang="en-US" sz="2400" b="1" dirty="0"/>
              <a:t>The Unified Database as offline storage</a:t>
            </a:r>
            <a:br>
              <a:rPr lang="ru-RU" sz="2400" b="1" dirty="0"/>
            </a:br>
            <a:r>
              <a:rPr lang="en-US" sz="2400" b="1" dirty="0"/>
              <a:t>of the BM@N experiment at NICA</a:t>
            </a:r>
            <a:endParaRPr lang="en-US" altLang="ru-RU" sz="2400" b="1" dirty="0"/>
          </a:p>
        </p:txBody>
      </p:sp>
      <p:sp>
        <p:nvSpPr>
          <p:cNvPr id="5" name="Rectangle 3"/>
          <p:cNvSpPr txBox="1">
            <a:spLocks noChangeArrowheads="1"/>
          </p:cNvSpPr>
          <p:nvPr/>
        </p:nvSpPr>
        <p:spPr bwMode="white">
          <a:xfrm>
            <a:off x="1573065" y="4271961"/>
            <a:ext cx="6119812" cy="5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1400" kern="0" dirty="0"/>
              <a:t>Gertsenberger K.</a:t>
            </a:r>
            <a:endParaRPr lang="ru-RU" sz="1400" kern="0" dirty="0"/>
          </a:p>
          <a:p>
            <a:r>
              <a:rPr lang="en-US" sz="1400" kern="0" dirty="0"/>
              <a:t>VBLHEP, Joint Institute for Nuclear Research</a:t>
            </a:r>
          </a:p>
        </p:txBody>
      </p:sp>
      <p:sp>
        <p:nvSpPr>
          <p:cNvPr id="7" name="Rectangle 3"/>
          <p:cNvSpPr txBox="1">
            <a:spLocks noChangeArrowheads="1"/>
          </p:cNvSpPr>
          <p:nvPr/>
        </p:nvSpPr>
        <p:spPr bwMode="black">
          <a:xfrm>
            <a:off x="50966" y="6525344"/>
            <a:ext cx="914399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tx2"/>
              </a:buClr>
              <a:buFont typeface="Wingdings" pitchFamily="2" charset="2"/>
              <a:buNone/>
            </a:pPr>
            <a:r>
              <a:rPr lang="en-US" sz="1200" dirty="0">
                <a:solidFill>
                  <a:schemeClr val="tx2"/>
                </a:solidFill>
              </a:rPr>
              <a:t>4 October 2017</a:t>
            </a:r>
          </a:p>
        </p:txBody>
      </p:sp>
      <p:sp>
        <p:nvSpPr>
          <p:cNvPr id="8" name="Rectangle 3"/>
          <p:cNvSpPr txBox="1">
            <a:spLocks noChangeArrowheads="1"/>
          </p:cNvSpPr>
          <p:nvPr/>
        </p:nvSpPr>
        <p:spPr bwMode="white">
          <a:xfrm>
            <a:off x="1458723" y="95426"/>
            <a:ext cx="6480719" cy="57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The XXI International Scientific Conference of</a:t>
            </a:r>
          </a:p>
          <a:p>
            <a:r>
              <a:rPr lang="en-US" dirty="0"/>
              <a:t>Young Scientists and Specialists (AYSS-2017)</a:t>
            </a:r>
            <a:endParaRPr lang="en-US" kern="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61062"/>
            <a:ext cx="730866" cy="668474"/>
          </a:xfrm>
          <a:prstGeom prst="rect">
            <a:avLst/>
          </a:prstGeom>
        </p:spPr>
      </p:pic>
      <p:sp>
        <p:nvSpPr>
          <p:cNvPr id="10" name="Rectangle 3"/>
          <p:cNvSpPr txBox="1">
            <a:spLocks noChangeArrowheads="1"/>
          </p:cNvSpPr>
          <p:nvPr/>
        </p:nvSpPr>
        <p:spPr bwMode="white">
          <a:xfrm>
            <a:off x="1573065" y="5070483"/>
            <a:ext cx="6119812" cy="30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1400" kern="0" dirty="0"/>
              <a:t>for the BM@N collaboration</a:t>
            </a:r>
          </a:p>
        </p:txBody>
      </p:sp>
      <p:sp>
        <p:nvSpPr>
          <p:cNvPr id="11" name="Прямоугольник 10">
            <a:extLst>
              <a:ext uri="{FF2B5EF4-FFF2-40B4-BE49-F238E27FC236}">
                <a16:creationId xmlns:a16="http://schemas.microsoft.com/office/drawing/2014/main" id="{56B1A305-7D16-42D9-90F2-77FEA1BE7F73}"/>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E2F23459-23E4-4FD2-9DCF-D618AA7EC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8" y="-180291"/>
            <a:ext cx="1125285" cy="1125285"/>
          </a:xfrm>
          <a:prstGeom prst="rect">
            <a:avLst/>
          </a:prstGeom>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8" y="5733256"/>
            <a:ext cx="1402002" cy="663016"/>
          </a:xfrm>
          <a:prstGeom prst="rect">
            <a:avLst/>
          </a:prstGeom>
          <a:noFill/>
          <a:ln>
            <a:noFill/>
          </a:ln>
          <a:effectLst/>
          <a:extLst/>
        </p:spPr>
      </p:pic>
      <p:pic>
        <p:nvPicPr>
          <p:cNvPr id="16" name="Рисунок 4" descr="LHEP-emblema-trans.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683770"/>
            <a:ext cx="1357402" cy="76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10</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The data being stored in the parameter part</a:t>
            </a:r>
            <a:endParaRPr lang="en-US" altLang="ru-RU" sz="2000" b="1" dirty="0">
              <a:solidFill>
                <a:schemeClr val="accent1"/>
              </a:solidFill>
              <a:effectLst>
                <a:outerShdw blurRad="38100" dist="38100" dir="2700000" algn="tl">
                  <a:srgbClr val="000000">
                    <a:alpha val="43137"/>
                  </a:srgbClr>
                </a:outerShdw>
              </a:effectLst>
            </a:endParaRPr>
          </a:p>
        </p:txBody>
      </p:sp>
      <p:sp>
        <p:nvSpPr>
          <p:cNvPr id="11" name="Объект 2"/>
          <p:cNvSpPr>
            <a:spLocks noGrp="1"/>
          </p:cNvSpPr>
          <p:nvPr>
            <p:ph idx="1"/>
          </p:nvPr>
        </p:nvSpPr>
        <p:spPr>
          <a:xfrm>
            <a:off x="107504" y="1141370"/>
            <a:ext cx="8784975" cy="5256584"/>
          </a:xfrm>
        </p:spPr>
        <p:txBody>
          <a:bodyPr/>
          <a:lstStyle/>
          <a:p>
            <a:pPr algn="just">
              <a:spcAft>
                <a:spcPts val="300"/>
              </a:spcAft>
              <a:buClr>
                <a:srgbClr val="000090"/>
              </a:buClr>
              <a:buBlip>
                <a:blip r:embed="rId2"/>
              </a:buBlip>
              <a:defRPr/>
            </a:pPr>
            <a:r>
              <a:rPr lang="en-US" sz="2400" u="sng" dirty="0"/>
              <a:t>Configuration data</a:t>
            </a:r>
            <a:r>
              <a:rPr lang="en-US" sz="2400" dirty="0"/>
              <a:t> is concerned with detector running mode, i.e. voltage settings as well as some programmable parameters for frontends electronics.</a:t>
            </a:r>
          </a:p>
          <a:p>
            <a:pPr algn="just">
              <a:spcAft>
                <a:spcPts val="300"/>
              </a:spcAft>
              <a:buClr>
                <a:srgbClr val="000090"/>
              </a:buClr>
              <a:buBlip>
                <a:blip r:embed="rId2"/>
              </a:buBlip>
              <a:defRPr/>
            </a:pPr>
            <a:r>
              <a:rPr lang="en-US" sz="2400" u="sng" dirty="0"/>
              <a:t>Calibration data</a:t>
            </a:r>
            <a:r>
              <a:rPr lang="en-US" sz="2400" dirty="0"/>
              <a:t> describes the calibration and the alignment of different subdetectors. Usually quantities are evaluated by running dedicated offline algorithms.</a:t>
            </a:r>
          </a:p>
          <a:p>
            <a:pPr algn="just">
              <a:spcAft>
                <a:spcPts val="300"/>
              </a:spcAft>
              <a:buClr>
                <a:srgbClr val="000090"/>
              </a:buClr>
              <a:buBlip>
                <a:blip r:embed="rId2"/>
              </a:buBlip>
              <a:defRPr/>
            </a:pPr>
            <a:r>
              <a:rPr lang="en-US" sz="2400" u="sng" dirty="0"/>
              <a:t>Parameter data</a:t>
            </a:r>
            <a:r>
              <a:rPr lang="en-US" sz="2400" dirty="0"/>
              <a:t> presents the state of detector subsystems. They include a variety of detector settings including the geometry and material definitions.</a:t>
            </a:r>
          </a:p>
          <a:p>
            <a:pPr algn="just">
              <a:spcAft>
                <a:spcPts val="300"/>
              </a:spcAft>
              <a:buClr>
                <a:srgbClr val="000090"/>
              </a:buClr>
              <a:buBlip>
                <a:blip r:embed="rId2"/>
              </a:buBlip>
              <a:defRPr/>
            </a:pPr>
            <a:r>
              <a:rPr lang="en-US" sz="2400" u="sng" dirty="0"/>
              <a:t>Algorithm data</a:t>
            </a:r>
            <a:r>
              <a:rPr lang="en-US" sz="2400" dirty="0"/>
              <a:t> is used to control the way offline algorithms operate. It includes, for example, cuts for selection and production file paths.</a:t>
            </a:r>
          </a:p>
        </p:txBody>
      </p:sp>
    </p:spTree>
    <p:extLst>
      <p:ext uri="{BB962C8B-B14F-4D97-AF65-F5344CB8AC3E}">
        <p14:creationId xmlns:p14="http://schemas.microsoft.com/office/powerpoint/2010/main" val="182906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891" y="1854958"/>
            <a:ext cx="5638109" cy="3508125"/>
          </a:xfrm>
          <a:prstGeom prst="rect">
            <a:avLst/>
          </a:prstGeom>
          <a:noFill/>
          <a:ln w="9525">
            <a:noFill/>
            <a:miter lim="800000"/>
            <a:headEnd/>
            <a:tailEnd/>
          </a:ln>
        </p:spPr>
      </p:pic>
      <p:sp>
        <p:nvSpPr>
          <p:cNvPr id="4" name="Прямоугольник 3"/>
          <p:cNvSpPr/>
          <p:nvPr/>
        </p:nvSpPr>
        <p:spPr>
          <a:xfrm>
            <a:off x="0" y="435608"/>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chemeClr val="bg1"/>
                </a:solidFill>
                <a:effectLst>
                  <a:outerShdw blurRad="38100" dist="38100" dir="2700000" algn="tl">
                    <a:srgbClr val="000000">
                      <a:alpha val="43137"/>
                    </a:srgbClr>
                  </a:outerShdw>
                </a:effectLst>
                <a:latin typeface="Arial"/>
                <a:ea typeface="+mj-ea"/>
                <a:cs typeface="Arial" panose="020B0604020202020204" pitchFamily="34" charset="0"/>
              </a:rPr>
              <a:t>BmnRoot </a:t>
            </a:r>
            <a:r>
              <a:rPr lang="en-US" sz="3000" b="1" kern="0" dirty="0">
                <a:solidFill>
                  <a:srgbClr val="FFFFFF"/>
                </a:solidFill>
                <a:effectLst>
                  <a:outerShdw blurRad="38100" dist="38100" dir="2700000" algn="tl">
                    <a:srgbClr val="000000">
                      <a:alpha val="43137"/>
                    </a:srgbClr>
                  </a:outerShdw>
                </a:effectLst>
                <a:latin typeface="Arial"/>
                <a:ea typeface="+mj-ea"/>
                <a:cs typeface="Arial" panose="020B0604020202020204" pitchFamily="34" charset="0"/>
              </a:rPr>
              <a:t>software</a:t>
            </a:r>
            <a:endParaRPr kumimoji="0" lang="ru-RU" sz="30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13" name="Объект 2"/>
          <p:cNvSpPr>
            <a:spLocks noGrp="1"/>
          </p:cNvSpPr>
          <p:nvPr>
            <p:ph idx="1"/>
          </p:nvPr>
        </p:nvSpPr>
        <p:spPr>
          <a:xfrm>
            <a:off x="107504" y="1556791"/>
            <a:ext cx="3456384" cy="3806291"/>
          </a:xfrm>
        </p:spPr>
        <p:txBody>
          <a:bodyPr/>
          <a:lstStyle/>
          <a:p>
            <a:pPr marL="0" indent="0" eaLnBrk="1" hangingPunct="1">
              <a:lnSpc>
                <a:spcPct val="130000"/>
              </a:lnSpc>
              <a:buNone/>
              <a:defRPr/>
            </a:pPr>
            <a:r>
              <a:rPr lang="en-US" sz="1900" dirty="0">
                <a:latin typeface="Calibri" panose="020F0502020204030204" pitchFamily="34" charset="0"/>
                <a:cs typeface="Calibri" panose="020F0502020204030204" pitchFamily="34" charset="0"/>
              </a:rPr>
              <a:t>The software</a:t>
            </a:r>
            <a:r>
              <a:rPr lang="ru-RU" sz="1900" dirty="0">
                <a:latin typeface="Calibri" panose="020F0502020204030204" pitchFamily="34" charset="0"/>
                <a:cs typeface="Calibri" panose="020F0502020204030204" pitchFamily="34" charset="0"/>
              </a:rPr>
              <a:t> </a:t>
            </a:r>
            <a:r>
              <a:rPr lang="en-US" sz="1900" dirty="0">
                <a:solidFill>
                  <a:srgbClr val="008000"/>
                </a:solidFill>
                <a:latin typeface="Calibri" panose="020F0502020204030204" pitchFamily="34" charset="0"/>
                <a:cs typeface="Calibri" panose="020F0502020204030204" pitchFamily="34" charset="0"/>
              </a:rPr>
              <a:t>BmnRoot</a:t>
            </a:r>
            <a:r>
              <a:rPr lang="ru-RU" sz="1900" dirty="0">
                <a:solidFill>
                  <a:srgbClr val="FF0000"/>
                </a:solidFill>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is developed for the BM@N event simulation, reconstruction of experimental or simulated data and following physical analysis of collisions of elementary particles and ions with a fixed target at the NICA collider</a:t>
            </a:r>
            <a:r>
              <a:rPr lang="ru-RU"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C++ classes, Linux OS support,</a:t>
            </a: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based on ROOT and FairRoot</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7151" y="1017223"/>
            <a:ext cx="1377987" cy="2780695"/>
          </a:xfrm>
          <a:prstGeom prst="rect">
            <a:avLst/>
          </a:prstGeom>
        </p:spPr>
      </p:pic>
      <p:sp>
        <p:nvSpPr>
          <p:cNvPr id="11" name="Объект 2"/>
          <p:cNvSpPr txBox="1">
            <a:spLocks/>
          </p:cNvSpPr>
          <p:nvPr/>
        </p:nvSpPr>
        <p:spPr bwMode="auto">
          <a:xfrm>
            <a:off x="1691680" y="5872679"/>
            <a:ext cx="6120680" cy="65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spcBef>
                <a:spcPts val="0"/>
              </a:spcBef>
              <a:spcAft>
                <a:spcPts val="0"/>
              </a:spcAft>
              <a:buClr>
                <a:srgbClr val="000090"/>
              </a:buClr>
              <a:buNone/>
              <a:defRPr/>
            </a:pPr>
            <a:r>
              <a:rPr lang="en-US" sz="1600" kern="0" dirty="0">
                <a:latin typeface="Calibri" panose="020F0502020204030204" pitchFamily="34" charset="0"/>
              </a:rPr>
              <a:t>BmnRoot has a </a:t>
            </a:r>
            <a:r>
              <a:rPr lang="en-US" sz="1600" kern="0" dirty="0">
                <a:solidFill>
                  <a:srgbClr val="008000"/>
                </a:solidFill>
                <a:latin typeface="Calibri" panose="020F0502020204030204" pitchFamily="34" charset="0"/>
              </a:rPr>
              <a:t>runtime parameter manager</a:t>
            </a:r>
            <a:r>
              <a:rPr lang="en-US" sz="1600" kern="0" dirty="0">
                <a:latin typeface="Calibri" panose="020F0502020204030204" pitchFamily="34" charset="0"/>
              </a:rPr>
              <a:t> which writes and initializes parameters from ASCII or ROOT files</a:t>
            </a:r>
          </a:p>
        </p:txBody>
      </p:sp>
      <p:sp>
        <p:nvSpPr>
          <p:cNvPr id="1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6"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7"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11</a:t>
            </a:fld>
            <a:endParaRPr lang="en-US" sz="1200" dirty="0">
              <a:solidFill>
                <a:schemeClr val="bg2">
                  <a:lumMod val="75000"/>
                </a:schemeClr>
              </a:solidFill>
            </a:endParaRPr>
          </a:p>
        </p:txBody>
      </p:sp>
      <p:sp>
        <p:nvSpPr>
          <p:cNvPr id="18" name="Прямоугольник 1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665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12</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4"/>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1"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C++ database interface</a:t>
            </a:r>
            <a:endParaRPr lang="en-US" altLang="ru-RU" sz="2000" b="1" dirty="0">
              <a:solidFill>
                <a:schemeClr val="accent1"/>
              </a:solidFill>
              <a:effectLst>
                <a:outerShdw blurRad="38100" dist="38100" dir="2700000" algn="tl">
                  <a:srgbClr val="000000">
                    <a:alpha val="43137"/>
                  </a:srgbClr>
                </a:outerShdw>
              </a:effectLst>
            </a:endParaRPr>
          </a:p>
        </p:txBody>
      </p:sp>
      <p:sp>
        <p:nvSpPr>
          <p:cNvPr id="18" name="Прямоугольник 17"/>
          <p:cNvSpPr/>
          <p:nvPr/>
        </p:nvSpPr>
        <p:spPr>
          <a:xfrm>
            <a:off x="107504" y="1083045"/>
            <a:ext cx="8856984" cy="646331"/>
          </a:xfrm>
          <a:prstGeom prst="rect">
            <a:avLst/>
          </a:prstGeom>
        </p:spPr>
        <p:txBody>
          <a:bodyPr wrap="square">
            <a:spAutoFit/>
          </a:bodyPr>
          <a:lstStyle/>
          <a:p>
            <a:pPr algn="ctr">
              <a:spcBef>
                <a:spcPts val="600"/>
              </a:spcBef>
            </a:pPr>
            <a:r>
              <a:rPr lang="en-US" b="1" dirty="0"/>
              <a:t>Class wrappers for all database tables with many specific functions allow to access and manage the data without SQL statements in experiment software</a:t>
            </a:r>
            <a:endParaRPr lang="ru-RU" b="1" dirty="0">
              <a:solidFill>
                <a:srgbClr val="000000"/>
              </a:solidFill>
            </a:endParaRPr>
          </a:p>
        </p:txBody>
      </p:sp>
      <p:sp>
        <p:nvSpPr>
          <p:cNvPr id="19" name="Прямоугольник 18"/>
          <p:cNvSpPr/>
          <p:nvPr/>
        </p:nvSpPr>
        <p:spPr>
          <a:xfrm>
            <a:off x="101080" y="1731117"/>
            <a:ext cx="8863408" cy="2850011"/>
          </a:xfrm>
          <a:prstGeom prst="rect">
            <a:avLst/>
          </a:prstGeom>
        </p:spPr>
        <p:txBody>
          <a:bodyPr wrap="square">
            <a:spAutoFit/>
          </a:bodyPr>
          <a:lstStyle/>
          <a:p>
            <a:pPr>
              <a:lnSpc>
                <a:spcPct val="140000"/>
              </a:lnSpc>
            </a:pPr>
            <a:r>
              <a:rPr lang="en-US" sz="1600" u="sng" dirty="0" err="1"/>
              <a:t>UniDbRunPeriod</a:t>
            </a:r>
            <a:r>
              <a:rPr lang="en-US" sz="1600" dirty="0"/>
              <a:t> – describes run periods (a set of runs) of the experiment</a:t>
            </a:r>
          </a:p>
          <a:p>
            <a:pPr>
              <a:lnSpc>
                <a:spcPct val="140000"/>
              </a:lnSpc>
            </a:pPr>
            <a:r>
              <a:rPr lang="en-US" sz="1600" u="sng" dirty="0" err="1"/>
              <a:t>UniDbRun</a:t>
            </a:r>
            <a:r>
              <a:rPr lang="en-US" sz="1600" dirty="0"/>
              <a:t> – run parameters (number, time, energy, beam, target, magnet field, file path, etc.)</a:t>
            </a:r>
          </a:p>
          <a:p>
            <a:pPr>
              <a:lnSpc>
                <a:spcPct val="140000"/>
              </a:lnSpc>
            </a:pPr>
            <a:r>
              <a:rPr lang="en-US" sz="1600" u="sng" dirty="0" err="1"/>
              <a:t>UniDbRunGeometry</a:t>
            </a:r>
            <a:r>
              <a:rPr lang="en-US" sz="1600" dirty="0"/>
              <a:t> – contains whole detector geometry in the ROOT format</a:t>
            </a:r>
          </a:p>
          <a:p>
            <a:pPr>
              <a:lnSpc>
                <a:spcPct val="140000"/>
              </a:lnSpc>
            </a:pPr>
            <a:r>
              <a:rPr lang="en-US" sz="1600" u="sng" dirty="0" err="1"/>
              <a:t>UniDbDetector</a:t>
            </a:r>
            <a:r>
              <a:rPr lang="en-US" sz="1600" dirty="0"/>
              <a:t> – detectors of the experiment (detector dictionary)</a:t>
            </a:r>
          </a:p>
          <a:p>
            <a:pPr>
              <a:lnSpc>
                <a:spcPct val="140000"/>
              </a:lnSpc>
            </a:pPr>
            <a:r>
              <a:rPr lang="en-US" sz="1600" u="sng" dirty="0" err="1"/>
              <a:t>UniDbParameter</a:t>
            </a:r>
            <a:r>
              <a:rPr lang="en-US" sz="1600" dirty="0"/>
              <a:t> – common information about detectors’ parameters presented on the previous slides and stored in the database (parameter dictionary)</a:t>
            </a:r>
          </a:p>
          <a:p>
            <a:pPr>
              <a:lnSpc>
                <a:spcPct val="140000"/>
              </a:lnSpc>
            </a:pPr>
            <a:r>
              <a:rPr lang="en-US" sz="1600" u="sng" dirty="0" err="1"/>
              <a:t>UniDbDetectorParameter</a:t>
            </a:r>
            <a:r>
              <a:rPr lang="en-US" sz="1600" dirty="0"/>
              <a:t> – values of detector parameters for experiment runs</a:t>
            </a:r>
          </a:p>
          <a:p>
            <a:pPr>
              <a:lnSpc>
                <a:spcPct val="140000"/>
              </a:lnSpc>
            </a:pPr>
            <a:r>
              <a:rPr lang="en-US" sz="1600" u="sng" dirty="0" err="1"/>
              <a:t>UniDbSimulationFile</a:t>
            </a:r>
            <a:r>
              <a:rPr lang="en-US" sz="1600" dirty="0"/>
              <a:t> – describes a set of generated simulation files</a:t>
            </a:r>
            <a:endParaRPr lang="ru-RU" sz="1600" dirty="0"/>
          </a:p>
        </p:txBody>
      </p:sp>
      <p:sp>
        <p:nvSpPr>
          <p:cNvPr id="20" name="Прямоугольник 19"/>
          <p:cNvSpPr/>
          <p:nvPr/>
        </p:nvSpPr>
        <p:spPr>
          <a:xfrm>
            <a:off x="107504" y="4941168"/>
            <a:ext cx="8280920" cy="1077218"/>
          </a:xfrm>
          <a:prstGeom prst="rect">
            <a:avLst/>
          </a:prstGeom>
        </p:spPr>
        <p:txBody>
          <a:bodyPr wrap="square">
            <a:spAutoFit/>
          </a:bodyPr>
          <a:lstStyle/>
          <a:p>
            <a:pPr algn="ctr">
              <a:spcBef>
                <a:spcPts val="600"/>
              </a:spcBef>
            </a:pPr>
            <a:r>
              <a:rPr lang="en-US" dirty="0"/>
              <a:t>The main functions:</a:t>
            </a:r>
          </a:p>
          <a:p>
            <a:pPr algn="just">
              <a:spcBef>
                <a:spcPts val="600"/>
              </a:spcBef>
            </a:pPr>
            <a:r>
              <a:rPr lang="en-US" u="sng" dirty="0"/>
              <a:t>for data objects (static)</a:t>
            </a:r>
            <a:r>
              <a:rPr lang="en-US" dirty="0"/>
              <a:t>: </a:t>
            </a:r>
            <a:r>
              <a:rPr lang="en-US" i="1" dirty="0"/>
              <a:t>Create</a:t>
            </a:r>
            <a:r>
              <a:rPr lang="en-US" dirty="0"/>
              <a:t>, </a:t>
            </a:r>
            <a:r>
              <a:rPr lang="en-US" i="1" dirty="0"/>
              <a:t>Delete, Get</a:t>
            </a:r>
            <a:r>
              <a:rPr lang="en-US" dirty="0"/>
              <a:t>,</a:t>
            </a:r>
            <a:r>
              <a:rPr lang="en-US" i="1" dirty="0"/>
              <a:t> </a:t>
            </a:r>
            <a:r>
              <a:rPr lang="en-US" b="1" i="1" dirty="0"/>
              <a:t>Search</a:t>
            </a:r>
            <a:r>
              <a:rPr lang="en-US" dirty="0"/>
              <a:t>, </a:t>
            </a:r>
            <a:r>
              <a:rPr lang="en-US" i="1" dirty="0" err="1"/>
              <a:t>PrintAll</a:t>
            </a:r>
            <a:r>
              <a:rPr lang="en-US" i="1" dirty="0"/>
              <a:t>.</a:t>
            </a:r>
          </a:p>
          <a:p>
            <a:pPr algn="just">
              <a:spcBef>
                <a:spcPts val="600"/>
              </a:spcBef>
            </a:pPr>
            <a:r>
              <a:rPr lang="en-US" u="sng" dirty="0"/>
              <a:t>for attributes (non-static)</a:t>
            </a:r>
            <a:r>
              <a:rPr lang="en-US" i="1" dirty="0"/>
              <a:t>: Getters</a:t>
            </a:r>
            <a:r>
              <a:rPr lang="en-US" dirty="0"/>
              <a:t> and </a:t>
            </a:r>
            <a:r>
              <a:rPr lang="en-US" i="1" dirty="0"/>
              <a:t>Setters</a:t>
            </a:r>
            <a:r>
              <a:rPr lang="en-US" dirty="0"/>
              <a:t> functions, </a:t>
            </a:r>
            <a:r>
              <a:rPr lang="en-US" i="1" dirty="0"/>
              <a:t>Print</a:t>
            </a:r>
            <a:r>
              <a:rPr lang="en-US" dirty="0"/>
              <a:t>.</a:t>
            </a:r>
          </a:p>
        </p:txBody>
      </p:sp>
    </p:spTree>
    <p:extLst>
      <p:ext uri="{BB962C8B-B14F-4D97-AF65-F5344CB8AC3E}">
        <p14:creationId xmlns:p14="http://schemas.microsoft.com/office/powerpoint/2010/main" val="348881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«Noise channels» parameter </a:t>
            </a:r>
            <a:r>
              <a:rPr lang="en-US" sz="2600" b="1" dirty="0">
                <a:effectLst>
                  <a:outerShdw blurRad="38100" dist="38100" dir="2700000" algn="tl">
                    <a:srgbClr val="000000">
                      <a:alpha val="43137"/>
                    </a:srgbClr>
                  </a:outerShdw>
                </a:effectLst>
              </a:rPr>
              <a:t>(example)</a:t>
            </a:r>
            <a:endParaRPr lang="en-US" altLang="ru-RU" sz="26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13</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grpSp>
        <p:nvGrpSpPr>
          <p:cNvPr id="3" name="Группа 2"/>
          <p:cNvGrpSpPr/>
          <p:nvPr/>
        </p:nvGrpSpPr>
        <p:grpSpPr>
          <a:xfrm>
            <a:off x="179512" y="2425313"/>
            <a:ext cx="4231538" cy="3947701"/>
            <a:chOff x="4743668" y="2276872"/>
            <a:chExt cx="3668086" cy="3284984"/>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668" y="2276872"/>
              <a:ext cx="3668086" cy="3284984"/>
            </a:xfrm>
            <a:prstGeom prst="rect">
              <a:avLst/>
            </a:prstGeom>
          </p:spPr>
        </p:pic>
        <p:sp>
          <p:nvSpPr>
            <p:cNvPr id="8" name="Прямоугольник 7"/>
            <p:cNvSpPr/>
            <p:nvPr/>
          </p:nvSpPr>
          <p:spPr>
            <a:xfrm rot="21177348">
              <a:off x="7000275" y="5247567"/>
              <a:ext cx="577942" cy="253916"/>
            </a:xfrm>
            <a:prstGeom prst="rect">
              <a:avLst/>
            </a:prstGeom>
          </p:spPr>
          <p:txBody>
            <a:bodyPr wrap="square">
              <a:spAutoFit/>
            </a:bodyPr>
            <a:lstStyle/>
            <a:p>
              <a:pPr algn="ctr">
                <a:spcBef>
                  <a:spcPts val="600"/>
                </a:spcBef>
              </a:pPr>
              <a:r>
                <a:rPr lang="en-US" sz="1050" dirty="0">
                  <a:solidFill>
                    <a:srgbClr val="000000"/>
                  </a:solidFill>
                </a:rPr>
                <a:t>slot</a:t>
              </a:r>
              <a:endParaRPr lang="ru-RU" sz="1050" dirty="0">
                <a:solidFill>
                  <a:srgbClr val="000000"/>
                </a:solidFill>
              </a:endParaRPr>
            </a:p>
          </p:txBody>
        </p:sp>
        <p:sp>
          <p:nvSpPr>
            <p:cNvPr id="9" name="Прямоугольник 8"/>
            <p:cNvSpPr/>
            <p:nvPr/>
          </p:nvSpPr>
          <p:spPr>
            <a:xfrm rot="1104596">
              <a:off x="5186233" y="5170063"/>
              <a:ext cx="667825" cy="238249"/>
            </a:xfrm>
            <a:prstGeom prst="rect">
              <a:avLst/>
            </a:prstGeom>
          </p:spPr>
          <p:txBody>
            <a:bodyPr wrap="square">
              <a:spAutoFit/>
            </a:bodyPr>
            <a:lstStyle/>
            <a:p>
              <a:pPr algn="ctr">
                <a:spcBef>
                  <a:spcPts val="600"/>
                </a:spcBef>
              </a:pPr>
              <a:r>
                <a:rPr lang="en-US" sz="1050" dirty="0">
                  <a:solidFill>
                    <a:srgbClr val="000000"/>
                  </a:solidFill>
                </a:rPr>
                <a:t>channel</a:t>
              </a:r>
              <a:endParaRPr lang="ru-RU" sz="1050" dirty="0">
                <a:solidFill>
                  <a:srgbClr val="000000"/>
                </a:solidFill>
              </a:endParaRPr>
            </a:p>
          </p:txBody>
        </p:sp>
        <p:sp>
          <p:nvSpPr>
            <p:cNvPr id="11" name="Прямоугольник 10"/>
            <p:cNvSpPr/>
            <p:nvPr/>
          </p:nvSpPr>
          <p:spPr>
            <a:xfrm rot="16200000">
              <a:off x="4371050" y="2918898"/>
              <a:ext cx="1105620" cy="253916"/>
            </a:xfrm>
            <a:prstGeom prst="rect">
              <a:avLst/>
            </a:prstGeom>
          </p:spPr>
          <p:txBody>
            <a:bodyPr wrap="square">
              <a:spAutoFit/>
            </a:bodyPr>
            <a:lstStyle/>
            <a:p>
              <a:pPr algn="ctr">
                <a:spcBef>
                  <a:spcPts val="600"/>
                </a:spcBef>
              </a:pPr>
              <a:r>
                <a:rPr lang="en-US" sz="1050" dirty="0">
                  <a:solidFill>
                    <a:srgbClr val="000000"/>
                  </a:solidFill>
                </a:rPr>
                <a:t>run</a:t>
              </a:r>
              <a:endParaRPr lang="ru-RU" sz="1050" dirty="0">
                <a:solidFill>
                  <a:srgbClr val="000000"/>
                </a:solidFill>
              </a:endParaRPr>
            </a:p>
          </p:txBody>
        </p:sp>
      </p:grpSp>
      <p:sp>
        <p:nvSpPr>
          <p:cNvPr id="4" name="Прямоугольник 3"/>
          <p:cNvSpPr/>
          <p:nvPr/>
        </p:nvSpPr>
        <p:spPr>
          <a:xfrm>
            <a:off x="1946" y="1107901"/>
            <a:ext cx="4714070" cy="1200329"/>
          </a:xfrm>
          <a:prstGeom prst="rect">
            <a:avLst/>
          </a:prstGeom>
        </p:spPr>
        <p:txBody>
          <a:bodyPr wrap="square">
            <a:spAutoFit/>
          </a:bodyPr>
          <a:lstStyle/>
          <a:p>
            <a:r>
              <a:rPr lang="en-US" sz="1200" dirty="0" err="1"/>
              <a:t>IIStructure</a:t>
            </a:r>
            <a:r>
              <a:rPr lang="en-US" sz="1200" dirty="0"/>
              <a:t>* </a:t>
            </a:r>
            <a:r>
              <a:rPr lang="en-US" sz="1200" dirty="0" err="1"/>
              <a:t>pValues</a:t>
            </a:r>
            <a:r>
              <a:rPr lang="en-US" sz="1200" dirty="0"/>
              <a:t> = new </a:t>
            </a:r>
            <a:r>
              <a:rPr lang="en-US" sz="1200" dirty="0" err="1"/>
              <a:t>IIStructure</a:t>
            </a:r>
            <a:r>
              <a:rPr lang="en-US" sz="1200" dirty="0"/>
              <a:t>[32];</a:t>
            </a:r>
          </a:p>
          <a:p>
            <a:r>
              <a:rPr lang="en-US" sz="1200" dirty="0" err="1"/>
              <a:t>AssignIIStructure</a:t>
            </a:r>
            <a:r>
              <a:rPr lang="en-US" sz="1200" dirty="0"/>
              <a:t>(</a:t>
            </a:r>
            <a:r>
              <a:rPr lang="en-US" sz="1200" dirty="0" err="1"/>
              <a:t>pValues</a:t>
            </a:r>
            <a:r>
              <a:rPr lang="en-US" sz="1200" dirty="0"/>
              <a:t>, 0, 15, 33, 48); // slot:15, channel:33-48</a:t>
            </a:r>
          </a:p>
          <a:p>
            <a:r>
              <a:rPr lang="en-US" sz="1200" dirty="0" err="1"/>
              <a:t>AssignIIStructure</a:t>
            </a:r>
            <a:r>
              <a:rPr lang="en-US" sz="1200" dirty="0"/>
              <a:t>(</a:t>
            </a:r>
            <a:r>
              <a:rPr lang="en-US" sz="1200" dirty="0" err="1"/>
              <a:t>pValues</a:t>
            </a:r>
            <a:r>
              <a:rPr lang="en-US" sz="1200" dirty="0"/>
              <a:t>, 16, 16, 49, 64); // slot:16, channel:49-64</a:t>
            </a:r>
          </a:p>
          <a:p>
            <a:r>
              <a:rPr lang="en-US" sz="1200" dirty="0"/>
              <a:t>    </a:t>
            </a:r>
            <a:endParaRPr lang="ru-RU" sz="1200" dirty="0"/>
          </a:p>
          <a:p>
            <a:r>
              <a:rPr lang="en-US" sz="1200" dirty="0" err="1"/>
              <a:t>DbDetectorParameter</a:t>
            </a:r>
            <a:r>
              <a:rPr lang="en-US" sz="1200" dirty="0"/>
              <a:t>::</a:t>
            </a:r>
            <a:r>
              <a:rPr lang="en-US" sz="1200" dirty="0" err="1"/>
              <a:t>CreateDetectorParameter</a:t>
            </a:r>
            <a:r>
              <a:rPr lang="en-US" sz="1200" dirty="0"/>
              <a:t>(</a:t>
            </a:r>
            <a:r>
              <a:rPr lang="en-US" sz="1200" dirty="0" err="1"/>
              <a:t>run_number</a:t>
            </a:r>
            <a:r>
              <a:rPr lang="en-US" sz="1200" dirty="0"/>
              <a:t>, "DCH", "noise", </a:t>
            </a:r>
            <a:r>
              <a:rPr lang="en-US" sz="1200" dirty="0" err="1"/>
              <a:t>pValues</a:t>
            </a:r>
            <a:r>
              <a:rPr lang="en-US" sz="1200" dirty="0"/>
              <a:t>, 32);</a:t>
            </a:r>
            <a:endParaRPr lang="ru-RU" sz="1200" dirty="0"/>
          </a:p>
        </p:txBody>
      </p:sp>
      <p:sp>
        <p:nvSpPr>
          <p:cNvPr id="5" name="Прямоугольник 4"/>
          <p:cNvSpPr/>
          <p:nvPr/>
        </p:nvSpPr>
        <p:spPr>
          <a:xfrm>
            <a:off x="4644008" y="1052736"/>
            <a:ext cx="4572000" cy="2308324"/>
          </a:xfrm>
          <a:prstGeom prst="rect">
            <a:avLst/>
          </a:prstGeom>
        </p:spPr>
        <p:txBody>
          <a:bodyPr>
            <a:spAutoFit/>
          </a:bodyPr>
          <a:lstStyle/>
          <a:p>
            <a:r>
              <a:rPr lang="en-US" sz="1200" dirty="0" err="1"/>
              <a:t>DbDetectorParameter</a:t>
            </a:r>
            <a:r>
              <a:rPr lang="en-US" sz="1200" dirty="0"/>
              <a:t>* </a:t>
            </a:r>
            <a:r>
              <a:rPr lang="en-US" sz="1200" dirty="0" err="1"/>
              <a:t>pDetectorParameter</a:t>
            </a:r>
            <a:r>
              <a:rPr lang="en-US" sz="1200" dirty="0"/>
              <a:t> = </a:t>
            </a:r>
            <a:r>
              <a:rPr lang="en-US" sz="1200" dirty="0" err="1"/>
              <a:t>DbDetectorParameter</a:t>
            </a:r>
            <a:r>
              <a:rPr lang="en-US" sz="1200" dirty="0"/>
              <a:t>::</a:t>
            </a:r>
            <a:r>
              <a:rPr lang="en-US" sz="1200" dirty="0" err="1"/>
              <a:t>GetDetectorParameter</a:t>
            </a:r>
            <a:r>
              <a:rPr lang="en-US" sz="1200" dirty="0"/>
              <a:t>(</a:t>
            </a:r>
            <a:r>
              <a:rPr lang="en-US" sz="1200" dirty="0" err="1"/>
              <a:t>run_number</a:t>
            </a:r>
            <a:r>
              <a:rPr lang="en-US" sz="1200" dirty="0"/>
              <a:t>, "DCH1", "noise");</a:t>
            </a:r>
          </a:p>
          <a:p>
            <a:r>
              <a:rPr lang="en-US" sz="1200" dirty="0"/>
              <a:t>if (</a:t>
            </a:r>
            <a:r>
              <a:rPr lang="en-US" sz="1200" dirty="0" err="1"/>
              <a:t>pDetectorParameter</a:t>
            </a:r>
            <a:r>
              <a:rPr lang="en-US" sz="1200" dirty="0"/>
              <a:t> != NULL)</a:t>
            </a:r>
          </a:p>
          <a:p>
            <a:r>
              <a:rPr lang="en-US" sz="1200" dirty="0"/>
              <a:t>{</a:t>
            </a:r>
          </a:p>
          <a:p>
            <a:r>
              <a:rPr lang="en-US" sz="1200" dirty="0"/>
              <a:t>     </a:t>
            </a:r>
            <a:r>
              <a:rPr lang="en-US" sz="1200" dirty="0" err="1"/>
              <a:t>IIStructure</a:t>
            </a:r>
            <a:r>
              <a:rPr lang="en-US" sz="1200" dirty="0"/>
              <a:t>* </a:t>
            </a:r>
            <a:r>
              <a:rPr lang="en-US" sz="1200" dirty="0" err="1"/>
              <a:t>pValues</a:t>
            </a:r>
            <a:r>
              <a:rPr lang="en-US" sz="1200" dirty="0"/>
              <a:t>; </a:t>
            </a:r>
            <a:r>
              <a:rPr lang="en-US" sz="1200" dirty="0" err="1"/>
              <a:t>int</a:t>
            </a:r>
            <a:r>
              <a:rPr lang="en-US" sz="1200" dirty="0"/>
              <a:t> </a:t>
            </a:r>
            <a:r>
              <a:rPr lang="en-US" sz="1200" dirty="0" err="1"/>
              <a:t>element_count</a:t>
            </a:r>
            <a:r>
              <a:rPr lang="en-US" sz="1200" dirty="0"/>
              <a:t> = 0;</a:t>
            </a:r>
          </a:p>
          <a:p>
            <a:r>
              <a:rPr lang="en-US" sz="1200" dirty="0"/>
              <a:t>     </a:t>
            </a:r>
            <a:r>
              <a:rPr lang="en-US" sz="1200" dirty="0" err="1"/>
              <a:t>pDetectorParameter</a:t>
            </a:r>
            <a:r>
              <a:rPr lang="en-US" sz="1200" dirty="0"/>
              <a:t>-&gt;</a:t>
            </a:r>
            <a:r>
              <a:rPr lang="en-US" sz="1200" dirty="0" err="1"/>
              <a:t>GetIIArray</a:t>
            </a:r>
            <a:r>
              <a:rPr lang="en-US" sz="1200" dirty="0"/>
              <a:t>(</a:t>
            </a:r>
            <a:r>
              <a:rPr lang="en-US" sz="1200" dirty="0" err="1"/>
              <a:t>pValues</a:t>
            </a:r>
            <a:r>
              <a:rPr lang="en-US" sz="1200" dirty="0"/>
              <a:t>, </a:t>
            </a:r>
            <a:r>
              <a:rPr lang="en-US" sz="1200" dirty="0" err="1"/>
              <a:t>element_count</a:t>
            </a:r>
            <a:r>
              <a:rPr lang="en-US" sz="1200" dirty="0"/>
              <a:t>);</a:t>
            </a:r>
          </a:p>
          <a:p>
            <a:endParaRPr lang="en-US" sz="1200" dirty="0"/>
          </a:p>
          <a:p>
            <a:r>
              <a:rPr lang="en-US" sz="1200" dirty="0"/>
              <a:t>     // e.g. print values (</a:t>
            </a:r>
            <a:r>
              <a:rPr lang="en-US" sz="1200" dirty="0" err="1"/>
              <a:t>slot:channel</a:t>
            </a:r>
            <a:r>
              <a:rPr lang="en-US" sz="1200" dirty="0"/>
              <a:t>)</a:t>
            </a:r>
          </a:p>
          <a:p>
            <a:r>
              <a:rPr lang="nn-NO" sz="1200" dirty="0"/>
              <a:t>     for (int i = 0; i &lt; element_count; i++)</a:t>
            </a:r>
            <a:r>
              <a:rPr lang="fr-FR" sz="1200" dirty="0"/>
              <a:t>           </a:t>
            </a:r>
          </a:p>
          <a:p>
            <a:r>
              <a:rPr lang="fr-FR" sz="1200" dirty="0"/>
              <a:t>         cout&lt;&lt;pValues[i].int_1&lt;&lt;":"&lt;&lt;pValues[i].int_2&lt;&lt;endl;</a:t>
            </a:r>
          </a:p>
          <a:p>
            <a:r>
              <a:rPr lang="fr-FR" sz="1200" dirty="0"/>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82" y="3385761"/>
            <a:ext cx="3693782" cy="2995567"/>
          </a:xfrm>
          <a:prstGeom prst="rect">
            <a:avLst/>
          </a:prstGeom>
        </p:spPr>
      </p:pic>
    </p:spTree>
    <p:extLst>
      <p:ext uri="{BB962C8B-B14F-4D97-AF65-F5344CB8AC3E}">
        <p14:creationId xmlns:p14="http://schemas.microsoft.com/office/powerpoint/2010/main" val="226223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14</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316"/>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1"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Additional classes of the database interface</a:t>
            </a:r>
            <a:endParaRPr lang="en-US" altLang="ru-RU" sz="2000" b="1" dirty="0">
              <a:solidFill>
                <a:schemeClr val="accent1"/>
              </a:solidFill>
              <a:effectLst>
                <a:outerShdw blurRad="38100" dist="38100" dir="2700000" algn="tl">
                  <a:srgbClr val="000000">
                    <a:alpha val="43137"/>
                  </a:srgbClr>
                </a:outerShdw>
              </a:effectLst>
            </a:endParaRPr>
          </a:p>
        </p:txBody>
      </p:sp>
      <p:sp>
        <p:nvSpPr>
          <p:cNvPr id="15" name="Прямоугольник 14"/>
          <p:cNvSpPr/>
          <p:nvPr/>
        </p:nvSpPr>
        <p:spPr>
          <a:xfrm>
            <a:off x="173088" y="1090427"/>
            <a:ext cx="8647384" cy="3388620"/>
          </a:xfrm>
          <a:prstGeom prst="rect">
            <a:avLst/>
          </a:prstGeom>
        </p:spPr>
        <p:txBody>
          <a:bodyPr wrap="square">
            <a:spAutoFit/>
          </a:bodyPr>
          <a:lstStyle/>
          <a:p>
            <a:pPr algn="just">
              <a:lnSpc>
                <a:spcPct val="140000"/>
              </a:lnSpc>
            </a:pPr>
            <a:r>
              <a:rPr lang="en-US" sz="1700" u="sng" dirty="0" err="1"/>
              <a:t>UniDbConnection</a:t>
            </a:r>
            <a:r>
              <a:rPr lang="en-US" sz="1700" dirty="0"/>
              <a:t> serves to open and close connections to the database</a:t>
            </a:r>
          </a:p>
          <a:p>
            <a:pPr algn="just">
              <a:lnSpc>
                <a:spcPct val="140000"/>
              </a:lnSpc>
            </a:pPr>
            <a:r>
              <a:rPr lang="en-US" sz="1700" u="sng" dirty="0" err="1"/>
              <a:t>UniDbSearchCondition</a:t>
            </a:r>
            <a:r>
              <a:rPr lang="en-US" sz="1700" dirty="0"/>
              <a:t> forms criteria for selection of runs and detector parameters</a:t>
            </a:r>
          </a:p>
          <a:p>
            <a:pPr algn="just">
              <a:lnSpc>
                <a:spcPct val="140000"/>
              </a:lnSpc>
            </a:pPr>
            <a:r>
              <a:rPr lang="en-US" sz="1700" u="sng" dirty="0" err="1"/>
              <a:t>UniDbParser</a:t>
            </a:r>
            <a:r>
              <a:rPr lang="en-US" sz="1700" dirty="0"/>
              <a:t> parses existing data of the experiment from HTML, Excel and text files, and writes them to the Unified Database</a:t>
            </a:r>
            <a:endParaRPr lang="en-US" sz="1700" u="sng" dirty="0"/>
          </a:p>
          <a:p>
            <a:pPr algn="just">
              <a:lnSpc>
                <a:spcPct val="140000"/>
              </a:lnSpc>
            </a:pPr>
            <a:r>
              <a:rPr lang="en-US" sz="1700" u="sng" dirty="0" err="1"/>
              <a:t>UniDbGenerateClasses</a:t>
            </a:r>
            <a:r>
              <a:rPr lang="en-US" sz="1700" dirty="0"/>
              <a:t> generates skeleton classes for all tables of the database</a:t>
            </a:r>
          </a:p>
          <a:p>
            <a:pPr algn="just">
              <a:lnSpc>
                <a:spcPct val="140000"/>
              </a:lnSpc>
              <a:spcAft>
                <a:spcPts val="0"/>
              </a:spcAft>
            </a:pPr>
            <a:r>
              <a:rPr lang="en-US" sz="1700" u="sng" dirty="0" err="1"/>
              <a:t>UniDbGeoConverter</a:t>
            </a:r>
            <a:r>
              <a:rPr lang="en-US" sz="1700" dirty="0"/>
              <a:t> converts ROOT files with full geometry to the alternative database view</a:t>
            </a:r>
          </a:p>
          <a:p>
            <a:pPr algn="just">
              <a:lnSpc>
                <a:spcPct val="140000"/>
              </a:lnSpc>
            </a:pPr>
            <a:r>
              <a:rPr lang="en-US" sz="1700" u="sng" dirty="0" err="1"/>
              <a:t>UniDbTangoData</a:t>
            </a:r>
            <a:r>
              <a:rPr lang="en-US" sz="1700" dirty="0"/>
              <a:t> gets hardware data from the “slow” control system (Tango) for selected time range (run number), detector and parameter defined by name</a:t>
            </a:r>
          </a:p>
        </p:txBody>
      </p:sp>
      <p:sp>
        <p:nvSpPr>
          <p:cNvPr id="16" name="Прямоугольник 15"/>
          <p:cNvSpPr/>
          <p:nvPr/>
        </p:nvSpPr>
        <p:spPr>
          <a:xfrm>
            <a:off x="228506" y="4555574"/>
            <a:ext cx="8303934" cy="1869743"/>
          </a:xfrm>
          <a:prstGeom prst="rect">
            <a:avLst/>
          </a:prstGeom>
        </p:spPr>
        <p:txBody>
          <a:bodyPr wrap="square">
            <a:spAutoFit/>
          </a:bodyPr>
          <a:lstStyle/>
          <a:p>
            <a:pPr algn="ctr">
              <a:lnSpc>
                <a:spcPct val="130000"/>
              </a:lnSpc>
              <a:spcAft>
                <a:spcPts val="600"/>
              </a:spcAft>
            </a:pPr>
            <a:r>
              <a:rPr lang="en-US" sz="1700" u="sng" dirty="0"/>
              <a:t>It includes the following directories:</a:t>
            </a:r>
          </a:p>
          <a:p>
            <a:pPr algn="just">
              <a:lnSpc>
                <a:spcPct val="130000"/>
              </a:lnSpc>
            </a:pPr>
            <a:r>
              <a:rPr lang="en-US" sz="1700" b="1" dirty="0"/>
              <a:t>macros/</a:t>
            </a:r>
            <a:r>
              <a:rPr lang="en-US" sz="1700" dirty="0"/>
              <a:t> - ROOT macros for executing the tasks presented by the classes above </a:t>
            </a:r>
          </a:p>
          <a:p>
            <a:pPr algn="just">
              <a:lnSpc>
                <a:spcPct val="130000"/>
              </a:lnSpc>
            </a:pPr>
            <a:r>
              <a:rPr lang="en-US" sz="1700" b="1" dirty="0"/>
              <a:t>examples/</a:t>
            </a:r>
            <a:r>
              <a:rPr lang="en-US" sz="1700" dirty="0"/>
              <a:t> - numerous examples (ROOT macros) of using C++ interface to work with the BM@N database</a:t>
            </a:r>
          </a:p>
          <a:p>
            <a:pPr algn="just">
              <a:lnSpc>
                <a:spcPct val="130000"/>
              </a:lnSpc>
            </a:pPr>
            <a:r>
              <a:rPr lang="en-US" sz="1700" b="1" dirty="0"/>
              <a:t>docs/</a:t>
            </a:r>
            <a:r>
              <a:rPr lang="en-US" sz="1700" dirty="0"/>
              <a:t> - Unified Database documentation: Reference Manual, User’s Guide</a:t>
            </a:r>
          </a:p>
        </p:txBody>
      </p:sp>
    </p:spTree>
    <p:extLst>
      <p:ext uri="{BB962C8B-B14F-4D97-AF65-F5344CB8AC3E}">
        <p14:creationId xmlns:p14="http://schemas.microsoft.com/office/powerpoint/2010/main" val="135097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Getting Tango (hardware) data</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15</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316"/>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0" name="Прямоугольник 9"/>
          <p:cNvSpPr/>
          <p:nvPr/>
        </p:nvSpPr>
        <p:spPr>
          <a:xfrm>
            <a:off x="20759" y="1052736"/>
            <a:ext cx="9131554" cy="414985"/>
          </a:xfrm>
          <a:prstGeom prst="rect">
            <a:avLst/>
          </a:prstGeom>
        </p:spPr>
        <p:txBody>
          <a:bodyPr wrap="square">
            <a:spAutoFit/>
          </a:bodyPr>
          <a:lstStyle/>
          <a:p>
            <a:pPr algn="ctr">
              <a:lnSpc>
                <a:spcPct val="130000"/>
              </a:lnSpc>
            </a:pPr>
            <a:r>
              <a:rPr lang="en-US" b="1" dirty="0" err="1"/>
              <a:t>UniDbTangoData</a:t>
            </a:r>
            <a:r>
              <a:rPr lang="en-US" dirty="0"/>
              <a:t> class gets hardware data from the Tango control system</a:t>
            </a:r>
          </a:p>
        </p:txBody>
      </p:sp>
      <p:sp>
        <p:nvSpPr>
          <p:cNvPr id="3" name="Прямоугольник 2"/>
          <p:cNvSpPr/>
          <p:nvPr/>
        </p:nvSpPr>
        <p:spPr>
          <a:xfrm>
            <a:off x="101080" y="1484784"/>
            <a:ext cx="8935416" cy="997196"/>
          </a:xfrm>
          <a:prstGeom prst="rect">
            <a:avLst/>
          </a:prstGeom>
        </p:spPr>
        <p:txBody>
          <a:bodyPr wrap="square">
            <a:spAutoFit/>
          </a:bodyPr>
          <a:lstStyle/>
          <a:p>
            <a:pPr>
              <a:lnSpc>
                <a:spcPct val="140000"/>
              </a:lnSpc>
            </a:pPr>
            <a:r>
              <a:rPr lang="en-US" sz="1600" u="sng" dirty="0"/>
              <a:t>Main functions of the class</a:t>
            </a:r>
            <a:r>
              <a:rPr lang="en-US" sz="1600" dirty="0"/>
              <a:t>:</a:t>
            </a:r>
          </a:p>
          <a:p>
            <a:pPr>
              <a:lnSpc>
                <a:spcPct val="140000"/>
              </a:lnSpc>
            </a:pPr>
            <a:r>
              <a:rPr lang="en-US" sz="1300" dirty="0" err="1"/>
              <a:t>Tango_Data</a:t>
            </a:r>
            <a:r>
              <a:rPr lang="en-US" sz="1300" dirty="0"/>
              <a:t>* </a:t>
            </a:r>
            <a:r>
              <a:rPr lang="en-US" sz="1300" b="1" i="1" dirty="0" err="1"/>
              <a:t>GetTangoParameter</a:t>
            </a:r>
            <a:r>
              <a:rPr lang="en-US" sz="1300" dirty="0"/>
              <a:t>(char* </a:t>
            </a:r>
            <a:r>
              <a:rPr lang="en-US" sz="1300" dirty="0" err="1"/>
              <a:t>detector_name</a:t>
            </a:r>
            <a:r>
              <a:rPr lang="en-US" sz="1300" dirty="0"/>
              <a:t>, char* </a:t>
            </a:r>
            <a:r>
              <a:rPr lang="en-US" sz="1300" dirty="0" err="1"/>
              <a:t>parameter_name</a:t>
            </a:r>
            <a:r>
              <a:rPr lang="en-US" sz="1300" dirty="0"/>
              <a:t>, char* </a:t>
            </a:r>
            <a:r>
              <a:rPr lang="en-US" sz="1300" dirty="0" err="1"/>
              <a:t>date_start</a:t>
            </a:r>
            <a:r>
              <a:rPr lang="en-US" sz="1300" dirty="0"/>
              <a:t>, char* </a:t>
            </a:r>
            <a:r>
              <a:rPr lang="en-US" sz="1300" dirty="0" err="1"/>
              <a:t>date_end</a:t>
            </a:r>
            <a:r>
              <a:rPr lang="en-US" sz="1300" dirty="0"/>
              <a:t>);</a:t>
            </a:r>
          </a:p>
          <a:p>
            <a:pPr>
              <a:lnSpc>
                <a:spcPct val="140000"/>
              </a:lnSpc>
            </a:pPr>
            <a:r>
              <a:rPr lang="en-US" sz="1300" dirty="0"/>
              <a:t>void </a:t>
            </a:r>
            <a:r>
              <a:rPr lang="en-US" sz="1300" i="1" dirty="0" err="1"/>
              <a:t>PrintData</a:t>
            </a:r>
            <a:r>
              <a:rPr lang="en-US" sz="1300" dirty="0"/>
              <a:t>(</a:t>
            </a:r>
            <a:r>
              <a:rPr lang="en-US" sz="1300" dirty="0" err="1"/>
              <a:t>Tango_Data</a:t>
            </a:r>
            <a:r>
              <a:rPr lang="en-US" sz="1300" dirty="0"/>
              <a:t>* parameter, bool </a:t>
            </a:r>
            <a:r>
              <a:rPr lang="en-US" sz="1300" dirty="0" err="1"/>
              <a:t>isGraphicPresentation</a:t>
            </a:r>
            <a:r>
              <a:rPr lang="en-US" sz="1300" dirty="0"/>
              <a:t> = false);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177" y="3358168"/>
            <a:ext cx="3921303" cy="2733952"/>
          </a:xfrm>
          <a:prstGeom prst="rect">
            <a:avLst/>
          </a:prstGeom>
        </p:spPr>
      </p:pic>
      <p:sp>
        <p:nvSpPr>
          <p:cNvPr id="15" name="Прямоугольник 14"/>
          <p:cNvSpPr/>
          <p:nvPr/>
        </p:nvSpPr>
        <p:spPr>
          <a:xfrm>
            <a:off x="4889436" y="3007985"/>
            <a:ext cx="4147060" cy="276999"/>
          </a:xfrm>
          <a:prstGeom prst="rect">
            <a:avLst/>
          </a:prstGeom>
        </p:spPr>
        <p:txBody>
          <a:bodyPr wrap="square">
            <a:spAutoFit/>
          </a:bodyPr>
          <a:lstStyle/>
          <a:p>
            <a:r>
              <a:rPr lang="en-US" sz="1200" dirty="0"/>
              <a:t>(“ZDC”, “</a:t>
            </a:r>
            <a:r>
              <a:rPr lang="en-US" sz="1200" dirty="0" err="1"/>
              <a:t>PosY</a:t>
            </a:r>
            <a:r>
              <a:rPr lang="en-US" sz="1200" dirty="0"/>
              <a:t>”, “2015.03.12 18:20”, “2015.03.12 19:40”);</a:t>
            </a:r>
          </a:p>
        </p:txBody>
      </p:sp>
      <p:sp>
        <p:nvSpPr>
          <p:cNvPr id="17" name="Прямоугольник 16"/>
          <p:cNvSpPr/>
          <p:nvPr/>
        </p:nvSpPr>
        <p:spPr>
          <a:xfrm>
            <a:off x="397380" y="3007985"/>
            <a:ext cx="4534660" cy="276999"/>
          </a:xfrm>
          <a:prstGeom prst="rect">
            <a:avLst/>
          </a:prstGeom>
        </p:spPr>
        <p:txBody>
          <a:bodyPr wrap="square">
            <a:spAutoFit/>
          </a:bodyPr>
          <a:lstStyle/>
          <a:p>
            <a:r>
              <a:rPr lang="en-US" sz="1200" dirty="0"/>
              <a:t>(“ZDC”, “</a:t>
            </a:r>
            <a:r>
              <a:rPr lang="en-US" sz="1200" dirty="0" err="1"/>
              <a:t>Vset</a:t>
            </a:r>
            <a:r>
              <a:rPr lang="en-US" sz="1200" dirty="0"/>
              <a:t>”, “</a:t>
            </a:r>
            <a:r>
              <a:rPr lang="ru-RU" sz="1200" dirty="0"/>
              <a:t>2015</a:t>
            </a:r>
            <a:r>
              <a:rPr lang="en-US" sz="1200" dirty="0"/>
              <a:t>.</a:t>
            </a:r>
            <a:r>
              <a:rPr lang="ru-RU" sz="1200" dirty="0"/>
              <a:t>03</a:t>
            </a:r>
            <a:r>
              <a:rPr lang="en-US" sz="1200" dirty="0"/>
              <a:t>.</a:t>
            </a:r>
            <a:r>
              <a:rPr lang="ru-RU" sz="1200" dirty="0"/>
              <a:t>13 23:40</a:t>
            </a:r>
            <a:r>
              <a:rPr lang="en-US" sz="1200" dirty="0"/>
              <a:t>”, “</a:t>
            </a:r>
            <a:r>
              <a:rPr lang="ru-RU" sz="1200" dirty="0"/>
              <a:t>2015</a:t>
            </a:r>
            <a:r>
              <a:rPr lang="en-US" sz="1200" dirty="0"/>
              <a:t>.</a:t>
            </a:r>
            <a:r>
              <a:rPr lang="ru-RU" sz="1200" dirty="0"/>
              <a:t>03</a:t>
            </a:r>
            <a:r>
              <a:rPr lang="en-US" sz="1200" dirty="0"/>
              <a:t>.</a:t>
            </a:r>
            <a:r>
              <a:rPr lang="ru-RU" sz="1200" dirty="0"/>
              <a:t>13 24:00</a:t>
            </a:r>
            <a:r>
              <a:rPr lang="en-US" sz="1200" dirty="0"/>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434754"/>
            <a:ext cx="4746156" cy="2724795"/>
          </a:xfrm>
          <a:prstGeom prst="rect">
            <a:avLst/>
          </a:prstGeom>
        </p:spPr>
      </p:pic>
      <p:sp>
        <p:nvSpPr>
          <p:cNvPr id="18" name="Прямоугольник 17"/>
          <p:cNvSpPr/>
          <p:nvPr/>
        </p:nvSpPr>
        <p:spPr>
          <a:xfrm>
            <a:off x="6601616" y="5991091"/>
            <a:ext cx="432048" cy="246221"/>
          </a:xfrm>
          <a:prstGeom prst="rect">
            <a:avLst/>
          </a:prstGeom>
        </p:spPr>
        <p:txBody>
          <a:bodyPr wrap="square">
            <a:spAutoFit/>
          </a:bodyPr>
          <a:lstStyle/>
          <a:p>
            <a:r>
              <a:rPr lang="en-US" sz="1000" dirty="0"/>
              <a:t>time</a:t>
            </a:r>
          </a:p>
        </p:txBody>
      </p:sp>
      <p:sp>
        <p:nvSpPr>
          <p:cNvPr id="19" name="Прямоугольник 18"/>
          <p:cNvSpPr/>
          <p:nvPr/>
        </p:nvSpPr>
        <p:spPr>
          <a:xfrm rot="16200000">
            <a:off x="4623103" y="3881953"/>
            <a:ext cx="864096" cy="246221"/>
          </a:xfrm>
          <a:prstGeom prst="rect">
            <a:avLst/>
          </a:prstGeom>
        </p:spPr>
        <p:txBody>
          <a:bodyPr wrap="square">
            <a:spAutoFit/>
          </a:bodyPr>
          <a:lstStyle/>
          <a:p>
            <a:r>
              <a:rPr lang="en-US" sz="1000" dirty="0"/>
              <a:t>coordinate</a:t>
            </a:r>
          </a:p>
        </p:txBody>
      </p:sp>
      <p:sp>
        <p:nvSpPr>
          <p:cNvPr id="21" name="Прямоугольник 20"/>
          <p:cNvSpPr/>
          <p:nvPr/>
        </p:nvSpPr>
        <p:spPr>
          <a:xfrm rot="19276606">
            <a:off x="3796067" y="5633255"/>
            <a:ext cx="1038739" cy="246221"/>
          </a:xfrm>
          <a:prstGeom prst="rect">
            <a:avLst/>
          </a:prstGeom>
        </p:spPr>
        <p:txBody>
          <a:bodyPr wrap="square">
            <a:spAutoFit/>
          </a:bodyPr>
          <a:lstStyle/>
          <a:p>
            <a:r>
              <a:rPr lang="en-US" sz="1000" dirty="0"/>
              <a:t>time counter</a:t>
            </a:r>
          </a:p>
        </p:txBody>
      </p:sp>
      <p:sp>
        <p:nvSpPr>
          <p:cNvPr id="22" name="Прямоугольник 21"/>
          <p:cNvSpPr/>
          <p:nvPr/>
        </p:nvSpPr>
        <p:spPr>
          <a:xfrm>
            <a:off x="1331640" y="5991091"/>
            <a:ext cx="1368152" cy="246221"/>
          </a:xfrm>
          <a:prstGeom prst="rect">
            <a:avLst/>
          </a:prstGeom>
        </p:spPr>
        <p:txBody>
          <a:bodyPr wrap="square">
            <a:spAutoFit/>
          </a:bodyPr>
          <a:lstStyle/>
          <a:p>
            <a:r>
              <a:rPr lang="en-US" sz="1000" dirty="0"/>
              <a:t>ZDC tower number</a:t>
            </a:r>
          </a:p>
        </p:txBody>
      </p:sp>
      <p:sp>
        <p:nvSpPr>
          <p:cNvPr id="25" name="Прямоугольник 24"/>
          <p:cNvSpPr/>
          <p:nvPr/>
        </p:nvSpPr>
        <p:spPr>
          <a:xfrm rot="16200000">
            <a:off x="-143221" y="4615830"/>
            <a:ext cx="603655" cy="246221"/>
          </a:xfrm>
          <a:prstGeom prst="rect">
            <a:avLst/>
          </a:prstGeom>
        </p:spPr>
        <p:txBody>
          <a:bodyPr wrap="square">
            <a:spAutoFit/>
          </a:bodyPr>
          <a:lstStyle/>
          <a:p>
            <a:r>
              <a:rPr lang="en-US" sz="1000" dirty="0"/>
              <a:t>voltage</a:t>
            </a:r>
          </a:p>
        </p:txBody>
      </p:sp>
      <p:sp>
        <p:nvSpPr>
          <p:cNvPr id="26" name="Прямоугольник 25"/>
          <p:cNvSpPr/>
          <p:nvPr/>
        </p:nvSpPr>
        <p:spPr>
          <a:xfrm>
            <a:off x="3724192" y="2671156"/>
            <a:ext cx="1711904" cy="292388"/>
          </a:xfrm>
          <a:prstGeom prst="rect">
            <a:avLst/>
          </a:prstGeom>
        </p:spPr>
        <p:txBody>
          <a:bodyPr wrap="square">
            <a:spAutoFit/>
          </a:bodyPr>
          <a:lstStyle/>
          <a:p>
            <a:r>
              <a:rPr lang="en-US" sz="1300" dirty="0" err="1"/>
              <a:t>GetTangoParameter</a:t>
            </a:r>
            <a:endParaRPr lang="en-US" sz="1300" dirty="0"/>
          </a:p>
        </p:txBody>
      </p:sp>
    </p:spTree>
    <p:extLst>
      <p:ext uri="{BB962C8B-B14F-4D97-AF65-F5344CB8AC3E}">
        <p14:creationId xmlns:p14="http://schemas.microsoft.com/office/powerpoint/2010/main" val="77230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16</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pic>
        <p:nvPicPr>
          <p:cNvPr id="45" name="Рисунок 44">
            <a:extLst>
              <a:ext uri="{FF2B5EF4-FFF2-40B4-BE49-F238E27FC236}">
                <a16:creationId xmlns:a16="http://schemas.microsoft.com/office/drawing/2014/main" id="{7139964C-42CA-4551-A639-1CDC63FA6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7983" y="2481573"/>
            <a:ext cx="2046940" cy="1667507"/>
          </a:xfrm>
          <a:prstGeom prst="rect">
            <a:avLst/>
          </a:prstGeom>
        </p:spPr>
      </p:pic>
      <p:grpSp>
        <p:nvGrpSpPr>
          <p:cNvPr id="46" name="Группа 45">
            <a:extLst>
              <a:ext uri="{FF2B5EF4-FFF2-40B4-BE49-F238E27FC236}">
                <a16:creationId xmlns:a16="http://schemas.microsoft.com/office/drawing/2014/main" id="{23E828A2-6E60-4C73-8AD1-8D9A3DC9DE9B}"/>
              </a:ext>
            </a:extLst>
          </p:cNvPr>
          <p:cNvGrpSpPr/>
          <p:nvPr/>
        </p:nvGrpSpPr>
        <p:grpSpPr>
          <a:xfrm>
            <a:off x="3851920" y="2643516"/>
            <a:ext cx="1368152" cy="1477011"/>
            <a:chOff x="4932040" y="1774187"/>
            <a:chExt cx="1697360" cy="1697360"/>
          </a:xfrm>
        </p:grpSpPr>
        <p:pic>
          <p:nvPicPr>
            <p:cNvPr id="47" name="Рисунок 46">
              <a:extLst>
                <a:ext uri="{FF2B5EF4-FFF2-40B4-BE49-F238E27FC236}">
                  <a16:creationId xmlns:a16="http://schemas.microsoft.com/office/drawing/2014/main" id="{A616C1ED-B132-40A7-9026-DCA6AB3FE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774187"/>
              <a:ext cx="1697360" cy="1697360"/>
            </a:xfrm>
            <a:prstGeom prst="rect">
              <a:avLst/>
            </a:prstGeom>
          </p:spPr>
        </p:pic>
        <p:sp>
          <p:nvSpPr>
            <p:cNvPr id="48" name="Прямоугольник 47">
              <a:extLst>
                <a:ext uri="{FF2B5EF4-FFF2-40B4-BE49-F238E27FC236}">
                  <a16:creationId xmlns:a16="http://schemas.microsoft.com/office/drawing/2014/main" id="{976BD5F3-969D-45CD-93FA-98A1485C71DA}"/>
                </a:ext>
              </a:extLst>
            </p:cNvPr>
            <p:cNvSpPr/>
            <p:nvPr/>
          </p:nvSpPr>
          <p:spPr>
            <a:xfrm>
              <a:off x="5056688" y="1916832"/>
              <a:ext cx="1459528" cy="672015"/>
            </a:xfrm>
            <a:prstGeom prst="rect">
              <a:avLst/>
            </a:prstGeom>
          </p:spPr>
          <p:txBody>
            <a:bodyPr wrap="square">
              <a:spAutoFit/>
            </a:bodyPr>
            <a:lstStyle/>
            <a:p>
              <a:pPr algn="ctr"/>
              <a:r>
                <a:rPr lang="en-US" sz="1600" b="1" dirty="0"/>
                <a:t>Unified</a:t>
              </a:r>
            </a:p>
            <a:p>
              <a:pPr algn="ctr"/>
              <a:r>
                <a:rPr lang="en-US" sz="1600" b="1" dirty="0"/>
                <a:t>Database</a:t>
              </a:r>
              <a:endParaRPr lang="ru-RU" sz="1600" dirty="0"/>
            </a:p>
          </p:txBody>
        </p:sp>
      </p:grpSp>
      <p:sp>
        <p:nvSpPr>
          <p:cNvPr id="49" name="Прямоугольник 48">
            <a:extLst>
              <a:ext uri="{FF2B5EF4-FFF2-40B4-BE49-F238E27FC236}">
                <a16:creationId xmlns:a16="http://schemas.microsoft.com/office/drawing/2014/main" id="{9E406ED5-020E-4107-8929-8ACAA1783CEC}"/>
              </a:ext>
            </a:extLst>
          </p:cNvPr>
          <p:cNvSpPr/>
          <p:nvPr/>
        </p:nvSpPr>
        <p:spPr>
          <a:xfrm rot="1060803">
            <a:off x="2849101" y="3041453"/>
            <a:ext cx="1208167" cy="292388"/>
          </a:xfrm>
          <a:prstGeom prst="rect">
            <a:avLst/>
          </a:prstGeom>
        </p:spPr>
        <p:txBody>
          <a:bodyPr wrap="square">
            <a:spAutoFit/>
          </a:bodyPr>
          <a:lstStyle/>
          <a:p>
            <a:pPr algn="ctr"/>
            <a:r>
              <a:rPr lang="en-US" sz="1300" dirty="0">
                <a:solidFill>
                  <a:srgbClr val="000000"/>
                </a:solidFill>
              </a:rPr>
              <a:t>ROOT</a:t>
            </a:r>
            <a:endParaRPr lang="en-US" sz="1300" dirty="0"/>
          </a:p>
        </p:txBody>
      </p:sp>
      <p:grpSp>
        <p:nvGrpSpPr>
          <p:cNvPr id="50" name="Группа 49">
            <a:extLst>
              <a:ext uri="{FF2B5EF4-FFF2-40B4-BE49-F238E27FC236}">
                <a16:creationId xmlns:a16="http://schemas.microsoft.com/office/drawing/2014/main" id="{EE90CF86-4FD2-4ABD-B4A5-787BBCA3644F}"/>
              </a:ext>
            </a:extLst>
          </p:cNvPr>
          <p:cNvGrpSpPr/>
          <p:nvPr/>
        </p:nvGrpSpPr>
        <p:grpSpPr>
          <a:xfrm>
            <a:off x="971600" y="2375719"/>
            <a:ext cx="1971987" cy="981273"/>
            <a:chOff x="2126843" y="2483114"/>
            <a:chExt cx="2013109" cy="690327"/>
          </a:xfrm>
        </p:grpSpPr>
        <p:sp>
          <p:nvSpPr>
            <p:cNvPr id="51" name="Прямоугольник 50">
              <a:extLst>
                <a:ext uri="{FF2B5EF4-FFF2-40B4-BE49-F238E27FC236}">
                  <a16:creationId xmlns:a16="http://schemas.microsoft.com/office/drawing/2014/main" id="{58DEA7FE-3B28-4341-A07D-5AAF8F885B59}"/>
                </a:ext>
              </a:extLst>
            </p:cNvPr>
            <p:cNvSpPr/>
            <p:nvPr/>
          </p:nvSpPr>
          <p:spPr>
            <a:xfrm>
              <a:off x="2161938" y="2483114"/>
              <a:ext cx="1978014" cy="690327"/>
            </a:xfrm>
            <a:prstGeom prst="rect">
              <a:avLst/>
            </a:prstGeom>
            <a:gradFill>
              <a:gsLst>
                <a:gs pos="0">
                  <a:srgbClr val="FBF1D9"/>
                </a:gs>
                <a:gs pos="100000">
                  <a:srgbClr val="F8DCBE"/>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a:extLst>
                <a:ext uri="{FF2B5EF4-FFF2-40B4-BE49-F238E27FC236}">
                  <a16:creationId xmlns:a16="http://schemas.microsoft.com/office/drawing/2014/main" id="{8B5132FA-FA34-4758-A8C0-F10B55D161B6}"/>
                </a:ext>
              </a:extLst>
            </p:cNvPr>
            <p:cNvSpPr/>
            <p:nvPr/>
          </p:nvSpPr>
          <p:spPr>
            <a:xfrm>
              <a:off x="2126843" y="2557188"/>
              <a:ext cx="2013109" cy="584775"/>
            </a:xfrm>
            <a:prstGeom prst="rect">
              <a:avLst/>
            </a:prstGeom>
          </p:spPr>
          <p:txBody>
            <a:bodyPr wrap="square">
              <a:spAutoFit/>
            </a:bodyPr>
            <a:lstStyle/>
            <a:p>
              <a:pPr algn="ctr"/>
              <a:r>
                <a:rPr lang="en-US" sz="1600" b="1" dirty="0"/>
                <a:t>C++ database interface w/o SQL</a:t>
              </a:r>
            </a:p>
            <a:p>
              <a:pPr algn="ctr"/>
              <a:r>
                <a:rPr lang="en-US" sz="1500" dirty="0"/>
                <a:t>(connect, SQL I/O)</a:t>
              </a:r>
              <a:endParaRPr lang="ru-RU" sz="1500" dirty="0"/>
            </a:p>
          </p:txBody>
        </p:sp>
      </p:grpSp>
      <p:sp>
        <p:nvSpPr>
          <p:cNvPr id="53" name="Прямоугольник 52">
            <a:extLst>
              <a:ext uri="{FF2B5EF4-FFF2-40B4-BE49-F238E27FC236}">
                <a16:creationId xmlns:a16="http://schemas.microsoft.com/office/drawing/2014/main" id="{DBE24787-1B45-4F21-A8FC-CA64D8DBF69B}"/>
              </a:ext>
            </a:extLst>
          </p:cNvPr>
          <p:cNvSpPr/>
          <p:nvPr/>
        </p:nvSpPr>
        <p:spPr>
          <a:xfrm>
            <a:off x="6012160" y="3882534"/>
            <a:ext cx="3096344" cy="292388"/>
          </a:xfrm>
          <a:prstGeom prst="rect">
            <a:avLst/>
          </a:prstGeom>
        </p:spPr>
        <p:txBody>
          <a:bodyPr wrap="square">
            <a:spAutoFit/>
          </a:bodyPr>
          <a:lstStyle/>
          <a:p>
            <a:pPr algn="ctr"/>
            <a:r>
              <a:rPr lang="en-US" sz="1300" dirty="0"/>
              <a:t>Web-interface is under development</a:t>
            </a:r>
          </a:p>
        </p:txBody>
      </p:sp>
      <p:sp>
        <p:nvSpPr>
          <p:cNvPr id="54" name="Прямоугольник 53">
            <a:extLst>
              <a:ext uri="{FF2B5EF4-FFF2-40B4-BE49-F238E27FC236}">
                <a16:creationId xmlns:a16="http://schemas.microsoft.com/office/drawing/2014/main" id="{CF97B077-51A6-4F06-B3FC-13F669CE5AD7}"/>
              </a:ext>
            </a:extLst>
          </p:cNvPr>
          <p:cNvSpPr/>
          <p:nvPr/>
        </p:nvSpPr>
        <p:spPr>
          <a:xfrm rot="20347029">
            <a:off x="5106637" y="3054988"/>
            <a:ext cx="1080120" cy="292388"/>
          </a:xfrm>
          <a:prstGeom prst="rect">
            <a:avLst/>
          </a:prstGeom>
        </p:spPr>
        <p:txBody>
          <a:bodyPr wrap="square">
            <a:spAutoFit/>
          </a:bodyPr>
          <a:lstStyle/>
          <a:p>
            <a:pPr algn="ctr"/>
            <a:r>
              <a:rPr lang="en-US" sz="1300" dirty="0"/>
              <a:t>PHP</a:t>
            </a:r>
            <a:endParaRPr lang="ru-RU" sz="1300" dirty="0">
              <a:solidFill>
                <a:srgbClr val="000000"/>
              </a:solidFill>
            </a:endParaRPr>
          </a:p>
        </p:txBody>
      </p:sp>
      <p:sp>
        <p:nvSpPr>
          <p:cNvPr id="55" name="Прямоугольник 54">
            <a:extLst>
              <a:ext uri="{FF2B5EF4-FFF2-40B4-BE49-F238E27FC236}">
                <a16:creationId xmlns:a16="http://schemas.microsoft.com/office/drawing/2014/main" id="{03FB4B11-30B6-4C49-BE61-4FC8DF9E6720}"/>
              </a:ext>
            </a:extLst>
          </p:cNvPr>
          <p:cNvSpPr/>
          <p:nvPr/>
        </p:nvSpPr>
        <p:spPr>
          <a:xfrm>
            <a:off x="-146584" y="5857527"/>
            <a:ext cx="1994105" cy="307777"/>
          </a:xfrm>
          <a:prstGeom prst="rect">
            <a:avLst/>
          </a:prstGeom>
        </p:spPr>
        <p:txBody>
          <a:bodyPr wrap="square">
            <a:spAutoFit/>
          </a:bodyPr>
          <a:lstStyle/>
          <a:p>
            <a:pPr algn="ctr"/>
            <a:r>
              <a:rPr lang="en-US" sz="1400" dirty="0"/>
              <a:t>Slow Control System</a:t>
            </a:r>
            <a:endParaRPr lang="ru-RU" sz="1400" dirty="0">
              <a:solidFill>
                <a:srgbClr val="000000"/>
              </a:solidFill>
            </a:endParaRPr>
          </a:p>
        </p:txBody>
      </p:sp>
      <p:grpSp>
        <p:nvGrpSpPr>
          <p:cNvPr id="56" name="Группа 55">
            <a:extLst>
              <a:ext uri="{FF2B5EF4-FFF2-40B4-BE49-F238E27FC236}">
                <a16:creationId xmlns:a16="http://schemas.microsoft.com/office/drawing/2014/main" id="{854D06E8-B8A5-4125-B726-F602007692DB}"/>
              </a:ext>
            </a:extLst>
          </p:cNvPr>
          <p:cNvGrpSpPr/>
          <p:nvPr/>
        </p:nvGrpSpPr>
        <p:grpSpPr>
          <a:xfrm>
            <a:off x="323528" y="4943274"/>
            <a:ext cx="936104" cy="993727"/>
            <a:chOff x="5026338" y="2249459"/>
            <a:chExt cx="1697360" cy="1697359"/>
          </a:xfrm>
        </p:grpSpPr>
        <p:pic>
          <p:nvPicPr>
            <p:cNvPr id="57" name="Рисунок 56">
              <a:extLst>
                <a:ext uri="{FF2B5EF4-FFF2-40B4-BE49-F238E27FC236}">
                  <a16:creationId xmlns:a16="http://schemas.microsoft.com/office/drawing/2014/main" id="{FF30C3CF-E0CC-47F6-A02E-CFF598F4D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38" y="2249459"/>
              <a:ext cx="1697360" cy="1697359"/>
            </a:xfrm>
            <a:prstGeom prst="rect">
              <a:avLst/>
            </a:prstGeom>
          </p:spPr>
        </p:pic>
        <p:sp>
          <p:nvSpPr>
            <p:cNvPr id="58" name="Прямоугольник 57">
              <a:extLst>
                <a:ext uri="{FF2B5EF4-FFF2-40B4-BE49-F238E27FC236}">
                  <a16:creationId xmlns:a16="http://schemas.microsoft.com/office/drawing/2014/main" id="{8DFFD605-286F-4024-860E-BDEA61856BC4}"/>
                </a:ext>
              </a:extLst>
            </p:cNvPr>
            <p:cNvSpPr/>
            <p:nvPr/>
          </p:nvSpPr>
          <p:spPr>
            <a:xfrm>
              <a:off x="5154799" y="2468808"/>
              <a:ext cx="1459528" cy="551990"/>
            </a:xfrm>
            <a:prstGeom prst="rect">
              <a:avLst/>
            </a:prstGeom>
          </p:spPr>
          <p:txBody>
            <a:bodyPr wrap="square">
              <a:spAutoFit/>
            </a:bodyPr>
            <a:lstStyle/>
            <a:p>
              <a:pPr algn="ctr"/>
              <a:r>
                <a:rPr lang="en-US" sz="1500" dirty="0"/>
                <a:t>Tango</a:t>
              </a:r>
            </a:p>
          </p:txBody>
        </p:sp>
      </p:grpSp>
      <p:sp>
        <p:nvSpPr>
          <p:cNvPr id="59" name="Стрелка вниз 97">
            <a:extLst>
              <a:ext uri="{FF2B5EF4-FFF2-40B4-BE49-F238E27FC236}">
                <a16:creationId xmlns:a16="http://schemas.microsoft.com/office/drawing/2014/main" id="{2F20B3E0-C1DE-4269-B2FD-8586CB4287F7}"/>
              </a:ext>
            </a:extLst>
          </p:cNvPr>
          <p:cNvSpPr/>
          <p:nvPr/>
        </p:nvSpPr>
        <p:spPr>
          <a:xfrm rot="10800000">
            <a:off x="4283968" y="4365104"/>
            <a:ext cx="432048" cy="936104"/>
          </a:xfrm>
          <a:prstGeom prst="downArrow">
            <a:avLst>
              <a:gd name="adj1" fmla="val 50000"/>
              <a:gd name="adj2" fmla="val 60920"/>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1" name="Прямая со стрелкой 60">
            <a:extLst>
              <a:ext uri="{FF2B5EF4-FFF2-40B4-BE49-F238E27FC236}">
                <a16:creationId xmlns:a16="http://schemas.microsoft.com/office/drawing/2014/main" id="{040CB852-87DE-4686-9117-CEFB864647F6}"/>
              </a:ext>
            </a:extLst>
          </p:cNvPr>
          <p:cNvCxnSpPr/>
          <p:nvPr/>
        </p:nvCxnSpPr>
        <p:spPr>
          <a:xfrm flipH="1">
            <a:off x="5162159" y="2881510"/>
            <a:ext cx="901615" cy="317347"/>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a:extLst>
              <a:ext uri="{FF2B5EF4-FFF2-40B4-BE49-F238E27FC236}">
                <a16:creationId xmlns:a16="http://schemas.microsoft.com/office/drawing/2014/main" id="{F7B77965-410B-4B8F-8D40-5D4B5B322EB2}"/>
              </a:ext>
            </a:extLst>
          </p:cNvPr>
          <p:cNvCxnSpPr>
            <a:stCxn id="51" idx="3"/>
          </p:cNvCxnSpPr>
          <p:nvPr/>
        </p:nvCxnSpPr>
        <p:spPr>
          <a:xfrm>
            <a:off x="2943587" y="2866356"/>
            <a:ext cx="1008805" cy="340438"/>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340ADEFD-0C26-45B9-8AF1-A0870FAAA4FD}"/>
              </a:ext>
            </a:extLst>
          </p:cNvPr>
          <p:cNvCxnSpPr/>
          <p:nvPr/>
        </p:nvCxnSpPr>
        <p:spPr>
          <a:xfrm>
            <a:off x="1691680" y="4781864"/>
            <a:ext cx="0" cy="13460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id="{461ECE29-AAC6-418A-ABF0-9E913287BA14}"/>
              </a:ext>
            </a:extLst>
          </p:cNvPr>
          <p:cNvCxnSpPr/>
          <p:nvPr/>
        </p:nvCxnSpPr>
        <p:spPr>
          <a:xfrm flipH="1">
            <a:off x="35496" y="6125850"/>
            <a:ext cx="1656184" cy="247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a:extLst>
              <a:ext uri="{FF2B5EF4-FFF2-40B4-BE49-F238E27FC236}">
                <a16:creationId xmlns:a16="http://schemas.microsoft.com/office/drawing/2014/main" id="{E734B578-AC66-4CF5-95C3-53671015C3D4}"/>
              </a:ext>
            </a:extLst>
          </p:cNvPr>
          <p:cNvCxnSpPr>
            <a:stCxn id="51" idx="2"/>
          </p:cNvCxnSpPr>
          <p:nvPr/>
        </p:nvCxnSpPr>
        <p:spPr>
          <a:xfrm flipH="1">
            <a:off x="971600" y="3356992"/>
            <a:ext cx="1003183" cy="1415377"/>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6" name="Прямоугольник 65">
            <a:extLst>
              <a:ext uri="{FF2B5EF4-FFF2-40B4-BE49-F238E27FC236}">
                <a16:creationId xmlns:a16="http://schemas.microsoft.com/office/drawing/2014/main" id="{3AA859FF-F913-40A2-AB9B-B06E1EFBF45F}"/>
              </a:ext>
            </a:extLst>
          </p:cNvPr>
          <p:cNvSpPr/>
          <p:nvPr/>
        </p:nvSpPr>
        <p:spPr>
          <a:xfrm rot="18331951">
            <a:off x="889625" y="3961005"/>
            <a:ext cx="1479206" cy="492443"/>
          </a:xfrm>
          <a:prstGeom prst="rect">
            <a:avLst/>
          </a:prstGeom>
        </p:spPr>
        <p:txBody>
          <a:bodyPr wrap="square">
            <a:spAutoFit/>
          </a:bodyPr>
          <a:lstStyle/>
          <a:p>
            <a:pPr algn="ctr"/>
            <a:r>
              <a:rPr lang="en-US" sz="1300" dirty="0" err="1">
                <a:solidFill>
                  <a:srgbClr val="000000"/>
                </a:solidFill>
              </a:rPr>
              <a:t>UniDbTango</a:t>
            </a:r>
            <a:r>
              <a:rPr lang="en-US" sz="1300" dirty="0">
                <a:solidFill>
                  <a:srgbClr val="000000"/>
                </a:solidFill>
              </a:rPr>
              <a:t> class</a:t>
            </a:r>
            <a:endParaRPr lang="en-US" sz="1300" dirty="0"/>
          </a:p>
        </p:txBody>
      </p:sp>
      <p:pic>
        <p:nvPicPr>
          <p:cNvPr id="67" name="Рисунок 66">
            <a:extLst>
              <a:ext uri="{FF2B5EF4-FFF2-40B4-BE49-F238E27FC236}">
                <a16:creationId xmlns:a16="http://schemas.microsoft.com/office/drawing/2014/main" id="{7B3CD63F-EE14-4246-811E-813311873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029" y="1064283"/>
            <a:ext cx="682323" cy="682323"/>
          </a:xfrm>
          <a:prstGeom prst="rect">
            <a:avLst/>
          </a:prstGeom>
        </p:spPr>
      </p:pic>
      <p:sp>
        <p:nvSpPr>
          <p:cNvPr id="68" name="Прямоугольник 67">
            <a:extLst>
              <a:ext uri="{FF2B5EF4-FFF2-40B4-BE49-F238E27FC236}">
                <a16:creationId xmlns:a16="http://schemas.microsoft.com/office/drawing/2014/main" id="{8525278E-87A3-4AFA-BE25-DF48CB57B582}"/>
              </a:ext>
            </a:extLst>
          </p:cNvPr>
          <p:cNvSpPr/>
          <p:nvPr/>
        </p:nvSpPr>
        <p:spPr>
          <a:xfrm>
            <a:off x="7020272" y="1667556"/>
            <a:ext cx="787896" cy="338554"/>
          </a:xfrm>
          <a:prstGeom prst="rect">
            <a:avLst/>
          </a:prstGeom>
        </p:spPr>
        <p:txBody>
          <a:bodyPr wrap="square">
            <a:spAutoFit/>
          </a:bodyPr>
          <a:lstStyle/>
          <a:p>
            <a:pPr algn="ctr"/>
            <a:r>
              <a:rPr lang="en-US" sz="1600" dirty="0"/>
              <a:t>users</a:t>
            </a:r>
            <a:endParaRPr lang="ru-RU" sz="1600" dirty="0"/>
          </a:p>
        </p:txBody>
      </p:sp>
      <p:cxnSp>
        <p:nvCxnSpPr>
          <p:cNvPr id="69" name="Прямая со стрелкой 68">
            <a:extLst>
              <a:ext uri="{FF2B5EF4-FFF2-40B4-BE49-F238E27FC236}">
                <a16:creationId xmlns:a16="http://schemas.microsoft.com/office/drawing/2014/main" id="{C4FF4E79-EB28-45DD-96F3-74BD69AE2181}"/>
              </a:ext>
            </a:extLst>
          </p:cNvPr>
          <p:cNvCxnSpPr/>
          <p:nvPr/>
        </p:nvCxnSpPr>
        <p:spPr>
          <a:xfrm>
            <a:off x="7412296" y="1916832"/>
            <a:ext cx="1" cy="413809"/>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72" name="Рисунок 71">
            <a:extLst>
              <a:ext uri="{FF2B5EF4-FFF2-40B4-BE49-F238E27FC236}">
                <a16:creationId xmlns:a16="http://schemas.microsoft.com/office/drawing/2014/main" id="{25913AB4-B5EC-4BC0-B257-A94A30668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54" y="1052737"/>
            <a:ext cx="728298" cy="789982"/>
          </a:xfrm>
          <a:prstGeom prst="rect">
            <a:avLst/>
          </a:prstGeom>
          <a:effectLst>
            <a:innerShdw blurRad="114300">
              <a:schemeClr val="bg1">
                <a:lumMod val="65000"/>
              </a:schemeClr>
            </a:innerShdw>
          </a:effectLst>
        </p:spPr>
      </p:pic>
      <p:cxnSp>
        <p:nvCxnSpPr>
          <p:cNvPr id="73" name="Прямая со стрелкой 72">
            <a:extLst>
              <a:ext uri="{FF2B5EF4-FFF2-40B4-BE49-F238E27FC236}">
                <a16:creationId xmlns:a16="http://schemas.microsoft.com/office/drawing/2014/main" id="{DB17F7EB-C8A9-47C0-B8CC-6A02717E5FDD}"/>
              </a:ext>
            </a:extLst>
          </p:cNvPr>
          <p:cNvCxnSpPr>
            <a:endCxn id="51" idx="0"/>
          </p:cNvCxnSpPr>
          <p:nvPr/>
        </p:nvCxnSpPr>
        <p:spPr>
          <a:xfrm>
            <a:off x="1974783" y="1988840"/>
            <a:ext cx="0" cy="386879"/>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4" name="Прямоугольник 73">
            <a:extLst>
              <a:ext uri="{FF2B5EF4-FFF2-40B4-BE49-F238E27FC236}">
                <a16:creationId xmlns:a16="http://schemas.microsoft.com/office/drawing/2014/main" id="{27B1FD69-30B9-4E7A-A0B1-8A189B1F8150}"/>
              </a:ext>
            </a:extLst>
          </p:cNvPr>
          <p:cNvSpPr/>
          <p:nvPr/>
        </p:nvSpPr>
        <p:spPr>
          <a:xfrm>
            <a:off x="3707904" y="4090472"/>
            <a:ext cx="1631586" cy="292388"/>
          </a:xfrm>
          <a:prstGeom prst="rect">
            <a:avLst/>
          </a:prstGeom>
        </p:spPr>
        <p:txBody>
          <a:bodyPr wrap="square">
            <a:spAutoFit/>
          </a:bodyPr>
          <a:lstStyle/>
          <a:p>
            <a:pPr algn="ctr"/>
            <a:r>
              <a:rPr lang="en-US" sz="1300" dirty="0"/>
              <a:t>PostgreSQL</a:t>
            </a:r>
          </a:p>
        </p:txBody>
      </p:sp>
      <p:cxnSp>
        <p:nvCxnSpPr>
          <p:cNvPr id="75" name="Прямая соединительная линия 74">
            <a:extLst>
              <a:ext uri="{FF2B5EF4-FFF2-40B4-BE49-F238E27FC236}">
                <a16:creationId xmlns:a16="http://schemas.microsoft.com/office/drawing/2014/main" id="{43614DF3-AB9F-4B8B-8456-FF30578D5EBA}"/>
              </a:ext>
            </a:extLst>
          </p:cNvPr>
          <p:cNvCxnSpPr/>
          <p:nvPr/>
        </p:nvCxnSpPr>
        <p:spPr>
          <a:xfrm flipH="1">
            <a:off x="35496" y="4772369"/>
            <a:ext cx="1656184" cy="247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Прямоугольник 75">
            <a:extLst>
              <a:ext uri="{FF2B5EF4-FFF2-40B4-BE49-F238E27FC236}">
                <a16:creationId xmlns:a16="http://schemas.microsoft.com/office/drawing/2014/main" id="{750A9713-30B4-47C9-9E4B-3D93FFBB8621}"/>
              </a:ext>
            </a:extLst>
          </p:cNvPr>
          <p:cNvSpPr/>
          <p:nvPr/>
        </p:nvSpPr>
        <p:spPr>
          <a:xfrm>
            <a:off x="2139719" y="1070492"/>
            <a:ext cx="1784209" cy="830997"/>
          </a:xfrm>
          <a:prstGeom prst="rect">
            <a:avLst/>
          </a:prstGeom>
        </p:spPr>
        <p:txBody>
          <a:bodyPr wrap="square">
            <a:spAutoFit/>
          </a:bodyPr>
          <a:lstStyle/>
          <a:p>
            <a:pPr algn="ctr"/>
            <a:r>
              <a:rPr lang="en-US" sz="1200" dirty="0"/>
              <a:t>detector simulation</a:t>
            </a:r>
          </a:p>
          <a:p>
            <a:pPr algn="ctr"/>
            <a:r>
              <a:rPr lang="en-US" sz="1200" dirty="0"/>
              <a:t>raw data processing</a:t>
            </a:r>
          </a:p>
          <a:p>
            <a:pPr algn="ctr"/>
            <a:r>
              <a:rPr lang="en-US" sz="1200" dirty="0">
                <a:solidFill>
                  <a:srgbClr val="000000"/>
                </a:solidFill>
              </a:rPr>
              <a:t>event reconstruction</a:t>
            </a:r>
          </a:p>
          <a:p>
            <a:pPr algn="ctr"/>
            <a:r>
              <a:rPr lang="en-US" sz="1200" dirty="0">
                <a:solidFill>
                  <a:srgbClr val="000000"/>
                </a:solidFill>
              </a:rPr>
              <a:t>physics analysis</a:t>
            </a:r>
            <a:endParaRPr lang="ru-RU" sz="1200" dirty="0">
              <a:solidFill>
                <a:srgbClr val="000000"/>
              </a:solidFill>
            </a:endParaRPr>
          </a:p>
        </p:txBody>
      </p:sp>
      <p:sp>
        <p:nvSpPr>
          <p:cNvPr id="77" name="Прямоугольник 76">
            <a:extLst>
              <a:ext uri="{FF2B5EF4-FFF2-40B4-BE49-F238E27FC236}">
                <a16:creationId xmlns:a16="http://schemas.microsoft.com/office/drawing/2014/main" id="{43E99FA5-03B1-448C-B34D-395913CD7866}"/>
              </a:ext>
            </a:extLst>
          </p:cNvPr>
          <p:cNvSpPr/>
          <p:nvPr/>
        </p:nvSpPr>
        <p:spPr>
          <a:xfrm>
            <a:off x="5940152" y="1178996"/>
            <a:ext cx="1280153" cy="461665"/>
          </a:xfrm>
          <a:prstGeom prst="rect">
            <a:avLst/>
          </a:prstGeom>
        </p:spPr>
        <p:txBody>
          <a:bodyPr wrap="square">
            <a:spAutoFit/>
          </a:bodyPr>
          <a:lstStyle/>
          <a:p>
            <a:pPr algn="ctr"/>
            <a:r>
              <a:rPr lang="en-US" sz="1200" dirty="0"/>
              <a:t>reading and changing data</a:t>
            </a:r>
            <a:endParaRPr lang="ru-RU" sz="1200" dirty="0">
              <a:solidFill>
                <a:srgbClr val="000000"/>
              </a:solidFill>
            </a:endParaRPr>
          </a:p>
        </p:txBody>
      </p:sp>
      <p:sp>
        <p:nvSpPr>
          <p:cNvPr id="78" name="Прямоугольник 77">
            <a:extLst>
              <a:ext uri="{FF2B5EF4-FFF2-40B4-BE49-F238E27FC236}">
                <a16:creationId xmlns:a16="http://schemas.microsoft.com/office/drawing/2014/main" id="{42279726-F6F5-4298-A6A2-22DB29AE05E0}"/>
              </a:ext>
            </a:extLst>
          </p:cNvPr>
          <p:cNvSpPr/>
          <p:nvPr/>
        </p:nvSpPr>
        <p:spPr>
          <a:xfrm>
            <a:off x="899592" y="1712282"/>
            <a:ext cx="2175016" cy="323165"/>
          </a:xfrm>
          <a:prstGeom prst="rect">
            <a:avLst/>
          </a:prstGeom>
        </p:spPr>
        <p:txBody>
          <a:bodyPr wrap="square">
            <a:spAutoFit/>
          </a:bodyPr>
          <a:lstStyle/>
          <a:p>
            <a:pPr algn="ctr"/>
            <a:r>
              <a:rPr lang="en-US" sz="1500" dirty="0"/>
              <a:t>BmnRoot</a:t>
            </a:r>
            <a:endParaRPr lang="ru-RU" sz="1500" dirty="0"/>
          </a:p>
        </p:txBody>
      </p:sp>
      <p:sp>
        <p:nvSpPr>
          <p:cNvPr id="80" name="Прямоугольник 79">
            <a:extLst>
              <a:ext uri="{FF2B5EF4-FFF2-40B4-BE49-F238E27FC236}">
                <a16:creationId xmlns:a16="http://schemas.microsoft.com/office/drawing/2014/main" id="{9B1EC5DD-7C1B-43D8-82C9-05969051AC91}"/>
              </a:ext>
            </a:extLst>
          </p:cNvPr>
          <p:cNvSpPr/>
          <p:nvPr/>
        </p:nvSpPr>
        <p:spPr>
          <a:xfrm>
            <a:off x="3121338" y="4641105"/>
            <a:ext cx="1190884" cy="461665"/>
          </a:xfrm>
          <a:prstGeom prst="rect">
            <a:avLst/>
          </a:prstGeom>
        </p:spPr>
        <p:txBody>
          <a:bodyPr wrap="square">
            <a:spAutoFit/>
          </a:bodyPr>
          <a:lstStyle/>
          <a:p>
            <a:pPr algn="r"/>
            <a:r>
              <a:rPr lang="en-US" sz="1200" dirty="0">
                <a:solidFill>
                  <a:schemeClr val="tx1">
                    <a:lumMod val="75000"/>
                    <a:lumOff val="25000"/>
                  </a:schemeClr>
                </a:solidFill>
              </a:rPr>
              <a:t>configuration</a:t>
            </a:r>
          </a:p>
          <a:p>
            <a:pPr algn="r"/>
            <a:r>
              <a:rPr lang="en-US" sz="1200" dirty="0">
                <a:solidFill>
                  <a:schemeClr val="tx1">
                    <a:lumMod val="75000"/>
                    <a:lumOff val="25000"/>
                  </a:schemeClr>
                </a:solidFill>
              </a:rPr>
              <a:t>calibration</a:t>
            </a:r>
            <a:endParaRPr lang="ru-RU" sz="1100" dirty="0">
              <a:solidFill>
                <a:schemeClr val="tx1">
                  <a:lumMod val="75000"/>
                  <a:lumOff val="25000"/>
                </a:schemeClr>
              </a:solidFill>
            </a:endParaRPr>
          </a:p>
        </p:txBody>
      </p:sp>
      <p:sp>
        <p:nvSpPr>
          <p:cNvPr id="81" name="Прямоугольник 80">
            <a:extLst>
              <a:ext uri="{FF2B5EF4-FFF2-40B4-BE49-F238E27FC236}">
                <a16:creationId xmlns:a16="http://schemas.microsoft.com/office/drawing/2014/main" id="{5F279D81-34A9-4FF6-AD8C-47D9F5101BFA}"/>
              </a:ext>
            </a:extLst>
          </p:cNvPr>
          <p:cNvSpPr/>
          <p:nvPr/>
        </p:nvSpPr>
        <p:spPr>
          <a:xfrm>
            <a:off x="4711077" y="4641104"/>
            <a:ext cx="1256825" cy="461665"/>
          </a:xfrm>
          <a:prstGeom prst="rect">
            <a:avLst/>
          </a:prstGeom>
        </p:spPr>
        <p:txBody>
          <a:bodyPr wrap="square">
            <a:spAutoFit/>
          </a:bodyPr>
          <a:lstStyle/>
          <a:p>
            <a:r>
              <a:rPr lang="en-US" sz="1200" dirty="0">
                <a:solidFill>
                  <a:schemeClr val="tx1">
                    <a:lumMod val="75000"/>
                    <a:lumOff val="25000"/>
                  </a:schemeClr>
                </a:solidFill>
              </a:rPr>
              <a:t>parameter and</a:t>
            </a:r>
          </a:p>
          <a:p>
            <a:r>
              <a:rPr lang="en-US" sz="1200" dirty="0">
                <a:solidFill>
                  <a:schemeClr val="tx1">
                    <a:lumMod val="75000"/>
                    <a:lumOff val="25000"/>
                  </a:schemeClr>
                </a:solidFill>
              </a:rPr>
              <a:t>algorithm data</a:t>
            </a:r>
            <a:endParaRPr lang="ru-RU" sz="1100" dirty="0">
              <a:solidFill>
                <a:schemeClr val="tx1">
                  <a:lumMod val="75000"/>
                  <a:lumOff val="25000"/>
                </a:schemeClr>
              </a:solidFill>
            </a:endParaRPr>
          </a:p>
        </p:txBody>
      </p:sp>
      <p:sp>
        <p:nvSpPr>
          <p:cNvPr id="90" name="Rectangle 2">
            <a:extLst>
              <a:ext uri="{FF2B5EF4-FFF2-40B4-BE49-F238E27FC236}">
                <a16:creationId xmlns:a16="http://schemas.microsoft.com/office/drawing/2014/main" id="{84AFCF9F-978F-41AD-9671-793E781E3597}"/>
              </a:ext>
            </a:extLst>
          </p:cNvPr>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The Unified Database in offline processing</a:t>
            </a:r>
            <a:endParaRPr lang="en-US" altLang="ru-RU" sz="3000" b="1" dirty="0">
              <a:solidFill>
                <a:schemeClr val="accent1"/>
              </a:solidFill>
              <a:effectLst>
                <a:outerShdw blurRad="38100" dist="38100" dir="2700000" algn="tl">
                  <a:srgbClr val="000000">
                    <a:alpha val="43137"/>
                  </a:srgbClr>
                </a:outerShdw>
              </a:effectLst>
            </a:endParaRPr>
          </a:p>
        </p:txBody>
      </p:sp>
      <p:pic>
        <p:nvPicPr>
          <p:cNvPr id="71" name="Рисунок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9323" y="5172869"/>
            <a:ext cx="2188781" cy="1424483"/>
          </a:xfrm>
          <a:prstGeom prst="rect">
            <a:avLst/>
          </a:prstGeom>
        </p:spPr>
      </p:pic>
      <p:pic>
        <p:nvPicPr>
          <p:cNvPr id="70" name="Рисунок 69">
            <a:extLst>
              <a:ext uri="{FF2B5EF4-FFF2-40B4-BE49-F238E27FC236}">
                <a16:creationId xmlns:a16="http://schemas.microsoft.com/office/drawing/2014/main" id="{52D8ABA9-B2ED-4786-8E26-6B1110E3C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6662" y="2349870"/>
            <a:ext cx="2579062" cy="1583186"/>
          </a:xfrm>
          <a:prstGeom prst="rect">
            <a:avLst/>
          </a:prstGeom>
        </p:spPr>
      </p:pic>
    </p:spTree>
    <p:extLst>
      <p:ext uri="{BB962C8B-B14F-4D97-AF65-F5344CB8AC3E}">
        <p14:creationId xmlns:p14="http://schemas.microsoft.com/office/powerpoint/2010/main" val="204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431040"/>
            <a:ext cx="9144000" cy="576411"/>
          </a:xfrm>
        </p:spPr>
        <p:txBody>
          <a:bodyPr/>
          <a:lstStyle/>
          <a:p>
            <a:pPr>
              <a:defRPr/>
            </a:pPr>
            <a:r>
              <a:rPr lang="en-US" sz="3000" b="1" dirty="0">
                <a:effectLst>
                  <a:outerShdw blurRad="38100" dist="38100" dir="2700000" algn="tl">
                    <a:srgbClr val="000000">
                      <a:alpha val="43137"/>
                    </a:srgbClr>
                  </a:outerShdw>
                </a:effectLst>
              </a:rPr>
              <a:t>Web-interface of the simulation part</a:t>
            </a:r>
            <a:endParaRPr lang="en-US" altLang="ru-RU" sz="3000" b="1" dirty="0">
              <a:solidFill>
                <a:schemeClr val="bg1"/>
              </a:solidFill>
              <a:effectLst>
                <a:outerShdw blurRad="38100" dist="38100" dir="2700000" algn="tl">
                  <a:srgbClr val="000000">
                    <a:alpha val="43137"/>
                  </a:srgbClr>
                </a:outerShdw>
              </a:effectLst>
            </a:endParaRPr>
          </a:p>
        </p:txBody>
      </p:sp>
      <p:sp>
        <p:nvSpPr>
          <p:cNvPr id="16" name="Прямоугольник 15">
            <a:extLst>
              <a:ext uri="{FF2B5EF4-FFF2-40B4-BE49-F238E27FC236}">
                <a16:creationId xmlns:a16="http://schemas.microsoft.com/office/drawing/2014/main" id="{1D852175-80E8-4D13-ACCF-5508C98D2617}"/>
              </a:ext>
            </a:extLst>
          </p:cNvPr>
          <p:cNvSpPr/>
          <p:nvPr/>
        </p:nvSpPr>
        <p:spPr>
          <a:xfrm>
            <a:off x="251520" y="1111545"/>
            <a:ext cx="6768751" cy="692497"/>
          </a:xfrm>
          <a:prstGeom prst="rect">
            <a:avLst/>
          </a:prstGeom>
        </p:spPr>
        <p:txBody>
          <a:bodyPr wrap="square">
            <a:spAutoFit/>
          </a:bodyPr>
          <a:lstStyle/>
          <a:p>
            <a:pPr algn="ctr">
              <a:lnSpc>
                <a:spcPct val="130000"/>
              </a:lnSpc>
            </a:pPr>
            <a:r>
              <a:rPr lang="en-US" sz="1500" dirty="0"/>
              <a:t>It contains paths to all simulated data files for different event generators</a:t>
            </a:r>
          </a:p>
          <a:p>
            <a:pPr algn="ctr">
              <a:lnSpc>
                <a:spcPct val="130000"/>
              </a:lnSpc>
            </a:pPr>
            <a:r>
              <a:rPr lang="en-US" sz="1500" dirty="0">
                <a:solidFill>
                  <a:srgbClr val="000000"/>
                </a:solidFill>
              </a:rPr>
              <a:t>Easy search by many parameters</a:t>
            </a:r>
            <a:endParaRPr lang="ru-RU" sz="1500" dirty="0">
              <a:solidFill>
                <a:srgbClr val="000000"/>
              </a:solidFill>
            </a:endParaRPr>
          </a:p>
        </p:txBody>
      </p:sp>
      <mc:AlternateContent xmlns:mc="http://schemas.openxmlformats.org/markup-compatibility/2006" xmlns:a14="http://schemas.microsoft.com/office/drawing/2010/main">
        <mc:Choice Requires="a14">
          <p:sp>
            <p:nvSpPr>
              <p:cNvPr id="17" name="TextShape 2">
                <a:extLst>
                  <a:ext uri="{FF2B5EF4-FFF2-40B4-BE49-F238E27FC236}">
                    <a16:creationId xmlns:a16="http://schemas.microsoft.com/office/drawing/2014/main" id="{607E04C8-8E7F-4CC5-867E-FA01DFF17220}"/>
                  </a:ext>
                </a:extLst>
              </p:cNvPr>
              <p:cNvSpPr txBox="1"/>
              <p:nvPr/>
            </p:nvSpPr>
            <p:spPr>
              <a:xfrm>
                <a:off x="7362900" y="2700128"/>
                <a:ext cx="1800200" cy="2448272"/>
              </a:xfrm>
              <a:prstGeom prst="rect">
                <a:avLst/>
              </a:prstGeom>
              <a:noFill/>
              <a:ln>
                <a:noFill/>
              </a:ln>
            </p:spPr>
            <p:txBody>
              <a:bodyPr lIns="90000" tIns="45000" rIns="90000" bIns="45000"/>
              <a:lstStyle/>
              <a:p>
                <a:r>
                  <a:rPr lang="en-US" sz="1400" b="0" strike="noStrike" spc="-1" dirty="0">
                    <a:solidFill>
                      <a:srgbClr val="990000"/>
                    </a:solidFill>
                    <a:uFill>
                      <a:solidFill>
                        <a:srgbClr val="FFFFFF"/>
                      </a:solidFill>
                    </a:uFill>
                    <a:latin typeface="Arial"/>
                  </a:rPr>
                  <a:t>event generators:</a:t>
                </a:r>
              </a:p>
              <a:p>
                <a:r>
                  <a:rPr lang="en-US" sz="1400" b="0" strike="noStrike" spc="-1" dirty="0">
                    <a:solidFill>
                      <a:srgbClr val="990000"/>
                    </a:solidFill>
                    <a:uFill>
                      <a:solidFill>
                        <a:srgbClr val="FFFFFF"/>
                      </a:solidFill>
                    </a:uFill>
                    <a:latin typeface="Arial"/>
                  </a:rPr>
                  <a:t>UrQMD</a:t>
                </a:r>
                <a:endParaRPr lang="en-US" sz="1400" b="0" strike="noStrike" spc="-1" dirty="0">
                  <a:solidFill>
                    <a:srgbClr val="000000"/>
                  </a:solidFill>
                  <a:uFill>
                    <a:solidFill>
                      <a:srgbClr val="FFFFFF"/>
                    </a:solidFill>
                  </a:uFill>
                  <a:latin typeface="Arial"/>
                </a:endParaRPr>
              </a:p>
              <a:p>
                <a:r>
                  <a:rPr lang="en-US" sz="1400" b="0" strike="noStrike" spc="-1" dirty="0">
                    <a:solidFill>
                      <a:srgbClr val="990000"/>
                    </a:solidFill>
                    <a:uFill>
                      <a:solidFill>
                        <a:srgbClr val="FFFFFF"/>
                      </a:solidFill>
                    </a:uFill>
                    <a:latin typeface="Arial"/>
                  </a:rPr>
                  <a:t>QGSM</a:t>
                </a:r>
                <a:endParaRPr lang="en-US" sz="1400" spc="-1" dirty="0">
                  <a:solidFill>
                    <a:srgbClr val="000000"/>
                  </a:solidFill>
                  <a:uFill>
                    <a:solidFill>
                      <a:srgbClr val="FFFFFF"/>
                    </a:solidFill>
                  </a:uFill>
                  <a:latin typeface="Arial"/>
                </a:endParaRPr>
              </a:p>
              <a:p>
                <a:r>
                  <a:rPr lang="en-US" sz="1400" spc="-1" dirty="0">
                    <a:solidFill>
                      <a:srgbClr val="990000"/>
                    </a:solidFill>
                    <a:uFill>
                      <a:solidFill>
                        <a:srgbClr val="FFFFFF"/>
                      </a:solidFill>
                    </a:uFill>
                    <a:latin typeface="Arial"/>
                  </a:rPr>
                  <a:t>Hybrid UrQMD</a:t>
                </a:r>
                <a:endParaRPr lang="en-US" sz="1400" spc="-1" dirty="0">
                  <a:solidFill>
                    <a:srgbClr val="000000"/>
                  </a:solidFill>
                  <a:uFill>
                    <a:solidFill>
                      <a:srgbClr val="FFFFFF"/>
                    </a:solidFill>
                  </a:uFill>
                  <a:latin typeface="Arial"/>
                </a:endParaRPr>
              </a:p>
              <a:p>
                <a:r>
                  <a:rPr lang="en-US" sz="1400" spc="-1" dirty="0" err="1">
                    <a:solidFill>
                      <a:srgbClr val="990000"/>
                    </a:solidFill>
                    <a:uFill>
                      <a:solidFill>
                        <a:srgbClr val="FFFFFF"/>
                      </a:solidFill>
                    </a:uFill>
                    <a:latin typeface="Arial"/>
                  </a:rPr>
                  <a:t>vHLLE_UrQMD</a:t>
                </a:r>
                <a:endParaRPr lang="en-US" sz="1400" spc="-1" dirty="0">
                  <a:solidFill>
                    <a:srgbClr val="000000"/>
                  </a:solidFill>
                  <a:uFill>
                    <a:solidFill>
                      <a:srgbClr val="FFFFFF"/>
                    </a:solidFill>
                  </a:uFill>
                  <a:latin typeface="Arial"/>
                </a:endParaRPr>
              </a:p>
              <a:p>
                <a:r>
                  <a:rPr lang="en-US" sz="1400" spc="-1" dirty="0">
                    <a:solidFill>
                      <a:srgbClr val="990000"/>
                    </a:solidFill>
                    <a:uFill>
                      <a:solidFill>
                        <a:srgbClr val="FFFFFF"/>
                      </a:solidFill>
                    </a:uFill>
                    <a:latin typeface="Arial"/>
                  </a:rPr>
                  <a:t>3FD(Theseus)</a:t>
                </a:r>
                <a:endParaRPr lang="en-US" sz="1400" b="0" strike="noStrike" spc="-1" dirty="0">
                  <a:solidFill>
                    <a:srgbClr val="000000"/>
                  </a:solidFill>
                  <a:uFill>
                    <a:solidFill>
                      <a:srgbClr val="FFFFFF"/>
                    </a:solidFill>
                  </a:uFill>
                  <a:latin typeface="Arial"/>
                </a:endParaRPr>
              </a:p>
              <a:p>
                <a:r>
                  <a:rPr lang="en-US" sz="1400" spc="-1" dirty="0">
                    <a:solidFill>
                      <a:srgbClr val="990000"/>
                    </a:solidFill>
                    <a:uFill>
                      <a:solidFill>
                        <a:srgbClr val="FFFFFF"/>
                      </a:solidFill>
                    </a:uFill>
                    <a:latin typeface="Arial"/>
                  </a:rPr>
                  <a:t>…</a:t>
                </a:r>
                <a:endParaRPr lang="en-US" sz="1400" b="0" strike="noStrike" spc="-1" dirty="0">
                  <a:solidFill>
                    <a:srgbClr val="000000"/>
                  </a:solidFill>
                  <a:uFill>
                    <a:solidFill>
                      <a:srgbClr val="FFFFFF"/>
                    </a:solidFill>
                  </a:uFill>
                  <a:latin typeface="Arial"/>
                </a:endParaRPr>
              </a:p>
              <a:p>
                <a:pPr marL="176213" indent="-176213">
                  <a:lnSpc>
                    <a:spcPct val="130000"/>
                  </a:lnSpc>
                  <a:buFont typeface="Wingdings" panose="05000000000000000000" pitchFamily="2" charset="2"/>
                  <a:buChar char="Ø"/>
                </a:pPr>
                <a:r>
                  <a:rPr lang="en-US" altLang="ru-RU" sz="1400" dirty="0">
                    <a:solidFill>
                      <a:srgbClr val="C00000"/>
                    </a:solidFill>
                  </a:rPr>
                  <a:t>1,2TB </a:t>
                </a:r>
              </a:p>
              <a:p>
                <a:pPr marL="176213" indent="-176213">
                  <a:lnSpc>
                    <a:spcPct val="130000"/>
                  </a:lnSpc>
                  <a:buFont typeface="Wingdings" panose="05000000000000000000" pitchFamily="2" charset="2"/>
                  <a:buChar char="Ø"/>
                </a:pPr>
                <a:r>
                  <a:rPr lang="en-US" altLang="ru-RU" sz="1400" dirty="0">
                    <a:solidFill>
                      <a:srgbClr val="C00000"/>
                    </a:solidFill>
                  </a:rPr>
                  <a:t>~ </a:t>
                </a:r>
                <a:r>
                  <a:rPr lang="en-US" sz="1400" b="0" strike="noStrike" spc="-1" dirty="0">
                    <a:solidFill>
                      <a:srgbClr val="990000"/>
                    </a:solidFill>
                    <a:uFill>
                      <a:solidFill>
                        <a:srgbClr val="FFFFFF"/>
                      </a:solidFill>
                    </a:uFill>
                    <a:latin typeface="Arial"/>
                  </a:rPr>
                  <a:t>34 000 files</a:t>
                </a:r>
              </a:p>
              <a:p>
                <a:pPr marL="176213" indent="-176213">
                  <a:lnSpc>
                    <a:spcPct val="130000"/>
                  </a:lnSpc>
                  <a:buFont typeface="Wingdings" panose="05000000000000000000" pitchFamily="2" charset="2"/>
                  <a:buChar char="Ø"/>
                </a:pPr>
                <a:r>
                  <a:rPr lang="en-US" sz="1400" b="0" strike="noStrike" spc="-1" dirty="0">
                    <a:solidFill>
                      <a:srgbClr val="990000"/>
                    </a:solidFill>
                    <a:uFill>
                      <a:solidFill>
                        <a:srgbClr val="FFFFFF"/>
                      </a:solidFill>
                    </a:uFill>
                    <a:latin typeface="Arial"/>
                  </a:rPr>
                  <a:t>~ </a:t>
                </a:r>
                <a14:m>
                  <m:oMath xmlns:m="http://schemas.openxmlformats.org/officeDocument/2006/math">
                    <m:sSup>
                      <m:sSupPr>
                        <m:ctrlPr>
                          <a:rPr lang="en-US" sz="1500" b="0" i="1" strike="noStrike" spc="-1" smtClean="0">
                            <a:solidFill>
                              <a:srgbClr val="990000"/>
                            </a:solidFill>
                            <a:uFill>
                              <a:solidFill>
                                <a:srgbClr val="FFFFFF"/>
                              </a:solidFill>
                            </a:uFill>
                            <a:latin typeface="Cambria Math" panose="02040503050406030204" pitchFamily="18" charset="0"/>
                          </a:rPr>
                        </m:ctrlPr>
                      </m:sSupPr>
                      <m:e>
                        <m:r>
                          <a:rPr lang="en-US" sz="1500" b="0" i="0" strike="noStrike" spc="-1" smtClean="0">
                            <a:solidFill>
                              <a:srgbClr val="990000"/>
                            </a:solidFill>
                            <a:uFill>
                              <a:solidFill>
                                <a:srgbClr val="FFFFFF"/>
                              </a:solidFill>
                            </a:uFill>
                            <a:latin typeface="Cambria Math" panose="02040503050406030204" pitchFamily="18" charset="0"/>
                          </a:rPr>
                          <m:t>10</m:t>
                        </m:r>
                      </m:e>
                      <m:sup>
                        <m:r>
                          <a:rPr lang="en-US" sz="1500" b="0" i="0" strike="noStrike" spc="-1" smtClean="0">
                            <a:solidFill>
                              <a:srgbClr val="990000"/>
                            </a:solidFill>
                            <a:uFill>
                              <a:solidFill>
                                <a:srgbClr val="FFFFFF"/>
                              </a:solidFill>
                            </a:uFill>
                            <a:latin typeface="Cambria Math" panose="02040503050406030204" pitchFamily="18" charset="0"/>
                          </a:rPr>
                          <m:t>6</m:t>
                        </m:r>
                      </m:sup>
                    </m:sSup>
                  </m:oMath>
                </a14:m>
                <a:r>
                  <a:rPr lang="en-US" sz="1400" b="0" strike="noStrike" spc="-1" dirty="0">
                    <a:solidFill>
                      <a:srgbClr val="990000"/>
                    </a:solidFill>
                    <a:uFill>
                      <a:solidFill>
                        <a:srgbClr val="FFFFFF"/>
                      </a:solidFill>
                    </a:uFill>
                    <a:latin typeface="Arial"/>
                  </a:rPr>
                  <a:t> ev</a:t>
                </a:r>
                <a:r>
                  <a:rPr lang="en-US" sz="1400" spc="-1" dirty="0">
                    <a:solidFill>
                      <a:srgbClr val="990000"/>
                    </a:solidFill>
                    <a:uFill>
                      <a:solidFill>
                        <a:srgbClr val="FFFFFF"/>
                      </a:solidFill>
                    </a:uFill>
                    <a:latin typeface="Arial"/>
                  </a:rPr>
                  <a:t>ents</a:t>
                </a:r>
                <a:r>
                  <a:rPr lang="en-US" sz="1400" b="0" strike="noStrike" spc="-1" dirty="0">
                    <a:solidFill>
                      <a:srgbClr val="990000"/>
                    </a:solidFill>
                    <a:uFill>
                      <a:solidFill>
                        <a:srgbClr val="FFFFFF"/>
                      </a:solidFill>
                    </a:uFill>
                    <a:latin typeface="Arial"/>
                  </a:rPr>
                  <a:t>/file</a:t>
                </a:r>
                <a:endParaRPr lang="en-US" sz="1400" b="0" strike="noStrike" spc="-1" dirty="0">
                  <a:solidFill>
                    <a:srgbClr val="000000"/>
                  </a:solidFill>
                  <a:uFill>
                    <a:solidFill>
                      <a:srgbClr val="FFFFFF"/>
                    </a:solidFill>
                  </a:uFill>
                  <a:latin typeface="Arial"/>
                </a:endParaRPr>
              </a:p>
            </p:txBody>
          </p:sp>
        </mc:Choice>
        <mc:Fallback xmlns="">
          <p:sp>
            <p:nvSpPr>
              <p:cNvPr id="17" name="TextShape 2">
                <a:extLst>
                  <a:ext uri="{FF2B5EF4-FFF2-40B4-BE49-F238E27FC236}">
                    <a16:creationId xmlns:a16="http://schemas.microsoft.com/office/drawing/2014/main" id="{607E04C8-8E7F-4CC5-867E-FA01DFF17220}"/>
                  </a:ext>
                </a:extLst>
              </p:cNvPr>
              <p:cNvSpPr txBox="1">
                <a:spLocks noRot="1" noChangeAspect="1" noMove="1" noResize="1" noEditPoints="1" noAdjustHandles="1" noChangeArrowheads="1" noChangeShapeType="1" noTextEdit="1"/>
              </p:cNvSpPr>
              <p:nvPr/>
            </p:nvSpPr>
            <p:spPr>
              <a:xfrm>
                <a:off x="7362900" y="2700128"/>
                <a:ext cx="1800200" cy="2448272"/>
              </a:xfrm>
              <a:prstGeom prst="rect">
                <a:avLst/>
              </a:prstGeom>
              <a:blipFill>
                <a:blip r:embed="rId3"/>
                <a:stretch>
                  <a:fillRect l="-1017" t="-498" b="-498"/>
                </a:stretch>
              </a:blipFill>
              <a:ln>
                <a:noFill/>
              </a:ln>
            </p:spPr>
            <p:txBody>
              <a:bodyPr/>
              <a:lstStyle/>
              <a:p>
                <a:r>
                  <a:rPr lang="ru-RU">
                    <a:noFill/>
                  </a:rPr>
                  <a:t> </a:t>
                </a:r>
              </a:p>
            </p:txBody>
          </p:sp>
        </mc:Fallback>
      </mc:AlternateContent>
      <p:pic>
        <p:nvPicPr>
          <p:cNvPr id="20" name="Рисунок 19">
            <a:extLst>
              <a:ext uri="{FF2B5EF4-FFF2-40B4-BE49-F238E27FC236}">
                <a16:creationId xmlns:a16="http://schemas.microsoft.com/office/drawing/2014/main" id="{52D8ABA9-B2ED-4786-8E26-6B1110E3C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2" y="1772816"/>
            <a:ext cx="7272808" cy="4608512"/>
          </a:xfrm>
          <a:prstGeom prst="rect">
            <a:avLst/>
          </a:prstGeom>
        </p:spPr>
      </p:pic>
      <p:cxnSp>
        <p:nvCxnSpPr>
          <p:cNvPr id="10" name="Прямая со стрелкой 9"/>
          <p:cNvCxnSpPr>
            <a:cxnSpLocks/>
          </p:cNvCxnSpPr>
          <p:nvPr/>
        </p:nvCxnSpPr>
        <p:spPr>
          <a:xfrm flipH="1">
            <a:off x="3419872" y="2852936"/>
            <a:ext cx="39516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cxnSpLocks/>
          </p:cNvCxnSpPr>
          <p:nvPr/>
        </p:nvCxnSpPr>
        <p:spPr>
          <a:xfrm flipH="1" flipV="1">
            <a:off x="2627784" y="4581128"/>
            <a:ext cx="474373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21"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2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17</a:t>
            </a:fld>
            <a:endParaRPr lang="en-US" sz="1200" dirty="0">
              <a:solidFill>
                <a:schemeClr val="bg2">
                  <a:lumMod val="75000"/>
                </a:schemeClr>
              </a:solidFill>
            </a:endParaRPr>
          </a:p>
        </p:txBody>
      </p:sp>
      <p:sp>
        <p:nvSpPr>
          <p:cNvPr id="23" name="Прямоугольник 22"/>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560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speloff\Dropbox\DOCUMENTS\DAPSY\BMN_DB_1.png"/>
          <p:cNvPicPr>
            <a:picLocks noChangeAspect="1" noChangeArrowheads="1"/>
          </p:cNvPicPr>
          <p:nvPr/>
        </p:nvPicPr>
        <p:blipFill>
          <a:blip r:embed="rId3"/>
          <a:srcRect/>
          <a:stretch>
            <a:fillRect/>
          </a:stretch>
        </p:blipFill>
        <p:spPr bwMode="auto">
          <a:xfrm>
            <a:off x="0" y="1429345"/>
            <a:ext cx="9144000" cy="4879975"/>
          </a:xfrm>
          <a:prstGeom prst="rect">
            <a:avLst/>
          </a:prstGeom>
          <a:ln>
            <a:noFill/>
          </a:ln>
          <a:effectLst>
            <a:outerShdw blurRad="292100" dist="139700" dir="2700000" algn="tl" rotWithShape="0">
              <a:srgbClr val="333333">
                <a:alpha val="65000"/>
              </a:srgbClr>
            </a:outerShdw>
          </a:effectLst>
        </p:spPr>
      </p:pic>
      <p:sp>
        <p:nvSpPr>
          <p:cNvPr id="19458" name="Rectangle 2"/>
          <p:cNvSpPr>
            <a:spLocks noGrp="1" noChangeArrowheads="1"/>
          </p:cNvSpPr>
          <p:nvPr>
            <p:ph type="title"/>
          </p:nvPr>
        </p:nvSpPr>
        <p:spPr>
          <a:xfrm>
            <a:off x="0" y="431040"/>
            <a:ext cx="9144000" cy="576411"/>
          </a:xfrm>
        </p:spPr>
        <p:txBody>
          <a:bodyPr/>
          <a:lstStyle/>
          <a:p>
            <a:pPr>
              <a:defRPr/>
            </a:pPr>
            <a:r>
              <a:rPr lang="en-US" sz="3000" b="1" dirty="0">
                <a:effectLst>
                  <a:outerShdw blurRad="38100" dist="38100" dir="2700000" algn="tl">
                    <a:srgbClr val="000000">
                      <a:alpha val="43137"/>
                    </a:srgbClr>
                  </a:outerShdw>
                </a:effectLst>
              </a:rPr>
              <a:t>Web-interface of the experimental part</a:t>
            </a:r>
            <a:endParaRPr lang="en-US" altLang="ru-RU" sz="3000" b="1" dirty="0">
              <a:solidFill>
                <a:schemeClr val="bg1"/>
              </a:solidFill>
              <a:effectLst>
                <a:outerShdw blurRad="38100" dist="38100" dir="2700000" algn="tl">
                  <a:srgbClr val="000000">
                    <a:alpha val="43137"/>
                  </a:srgbClr>
                </a:outerShdw>
              </a:effectLst>
            </a:endParaRPr>
          </a:p>
        </p:txBody>
      </p:sp>
      <p:sp>
        <p:nvSpPr>
          <p:cNvPr id="10" name="Объект 2"/>
          <p:cNvSpPr>
            <a:spLocks noGrp="1"/>
          </p:cNvSpPr>
          <p:nvPr>
            <p:ph idx="1"/>
          </p:nvPr>
        </p:nvSpPr>
        <p:spPr>
          <a:xfrm>
            <a:off x="2260622" y="1052736"/>
            <a:ext cx="4399610" cy="288032"/>
          </a:xfrm>
        </p:spPr>
        <p:txBody>
          <a:bodyPr/>
          <a:lstStyle/>
          <a:p>
            <a:pPr marL="0" indent="0" algn="ctr">
              <a:spcAft>
                <a:spcPts val="1200"/>
              </a:spcAft>
              <a:buNone/>
            </a:pPr>
            <a:r>
              <a:rPr lang="en-US" altLang="ru-RU" sz="1400" dirty="0">
                <a:solidFill>
                  <a:srgbClr val="C00000"/>
                </a:solidFill>
              </a:rPr>
              <a:t>for exp. data ~ 12TB         count of rows ~ 50k</a:t>
            </a:r>
          </a:p>
        </p:txBody>
      </p:sp>
      <p:sp>
        <p:nvSpPr>
          <p:cNvPr id="12" name="Прямоугольник 11">
            <a:extLst>
              <a:ext uri="{FF2B5EF4-FFF2-40B4-BE49-F238E27FC236}">
                <a16:creationId xmlns:a16="http://schemas.microsoft.com/office/drawing/2014/main" id="{1D852175-80E8-4D13-ACCF-5508C98D2617}"/>
              </a:ext>
            </a:extLst>
          </p:cNvPr>
          <p:cNvSpPr/>
          <p:nvPr/>
        </p:nvSpPr>
        <p:spPr>
          <a:xfrm>
            <a:off x="6956143" y="6011836"/>
            <a:ext cx="2160239" cy="276999"/>
          </a:xfrm>
          <a:prstGeom prst="rect">
            <a:avLst/>
          </a:prstGeom>
        </p:spPr>
        <p:txBody>
          <a:bodyPr wrap="square">
            <a:spAutoFit/>
          </a:bodyPr>
          <a:lstStyle/>
          <a:p>
            <a:pPr algn="ctr"/>
            <a:r>
              <a:rPr lang="en-US" sz="1200" dirty="0"/>
              <a:t>Web-interface by Slepov I.</a:t>
            </a:r>
            <a:endParaRPr lang="ru-RU" sz="1200" dirty="0">
              <a:solidFill>
                <a:srgbClr val="000000"/>
              </a:solidFill>
            </a:endParaRPr>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18</a:t>
            </a:fld>
            <a:endParaRPr lang="en-US" sz="1200" dirty="0">
              <a:solidFill>
                <a:schemeClr val="bg2">
                  <a:lumMod val="75000"/>
                </a:schemeClr>
              </a:solidFill>
            </a:endParaRPr>
          </a:p>
        </p:txBody>
      </p:sp>
      <p:sp>
        <p:nvSpPr>
          <p:cNvPr id="16" name="Прямоугольник 15"/>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892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0" y="413542"/>
            <a:ext cx="9144000" cy="576064"/>
          </a:xfrm>
          <a:prstGeom prst="rect">
            <a:avLst/>
          </a:prstGeom>
          <a:noFill/>
          <a:ln>
            <a:noFill/>
          </a:ln>
        </p:spPr>
        <p:txBody>
          <a:bodyPr lIns="0" tIns="0" rIns="0" bIns="0" anchor="ctr"/>
          <a:lstStyle/>
          <a:p>
            <a:pPr algn="ctr"/>
            <a:r>
              <a:rPr lang="en-US" sz="3000" b="1" spc="-1" dirty="0">
                <a:solidFill>
                  <a:schemeClr val="bg1"/>
                </a:solidFill>
                <a:effectLst>
                  <a:outerShdw blurRad="38100" dist="38100" dir="2700000" algn="tl">
                    <a:srgbClr val="000000">
                      <a:alpha val="43137"/>
                    </a:srgbClr>
                  </a:outerShdw>
                </a:effectLst>
                <a:uFill>
                  <a:solidFill>
                    <a:srgbClr val="FFFFFF"/>
                  </a:solidFill>
                </a:uFill>
                <a:latin typeface="Arial"/>
              </a:rPr>
              <a:t>The «Databases» section on </a:t>
            </a:r>
            <a:r>
              <a:rPr lang="en-US" sz="3000" b="1" i="1" spc="-1" dirty="0">
                <a:solidFill>
                  <a:schemeClr val="tx2">
                    <a:lumMod val="60000"/>
                    <a:lumOff val="40000"/>
                  </a:schemeClr>
                </a:solidFill>
                <a:effectLst>
                  <a:outerShdw blurRad="38100" dist="38100" dir="2700000" algn="tl">
                    <a:srgbClr val="000000">
                      <a:alpha val="43137"/>
                    </a:srgbClr>
                  </a:outerShdw>
                </a:effectLst>
                <a:uFill>
                  <a:solidFill>
                    <a:srgbClr val="FFFFFF"/>
                  </a:solidFill>
                </a:uFill>
                <a:latin typeface="Arial"/>
              </a:rPr>
              <a:t>mpd.jinr.ru</a:t>
            </a:r>
          </a:p>
        </p:txBody>
      </p:sp>
      <p:sp>
        <p:nvSpPr>
          <p:cNvPr id="11" name="Text Box 5"/>
          <p:cNvSpPr txBox="1">
            <a:spLocks noChangeArrowheads="1"/>
          </p:cNvSpPr>
          <p:nvPr/>
        </p:nvSpPr>
        <p:spPr bwMode="auto">
          <a:xfrm>
            <a:off x="7020272" y="2132856"/>
            <a:ext cx="2016224" cy="3295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457200" algn="l"/>
                <a:tab pos="914400" algn="l"/>
                <a:tab pos="1371600" algn="l"/>
                <a:tab pos="1828800" algn="l"/>
              </a:tabLst>
              <a:defRPr>
                <a:solidFill>
                  <a:srgbClr val="000000"/>
                </a:solidFill>
                <a:latin typeface="Arial" charset="0"/>
                <a:ea typeface="WenQuanYi Micro Hei" charset="0"/>
                <a:cs typeface="WenQuanYi Micro Hei" charset="0"/>
              </a:defRPr>
            </a:lvl1pPr>
            <a:lvl2pPr>
              <a:tabLst>
                <a:tab pos="457200" algn="l"/>
                <a:tab pos="914400" algn="l"/>
                <a:tab pos="1371600" algn="l"/>
                <a:tab pos="1828800" algn="l"/>
              </a:tabLst>
              <a:defRPr>
                <a:solidFill>
                  <a:srgbClr val="000000"/>
                </a:solidFill>
                <a:latin typeface="Arial" charset="0"/>
                <a:ea typeface="WenQuanYi Micro Hei" charset="0"/>
                <a:cs typeface="WenQuanYi Micro Hei" charset="0"/>
              </a:defRPr>
            </a:lvl2pPr>
            <a:lvl3pPr>
              <a:tabLst>
                <a:tab pos="457200" algn="l"/>
                <a:tab pos="914400" algn="l"/>
                <a:tab pos="1371600" algn="l"/>
                <a:tab pos="1828800" algn="l"/>
              </a:tabLst>
              <a:defRPr>
                <a:solidFill>
                  <a:srgbClr val="000000"/>
                </a:solidFill>
                <a:latin typeface="Arial" charset="0"/>
                <a:ea typeface="WenQuanYi Micro Hei" charset="0"/>
                <a:cs typeface="WenQuanYi Micro Hei" charset="0"/>
              </a:defRPr>
            </a:lvl3pPr>
            <a:lvl4pPr>
              <a:tabLst>
                <a:tab pos="457200" algn="l"/>
                <a:tab pos="914400" algn="l"/>
                <a:tab pos="1371600" algn="l"/>
                <a:tab pos="1828800" algn="l"/>
              </a:tabLst>
              <a:defRPr>
                <a:solidFill>
                  <a:srgbClr val="000000"/>
                </a:solidFill>
                <a:latin typeface="Arial" charset="0"/>
                <a:ea typeface="WenQuanYi Micro Hei" charset="0"/>
                <a:cs typeface="WenQuanYi Micro Hei" charset="0"/>
              </a:defRPr>
            </a:lvl4pPr>
            <a:lvl5pPr>
              <a:tabLst>
                <a:tab pos="457200" algn="l"/>
                <a:tab pos="914400" algn="l"/>
                <a:tab pos="1371600" algn="l"/>
                <a:tab pos="1828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9pPr>
          </a:lstStyle>
          <a:p>
            <a:pPr>
              <a:spcBef>
                <a:spcPts val="1013"/>
              </a:spcBef>
              <a:buClr>
                <a:srgbClr val="0D228C"/>
              </a:buClr>
              <a:buFont typeface="Wingdings" charset="2"/>
              <a:buChar char=""/>
            </a:pPr>
            <a:r>
              <a:rPr lang="en-US" altLang="ru-RU" sz="1600" b="1" i="1" dirty="0">
                <a:solidFill>
                  <a:srgbClr val="0D228C"/>
                </a:solidFill>
                <a:latin typeface="Georgia" pitchFamily="16" charset="0"/>
              </a:rPr>
              <a:t>Information </a:t>
            </a:r>
          </a:p>
          <a:p>
            <a:pPr hangingPunct="1">
              <a:lnSpc>
                <a:spcPct val="100000"/>
              </a:lnSpc>
              <a:spcBef>
                <a:spcPts val="1013"/>
              </a:spcBef>
              <a:buClr>
                <a:srgbClr val="0D228C"/>
              </a:buClr>
              <a:buFont typeface="Wingdings" charset="2"/>
              <a:buChar char=""/>
            </a:pPr>
            <a:r>
              <a:rPr lang="en-US" altLang="ru-RU" sz="1600" b="1" i="1" dirty="0">
                <a:solidFill>
                  <a:srgbClr val="0D228C"/>
                </a:solidFill>
                <a:latin typeface="Georgia" pitchFamily="16" charset="0"/>
              </a:rPr>
              <a:t>News</a:t>
            </a:r>
          </a:p>
          <a:p>
            <a:pPr>
              <a:spcBef>
                <a:spcPts val="1013"/>
              </a:spcBef>
              <a:buClr>
                <a:srgbClr val="0D228C"/>
              </a:buClr>
              <a:buFont typeface="Wingdings" charset="2"/>
              <a:buChar char=""/>
            </a:pPr>
            <a:r>
              <a:rPr lang="en-US" altLang="ru-RU" sz="1600" b="1" i="1" dirty="0">
                <a:solidFill>
                  <a:srgbClr val="0D228C"/>
                </a:solidFill>
                <a:latin typeface="Georgia" pitchFamily="16" charset="0"/>
              </a:rPr>
              <a:t>Forum</a:t>
            </a:r>
          </a:p>
          <a:p>
            <a:pPr>
              <a:spcBef>
                <a:spcPts val="1013"/>
              </a:spcBef>
              <a:buClr>
                <a:srgbClr val="0D228C"/>
              </a:buClr>
              <a:buFont typeface="Wingdings" charset="2"/>
              <a:buChar char=""/>
            </a:pPr>
            <a:r>
              <a:rPr lang="en-US" altLang="ru-RU" sz="1600" b="1" i="1" dirty="0">
                <a:solidFill>
                  <a:srgbClr val="0D228C"/>
                </a:solidFill>
                <a:latin typeface="Georgia" pitchFamily="16" charset="0"/>
              </a:rPr>
              <a:t>Mail-lists </a:t>
            </a:r>
            <a:r>
              <a:rPr lang="en-US" altLang="ru-RU" sz="1400" b="1" i="1" dirty="0">
                <a:solidFill>
                  <a:srgbClr val="0D228C"/>
                </a:solidFill>
                <a:latin typeface="Georgia" pitchFamily="16" charset="0"/>
              </a:rPr>
              <a:t>(updates, errors…)</a:t>
            </a:r>
          </a:p>
          <a:p>
            <a:pPr hangingPunct="1">
              <a:lnSpc>
                <a:spcPct val="100000"/>
              </a:lnSpc>
              <a:spcBef>
                <a:spcPts val="1013"/>
              </a:spcBef>
              <a:buClr>
                <a:srgbClr val="0D228C"/>
              </a:buClr>
              <a:buFont typeface="Wingdings" charset="2"/>
              <a:buChar char=""/>
            </a:pPr>
            <a:r>
              <a:rPr lang="en-US" altLang="ru-RU" sz="1600" b="1" i="1" dirty="0">
                <a:solidFill>
                  <a:srgbClr val="0D228C"/>
                </a:solidFill>
                <a:latin typeface="Georgia" pitchFamily="16" charset="0"/>
              </a:rPr>
              <a:t>Software repositories</a:t>
            </a:r>
          </a:p>
          <a:p>
            <a:pPr hangingPunct="1">
              <a:lnSpc>
                <a:spcPct val="100000"/>
              </a:lnSpc>
              <a:spcBef>
                <a:spcPts val="1013"/>
              </a:spcBef>
              <a:buClr>
                <a:srgbClr val="0D228C"/>
              </a:buClr>
              <a:buFont typeface="Wingdings" charset="2"/>
              <a:buChar char=""/>
            </a:pPr>
            <a:r>
              <a:rPr lang="en-US" altLang="ru-RU" sz="1600" b="1" i="1" dirty="0">
                <a:solidFill>
                  <a:srgbClr val="0D228C"/>
                </a:solidFill>
                <a:latin typeface="Georgia" pitchFamily="16" charset="0"/>
              </a:rPr>
              <a:t>Software tests dashboard</a:t>
            </a:r>
          </a:p>
          <a:p>
            <a:pPr hangingPunct="1">
              <a:lnSpc>
                <a:spcPct val="100000"/>
              </a:lnSpc>
              <a:spcBef>
                <a:spcPts val="1013"/>
              </a:spcBef>
              <a:buClr>
                <a:srgbClr val="0D228C"/>
              </a:buClr>
              <a:buFont typeface="Wingdings" charset="2"/>
              <a:buChar char=""/>
            </a:pPr>
            <a:r>
              <a:rPr lang="en-US" altLang="ru-RU" sz="1600" b="1" i="1" dirty="0">
                <a:solidFill>
                  <a:srgbClr val="0D228C"/>
                </a:solidFill>
                <a:latin typeface="Georgia" pitchFamily="16" charset="0"/>
              </a:rPr>
              <a:t>etc.</a:t>
            </a:r>
          </a:p>
        </p:txBody>
      </p:sp>
      <p:sp>
        <p:nvSpPr>
          <p:cNvPr id="1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3"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4"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19</a:t>
            </a:fld>
            <a:endParaRPr lang="en-US" sz="1200" dirty="0">
              <a:solidFill>
                <a:schemeClr val="bg2">
                  <a:lumMod val="75000"/>
                </a:schemeClr>
              </a:solidFill>
            </a:endParaRPr>
          </a:p>
        </p:txBody>
      </p:sp>
      <p:sp>
        <p:nvSpPr>
          <p:cNvPr id="15" name="Прямоугольник 14"/>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14622A45-AEE1-46D8-82F0-636B51C16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 y="1167738"/>
            <a:ext cx="7002360" cy="5141582"/>
          </a:xfrm>
          <a:prstGeom prst="rect">
            <a:avLst/>
          </a:prstGeom>
        </p:spPr>
      </p:pic>
    </p:spTree>
    <p:extLst>
      <p:ext uri="{BB962C8B-B14F-4D97-AF65-F5344CB8AC3E}">
        <p14:creationId xmlns:p14="http://schemas.microsoft.com/office/powerpoint/2010/main" val="252592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B5E26330-619C-495F-8C10-AADC26C97771}"/>
              </a:ext>
            </a:extLst>
          </p:cNvPr>
          <p:cNvPicPr>
            <a:picLocks noChangeAspect="1"/>
          </p:cNvPicPr>
          <p:nvPr/>
        </p:nvPicPr>
        <p:blipFill rotWithShape="1">
          <a:blip r:embed="rId2">
            <a:extLst>
              <a:ext uri="{28A0092B-C50C-407E-A947-70E740481C1C}">
                <a14:useLocalDpi xmlns:a14="http://schemas.microsoft.com/office/drawing/2010/main" val="0"/>
              </a:ext>
            </a:extLst>
          </a:blip>
          <a:srcRect t="2681" b="-131"/>
          <a:stretch/>
        </p:blipFill>
        <p:spPr>
          <a:xfrm>
            <a:off x="467544" y="2035010"/>
            <a:ext cx="8542302" cy="4435397"/>
          </a:xfrm>
          <a:prstGeom prst="rect">
            <a:avLst/>
          </a:prstGeom>
        </p:spPr>
      </p:pic>
      <p:sp>
        <p:nvSpPr>
          <p:cNvPr id="2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25"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2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a:t>
            </a:fld>
            <a:endParaRPr lang="en-US" sz="1200" dirty="0">
              <a:solidFill>
                <a:schemeClr val="bg2">
                  <a:lumMod val="75000"/>
                </a:schemeClr>
              </a:solidFill>
            </a:endParaRPr>
          </a:p>
        </p:txBody>
      </p:sp>
      <p:sp>
        <p:nvSpPr>
          <p:cNvPr id="2" name="Прямоугольник 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11EDB119-0A04-4A8C-AA71-19CBBD76BC64}"/>
              </a:ext>
            </a:extLst>
          </p:cNvPr>
          <p:cNvSpPr/>
          <p:nvPr/>
        </p:nvSpPr>
        <p:spPr>
          <a:xfrm>
            <a:off x="0" y="422420"/>
            <a:ext cx="9170664"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chemeClr val="tx2">
                    <a:lumMod val="60000"/>
                    <a:lumOff val="40000"/>
                  </a:schemeClr>
                </a:solidFill>
                <a:effectLst>
                  <a:outerShdw blurRad="38100" dist="38100" dir="2700000" algn="tl">
                    <a:srgbClr val="000000">
                      <a:alpha val="43137"/>
                    </a:srgbClr>
                  </a:outerShdw>
                </a:effectLst>
                <a:latin typeface="Arial"/>
                <a:ea typeface="+mj-ea"/>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ea typeface="+mj-ea"/>
                <a:cs typeface="Arial" panose="020B0604020202020204" pitchFamily="34" charset="0"/>
              </a:rPr>
              <a:t>uclotron based </a:t>
            </a:r>
            <a:r>
              <a:rPr lang="en-US" sz="3000" b="1" kern="0" dirty="0">
                <a:solidFill>
                  <a:schemeClr val="tx2">
                    <a:lumMod val="60000"/>
                    <a:lumOff val="40000"/>
                  </a:schemeClr>
                </a:solidFill>
                <a:effectLst>
                  <a:outerShdw blurRad="38100" dist="38100" dir="2700000" algn="tl">
                    <a:srgbClr val="000000">
                      <a:alpha val="43137"/>
                    </a:srgbClr>
                  </a:outerShdw>
                </a:effectLst>
                <a:latin typeface="Arial"/>
                <a:ea typeface="+mj-ea"/>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ea typeface="+mj-ea"/>
                <a:cs typeface="Arial" panose="020B0604020202020204" pitchFamily="34" charset="0"/>
              </a:rPr>
              <a:t>on </a:t>
            </a:r>
            <a:r>
              <a:rPr lang="en-US" sz="3000" b="1" kern="0" dirty="0">
                <a:solidFill>
                  <a:schemeClr val="tx2">
                    <a:lumMod val="60000"/>
                    <a:lumOff val="40000"/>
                  </a:schemeClr>
                </a:solidFill>
                <a:effectLst>
                  <a:outerShdw blurRad="38100" dist="38100" dir="2700000" algn="tl">
                    <a:srgbClr val="000000">
                      <a:alpha val="43137"/>
                    </a:srgbClr>
                  </a:outerShdw>
                </a:effectLst>
                <a:latin typeface="Arial"/>
                <a:ea typeface="+mj-ea"/>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ea typeface="+mj-ea"/>
                <a:cs typeface="Arial" panose="020B0604020202020204" pitchFamily="34" charset="0"/>
              </a:rPr>
              <a:t>ollider f</a:t>
            </a:r>
            <a:r>
              <a:rPr lang="en-US" sz="3000" b="1" kern="0" dirty="0">
                <a:solidFill>
                  <a:schemeClr val="tx2">
                    <a:lumMod val="60000"/>
                    <a:lumOff val="40000"/>
                  </a:schemeClr>
                </a:solidFill>
                <a:effectLst>
                  <a:outerShdw blurRad="38100" dist="38100" dir="2700000" algn="tl">
                    <a:srgbClr val="000000">
                      <a:alpha val="43137"/>
                    </a:srgbClr>
                  </a:outerShdw>
                </a:effectLst>
                <a:latin typeface="Arial"/>
                <a:ea typeface="+mj-ea"/>
                <a:cs typeface="Arial" panose="020B0604020202020204" pitchFamily="34" charset="0"/>
              </a:rPr>
              <a:t>A</a:t>
            </a:r>
            <a:r>
              <a:rPr lang="en-US" sz="3000" b="1" kern="0" dirty="0">
                <a:solidFill>
                  <a:srgbClr val="FFFFFF"/>
                </a:solidFill>
                <a:effectLst>
                  <a:outerShdw blurRad="38100" dist="38100" dir="2700000" algn="tl">
                    <a:srgbClr val="000000">
                      <a:alpha val="43137"/>
                    </a:srgbClr>
                  </a:outerShdw>
                </a:effectLst>
                <a:latin typeface="Arial"/>
                <a:ea typeface="+mj-ea"/>
                <a:cs typeface="Arial" panose="020B0604020202020204" pitchFamily="34" charset="0"/>
              </a:rPr>
              <a:t>cility</a:t>
            </a:r>
            <a:endParaRPr kumimoji="0" lang="ru-RU"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4" name="Объект 2">
                <a:extLst>
                  <a:ext uri="{FF2B5EF4-FFF2-40B4-BE49-F238E27FC236}">
                    <a16:creationId xmlns:a16="http://schemas.microsoft.com/office/drawing/2014/main" id="{D8D3F05B-464C-4BB5-B073-CDE802D72E31}"/>
                  </a:ext>
                </a:extLst>
              </p:cNvPr>
              <p:cNvSpPr txBox="1">
                <a:spLocks/>
              </p:cNvSpPr>
              <p:nvPr/>
            </p:nvSpPr>
            <p:spPr bwMode="auto">
              <a:xfrm>
                <a:off x="4737377" y="1547778"/>
                <a:ext cx="3176246" cy="351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0"/>
                  </a:spcAft>
                  <a:buClr>
                    <a:srgbClr val="000090"/>
                  </a:buClr>
                  <a:buBlip>
                    <a:blip r:embed="rId3"/>
                  </a:buBlip>
                  <a:defRPr/>
                </a:pPr>
                <a:r>
                  <a:rPr lang="en-US" sz="1300" kern="0" dirty="0">
                    <a:solidFill>
                      <a:srgbClr val="000000"/>
                    </a:solidFill>
                    <a:effectLst/>
                  </a:rPr>
                  <a:t>Collision energy: </a:t>
                </a:r>
                <a14:m>
                  <m:oMath xmlns:m="http://schemas.openxmlformats.org/officeDocument/2006/math">
                    <m:sSub>
                      <m:sSubPr>
                        <m:ctrlPr>
                          <a:rPr lang="en-US" sz="1300" i="1" kern="0" smtClean="0">
                            <a:solidFill>
                              <a:srgbClr val="000000"/>
                            </a:solidFill>
                            <a:effectLst/>
                            <a:latin typeface="Cambria Math" panose="02040503050406030204" pitchFamily="18" charset="0"/>
                          </a:rPr>
                        </m:ctrlPr>
                      </m:sSubPr>
                      <m:e>
                        <m:r>
                          <a:rPr lang="en-US" sz="1300" b="0" i="1" kern="0" smtClean="0">
                            <a:solidFill>
                              <a:srgbClr val="000000"/>
                            </a:solidFill>
                            <a:effectLst/>
                            <a:latin typeface="Cambria Math"/>
                          </a:rPr>
                          <m:t>𝐸</m:t>
                        </m:r>
                      </m:e>
                      <m:sub>
                        <m:r>
                          <a:rPr lang="en-US" sz="1300" b="0" i="1" kern="0" smtClean="0">
                            <a:solidFill>
                              <a:srgbClr val="000000"/>
                            </a:solidFill>
                            <a:effectLst/>
                            <a:latin typeface="Cambria Math"/>
                          </a:rPr>
                          <m:t>𝑙𝑎𝑏</m:t>
                        </m:r>
                      </m:sub>
                    </m:sSub>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2 – 6 </a:t>
                </a:r>
                <a:r>
                  <a:rPr lang="en-US" sz="1300" i="1" kern="0" dirty="0" err="1">
                    <a:effectLst/>
                  </a:rPr>
                  <a:t>AGeV</a:t>
                </a:r>
                <a:endParaRPr lang="en-US" sz="1300" i="1" kern="0" dirty="0">
                  <a:effectLst/>
                </a:endParaRPr>
              </a:p>
            </p:txBody>
          </p:sp>
        </mc:Choice>
        <mc:Fallback xmlns="">
          <p:sp>
            <p:nvSpPr>
              <p:cNvPr id="14" name="Объект 2">
                <a:extLst>
                  <a:ext uri="{FF2B5EF4-FFF2-40B4-BE49-F238E27FC236}">
                    <a16:creationId xmlns:a16="http://schemas.microsoft.com/office/drawing/2014/main" id="{D8D3F05B-464C-4BB5-B073-CDE802D72E31}"/>
                  </a:ext>
                </a:extLst>
              </p:cNvPr>
              <p:cNvSpPr txBox="1">
                <a:spLocks noRot="1" noChangeAspect="1" noMove="1" noResize="1" noEditPoints="1" noAdjustHandles="1" noChangeArrowheads="1" noChangeShapeType="1" noTextEdit="1"/>
              </p:cNvSpPr>
              <p:nvPr/>
            </p:nvSpPr>
            <p:spPr bwMode="auto">
              <a:xfrm>
                <a:off x="4737377" y="1547778"/>
                <a:ext cx="3176246" cy="351470"/>
              </a:xfrm>
              <a:prstGeom prst="rect">
                <a:avLst/>
              </a:prstGeom>
              <a:blipFill>
                <a:blip r:embed="rId4"/>
                <a:stretch>
                  <a:fillRect t="-17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5" name="Объект 2">
            <a:extLst>
              <a:ext uri="{FF2B5EF4-FFF2-40B4-BE49-F238E27FC236}">
                <a16:creationId xmlns:a16="http://schemas.microsoft.com/office/drawing/2014/main" id="{85051C45-00BE-42D3-ABAC-D9761194B86E}"/>
              </a:ext>
            </a:extLst>
          </p:cNvPr>
          <p:cNvSpPr txBox="1">
            <a:spLocks/>
          </p:cNvSpPr>
          <p:nvPr/>
        </p:nvSpPr>
        <p:spPr bwMode="auto">
          <a:xfrm>
            <a:off x="4742955" y="1053153"/>
            <a:ext cx="3384376" cy="34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3"/>
              </a:buBlip>
              <a:defRPr/>
            </a:pPr>
            <a:r>
              <a:rPr lang="en-US" sz="1300" kern="0" dirty="0">
                <a:solidFill>
                  <a:srgbClr val="000000"/>
                </a:solidFill>
              </a:rPr>
              <a:t>Fixed target experiment: BM@N (2017)</a:t>
            </a:r>
          </a:p>
        </p:txBody>
      </p:sp>
      <mc:AlternateContent xmlns:mc="http://schemas.openxmlformats.org/markup-compatibility/2006" xmlns:a14="http://schemas.microsoft.com/office/drawing/2010/main">
        <mc:Choice Requires="a14">
          <p:sp>
            <p:nvSpPr>
              <p:cNvPr id="27" name="Объект 2">
                <a:extLst>
                  <a:ext uri="{FF2B5EF4-FFF2-40B4-BE49-F238E27FC236}">
                    <a16:creationId xmlns:a16="http://schemas.microsoft.com/office/drawing/2014/main" id="{89A6A256-7276-41CD-B8B6-932E03F669C8}"/>
                  </a:ext>
                </a:extLst>
              </p:cNvPr>
              <p:cNvSpPr>
                <a:spLocks noGrp="1"/>
              </p:cNvSpPr>
              <p:nvPr>
                <p:ph idx="1"/>
              </p:nvPr>
            </p:nvSpPr>
            <p:spPr>
              <a:xfrm>
                <a:off x="4737377" y="1268490"/>
                <a:ext cx="3528393" cy="369226"/>
              </a:xfrm>
            </p:spPr>
            <p:txBody>
              <a:bodyPr/>
              <a:lstStyle/>
              <a:p>
                <a:pPr marL="266700" indent="-266700" algn="just">
                  <a:spcBef>
                    <a:spcPts val="1200"/>
                  </a:spcBef>
                  <a:spcAft>
                    <a:spcPts val="600"/>
                  </a:spcAft>
                  <a:buClr>
                    <a:srgbClr val="000090"/>
                  </a:buClr>
                  <a:buBlip>
                    <a:blip r:embed="rId3"/>
                  </a:buBlip>
                  <a:defRPr/>
                </a:pPr>
                <a:r>
                  <a:rPr lang="en-US" sz="1300" dirty="0">
                    <a:solidFill>
                      <a:srgbClr val="000000"/>
                    </a:solidFill>
                    <a:effectLst/>
                  </a:rPr>
                  <a:t>Beams: from </a:t>
                </a:r>
                <a14:m>
                  <m:oMath xmlns:m="http://schemas.openxmlformats.org/officeDocument/2006/math">
                    <m:r>
                      <a:rPr lang="en-US" sz="1400" b="0" i="1" smtClean="0">
                        <a:solidFill>
                          <a:srgbClr val="008000"/>
                        </a:solidFill>
                        <a:latin typeface="Cambria Math" panose="02040503050406030204" pitchFamily="18" charset="0"/>
                      </a:rPr>
                      <m:t>𝑝</m:t>
                    </m:r>
                    <m:r>
                      <a:rPr lang="en-US" sz="1400" b="0" i="1" smtClean="0">
                        <a:solidFill>
                          <a:srgbClr val="008000"/>
                        </a:solidFill>
                        <a:latin typeface="Cambria Math" panose="02040503050406030204" pitchFamily="18" charset="0"/>
                      </a:rPr>
                      <m:t>,</m:t>
                    </m:r>
                    <m:r>
                      <a:rPr lang="en-US" sz="1400" b="0" i="0" smtClean="0">
                        <a:solidFill>
                          <a:schemeClr val="tx1"/>
                        </a:solidFill>
                        <a:latin typeface="Cambria Math" panose="02040503050406030204" pitchFamily="18" charset="0"/>
                      </a:rPr>
                      <m:t> </m:t>
                    </m:r>
                    <m:sSup>
                      <m:sSupPr>
                        <m:ctrlPr>
                          <a:rPr lang="en-US" sz="1400" i="1">
                            <a:solidFill>
                              <a:srgbClr val="008000"/>
                            </a:solidFill>
                            <a:latin typeface="Cambria Math" panose="02040503050406030204" pitchFamily="18" charset="0"/>
                          </a:rPr>
                        </m:ctrlPr>
                      </m:sSupPr>
                      <m:e>
                        <m:r>
                          <a:rPr lang="en-US" sz="1400" b="0" i="1" smtClean="0">
                            <a:solidFill>
                              <a:srgbClr val="008000"/>
                            </a:solidFill>
                            <a:latin typeface="Cambria Math" panose="02040503050406030204" pitchFamily="18" charset="0"/>
                          </a:rPr>
                          <m:t>𝑑</m:t>
                        </m:r>
                      </m:e>
                      <m:sup>
                        <m:r>
                          <a:rPr lang="en-US" sz="1400" i="1" smtClean="0">
                            <a:solidFill>
                              <a:srgbClr val="008000"/>
                            </a:solidFill>
                            <a:latin typeface="Cambria Math" panose="02040503050406030204" pitchFamily="18" charset="0"/>
                            <a:ea typeface="Cambria Math" panose="02040503050406030204" pitchFamily="18" charset="0"/>
                          </a:rPr>
                          <m:t>↑</m:t>
                        </m:r>
                      </m:sup>
                    </m:sSup>
                    <m:r>
                      <a:rPr lang="en-US" sz="1400" i="1">
                        <a:solidFill>
                          <a:srgbClr val="008000"/>
                        </a:solidFill>
                        <a:latin typeface="Cambria Math" panose="02040503050406030204" pitchFamily="18" charset="0"/>
                      </a:rPr>
                      <m:t> </m:t>
                    </m:r>
                  </m:oMath>
                </a14:m>
                <a:r>
                  <a:rPr lang="en-US" sz="1300" dirty="0"/>
                  <a:t>to</a:t>
                </a:r>
                <a14:m>
                  <m:oMath xmlns:m="http://schemas.openxmlformats.org/officeDocument/2006/math">
                    <m:r>
                      <a:rPr lang="en-US" sz="1300" b="0" i="1" smtClean="0">
                        <a:solidFill>
                          <a:srgbClr val="008000"/>
                        </a:solidFill>
                        <a:effectLst/>
                        <a:latin typeface="Cambria Math"/>
                      </a:rPr>
                      <m:t> </m:t>
                    </m:r>
                    <m:sSup>
                      <m:sSupPr>
                        <m:ctrlPr>
                          <a:rPr lang="en-US" sz="1300" i="1">
                            <a:solidFill>
                              <a:srgbClr val="008000"/>
                            </a:solidFill>
                            <a:effectLst/>
                            <a:latin typeface="Cambria Math" panose="02040503050406030204" pitchFamily="18" charset="0"/>
                          </a:rPr>
                        </m:ctrlPr>
                      </m:sSupPr>
                      <m:e>
                        <m:r>
                          <a:rPr lang="en-US" sz="1300" b="0" i="1" smtClean="0">
                            <a:solidFill>
                              <a:srgbClr val="008000"/>
                            </a:solidFill>
                            <a:effectLst/>
                            <a:latin typeface="Cambria Math"/>
                          </a:rPr>
                          <m:t>𝐴𝑢</m:t>
                        </m:r>
                      </m:e>
                      <m:sup>
                        <m:r>
                          <a:rPr lang="en-US" sz="1300" b="0" i="1" smtClean="0">
                            <a:solidFill>
                              <a:srgbClr val="008000"/>
                            </a:solidFill>
                            <a:effectLst/>
                            <a:latin typeface="Cambria Math"/>
                          </a:rPr>
                          <m:t>79+</m:t>
                        </m:r>
                      </m:sup>
                    </m:sSup>
                    <m:r>
                      <a:rPr lang="en-US" sz="1300" b="0" i="1">
                        <a:solidFill>
                          <a:srgbClr val="008000"/>
                        </a:solidFill>
                        <a:effectLst/>
                        <a:latin typeface="Cambria Math"/>
                      </a:rPr>
                      <m:t> </m:t>
                    </m:r>
                  </m:oMath>
                </a14:m>
                <a:endParaRPr lang="en-US" sz="1300" i="1" dirty="0">
                  <a:solidFill>
                    <a:srgbClr val="008000"/>
                  </a:solidFill>
                  <a:effectLst/>
                  <a:latin typeface="+mj-lt"/>
                </a:endParaRPr>
              </a:p>
            </p:txBody>
          </p:sp>
        </mc:Choice>
        <mc:Fallback xmlns="">
          <p:sp>
            <p:nvSpPr>
              <p:cNvPr id="27" name="Объект 2">
                <a:extLst>
                  <a:ext uri="{FF2B5EF4-FFF2-40B4-BE49-F238E27FC236}">
                    <a16:creationId xmlns:a16="http://schemas.microsoft.com/office/drawing/2014/main" id="{89A6A256-7276-41CD-B8B6-932E03F669C8}"/>
                  </a:ext>
                </a:extLst>
              </p:cNvPr>
              <p:cNvSpPr>
                <a:spLocks noGrp="1" noRot="1" noChangeAspect="1" noMove="1" noResize="1" noEditPoints="1" noAdjustHandles="1" noChangeArrowheads="1" noChangeShapeType="1" noTextEdit="1"/>
              </p:cNvSpPr>
              <p:nvPr>
                <p:ph idx="1"/>
              </p:nvPr>
            </p:nvSpPr>
            <p:spPr>
              <a:xfrm>
                <a:off x="4737377" y="1268490"/>
                <a:ext cx="3528393" cy="369226"/>
              </a:xfrm>
              <a:blipFill>
                <a:blip r:embed="rId5"/>
                <a:stretch>
                  <a:fillRect/>
                </a:stretch>
              </a:blipFill>
            </p:spPr>
            <p:txBody>
              <a:bodyPr/>
              <a:lstStyle/>
              <a:p>
                <a:r>
                  <a:rPr lang="ru-RU">
                    <a:noFill/>
                  </a:rPr>
                  <a:t> </a:t>
                </a:r>
              </a:p>
            </p:txBody>
          </p:sp>
        </mc:Fallback>
      </mc:AlternateContent>
      <p:sp>
        <p:nvSpPr>
          <p:cNvPr id="20" name="Прямоугольник 19">
            <a:extLst>
              <a:ext uri="{FF2B5EF4-FFF2-40B4-BE49-F238E27FC236}">
                <a16:creationId xmlns:a16="http://schemas.microsoft.com/office/drawing/2014/main" id="{AB4F1C64-9A34-424D-8948-C1F772F414D7}"/>
              </a:ext>
            </a:extLst>
          </p:cNvPr>
          <p:cNvSpPr/>
          <p:nvPr/>
        </p:nvSpPr>
        <p:spPr>
          <a:xfrm>
            <a:off x="17912" y="1003099"/>
            <a:ext cx="4092787" cy="353943"/>
          </a:xfrm>
          <a:prstGeom prst="rect">
            <a:avLst/>
          </a:prstGeom>
        </p:spPr>
        <p:txBody>
          <a:bodyPr wrap="none">
            <a:spAutoFit/>
          </a:bodyPr>
          <a:lstStyle/>
          <a:p>
            <a:pPr algn="ctr"/>
            <a:r>
              <a:rPr lang="en-US" sz="1700" b="1" dirty="0">
                <a:solidFill>
                  <a:srgbClr val="008000"/>
                </a:solidFill>
                <a:latin typeface="Arial"/>
                <a:cs typeface="Arial"/>
              </a:rPr>
              <a:t>B</a:t>
            </a:r>
            <a:r>
              <a:rPr lang="en-US" sz="1700" b="1" dirty="0">
                <a:solidFill>
                  <a:srgbClr val="000090"/>
                </a:solidFill>
                <a:latin typeface="Arial"/>
                <a:cs typeface="Arial"/>
              </a:rPr>
              <a:t>aryonic </a:t>
            </a:r>
            <a:r>
              <a:rPr lang="en-US" sz="1700" b="1" dirty="0">
                <a:solidFill>
                  <a:srgbClr val="008000"/>
                </a:solidFill>
                <a:latin typeface="Arial"/>
                <a:cs typeface="Arial"/>
              </a:rPr>
              <a:t>M</a:t>
            </a:r>
            <a:r>
              <a:rPr lang="en-US" sz="1700" b="1" dirty="0">
                <a:solidFill>
                  <a:srgbClr val="000090"/>
                </a:solidFill>
                <a:latin typeface="Arial"/>
                <a:cs typeface="Arial"/>
              </a:rPr>
              <a:t>atter at </a:t>
            </a:r>
            <a:r>
              <a:rPr lang="en-US" sz="1700" b="1" dirty="0">
                <a:solidFill>
                  <a:srgbClr val="008000"/>
                </a:solidFill>
                <a:latin typeface="Arial"/>
                <a:cs typeface="Arial"/>
              </a:rPr>
              <a:t>N</a:t>
            </a:r>
            <a:r>
              <a:rPr lang="en-US" sz="1700" b="1" dirty="0">
                <a:solidFill>
                  <a:srgbClr val="000090"/>
                </a:solidFill>
                <a:latin typeface="Arial"/>
                <a:cs typeface="Arial"/>
              </a:rPr>
              <a:t>uclotron (</a:t>
            </a:r>
            <a:r>
              <a:rPr lang="en-US" sz="1700" b="1" dirty="0">
                <a:solidFill>
                  <a:srgbClr val="008000"/>
                </a:solidFill>
                <a:latin typeface="Arial"/>
                <a:cs typeface="Arial"/>
              </a:rPr>
              <a:t>BM@N</a:t>
            </a:r>
            <a:r>
              <a:rPr lang="en-US" sz="1700" b="1" dirty="0">
                <a:solidFill>
                  <a:srgbClr val="000090"/>
                </a:solidFill>
                <a:latin typeface="Arial"/>
                <a:cs typeface="Arial"/>
              </a:rPr>
              <a:t>)</a:t>
            </a:r>
            <a:endParaRPr lang="en-US" sz="1700" b="1" i="1" dirty="0">
              <a:solidFill>
                <a:srgbClr val="000090"/>
              </a:solidFill>
              <a:latin typeface="Arial"/>
              <a:cs typeface="Arial"/>
            </a:endParaRPr>
          </a:p>
        </p:txBody>
      </p:sp>
      <p:grpSp>
        <p:nvGrpSpPr>
          <p:cNvPr id="16" name="Group 17"/>
          <p:cNvGrpSpPr/>
          <p:nvPr/>
        </p:nvGrpSpPr>
        <p:grpSpPr>
          <a:xfrm>
            <a:off x="190774" y="1340768"/>
            <a:ext cx="3013074" cy="2088232"/>
            <a:chOff x="200026" y="1177908"/>
            <a:chExt cx="3013074" cy="2088232"/>
          </a:xfrm>
        </p:grpSpPr>
        <p:pic>
          <p:nvPicPr>
            <p:cNvPr id="17" name="Picture 12" descr="C:\Users\Yury\Documents\Suzdal\BMN.jpg"/>
            <p:cNvPicPr>
              <a:picLocks noChangeAspect="1" noChangeArrowheads="1"/>
            </p:cNvPicPr>
            <p:nvPr/>
          </p:nvPicPr>
          <p:blipFill rotWithShape="1">
            <a:blip r:embed="rId6"/>
            <a:srcRect t="1" b="6141"/>
            <a:stretch/>
          </p:blipFill>
          <p:spPr bwMode="auto">
            <a:xfrm>
              <a:off x="200026" y="1177908"/>
              <a:ext cx="3013074" cy="1764000"/>
            </a:xfrm>
            <a:prstGeom prst="rect">
              <a:avLst/>
            </a:prstGeom>
            <a:noFill/>
            <a:ln w="9525">
              <a:noFill/>
              <a:miter lim="800000"/>
              <a:headEnd/>
              <a:tailEnd/>
            </a:ln>
          </p:spPr>
        </p:pic>
        <p:cxnSp>
          <p:nvCxnSpPr>
            <p:cNvPr id="18" name="Straight Arrow Connector 3"/>
            <p:cNvCxnSpPr>
              <a:cxnSpLocks noChangeShapeType="1"/>
            </p:cNvCxnSpPr>
            <p:nvPr/>
          </p:nvCxnSpPr>
          <p:spPr bwMode="auto">
            <a:xfrm>
              <a:off x="1700932" y="2919499"/>
              <a:ext cx="470861" cy="346641"/>
            </a:xfrm>
            <a:prstGeom prst="straightConnector1">
              <a:avLst/>
            </a:prstGeom>
            <a:noFill/>
            <a:ln w="76200" cmpd="sng">
              <a:solidFill>
                <a:srgbClr val="000090"/>
              </a:solidFill>
              <a:round/>
              <a:headEnd/>
              <a:tailEnd type="arrow" w="med" len="med"/>
            </a:ln>
            <a:effectLst>
              <a:outerShdw dist="20000" dir="5400000" rotWithShape="0">
                <a:srgbClr val="808080">
                  <a:alpha val="37999"/>
                </a:srgbClr>
              </a:outerShdw>
            </a:effectLst>
          </p:spPr>
        </p:cxnSp>
      </p:grpSp>
    </p:spTree>
    <p:extLst>
      <p:ext uri="{BB962C8B-B14F-4D97-AF65-F5344CB8AC3E}">
        <p14:creationId xmlns:p14="http://schemas.microsoft.com/office/powerpoint/2010/main" val="222671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2"/>
          <p:cNvSpPr>
            <a:spLocks noGrp="1"/>
          </p:cNvSpPr>
          <p:nvPr>
            <p:ph idx="1"/>
          </p:nvPr>
        </p:nvSpPr>
        <p:spPr>
          <a:xfrm>
            <a:off x="35496" y="1036110"/>
            <a:ext cx="9001000" cy="5400600"/>
          </a:xfrm>
        </p:spPr>
        <p:txBody>
          <a:bodyPr/>
          <a:lstStyle/>
          <a:p>
            <a:pPr algn="just">
              <a:lnSpc>
                <a:spcPct val="120000"/>
              </a:lnSpc>
              <a:spcAft>
                <a:spcPts val="600"/>
              </a:spcAft>
              <a:buClr>
                <a:srgbClr val="000090"/>
              </a:buClr>
              <a:buBlip>
                <a:blip r:embed="rId2"/>
              </a:buBlip>
              <a:defRPr/>
            </a:pPr>
            <a:r>
              <a:rPr lang="en-US" sz="1800" dirty="0"/>
              <a:t>The BM@N database was developed based on PostgreSQL and deployed in the cloud of the Laboratory of Information Technologies.</a:t>
            </a:r>
          </a:p>
          <a:p>
            <a:pPr algn="just">
              <a:lnSpc>
                <a:spcPct val="120000"/>
              </a:lnSpc>
              <a:spcAft>
                <a:spcPts val="600"/>
              </a:spcAft>
              <a:buClr>
                <a:srgbClr val="000090"/>
              </a:buClr>
              <a:buBlip>
                <a:blip r:embed="rId2"/>
              </a:buBlip>
              <a:defRPr/>
            </a:pPr>
            <a:r>
              <a:rPr lang="en-US" sz="1800" dirty="0"/>
              <a:t>The Unified Database merged the existing databases and included existing data of all BM@N runs from multiple files (HTML, Excel, text).</a:t>
            </a:r>
          </a:p>
          <a:p>
            <a:pPr algn="just">
              <a:lnSpc>
                <a:spcPct val="120000"/>
              </a:lnSpc>
              <a:spcAft>
                <a:spcPts val="600"/>
              </a:spcAft>
              <a:buClr>
                <a:srgbClr val="000090"/>
              </a:buClr>
              <a:buBlip>
                <a:blip r:embed="rId2"/>
              </a:buBlip>
              <a:defRPr/>
            </a:pPr>
            <a:r>
              <a:rPr lang="en-US" sz="1800" dirty="0">
                <a:solidFill>
                  <a:srgbClr val="000000"/>
                </a:solidFill>
              </a:rPr>
              <a:t>The developed database is comprehensive data storage of the BM@N experiment allowing unified access and data management for all BM@N members</a:t>
            </a:r>
            <a:r>
              <a:rPr lang="en-US" sz="1800" dirty="0"/>
              <a:t>.</a:t>
            </a:r>
          </a:p>
          <a:p>
            <a:pPr algn="just">
              <a:lnSpc>
                <a:spcPct val="120000"/>
              </a:lnSpc>
              <a:spcAft>
                <a:spcPts val="600"/>
              </a:spcAft>
              <a:buClr>
                <a:srgbClr val="000090"/>
              </a:buClr>
              <a:buBlip>
                <a:blip r:embed="rId2"/>
              </a:buBlip>
              <a:defRPr/>
            </a:pPr>
            <a:r>
              <a:rPr lang="en-US" sz="1800" dirty="0"/>
              <a:t>C++ database interface was implemented as a part of the BmnRoot environment to use it for offline raw data processing, reconstruction and physical analysis tasks. It provides the classes and tools to store and access data without SQL statements.</a:t>
            </a:r>
          </a:p>
          <a:p>
            <a:pPr algn="just">
              <a:lnSpc>
                <a:spcPct val="120000"/>
              </a:lnSpc>
              <a:spcAft>
                <a:spcPts val="600"/>
              </a:spcAft>
              <a:buClr>
                <a:srgbClr val="000090"/>
              </a:buClr>
              <a:buBlip>
                <a:blip r:embed="rId2"/>
              </a:buBlip>
              <a:defRPr/>
            </a:pPr>
            <a:r>
              <a:rPr lang="en-US" sz="1800" dirty="0"/>
              <a:t>C++ Tango interface was developed to get hardware data from the BM@N slow control system.</a:t>
            </a:r>
          </a:p>
          <a:p>
            <a:pPr algn="just">
              <a:lnSpc>
                <a:spcPct val="120000"/>
              </a:lnSpc>
              <a:spcAft>
                <a:spcPts val="600"/>
              </a:spcAft>
              <a:buClr>
                <a:srgbClr val="000090"/>
              </a:buClr>
              <a:buBlip>
                <a:blip r:embed="rId2"/>
              </a:buBlip>
              <a:defRPr/>
            </a:pPr>
            <a:r>
              <a:rPr lang="en-US" sz="1800" dirty="0"/>
              <a:t>Web interface is under development now to simplify reading and changing the data by </a:t>
            </a:r>
            <a:r>
              <a:rPr lang="en-US" sz="1800"/>
              <a:t>users over the Web.</a:t>
            </a:r>
            <a:endParaRPr lang="en-US" sz="1800" dirty="0"/>
          </a:p>
          <a:p>
            <a:pPr algn="just">
              <a:lnSpc>
                <a:spcPct val="120000"/>
              </a:lnSpc>
              <a:spcAft>
                <a:spcPts val="600"/>
              </a:spcAft>
              <a:buClr>
                <a:srgbClr val="000090"/>
              </a:buClr>
              <a:buBlip>
                <a:blip r:embed="rId2"/>
              </a:buBlip>
              <a:defRPr/>
            </a:pPr>
            <a:r>
              <a:rPr lang="en-US" sz="1800" dirty="0"/>
              <a:t>A future version of the Unified Database can be used for the MPD/NICA experiment</a:t>
            </a:r>
            <a:endParaRPr lang="ru-RU" sz="1800" dirty="0"/>
          </a:p>
        </p:txBody>
      </p:sp>
      <p:sp>
        <p:nvSpPr>
          <p:cNvPr id="20"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Conclusions</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20</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9"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Tree>
    <p:extLst>
      <p:ext uri="{BB962C8B-B14F-4D97-AF65-F5344CB8AC3E}">
        <p14:creationId xmlns:p14="http://schemas.microsoft.com/office/powerpoint/2010/main" val="218133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4D44AE2-E628-4AFE-BEBC-B6EF5B2C5E0F}"/>
              </a:ext>
            </a:extLst>
          </p:cNvPr>
          <p:cNvSpPr txBox="1">
            <a:spLocks noChangeArrowheads="1"/>
          </p:cNvSpPr>
          <p:nvPr/>
        </p:nvSpPr>
        <p:spPr bwMode="white">
          <a:xfrm>
            <a:off x="1458723" y="95426"/>
            <a:ext cx="6480719" cy="57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The XXI International Scientific Conference of</a:t>
            </a:r>
          </a:p>
          <a:p>
            <a:r>
              <a:rPr lang="en-US" dirty="0"/>
              <a:t>Young Scientists and Specialists (AYSS-2017)</a:t>
            </a:r>
            <a:endParaRPr lang="en-US" kern="0" dirty="0"/>
          </a:p>
        </p:txBody>
      </p:sp>
      <p:pic>
        <p:nvPicPr>
          <p:cNvPr id="10" name="Рисунок 9">
            <a:extLst>
              <a:ext uri="{FF2B5EF4-FFF2-40B4-BE49-F238E27FC236}">
                <a16:creationId xmlns:a16="http://schemas.microsoft.com/office/drawing/2014/main" id="{A337A71F-E1A7-42F5-B686-CF8812D83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61062"/>
            <a:ext cx="730866" cy="668474"/>
          </a:xfrm>
          <a:prstGeom prst="rect">
            <a:avLst/>
          </a:prstGeom>
        </p:spPr>
      </p:pic>
      <p:sp>
        <p:nvSpPr>
          <p:cNvPr id="11" name="Прямоугольник 10">
            <a:extLst>
              <a:ext uri="{FF2B5EF4-FFF2-40B4-BE49-F238E27FC236}">
                <a16:creationId xmlns:a16="http://schemas.microsoft.com/office/drawing/2014/main" id="{FCDEBA86-9AD9-4E62-9BF4-C6F357A93CF2}"/>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77C5A94A-1CB4-484A-9CD2-07EE521D1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8" y="-180291"/>
            <a:ext cx="1125285" cy="1125285"/>
          </a:xfrm>
          <a:prstGeom prst="rect">
            <a:avLst/>
          </a:prstGeom>
        </p:spPr>
      </p:pic>
      <p:pic>
        <p:nvPicPr>
          <p:cNvPr id="13" name="Изображение 1" descr="JINR_flagi.png">
            <a:extLst>
              <a:ext uri="{FF2B5EF4-FFF2-40B4-BE49-F238E27FC236}">
                <a16:creationId xmlns:a16="http://schemas.microsoft.com/office/drawing/2014/main" id="{BC2658AC-950E-4C5C-99BE-9127972DED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842217"/>
            <a:ext cx="9151938" cy="263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5">
            <a:extLst>
              <a:ext uri="{FF2B5EF4-FFF2-40B4-BE49-F238E27FC236}">
                <a16:creationId xmlns:a16="http://schemas.microsoft.com/office/drawing/2014/main" id="{76A6C1BB-661D-46CB-9D70-3391299B5FC2}"/>
              </a:ext>
            </a:extLst>
          </p:cNvPr>
          <p:cNvSpPr txBox="1">
            <a:spLocks noChangeArrowheads="1"/>
          </p:cNvSpPr>
          <p:nvPr/>
        </p:nvSpPr>
        <p:spPr bwMode="auto">
          <a:xfrm>
            <a:off x="-125667" y="314096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425"/>
              </a:spcAft>
              <a:buClr>
                <a:srgbClr val="000000"/>
              </a:buClr>
              <a:buSzPct val="100000"/>
              <a:buFont typeface="Times New Roman" pitchFamily="18" charset="0"/>
              <a:buChar char="•"/>
              <a:defRPr kumimoji="1" sz="3200">
                <a:solidFill>
                  <a:srgbClr val="000000"/>
                </a:solidFill>
                <a:latin typeface="Arial" pitchFamily="34" charset="0"/>
                <a:ea typeface="Arial" pitchFamily="34" charset="0"/>
                <a:cs typeface="SimSun" pitchFamily="2" charset="-122"/>
              </a:defRPr>
            </a:lvl1pPr>
            <a:lvl2pPr marL="742950" indent="-285750">
              <a:lnSpc>
                <a:spcPct val="93000"/>
              </a:lnSpc>
              <a:spcAft>
                <a:spcPts val="1138"/>
              </a:spcAft>
              <a:buClr>
                <a:srgbClr val="000000"/>
              </a:buClr>
              <a:buSzPct val="100000"/>
              <a:buFont typeface="Times New Roman" pitchFamily="18" charset="0"/>
              <a:buChar char="–"/>
              <a:defRPr kumimoji="1" sz="2800">
                <a:solidFill>
                  <a:srgbClr val="000000"/>
                </a:solidFill>
                <a:latin typeface="Arial" pitchFamily="34" charset="0"/>
                <a:ea typeface="SimSun" pitchFamily="2" charset="-122"/>
                <a:cs typeface="SimSun" pitchFamily="2" charset="-122"/>
              </a:defRPr>
            </a:lvl2pPr>
            <a:lvl3pPr marL="1143000" indent="-228600">
              <a:lnSpc>
                <a:spcPct val="93000"/>
              </a:lnSpc>
              <a:spcAft>
                <a:spcPts val="850"/>
              </a:spcAft>
              <a:buClr>
                <a:srgbClr val="000000"/>
              </a:buClr>
              <a:buSzPct val="100000"/>
              <a:buFont typeface="Times New Roman" pitchFamily="18" charset="0"/>
              <a:buChar char="•"/>
              <a:defRPr kumimoji="1" sz="2400">
                <a:solidFill>
                  <a:srgbClr val="000000"/>
                </a:solidFill>
                <a:latin typeface="Arial" pitchFamily="34" charset="0"/>
                <a:ea typeface="SimSun" pitchFamily="2" charset="-122"/>
                <a:cs typeface="SimSun" pitchFamily="2" charset="-122"/>
              </a:defRPr>
            </a:lvl3pPr>
            <a:lvl4pPr marL="1600200" indent="-228600">
              <a:lnSpc>
                <a:spcPct val="93000"/>
              </a:lnSpc>
              <a:spcAft>
                <a:spcPts val="575"/>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4pPr>
            <a:lvl5pPr marL="2057400" indent="-228600">
              <a:lnSpc>
                <a:spcPct val="93000"/>
              </a:lnSpc>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5pPr>
            <a:lvl6pPr marL="25146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6pPr>
            <a:lvl7pPr marL="29718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7pPr>
            <a:lvl8pPr marL="34290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8pPr>
            <a:lvl9pPr marL="38862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9pPr>
          </a:lstStyle>
          <a:p>
            <a:pPr algn="ctr" eaLnBrk="1" hangingPunct="1">
              <a:lnSpc>
                <a:spcPct val="100000"/>
              </a:lnSpc>
              <a:spcAft>
                <a:spcPct val="0"/>
              </a:spcAft>
              <a:buClrTx/>
              <a:buSzTx/>
              <a:buFontTx/>
              <a:buNone/>
            </a:pPr>
            <a:r>
              <a:rPr kumimoji="0" lang="en-US" altLang="ru-RU" sz="4000" b="1" i="1" dirty="0">
                <a:solidFill>
                  <a:schemeClr val="bg1"/>
                </a:solidFill>
                <a:latin typeface="Calibri" pitchFamily="34" charset="0"/>
                <a:ea typeface="SimSun" pitchFamily="2" charset="-122"/>
                <a:cs typeface="Arial" pitchFamily="34" charset="0"/>
              </a:rPr>
              <a:t>Thank you for your attention</a:t>
            </a:r>
            <a:r>
              <a:rPr kumimoji="0" lang="ru-RU" altLang="ru-RU" sz="4000" b="1" i="1" dirty="0">
                <a:solidFill>
                  <a:schemeClr val="bg1"/>
                </a:solidFill>
                <a:latin typeface="Calibri" pitchFamily="34" charset="0"/>
                <a:ea typeface="SimSun" pitchFamily="2" charset="-122"/>
                <a:cs typeface="Arial" pitchFamily="34" charset="0"/>
              </a:rPr>
              <a:t>!</a:t>
            </a:r>
            <a:endParaRPr kumimoji="0" lang="de-DE" altLang="ru-RU" sz="4000" b="1" i="1" dirty="0">
              <a:solidFill>
                <a:schemeClr val="bg1"/>
              </a:solidFill>
              <a:latin typeface="Calibri" pitchFamily="34" charset="0"/>
              <a:ea typeface="SimSun" pitchFamily="2" charset="-122"/>
              <a:cs typeface="Arial" pitchFamily="34" charset="0"/>
            </a:endParaRPr>
          </a:p>
        </p:txBody>
      </p:sp>
      <p:sp>
        <p:nvSpPr>
          <p:cNvPr id="15" name="Прямоугольник 14">
            <a:extLst>
              <a:ext uri="{FF2B5EF4-FFF2-40B4-BE49-F238E27FC236}">
                <a16:creationId xmlns:a16="http://schemas.microsoft.com/office/drawing/2014/main" id="{4D2990B3-F98C-4B7E-8782-59E7818B44AF}"/>
              </a:ext>
            </a:extLst>
          </p:cNvPr>
          <p:cNvSpPr/>
          <p:nvPr/>
        </p:nvSpPr>
        <p:spPr>
          <a:xfrm>
            <a:off x="6073757" y="3910772"/>
            <a:ext cx="3203848" cy="630942"/>
          </a:xfrm>
          <a:prstGeom prst="rect">
            <a:avLst/>
          </a:prstGeom>
        </p:spPr>
        <p:txBody>
          <a:bodyPr wrap="square">
            <a:spAutoFit/>
          </a:bodyPr>
          <a:lstStyle/>
          <a:p>
            <a:pPr lvl="0"/>
            <a:r>
              <a:rPr lang="en-US" altLang="ru-RU" sz="1500" dirty="0">
                <a:solidFill>
                  <a:srgbClr val="000000"/>
                </a:solidFill>
              </a:rPr>
              <a:t>More information: </a:t>
            </a:r>
            <a:r>
              <a:rPr lang="en-US" altLang="ru-RU" sz="1500" dirty="0">
                <a:solidFill>
                  <a:srgbClr val="008000"/>
                </a:solidFill>
              </a:rPr>
              <a:t>mpd.jinr.ru</a:t>
            </a:r>
          </a:p>
          <a:p>
            <a:pPr lvl="0">
              <a:spcBef>
                <a:spcPts val="600"/>
              </a:spcBef>
            </a:pPr>
            <a:r>
              <a:rPr lang="en-US" altLang="ru-RU" sz="1500" dirty="0">
                <a:solidFill>
                  <a:srgbClr val="000000"/>
                </a:solidFill>
              </a:rPr>
              <a:t>                   email: </a:t>
            </a:r>
            <a:r>
              <a:rPr lang="en-US" altLang="ru-RU" sz="1500" i="1" dirty="0">
                <a:solidFill>
                  <a:srgbClr val="008000"/>
                </a:solidFill>
              </a:rPr>
              <a:t>gertsen@jinr.ru</a:t>
            </a:r>
          </a:p>
        </p:txBody>
      </p:sp>
      <p:sp>
        <p:nvSpPr>
          <p:cNvPr id="16" name="Дата 1">
            <a:extLst>
              <a:ext uri="{FF2B5EF4-FFF2-40B4-BE49-F238E27FC236}">
                <a16:creationId xmlns:a16="http://schemas.microsoft.com/office/drawing/2014/main" id="{35F8D15C-45CA-4FB7-92E2-FB4BB14653CD}"/>
              </a:ext>
            </a:extLst>
          </p:cNvPr>
          <p:cNvSpPr txBox="1">
            <a:spLocks/>
          </p:cNvSpPr>
          <p:nvPr/>
        </p:nvSpPr>
        <p:spPr>
          <a:xfrm>
            <a:off x="323528" y="6524625"/>
            <a:ext cx="2133600" cy="3206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a:solidFill>
                  <a:schemeClr val="bg2">
                    <a:lumMod val="75000"/>
                  </a:schemeClr>
                </a:solidFill>
              </a:rPr>
              <a:t>4 October 2017</a:t>
            </a:r>
            <a:endParaRPr lang="en-US" sz="1200" dirty="0">
              <a:solidFill>
                <a:schemeClr val="bg2">
                  <a:lumMod val="75000"/>
                </a:schemeClr>
              </a:solidFill>
            </a:endParaRPr>
          </a:p>
        </p:txBody>
      </p:sp>
      <p:sp>
        <p:nvSpPr>
          <p:cNvPr id="17" name="Нижний колонтитул 2">
            <a:extLst>
              <a:ext uri="{FF2B5EF4-FFF2-40B4-BE49-F238E27FC236}">
                <a16:creationId xmlns:a16="http://schemas.microsoft.com/office/drawing/2014/main" id="{20A0027A-26E1-4034-BBC8-DCEF13DC0EDF}"/>
              </a:ext>
            </a:extLst>
          </p:cNvPr>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6512" y="2564904"/>
            <a:ext cx="9151938" cy="553998"/>
          </a:xfrm>
          <a:prstGeom prst="rect">
            <a:avLst/>
          </a:prstGeom>
        </p:spPr>
        <p:txBody>
          <a:bodyPr wrap="square">
            <a:spAutoFit/>
          </a:bodyPr>
          <a:lstStyle/>
          <a:p>
            <a:pPr algn="ctr"/>
            <a:r>
              <a:rPr lang="en-US" sz="3000" b="1" i="1" kern="0" dirty="0">
                <a:solidFill>
                  <a:srgbClr val="FFFFFF"/>
                </a:solidFill>
                <a:effectLst>
                  <a:outerShdw blurRad="38100" dist="38100" dir="2700000" algn="tl">
                    <a:srgbClr val="000000">
                      <a:alpha val="43137"/>
                    </a:srgbClr>
                  </a:outerShdw>
                </a:effectLst>
                <a:latin typeface="Arial"/>
                <a:ea typeface="+mj-ea"/>
                <a:cs typeface="+mj-cs"/>
              </a:rPr>
              <a:t>Backup slides</a:t>
            </a:r>
            <a:endParaRPr lang="ru-RU" sz="3000" i="1" dirty="0"/>
          </a:p>
        </p:txBody>
      </p:sp>
      <p:sp>
        <p:nvSpPr>
          <p:cNvPr id="3" name="Прямоугольник 2">
            <a:extLst>
              <a:ext uri="{FF2B5EF4-FFF2-40B4-BE49-F238E27FC236}">
                <a16:creationId xmlns:a16="http://schemas.microsoft.com/office/drawing/2014/main" id="{A56EA4CF-191F-4247-BA0E-A0A401EA9192}"/>
              </a:ext>
            </a:extLst>
          </p:cNvPr>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527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1"/>
          <p:cNvSpPr>
            <a:spLocks noGrp="1" noChangeArrowheads="1"/>
          </p:cNvSpPr>
          <p:nvPr>
            <p:ph type="title" idx="4294967295"/>
          </p:nvPr>
        </p:nvSpPr>
        <p:spPr>
          <a:xfrm>
            <a:off x="0" y="433909"/>
            <a:ext cx="9144000" cy="575936"/>
          </a:xfrm>
          <a:ln/>
          <a:extLst>
            <a:ext uri="{91240B29-F687-4F45-9708-019B960494DF}">
              <a14:hiddenLine xmlns:a14="http://schemas.microsoft.com/office/drawing/2010/main" w="9360" cap="flat">
                <a:solidFill>
                  <a:srgbClr val="808080"/>
                </a:solidFill>
                <a:round/>
                <a:headEnd/>
                <a:tailEnd/>
              </a14:hiddenLine>
            </a:ext>
          </a:extLst>
        </p:spPr>
        <p:txBody>
          <a:bodyPr tIns="9216"/>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ru-RU" sz="3000" b="1" dirty="0">
                <a:effectLst>
                  <a:outerShdw blurRad="38100" dist="38100" dir="2700000" algn="tl">
                    <a:srgbClr val="000000">
                      <a:alpha val="43137"/>
                    </a:srgbClr>
                  </a:outerShdw>
                </a:effectLst>
                <a:latin typeface="+mn-lt"/>
              </a:rPr>
              <a:t>BM@N Geometry and Material definition</a:t>
            </a:r>
          </a:p>
        </p:txBody>
      </p:sp>
      <p:sp>
        <p:nvSpPr>
          <p:cNvPr id="36" name="Rectangle 4"/>
          <p:cNvSpPr txBox="1">
            <a:spLocks noChangeArrowheads="1"/>
          </p:cNvSpPr>
          <p:nvPr/>
        </p:nvSpPr>
        <p:spPr bwMode="auto">
          <a:xfrm>
            <a:off x="5506772" y="1079112"/>
            <a:ext cx="3619643" cy="223474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altLang="ru-RU" sz="1300" b="1" kern="0" dirty="0"/>
              <a:t>ASCII .GEO format</a:t>
            </a:r>
          </a:p>
          <a:p>
            <a:r>
              <a:rPr lang="en-US" altLang="ru-RU" sz="1200" b="1" kern="0" dirty="0"/>
              <a:t>Creation of a volume </a:t>
            </a:r>
          </a:p>
          <a:p>
            <a:pPr marL="360363" lvl="1" indent="-184150">
              <a:tabLst>
                <a:tab pos="360363" algn="l"/>
              </a:tabLst>
            </a:pPr>
            <a:r>
              <a:rPr lang="en-US" altLang="ru-RU" sz="1200" kern="0" dirty="0"/>
              <a:t>Volume name</a:t>
            </a:r>
          </a:p>
          <a:p>
            <a:pPr marL="360363" lvl="1" indent="-184150">
              <a:tabLst>
                <a:tab pos="360363" algn="l"/>
              </a:tabLst>
            </a:pPr>
            <a:r>
              <a:rPr lang="en-US" altLang="ru-RU" sz="1200" kern="0" dirty="0"/>
              <a:t>Shape</a:t>
            </a:r>
          </a:p>
          <a:p>
            <a:pPr marL="360363" lvl="1" indent="-184150">
              <a:tabLst>
                <a:tab pos="360363" algn="l"/>
              </a:tabLst>
            </a:pPr>
            <a:r>
              <a:rPr lang="en-US" altLang="ru-RU" sz="1200" kern="0" dirty="0"/>
              <a:t>Shape parameters</a:t>
            </a:r>
          </a:p>
          <a:p>
            <a:pPr marL="360363" lvl="1" indent="-184150">
              <a:tabLst>
                <a:tab pos="360363" algn="l"/>
              </a:tabLst>
            </a:pPr>
            <a:r>
              <a:rPr lang="en-US" altLang="ru-RU" sz="1200" kern="0" dirty="0"/>
              <a:t>Medium</a:t>
            </a:r>
          </a:p>
          <a:p>
            <a:r>
              <a:rPr lang="en-US" altLang="ru-RU" sz="1200" b="1" kern="0" dirty="0"/>
              <a:t>Positioning of the volume in a mother (Node)</a:t>
            </a:r>
          </a:p>
          <a:p>
            <a:pPr marL="360363" lvl="1" indent="-184150"/>
            <a:r>
              <a:rPr lang="en-US" altLang="ru-RU" sz="1200" kern="0" dirty="0"/>
              <a:t>Mother</a:t>
            </a:r>
          </a:p>
          <a:p>
            <a:pPr marL="360363" lvl="1" indent="-184150"/>
            <a:r>
              <a:rPr lang="en-US" altLang="ru-RU" sz="1200" kern="0" dirty="0"/>
              <a:t>Transformation (position and rotation matrix)</a:t>
            </a:r>
          </a:p>
        </p:txBody>
      </p:sp>
      <p:sp>
        <p:nvSpPr>
          <p:cNvPr id="37" name="Text Box 49"/>
          <p:cNvSpPr txBox="1">
            <a:spLocks noChangeArrowheads="1"/>
          </p:cNvSpPr>
          <p:nvPr/>
        </p:nvSpPr>
        <p:spPr bwMode="auto">
          <a:xfrm>
            <a:off x="5942682" y="5396706"/>
            <a:ext cx="717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spcBef>
                <a:spcPct val="50000"/>
              </a:spcBef>
            </a:pPr>
            <a:r>
              <a:rPr lang="en-US" altLang="ru-RU" sz="1600" dirty="0">
                <a:latin typeface="Times New Roman" panose="02020603050405020304" pitchFamily="18" charset="0"/>
              </a:rPr>
              <a:t>TUBE</a:t>
            </a:r>
          </a:p>
        </p:txBody>
      </p:sp>
      <p:pic>
        <p:nvPicPr>
          <p:cNvPr id="38" name="Picture 51" descr="tub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118" y="3429000"/>
            <a:ext cx="30273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3" descr="tub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729" y="4941168"/>
            <a:ext cx="2174751" cy="14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0"/>
          <p:cNvSpPr txBox="1">
            <a:spLocks noChangeArrowheads="1"/>
          </p:cNvSpPr>
          <p:nvPr/>
        </p:nvSpPr>
        <p:spPr bwMode="auto">
          <a:xfrm>
            <a:off x="-90936" y="5255939"/>
            <a:ext cx="1416025" cy="621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altLang="ru-RU" sz="1400" kern="0" dirty="0"/>
              <a:t>input formats</a:t>
            </a:r>
          </a:p>
          <a:p>
            <a:pPr marL="0" indent="0" algn="ctr">
              <a:buNone/>
            </a:pPr>
            <a:r>
              <a:rPr lang="en-US" altLang="ru-RU" sz="1400" kern="0" dirty="0"/>
              <a:t>for geometry</a:t>
            </a:r>
          </a:p>
          <a:p>
            <a:pPr lvl="1" algn="ctr"/>
            <a:endParaRPr lang="en-US" altLang="ru-RU" sz="1400" kern="0" dirty="0"/>
          </a:p>
        </p:txBody>
      </p:sp>
      <p:grpSp>
        <p:nvGrpSpPr>
          <p:cNvPr id="41" name="Группа 40"/>
          <p:cNvGrpSpPr/>
          <p:nvPr/>
        </p:nvGrpSpPr>
        <p:grpSpPr>
          <a:xfrm>
            <a:off x="208436" y="1652510"/>
            <a:ext cx="5158606" cy="3463758"/>
            <a:chOff x="165754" y="1075235"/>
            <a:chExt cx="5158606" cy="3463758"/>
          </a:xfrm>
        </p:grpSpPr>
        <p:grpSp>
          <p:nvGrpSpPr>
            <p:cNvPr id="42" name="Группа 41"/>
            <p:cNvGrpSpPr/>
            <p:nvPr/>
          </p:nvGrpSpPr>
          <p:grpSpPr>
            <a:xfrm>
              <a:off x="165754" y="1662131"/>
              <a:ext cx="5158606" cy="2876862"/>
              <a:chOff x="136528" y="1828800"/>
              <a:chExt cx="8804467" cy="3702552"/>
            </a:xfrm>
          </p:grpSpPr>
          <p:sp>
            <p:nvSpPr>
              <p:cNvPr id="47" name="AutoShape 5"/>
              <p:cNvSpPr>
                <a:spLocks noChangeArrowheads="1"/>
              </p:cNvSpPr>
              <p:nvPr/>
            </p:nvSpPr>
            <p:spPr bwMode="auto">
              <a:xfrm>
                <a:off x="268293" y="2692852"/>
                <a:ext cx="1062037" cy="1066800"/>
              </a:xfrm>
              <a:prstGeom prst="flowChartMultidocumen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spcBef>
                    <a:spcPts val="600"/>
                  </a:spcBef>
                </a:pPr>
                <a:endParaRPr lang="en-US" altLang="ru-RU" sz="400" b="1" dirty="0"/>
              </a:p>
              <a:p>
                <a:pPr algn="ctr" eaLnBrk="1" hangingPunct="1">
                  <a:lnSpc>
                    <a:spcPct val="90000"/>
                  </a:lnSpc>
                  <a:spcBef>
                    <a:spcPts val="600"/>
                  </a:spcBef>
                </a:pPr>
                <a:r>
                  <a:rPr lang="en-US" altLang="ru-RU" sz="1400" b="1" dirty="0"/>
                  <a:t>ASCII</a:t>
                </a:r>
              </a:p>
              <a:p>
                <a:pPr algn="ctr" eaLnBrk="1" hangingPunct="1">
                  <a:lnSpc>
                    <a:spcPct val="90000"/>
                  </a:lnSpc>
                  <a:spcBef>
                    <a:spcPts val="300"/>
                  </a:spcBef>
                </a:pPr>
                <a:r>
                  <a:rPr lang="en-US" altLang="ru-RU" sz="1400" b="1" dirty="0"/>
                  <a:t>.GEO</a:t>
                </a:r>
              </a:p>
              <a:p>
                <a:pPr algn="ctr" eaLnBrk="1" hangingPunct="1">
                  <a:lnSpc>
                    <a:spcPct val="90000"/>
                  </a:lnSpc>
                </a:pPr>
                <a:endParaRPr lang="en-US" altLang="ru-RU" sz="1400" dirty="0"/>
              </a:p>
            </p:txBody>
          </p:sp>
          <p:sp>
            <p:nvSpPr>
              <p:cNvPr id="48" name="Rectangle 6"/>
              <p:cNvSpPr>
                <a:spLocks noChangeArrowheads="1"/>
              </p:cNvSpPr>
              <p:nvPr/>
            </p:nvSpPr>
            <p:spPr bwMode="auto">
              <a:xfrm>
                <a:off x="2863682" y="2989221"/>
                <a:ext cx="2741950" cy="368384"/>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err="1"/>
                  <a:t>FairGeoInterface</a:t>
                </a:r>
                <a:endParaRPr lang="en-US" altLang="ru-RU" sz="1400" b="1" dirty="0"/>
              </a:p>
            </p:txBody>
          </p:sp>
          <p:sp>
            <p:nvSpPr>
              <p:cNvPr id="49" name="Rectangle 10"/>
              <p:cNvSpPr>
                <a:spLocks noChangeArrowheads="1"/>
              </p:cNvSpPr>
              <p:nvPr/>
            </p:nvSpPr>
            <p:spPr bwMode="auto">
              <a:xfrm>
                <a:off x="6502594" y="1828800"/>
                <a:ext cx="2438401" cy="1528805"/>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err="1"/>
                  <a:t>TGeo</a:t>
                </a:r>
                <a:r>
                  <a:rPr lang="en-US" altLang="ru-RU" sz="1400" b="1" dirty="0"/>
                  <a:t> Geometry</a:t>
                </a:r>
              </a:p>
              <a:p>
                <a:pPr algn="ctr" eaLnBrk="1" hangingPunct="1">
                  <a:lnSpc>
                    <a:spcPct val="90000"/>
                  </a:lnSpc>
                  <a:spcAft>
                    <a:spcPts val="600"/>
                  </a:spcAft>
                </a:pPr>
                <a:r>
                  <a:rPr lang="en-US" altLang="ru-RU" sz="1400" b="1" dirty="0"/>
                  <a:t>&amp; Material</a:t>
                </a:r>
              </a:p>
              <a:p>
                <a:pPr algn="ctr" eaLnBrk="1" hangingPunct="1">
                  <a:lnSpc>
                    <a:spcPct val="90000"/>
                  </a:lnSpc>
                </a:pPr>
                <a:r>
                  <a:rPr lang="en-US" altLang="ru-RU" sz="1400" dirty="0" err="1"/>
                  <a:t>TGeoVolume</a:t>
                </a:r>
                <a:endParaRPr lang="en-US" altLang="ru-RU" sz="1400" dirty="0"/>
              </a:p>
              <a:p>
                <a:pPr algn="ctr" eaLnBrk="1" hangingPunct="1">
                  <a:lnSpc>
                    <a:spcPct val="90000"/>
                  </a:lnSpc>
                </a:pPr>
                <a:r>
                  <a:rPr lang="en-US" altLang="ru-RU" sz="1400" dirty="0" err="1"/>
                  <a:t>TGeoNode</a:t>
                </a:r>
                <a:endParaRPr lang="en-US" altLang="ru-RU" sz="1400" dirty="0"/>
              </a:p>
              <a:p>
                <a:pPr algn="ctr" eaLnBrk="1" hangingPunct="1">
                  <a:lnSpc>
                    <a:spcPct val="90000"/>
                  </a:lnSpc>
                </a:pPr>
                <a:r>
                  <a:rPr lang="en-US" altLang="ru-RU" sz="1400" dirty="0" err="1"/>
                  <a:t>TGeoMaterial</a:t>
                </a:r>
                <a:endParaRPr lang="en-US" altLang="ru-RU" sz="1400" dirty="0"/>
              </a:p>
            </p:txBody>
          </p:sp>
          <p:cxnSp>
            <p:nvCxnSpPr>
              <p:cNvPr id="50" name="AutoShape 15"/>
              <p:cNvCxnSpPr>
                <a:cxnSpLocks noChangeShapeType="1"/>
                <a:stCxn id="48" idx="1"/>
                <a:endCxn id="47" idx="3"/>
              </p:cNvCxnSpPr>
              <p:nvPr/>
            </p:nvCxnSpPr>
            <p:spPr bwMode="auto">
              <a:xfrm rot="10800000" flipV="1">
                <a:off x="1330332" y="3173413"/>
                <a:ext cx="1533352" cy="52840"/>
              </a:xfrm>
              <a:prstGeom prst="curvedConnector3">
                <a:avLst>
                  <a:gd name="adj1" fmla="val 50000"/>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17"/>
              <p:cNvCxnSpPr>
                <a:cxnSpLocks noChangeShapeType="1"/>
                <a:stCxn id="49" idx="1"/>
                <a:endCxn id="48" idx="3"/>
              </p:cNvCxnSpPr>
              <p:nvPr/>
            </p:nvCxnSpPr>
            <p:spPr bwMode="auto">
              <a:xfrm rot="10800000" flipV="1">
                <a:off x="5605634" y="2593203"/>
                <a:ext cx="896962" cy="580210"/>
              </a:xfrm>
              <a:prstGeom prst="curvedConnector3">
                <a:avLst>
                  <a:gd name="adj1" fmla="val 50000"/>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18"/>
              <p:cNvSpPr>
                <a:spLocks noChangeArrowheads="1"/>
              </p:cNvSpPr>
              <p:nvPr/>
            </p:nvSpPr>
            <p:spPr bwMode="auto">
              <a:xfrm>
                <a:off x="4192208" y="4208420"/>
                <a:ext cx="2063439" cy="368384"/>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err="1"/>
                  <a:t>RootBuilder</a:t>
                </a:r>
                <a:endParaRPr lang="en-US" altLang="ru-RU" sz="1400" b="1" dirty="0"/>
              </a:p>
            </p:txBody>
          </p:sp>
          <p:cxnSp>
            <p:nvCxnSpPr>
              <p:cNvPr id="53" name="AutoShape 19"/>
              <p:cNvCxnSpPr>
                <a:cxnSpLocks noChangeShapeType="1"/>
                <a:stCxn id="52" idx="0"/>
                <a:endCxn id="48" idx="2"/>
              </p:cNvCxnSpPr>
              <p:nvPr/>
            </p:nvCxnSpPr>
            <p:spPr bwMode="auto">
              <a:xfrm rot="16200000" flipV="1">
                <a:off x="4303885" y="3288377"/>
                <a:ext cx="850816" cy="989272"/>
              </a:xfrm>
              <a:prstGeom prst="curvedConnector3">
                <a:avLst>
                  <a:gd name="adj1" fmla="val 50000"/>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20"/>
              <p:cNvSpPr>
                <a:spLocks noChangeArrowheads="1"/>
              </p:cNvSpPr>
              <p:nvPr/>
            </p:nvSpPr>
            <p:spPr bwMode="auto">
              <a:xfrm>
                <a:off x="2315491" y="4208420"/>
                <a:ext cx="1776167" cy="368384"/>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a:t>G3Builder</a:t>
                </a:r>
              </a:p>
            </p:txBody>
          </p:sp>
          <p:cxnSp>
            <p:nvCxnSpPr>
              <p:cNvPr id="55" name="AutoShape 21"/>
              <p:cNvCxnSpPr>
                <a:cxnSpLocks noChangeShapeType="1"/>
                <a:stCxn id="54" idx="0"/>
                <a:endCxn id="48" idx="2"/>
              </p:cNvCxnSpPr>
              <p:nvPr/>
            </p:nvCxnSpPr>
            <p:spPr bwMode="auto">
              <a:xfrm rot="5400000" flipH="1" flipV="1">
                <a:off x="3293708" y="3267473"/>
                <a:ext cx="850816" cy="1031082"/>
              </a:xfrm>
              <a:prstGeom prst="curvedConnector3">
                <a:avLst>
                  <a:gd name="adj1" fmla="val 50000"/>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22"/>
              <p:cNvSpPr>
                <a:spLocks noChangeArrowheads="1"/>
              </p:cNvSpPr>
              <p:nvPr/>
            </p:nvSpPr>
            <p:spPr bwMode="auto">
              <a:xfrm>
                <a:off x="6482997" y="3581400"/>
                <a:ext cx="2438402"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a:t>G3 Geometry</a:t>
                </a:r>
              </a:p>
              <a:p>
                <a:pPr algn="ctr" eaLnBrk="1" hangingPunct="1">
                  <a:lnSpc>
                    <a:spcPct val="90000"/>
                  </a:lnSpc>
                </a:pPr>
                <a:r>
                  <a:rPr lang="en-US" altLang="ru-RU" sz="1400" b="1" dirty="0"/>
                  <a:t>&amp; Material</a:t>
                </a:r>
              </a:p>
            </p:txBody>
          </p:sp>
          <p:cxnSp>
            <p:nvCxnSpPr>
              <p:cNvPr id="57" name="AutoShape 23"/>
              <p:cNvCxnSpPr>
                <a:cxnSpLocks noChangeShapeType="1"/>
                <a:stCxn id="56" idx="1"/>
                <a:endCxn id="48" idx="3"/>
              </p:cNvCxnSpPr>
              <p:nvPr/>
            </p:nvCxnSpPr>
            <p:spPr bwMode="auto">
              <a:xfrm rot="10800000">
                <a:off x="5605633" y="3173414"/>
                <a:ext cx="877365" cy="674688"/>
              </a:xfrm>
              <a:prstGeom prst="curvedConnector3">
                <a:avLst>
                  <a:gd name="adj1" fmla="val 50000"/>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28"/>
              <p:cNvSpPr>
                <a:spLocks noChangeArrowheads="1"/>
              </p:cNvSpPr>
              <p:nvPr/>
            </p:nvSpPr>
            <p:spPr bwMode="auto">
              <a:xfrm>
                <a:off x="136528" y="4339243"/>
                <a:ext cx="1325567" cy="1192109"/>
              </a:xfrm>
              <a:prstGeom prst="flowChartMultidocumen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endParaRPr lang="en-US" altLang="ru-RU" sz="1400" b="1" dirty="0"/>
              </a:p>
              <a:p>
                <a:pPr algn="ctr" eaLnBrk="1" hangingPunct="1">
                  <a:lnSpc>
                    <a:spcPct val="90000"/>
                  </a:lnSpc>
                </a:pPr>
                <a:r>
                  <a:rPr lang="en-US" altLang="ru-RU" sz="1400" b="1" dirty="0"/>
                  <a:t>ROOT</a:t>
                </a:r>
              </a:p>
              <a:p>
                <a:pPr algn="ctr" eaLnBrk="1" hangingPunct="1">
                  <a:lnSpc>
                    <a:spcPct val="90000"/>
                  </a:lnSpc>
                </a:pPr>
                <a:r>
                  <a:rPr lang="en-US" altLang="ru-RU" sz="1400" b="1" dirty="0"/>
                  <a:t>files</a:t>
                </a:r>
              </a:p>
              <a:p>
                <a:pPr algn="ctr" eaLnBrk="1" hangingPunct="1">
                  <a:lnSpc>
                    <a:spcPct val="90000"/>
                  </a:lnSpc>
                </a:pPr>
                <a:endParaRPr lang="en-US" altLang="ru-RU" sz="1400" dirty="0"/>
              </a:p>
            </p:txBody>
          </p:sp>
          <p:cxnSp>
            <p:nvCxnSpPr>
              <p:cNvPr id="59" name="AutoShape 29"/>
              <p:cNvCxnSpPr>
                <a:cxnSpLocks noChangeShapeType="1"/>
                <a:stCxn id="48" idx="1"/>
                <a:endCxn id="58" idx="3"/>
              </p:cNvCxnSpPr>
              <p:nvPr/>
            </p:nvCxnSpPr>
            <p:spPr bwMode="auto">
              <a:xfrm rot="10800000" flipV="1">
                <a:off x="1462097" y="3173413"/>
                <a:ext cx="1401587" cy="1761884"/>
              </a:xfrm>
              <a:prstGeom prst="curvedConnector3">
                <a:avLst>
                  <a:gd name="adj1" fmla="val 50000"/>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AutoShape 28"/>
            <p:cNvSpPr>
              <a:spLocks noChangeArrowheads="1"/>
            </p:cNvSpPr>
            <p:nvPr/>
          </p:nvSpPr>
          <p:spPr bwMode="auto">
            <a:xfrm>
              <a:off x="242956" y="1075235"/>
              <a:ext cx="776660" cy="926262"/>
            </a:xfrm>
            <a:prstGeom prst="flowChartMultidocumen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endParaRPr lang="en-US" altLang="ru-RU" sz="1400" b="1" dirty="0"/>
            </a:p>
            <a:p>
              <a:pPr algn="ctr" eaLnBrk="1" hangingPunct="1">
                <a:lnSpc>
                  <a:spcPct val="90000"/>
                </a:lnSpc>
              </a:pPr>
              <a:r>
                <a:rPr lang="en-US" altLang="ru-RU" sz="1400" b="1" dirty="0" err="1"/>
                <a:t>GDML</a:t>
              </a:r>
              <a:r>
                <a:rPr lang="en-US" altLang="ru-RU" sz="1400" b="1" dirty="0"/>
                <a:t>*</a:t>
              </a:r>
            </a:p>
            <a:p>
              <a:pPr algn="ctr" eaLnBrk="1" hangingPunct="1">
                <a:lnSpc>
                  <a:spcPct val="90000"/>
                </a:lnSpc>
              </a:pPr>
              <a:endParaRPr lang="en-US" altLang="ru-RU" sz="1400" dirty="0"/>
            </a:p>
          </p:txBody>
        </p:sp>
        <p:cxnSp>
          <p:nvCxnSpPr>
            <p:cNvPr id="44" name="AutoShape 29"/>
            <p:cNvCxnSpPr>
              <a:cxnSpLocks noChangeShapeType="1"/>
              <a:stCxn id="48" idx="1"/>
              <a:endCxn id="43" idx="3"/>
            </p:cNvCxnSpPr>
            <p:nvPr/>
          </p:nvCxnSpPr>
          <p:spPr bwMode="auto">
            <a:xfrm rot="10800000">
              <a:off x="1019617" y="1538366"/>
              <a:ext cx="743999" cy="1168522"/>
            </a:xfrm>
            <a:prstGeom prst="curvedConnector3">
              <a:avLst>
                <a:gd name="adj1" fmla="val 50000"/>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20"/>
            <p:cNvSpPr>
              <a:spLocks noChangeArrowheads="1"/>
            </p:cNvSpPr>
            <p:nvPr/>
          </p:nvSpPr>
          <p:spPr bwMode="auto">
            <a:xfrm>
              <a:off x="1913452" y="1444941"/>
              <a:ext cx="1329210" cy="286232"/>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algn="ctr" eaLnBrk="1" hangingPunct="1">
                <a:lnSpc>
                  <a:spcPct val="90000"/>
                </a:lnSpc>
              </a:pPr>
              <a:r>
                <a:rPr lang="en-US" altLang="ru-RU" sz="1400" b="1" dirty="0" err="1"/>
                <a:t>GDMLBuilder</a:t>
              </a:r>
              <a:endParaRPr lang="en-US" altLang="ru-RU" sz="1400" b="1" dirty="0"/>
            </a:p>
          </p:txBody>
        </p:sp>
        <p:cxnSp>
          <p:nvCxnSpPr>
            <p:cNvPr id="46" name="AutoShape 19"/>
            <p:cNvCxnSpPr>
              <a:cxnSpLocks noChangeShapeType="1"/>
              <a:stCxn id="45" idx="2"/>
              <a:endCxn id="48" idx="0"/>
            </p:cNvCxnSpPr>
            <p:nvPr/>
          </p:nvCxnSpPr>
          <p:spPr bwMode="auto">
            <a:xfrm rot="5400000">
              <a:off x="2156170" y="2141884"/>
              <a:ext cx="832599" cy="11177"/>
            </a:xfrm>
            <a:prstGeom prst="curvedConnector3">
              <a:avLst>
                <a:gd name="adj1" fmla="val 50000"/>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Rectangle 30"/>
          <p:cNvSpPr txBox="1">
            <a:spLocks noChangeArrowheads="1"/>
          </p:cNvSpPr>
          <p:nvPr/>
        </p:nvSpPr>
        <p:spPr bwMode="auto">
          <a:xfrm>
            <a:off x="-28163" y="1421568"/>
            <a:ext cx="1575828" cy="2062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altLang="ru-RU" sz="1000" kern="0" dirty="0"/>
              <a:t>*supported but not used</a:t>
            </a:r>
          </a:p>
        </p:txBody>
      </p:sp>
    </p:spTree>
    <p:extLst>
      <p:ext uri="{BB962C8B-B14F-4D97-AF65-F5344CB8AC3E}">
        <p14:creationId xmlns:p14="http://schemas.microsoft.com/office/powerpoint/2010/main" val="20342689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386"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387"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3</a:t>
            </a:fld>
            <a:endParaRPr lang="en-US" sz="1200" dirty="0">
              <a:solidFill>
                <a:schemeClr val="bg2">
                  <a:lumMod val="75000"/>
                </a:schemeClr>
              </a:solidFill>
            </a:endParaRPr>
          </a:p>
        </p:txBody>
      </p:sp>
      <p:sp>
        <p:nvSpPr>
          <p:cNvPr id="388" name="Прямоугольник 38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C0CAA38D-D5AB-41DB-8F41-E4B835671110}"/>
              </a:ext>
            </a:extLst>
          </p:cNvPr>
          <p:cNvSpPr/>
          <p:nvPr/>
        </p:nvSpPr>
        <p:spPr>
          <a:xfrm>
            <a:off x="0" y="435608"/>
            <a:ext cx="9144000" cy="553998"/>
          </a:xfrm>
          <a:prstGeom prst="rect">
            <a:avLst/>
          </a:prstGeom>
        </p:spPr>
        <p:txBody>
          <a:bodyPr wrap="square">
            <a:spAutoFit/>
          </a:bodyPr>
          <a:lstStyle/>
          <a:p>
            <a:pPr algn="ctr">
              <a:spcAft>
                <a:spcPts val="600"/>
              </a:spcAft>
            </a:pPr>
            <a:r>
              <a:rPr lang="en-US" sz="3000" b="1" dirty="0">
                <a:solidFill>
                  <a:srgbClr val="4B7DE1"/>
                </a:solidFill>
                <a:effectLst>
                  <a:outerShdw blurRad="38100" dist="38100" dir="2700000" algn="tl">
                    <a:srgbClr val="000000">
                      <a:alpha val="43137"/>
                    </a:srgbClr>
                  </a:outerShdw>
                </a:effectLst>
              </a:rPr>
              <a:t>B</a:t>
            </a:r>
            <a:r>
              <a:rPr lang="en-US" sz="3000" b="1" dirty="0">
                <a:solidFill>
                  <a:schemeClr val="bg1"/>
                </a:solidFill>
                <a:effectLst>
                  <a:outerShdw blurRad="38100" dist="38100" dir="2700000" algn="tl">
                    <a:srgbClr val="000000">
                      <a:alpha val="43137"/>
                    </a:srgbClr>
                  </a:outerShdw>
                </a:effectLst>
              </a:rPr>
              <a:t>aryonic </a:t>
            </a:r>
            <a:r>
              <a:rPr lang="en-US" sz="3000" b="1" dirty="0">
                <a:solidFill>
                  <a:srgbClr val="4B7DE1"/>
                </a:solidFill>
                <a:effectLst>
                  <a:outerShdw blurRad="38100" dist="38100" dir="2700000" algn="tl">
                    <a:srgbClr val="000000">
                      <a:alpha val="43137"/>
                    </a:srgbClr>
                  </a:outerShdw>
                </a:effectLst>
              </a:rPr>
              <a:t>M</a:t>
            </a:r>
            <a:r>
              <a:rPr lang="en-US" sz="3000" b="1" dirty="0">
                <a:solidFill>
                  <a:schemeClr val="bg1"/>
                </a:solidFill>
                <a:effectLst>
                  <a:outerShdw blurRad="38100" dist="38100" dir="2700000" algn="tl">
                    <a:srgbClr val="000000">
                      <a:alpha val="43137"/>
                    </a:srgbClr>
                  </a:outerShdw>
                </a:effectLst>
              </a:rPr>
              <a:t>atter </a:t>
            </a:r>
            <a:r>
              <a:rPr lang="en-US" sz="3000" b="1" dirty="0">
                <a:solidFill>
                  <a:srgbClr val="4B7DE1"/>
                </a:solidFill>
                <a:effectLst>
                  <a:outerShdw blurRad="38100" dist="38100" dir="2700000" algn="tl">
                    <a:srgbClr val="000000">
                      <a:alpha val="43137"/>
                    </a:srgbClr>
                  </a:outerShdw>
                </a:effectLst>
              </a:rPr>
              <a:t>@</a:t>
            </a:r>
            <a:r>
              <a:rPr lang="en-US" sz="3000" b="1" dirty="0">
                <a:solidFill>
                  <a:schemeClr val="bg1"/>
                </a:solidFill>
                <a:effectLst>
                  <a:outerShdw blurRad="38100" dist="38100" dir="2700000" algn="tl">
                    <a:srgbClr val="000000">
                      <a:alpha val="43137"/>
                    </a:srgbClr>
                  </a:outerShdw>
                </a:effectLst>
              </a:rPr>
              <a:t> </a:t>
            </a:r>
            <a:r>
              <a:rPr lang="en-US" sz="3000" b="1" dirty="0">
                <a:solidFill>
                  <a:srgbClr val="4B7DE1"/>
                </a:solidFill>
                <a:effectLst>
                  <a:outerShdw blurRad="38100" dist="38100" dir="2700000" algn="tl">
                    <a:srgbClr val="000000">
                      <a:alpha val="43137"/>
                    </a:srgbClr>
                  </a:outerShdw>
                </a:effectLst>
              </a:rPr>
              <a:t>N</a:t>
            </a:r>
            <a:r>
              <a:rPr lang="en-US" sz="3000" b="1" dirty="0">
                <a:solidFill>
                  <a:schemeClr val="bg1"/>
                </a:solidFill>
                <a:effectLst>
                  <a:outerShdw blurRad="38100" dist="38100" dir="2700000" algn="tl">
                    <a:srgbClr val="000000">
                      <a:alpha val="43137"/>
                    </a:srgbClr>
                  </a:outerShdw>
                </a:effectLst>
              </a:rPr>
              <a:t>uclotron</a:t>
            </a:r>
          </a:p>
        </p:txBody>
      </p:sp>
      <p:pic>
        <p:nvPicPr>
          <p:cNvPr id="13" name="Picture 5" descr="LHEAC">
            <a:extLst>
              <a:ext uri="{FF2B5EF4-FFF2-40B4-BE49-F238E27FC236}">
                <a16:creationId xmlns:a16="http://schemas.microsoft.com/office/drawing/2014/main" id="{EAC9B90D-8192-4601-AE09-2375419344EC}"/>
              </a:ext>
            </a:extLst>
          </p:cNvPr>
          <p:cNvPicPr>
            <a:picLocks noChangeAspect="1" noChangeArrowheads="1"/>
          </p:cNvPicPr>
          <p:nvPr/>
        </p:nvPicPr>
        <p:blipFill>
          <a:blip r:embed="rId2"/>
          <a:srcRect l="2283" r="2283"/>
          <a:stretch>
            <a:fillRect/>
          </a:stretch>
        </p:blipFill>
        <p:spPr bwMode="auto">
          <a:xfrm>
            <a:off x="0" y="1025035"/>
            <a:ext cx="8990013" cy="5437093"/>
          </a:xfrm>
          <a:prstGeom prst="rect">
            <a:avLst/>
          </a:prstGeom>
          <a:noFill/>
          <a:ln w="9525">
            <a:noFill/>
            <a:miter lim="800000"/>
            <a:headEnd/>
            <a:tailEnd/>
          </a:ln>
        </p:spPr>
      </p:pic>
      <p:pic>
        <p:nvPicPr>
          <p:cNvPr id="14" name="Picture 25" descr="zone_report_2015">
            <a:extLst>
              <a:ext uri="{FF2B5EF4-FFF2-40B4-BE49-F238E27FC236}">
                <a16:creationId xmlns:a16="http://schemas.microsoft.com/office/drawing/2014/main" id="{2C49E19E-5A2A-4695-B3A1-1A9A5526E0BD}"/>
              </a:ext>
            </a:extLst>
          </p:cNvPr>
          <p:cNvPicPr>
            <a:picLocks noChangeAspect="1" noChangeArrowheads="1"/>
          </p:cNvPicPr>
          <p:nvPr/>
        </p:nvPicPr>
        <p:blipFill>
          <a:blip r:embed="rId3"/>
          <a:srcRect/>
          <a:stretch>
            <a:fillRect/>
          </a:stretch>
        </p:blipFill>
        <p:spPr bwMode="auto">
          <a:xfrm>
            <a:off x="5041900" y="3284538"/>
            <a:ext cx="4102100" cy="2547937"/>
          </a:xfrm>
          <a:prstGeom prst="rect">
            <a:avLst/>
          </a:prstGeom>
          <a:noFill/>
          <a:ln w="9525">
            <a:noFill/>
            <a:miter lim="800000"/>
            <a:headEnd/>
            <a:tailEnd/>
          </a:ln>
        </p:spPr>
      </p:pic>
      <p:pic>
        <p:nvPicPr>
          <p:cNvPr id="15" name="Рисунок 14">
            <a:extLst>
              <a:ext uri="{FF2B5EF4-FFF2-40B4-BE49-F238E27FC236}">
                <a16:creationId xmlns:a16="http://schemas.microsoft.com/office/drawing/2014/main" id="{178D5FAC-37C2-4433-8561-26716173A2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1"/>
          <a:stretch/>
        </p:blipFill>
        <p:spPr>
          <a:xfrm>
            <a:off x="4995256" y="1017568"/>
            <a:ext cx="4068000" cy="2409627"/>
          </a:xfrm>
          <a:prstGeom prst="rect">
            <a:avLst/>
          </a:prstGeom>
        </p:spPr>
      </p:pic>
      <p:sp>
        <p:nvSpPr>
          <p:cNvPr id="16" name="Rectangle 11">
            <a:extLst>
              <a:ext uri="{FF2B5EF4-FFF2-40B4-BE49-F238E27FC236}">
                <a16:creationId xmlns:a16="http://schemas.microsoft.com/office/drawing/2014/main" id="{7B4284DB-4A38-4411-BE35-7E6BB065CA79}"/>
              </a:ext>
            </a:extLst>
          </p:cNvPr>
          <p:cNvSpPr>
            <a:spLocks noChangeArrowheads="1"/>
          </p:cNvSpPr>
          <p:nvPr/>
        </p:nvSpPr>
        <p:spPr bwMode="auto">
          <a:xfrm>
            <a:off x="2136775" y="3395663"/>
            <a:ext cx="1260475"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err="1">
                <a:solidFill>
                  <a:schemeClr val="hlink"/>
                </a:solidFill>
                <a:latin typeface="Arial" charset="0"/>
                <a:ea typeface="ＭＳ Ｐゴシック" charset="0"/>
                <a:cs typeface="Arial" charset="0"/>
              </a:rPr>
              <a:t>Nuclotron</a:t>
            </a:r>
            <a:endParaRPr lang="ru-RU" b="1" dirty="0">
              <a:solidFill>
                <a:schemeClr val="hlink"/>
              </a:solidFill>
              <a:latin typeface="Arial" charset="0"/>
              <a:ea typeface="ＭＳ Ｐゴシック" charset="0"/>
              <a:cs typeface="Arial" charset="0"/>
            </a:endParaRPr>
          </a:p>
        </p:txBody>
      </p:sp>
      <p:sp>
        <p:nvSpPr>
          <p:cNvPr id="17" name="Rectangle 18">
            <a:extLst>
              <a:ext uri="{FF2B5EF4-FFF2-40B4-BE49-F238E27FC236}">
                <a16:creationId xmlns:a16="http://schemas.microsoft.com/office/drawing/2014/main" id="{1CF672E4-B59A-4661-BBB3-AFC1DE9BDC9E}"/>
              </a:ext>
            </a:extLst>
          </p:cNvPr>
          <p:cNvSpPr>
            <a:spLocks noChangeArrowheads="1"/>
          </p:cNvSpPr>
          <p:nvPr/>
        </p:nvSpPr>
        <p:spPr bwMode="auto">
          <a:xfrm>
            <a:off x="4005263" y="4860925"/>
            <a:ext cx="962025"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a:solidFill>
                  <a:schemeClr val="hlink"/>
                </a:solidFill>
                <a:latin typeface="Arial" charset="0"/>
                <a:ea typeface="ＭＳ Ｐゴシック" charset="0"/>
                <a:cs typeface="Arial" charset="0"/>
              </a:rPr>
              <a:t>~160 m</a:t>
            </a:r>
            <a:endParaRPr lang="ru-RU" b="1" dirty="0">
              <a:solidFill>
                <a:schemeClr val="hlink"/>
              </a:solidFill>
              <a:latin typeface="Arial" charset="0"/>
              <a:ea typeface="ＭＳ Ｐゴシック" charset="0"/>
              <a:cs typeface="Arial" charset="0"/>
            </a:endParaRPr>
          </a:p>
        </p:txBody>
      </p:sp>
      <p:sp>
        <p:nvSpPr>
          <p:cNvPr id="18" name="Text Box 14">
            <a:extLst>
              <a:ext uri="{FF2B5EF4-FFF2-40B4-BE49-F238E27FC236}">
                <a16:creationId xmlns:a16="http://schemas.microsoft.com/office/drawing/2014/main" id="{FCB2F8E9-EEF5-4D72-B305-8383EBF9F8FE}"/>
              </a:ext>
            </a:extLst>
          </p:cNvPr>
          <p:cNvSpPr txBox="1">
            <a:spLocks noChangeArrowheads="1"/>
          </p:cNvSpPr>
          <p:nvPr/>
        </p:nvSpPr>
        <p:spPr bwMode="auto">
          <a:xfrm>
            <a:off x="179512" y="2294870"/>
            <a:ext cx="4615557" cy="2862322"/>
          </a:xfrm>
          <a:prstGeom prst="rect">
            <a:avLst/>
          </a:prstGeom>
          <a:solidFill>
            <a:schemeClr val="accent5"/>
          </a:solidFill>
          <a:ln w="28575">
            <a:noFill/>
            <a:miter lim="800000"/>
            <a:headEnd/>
            <a:tailEnd/>
          </a:ln>
        </p:spPr>
        <p:txBody>
          <a:bodyPr wrap="square">
            <a:spAutoFit/>
          </a:bodyPr>
          <a:lstStyle/>
          <a:p>
            <a:pPr>
              <a:spcAft>
                <a:spcPts val="0"/>
              </a:spcAft>
              <a:defRPr/>
            </a:pPr>
            <a:r>
              <a:rPr lang="en-US" b="1" u="sng" dirty="0">
                <a:solidFill>
                  <a:srgbClr val="000090"/>
                </a:solidFill>
              </a:rPr>
              <a:t>BM@N physics program:</a:t>
            </a:r>
          </a:p>
          <a:p>
            <a:pPr>
              <a:spcAft>
                <a:spcPts val="0"/>
              </a:spcAft>
              <a:buClr>
                <a:srgbClr val="FF0000"/>
              </a:buClr>
              <a:buFont typeface="Wingdings" pitchFamily="2" charset="2"/>
              <a:buChar char="ü"/>
              <a:defRPr/>
            </a:pPr>
            <a:r>
              <a:rPr lang="en-US" i="1" dirty="0">
                <a:solidFill>
                  <a:srgbClr val="000090"/>
                </a:solidFill>
              </a:rPr>
              <a:t> strange / multi-strange hyperon and hypernuclei production at the threshold </a:t>
            </a:r>
          </a:p>
          <a:p>
            <a:pPr>
              <a:spcAft>
                <a:spcPts val="0"/>
              </a:spcAft>
              <a:buClr>
                <a:srgbClr val="FF0000"/>
              </a:buClr>
              <a:buFont typeface="Wingdings" pitchFamily="2" charset="2"/>
              <a:buChar char="ü"/>
              <a:defRPr/>
            </a:pPr>
            <a:r>
              <a:rPr lang="en-US" i="1" dirty="0">
                <a:solidFill>
                  <a:srgbClr val="000090"/>
                </a:solidFill>
              </a:rPr>
              <a:t> hadron femtoscopy</a:t>
            </a:r>
          </a:p>
          <a:p>
            <a:pPr>
              <a:spcAft>
                <a:spcPts val="0"/>
              </a:spcAft>
              <a:buClr>
                <a:srgbClr val="FF0000"/>
              </a:buClr>
              <a:buFont typeface="Wingdings" pitchFamily="2" charset="2"/>
              <a:buChar char="ü"/>
              <a:defRPr/>
            </a:pPr>
            <a:r>
              <a:rPr lang="en-US" i="1" dirty="0">
                <a:solidFill>
                  <a:srgbClr val="000090"/>
                </a:solidFill>
              </a:rPr>
              <a:t> short range correlations</a:t>
            </a:r>
          </a:p>
          <a:p>
            <a:pPr>
              <a:spcAft>
                <a:spcPts val="0"/>
              </a:spcAft>
              <a:buClr>
                <a:srgbClr val="FF0000"/>
              </a:buClr>
              <a:buFont typeface="Wingdings" pitchFamily="2" charset="2"/>
              <a:buChar char="ü"/>
              <a:defRPr/>
            </a:pPr>
            <a:r>
              <a:rPr lang="ru-RU" i="1" dirty="0">
                <a:solidFill>
                  <a:srgbClr val="000090"/>
                </a:solidFill>
              </a:rPr>
              <a:t> </a:t>
            </a:r>
            <a:r>
              <a:rPr lang="en-US" i="1" dirty="0">
                <a:solidFill>
                  <a:srgbClr val="000090"/>
                </a:solidFill>
              </a:rPr>
              <a:t>event-by event fluctuations</a:t>
            </a:r>
          </a:p>
          <a:p>
            <a:pPr>
              <a:spcAft>
                <a:spcPts val="0"/>
              </a:spcAft>
              <a:buClr>
                <a:srgbClr val="FF0000"/>
              </a:buClr>
              <a:buFont typeface="Wingdings" pitchFamily="2" charset="2"/>
              <a:buChar char="ü"/>
              <a:defRPr/>
            </a:pPr>
            <a:r>
              <a:rPr lang="en-US" dirty="0">
                <a:solidFill>
                  <a:srgbClr val="000090"/>
                </a:solidFill>
              </a:rPr>
              <a:t> </a:t>
            </a:r>
            <a:r>
              <a:rPr lang="en-US" i="1" dirty="0">
                <a:solidFill>
                  <a:srgbClr val="000090"/>
                </a:solidFill>
              </a:rPr>
              <a:t>in-medium modifications of strange  &amp; vector mesons in dense nuclear matter</a:t>
            </a:r>
          </a:p>
          <a:p>
            <a:pPr>
              <a:spcAft>
                <a:spcPts val="0"/>
              </a:spcAft>
              <a:buClr>
                <a:srgbClr val="FF0000"/>
              </a:buClr>
              <a:buFont typeface="Wingdings" pitchFamily="2" charset="2"/>
              <a:buChar char="ü"/>
              <a:defRPr/>
            </a:pPr>
            <a:r>
              <a:rPr lang="en-US" i="1" dirty="0">
                <a:solidFill>
                  <a:srgbClr val="000090"/>
                </a:solidFill>
              </a:rPr>
              <a:t> electromagnetic probes, states decaying into </a:t>
            </a:r>
            <a:r>
              <a:rPr lang="el-GR" i="1" dirty="0">
                <a:solidFill>
                  <a:srgbClr val="000090"/>
                </a:solidFill>
              </a:rPr>
              <a:t>γ</a:t>
            </a:r>
            <a:r>
              <a:rPr lang="en-US" i="1" dirty="0">
                <a:solidFill>
                  <a:srgbClr val="000090"/>
                </a:solidFill>
              </a:rPr>
              <a:t>, e (with </a:t>
            </a:r>
            <a:r>
              <a:rPr lang="en-US" i="1" dirty="0" err="1">
                <a:solidFill>
                  <a:srgbClr val="000090"/>
                </a:solidFill>
              </a:rPr>
              <a:t>ECAL</a:t>
            </a:r>
            <a:r>
              <a:rPr lang="en-US" i="1" dirty="0">
                <a:solidFill>
                  <a:srgbClr val="000090"/>
                </a:solidFill>
              </a:rPr>
              <a:t>)…</a:t>
            </a:r>
          </a:p>
        </p:txBody>
      </p:sp>
      <p:sp>
        <p:nvSpPr>
          <p:cNvPr id="19" name="Line 29">
            <a:extLst>
              <a:ext uri="{FF2B5EF4-FFF2-40B4-BE49-F238E27FC236}">
                <a16:creationId xmlns:a16="http://schemas.microsoft.com/office/drawing/2014/main" id="{24604A77-436C-42E5-9E56-116F3EEB4C82}"/>
              </a:ext>
            </a:extLst>
          </p:cNvPr>
          <p:cNvSpPr>
            <a:spLocks noChangeShapeType="1"/>
          </p:cNvSpPr>
          <p:nvPr/>
        </p:nvSpPr>
        <p:spPr bwMode="auto">
          <a:xfrm>
            <a:off x="6300192" y="2996952"/>
            <a:ext cx="1940521" cy="1394073"/>
          </a:xfrm>
          <a:prstGeom prst="line">
            <a:avLst/>
          </a:prstGeom>
          <a:noFill/>
          <a:ln w="254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defRPr/>
            </a:pPr>
            <a:endParaRPr lang="en-US">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386"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387"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4</a:t>
            </a:fld>
            <a:endParaRPr lang="en-US" sz="1200" dirty="0">
              <a:solidFill>
                <a:schemeClr val="bg2">
                  <a:lumMod val="75000"/>
                </a:schemeClr>
              </a:solidFill>
            </a:endParaRPr>
          </a:p>
        </p:txBody>
      </p:sp>
      <p:sp>
        <p:nvSpPr>
          <p:cNvPr id="388" name="Прямоугольник 38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3">
            <a:extLst>
              <a:ext uri="{FF2B5EF4-FFF2-40B4-BE49-F238E27FC236}">
                <a16:creationId xmlns:a16="http://schemas.microsoft.com/office/drawing/2014/main" id="{DD052BD6-D3E6-4712-8004-A225317BDFF0}"/>
              </a:ext>
            </a:extLst>
          </p:cNvPr>
          <p:cNvSpPr txBox="1">
            <a:spLocks noChangeArrowheads="1"/>
          </p:cNvSpPr>
          <p:nvPr/>
        </p:nvSpPr>
        <p:spPr bwMode="auto">
          <a:xfrm>
            <a:off x="279460" y="1047686"/>
            <a:ext cx="8566150" cy="226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2000" b="1" kern="0" dirty="0">
                <a:solidFill>
                  <a:srgbClr val="000090"/>
                </a:solidFill>
                <a:latin typeface="Arial" charset="0"/>
                <a:ea typeface="ＭＳ Ｐゴシック" charset="0"/>
                <a:cs typeface="ＭＳ Ｐゴシック" charset="0"/>
              </a:rPr>
              <a:t>Run – 51 (</a:t>
            </a:r>
            <a:r>
              <a:rPr lang="en-US" sz="2000" kern="0" dirty="0" err="1">
                <a:solidFill>
                  <a:srgbClr val="000090"/>
                </a:solidFill>
                <a:latin typeface="Arial" charset="0"/>
                <a:ea typeface="ＭＳ Ｐゴシック" charset="0"/>
                <a:cs typeface="ＭＳ Ｐゴシック" charset="0"/>
              </a:rPr>
              <a:t>d,C</a:t>
            </a:r>
            <a:r>
              <a:rPr lang="en-US" sz="2000"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  </a:t>
            </a:r>
            <a:r>
              <a:rPr lang="ru-RU" sz="2000"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22 Feb. -  15 Mar., </a:t>
            </a:r>
            <a:r>
              <a:rPr lang="en-US" sz="2000" b="1" i="1" kern="0" dirty="0">
                <a:solidFill>
                  <a:srgbClr val="000090"/>
                </a:solidFill>
                <a:latin typeface="Arial" charset="0"/>
                <a:ea typeface="ＭＳ Ｐゴシック" charset="0"/>
                <a:cs typeface="ＭＳ Ｐゴシック" charset="0"/>
              </a:rPr>
              <a:t>2015</a:t>
            </a:r>
          </a:p>
          <a:p>
            <a:pPr>
              <a:lnSpc>
                <a:spcPct val="130000"/>
              </a:lnSpc>
            </a:pPr>
            <a:r>
              <a:rPr lang="en-US" sz="2000" b="1" kern="0" dirty="0">
                <a:solidFill>
                  <a:srgbClr val="000090"/>
                </a:solidFill>
                <a:latin typeface="Arial" charset="0"/>
                <a:ea typeface="ＭＳ Ｐゴシック" charset="0"/>
                <a:cs typeface="ＭＳ Ｐゴシック" charset="0"/>
              </a:rPr>
              <a:t>Run – </a:t>
            </a:r>
            <a:r>
              <a:rPr lang="ru-RU" sz="2000" b="1" kern="0" dirty="0">
                <a:solidFill>
                  <a:srgbClr val="000090"/>
                </a:solidFill>
                <a:latin typeface="Arial" charset="0"/>
                <a:ea typeface="ＭＳ Ｐゴシック" charset="0"/>
                <a:cs typeface="ＭＳ Ｐゴシック" charset="0"/>
              </a:rPr>
              <a:t>52</a:t>
            </a:r>
            <a:r>
              <a:rPr lang="en-US" sz="2000" b="1"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d)                            		</a:t>
            </a:r>
            <a:r>
              <a:rPr lang="en-US" sz="2000" i="1" kern="0" dirty="0">
                <a:solidFill>
                  <a:srgbClr val="000090"/>
                </a:solidFill>
                <a:latin typeface="Arial" charset="0"/>
                <a:ea typeface="ＭＳ Ｐゴシック" charset="0"/>
                <a:cs typeface="ＭＳ Ｐゴシック" charset="0"/>
              </a:rPr>
              <a:t>June 29 –June 30, </a:t>
            </a:r>
            <a:r>
              <a:rPr lang="en-US" sz="2000" b="1" i="1" kern="0" dirty="0">
                <a:solidFill>
                  <a:srgbClr val="000090"/>
                </a:solidFill>
                <a:latin typeface="Arial" charset="0"/>
                <a:ea typeface="ＭＳ Ｐゴシック" charset="0"/>
                <a:cs typeface="ＭＳ Ｐゴシック" charset="0"/>
              </a:rPr>
              <a:t>2016</a:t>
            </a:r>
            <a:endParaRPr lang="en-US" sz="2000" i="1" kern="0" dirty="0">
              <a:solidFill>
                <a:srgbClr val="000090"/>
              </a:solidFill>
              <a:latin typeface="Arial" charset="0"/>
              <a:ea typeface="ＭＳ Ｐゴシック" charset="0"/>
              <a:cs typeface="ＭＳ Ｐゴシック" charset="0"/>
            </a:endParaRPr>
          </a:p>
          <a:p>
            <a:pPr>
              <a:lnSpc>
                <a:spcPct val="130000"/>
              </a:lnSpc>
            </a:pPr>
            <a:r>
              <a:rPr lang="en-US" sz="2000" b="1" kern="0" dirty="0">
                <a:solidFill>
                  <a:srgbClr val="000090"/>
                </a:solidFill>
                <a:latin typeface="Arial" charset="0"/>
                <a:ea typeface="ＭＳ Ｐゴシック" charset="0"/>
                <a:cs typeface="ＭＳ Ｐゴシック" charset="0"/>
              </a:rPr>
              <a:t>Run – 5</a:t>
            </a:r>
            <a:r>
              <a:rPr lang="ru-RU" sz="2000" b="1" kern="0" dirty="0">
                <a:solidFill>
                  <a:srgbClr val="000090"/>
                </a:solidFill>
                <a:latin typeface="Arial" charset="0"/>
                <a:ea typeface="ＭＳ Ｐゴシック" charset="0"/>
                <a:cs typeface="ＭＳ Ｐゴシック" charset="0"/>
              </a:rPr>
              <a:t>3</a:t>
            </a:r>
            <a:r>
              <a:rPr lang="en-US" sz="2000" b="1"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d)	 		        </a:t>
            </a:r>
            <a:r>
              <a:rPr lang="en-US" sz="2000" i="1" kern="0" dirty="0">
                <a:solidFill>
                  <a:srgbClr val="000090"/>
                </a:solidFill>
                <a:latin typeface="Arial" charset="0"/>
                <a:ea typeface="ＭＳ Ｐゴシック" charset="0"/>
                <a:cs typeface="ＭＳ Ｐゴシック" charset="0"/>
              </a:rPr>
              <a:t>                   Dec. 9 – Dec. 23 , </a:t>
            </a:r>
            <a:r>
              <a:rPr lang="en-US" sz="2000" b="1" i="1" kern="0" dirty="0">
                <a:solidFill>
                  <a:srgbClr val="000090"/>
                </a:solidFill>
                <a:latin typeface="Arial" charset="0"/>
                <a:ea typeface="ＭＳ Ｐゴシック" charset="0"/>
                <a:cs typeface="ＭＳ Ｐゴシック" charset="0"/>
              </a:rPr>
              <a:t>2016</a:t>
            </a:r>
          </a:p>
          <a:p>
            <a:pPr>
              <a:lnSpc>
                <a:spcPct val="130000"/>
              </a:lnSpc>
            </a:pPr>
            <a:r>
              <a:rPr lang="en-US" sz="2000" b="1" kern="0" dirty="0">
                <a:solidFill>
                  <a:srgbClr val="000090"/>
                </a:solidFill>
                <a:latin typeface="Arial" charset="0"/>
                <a:ea typeface="ＭＳ Ｐゴシック" charset="0"/>
                <a:cs typeface="ＭＳ Ｐゴシック" charset="0"/>
              </a:rPr>
              <a:t>Run – 54 (</a:t>
            </a:r>
            <a:r>
              <a:rPr lang="en-US" sz="2000" kern="0" dirty="0">
                <a:solidFill>
                  <a:srgbClr val="000090"/>
                </a:solidFill>
                <a:latin typeface="Arial" charset="0"/>
                <a:ea typeface="ＭＳ Ｐゴシック" charset="0"/>
                <a:cs typeface="ＭＳ Ｐゴシック" charset="0"/>
              </a:rPr>
              <a:t>C)</a:t>
            </a:r>
            <a:r>
              <a:rPr lang="en-US" sz="2000" b="1"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Mar. 7 – Mar. 18 , </a:t>
            </a:r>
            <a:r>
              <a:rPr lang="en-US" sz="2000" b="1" i="1" kern="0" dirty="0">
                <a:solidFill>
                  <a:srgbClr val="000090"/>
                </a:solidFill>
                <a:latin typeface="Arial" charset="0"/>
                <a:ea typeface="ＭＳ Ｐゴシック" charset="0"/>
                <a:cs typeface="ＭＳ Ｐゴシック" charset="0"/>
              </a:rPr>
              <a:t>2017</a:t>
            </a:r>
          </a:p>
          <a:p>
            <a:pPr>
              <a:lnSpc>
                <a:spcPct val="130000"/>
              </a:lnSpc>
            </a:pPr>
            <a:r>
              <a:rPr lang="en-US" sz="2000" b="1" kern="0" dirty="0">
                <a:solidFill>
                  <a:srgbClr val="304E8A"/>
                </a:solidFill>
                <a:latin typeface="Arial" charset="0"/>
                <a:ea typeface="ＭＳ Ｐゴシック" charset="0"/>
                <a:cs typeface="ＭＳ Ｐゴシック" charset="0"/>
              </a:rPr>
              <a:t>Run – 55               </a:t>
            </a:r>
            <a:r>
              <a:rPr lang="en-US" sz="2000" b="1" i="1" kern="0" dirty="0">
                <a:solidFill>
                  <a:srgbClr val="304E8A"/>
                </a:solidFill>
                <a:latin typeface="Arial" charset="0"/>
                <a:ea typeface="ＭＳ Ｐゴシック" charset="0"/>
                <a:cs typeface="ＭＳ Ｐゴシック" charset="0"/>
              </a:rPr>
              <a:t>will be conducted                       </a:t>
            </a:r>
            <a:r>
              <a:rPr lang="en-US" sz="2000" i="1" kern="0" dirty="0">
                <a:solidFill>
                  <a:srgbClr val="304E8A"/>
                </a:solidFill>
                <a:latin typeface="Arial" charset="0"/>
                <a:ea typeface="ＭＳ Ｐゴシック" charset="0"/>
                <a:cs typeface="ＭＳ Ｐゴシック" charset="0"/>
              </a:rPr>
              <a:t>Nov. </a:t>
            </a:r>
            <a:r>
              <a:rPr lang="en-US" sz="2000" b="1" i="1" kern="0" dirty="0">
                <a:solidFill>
                  <a:srgbClr val="304E8A"/>
                </a:solidFill>
                <a:latin typeface="Arial" charset="0"/>
                <a:ea typeface="ＭＳ Ｐゴシック" charset="0"/>
                <a:cs typeface="ＭＳ Ｐゴシック" charset="0"/>
              </a:rPr>
              <a:t>2017</a:t>
            </a:r>
          </a:p>
          <a:p>
            <a:pPr>
              <a:lnSpc>
                <a:spcPct val="150000"/>
              </a:lnSpc>
            </a:pPr>
            <a:endParaRPr lang="en-US" sz="2000" b="1" kern="0" dirty="0">
              <a:solidFill>
                <a:srgbClr val="000090"/>
              </a:solidFill>
              <a:latin typeface="Arial" charset="0"/>
              <a:ea typeface="ＭＳ Ｐゴシック" charset="0"/>
              <a:cs typeface="ＭＳ Ｐゴシック" charset="0"/>
            </a:endParaRPr>
          </a:p>
          <a:p>
            <a:pPr>
              <a:lnSpc>
                <a:spcPct val="150000"/>
              </a:lnSpc>
            </a:pPr>
            <a:endParaRPr lang="en-US" sz="2000" b="1" kern="0" dirty="0">
              <a:solidFill>
                <a:srgbClr val="000090"/>
              </a:solidFill>
              <a:latin typeface="Arial" charset="0"/>
              <a:ea typeface="ＭＳ Ｐゴシック" charset="0"/>
              <a:cs typeface="ＭＳ Ｐゴシック" charset="0"/>
            </a:endParaRPr>
          </a:p>
        </p:txBody>
      </p:sp>
      <p:sp>
        <p:nvSpPr>
          <p:cNvPr id="18" name="AutoShape 4">
            <a:extLst>
              <a:ext uri="{FF2B5EF4-FFF2-40B4-BE49-F238E27FC236}">
                <a16:creationId xmlns:a16="http://schemas.microsoft.com/office/drawing/2014/main" id="{78887128-2DC5-4F90-B169-210B07DA5096}"/>
              </a:ext>
            </a:extLst>
          </p:cNvPr>
          <p:cNvSpPr>
            <a:spLocks noChangeAspect="1" noChangeArrowheads="1"/>
          </p:cNvSpPr>
          <p:nvPr/>
        </p:nvSpPr>
        <p:spPr bwMode="auto">
          <a:xfrm>
            <a:off x="0" y="401515"/>
            <a:ext cx="9144000" cy="634773"/>
          </a:xfrm>
          <a:prstGeom prst="rect">
            <a:avLst/>
          </a:prstGeom>
          <a:noFill/>
          <a:ln w="9525">
            <a:noFill/>
            <a:miter lim="800000"/>
            <a:headEnd/>
            <a:tailEnd/>
          </a:ln>
        </p:spPr>
        <p:txBody>
          <a:bodyPr anchor="ctr"/>
          <a:lstStyle/>
          <a:p>
            <a:pPr algn="ctr"/>
            <a:r>
              <a:rPr lang="ru-RU" sz="3000" b="1" dirty="0">
                <a:solidFill>
                  <a:schemeClr val="bg1"/>
                </a:solidFill>
                <a:effectLst>
                  <a:outerShdw blurRad="38100" dist="38100" dir="2700000" algn="tl">
                    <a:srgbClr val="000000">
                      <a:alpha val="43137"/>
                    </a:srgbClr>
                  </a:outerShdw>
                </a:effectLst>
              </a:rPr>
              <a:t> </a:t>
            </a:r>
            <a:r>
              <a:rPr lang="en-US" sz="3000" b="1" dirty="0">
                <a:solidFill>
                  <a:schemeClr val="bg1"/>
                </a:solidFill>
                <a:effectLst>
                  <a:outerShdw blurRad="38100" dist="38100" dir="2700000" algn="tl">
                    <a:srgbClr val="000000">
                      <a:alpha val="43137"/>
                    </a:srgbClr>
                  </a:outerShdw>
                </a:effectLst>
              </a:rPr>
              <a:t>BM@N in Nuclotron runs (201</a:t>
            </a:r>
            <a:r>
              <a:rPr lang="ru-RU" sz="3000" b="1" dirty="0">
                <a:solidFill>
                  <a:schemeClr val="bg1"/>
                </a:solidFill>
                <a:effectLst>
                  <a:outerShdw blurRad="38100" dist="38100" dir="2700000" algn="tl">
                    <a:srgbClr val="000000">
                      <a:alpha val="43137"/>
                    </a:srgbClr>
                  </a:outerShdw>
                </a:effectLst>
              </a:rPr>
              <a:t>5</a:t>
            </a:r>
            <a:r>
              <a:rPr lang="en-US" sz="3000" b="1" dirty="0">
                <a:solidFill>
                  <a:schemeClr val="bg1"/>
                </a:solidFill>
                <a:effectLst>
                  <a:outerShdw blurRad="38100" dist="38100" dir="2700000" algn="tl">
                    <a:srgbClr val="000000">
                      <a:alpha val="43137"/>
                    </a:srgbClr>
                  </a:outerShdw>
                </a:effectLst>
              </a:rPr>
              <a:t> - 2017)</a:t>
            </a:r>
            <a:endParaRPr lang="en-US" sz="3000" b="1" i="1" dirty="0">
              <a:solidFill>
                <a:schemeClr val="bg1"/>
              </a:solidFill>
              <a:effectLst>
                <a:outerShdw blurRad="38100" dist="38100" dir="2700000" algn="tl">
                  <a:srgbClr val="000000">
                    <a:alpha val="43137"/>
                  </a:srgbClr>
                </a:outerShdw>
              </a:effectLst>
            </a:endParaRPr>
          </a:p>
        </p:txBody>
      </p:sp>
      <p:cxnSp>
        <p:nvCxnSpPr>
          <p:cNvPr id="19" name="Прямая со стрелкой 50">
            <a:extLst>
              <a:ext uri="{FF2B5EF4-FFF2-40B4-BE49-F238E27FC236}">
                <a16:creationId xmlns:a16="http://schemas.microsoft.com/office/drawing/2014/main" id="{AD34B248-4E73-45E7-A383-F479FBE87719}"/>
              </a:ext>
            </a:extLst>
          </p:cNvPr>
          <p:cNvCxnSpPr/>
          <p:nvPr/>
        </p:nvCxnSpPr>
        <p:spPr>
          <a:xfrm flipV="1">
            <a:off x="-221500" y="6394975"/>
            <a:ext cx="176815" cy="583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A7687A42-594C-45A0-85D7-DD9897A47DDD}"/>
                  </a:ext>
                </a:extLst>
              </p:cNvPr>
              <p:cNvSpPr/>
              <p:nvPr/>
            </p:nvSpPr>
            <p:spPr>
              <a:xfrm>
                <a:off x="4742392" y="3973100"/>
                <a:ext cx="4320480" cy="1979388"/>
              </a:xfrm>
              <a:prstGeom prst="rect">
                <a:avLst/>
              </a:prstGeom>
            </p:spPr>
            <p:txBody>
              <a:bodyPr wrap="square">
                <a:spAutoFit/>
              </a:bodyPr>
              <a:lstStyle/>
              <a:p>
                <a:pPr marL="266700" lvl="0" indent="-266700" algn="just">
                  <a:spcBef>
                    <a:spcPts val="800"/>
                  </a:spcBef>
                  <a:spcAft>
                    <a:spcPts val="0"/>
                  </a:spcAft>
                  <a:buClr>
                    <a:srgbClr val="000090"/>
                  </a:buClr>
                  <a:buBlip>
                    <a:blip r:embed="rId2"/>
                  </a:buBlip>
                  <a:defRPr/>
                </a:pPr>
                <a:r>
                  <a:rPr lang="en-US" sz="1400" spc="-1" dirty="0">
                    <a:solidFill>
                      <a:srgbClr val="000000"/>
                    </a:solidFill>
                    <a:uFill>
                      <a:solidFill>
                        <a:srgbClr val="FFFFFF"/>
                      </a:solidFill>
                    </a:uFill>
                    <a:latin typeface="Arial"/>
                  </a:rPr>
                  <a:t>deutron and </a:t>
                </a:r>
                <a14:m>
                  <m:oMath xmlns:m="http://schemas.openxmlformats.org/officeDocument/2006/math">
                    <m:sSup>
                      <m:sSupPr>
                        <m:ctrlPr>
                          <a:rPr lang="en-US" sz="1400" b="1" i="1" spc="-1" smtClean="0">
                            <a:solidFill>
                              <a:srgbClr val="000000"/>
                            </a:solidFill>
                            <a:uFill>
                              <a:solidFill>
                                <a:srgbClr val="FFFFFF"/>
                              </a:solidFill>
                            </a:uFill>
                            <a:latin typeface="Cambria Math" panose="02040503050406030204" pitchFamily="18" charset="0"/>
                          </a:rPr>
                        </m:ctrlPr>
                      </m:sSupPr>
                      <m:e>
                        <m:r>
                          <a:rPr lang="en-US" sz="1400" b="1" i="0" spc="-1" smtClean="0">
                            <a:solidFill>
                              <a:srgbClr val="000000"/>
                            </a:solidFill>
                            <a:uFill>
                              <a:solidFill>
                                <a:srgbClr val="FFFFFF"/>
                              </a:solidFill>
                            </a:uFill>
                            <a:latin typeface="Cambria Math"/>
                          </a:rPr>
                          <m:t>𝐂</m:t>
                        </m:r>
                      </m:e>
                      <m:sup>
                        <m:r>
                          <a:rPr lang="en-US" sz="1400" b="1" i="0" spc="-1" smtClean="0">
                            <a:solidFill>
                              <a:srgbClr val="000000"/>
                            </a:solidFill>
                            <a:uFill>
                              <a:solidFill>
                                <a:srgbClr val="FFFFFF"/>
                              </a:solidFill>
                            </a:uFill>
                            <a:latin typeface="Cambria Math"/>
                          </a:rPr>
                          <m:t>𝟏𝟐</m:t>
                        </m:r>
                      </m:sup>
                    </m:sSup>
                  </m:oMath>
                </a14:m>
                <a:r>
                  <a:rPr lang="en-US" sz="1400" b="1" spc="-1" dirty="0">
                    <a:solidFill>
                      <a:srgbClr val="000000"/>
                    </a:solidFill>
                    <a:uFill>
                      <a:solidFill>
                        <a:srgbClr val="FFFFFF"/>
                      </a:solidFill>
                    </a:uFill>
                    <a:latin typeface="+mj-lt"/>
                  </a:rPr>
                  <a:t> </a:t>
                </a:r>
                <a:r>
                  <a:rPr lang="en-US" sz="1400" spc="-1" dirty="0">
                    <a:solidFill>
                      <a:srgbClr val="000000"/>
                    </a:solidFill>
                    <a:uFill>
                      <a:solidFill>
                        <a:srgbClr val="FFFFFF"/>
                      </a:solidFill>
                    </a:uFill>
                    <a:latin typeface="Arial"/>
                  </a:rPr>
                  <a:t>beams with T = 3.5 – 5.14 </a:t>
                </a:r>
                <a:r>
                  <a:rPr lang="en-US" sz="1400" spc="-1" dirty="0" err="1">
                    <a:solidFill>
                      <a:srgbClr val="000000"/>
                    </a:solidFill>
                    <a:uFill>
                      <a:solidFill>
                        <a:srgbClr val="FFFFFF"/>
                      </a:solidFill>
                    </a:uFill>
                    <a:latin typeface="Arial"/>
                  </a:rPr>
                  <a:t>AGeV</a:t>
                </a:r>
                <a:r>
                  <a:rPr lang="en-US" sz="1400" spc="-1" dirty="0">
                    <a:solidFill>
                      <a:srgbClr val="000000"/>
                    </a:solidFill>
                    <a:uFill>
                      <a:solidFill>
                        <a:srgbClr val="FFFFFF"/>
                      </a:solidFill>
                    </a:uFill>
                    <a:latin typeface="Arial"/>
                  </a:rPr>
                  <a:t> targets: C, Cu, </a:t>
                </a:r>
                <a:r>
                  <a:rPr lang="en-US" sz="1400" spc="-1" dirty="0" err="1">
                    <a:solidFill>
                      <a:srgbClr val="000000"/>
                    </a:solidFill>
                    <a:uFill>
                      <a:solidFill>
                        <a:srgbClr val="FFFFFF"/>
                      </a:solidFill>
                    </a:uFill>
                    <a:latin typeface="Arial"/>
                  </a:rPr>
                  <a:t>Pb</a:t>
                </a:r>
                <a:r>
                  <a:rPr lang="en-US" sz="1400" spc="-1" dirty="0">
                    <a:solidFill>
                      <a:srgbClr val="000000"/>
                    </a:solidFill>
                    <a:uFill>
                      <a:solidFill>
                        <a:srgbClr val="FFFFFF"/>
                      </a:solidFill>
                    </a:uFill>
                    <a:latin typeface="Arial"/>
                  </a:rPr>
                  <a:t>, Al, </a:t>
                </a:r>
                <a14:m>
                  <m:oMath xmlns:m="http://schemas.openxmlformats.org/officeDocument/2006/math">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C</m:t>
                        </m:r>
                      </m:e>
                      <m:sub>
                        <m:r>
                          <a:rPr lang="en-US" sz="1500" b="0" i="0" spc="-1" smtClean="0">
                            <a:solidFill>
                              <a:srgbClr val="000000"/>
                            </a:solidFill>
                            <a:uFill>
                              <a:solidFill>
                                <a:srgbClr val="FFFFFF"/>
                              </a:solidFill>
                            </a:uFill>
                            <a:latin typeface="Cambria Math" panose="02040503050406030204" pitchFamily="18" charset="0"/>
                          </a:rPr>
                          <m:t>2</m:t>
                        </m:r>
                      </m:sub>
                    </m:sSub>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H</m:t>
                        </m:r>
                      </m:e>
                      <m:sub>
                        <m:r>
                          <a:rPr lang="en-US" sz="1500" b="0" i="0" spc="-1" smtClean="0">
                            <a:solidFill>
                              <a:srgbClr val="000000"/>
                            </a:solidFill>
                            <a:uFill>
                              <a:solidFill>
                                <a:srgbClr val="FFFFFF"/>
                              </a:solidFill>
                            </a:uFill>
                            <a:latin typeface="Cambria Math" panose="02040503050406030204" pitchFamily="18" charset="0"/>
                          </a:rPr>
                          <m:t>4</m:t>
                        </m:r>
                      </m:sub>
                    </m:sSub>
                  </m:oMath>
                </a14:m>
                <a:r>
                  <a:rPr lang="en-US" sz="1400" spc="-1" dirty="0">
                    <a:solidFill>
                      <a:srgbClr val="000000"/>
                    </a:solidFill>
                    <a:uFill>
                      <a:solidFill>
                        <a:srgbClr val="FFFFFF"/>
                      </a:solidFill>
                    </a:uFill>
                    <a:latin typeface="Arial"/>
                  </a:rPr>
                  <a:t> or empty</a:t>
                </a:r>
              </a:p>
              <a:p>
                <a:pPr marL="266700" lvl="0" indent="-266700" algn="just">
                  <a:spcBef>
                    <a:spcPts val="400"/>
                  </a:spcBef>
                  <a:spcAft>
                    <a:spcPts val="0"/>
                  </a:spcAft>
                  <a:buClr>
                    <a:srgbClr val="000090"/>
                  </a:buClr>
                  <a:buBlip>
                    <a:blip r:embed="rId2"/>
                  </a:buBlip>
                  <a:defRPr/>
                </a:pPr>
                <a:r>
                  <a:rPr lang="en-US" sz="1400" spc="-1" dirty="0">
                    <a:solidFill>
                      <a:srgbClr val="000000"/>
                    </a:solidFill>
                    <a:uFill>
                      <a:solidFill>
                        <a:srgbClr val="FFFFFF"/>
                      </a:solidFill>
                    </a:uFill>
                    <a:latin typeface="Arial"/>
                  </a:rPr>
                  <a:t>Trace beams, measure beam profile and time structure</a:t>
                </a:r>
              </a:p>
              <a:p>
                <a:pPr marL="266700" lvl="0" indent="-266700" algn="just">
                  <a:spcBef>
                    <a:spcPts val="400"/>
                  </a:spcBef>
                  <a:spcAft>
                    <a:spcPts val="0"/>
                  </a:spcAft>
                  <a:buClr>
                    <a:srgbClr val="000090"/>
                  </a:buClr>
                  <a:buBlip>
                    <a:blip r:embed="rId2"/>
                  </a:buBlip>
                  <a:defRPr/>
                </a:pPr>
                <a:r>
                  <a:rPr lang="en-US" sz="1400" spc="-1" dirty="0">
                    <a:solidFill>
                      <a:srgbClr val="000000"/>
                    </a:solidFill>
                    <a:uFill>
                      <a:solidFill>
                        <a:srgbClr val="FFFFFF"/>
                      </a:solidFill>
                    </a:uFill>
                    <a:latin typeface="Arial"/>
                  </a:rPr>
                  <a:t>Test detector response T0+Trigger, MWPC, Si, GEM, ToF-400, DCH-1, DCH-2, ToF-700 and ZDC, ECAL modules, beam monitors</a:t>
                </a:r>
              </a:p>
              <a:p>
                <a:pPr marL="266700" lvl="0" indent="-266700" algn="just">
                  <a:spcBef>
                    <a:spcPts val="400"/>
                  </a:spcBef>
                  <a:spcAft>
                    <a:spcPts val="600"/>
                  </a:spcAft>
                  <a:buClr>
                    <a:srgbClr val="000090"/>
                  </a:buClr>
                  <a:buBlip>
                    <a:blip r:embed="rId2"/>
                  </a:buBlip>
                  <a:defRPr/>
                </a:pPr>
                <a:r>
                  <a:rPr lang="en-US" sz="1400" spc="-1" dirty="0">
                    <a:solidFill>
                      <a:srgbClr val="000000"/>
                    </a:solidFill>
                    <a:uFill>
                      <a:solidFill>
                        <a:srgbClr val="FFFFFF"/>
                      </a:solidFill>
                    </a:uFill>
                    <a:latin typeface="Arial"/>
                  </a:rPr>
                  <a:t>Test integrated DAQ and trigger system </a:t>
                </a:r>
              </a:p>
            </p:txBody>
          </p:sp>
        </mc:Choice>
        <mc:Fallback xmlns="">
          <p:sp>
            <p:nvSpPr>
              <p:cNvPr id="20" name="Прямоугольник 19">
                <a:extLst>
                  <a:ext uri="{FF2B5EF4-FFF2-40B4-BE49-F238E27FC236}">
                    <a16:creationId xmlns:a16="http://schemas.microsoft.com/office/drawing/2014/main" id="{A7687A42-594C-45A0-85D7-DD9897A47DDD}"/>
                  </a:ext>
                </a:extLst>
              </p:cNvPr>
              <p:cNvSpPr>
                <a:spLocks noRot="1" noChangeAspect="1" noMove="1" noResize="1" noEditPoints="1" noAdjustHandles="1" noChangeArrowheads="1" noChangeShapeType="1" noTextEdit="1"/>
              </p:cNvSpPr>
              <p:nvPr/>
            </p:nvSpPr>
            <p:spPr>
              <a:xfrm>
                <a:off x="4742392" y="3973100"/>
                <a:ext cx="4320480" cy="1979388"/>
              </a:xfrm>
              <a:prstGeom prst="rect">
                <a:avLst/>
              </a:prstGeom>
              <a:blipFill>
                <a:blip r:embed="rId3"/>
                <a:stretch>
                  <a:fillRect t="-309" r="-423" b="-2778"/>
                </a:stretch>
              </a:blipFill>
            </p:spPr>
            <p:txBody>
              <a:bodyPr/>
              <a:lstStyle/>
              <a:p>
                <a:r>
                  <a:rPr lang="ru-RU">
                    <a:noFill/>
                  </a:rPr>
                  <a:t> </a:t>
                </a:r>
              </a:p>
            </p:txBody>
          </p:sp>
        </mc:Fallback>
      </mc:AlternateContent>
      <p:pic>
        <p:nvPicPr>
          <p:cNvPr id="21" name="Рисунок 20">
            <a:extLst>
              <a:ext uri="{FF2B5EF4-FFF2-40B4-BE49-F238E27FC236}">
                <a16:creationId xmlns:a16="http://schemas.microsoft.com/office/drawing/2014/main" id="{5EAAC4C5-A951-41C3-989D-920ACDF74112}"/>
              </a:ext>
            </a:extLst>
          </p:cNvPr>
          <p:cNvPicPr/>
          <p:nvPr/>
        </p:nvPicPr>
        <p:blipFill>
          <a:blip r:embed="rId4"/>
          <a:stretch/>
        </p:blipFill>
        <p:spPr>
          <a:xfrm>
            <a:off x="86831" y="3457494"/>
            <a:ext cx="4624869" cy="2963878"/>
          </a:xfrm>
          <a:prstGeom prst="rect">
            <a:avLst/>
          </a:prstGeom>
          <a:ln>
            <a:noFill/>
          </a:ln>
        </p:spPr>
      </p:pic>
      <p:sp>
        <p:nvSpPr>
          <p:cNvPr id="22" name="Rectangle 3">
            <a:extLst>
              <a:ext uri="{FF2B5EF4-FFF2-40B4-BE49-F238E27FC236}">
                <a16:creationId xmlns:a16="http://schemas.microsoft.com/office/drawing/2014/main" id="{8E2D531C-A0DB-463D-80CE-CAEE24DD8450}"/>
              </a:ext>
            </a:extLst>
          </p:cNvPr>
          <p:cNvSpPr txBox="1">
            <a:spLocks noChangeArrowheads="1"/>
          </p:cNvSpPr>
          <p:nvPr/>
        </p:nvSpPr>
        <p:spPr bwMode="auto">
          <a:xfrm>
            <a:off x="3131840" y="1783134"/>
            <a:ext cx="1512168" cy="59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nSpc>
                <a:spcPct val="150000"/>
              </a:lnSpc>
              <a:buNone/>
            </a:pPr>
            <a:r>
              <a:rPr lang="en-US" sz="2000" b="1" i="1" kern="0" dirty="0">
                <a:solidFill>
                  <a:srgbClr val="000090"/>
                </a:solidFill>
                <a:latin typeface="Arial" charset="0"/>
                <a:ea typeface="ＭＳ Ｐゴシック" charset="0"/>
                <a:cs typeface="ＭＳ Ｐゴシック" charset="0"/>
              </a:rPr>
              <a:t>Technical</a:t>
            </a:r>
            <a:endParaRPr lang="en-US" sz="2000" b="1" kern="0" dirty="0">
              <a:solidFill>
                <a:srgbClr val="00009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7444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12325" b="-12325"/>
          <a:stretch/>
        </p:blipFill>
        <p:spPr>
          <a:xfrm>
            <a:off x="6889123" y="2732400"/>
            <a:ext cx="2147373" cy="3810535"/>
          </a:xfrm>
          <a:prstGeom prst="rect">
            <a:avLst/>
          </a:prstGeom>
        </p:spPr>
      </p:pic>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Multiple data of the BM@N experiment</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5</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ъект 2"/>
          <p:cNvSpPr txBox="1">
            <a:spLocks/>
          </p:cNvSpPr>
          <p:nvPr/>
        </p:nvSpPr>
        <p:spPr bwMode="auto">
          <a:xfrm>
            <a:off x="57116" y="997354"/>
            <a:ext cx="9086883" cy="49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2500" kern="0" dirty="0">
                <a:solidFill>
                  <a:srgbClr val="000000"/>
                </a:solidFill>
              </a:rPr>
              <a:t>~1000 raw files, ~2000 *.root files, various parameter data</a:t>
            </a:r>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9"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4" b="53813"/>
          <a:stretch/>
        </p:blipFill>
        <p:spPr>
          <a:xfrm>
            <a:off x="3017368" y="2413811"/>
            <a:ext cx="4067027" cy="3060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28" y="2276872"/>
            <a:ext cx="4148652" cy="161039"/>
          </a:xfrm>
          <a:prstGeom prst="rect">
            <a:avLst/>
          </a:prstGeom>
        </p:spPr>
      </p:pic>
      <p:sp>
        <p:nvSpPr>
          <p:cNvPr id="11" name="Объект 2"/>
          <p:cNvSpPr txBox="1">
            <a:spLocks/>
          </p:cNvSpPr>
          <p:nvPr/>
        </p:nvSpPr>
        <p:spPr bwMode="auto">
          <a:xfrm>
            <a:off x="7164288" y="2415258"/>
            <a:ext cx="1872208"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400" kern="0" dirty="0">
                <a:solidFill>
                  <a:srgbClr val="000000"/>
                </a:solidFill>
              </a:rPr>
              <a:t>e.g. noise channels</a:t>
            </a:r>
          </a:p>
        </p:txBody>
      </p:sp>
      <p:pic>
        <p:nvPicPr>
          <p:cNvPr id="12" name="Рисунок 11"/>
          <p:cNvPicPr>
            <a:picLocks noChangeAspect="1"/>
          </p:cNvPicPr>
          <p:nvPr/>
        </p:nvPicPr>
        <p:blipFill rotWithShape="1">
          <a:blip r:embed="rId5">
            <a:extLst>
              <a:ext uri="{28A0092B-C50C-407E-A947-70E740481C1C}">
                <a14:useLocalDpi xmlns:a14="http://schemas.microsoft.com/office/drawing/2010/main" val="0"/>
              </a:ext>
            </a:extLst>
          </a:blip>
          <a:srcRect t="-1" b="54266"/>
          <a:stretch/>
        </p:blipFill>
        <p:spPr>
          <a:xfrm>
            <a:off x="40490" y="1489450"/>
            <a:ext cx="4459502" cy="3204000"/>
          </a:xfrm>
          <a:prstGeom prst="rect">
            <a:avLst/>
          </a:prstGeom>
        </p:spPr>
      </p:pic>
      <p:sp>
        <p:nvSpPr>
          <p:cNvPr id="13" name="Объект 2"/>
          <p:cNvSpPr txBox="1">
            <a:spLocks/>
          </p:cNvSpPr>
          <p:nvPr/>
        </p:nvSpPr>
        <p:spPr bwMode="auto">
          <a:xfrm>
            <a:off x="1353025" y="4653136"/>
            <a:ext cx="881212"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rgbClr val="008000"/>
                </a:solidFill>
              </a:rPr>
              <a:t>HTML</a:t>
            </a:r>
          </a:p>
        </p:txBody>
      </p:sp>
      <p:sp>
        <p:nvSpPr>
          <p:cNvPr id="16" name="Объект 2"/>
          <p:cNvSpPr txBox="1">
            <a:spLocks/>
          </p:cNvSpPr>
          <p:nvPr/>
        </p:nvSpPr>
        <p:spPr bwMode="auto">
          <a:xfrm>
            <a:off x="7566765" y="6073288"/>
            <a:ext cx="792088"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rgbClr val="008000"/>
                </a:solidFill>
              </a:rPr>
              <a:t>Text</a:t>
            </a:r>
          </a:p>
        </p:txBody>
      </p:sp>
      <p:sp>
        <p:nvSpPr>
          <p:cNvPr id="17" name="Объект 2"/>
          <p:cNvSpPr txBox="1">
            <a:spLocks/>
          </p:cNvSpPr>
          <p:nvPr/>
        </p:nvSpPr>
        <p:spPr bwMode="auto">
          <a:xfrm>
            <a:off x="4688396" y="5597624"/>
            <a:ext cx="792088"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rgbClr val="008000"/>
                </a:solidFill>
              </a:rPr>
              <a:t>Excel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The main problems of BM@N data storing</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6</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ъект 2"/>
          <p:cNvSpPr txBox="1">
            <a:spLocks/>
          </p:cNvSpPr>
          <p:nvPr/>
        </p:nvSpPr>
        <p:spPr bwMode="auto">
          <a:xfrm>
            <a:off x="68748" y="1196752"/>
            <a:ext cx="89289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gn="just" eaLnBrk="1" hangingPunct="1">
              <a:spcBef>
                <a:spcPts val="600"/>
              </a:spcBef>
              <a:spcAft>
                <a:spcPts val="1800"/>
              </a:spcAft>
              <a:buClr>
                <a:srgbClr val="000090"/>
              </a:buClr>
              <a:buBlip>
                <a:blip r:embed="rId2"/>
              </a:buBlip>
              <a:defRPr/>
            </a:pPr>
            <a:r>
              <a:rPr lang="en-US" sz="2400" kern="0" dirty="0">
                <a:solidFill>
                  <a:srgbClr val="000000"/>
                </a:solidFill>
              </a:rPr>
              <a:t>the data of the experiment is distributed between many subdivisions – it’s difficult to find necessary absent information for the other subdivisions</a:t>
            </a:r>
          </a:p>
          <a:p>
            <a:pPr lvl="0" algn="just" eaLnBrk="1" hangingPunct="1">
              <a:spcBef>
                <a:spcPts val="600"/>
              </a:spcBef>
              <a:spcAft>
                <a:spcPts val="1800"/>
              </a:spcAft>
              <a:buClr>
                <a:srgbClr val="000090"/>
              </a:buClr>
              <a:buBlip>
                <a:blip r:embed="rId2"/>
              </a:buBlip>
              <a:defRPr/>
            </a:pPr>
            <a:r>
              <a:rPr lang="en-US" sz="2400" kern="0" dirty="0">
                <a:solidFill>
                  <a:srgbClr val="000000"/>
                </a:solidFill>
              </a:rPr>
              <a:t>required information is stored in a lot of files</a:t>
            </a:r>
            <a:r>
              <a:rPr lang="ru-RU" sz="2400" kern="0" dirty="0">
                <a:solidFill>
                  <a:srgbClr val="000000"/>
                </a:solidFill>
              </a:rPr>
              <a:t> </a:t>
            </a:r>
            <a:r>
              <a:rPr lang="en-US" sz="2400" kern="0" dirty="0">
                <a:solidFill>
                  <a:srgbClr val="000000"/>
                </a:solidFill>
              </a:rPr>
              <a:t>of different types (</a:t>
            </a:r>
            <a:r>
              <a:rPr lang="en-US" sz="2400" dirty="0"/>
              <a:t>binary, xml, html, excel, text</a:t>
            </a:r>
            <a:r>
              <a:rPr lang="en-US" sz="2400" kern="0" dirty="0">
                <a:solidFill>
                  <a:srgbClr val="000000"/>
                </a:solidFill>
              </a:rPr>
              <a:t>)</a:t>
            </a:r>
          </a:p>
          <a:p>
            <a:pPr lvl="0" algn="just" eaLnBrk="1" hangingPunct="1">
              <a:spcBef>
                <a:spcPts val="600"/>
              </a:spcBef>
              <a:spcAft>
                <a:spcPts val="1800"/>
              </a:spcAft>
              <a:buClr>
                <a:srgbClr val="000090"/>
              </a:buClr>
              <a:buBlip>
                <a:blip r:embed="rId2"/>
              </a:buBlip>
              <a:defRPr/>
            </a:pPr>
            <a:r>
              <a:rPr lang="en-US" sz="2400" kern="0" dirty="0">
                <a:solidFill>
                  <a:srgbClr val="000000"/>
                </a:solidFill>
              </a:rPr>
              <a:t>detector mapping (text files) can be corrected but you won’t know about changes and will continue to work with old data</a:t>
            </a:r>
          </a:p>
          <a:p>
            <a:pPr lvl="0" algn="just" eaLnBrk="1" hangingPunct="1">
              <a:spcBef>
                <a:spcPts val="600"/>
              </a:spcBef>
              <a:spcAft>
                <a:spcPts val="1800"/>
              </a:spcAft>
              <a:buClr>
                <a:srgbClr val="000090"/>
              </a:buClr>
              <a:buBlip>
                <a:blip r:embed="rId2"/>
              </a:buBlip>
              <a:defRPr/>
            </a:pPr>
            <a:r>
              <a:rPr lang="en-US" sz="2400" kern="0" dirty="0">
                <a:solidFill>
                  <a:srgbClr val="000000"/>
                </a:solidFill>
              </a:rPr>
              <a:t>BM@N geometry schemes are hand-drawn and can be varied from run to run</a:t>
            </a:r>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9"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Tree>
    <p:extLst>
      <p:ext uri="{BB962C8B-B14F-4D97-AF65-F5344CB8AC3E}">
        <p14:creationId xmlns:p14="http://schemas.microsoft.com/office/powerpoint/2010/main" val="103592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Why should a database system be used?</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7</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ъект 2"/>
          <p:cNvSpPr txBox="1">
            <a:spLocks/>
          </p:cNvSpPr>
          <p:nvPr/>
        </p:nvSpPr>
        <p:spPr bwMode="auto">
          <a:xfrm>
            <a:off x="107504" y="1196752"/>
            <a:ext cx="892899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just" eaLnBrk="1" hangingPunct="1">
              <a:spcAft>
                <a:spcPts val="600"/>
              </a:spcAft>
              <a:buClr>
                <a:srgbClr val="000090"/>
              </a:buClr>
              <a:buNone/>
              <a:defRPr/>
            </a:pPr>
            <a:r>
              <a:rPr lang="en-US" sz="2400" kern="0" dirty="0">
                <a:solidFill>
                  <a:srgbClr val="000000"/>
                </a:solidFill>
              </a:rPr>
              <a:t>The lacks of the file storing approach:</a:t>
            </a:r>
          </a:p>
          <a:p>
            <a:pPr>
              <a:spcBef>
                <a:spcPts val="600"/>
              </a:spcBef>
              <a:spcAft>
                <a:spcPts val="600"/>
              </a:spcAft>
              <a:buBlip>
                <a:blip r:embed="rId2"/>
              </a:buBlip>
            </a:pPr>
            <a:r>
              <a:rPr lang="en-US" sz="2400" dirty="0"/>
              <a:t>the usage of multiple files and arbitrary formats, duplication of information in different files lead to data isolation, redundancy and inconsistency</a:t>
            </a:r>
          </a:p>
          <a:p>
            <a:pPr>
              <a:spcBef>
                <a:spcPts val="600"/>
              </a:spcBef>
              <a:spcAft>
                <a:spcPts val="600"/>
              </a:spcAft>
              <a:buBlip>
                <a:blip r:embed="rId2"/>
              </a:buBlip>
            </a:pPr>
            <a:r>
              <a:rPr lang="en-US" sz="2400" dirty="0"/>
              <a:t>sequential, non-indexed access and search (not efficient)</a:t>
            </a:r>
          </a:p>
          <a:p>
            <a:pPr>
              <a:spcBef>
                <a:spcPts val="600"/>
              </a:spcBef>
              <a:spcAft>
                <a:spcPts val="600"/>
              </a:spcAft>
              <a:buBlip>
                <a:blip r:embed="rId2"/>
              </a:buBlip>
            </a:pPr>
            <a:r>
              <a:rPr lang="en-US" sz="2400" dirty="0"/>
              <a:t>no mechanism exists for relating data between these files</a:t>
            </a:r>
          </a:p>
          <a:p>
            <a:pPr>
              <a:spcBef>
                <a:spcPts val="600"/>
              </a:spcBef>
              <a:spcAft>
                <a:spcPts val="600"/>
              </a:spcAft>
              <a:buBlip>
                <a:blip r:embed="rId2"/>
              </a:buBlip>
            </a:pPr>
            <a:r>
              <a:rPr lang="en-US" sz="2400" dirty="0"/>
              <a:t>it’s difficult to access and manipulate the data: one needs some dedicated programs</a:t>
            </a:r>
          </a:p>
          <a:p>
            <a:pPr>
              <a:spcBef>
                <a:spcPts val="600"/>
              </a:spcBef>
              <a:spcAft>
                <a:spcPts val="600"/>
              </a:spcAft>
              <a:buBlip>
                <a:blip r:embed="rId2"/>
              </a:buBlip>
            </a:pPr>
            <a:r>
              <a:rPr lang="en-US" sz="2400" dirty="0"/>
              <a:t>uncontrolled concurrent access by many users often leads to inconsistencies</a:t>
            </a:r>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9"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Tree>
    <p:extLst>
      <p:ext uri="{BB962C8B-B14F-4D97-AF65-F5344CB8AC3E}">
        <p14:creationId xmlns:p14="http://schemas.microsoft.com/office/powerpoint/2010/main" val="144322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8</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9"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sp>
        <p:nvSpPr>
          <p:cNvPr id="12"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The purposes of the Unified Database</a:t>
            </a:r>
            <a:endParaRPr lang="en-US" altLang="ru-RU" sz="2000" b="1" dirty="0">
              <a:effectLst>
                <a:outerShdw blurRad="38100" dist="38100" dir="2700000" algn="tl">
                  <a:srgbClr val="000000">
                    <a:alpha val="43137"/>
                  </a:srgbClr>
                </a:outerShdw>
              </a:effectLst>
            </a:endParaRPr>
          </a:p>
        </p:txBody>
      </p:sp>
      <p:sp>
        <p:nvSpPr>
          <p:cNvPr id="13" name="Объект 2"/>
          <p:cNvSpPr txBox="1">
            <a:spLocks/>
          </p:cNvSpPr>
          <p:nvPr/>
        </p:nvSpPr>
        <p:spPr bwMode="auto">
          <a:xfrm>
            <a:off x="85374" y="1061614"/>
            <a:ext cx="8928992" cy="535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gn="just" eaLnBrk="1" hangingPunct="1">
              <a:spcAft>
                <a:spcPts val="600"/>
              </a:spcAft>
              <a:buClr>
                <a:srgbClr val="000090"/>
              </a:buClr>
              <a:buBlip>
                <a:blip r:embed="rId2"/>
              </a:buBlip>
              <a:defRPr/>
            </a:pPr>
            <a:r>
              <a:rPr lang="en-US" sz="2400" kern="0" dirty="0">
                <a:solidFill>
                  <a:srgbClr val="008000"/>
                </a:solidFill>
              </a:rPr>
              <a:t>central data storage</a:t>
            </a:r>
            <a:r>
              <a:rPr lang="en-US" sz="2400" kern="0" dirty="0">
                <a:solidFill>
                  <a:srgbClr val="000000"/>
                </a:solidFill>
              </a:rPr>
              <a:t> for offline data analysis in the high-energy physics experiments</a:t>
            </a:r>
          </a:p>
          <a:p>
            <a:pPr lvl="0" algn="just" eaLnBrk="1" hangingPunct="1">
              <a:spcAft>
                <a:spcPts val="600"/>
              </a:spcAft>
              <a:buClr>
                <a:srgbClr val="000090"/>
              </a:buClr>
              <a:buBlip>
                <a:blip r:embed="rId2"/>
              </a:buBlip>
              <a:defRPr/>
            </a:pPr>
            <a:r>
              <a:rPr lang="en-US" sz="2400" kern="0" dirty="0">
                <a:solidFill>
                  <a:srgbClr val="008000"/>
                </a:solidFill>
              </a:rPr>
              <a:t>unified access</a:t>
            </a:r>
            <a:r>
              <a:rPr lang="en-US" sz="2400" kern="0" dirty="0">
                <a:solidFill>
                  <a:srgbClr val="000000"/>
                </a:solidFill>
              </a:rPr>
              <a:t> and data management for all collaboration members</a:t>
            </a:r>
          </a:p>
          <a:p>
            <a:pPr lvl="0" algn="just" eaLnBrk="1" hangingPunct="1">
              <a:spcAft>
                <a:spcPts val="600"/>
              </a:spcAft>
              <a:buClr>
                <a:srgbClr val="000090"/>
              </a:buClr>
              <a:buBlip>
                <a:blip r:embed="rId2"/>
              </a:buBlip>
              <a:defRPr/>
            </a:pPr>
            <a:r>
              <a:rPr lang="en-US" sz="2400" dirty="0"/>
              <a:t>correct </a:t>
            </a:r>
            <a:r>
              <a:rPr lang="en-US" sz="2400" dirty="0">
                <a:solidFill>
                  <a:srgbClr val="008000"/>
                </a:solidFill>
              </a:rPr>
              <a:t>multi-user data processing</a:t>
            </a:r>
            <a:endParaRPr lang="en-US" sz="2400" kern="0" dirty="0">
              <a:solidFill>
                <a:srgbClr val="008000"/>
              </a:solidFill>
            </a:endParaRPr>
          </a:p>
          <a:p>
            <a:pPr lvl="0" algn="just" eaLnBrk="1" hangingPunct="1">
              <a:spcAft>
                <a:spcPts val="600"/>
              </a:spcAft>
              <a:buClr>
                <a:srgbClr val="000090"/>
              </a:buClr>
              <a:buBlip>
                <a:blip r:embed="rId2"/>
              </a:buBlip>
              <a:defRPr/>
            </a:pPr>
            <a:r>
              <a:rPr lang="en-US" sz="2400" kern="0" dirty="0">
                <a:solidFill>
                  <a:srgbClr val="000000"/>
                </a:solidFill>
              </a:rPr>
              <a:t>ensuring the </a:t>
            </a:r>
            <a:r>
              <a:rPr lang="en-US" sz="2400" kern="0" dirty="0">
                <a:solidFill>
                  <a:srgbClr val="008000"/>
                </a:solidFill>
              </a:rPr>
              <a:t>actuality of the information</a:t>
            </a:r>
            <a:r>
              <a:rPr lang="en-US" sz="2400" kern="0" dirty="0">
                <a:solidFill>
                  <a:srgbClr val="000000"/>
                </a:solidFill>
              </a:rPr>
              <a:t> being accessed (</a:t>
            </a:r>
            <a:r>
              <a:rPr lang="en-US" sz="2400" dirty="0"/>
              <a:t>run parameters, detector geometries and positions, technical and calibration data, etc.</a:t>
            </a:r>
            <a:r>
              <a:rPr lang="en-US" sz="2400" kern="0" dirty="0">
                <a:solidFill>
                  <a:srgbClr val="000000"/>
                </a:solidFill>
              </a:rPr>
              <a:t>), </a:t>
            </a:r>
            <a:r>
              <a:rPr lang="en-US" sz="2400" dirty="0">
                <a:solidFill>
                  <a:srgbClr val="008000"/>
                </a:solidFill>
              </a:rPr>
              <a:t>data consistency and integrity</a:t>
            </a:r>
            <a:endParaRPr lang="en-US" sz="2400" kern="0" dirty="0">
              <a:solidFill>
                <a:srgbClr val="008000"/>
              </a:solidFill>
            </a:endParaRPr>
          </a:p>
          <a:p>
            <a:pPr lvl="0" algn="just" eaLnBrk="1" hangingPunct="1">
              <a:spcAft>
                <a:spcPts val="600"/>
              </a:spcAft>
              <a:buClr>
                <a:srgbClr val="000090"/>
              </a:buClr>
              <a:buBlip>
                <a:blip r:embed="rId2"/>
              </a:buBlip>
              <a:defRPr/>
            </a:pPr>
            <a:r>
              <a:rPr lang="en-US" sz="2400" dirty="0"/>
              <a:t>excluding the multiple duplication and use of outdated data</a:t>
            </a:r>
          </a:p>
          <a:p>
            <a:pPr lvl="0" algn="just" eaLnBrk="1" hangingPunct="1">
              <a:spcAft>
                <a:spcPts val="600"/>
              </a:spcAft>
              <a:buClr>
                <a:srgbClr val="000090"/>
              </a:buClr>
              <a:buBlip>
                <a:blip r:embed="rId2"/>
              </a:buBlip>
              <a:defRPr/>
            </a:pPr>
            <a:r>
              <a:rPr lang="en-US" sz="2400" kern="0" dirty="0">
                <a:solidFill>
                  <a:srgbClr val="008000"/>
                </a:solidFill>
              </a:rPr>
              <a:t>automatic backup</a:t>
            </a:r>
            <a:r>
              <a:rPr lang="en-US" sz="2400" kern="0" dirty="0">
                <a:solidFill>
                  <a:srgbClr val="000000"/>
                </a:solidFill>
              </a:rPr>
              <a:t> of the stored data</a:t>
            </a:r>
          </a:p>
          <a:p>
            <a:pPr lvl="0" algn="just" eaLnBrk="1" hangingPunct="1">
              <a:spcAft>
                <a:spcPts val="600"/>
              </a:spcAft>
              <a:buClr>
                <a:srgbClr val="000090"/>
              </a:buClr>
              <a:buBlip>
                <a:blip r:embed="rId2"/>
              </a:buBlip>
              <a:defRPr/>
            </a:pPr>
            <a:r>
              <a:rPr lang="en-US" sz="2400" kern="0" dirty="0">
                <a:solidFill>
                  <a:srgbClr val="000000"/>
                </a:solidFill>
              </a:rPr>
              <a:t>merged the existing databases to simplify access and administration</a:t>
            </a:r>
          </a:p>
        </p:txBody>
      </p:sp>
    </p:spTree>
    <p:extLst>
      <p:ext uri="{BB962C8B-B14F-4D97-AF65-F5344CB8AC3E}">
        <p14:creationId xmlns:p14="http://schemas.microsoft.com/office/powerpoint/2010/main" val="400565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9</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2017</a:t>
            </a:r>
          </a:p>
        </p:txBody>
      </p:sp>
      <p:sp>
        <p:nvSpPr>
          <p:cNvPr id="14" name="Нижний колонтитул 2"/>
          <p:cNvSpPr txBox="1">
            <a:spLocks/>
          </p:cNvSpPr>
          <p:nvPr/>
        </p:nvSpPr>
        <p:spPr bwMode="auto">
          <a:xfrm>
            <a:off x="3124200" y="65246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defRPr/>
            </a:pPr>
            <a:r>
              <a:rPr lang="en-US" sz="1200" dirty="0">
                <a:solidFill>
                  <a:schemeClr val="bg2">
                    <a:lumMod val="75000"/>
                  </a:schemeClr>
                </a:solidFill>
              </a:rPr>
              <a:t>Gertsenberger K.</a:t>
            </a:r>
          </a:p>
        </p:txBody>
      </p:sp>
      <p:pic>
        <p:nvPicPr>
          <p:cNvPr id="11" name="Рисунок 10">
            <a:extLst>
              <a:ext uri="{FF2B5EF4-FFF2-40B4-BE49-F238E27FC236}">
                <a16:creationId xmlns:a16="http://schemas.microsoft.com/office/drawing/2014/main" id="{D7344323-F858-485B-B45F-7532BC1D8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038811"/>
            <a:ext cx="6458595" cy="5405734"/>
          </a:xfrm>
          <a:prstGeom prst="rect">
            <a:avLst/>
          </a:prstGeom>
        </p:spPr>
      </p:pic>
      <p:sp>
        <p:nvSpPr>
          <p:cNvPr id="12" name="Rectangle 2">
            <a:extLst>
              <a:ext uri="{FF2B5EF4-FFF2-40B4-BE49-F238E27FC236}">
                <a16:creationId xmlns:a16="http://schemas.microsoft.com/office/drawing/2014/main" id="{70F36BCF-8116-458A-A737-EAF38EA48151}"/>
              </a:ext>
            </a:extLst>
          </p:cNvPr>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The Unified Database diagram</a:t>
            </a:r>
            <a:endParaRPr lang="en-US" altLang="ru-RU" sz="2000" b="1" dirty="0">
              <a:solidFill>
                <a:schemeClr val="accent1"/>
              </a:solidFill>
              <a:effectLst>
                <a:outerShdw blurRad="38100" dist="38100" dir="2700000" algn="tl">
                  <a:srgbClr val="000000">
                    <a:alpha val="43137"/>
                  </a:srgbClr>
                </a:outerShdw>
              </a:effectLst>
            </a:endParaRPr>
          </a:p>
        </p:txBody>
      </p:sp>
      <p:sp>
        <p:nvSpPr>
          <p:cNvPr id="15" name="Прямоугольник 14">
            <a:extLst>
              <a:ext uri="{FF2B5EF4-FFF2-40B4-BE49-F238E27FC236}">
                <a16:creationId xmlns:a16="http://schemas.microsoft.com/office/drawing/2014/main" id="{BE9ED463-0AAF-4557-A823-B7D610FA2AEF}"/>
              </a:ext>
            </a:extLst>
          </p:cNvPr>
          <p:cNvSpPr/>
          <p:nvPr/>
        </p:nvSpPr>
        <p:spPr>
          <a:xfrm>
            <a:off x="5663952" y="6084004"/>
            <a:ext cx="3588568" cy="369332"/>
          </a:xfrm>
          <a:prstGeom prst="rect">
            <a:avLst/>
          </a:prstGeom>
        </p:spPr>
        <p:txBody>
          <a:bodyPr wrap="square">
            <a:spAutoFit/>
          </a:bodyPr>
          <a:lstStyle/>
          <a:p>
            <a:pPr algn="ctr">
              <a:spcBef>
                <a:spcPts val="600"/>
              </a:spcBef>
            </a:pPr>
            <a:r>
              <a:rPr lang="en-US" dirty="0">
                <a:solidFill>
                  <a:srgbClr val="000000"/>
                </a:solidFill>
              </a:rPr>
              <a:t>PostgreSQL DBMS</a:t>
            </a:r>
            <a:endParaRPr lang="ru-RU" dirty="0">
              <a:solidFill>
                <a:srgbClr val="000000"/>
              </a:solidFill>
            </a:endParaRPr>
          </a:p>
        </p:txBody>
      </p:sp>
      <p:cxnSp>
        <p:nvCxnSpPr>
          <p:cNvPr id="16" name="Прямая со стрелкой 15">
            <a:extLst>
              <a:ext uri="{FF2B5EF4-FFF2-40B4-BE49-F238E27FC236}">
                <a16:creationId xmlns:a16="http://schemas.microsoft.com/office/drawing/2014/main" id="{5B9AA424-DE45-4CF6-B178-15213520E8B3}"/>
              </a:ext>
            </a:extLst>
          </p:cNvPr>
          <p:cNvCxnSpPr>
            <a:cxnSpLocks/>
            <a:stCxn id="17" idx="0"/>
          </p:cNvCxnSpPr>
          <p:nvPr/>
        </p:nvCxnSpPr>
        <p:spPr>
          <a:xfrm flipH="1" flipV="1">
            <a:off x="7812361" y="2273000"/>
            <a:ext cx="621514" cy="795960"/>
          </a:xfrm>
          <a:prstGeom prst="straightConnector1">
            <a:avLst/>
          </a:prstGeom>
          <a:ln w="158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59">
            <a:extLst>
              <a:ext uri="{FF2B5EF4-FFF2-40B4-BE49-F238E27FC236}">
                <a16:creationId xmlns:a16="http://schemas.microsoft.com/office/drawing/2014/main" id="{5921D500-A95A-48F1-BD78-54A11241374C}"/>
              </a:ext>
            </a:extLst>
          </p:cNvPr>
          <p:cNvSpPr txBox="1">
            <a:spLocks noChangeArrowheads="1"/>
          </p:cNvSpPr>
          <p:nvPr/>
        </p:nvSpPr>
        <p:spPr bwMode="gray">
          <a:xfrm>
            <a:off x="7696333" y="3068960"/>
            <a:ext cx="14750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300" dirty="0">
                <a:solidFill>
                  <a:srgbClr val="000000"/>
                </a:solidFill>
              </a:rPr>
              <a:t>pointer to</a:t>
            </a:r>
          </a:p>
          <a:p>
            <a:pPr algn="ctr" eaLnBrk="1" hangingPunct="1"/>
            <a:r>
              <a:rPr lang="en-US" sz="1300" dirty="0">
                <a:solidFill>
                  <a:srgbClr val="000000"/>
                </a:solidFill>
              </a:rPr>
              <a:t>SIM storage level</a:t>
            </a:r>
            <a:endParaRPr lang="ru-RU" sz="1300" dirty="0">
              <a:solidFill>
                <a:srgbClr val="000000"/>
              </a:solidFill>
            </a:endParaRPr>
          </a:p>
        </p:txBody>
      </p:sp>
      <p:cxnSp>
        <p:nvCxnSpPr>
          <p:cNvPr id="18" name="Прямая со стрелкой 17">
            <a:extLst>
              <a:ext uri="{FF2B5EF4-FFF2-40B4-BE49-F238E27FC236}">
                <a16:creationId xmlns:a16="http://schemas.microsoft.com/office/drawing/2014/main" id="{EDAB368A-D199-4E92-951C-AAFCFF274341}"/>
              </a:ext>
            </a:extLst>
          </p:cNvPr>
          <p:cNvCxnSpPr>
            <a:cxnSpLocks/>
          </p:cNvCxnSpPr>
          <p:nvPr/>
        </p:nvCxnSpPr>
        <p:spPr>
          <a:xfrm flipH="1" flipV="1">
            <a:off x="5508104" y="2512917"/>
            <a:ext cx="2448272" cy="1420140"/>
          </a:xfrm>
          <a:prstGeom prst="straightConnector1">
            <a:avLst/>
          </a:prstGeom>
          <a:ln w="158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59">
            <a:extLst>
              <a:ext uri="{FF2B5EF4-FFF2-40B4-BE49-F238E27FC236}">
                <a16:creationId xmlns:a16="http://schemas.microsoft.com/office/drawing/2014/main" id="{C54FFE23-FE6B-4FC1-8A57-0C3DF751EB92}"/>
              </a:ext>
            </a:extLst>
          </p:cNvPr>
          <p:cNvSpPr txBox="1">
            <a:spLocks noChangeArrowheads="1"/>
          </p:cNvSpPr>
          <p:nvPr/>
        </p:nvSpPr>
        <p:spPr bwMode="gray">
          <a:xfrm>
            <a:off x="7611118" y="3809604"/>
            <a:ext cx="156029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300" dirty="0">
                <a:solidFill>
                  <a:srgbClr val="000000"/>
                </a:solidFill>
              </a:rPr>
              <a:t>pointer to</a:t>
            </a:r>
          </a:p>
          <a:p>
            <a:pPr algn="ctr" eaLnBrk="1" hangingPunct="1"/>
            <a:r>
              <a:rPr lang="en-US" sz="1300" dirty="0">
                <a:solidFill>
                  <a:srgbClr val="000000"/>
                </a:solidFill>
              </a:rPr>
              <a:t>RAW storage level</a:t>
            </a:r>
            <a:endParaRPr lang="ru-RU" sz="1300" dirty="0">
              <a:solidFill>
                <a:srgbClr val="000000"/>
              </a:solidFill>
            </a:endParaRPr>
          </a:p>
        </p:txBody>
      </p:sp>
    </p:spTree>
    <p:extLst>
      <p:ext uri="{BB962C8B-B14F-4D97-AF65-F5344CB8AC3E}">
        <p14:creationId xmlns:p14="http://schemas.microsoft.com/office/powerpoint/2010/main" val="3931727972"/>
      </p:ext>
    </p:extLst>
  </p:cSld>
  <p:clrMapOvr>
    <a:masterClrMapping/>
  </p:clrMapOvr>
</p:sld>
</file>

<file path=ppt/theme/theme1.xml><?xml version="1.0" encoding="utf-8"?>
<a:theme xmlns:a="http://schemas.openxmlformats.org/drawingml/2006/main" name="cdb2004156gl">
  <a:themeElements>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cdb2004156gl</Template>
  <TotalTime>6141</TotalTime>
  <Words>1896</Words>
  <Application>Microsoft Office PowerPoint</Application>
  <PresentationFormat>Экран (4:3)</PresentationFormat>
  <Paragraphs>291</Paragraphs>
  <Slides>23</Slides>
  <Notes>7</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23</vt:i4>
      </vt:variant>
    </vt:vector>
  </HeadingPairs>
  <TitlesOfParts>
    <vt:vector size="35" baseType="lpstr">
      <vt:lpstr>ＭＳ Ｐゴシック</vt:lpstr>
      <vt:lpstr>SimSun</vt:lpstr>
      <vt:lpstr>Arial</vt:lpstr>
      <vt:lpstr>Calibri</vt:lpstr>
      <vt:lpstr>Cambria Math</vt:lpstr>
      <vt:lpstr>Georgia</vt:lpstr>
      <vt:lpstr>Tahoma</vt:lpstr>
      <vt:lpstr>Times New Roman</vt:lpstr>
      <vt:lpstr>Verdana</vt:lpstr>
      <vt:lpstr>WenQuanYi Micro Hei</vt:lpstr>
      <vt:lpstr>Wingdings</vt:lpstr>
      <vt:lpstr>cdb2004156gl</vt:lpstr>
      <vt:lpstr>The Unified Database as offline storage of the BM@N experiment at NICA</vt:lpstr>
      <vt:lpstr>Презентация PowerPoint</vt:lpstr>
      <vt:lpstr>Презентация PowerPoint</vt:lpstr>
      <vt:lpstr>Презентация PowerPoint</vt:lpstr>
      <vt:lpstr> Multiple data of the BM@N experiment</vt:lpstr>
      <vt:lpstr> The main problems of BM@N data storing</vt:lpstr>
      <vt:lpstr> Why should a database system be used?</vt:lpstr>
      <vt:lpstr> The purposes of the Unified Database</vt:lpstr>
      <vt:lpstr>The Unified Database diagram</vt:lpstr>
      <vt:lpstr> The data being stored in the parameter part</vt:lpstr>
      <vt:lpstr>Презентация PowerPoint</vt:lpstr>
      <vt:lpstr>C++ database interface</vt:lpstr>
      <vt:lpstr> «Noise channels» parameter (example)</vt:lpstr>
      <vt:lpstr>Additional classes of the database interface</vt:lpstr>
      <vt:lpstr>Getting Tango (hardware) data</vt:lpstr>
      <vt:lpstr> The Unified Database in offline processing</vt:lpstr>
      <vt:lpstr>Web-interface of the simulation part</vt:lpstr>
      <vt:lpstr>Web-interface of the experimental part</vt:lpstr>
      <vt:lpstr>Презентация PowerPoint</vt:lpstr>
      <vt:lpstr>Conclusions</vt:lpstr>
      <vt:lpstr>Презентация PowerPoint</vt:lpstr>
      <vt:lpstr>Презентация PowerPoint</vt:lpstr>
      <vt:lpstr>BM@N Geometry and Material definition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Soul</dc:creator>
  <cp:lastModifiedBy>Konstantin Gertsenberger</cp:lastModifiedBy>
  <cp:revision>564</cp:revision>
  <dcterms:created xsi:type="dcterms:W3CDTF">2015-02-14T20:56:55Z</dcterms:created>
  <dcterms:modified xsi:type="dcterms:W3CDTF">2017-10-03T21:44:48Z</dcterms:modified>
</cp:coreProperties>
</file>