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98" r:id="rId4"/>
    <p:sldId id="262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3" r:id="rId15"/>
    <p:sldId id="277" r:id="rId16"/>
    <p:sldId id="278" r:id="rId17"/>
    <p:sldId id="279" r:id="rId18"/>
    <p:sldId id="280" r:id="rId19"/>
    <p:sldId id="299" r:id="rId20"/>
    <p:sldId id="281" r:id="rId21"/>
    <p:sldId id="282" r:id="rId22"/>
    <p:sldId id="283" r:id="rId23"/>
    <p:sldId id="285" r:id="rId24"/>
    <p:sldId id="286" r:id="rId25"/>
    <p:sldId id="287" r:id="rId26"/>
    <p:sldId id="265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6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6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buncic:Desktop:HL-LH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pbuncic:Desktop:HL-LH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'[HL-LHc.xlsx]Sheet1'!$B$73:$B$81</c:f>
              <c:strCache>
                <c:ptCount val="9"/>
                <c:pt idx="0">
                  <c:v>Facebook new content per year</c:v>
                </c:pt>
                <c:pt idx="1">
                  <c:v>Google index</c:v>
                </c:pt>
                <c:pt idx="2">
                  <c:v>Digital Health records</c:v>
                </c:pt>
                <c:pt idx="3">
                  <c:v>YouTube videos per year</c:v>
                </c:pt>
                <c:pt idx="4">
                  <c:v>LHC raw data per year</c:v>
                </c:pt>
                <c:pt idx="5">
                  <c:v>Climatic Data Center database</c:v>
                </c:pt>
                <c:pt idx="6">
                  <c:v>Library of Congres Digital collection</c:v>
                </c:pt>
                <c:pt idx="7">
                  <c:v>Stock database</c:v>
                </c:pt>
                <c:pt idx="8">
                  <c:v>Tweeter</c:v>
                </c:pt>
              </c:strCache>
            </c:strRef>
          </c:cat>
          <c:val>
            <c:numRef>
              <c:f>'[HL-LHc.xlsx]Sheet1'!$C$73:$C$81</c:f>
              <c:numCache>
                <c:formatCode>General</c:formatCode>
                <c:ptCount val="9"/>
                <c:pt idx="0">
                  <c:v>182.0</c:v>
                </c:pt>
                <c:pt idx="1">
                  <c:v>97.0</c:v>
                </c:pt>
                <c:pt idx="2">
                  <c:v>30.7</c:v>
                </c:pt>
                <c:pt idx="3">
                  <c:v>15.0</c:v>
                </c:pt>
                <c:pt idx="4" formatCode="0.0">
                  <c:v>8.3725</c:v>
                </c:pt>
                <c:pt idx="5">
                  <c:v>6.1</c:v>
                </c:pt>
                <c:pt idx="6">
                  <c:v>5.1</c:v>
                </c:pt>
                <c:pt idx="7">
                  <c:v>3.0</c:v>
                </c:pt>
                <c:pt idx="8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363528"/>
        <c:axId val="2135366504"/>
      </c:barChart>
      <c:catAx>
        <c:axId val="2135363528"/>
        <c:scaling>
          <c:orientation val="minMax"/>
        </c:scaling>
        <c:delete val="0"/>
        <c:axPos val="l"/>
        <c:majorTickMark val="out"/>
        <c:minorTickMark val="none"/>
        <c:tickLblPos val="nextTo"/>
        <c:crossAx val="2135366504"/>
        <c:crosses val="autoZero"/>
        <c:auto val="1"/>
        <c:lblAlgn val="ctr"/>
        <c:lblOffset val="100"/>
        <c:noMultiLvlLbl val="0"/>
      </c:catAx>
      <c:valAx>
        <c:axId val="2135366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35363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'[HL-LHc.xlsx]Sheet1'!$H$56</c:f>
              <c:strCache>
                <c:ptCount val="1"/>
                <c:pt idx="0">
                  <c:v>LHCb</c:v>
                </c:pt>
              </c:strCache>
            </c:strRef>
          </c:tx>
          <c:invertIfNegative val="0"/>
          <c:cat>
            <c:strRef>
              <c:f>'[HL-LHc.xlsx]Sheet1'!$I$55:$L$55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'[HL-LHc.xlsx]Sheet1'!$I$56:$L$56</c:f>
              <c:numCache>
                <c:formatCode>0.0</c:formatCode>
                <c:ptCount val="4"/>
                <c:pt idx="0">
                  <c:v>1.3</c:v>
                </c:pt>
                <c:pt idx="1">
                  <c:v>2.757575757575757</c:v>
                </c:pt>
                <c:pt idx="2">
                  <c:v>9.191919191919172</c:v>
                </c:pt>
                <c:pt idx="3">
                  <c:v>9.191919191919172</c:v>
                </c:pt>
              </c:numCache>
            </c:numRef>
          </c:val>
        </c:ser>
        <c:ser>
          <c:idx val="1"/>
          <c:order val="1"/>
          <c:tx>
            <c:strRef>
              <c:f>'[HL-LHc.xlsx]Sheet1'!$H$57</c:f>
              <c:strCache>
                <c:ptCount val="1"/>
                <c:pt idx="0">
                  <c:v>ALICE</c:v>
                </c:pt>
              </c:strCache>
            </c:strRef>
          </c:tx>
          <c:invertIfNegative val="0"/>
          <c:cat>
            <c:strRef>
              <c:f>'[HL-LHc.xlsx]Sheet1'!$I$55:$L$55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'[HL-LHc.xlsx]Sheet1'!$I$57:$L$57</c:f>
              <c:numCache>
                <c:formatCode>0.0</c:formatCode>
                <c:ptCount val="4"/>
                <c:pt idx="0">
                  <c:v>3.4725</c:v>
                </c:pt>
                <c:pt idx="1">
                  <c:v>4.63</c:v>
                </c:pt>
                <c:pt idx="2">
                  <c:v>92.60000000000001</c:v>
                </c:pt>
                <c:pt idx="3">
                  <c:v>92.60000000000001</c:v>
                </c:pt>
              </c:numCache>
            </c:numRef>
          </c:val>
        </c:ser>
        <c:ser>
          <c:idx val="2"/>
          <c:order val="2"/>
          <c:tx>
            <c:strRef>
              <c:f>'[HL-LHc.xlsx]Sheet1'!$H$58</c:f>
              <c:strCache>
                <c:ptCount val="1"/>
                <c:pt idx="0">
                  <c:v>ATLAS</c:v>
                </c:pt>
              </c:strCache>
            </c:strRef>
          </c:tx>
          <c:invertIfNegative val="0"/>
          <c:cat>
            <c:strRef>
              <c:f>'[HL-LHc.xlsx]Sheet1'!$I$55:$L$55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'[HL-LHc.xlsx]Sheet1'!$I$58:$L$58</c:f>
              <c:numCache>
                <c:formatCode>0.0</c:formatCode>
                <c:ptCount val="4"/>
                <c:pt idx="0">
                  <c:v>2.4</c:v>
                </c:pt>
                <c:pt idx="1">
                  <c:v>7.070707070707071</c:v>
                </c:pt>
                <c:pt idx="2">
                  <c:v>7.070707070707071</c:v>
                </c:pt>
                <c:pt idx="3">
                  <c:v>101.010101010101</c:v>
                </c:pt>
              </c:numCache>
            </c:numRef>
          </c:val>
        </c:ser>
        <c:ser>
          <c:idx val="3"/>
          <c:order val="3"/>
          <c:tx>
            <c:strRef>
              <c:f>'[HL-LHc.xlsx]Sheet1'!$H$59</c:f>
              <c:strCache>
                <c:ptCount val="1"/>
                <c:pt idx="0">
                  <c:v>CMS</c:v>
                </c:pt>
              </c:strCache>
            </c:strRef>
          </c:tx>
          <c:invertIfNegative val="0"/>
          <c:cat>
            <c:strRef>
              <c:f>'[HL-LHc.xlsx]Sheet1'!$I$55:$L$55</c:f>
              <c:strCache>
                <c:ptCount val="4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</c:strCache>
            </c:strRef>
          </c:cat>
          <c:val>
            <c:numRef>
              <c:f>'[HL-LHc.xlsx]Sheet1'!$I$59:$L$59</c:f>
              <c:numCache>
                <c:formatCode>0.0</c:formatCode>
                <c:ptCount val="4"/>
                <c:pt idx="0">
                  <c:v>1.2</c:v>
                </c:pt>
                <c:pt idx="1">
                  <c:v>6.649999999999998</c:v>
                </c:pt>
                <c:pt idx="2">
                  <c:v>6.649999999999998</c:v>
                </c:pt>
                <c:pt idx="3">
                  <c:v>200.0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130537592"/>
        <c:axId val="2130896168"/>
      </c:barChart>
      <c:catAx>
        <c:axId val="2130537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0896168"/>
        <c:crosses val="autoZero"/>
        <c:auto val="1"/>
        <c:lblAlgn val="ctr"/>
        <c:lblOffset val="100"/>
        <c:noMultiLvlLbl val="0"/>
      </c:catAx>
      <c:valAx>
        <c:axId val="213089616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130537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6F48B-F266-3447-8E96-A4F46F86138F}" type="datetimeFigureOut">
              <a:rPr lang="en-US" smtClean="0"/>
              <a:t>01/07/14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33E31-1340-484B-A8E3-91ABF4801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204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CA554-6704-1F4B-9455-D5739E6733B4}" type="datetimeFigureOut">
              <a:rPr lang="en-US" smtClean="0"/>
              <a:t>01/07/14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BEAC8-9AF8-F641-BD9B-387C0FE3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9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7A49-0EE5-CE48-9B68-0E0136CBAB6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4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CFA8-141F-2B45-B2AE-0F3E57AF8EBA}" type="datetime1">
              <a:rPr lang="en-US" smtClean="0"/>
              <a:t>01/07/14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4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7ACE-778D-3D42-8A78-C8CA95EAD753}" type="datetime1">
              <a:rPr lang="en-US" smtClean="0"/>
              <a:t>01/07/14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2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E7D-2DA0-4942-B11C-F5BBB4CF16D0}" type="datetime1">
              <a:rPr lang="en-US" smtClean="0"/>
              <a:t>01/07/14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0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1673-4291-7F4F-B7B3-731896CF21B4}" type="datetime1">
              <a:rPr lang="en-US" smtClean="0"/>
              <a:t>01/07/14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5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226A-8061-B04C-BEA8-70B238BF8F46}" type="datetime1">
              <a:rPr lang="en-US" smtClean="0"/>
              <a:t>01/07/14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0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12D4-0FCF-4546-AA51-4ED04DE3590B}" type="datetime1">
              <a:rPr lang="en-US" smtClean="0"/>
              <a:t>01/07/14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0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EC85-453F-9744-8322-74509908711D}" type="datetime1">
              <a:rPr lang="en-US" smtClean="0"/>
              <a:t>01/07/14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6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FF4-C75C-734C-9AF9-85965B16C2E9}" type="datetime1">
              <a:rPr lang="en-US" smtClean="0"/>
              <a:t>01/07/14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6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BCDD-1EDE-5C4B-8D61-8358549F8249}" type="datetime1">
              <a:rPr lang="en-US" smtClean="0"/>
              <a:t>01/07/14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0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7D3A-98DB-384D-9C3E-0FE003E2CC43}" type="datetime1">
              <a:rPr lang="en-US" smtClean="0"/>
              <a:t>01/07/14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1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46DD-785F-DB4D-A097-4B2AD9145739}" type="datetime1">
              <a:rPr lang="en-US" smtClean="0"/>
              <a:t>01/07/14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8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B6B-F29F-CE42-8073-590003B512D1}" type="datetime1">
              <a:rPr lang="en-US" smtClean="0"/>
              <a:t>01/07/14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712C-E272-094E-884C-C1BE53D9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95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microsoft.com/office/2007/relationships/hdphoto" Target="../media/hdphoto4.wdp"/><Relationship Id="rId8" Type="http://schemas.microsoft.com/office/2007/relationships/hdphoto" Target="../media/hdphoto5.wdp"/><Relationship Id="rId9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Technical interchange meeting: Computing models, Software and Data Processing for the future HENP experiments</a:t>
            </a:r>
            <a:br>
              <a:rPr lang="en-GB" b="1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Markus Schulz </a:t>
            </a:r>
          </a:p>
          <a:p>
            <a:r>
              <a:rPr lang="en-GB" dirty="0" smtClean="0"/>
              <a:t>CERN IT </a:t>
            </a:r>
          </a:p>
          <a:p>
            <a:r>
              <a:rPr lang="en-GB" dirty="0" smtClean="0"/>
              <a:t>July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3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Technically speaking yes....</a:t>
            </a:r>
          </a:p>
          <a:p>
            <a:r>
              <a:rPr lang="en-GB" dirty="0" smtClean="0"/>
              <a:t>Efficiency drops with latency</a:t>
            </a:r>
          </a:p>
          <a:p>
            <a:pPr lvl="1"/>
            <a:r>
              <a:rPr lang="en-GB" dirty="0" smtClean="0"/>
              <a:t>hands on experienced by ALICE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efficiency will be key</a:t>
            </a:r>
          </a:p>
          <a:p>
            <a:r>
              <a:rPr lang="en-GB" dirty="0" smtClean="0"/>
              <a:t>Learning from Amazon</a:t>
            </a:r>
          </a:p>
          <a:p>
            <a:pPr lvl="1"/>
            <a:r>
              <a:rPr lang="en-GB" dirty="0" smtClean="0"/>
              <a:t>small number of regionally clustered centres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1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complexity is the key</a:t>
            </a:r>
            <a:br>
              <a:rPr lang="en-US" dirty="0" smtClean="0"/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or illustration only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812145" y="1371075"/>
            <a:ext cx="7663683" cy="3751132"/>
            <a:chOff x="502053" y="1329141"/>
            <a:chExt cx="8121437" cy="4246908"/>
          </a:xfrm>
        </p:grpSpPr>
        <p:pic>
          <p:nvPicPr>
            <p:cNvPr id="5" name="Picture 4" descr="cloud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3" y="1329141"/>
              <a:ext cx="8121437" cy="4246908"/>
            </a:xfrm>
            <a:prstGeom prst="rect">
              <a:avLst/>
            </a:prstGeom>
          </p:spPr>
        </p:pic>
        <p:pic>
          <p:nvPicPr>
            <p:cNvPr id="6" name="Picture 5" descr="cloud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0000">
              <a:off x="3394173" y="4046497"/>
              <a:ext cx="1803548" cy="893139"/>
            </a:xfrm>
            <a:prstGeom prst="rect">
              <a:avLst/>
            </a:prstGeom>
          </p:spPr>
        </p:pic>
        <p:pic>
          <p:nvPicPr>
            <p:cNvPr id="7" name="Picture 6" descr="cloud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080" y="1860798"/>
              <a:ext cx="1727163" cy="1639274"/>
            </a:xfrm>
            <a:prstGeom prst="rect">
              <a:avLst/>
            </a:prstGeom>
          </p:spPr>
        </p:pic>
        <p:pic>
          <p:nvPicPr>
            <p:cNvPr id="8" name="Picture 7" descr="cloud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722" y="3738120"/>
              <a:ext cx="980240" cy="800445"/>
            </a:xfrm>
            <a:prstGeom prst="rect">
              <a:avLst/>
            </a:prstGeom>
          </p:spPr>
        </p:pic>
        <p:pic>
          <p:nvPicPr>
            <p:cNvPr id="9" name="Picture 8" descr="cloud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257" y="2537720"/>
              <a:ext cx="1891823" cy="1544825"/>
            </a:xfrm>
            <a:prstGeom prst="rect">
              <a:avLst/>
            </a:prstGeom>
          </p:spPr>
        </p:pic>
        <p:pic>
          <p:nvPicPr>
            <p:cNvPr id="10" name="Picture 9" descr="cloud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0130" y="1329141"/>
              <a:ext cx="2352835" cy="1476824"/>
            </a:xfrm>
            <a:prstGeom prst="rect">
              <a:avLst/>
            </a:prstGeom>
          </p:spPr>
        </p:pic>
        <p:pic>
          <p:nvPicPr>
            <p:cNvPr id="11" name="Picture 10" descr="cloud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956" y="2434091"/>
              <a:ext cx="955544" cy="959936"/>
            </a:xfrm>
            <a:prstGeom prst="rect">
              <a:avLst/>
            </a:prstGeom>
          </p:spPr>
        </p:pic>
        <p:pic>
          <p:nvPicPr>
            <p:cNvPr id="12" name="Picture 11" descr="cloud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355" y="3310133"/>
              <a:ext cx="1333739" cy="1339869"/>
            </a:xfrm>
            <a:prstGeom prst="rect">
              <a:avLst/>
            </a:prstGeom>
          </p:spPr>
        </p:pic>
        <p:pic>
          <p:nvPicPr>
            <p:cNvPr id="13" name="Picture 12" descr="cloud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518" y="4297557"/>
              <a:ext cx="1017702" cy="1022379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57200" y="5105400"/>
            <a:ext cx="8365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Virtually joining together the sites based on proximity (latency) and network capacity into Regional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ata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louds</a:t>
            </a:r>
          </a:p>
          <a:p>
            <a:pPr marL="3429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Each cloud/region provides reliable data management and sufficient processing capability</a:t>
            </a:r>
          </a:p>
          <a:p>
            <a:pPr marL="800100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141313"/>
                </a:solidFill>
              </a:rPr>
              <a:t>Dealing with handful of clouds/regions instead of the individual sites</a:t>
            </a:r>
          </a:p>
          <a:p>
            <a:pPr marL="3429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  <a:ea typeface="ＭＳ Ｐゴシック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4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Very little time</a:t>
            </a:r>
            <a:r>
              <a:rPr lang="en-GB" dirty="0" smtClean="0"/>
              <a:t>: Run2 now, Run3 soon</a:t>
            </a:r>
          </a:p>
          <a:p>
            <a:r>
              <a:rPr lang="en-GB" dirty="0" smtClean="0"/>
              <a:t>All experiment share the problem</a:t>
            </a:r>
          </a:p>
          <a:p>
            <a:pPr lvl="1"/>
            <a:r>
              <a:rPr lang="en-GB" dirty="0" smtClean="0"/>
              <a:t>factor 100 in data </a:t>
            </a:r>
          </a:p>
          <a:p>
            <a:r>
              <a:rPr lang="en-GB" dirty="0" smtClean="0"/>
              <a:t>Commissioning of data management products is tough</a:t>
            </a:r>
          </a:p>
          <a:p>
            <a:r>
              <a:rPr lang="en-GB" dirty="0" smtClean="0"/>
              <a:t> Base common solution on trusted product </a:t>
            </a:r>
          </a:p>
          <a:p>
            <a:pPr lvl="1"/>
            <a:r>
              <a:rPr lang="en-GB" dirty="0" smtClean="0"/>
              <a:t>EOS best candidate for federation</a:t>
            </a:r>
          </a:p>
          <a:p>
            <a:pPr lvl="2"/>
            <a:r>
              <a:rPr lang="en-GB" dirty="0" smtClean="0"/>
              <a:t>evolution needed </a:t>
            </a:r>
          </a:p>
          <a:p>
            <a:pPr lvl="1"/>
            <a:r>
              <a:rPr lang="en-GB" dirty="0" smtClean="0"/>
              <a:t>EOS proven to scale </a:t>
            </a:r>
          </a:p>
          <a:p>
            <a:r>
              <a:rPr lang="en-GB" dirty="0" smtClean="0"/>
              <a:t>Collaborate on building a Federation of Regional Storage Clouds </a:t>
            </a:r>
          </a:p>
          <a:p>
            <a:pPr lvl="1"/>
            <a:r>
              <a:rPr lang="en-GB" dirty="0" smtClean="0"/>
              <a:t>and tools needed to exploit them:</a:t>
            </a:r>
          </a:p>
          <a:p>
            <a:pPr lvl="1"/>
            <a:r>
              <a:rPr lang="en-GB" dirty="0" smtClean="0"/>
              <a:t>Scalable Global Namespace.........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4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Predrag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141313"/>
                </a:solidFill>
              </a:rPr>
              <a:t>“We should not repeat mistakes from the past  ending up with four different solutions for the same problem”</a:t>
            </a:r>
          </a:p>
          <a:p>
            <a:pPr marL="0" indent="0">
              <a:buNone/>
            </a:pPr>
            <a:endParaRPr lang="en-US" sz="2400" dirty="0">
              <a:solidFill>
                <a:srgbClr val="141313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41313"/>
              </a:solidFill>
            </a:endParaRPr>
          </a:p>
          <a:p>
            <a:pPr lvl="1">
              <a:buFont typeface="Arial" charset="0"/>
              <a:buChar char="•"/>
            </a:pPr>
            <a:endParaRPr lang="en-US" sz="2000" dirty="0" smtClean="0">
              <a:solidFill>
                <a:srgbClr val="141313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GB" sz="4000" dirty="0" smtClean="0"/>
              <a:t>Federated Storage Systems</a:t>
            </a:r>
            <a:br>
              <a:rPr lang="en-GB" sz="4000" dirty="0" smtClean="0"/>
            </a:br>
            <a:r>
              <a:rPr lang="en-GB" dirty="0" err="1" smtClean="0"/>
              <a:t>Eygene</a:t>
            </a:r>
            <a:r>
              <a:rPr lang="en-GB" dirty="0" smtClean="0"/>
              <a:t> </a:t>
            </a:r>
            <a:r>
              <a:rPr lang="en-GB" dirty="0" err="1" smtClean="0"/>
              <a:t>Ryabinkin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View of the data management landscape from the perspective of a site manager ( </a:t>
            </a:r>
            <a:r>
              <a:rPr lang="en-GB" dirty="0" err="1" smtClean="0"/>
              <a:t>Kurchatov</a:t>
            </a:r>
            <a:r>
              <a:rPr lang="en-GB" dirty="0"/>
              <a:t> 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Comparison of existing solutions</a:t>
            </a:r>
          </a:p>
          <a:p>
            <a:pPr lvl="1"/>
            <a:r>
              <a:rPr lang="en-GB" dirty="0" smtClean="0"/>
              <a:t>DPM, </a:t>
            </a:r>
            <a:r>
              <a:rPr lang="en-GB" dirty="0" err="1" smtClean="0"/>
              <a:t>dCache</a:t>
            </a:r>
            <a:r>
              <a:rPr lang="en-GB" dirty="0" smtClean="0"/>
              <a:t>, </a:t>
            </a:r>
            <a:r>
              <a:rPr lang="en-GB" dirty="0" err="1" smtClean="0"/>
              <a:t>XrootD</a:t>
            </a:r>
            <a:r>
              <a:rPr lang="en-GB" dirty="0" smtClean="0"/>
              <a:t> native, EOS </a:t>
            </a:r>
          </a:p>
          <a:p>
            <a:r>
              <a:rPr lang="en-GB" dirty="0" smtClean="0"/>
              <a:t>Impact of federated storage </a:t>
            </a:r>
          </a:p>
          <a:p>
            <a:pPr lvl="1"/>
            <a:r>
              <a:rPr lang="en-GB" dirty="0" smtClean="0"/>
              <a:t>performance, operations, policies </a:t>
            </a:r>
          </a:p>
          <a:p>
            <a:r>
              <a:rPr lang="en-GB" dirty="0" smtClean="0"/>
              <a:t>Very lively debate </a:t>
            </a:r>
            <a:r>
              <a:rPr lang="en-GB" dirty="0" smtClean="0">
                <a:sym typeface="Wingdings"/>
              </a:rPr>
              <a:t></a:t>
            </a:r>
            <a:r>
              <a:rPr lang="en-GB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2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DPM</a:t>
            </a:r>
          </a:p>
          <a:p>
            <a:pPr lvl="1"/>
            <a:r>
              <a:rPr lang="en-GB" dirty="0" smtClean="0"/>
              <a:t>easy to understand, good for a few PB, many protocols, single points of failure</a:t>
            </a:r>
          </a:p>
          <a:p>
            <a:r>
              <a:rPr lang="en-GB" dirty="0" err="1" smtClean="0"/>
              <a:t>dCache</a:t>
            </a:r>
            <a:endParaRPr lang="en-GB" dirty="0" smtClean="0"/>
          </a:p>
          <a:p>
            <a:pPr lvl="1"/>
            <a:r>
              <a:rPr lang="en-GB" dirty="0" smtClean="0"/>
              <a:t>more complex, scales to O(10PB ), one federation (NDGF) , </a:t>
            </a:r>
            <a:r>
              <a:rPr lang="en-GB" dirty="0" smtClean="0"/>
              <a:t>single points of failure</a:t>
            </a:r>
          </a:p>
          <a:p>
            <a:r>
              <a:rPr lang="en-GB" dirty="0" err="1" smtClean="0"/>
              <a:t>XrootD</a:t>
            </a:r>
            <a:r>
              <a:rPr lang="en-GB" dirty="0" smtClean="0"/>
              <a:t> Native</a:t>
            </a:r>
          </a:p>
          <a:p>
            <a:pPr lvl="1"/>
            <a:r>
              <a:rPr lang="en-GB" dirty="0" smtClean="0"/>
              <a:t>scales to 10PB, works well, good architecture, plugins, basic controls, can run with redundant heads</a:t>
            </a:r>
          </a:p>
          <a:p>
            <a:r>
              <a:rPr lang="en-GB" dirty="0" smtClean="0"/>
              <a:t>EOS ( “</a:t>
            </a:r>
            <a:r>
              <a:rPr lang="en-GB" dirty="0" err="1" smtClean="0"/>
              <a:t>XrootD</a:t>
            </a:r>
            <a:r>
              <a:rPr lang="en-GB" dirty="0" smtClean="0"/>
              <a:t> on steroids”)</a:t>
            </a:r>
          </a:p>
          <a:p>
            <a:pPr lvl="1"/>
            <a:r>
              <a:rPr lang="en-GB" dirty="0" smtClean="0"/>
              <a:t>no need for RAID, T0 scale, split instance at CERN, documentation could be better 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Analysis of a balanced system for read/write</a:t>
            </a:r>
          </a:p>
          <a:p>
            <a:r>
              <a:rPr lang="en-GB" dirty="0" smtClean="0"/>
              <a:t>Writing: no major difference</a:t>
            </a:r>
          </a:p>
          <a:p>
            <a:r>
              <a:rPr lang="en-GB" dirty="0" smtClean="0"/>
              <a:t>Reading: Federation will trigger much more remote reads </a:t>
            </a:r>
          </a:p>
          <a:p>
            <a:pPr lvl="1"/>
            <a:r>
              <a:rPr lang="en-GB" dirty="0" smtClean="0"/>
              <a:t>can lead to saturation ( often the Firewall)</a:t>
            </a:r>
          </a:p>
          <a:p>
            <a:pPr lvl="1"/>
            <a:r>
              <a:rPr lang="en-GB" dirty="0" smtClean="0"/>
              <a:t>hot spots have to be addressed</a:t>
            </a:r>
          </a:p>
          <a:p>
            <a:pPr lvl="2"/>
            <a:r>
              <a:rPr lang="en-GB" dirty="0" smtClean="0"/>
              <a:t>replication or clever distribution in the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9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ALICE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Pool nodes have seen high load due to 100s external clients, saturation of node bandwidth</a:t>
            </a:r>
          </a:p>
          <a:p>
            <a:r>
              <a:rPr lang="en-GB" dirty="0" smtClean="0"/>
              <a:t>Temporary solution: xrootd limits external access </a:t>
            </a:r>
          </a:p>
          <a:p>
            <a:r>
              <a:rPr lang="en-GB" dirty="0" smtClean="0"/>
              <a:t>Link between data and workload scheduler is needed</a:t>
            </a:r>
            <a:endParaRPr lang="en-GB" dirty="0"/>
          </a:p>
          <a:p>
            <a:r>
              <a:rPr lang="en-GB" dirty="0" smtClean="0"/>
              <a:t>Long term: Caches, bandwidth reservation etc.</a:t>
            </a:r>
          </a:p>
          <a:p>
            <a:r>
              <a:rPr lang="en-GB" dirty="0" smtClean="0"/>
              <a:t>Maybe LHCONE will help (not clear when)</a:t>
            </a:r>
          </a:p>
          <a:p>
            <a:pPr lvl="1"/>
            <a:r>
              <a:rPr lang="en-GB" dirty="0" smtClean="0"/>
              <a:t>software defined networks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2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Cloud 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Traceability questions, debugging</a:t>
            </a:r>
          </a:p>
          <a:p>
            <a:pPr lvl="1"/>
            <a:r>
              <a:rPr lang="en-GB" dirty="0" smtClean="0"/>
              <a:t>strong cooperation is needed </a:t>
            </a:r>
          </a:p>
          <a:p>
            <a:r>
              <a:rPr lang="en-GB" dirty="0" smtClean="0"/>
              <a:t>T1-T2 have different SLAs</a:t>
            </a:r>
          </a:p>
          <a:p>
            <a:pPr lvl="1"/>
            <a:r>
              <a:rPr lang="en-GB" dirty="0" smtClean="0"/>
              <a:t>in same cloud??</a:t>
            </a:r>
          </a:p>
          <a:p>
            <a:r>
              <a:rPr lang="en-GB" dirty="0" smtClean="0"/>
              <a:t>dependencies between sites</a:t>
            </a:r>
          </a:p>
          <a:p>
            <a:pPr lvl="1"/>
            <a:r>
              <a:rPr lang="en-GB" dirty="0" smtClean="0"/>
              <a:t>efficiency on site A depends on site B, C, D</a:t>
            </a:r>
            <a:endParaRPr lang="en-GB" dirty="0"/>
          </a:p>
          <a:p>
            <a:pPr lvl="1"/>
            <a:r>
              <a:rPr lang="en-GB" dirty="0" smtClean="0"/>
              <a:t>very difficult to disentangle when doing efficiency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3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Should be a ready-to-use product for WLCG</a:t>
            </a:r>
          </a:p>
          <a:p>
            <a:pPr lvl="1"/>
            <a:r>
              <a:rPr lang="en-GB" dirty="0" smtClean="0"/>
              <a:t>based on a protocol (or product)</a:t>
            </a:r>
          </a:p>
          <a:p>
            <a:r>
              <a:rPr lang="en-GB" dirty="0" smtClean="0"/>
              <a:t>the </a:t>
            </a:r>
            <a:r>
              <a:rPr lang="en-GB" dirty="0"/>
              <a:t>set of learned lessons in many areas: which protocols can be used for federations, </a:t>
            </a:r>
            <a:r>
              <a:rPr lang="en-GB" dirty="0" smtClean="0"/>
              <a:t>what </a:t>
            </a:r>
            <a:r>
              <a:rPr lang="en-GB" dirty="0"/>
              <a:t>software features are useful, what are the requirements for site-level services and inter-site things (networking and others), what are the best practices that were emerged during the project. </a:t>
            </a:r>
            <a:endParaRPr lang="en-GB" dirty="0" smtClean="0"/>
          </a:p>
          <a:p>
            <a:r>
              <a:rPr lang="en-GB" dirty="0" smtClean="0">
                <a:effectLst/>
              </a:rPr>
              <a:t>Testing ground for other communities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Federations are not only about networks and software!</a:t>
            </a:r>
            <a:endParaRPr lang="en-GB" dirty="0" smtClean="0">
              <a:solidFill>
                <a:srgbClr val="FF0000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Data Management in HEP. What Next?</a:t>
            </a:r>
          </a:p>
          <a:p>
            <a:pPr lvl="1"/>
            <a:r>
              <a:rPr lang="en-GB" dirty="0" err="1" smtClean="0"/>
              <a:t>Predrag</a:t>
            </a:r>
            <a:r>
              <a:rPr lang="en-GB" dirty="0" smtClean="0"/>
              <a:t> </a:t>
            </a:r>
            <a:r>
              <a:rPr lang="en-GB" dirty="0" err="1" smtClean="0"/>
              <a:t>Buncic</a:t>
            </a:r>
            <a:r>
              <a:rPr lang="en-GB" dirty="0" smtClean="0"/>
              <a:t> </a:t>
            </a:r>
          </a:p>
          <a:p>
            <a:r>
              <a:rPr lang="en-GB" dirty="0" smtClean="0"/>
              <a:t>Federated Storage Systems</a:t>
            </a:r>
          </a:p>
          <a:p>
            <a:pPr lvl="1"/>
            <a:r>
              <a:rPr lang="en-GB" dirty="0" err="1" smtClean="0"/>
              <a:t>Eygene</a:t>
            </a:r>
            <a:r>
              <a:rPr lang="en-GB" dirty="0" smtClean="0"/>
              <a:t> </a:t>
            </a:r>
            <a:r>
              <a:rPr lang="en-GB" dirty="0" err="1" smtClean="0"/>
              <a:t>Ryabinkin</a:t>
            </a:r>
            <a:r>
              <a:rPr lang="en-GB" dirty="0" smtClean="0"/>
              <a:t> </a:t>
            </a:r>
          </a:p>
          <a:p>
            <a:r>
              <a:rPr lang="en-GB" dirty="0" smtClean="0"/>
              <a:t>Access Protocols</a:t>
            </a:r>
          </a:p>
          <a:p>
            <a:pPr lvl="1"/>
            <a:r>
              <a:rPr lang="en-GB" dirty="0" smtClean="0"/>
              <a:t>Oliver </a:t>
            </a:r>
            <a:r>
              <a:rPr lang="en-GB" dirty="0" err="1" smtClean="0"/>
              <a:t>Keeble</a:t>
            </a:r>
            <a:r>
              <a:rPr lang="en-GB" dirty="0" smtClean="0"/>
              <a:t> </a:t>
            </a:r>
          </a:p>
          <a:p>
            <a:r>
              <a:rPr lang="en-GB" dirty="0" smtClean="0"/>
              <a:t>EOS Virtual Storage Cloud </a:t>
            </a:r>
          </a:p>
          <a:p>
            <a:pPr lvl="1"/>
            <a:r>
              <a:rPr lang="en-GB" dirty="0" smtClean="0"/>
              <a:t>Andreas Peters &amp; Dirk </a:t>
            </a:r>
            <a:r>
              <a:rPr lang="en-GB" dirty="0" err="1" smtClean="0"/>
              <a:t>D</a:t>
            </a:r>
            <a:r>
              <a:rPr lang="en-GB" dirty="0" err="1" smtClean="0"/>
              <a:t>üllmann</a:t>
            </a:r>
            <a:endParaRPr lang="en-GB" dirty="0" smtClean="0"/>
          </a:p>
          <a:p>
            <a:r>
              <a:rPr lang="en-GB" dirty="0" smtClean="0"/>
              <a:t>High Performance Computing for HEP</a:t>
            </a:r>
          </a:p>
          <a:p>
            <a:pPr lvl="1"/>
            <a:r>
              <a:rPr lang="en-GB" dirty="0" err="1" smtClean="0"/>
              <a:t>Danila</a:t>
            </a:r>
            <a:r>
              <a:rPr lang="en-GB" dirty="0" smtClean="0"/>
              <a:t> </a:t>
            </a:r>
            <a:r>
              <a:rPr lang="en-GB" dirty="0" err="1" smtClean="0"/>
              <a:t>Oleynik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3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Protocols</a:t>
            </a:r>
            <a:br>
              <a:rPr lang="en-GB" dirty="0" smtClean="0"/>
            </a:br>
            <a:r>
              <a:rPr lang="en-GB" sz="2200" dirty="0" smtClean="0"/>
              <a:t>Oliver </a:t>
            </a:r>
            <a:r>
              <a:rPr lang="en-GB" sz="2200" dirty="0" err="1" smtClean="0"/>
              <a:t>Keeble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 of protocols used at scale</a:t>
            </a:r>
          </a:p>
          <a:p>
            <a:r>
              <a:rPr lang="en-GB" dirty="0" smtClean="0"/>
              <a:t>Considerations for selection of protocols:</a:t>
            </a:r>
          </a:p>
          <a:p>
            <a:pPr lvl="1"/>
            <a:r>
              <a:rPr lang="en-GB" dirty="0" smtClean="0"/>
              <a:t>Accessibility, Performance, Sustainability, Features, Integration, Security </a:t>
            </a:r>
          </a:p>
          <a:p>
            <a:pPr lvl="1"/>
            <a:r>
              <a:rPr lang="en-GB" dirty="0" smtClean="0"/>
              <a:t>Maybe more than one is a good idea</a:t>
            </a:r>
          </a:p>
          <a:p>
            <a:r>
              <a:rPr lang="en-GB" dirty="0" smtClean="0"/>
              <a:t> Comparison of HTTP and </a:t>
            </a:r>
            <a:r>
              <a:rPr lang="en-GB" dirty="0" err="1" smtClean="0"/>
              <a:t>XrootD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features and performance (preliminary)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6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News Gothic MT" charset="0"/>
              </a:rPr>
              <a:t>xroot</a:t>
            </a:r>
            <a:endParaRPr lang="en-GB" dirty="0">
              <a:latin typeface="News Gothic MT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News Gothic MT" charset="0"/>
              </a:rPr>
              <a:t>Highly optimised access protocol</a:t>
            </a:r>
          </a:p>
          <a:p>
            <a:pPr lvl="1" eaLnBrk="1" hangingPunct="1"/>
            <a:r>
              <a:rPr lang="en-US" dirty="0">
                <a:latin typeface="News Gothic MT" charset="0"/>
              </a:rPr>
              <a:t>Used also for transfer</a:t>
            </a:r>
          </a:p>
          <a:p>
            <a:pPr eaLnBrk="1" hangingPunct="1"/>
            <a:r>
              <a:rPr lang="en-US" dirty="0">
                <a:latin typeface="News Gothic MT" charset="0"/>
              </a:rPr>
              <a:t>Coupled to high performance server</a:t>
            </a:r>
          </a:p>
          <a:p>
            <a:pPr eaLnBrk="1" hangingPunct="1"/>
            <a:r>
              <a:rPr lang="en-US" dirty="0">
                <a:latin typeface="News Gothic MT" charset="0"/>
              </a:rPr>
              <a:t>Advanced federation potential</a:t>
            </a:r>
          </a:p>
          <a:p>
            <a:pPr eaLnBrk="1" hangingPunct="1"/>
            <a:r>
              <a:rPr lang="en-US" dirty="0">
                <a:latin typeface="News Gothic MT" charset="0"/>
              </a:rPr>
              <a:t>End-to-end control</a:t>
            </a:r>
          </a:p>
          <a:p>
            <a:pPr lvl="1" eaLnBrk="1" hangingPunct="1"/>
            <a:r>
              <a:rPr lang="en-US" dirty="0">
                <a:latin typeface="News Gothic MT" charset="0"/>
              </a:rPr>
              <a:t>No compromises made to other communities</a:t>
            </a:r>
          </a:p>
          <a:p>
            <a:pPr eaLnBrk="1" hangingPunct="1"/>
            <a:r>
              <a:rPr lang="en-US" dirty="0">
                <a:latin typeface="News Gothic MT" charset="0"/>
              </a:rPr>
              <a:t>Proven workhorse in HEP</a:t>
            </a:r>
            <a:endParaRPr lang="en-GB" dirty="0">
              <a:latin typeface="News Gothic M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30/06/2014</a:t>
            </a:r>
            <a:endParaRPr 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F2F2F2"/>
                </a:solidFill>
              </a:rPr>
              <a:t>Access Protocols</a:t>
            </a:r>
            <a:endParaRPr lang="en-US" altLang="en-US" dirty="0" smtClean="0">
              <a:solidFill>
                <a:srgbClr val="F2F2F2"/>
              </a:solidFill>
            </a:endParaRP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1pPr>
            <a:lvl2pPr>
              <a:defRPr sz="28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2pPr>
            <a:lvl3pPr>
              <a:defRPr sz="24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3pPr>
            <a:lvl4pPr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4pPr>
            <a:lvl5pPr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9pPr>
          </a:lstStyle>
          <a:p>
            <a:fld id="{AD3C2C73-F342-8248-A92D-2B88A5597372}" type="slidenum">
              <a:rPr lang="en-US" sz="1200">
                <a:solidFill>
                  <a:srgbClr val="F2F2F2"/>
                </a:solidFill>
                <a:latin typeface="Calibri" charset="0"/>
              </a:rPr>
              <a:pPr/>
              <a:t>21</a:t>
            </a:fld>
            <a:endParaRPr lang="en-US" sz="1200">
              <a:solidFill>
                <a:srgbClr val="F2F2F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8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News Gothic MT" charset="0"/>
              </a:rPr>
              <a:t>HTTP</a:t>
            </a:r>
            <a:endParaRPr lang="en-GB" dirty="0">
              <a:latin typeface="News Gothic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>
                <a:latin typeface="News Gothic MT" charset="0"/>
              </a:rPr>
              <a:t>Universal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News Gothic MT" charset="0"/>
              </a:rPr>
              <a:t>Access, transfer,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News Gothic MT" charset="0"/>
              </a:rPr>
              <a:t>Highly accessible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News Gothic MT" charset="0"/>
              </a:rPr>
              <a:t>Although advanced features have patchy support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News Gothic MT" charset="0"/>
              </a:rPr>
              <a:t>Performance – good enough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News Gothic MT" charset="0"/>
              </a:rPr>
              <a:t>…but not decisive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News Gothic MT" charset="0"/>
              </a:rPr>
              <a:t>Many interesting implementations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News Gothic MT" charset="0"/>
              </a:rPr>
              <a:t>Sustainable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News Gothic MT" charset="0"/>
              </a:rPr>
              <a:t>Support in HEP is maturing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>
                <a:latin typeface="News Gothic MT" charset="0"/>
              </a:rPr>
              <a:t>dCache, DPM, xrd-http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>
                <a:latin typeface="News Gothic MT" charset="0"/>
              </a:rPr>
              <a:t>ROOT/Davix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News Gothic MT" charset="0"/>
              </a:rPr>
              <a:t>Attractive to new communities</a:t>
            </a:r>
            <a:endParaRPr lang="en-GB" sz="2500">
              <a:latin typeface="News Gothic MT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500">
              <a:latin typeface="News Gothic M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30/06/2014</a:t>
            </a:r>
            <a:endParaRPr lang="en-US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F2F2F2"/>
                </a:solidFill>
              </a:rPr>
              <a:t>Access Protocols</a:t>
            </a:r>
            <a:endParaRPr lang="en-US" altLang="en-US" dirty="0" smtClean="0">
              <a:solidFill>
                <a:srgbClr val="F2F2F2"/>
              </a:solidFill>
            </a:endParaRP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1pPr>
            <a:lvl2pPr>
              <a:defRPr sz="28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2pPr>
            <a:lvl3pPr>
              <a:defRPr sz="24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3pPr>
            <a:lvl4pPr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4pPr>
            <a:lvl5pPr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9pPr>
          </a:lstStyle>
          <a:p>
            <a:fld id="{9148ADE3-239E-6B42-B2A6-4B43616D4239}" type="slidenum">
              <a:rPr lang="en-US" sz="1200">
                <a:solidFill>
                  <a:srgbClr val="F2F2F2"/>
                </a:solidFill>
                <a:latin typeface="Calibri" charset="0"/>
              </a:rPr>
              <a:pPr/>
              <a:t>22</a:t>
            </a:fld>
            <a:endParaRPr lang="en-US" sz="1200">
              <a:solidFill>
                <a:srgbClr val="F2F2F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News Gothic MT" charset="0"/>
              </a:rPr>
              <a:t>Sites involved</a:t>
            </a:r>
            <a:endParaRPr lang="en-GB">
              <a:latin typeface="News Gothic MT" charset="0"/>
            </a:endParaRPr>
          </a:p>
        </p:txBody>
      </p:sp>
      <p:pic>
        <p:nvPicPr>
          <p:cNvPr id="2150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1535113"/>
            <a:ext cx="8074025" cy="4462462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Access Protocols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B90E19-AC35-5C4F-832F-83412378016A}" type="slidenum">
              <a:rPr lang="en-US">
                <a:solidFill>
                  <a:srgbClr val="F2F2F2"/>
                </a:solidFill>
              </a:rPr>
              <a:pPr eaLnBrk="1" hangingPunct="1"/>
              <a:t>23</a:t>
            </a:fld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3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News Gothic MT" charset="0"/>
              </a:rPr>
              <a:t>Test results</a:t>
            </a:r>
            <a:endParaRPr lang="en-GB">
              <a:latin typeface="News Gothic MT" charset="0"/>
            </a:endParaRPr>
          </a:p>
        </p:txBody>
      </p:sp>
      <p:pic>
        <p:nvPicPr>
          <p:cNvPr id="22531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17675"/>
            <a:ext cx="8229600" cy="29654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30/06/2014</a:t>
            </a:r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F2F2F2"/>
                </a:solidFill>
              </a:rPr>
              <a:t>Access Protocols</a:t>
            </a:r>
            <a:endParaRPr lang="en-US" altLang="en-US" dirty="0" smtClean="0">
              <a:solidFill>
                <a:srgbClr val="F2F2F2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1pPr>
            <a:lvl2pPr>
              <a:defRPr sz="28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2pPr>
            <a:lvl3pPr>
              <a:defRPr sz="24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3pPr>
            <a:lvl4pPr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4pPr>
            <a:lvl5pPr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rgbClr val="404040"/>
                </a:solidFill>
                <a:latin typeface="News Gothic MT" charset="0"/>
                <a:ea typeface="ＭＳ Ｐゴシック" charset="0"/>
              </a:defRPr>
            </a:lvl9pPr>
          </a:lstStyle>
          <a:p>
            <a:fld id="{688FEDFA-F92E-0E40-9574-528AF0BFE37A}" type="slidenum">
              <a:rPr lang="en-US" sz="1200">
                <a:solidFill>
                  <a:srgbClr val="F2F2F2"/>
                </a:solidFill>
                <a:latin typeface="Calibri" charset="0"/>
              </a:rPr>
              <a:pPr/>
              <a:t>24</a:t>
            </a:fld>
            <a:endParaRPr lang="en-US" sz="1200">
              <a:solidFill>
                <a:srgbClr val="F2F2F2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02213"/>
            <a:ext cx="8045450" cy="8524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002923"/>
            <a:ext cx="8229600" cy="1072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latin typeface="News Gothic MT"/>
                <a:ea typeface="+mj-ea"/>
                <a:cs typeface="+mj-cs"/>
              </a:rPr>
              <a:t>Client at CERN -&gt; Various WLCG sites, </a:t>
            </a:r>
            <a:r>
              <a:rPr lang="en-US" sz="2000" b="1" dirty="0" err="1">
                <a:solidFill>
                  <a:schemeClr val="accent1"/>
                </a:solidFill>
                <a:latin typeface="News Gothic MT"/>
                <a:ea typeface="+mj-ea"/>
                <a:cs typeface="+mj-cs"/>
              </a:rPr>
              <a:t>xroot</a:t>
            </a:r>
            <a:r>
              <a:rPr lang="en-US" sz="2000" b="1" dirty="0">
                <a:solidFill>
                  <a:schemeClr val="accent1"/>
                </a:solidFill>
                <a:latin typeface="News Gothic MT"/>
                <a:ea typeface="+mj-ea"/>
                <a:cs typeface="+mj-cs"/>
              </a:rPr>
              <a:t> &amp; HTTP</a:t>
            </a:r>
          </a:p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latin typeface="News Gothic MT"/>
                <a:ea typeface="+mj-ea"/>
                <a:cs typeface="+mj-cs"/>
              </a:rPr>
              <a:t>ROOT read of 1% of events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latin typeface="News Gothic MT"/>
                <a:ea typeface="+mj-ea"/>
                <a:cs typeface="+mj-cs"/>
              </a:rPr>
              <a:t>X axis represents seconds to complete the job</a:t>
            </a:r>
          </a:p>
        </p:txBody>
      </p:sp>
    </p:spTree>
    <p:extLst>
      <p:ext uri="{BB962C8B-B14F-4D97-AF65-F5344CB8AC3E}">
        <p14:creationId xmlns:p14="http://schemas.microsoft.com/office/powerpoint/2010/main" val="309855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Agreement: </a:t>
            </a:r>
            <a:endParaRPr lang="en-GB" dirty="0"/>
          </a:p>
          <a:p>
            <a:pPr lvl="1"/>
            <a:r>
              <a:rPr lang="en-GB" dirty="0" smtClean="0"/>
              <a:t>Xrootd is a must have for our community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ntegration of HTTP and Xrootd opens the door for other communities </a:t>
            </a:r>
          </a:p>
          <a:p>
            <a:pPr lvl="2"/>
            <a:r>
              <a:rPr lang="en-GB" dirty="0" smtClean="0"/>
              <a:t>with </a:t>
            </a:r>
            <a:r>
              <a:rPr lang="en-GB" dirty="0" err="1" smtClean="0"/>
              <a:t>xrd</a:t>
            </a:r>
            <a:r>
              <a:rPr lang="en-GB" dirty="0" smtClean="0"/>
              <a:t>-http easy, performance very similar </a:t>
            </a:r>
          </a:p>
          <a:p>
            <a:pPr lvl="1"/>
            <a:r>
              <a:rPr lang="en-GB" dirty="0" smtClean="0"/>
              <a:t>Dual protocol support ensures that we can follow future trends ( SPDY??)</a:t>
            </a:r>
          </a:p>
          <a:p>
            <a:pPr lvl="1"/>
            <a:r>
              <a:rPr lang="en-GB" dirty="0" smtClean="0"/>
              <a:t>Testing will require some effort, but not twice as much</a:t>
            </a:r>
          </a:p>
          <a:p>
            <a:pPr lvl="1"/>
            <a:r>
              <a:rPr lang="en-GB" dirty="0" smtClean="0"/>
              <a:t>The T1 in Russia will start with Xrootd and consider HTTP later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EOS Virtual Storage Cloud</a:t>
            </a:r>
            <a:br>
              <a:rPr lang="en-GB" dirty="0" smtClean="0"/>
            </a:br>
            <a:r>
              <a:rPr lang="en-GB" sz="2700" dirty="0" smtClean="0"/>
              <a:t>Andreas Peters &amp; Dirk </a:t>
            </a:r>
            <a:r>
              <a:rPr lang="en-GB" sz="2700" dirty="0" err="1" smtClean="0"/>
              <a:t>D</a:t>
            </a:r>
            <a:r>
              <a:rPr lang="en-GB" sz="2700" dirty="0" err="1" smtClean="0"/>
              <a:t>üllmann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Two main parts:</a:t>
            </a:r>
          </a:p>
          <a:p>
            <a:pPr lvl="1"/>
            <a:r>
              <a:rPr lang="en-GB" dirty="0" smtClean="0"/>
              <a:t>EOS as a storage solution for large </a:t>
            </a:r>
            <a:r>
              <a:rPr lang="en-GB" dirty="0" err="1" smtClean="0"/>
              <a:t>centers</a:t>
            </a:r>
            <a:endParaRPr lang="en-GB" dirty="0" smtClean="0"/>
          </a:p>
          <a:p>
            <a:pPr lvl="2"/>
            <a:r>
              <a:rPr lang="en-GB" dirty="0" smtClean="0"/>
              <a:t>O(100PB), low latency, CERN runs 5 instances with 3 FTEs, no expensive RAID hardware needed (JBOD) </a:t>
            </a:r>
          </a:p>
          <a:p>
            <a:pPr lvl="1"/>
            <a:r>
              <a:rPr lang="en-GB" dirty="0" smtClean="0"/>
              <a:t>EOS based federation and global name space</a:t>
            </a:r>
          </a:p>
          <a:p>
            <a:pPr lvl="2"/>
            <a:r>
              <a:rPr lang="en-GB" dirty="0" smtClean="0"/>
              <a:t>Virtual Storage Cloud</a:t>
            </a:r>
          </a:p>
          <a:p>
            <a:pPr lvl="3"/>
            <a:r>
              <a:rPr lang="en-GB" dirty="0" smtClean="0"/>
              <a:t>site, cloud, global</a:t>
            </a:r>
          </a:p>
          <a:p>
            <a:pPr lvl="2"/>
            <a:r>
              <a:rPr lang="en-GB" dirty="0" smtClean="0"/>
              <a:t>Global Namespace based on </a:t>
            </a:r>
            <a:r>
              <a:rPr lang="en-GB" dirty="0" err="1" smtClean="0"/>
              <a:t>RadosFS</a:t>
            </a:r>
            <a:endParaRPr lang="en-GB" dirty="0" smtClean="0"/>
          </a:p>
          <a:p>
            <a:r>
              <a:rPr lang="en-GB" dirty="0" smtClean="0"/>
              <a:t>EOS team expressed interest in collaboration</a:t>
            </a:r>
          </a:p>
          <a:p>
            <a:pPr lvl="1"/>
            <a:r>
              <a:rPr lang="en-GB" dirty="0" smtClean="0"/>
              <a:t>operational experience and development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4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47D2-4BF2-414F-917E-FAFE12C6F86C}" type="slidenum">
              <a:rPr lang="en-US"/>
              <a:pPr/>
              <a:t>27</a:t>
            </a:fld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14545" r="6345"/>
          <a:stretch>
            <a:fillRect/>
          </a:stretch>
        </p:blipFill>
        <p:spPr bwMode="auto">
          <a:xfrm>
            <a:off x="0" y="34603"/>
            <a:ext cx="9142884" cy="68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E2DB64A4-022F-AB44-A70A-2C8E35C00DB4}" type="slidenum">
              <a:rPr lang="en-US" sz="1300">
                <a:solidFill>
                  <a:srgbClr val="FFFFFF"/>
                </a:solidFill>
                <a:cs typeface="Gill Sans" charset="0"/>
              </a:rPr>
              <a:pPr algn="ctr"/>
              <a:t>27</a:t>
            </a:fld>
            <a:endParaRPr lang="en-US" sz="1300">
              <a:solidFill>
                <a:srgbClr val="FFFFFF"/>
              </a:solidFill>
              <a:cs typeface="Gill Sans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83" y="397371"/>
            <a:ext cx="608335" cy="267891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/>
          </p:cNvSpPr>
          <p:nvPr/>
        </p:nvSpPr>
        <p:spPr bwMode="auto">
          <a:xfrm>
            <a:off x="5385718" y="4000500"/>
            <a:ext cx="3536156" cy="2402086"/>
          </a:xfrm>
          <a:prstGeom prst="rect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2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EOS</a:t>
            </a:r>
          </a:p>
          <a:p>
            <a:r>
              <a:rPr lang="en-US" sz="25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 Disk Storage </a:t>
            </a:r>
            <a:r>
              <a:rPr lang="en-US" sz="22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@ CERN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1205508" y="102691"/>
            <a:ext cx="6715125" cy="3062883"/>
          </a:xfrm>
          <a:prstGeom prst="rect">
            <a:avLst/>
          </a:prstGeom>
          <a:solidFill>
            <a:srgbClr val="490000">
              <a:alpha val="79999"/>
            </a:srgbClr>
          </a:solidFill>
          <a:ln w="12700" cap="flat">
            <a:solidFill>
              <a:schemeClr val="tx1">
                <a:alpha val="7999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492"/>
              </a:spcBef>
              <a:tabLst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</a:tabLst>
            </a:pPr>
            <a:r>
              <a:rPr lang="en-US" sz="1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EOS is the CERN disk-only file storage for [non-] LHC derived data targeting physics analysis use cases.</a:t>
            </a:r>
          </a:p>
          <a:p>
            <a:pPr>
              <a:spcBef>
                <a:spcPts val="492"/>
              </a:spcBef>
              <a:tabLst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</a:tabLst>
            </a:pPr>
            <a:endParaRPr lang="en-US" sz="1700">
              <a:solidFill>
                <a:srgbClr val="FFFFFF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  <a:p>
            <a:pPr>
              <a:spcBef>
                <a:spcPts val="492"/>
              </a:spcBef>
              <a:tabLst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</a:tabLst>
            </a:pPr>
            <a:r>
              <a:rPr lang="en-US" sz="17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5</a:t>
            </a:r>
            <a:r>
              <a:rPr lang="en-US" sz="1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 instances - </a:t>
            </a:r>
            <a:r>
              <a:rPr lang="en-US" sz="17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25.000</a:t>
            </a:r>
            <a:r>
              <a:rPr lang="en-US" sz="1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 disks - </a:t>
            </a:r>
            <a:r>
              <a:rPr lang="en-US" sz="17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60</a:t>
            </a:r>
            <a:r>
              <a:rPr lang="en-US" sz="1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 PB storage space - </a:t>
            </a:r>
            <a:r>
              <a:rPr lang="en-US" sz="17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</a:t>
            </a:r>
            <a:r>
              <a:rPr lang="en-US" sz="1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 Mio files</a:t>
            </a:r>
          </a:p>
          <a:p>
            <a:pPr>
              <a:spcBef>
                <a:spcPts val="492"/>
              </a:spcBef>
              <a:tabLst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</a:tabLst>
            </a:pPr>
            <a:endParaRPr lang="en-US" sz="1700">
              <a:solidFill>
                <a:srgbClr val="FFFFFF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  <a:p>
            <a:pPr>
              <a:spcBef>
                <a:spcPts val="492"/>
              </a:spcBef>
              <a:tabLst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</a:tabLst>
            </a:pPr>
            <a:r>
              <a:rPr lang="en-US" sz="1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Service in production since 2012 - 1-year availability including scheduled downtimes 99.5% at CERN.</a:t>
            </a:r>
          </a:p>
          <a:p>
            <a:pPr>
              <a:spcBef>
                <a:spcPts val="492"/>
              </a:spcBef>
              <a:tabLst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</a:tabLst>
            </a:pPr>
            <a:endParaRPr lang="en-US" sz="1700">
              <a:solidFill>
                <a:srgbClr val="FFFFFF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  <a:p>
            <a:pPr>
              <a:spcBef>
                <a:spcPts val="492"/>
              </a:spcBef>
              <a:tabLst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  <a:tab pos="7063132" algn="l"/>
                <a:tab pos="633985" algn="l"/>
                <a:tab pos="1276900" algn="l"/>
                <a:tab pos="1919815" algn="l"/>
                <a:tab pos="2562729" algn="l"/>
                <a:tab pos="3205644" algn="l"/>
                <a:tab pos="3848558" algn="l"/>
                <a:tab pos="4491473" algn="l"/>
                <a:tab pos="5134388" algn="l"/>
                <a:tab pos="5777302" algn="l"/>
                <a:tab pos="6420217" algn="l"/>
              </a:tabLst>
            </a:pPr>
            <a:r>
              <a:rPr lang="en-US" sz="1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External instances at </a:t>
            </a:r>
            <a:br>
              <a:rPr lang="en-US" sz="1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</a:br>
            <a:r>
              <a:rPr lang="en-US" sz="1700">
                <a:solidFill>
                  <a:srgbClr val="FFFFFF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FNAL, SASKE, Subatech, SINICA, RRC Kurchatov, UNAM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969988" y="3549551"/>
            <a:ext cx="4054078" cy="241102"/>
          </a:xfrm>
          <a:prstGeom prst="rect">
            <a:avLst/>
          </a:prstGeom>
          <a:solidFill>
            <a:srgbClr val="FF271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Releases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09" y="3991571"/>
            <a:ext cx="785813" cy="591592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39" y="4659065"/>
            <a:ext cx="759023" cy="705445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29" y="5527477"/>
            <a:ext cx="1031379" cy="705445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0"/>
          <p:cNvSpPr>
            <a:spLocks/>
          </p:cNvSpPr>
          <p:nvPr/>
        </p:nvSpPr>
        <p:spPr bwMode="auto">
          <a:xfrm>
            <a:off x="3449092" y="4108043"/>
            <a:ext cx="6587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100">
                <a:solidFill>
                  <a:srgbClr val="9A9A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production </a:t>
            </a:r>
          </a:p>
          <a:p>
            <a:pPr algn="l"/>
            <a:r>
              <a:rPr lang="en-US" sz="1100">
                <a:solidFill>
                  <a:srgbClr val="9A9A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version</a:t>
            </a:r>
          </a:p>
        </p:txBody>
      </p:sp>
      <p:sp>
        <p:nvSpPr>
          <p:cNvPr id="15371" name="Rectangle 11"/>
          <p:cNvSpPr>
            <a:spLocks/>
          </p:cNvSpPr>
          <p:nvPr/>
        </p:nvSpPr>
        <p:spPr bwMode="auto">
          <a:xfrm>
            <a:off x="3455789" y="4933845"/>
            <a:ext cx="8626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100">
                <a:solidFill>
                  <a:srgbClr val="9A9A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 preparation</a:t>
            </a:r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3446860" y="5724317"/>
            <a:ext cx="9725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100">
                <a:solidFill>
                  <a:srgbClr val="9A9A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next generation </a:t>
            </a:r>
          </a:p>
          <a:p>
            <a:pPr algn="l"/>
            <a:r>
              <a:rPr lang="en-US" sz="1100">
                <a:solidFill>
                  <a:srgbClr val="9A9A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storage bundle</a:t>
            </a:r>
          </a:p>
        </p:txBody>
      </p:sp>
      <p:sp>
        <p:nvSpPr>
          <p:cNvPr id="15373" name="Rectangle 13"/>
          <p:cNvSpPr>
            <a:spLocks/>
          </p:cNvSpPr>
          <p:nvPr/>
        </p:nvSpPr>
        <p:spPr bwMode="auto">
          <a:xfrm>
            <a:off x="1775892" y="4191164"/>
            <a:ext cx="4966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9A9A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Beryl</a:t>
            </a:r>
          </a:p>
        </p:txBody>
      </p:sp>
      <p:sp>
        <p:nvSpPr>
          <p:cNvPr id="15374" name="Rectangle 14"/>
          <p:cNvSpPr>
            <a:spLocks/>
          </p:cNvSpPr>
          <p:nvPr/>
        </p:nvSpPr>
        <p:spPr bwMode="auto">
          <a:xfrm>
            <a:off x="1578322" y="4887679"/>
            <a:ext cx="629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9A9A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Citrine</a:t>
            </a:r>
          </a:p>
        </p:txBody>
      </p:sp>
      <p:sp>
        <p:nvSpPr>
          <p:cNvPr id="15375" name="Rectangle 15"/>
          <p:cNvSpPr>
            <a:spLocks/>
          </p:cNvSpPr>
          <p:nvPr/>
        </p:nvSpPr>
        <p:spPr bwMode="auto">
          <a:xfrm>
            <a:off x="1259086" y="5709211"/>
            <a:ext cx="8724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9A9A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Diamond</a:t>
            </a:r>
          </a:p>
        </p:txBody>
      </p:sp>
      <p:sp>
        <p:nvSpPr>
          <p:cNvPr id="15376" name="Rectangle 16"/>
          <p:cNvSpPr>
            <a:spLocks/>
          </p:cNvSpPr>
          <p:nvPr/>
        </p:nvSpPr>
        <p:spPr bwMode="auto">
          <a:xfrm>
            <a:off x="946547" y="3911203"/>
            <a:ext cx="4098727" cy="2518172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2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60FEB-E9B1-9549-B323-D38DA44BDD9E}" type="slidenum">
              <a:rPr lang="en-US"/>
              <a:pPr/>
              <a:t>28</a:t>
            </a:fld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598289"/>
            <a:ext cx="8938617" cy="893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1384101"/>
            <a:ext cx="1013520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55" y="1169789"/>
            <a:ext cx="4518422" cy="45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99" y="1821656"/>
            <a:ext cx="4955977" cy="495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7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508F18A4-10A0-9241-AC63-E82773B1FB42}" type="slidenum">
              <a:rPr lang="en-US" sz="1300">
                <a:solidFill>
                  <a:srgbClr val="FFFFFF"/>
                </a:solidFill>
                <a:cs typeface="Gill Sans" charset="0"/>
              </a:rPr>
              <a:pPr algn="ctr"/>
              <a:t>28</a:t>
            </a:fld>
            <a:endParaRPr lang="en-US" sz="1300">
              <a:solidFill>
                <a:srgbClr val="FFFFFF"/>
              </a:solidFill>
              <a:cs typeface="Gill Sans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4473774"/>
            <a:ext cx="928688" cy="502295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8" y="4473774"/>
            <a:ext cx="928688" cy="502295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09" y="4473774"/>
            <a:ext cx="928688" cy="502295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6" y="3393282"/>
            <a:ext cx="928688" cy="502295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78" y="3393282"/>
            <a:ext cx="928688" cy="502295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67" y="3393282"/>
            <a:ext cx="928688" cy="502295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5518547"/>
            <a:ext cx="375047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5" y="5518547"/>
            <a:ext cx="375047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33" y="5518547"/>
            <a:ext cx="375047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1" y="5518547"/>
            <a:ext cx="375047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5831086"/>
            <a:ext cx="375047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5" y="5831086"/>
            <a:ext cx="375047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33" y="5831086"/>
            <a:ext cx="375047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1" y="5831086"/>
            <a:ext cx="375047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2" y="47863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19" y="3259336"/>
            <a:ext cx="1384102" cy="1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08" y="1143000"/>
            <a:ext cx="1384102" cy="1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36" y="2259211"/>
            <a:ext cx="1384102" cy="1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Line 24"/>
          <p:cNvSpPr>
            <a:spLocks noChangeShapeType="1"/>
          </p:cNvSpPr>
          <p:nvPr/>
        </p:nvSpPr>
        <p:spPr bwMode="auto">
          <a:xfrm rot="10800000" flipH="1">
            <a:off x="2745879" y="2092896"/>
            <a:ext cx="1174254" cy="1455539"/>
          </a:xfrm>
          <a:prstGeom prst="line">
            <a:avLst/>
          </a:prstGeom>
          <a:noFill/>
          <a:ln w="50800" cap="flat">
            <a:solidFill>
              <a:srgbClr val="FF2712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rot="10800000" flipH="1">
            <a:off x="1134071" y="4161235"/>
            <a:ext cx="993428" cy="810369"/>
          </a:xfrm>
          <a:prstGeom prst="line">
            <a:avLst/>
          </a:prstGeom>
          <a:noFill/>
          <a:ln w="50800" cap="flat">
            <a:solidFill>
              <a:srgbClr val="FF2712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rot="10800000" flipH="1">
            <a:off x="586011" y="5241727"/>
            <a:ext cx="342676" cy="342677"/>
          </a:xfrm>
          <a:prstGeom prst="line">
            <a:avLst/>
          </a:prstGeom>
          <a:noFill/>
          <a:ln w="50800" cap="flat">
            <a:solidFill>
              <a:srgbClr val="FF2712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rot="10800000">
            <a:off x="1055936" y="5211589"/>
            <a:ext cx="530201" cy="324817"/>
          </a:xfrm>
          <a:prstGeom prst="line">
            <a:avLst/>
          </a:prstGeom>
          <a:noFill/>
          <a:ln w="50800" cap="flat">
            <a:solidFill>
              <a:srgbClr val="FF2712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484" name="Rectangle 28"/>
          <p:cNvSpPr>
            <a:spLocks noChangeArrowheads="1"/>
          </p:cNvSpPr>
          <p:nvPr>
            <p:ph type="title"/>
          </p:nvPr>
        </p:nvSpPr>
        <p:spPr>
          <a:xfrm>
            <a:off x="723304" y="-232172"/>
            <a:ext cx="7358063" cy="1098352"/>
          </a:xfrm>
          <a:ln/>
        </p:spPr>
        <p:txBody>
          <a:bodyPr/>
          <a:lstStyle/>
          <a:p>
            <a:r>
              <a:rPr lang="en-US" sz="4500"/>
              <a:t>V</a:t>
            </a:r>
            <a:r>
              <a:rPr lang="en-US" sz="4500">
                <a:solidFill>
                  <a:srgbClr val="808080"/>
                </a:solidFill>
              </a:rPr>
              <a:t>irtual </a:t>
            </a:r>
            <a:r>
              <a:rPr lang="en-US" sz="4500"/>
              <a:t>S</a:t>
            </a:r>
            <a:r>
              <a:rPr lang="en-US" sz="4500">
                <a:solidFill>
                  <a:srgbClr val="808080"/>
                </a:solidFill>
              </a:rPr>
              <a:t>torage </a:t>
            </a:r>
            <a:r>
              <a:rPr lang="en-US" sz="4500"/>
              <a:t>C</a:t>
            </a:r>
            <a:r>
              <a:rPr lang="en-US" sz="4500">
                <a:solidFill>
                  <a:srgbClr val="808080"/>
                </a:solidFill>
              </a:rPr>
              <a:t>loud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rot="10800000">
            <a:off x="2340695" y="1328291"/>
            <a:ext cx="1356196" cy="24668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rot="10800000">
            <a:off x="2056060" y="1729011"/>
            <a:ext cx="383977" cy="160176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rot="10800000" flipH="1">
            <a:off x="1151930" y="1848445"/>
            <a:ext cx="407417" cy="257621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488" name="Rectangle 32"/>
          <p:cNvSpPr>
            <a:spLocks/>
          </p:cNvSpPr>
          <p:nvPr/>
        </p:nvSpPr>
        <p:spPr bwMode="auto">
          <a:xfrm>
            <a:off x="4544095" y="1556906"/>
            <a:ext cx="6418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global</a:t>
            </a:r>
          </a:p>
        </p:txBody>
      </p:sp>
      <p:sp>
        <p:nvSpPr>
          <p:cNvPr id="19489" name="Rectangle 33"/>
          <p:cNvSpPr>
            <a:spLocks/>
          </p:cNvSpPr>
          <p:nvPr/>
        </p:nvSpPr>
        <p:spPr bwMode="auto">
          <a:xfrm>
            <a:off x="2857500" y="3731285"/>
            <a:ext cx="581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cloud</a:t>
            </a:r>
          </a:p>
        </p:txBody>
      </p:sp>
      <p:sp>
        <p:nvSpPr>
          <p:cNvPr id="19490" name="Rectangle 34"/>
          <p:cNvSpPr>
            <a:spLocks/>
          </p:cNvSpPr>
          <p:nvPr/>
        </p:nvSpPr>
        <p:spPr bwMode="auto">
          <a:xfrm>
            <a:off x="1259086" y="4918933"/>
            <a:ext cx="3756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site</a:t>
            </a:r>
          </a:p>
        </p:txBody>
      </p:sp>
      <p:sp>
        <p:nvSpPr>
          <p:cNvPr id="19491" name="Rectangle 35"/>
          <p:cNvSpPr>
            <a:spLocks/>
          </p:cNvSpPr>
          <p:nvPr/>
        </p:nvSpPr>
        <p:spPr bwMode="auto">
          <a:xfrm>
            <a:off x="755675" y="1047914"/>
            <a:ext cx="6663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Clients</a:t>
            </a:r>
          </a:p>
        </p:txBody>
      </p:sp>
      <p:sp>
        <p:nvSpPr>
          <p:cNvPr id="19492" name="Rectangle 36"/>
          <p:cNvSpPr>
            <a:spLocks/>
          </p:cNvSpPr>
          <p:nvPr/>
        </p:nvSpPr>
        <p:spPr bwMode="auto">
          <a:xfrm>
            <a:off x="1401961" y="2714059"/>
            <a:ext cx="6601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B3B3B3"/>
                </a:solidFill>
                <a:ea typeface="ＭＳ Ｐゴシック" charset="0"/>
                <a:cs typeface="Gill Sans" charset="0"/>
              </a:rPr>
              <a:t>CLOUD A</a:t>
            </a:r>
          </a:p>
        </p:txBody>
      </p:sp>
      <p:sp>
        <p:nvSpPr>
          <p:cNvPr id="19493" name="Rectangle 37"/>
          <p:cNvSpPr>
            <a:spLocks/>
          </p:cNvSpPr>
          <p:nvPr/>
        </p:nvSpPr>
        <p:spPr bwMode="auto">
          <a:xfrm>
            <a:off x="5869038" y="2017544"/>
            <a:ext cx="653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B3B3B3"/>
                </a:solidFill>
                <a:ea typeface="ＭＳ Ｐゴシック" charset="0"/>
                <a:cs typeface="Gill Sans" charset="0"/>
              </a:rPr>
              <a:t>CLOUD B</a:t>
            </a:r>
          </a:p>
        </p:txBody>
      </p:sp>
      <p:sp>
        <p:nvSpPr>
          <p:cNvPr id="19494" name="Rectangle 38"/>
          <p:cNvSpPr>
            <a:spLocks/>
          </p:cNvSpPr>
          <p:nvPr/>
        </p:nvSpPr>
        <p:spPr bwMode="auto">
          <a:xfrm>
            <a:off x="3729261" y="1210166"/>
            <a:ext cx="8232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VST instance</a:t>
            </a:r>
          </a:p>
        </p:txBody>
      </p:sp>
      <p:sp>
        <p:nvSpPr>
          <p:cNvPr id="19495" name="Rectangle 39"/>
          <p:cNvSpPr>
            <a:spLocks/>
          </p:cNvSpPr>
          <p:nvPr/>
        </p:nvSpPr>
        <p:spPr bwMode="auto">
          <a:xfrm>
            <a:off x="1990205" y="3322037"/>
            <a:ext cx="8232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VST instance</a:t>
            </a:r>
          </a:p>
        </p:txBody>
      </p:sp>
      <p:sp>
        <p:nvSpPr>
          <p:cNvPr id="19496" name="Rectangle 40"/>
          <p:cNvSpPr>
            <a:spLocks/>
          </p:cNvSpPr>
          <p:nvPr/>
        </p:nvSpPr>
        <p:spPr bwMode="auto">
          <a:xfrm>
            <a:off x="132830" y="4965099"/>
            <a:ext cx="8232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VST instance</a:t>
            </a:r>
          </a:p>
        </p:txBody>
      </p:sp>
      <p:sp>
        <p:nvSpPr>
          <p:cNvPr id="19497" name="Rectangle 41"/>
          <p:cNvSpPr>
            <a:spLocks/>
          </p:cNvSpPr>
          <p:nvPr/>
        </p:nvSpPr>
        <p:spPr bwMode="auto">
          <a:xfrm>
            <a:off x="4565303" y="5014020"/>
            <a:ext cx="4196953" cy="848320"/>
          </a:xfrm>
          <a:prstGeom prst="rect">
            <a:avLst/>
          </a:prstGeom>
          <a:solidFill>
            <a:srgbClr val="F6FAD3"/>
          </a:solidFill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17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Storage access is resolved locally or according to policies to a higher level instance.</a:t>
            </a:r>
          </a:p>
        </p:txBody>
      </p:sp>
      <p:pic>
        <p:nvPicPr>
          <p:cNvPr id="19498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30" y="6175996"/>
            <a:ext cx="3153296" cy="36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9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61" y="821531"/>
            <a:ext cx="626194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4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7E1C-3241-9B42-9F9C-315790984F85}" type="slidenum">
              <a:rPr lang="en-US"/>
              <a:pPr/>
              <a:t>29</a:t>
            </a:fld>
            <a:endParaRPr lang="en-US"/>
          </a:p>
        </p:txBody>
      </p:sp>
      <p:sp>
        <p:nvSpPr>
          <p:cNvPr id="23553" name="Rectangle 1"/>
          <p:cNvSpPr>
            <a:spLocks/>
          </p:cNvSpPr>
          <p:nvPr/>
        </p:nvSpPr>
        <p:spPr bwMode="auto">
          <a:xfrm>
            <a:off x="214313" y="3696891"/>
            <a:ext cx="848320" cy="651867"/>
          </a:xfrm>
          <a:prstGeom prst="rect">
            <a:avLst/>
          </a:prstGeom>
          <a:solidFill>
            <a:srgbClr val="FFB79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EOS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1276945" y="4455914"/>
            <a:ext cx="848320" cy="651867"/>
          </a:xfrm>
          <a:prstGeom prst="rect">
            <a:avLst/>
          </a:prstGeom>
          <a:solidFill>
            <a:srgbClr val="FFB79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EOS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3920133" y="4938117"/>
            <a:ext cx="1446609" cy="651867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XRootDD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5616774" y="4777383"/>
            <a:ext cx="1446609" cy="651867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XRootDD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7322344" y="4420195"/>
            <a:ext cx="1446609" cy="651867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XRootDD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7322344" y="5170289"/>
            <a:ext cx="1446609" cy="366117"/>
          </a:xfrm>
          <a:prstGeom prst="rect">
            <a:avLst/>
          </a:prstGeom>
          <a:solidFill>
            <a:srgbClr val="B3B3B3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1A1A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dCache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5616774" y="5500688"/>
            <a:ext cx="1446609" cy="303609"/>
          </a:xfrm>
          <a:prstGeom prst="rect">
            <a:avLst/>
          </a:prstGeom>
          <a:solidFill>
            <a:srgbClr val="B3B3B3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1A1A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DPM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3920133" y="4670227"/>
            <a:ext cx="1446609" cy="303609"/>
          </a:xfrm>
          <a:prstGeom prst="rect">
            <a:avLst/>
          </a:prstGeom>
          <a:solidFill>
            <a:srgbClr val="FFB79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VST Adaptor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5616774" y="4464844"/>
            <a:ext cx="1446609" cy="303609"/>
          </a:xfrm>
          <a:prstGeom prst="rect">
            <a:avLst/>
          </a:prstGeom>
          <a:solidFill>
            <a:srgbClr val="FFB79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VST Adaptor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7322344" y="4107656"/>
            <a:ext cx="1446609" cy="303609"/>
          </a:xfrm>
          <a:prstGeom prst="rect">
            <a:avLst/>
          </a:prstGeom>
          <a:solidFill>
            <a:srgbClr val="FFB79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VST Adaptor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3848696" y="2384227"/>
            <a:ext cx="1446609" cy="651867"/>
          </a:xfrm>
          <a:prstGeom prst="rect">
            <a:avLst/>
          </a:prstGeom>
          <a:solidFill>
            <a:srgbClr val="F6FAD3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EOS VST Cloud Service</a:t>
            </a: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3848696" y="1732359"/>
            <a:ext cx="1446609" cy="651867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XRootDD</a:t>
            </a: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3848696" y="1428750"/>
            <a:ext cx="1446609" cy="303609"/>
          </a:xfrm>
          <a:prstGeom prst="rect">
            <a:avLst/>
          </a:prstGeom>
          <a:solidFill>
            <a:srgbClr val="F6C7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RadosFS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3848696" y="1134071"/>
            <a:ext cx="1446609" cy="303609"/>
          </a:xfrm>
          <a:prstGeom prst="rect">
            <a:avLst/>
          </a:prstGeom>
          <a:solidFill>
            <a:srgbClr val="D9EAC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CEPH/Rados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2294930" y="4938117"/>
            <a:ext cx="1446609" cy="651867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dirty="0" err="1" smtClean="0">
                <a:solidFill>
                  <a:srgbClr val="FF2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XRootDD</a:t>
            </a:r>
            <a:endParaRPr lang="en-US" dirty="0">
              <a:solidFill>
                <a:srgbClr val="FF271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Light" charset="0"/>
              <a:ea typeface="ＭＳ Ｐゴシック" charset="0"/>
              <a:cs typeface="Gill Sans Light" charset="0"/>
              <a:sym typeface="Gill Sans Light" charset="0"/>
            </a:endParaRP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2294930" y="4670227"/>
            <a:ext cx="1446609" cy="303609"/>
          </a:xfrm>
          <a:prstGeom prst="rect">
            <a:avLst/>
          </a:prstGeom>
          <a:solidFill>
            <a:srgbClr val="FFB79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VST Adaptor</a:t>
            </a:r>
          </a:p>
        </p:txBody>
      </p:sp>
      <p:sp>
        <p:nvSpPr>
          <p:cNvPr id="23569" name="Rectangle 17"/>
          <p:cNvSpPr>
            <a:spLocks/>
          </p:cNvSpPr>
          <p:nvPr/>
        </p:nvSpPr>
        <p:spPr bwMode="auto">
          <a:xfrm>
            <a:off x="3920133" y="5634633"/>
            <a:ext cx="1446609" cy="303609"/>
          </a:xfrm>
          <a:prstGeom prst="rect">
            <a:avLst/>
          </a:prstGeom>
          <a:solidFill>
            <a:srgbClr val="B3B3B3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b="1">
                <a:solidFill>
                  <a:srgbClr val="A40800"/>
                </a:solidFill>
                <a:latin typeface="Bank Gothic" charset="0"/>
                <a:ea typeface="ＭＳ Ｐゴシック" charset="0"/>
                <a:cs typeface="Bank Gothic" charset="0"/>
                <a:sym typeface="Bank Gothic" charset="0"/>
              </a:rPr>
              <a:t>RadosFS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1167556" y="2614166"/>
            <a:ext cx="2371949" cy="1095003"/>
          </a:xfrm>
          <a:prstGeom prst="line">
            <a:avLst/>
          </a:prstGeom>
          <a:noFill/>
          <a:ln w="25400" cap="flat">
            <a:solidFill>
              <a:srgbClr val="676767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1722314" y="3080742"/>
            <a:ext cx="1998018" cy="1254621"/>
          </a:xfrm>
          <a:prstGeom prst="line">
            <a:avLst/>
          </a:prstGeom>
          <a:noFill/>
          <a:ln w="25400" cap="flat">
            <a:solidFill>
              <a:srgbClr val="676767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3018234" y="3226966"/>
            <a:ext cx="996777" cy="1349499"/>
          </a:xfrm>
          <a:prstGeom prst="line">
            <a:avLst/>
          </a:prstGeom>
          <a:noFill/>
          <a:ln w="25400" cap="flat">
            <a:solidFill>
              <a:srgbClr val="676767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574233" y="3278312"/>
            <a:ext cx="95994" cy="1303734"/>
          </a:xfrm>
          <a:prstGeom prst="line">
            <a:avLst/>
          </a:prstGeom>
          <a:noFill/>
          <a:ln w="25400" cap="flat">
            <a:solidFill>
              <a:srgbClr val="676767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112246" y="3251523"/>
            <a:ext cx="1260203" cy="1113979"/>
          </a:xfrm>
          <a:prstGeom prst="line">
            <a:avLst/>
          </a:prstGeom>
          <a:noFill/>
          <a:ln w="25400" cap="flat">
            <a:solidFill>
              <a:srgbClr val="676767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5569893" y="2993678"/>
            <a:ext cx="2502545" cy="1067098"/>
          </a:xfrm>
          <a:prstGeom prst="line">
            <a:avLst/>
          </a:prstGeom>
          <a:noFill/>
          <a:ln w="25400" cap="flat">
            <a:solidFill>
              <a:srgbClr val="676767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76" name="AutoShape 24"/>
          <p:cNvSpPr>
            <a:spLocks/>
          </p:cNvSpPr>
          <p:nvPr/>
        </p:nvSpPr>
        <p:spPr bwMode="auto">
          <a:xfrm>
            <a:off x="1009055" y="1214437"/>
            <a:ext cx="848320" cy="544711"/>
          </a:xfrm>
          <a:prstGeom prst="roundRect">
            <a:avLst>
              <a:gd name="adj" fmla="val 24588"/>
            </a:avLst>
          </a:prstGeom>
          <a:solidFill>
            <a:srgbClr val="FFFA83"/>
          </a:solidFill>
          <a:ln w="25400" cap="flat">
            <a:solidFill>
              <a:srgbClr val="FFFF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XrdCl</a:t>
            </a:r>
          </a:p>
        </p:txBody>
      </p:sp>
      <p:sp>
        <p:nvSpPr>
          <p:cNvPr id="23577" name="AutoShape 25"/>
          <p:cNvSpPr>
            <a:spLocks/>
          </p:cNvSpPr>
          <p:nvPr/>
        </p:nvSpPr>
        <p:spPr bwMode="auto">
          <a:xfrm>
            <a:off x="1875234" y="1214437"/>
            <a:ext cx="508992" cy="544711"/>
          </a:xfrm>
          <a:prstGeom prst="roundRect">
            <a:avLst>
              <a:gd name="adj" fmla="val 26315"/>
            </a:avLst>
          </a:prstGeom>
          <a:solidFill>
            <a:srgbClr val="FED198"/>
          </a:solidFill>
          <a:ln w="25400" cap="flat">
            <a:solidFill>
              <a:srgbClr val="FFFF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100">
                <a:effectLst>
                  <a:outerShdw blurRad="38100" dist="38100" dir="2700000" algn="tl">
                    <a:srgbClr val="FFFFFF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VST</a:t>
            </a:r>
          </a:p>
          <a:p>
            <a:r>
              <a:rPr lang="en-US" sz="1100">
                <a:effectLst>
                  <a:outerShdw blurRad="38100" dist="38100" dir="2700000" algn="tl">
                    <a:srgbClr val="FFFFFF"/>
                  </a:outerShdw>
                </a:effectLst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Plugin</a:t>
            </a: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rot="10800000">
            <a:off x="2480221" y="1506885"/>
            <a:ext cx="1180951" cy="924223"/>
          </a:xfrm>
          <a:prstGeom prst="line">
            <a:avLst/>
          </a:prstGeom>
          <a:noFill/>
          <a:ln w="25400" cap="flat">
            <a:solidFill>
              <a:srgbClr val="FF2712"/>
            </a:solidFill>
            <a:prstDash val="sysDot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79" name="Rectangle 27"/>
          <p:cNvSpPr>
            <a:spLocks/>
          </p:cNvSpPr>
          <p:nvPr/>
        </p:nvSpPr>
        <p:spPr bwMode="auto">
          <a:xfrm>
            <a:off x="5412507" y="2656775"/>
            <a:ext cx="21015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Placement and Access Scheduler</a:t>
            </a:r>
          </a:p>
        </p:txBody>
      </p:sp>
      <p:sp>
        <p:nvSpPr>
          <p:cNvPr id="23580" name="Rectangle 28"/>
          <p:cNvSpPr>
            <a:spLocks/>
          </p:cNvSpPr>
          <p:nvPr/>
        </p:nvSpPr>
        <p:spPr bwMode="auto">
          <a:xfrm>
            <a:off x="5441529" y="1482521"/>
            <a:ext cx="233410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Hierarchical View, Authz &amp; Meta Data</a:t>
            </a:r>
          </a:p>
        </p:txBody>
      </p:sp>
      <p:sp>
        <p:nvSpPr>
          <p:cNvPr id="23581" name="Rectangle 29"/>
          <p:cNvSpPr>
            <a:spLocks/>
          </p:cNvSpPr>
          <p:nvPr/>
        </p:nvSpPr>
        <p:spPr bwMode="auto">
          <a:xfrm>
            <a:off x="5441529" y="2036162"/>
            <a:ext cx="155769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Protocol prov. redirection</a:t>
            </a:r>
          </a:p>
        </p:txBody>
      </p:sp>
      <p:sp>
        <p:nvSpPr>
          <p:cNvPr id="23582" name="Rectangle 30"/>
          <p:cNvSpPr>
            <a:spLocks/>
          </p:cNvSpPr>
          <p:nvPr/>
        </p:nvSpPr>
        <p:spPr bwMode="auto">
          <a:xfrm>
            <a:off x="5435947" y="1196771"/>
            <a:ext cx="14585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Scalable Block Storage</a:t>
            </a:r>
          </a:p>
        </p:txBody>
      </p:sp>
      <p:sp>
        <p:nvSpPr>
          <p:cNvPr id="23583" name="Rectangle 31"/>
          <p:cNvSpPr>
            <a:spLocks/>
          </p:cNvSpPr>
          <p:nvPr/>
        </p:nvSpPr>
        <p:spPr bwMode="auto">
          <a:xfrm>
            <a:off x="-1116" y="1772543"/>
            <a:ext cx="2740298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Clients distinguish local files </a:t>
            </a:r>
            <a:b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8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(without CLOUD replication)</a:t>
            </a:r>
          </a:p>
          <a:p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and CLOUD files (cross-SE replicated)</a:t>
            </a:r>
          </a:p>
        </p:txBody>
      </p:sp>
      <p:pic>
        <p:nvPicPr>
          <p:cNvPr id="2358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4" y="80367"/>
            <a:ext cx="875109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5" name="Rectangle 33"/>
          <p:cNvSpPr>
            <a:spLocks/>
          </p:cNvSpPr>
          <p:nvPr/>
        </p:nvSpPr>
        <p:spPr bwMode="auto">
          <a:xfrm>
            <a:off x="723304" y="-232172"/>
            <a:ext cx="7358063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ea typeface="ＭＳ Ｐゴシック" charset="0"/>
                <a:cs typeface="Gill Sans" charset="0"/>
              </a:rPr>
              <a:t>VSC/VST</a:t>
            </a:r>
            <a:r>
              <a:rPr lang="en-US" sz="4500">
                <a:solidFill>
                  <a:srgbClr val="808080"/>
                </a:solidFill>
                <a:ea typeface="ＭＳ Ｐゴシック" charset="0"/>
                <a:cs typeface="Gill Sans" charset="0"/>
              </a:rPr>
              <a:t> Realization</a:t>
            </a:r>
          </a:p>
        </p:txBody>
      </p:sp>
      <p:pic>
        <p:nvPicPr>
          <p:cNvPr id="2358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30" y="6175996"/>
            <a:ext cx="3153296" cy="36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78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Disclaimer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have stolen slides from all but one presentation (without asking)</a:t>
            </a:r>
          </a:p>
          <a:p>
            <a:r>
              <a:rPr lang="en-GB" dirty="0" smtClean="0"/>
              <a:t>I probably have not understood all presentations ....</a:t>
            </a:r>
          </a:p>
          <a:p>
            <a:r>
              <a:rPr lang="en-GB" dirty="0" smtClean="0"/>
              <a:t>I probably have misunderstood some of the discussions/conclusions 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2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5EC51-967B-AD4B-8877-AF25AFB38888}" type="slidenum">
              <a:rPr lang="en-US"/>
              <a:pPr/>
              <a:t>30</a:t>
            </a:fld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7" y="830461"/>
            <a:ext cx="8472041" cy="4884539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/>
          </p:cNvSpPr>
          <p:nvPr/>
        </p:nvSpPr>
        <p:spPr bwMode="auto">
          <a:xfrm>
            <a:off x="2149822" y="4857750"/>
            <a:ext cx="4839891" cy="821531"/>
          </a:xfrm>
          <a:prstGeom prst="rect">
            <a:avLst/>
          </a:prstGeom>
          <a:solidFill>
            <a:srgbClr val="F6FAD3"/>
          </a:solidFill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Every site can publish VST data into an </a:t>
            </a:r>
            <a:r>
              <a:rPr lang="en-US" sz="1700">
                <a:solidFill>
                  <a:srgbClr val="D90B00"/>
                </a:solidFill>
                <a:ea typeface="ＭＳ Ｐゴシック" charset="0"/>
                <a:cs typeface="Gill Sans" charset="0"/>
              </a:rPr>
              <a:t>InfluxDB</a:t>
            </a:r>
            <a:r>
              <a:rPr lang="en-US" sz="1700">
                <a:ea typeface="ＭＳ Ｐゴシック" charset="0"/>
                <a:cs typeface="Gill Sans" charset="0"/>
              </a:rPr>
              <a:t> and configure their customized local dashboard using </a:t>
            </a:r>
            <a:r>
              <a:rPr lang="en-US" sz="1700">
                <a:solidFill>
                  <a:srgbClr val="D90B00"/>
                </a:solidFill>
                <a:ea typeface="ＭＳ Ｐゴシック" charset="0"/>
                <a:cs typeface="Gill Sans" charset="0"/>
              </a:rPr>
              <a:t>GRAFANA</a:t>
            </a:r>
            <a:r>
              <a:rPr lang="en-US" sz="1700">
                <a:ea typeface="ＭＳ Ｐゴシック" charset="0"/>
                <a:cs typeface="Gill Sans" charset="0"/>
              </a:rPr>
              <a:t> </a:t>
            </a:r>
            <a:r>
              <a:rPr lang="en-US" sz="1700">
                <a:solidFill>
                  <a:srgbClr val="808080"/>
                </a:solidFill>
                <a:ea typeface="ＭＳ Ｐゴシック" charset="0"/>
                <a:cs typeface="Gill Sans" charset="0"/>
              </a:rPr>
              <a:t>[open source products]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723304" y="-232172"/>
            <a:ext cx="7358063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solidFill>
                  <a:srgbClr val="2B4714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GRAFANA</a:t>
            </a:r>
            <a:r>
              <a:rPr lang="en-US" sz="4500">
                <a:solidFill>
                  <a:srgbClr val="80808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4500">
                <a:ea typeface="ＭＳ Ｐゴシック" charset="0"/>
                <a:cs typeface="Gill Sans" charset="0"/>
              </a:rPr>
              <a:t>VST</a:t>
            </a:r>
            <a:r>
              <a:rPr lang="en-US" sz="4500">
                <a:solidFill>
                  <a:srgbClr val="808080"/>
                </a:solidFill>
                <a:ea typeface="ＭＳ Ｐゴシック" charset="0"/>
                <a:cs typeface="Gill Sans" charset="0"/>
              </a:rPr>
              <a:t> Dashboard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30" y="6175996"/>
            <a:ext cx="3153296" cy="36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41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FE15-CCAA-EC41-B4CF-CAC4720F3DBA}" type="slidenum">
              <a:rPr lang="en-US"/>
              <a:pPr/>
              <a:t>31</a:t>
            </a:fld>
            <a:endParaRPr lang="en-US"/>
          </a:p>
        </p:txBody>
      </p:sp>
      <p:sp>
        <p:nvSpPr>
          <p:cNvPr id="29697" name="Rectangle 1"/>
          <p:cNvSpPr>
            <a:spLocks noChangeArrowheads="1"/>
          </p:cNvSpPr>
          <p:nvPr>
            <p:ph type="body" idx="1"/>
          </p:nvPr>
        </p:nvSpPr>
        <p:spPr>
          <a:xfrm>
            <a:off x="294680" y="1107281"/>
            <a:ext cx="8590359" cy="4920258"/>
          </a:xfrm>
          <a:ln/>
        </p:spPr>
        <p:txBody>
          <a:bodyPr/>
          <a:lstStyle/>
          <a:p>
            <a:pPr marL="625056">
              <a:buFont typeface="Helvetica" charset="0"/>
              <a:buChar char="•"/>
            </a:pPr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provides back-end meta data catalog with extreme scalability </a:t>
            </a:r>
            <a:r>
              <a:rPr lang="en-US" sz="2100">
                <a:latin typeface="Helvetica Light" charset="0"/>
                <a:cs typeface="Helvetica Light" charset="0"/>
                <a:sym typeface="Helvetica Light" charset="0"/>
              </a:rPr>
              <a:t>[ scales with number of directories ]</a:t>
            </a:r>
            <a:r>
              <a:rPr lang="en-US" sz="2500">
                <a:latin typeface="Helvetica Light" charset="0"/>
                <a:cs typeface="Helvetica Light" charset="0"/>
                <a:sym typeface="Helvetica Light" charset="0"/>
              </a:rPr>
              <a:t> </a:t>
            </a:r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stored on Rados</a:t>
            </a:r>
            <a:r>
              <a:rPr lang="en-US" sz="2100">
                <a:solidFill>
                  <a:srgbClr val="80808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100">
                <a:latin typeface="Helvetica Light" charset="0"/>
                <a:cs typeface="Helvetica Light" charset="0"/>
                <a:sym typeface="Helvetica Light" charset="0"/>
              </a:rPr>
              <a:t>[ e.g 1 billion directories - 1 trillion file meta data entries ]</a:t>
            </a:r>
            <a:endParaRPr lang="en-US" sz="2100">
              <a:latin typeface="Helvetica Light" charset="0"/>
              <a:sym typeface="Helvetica Light" charset="0"/>
            </a:endParaRPr>
          </a:p>
          <a:p>
            <a:pPr marL="625056">
              <a:buFont typeface="Helvetica" charset="0"/>
              <a:buChar char="•"/>
            </a:pPr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parallel search engine </a:t>
            </a:r>
            <a:r>
              <a:rPr lang="en-US" sz="2500">
                <a:solidFill>
                  <a:srgbClr val="808080"/>
                </a:solidFill>
                <a:latin typeface="Helvetica" charset="0"/>
                <a:cs typeface="Helvetica" charset="0"/>
                <a:sym typeface="Helvetica" charset="0"/>
              </a:rPr>
              <a:t>map-reduce-technology</a:t>
            </a:r>
            <a:endParaRPr lang="en-US" sz="2500">
              <a:latin typeface="Helvetica" charset="0"/>
              <a:sym typeface="Helvetica" charset="0"/>
            </a:endParaRPr>
          </a:p>
          <a:p>
            <a:pPr marL="625056">
              <a:buFont typeface="Helvetica" charset="0"/>
              <a:buChar char="•"/>
            </a:pPr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meta data on file entries and directories</a:t>
            </a:r>
            <a:endParaRPr lang="en-US" sz="2500">
              <a:latin typeface="Helvetica" charset="0"/>
              <a:sym typeface="Helvetica" charset="0"/>
            </a:endParaRPr>
          </a:p>
          <a:p>
            <a:pPr marL="625056">
              <a:buFont typeface="Helvetica" charset="0"/>
              <a:buChar char="•"/>
            </a:pPr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very simple C++ API</a:t>
            </a:r>
            <a:endParaRPr lang="en-US" sz="2500">
              <a:latin typeface="Helvetica" charset="0"/>
              <a:sym typeface="Helvetica" charset="0"/>
            </a:endParaRPr>
          </a:p>
          <a:p>
            <a:pPr marL="625056">
              <a:buFont typeface="Helvetica" charset="0"/>
              <a:buChar char="•"/>
            </a:pPr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implementation complete</a:t>
            </a:r>
            <a:r>
              <a:rPr lang="en-US" sz="2500">
                <a:latin typeface="Helvetica" charset="0"/>
                <a:sym typeface="Helvetica" charset="0"/>
              </a:rPr>
              <a:t/>
            </a:r>
            <a:br>
              <a:rPr lang="en-US" sz="2500">
                <a:latin typeface="Helvetica" charset="0"/>
                <a:sym typeface="Helvetica" charset="0"/>
              </a:rPr>
            </a:br>
            <a:r>
              <a:rPr lang="en-US" sz="1700">
                <a:solidFill>
                  <a:srgbClr val="FF2712"/>
                </a:solidFill>
                <a:latin typeface="Helvetica" charset="0"/>
                <a:cs typeface="Helvetica" charset="0"/>
                <a:sym typeface="Helvetica" charset="0"/>
              </a:rPr>
              <a:t>next</a:t>
            </a:r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 hook into XRootD server</a:t>
            </a:r>
            <a:endParaRPr lang="en-US" sz="1700">
              <a:latin typeface="Helvetica" charset="0"/>
              <a:sym typeface="Helvetica" charset="0"/>
            </a:endParaRPr>
          </a:p>
          <a:p>
            <a:pPr marL="625056">
              <a:buFont typeface="Helvetica" charset="0"/>
              <a:buChar char="•"/>
            </a:pPr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can also be used as storage system</a:t>
            </a:r>
            <a:r>
              <a:rPr lang="en-US" sz="2500">
                <a:latin typeface="Helvetica" charset="0"/>
                <a:sym typeface="Helvetica" charset="0"/>
              </a:rPr>
              <a:t/>
            </a:r>
            <a:br>
              <a:rPr lang="en-US" sz="2500">
                <a:latin typeface="Helvetica" charset="0"/>
                <a:sym typeface="Helvetica" charset="0"/>
              </a:rPr>
            </a:br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running on top of Rados Object Store</a:t>
            </a:r>
            <a:r>
              <a:rPr lang="en-US" sz="2500">
                <a:latin typeface="Helvetica" charset="0"/>
                <a:sym typeface="Helvetica" charset="0"/>
              </a:rPr>
              <a:t/>
            </a:r>
            <a:br>
              <a:rPr lang="en-US" sz="2500">
                <a:latin typeface="Helvetica" charset="0"/>
                <a:sym typeface="Helvetica" charset="0"/>
              </a:rPr>
            </a:br>
            <a:endParaRPr lang="en-US" sz="2500">
              <a:latin typeface="Helvetica" charset="0"/>
              <a:sym typeface="Helvetica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03" y="3509367"/>
            <a:ext cx="5834435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4" y="71438"/>
            <a:ext cx="875109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27" y="5153546"/>
            <a:ext cx="2625328" cy="708794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/>
          </p:cNvSpPr>
          <p:nvPr/>
        </p:nvSpPr>
        <p:spPr bwMode="auto">
          <a:xfrm>
            <a:off x="892969" y="-267891"/>
            <a:ext cx="7358063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A40800"/>
                </a:solidFill>
                <a:latin typeface="Bank Gothic" charset="0"/>
                <a:ea typeface="ＭＳ Ｐゴシック" charset="0"/>
                <a:cs typeface="Bank Gothic" charset="0"/>
                <a:sym typeface="Bank Gothic" charset="0"/>
              </a:rPr>
              <a:t>RadosFS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3276079" y="476413"/>
            <a:ext cx="23467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CERN IT-DSS Development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30" y="6175996"/>
            <a:ext cx="3153296" cy="36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0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VST Adaptor is needed to link native Xrootd T2s ( soon )</a:t>
            </a:r>
          </a:p>
          <a:p>
            <a:r>
              <a:rPr lang="en-GB" dirty="0" smtClean="0"/>
              <a:t>Two Phases:</a:t>
            </a:r>
          </a:p>
          <a:p>
            <a:pPr lvl="1"/>
            <a:r>
              <a:rPr lang="en-GB" dirty="0" smtClean="0"/>
              <a:t>1) </a:t>
            </a:r>
            <a:r>
              <a:rPr lang="en-GB" dirty="0" err="1" smtClean="0"/>
              <a:t>Kurchatov</a:t>
            </a:r>
            <a:r>
              <a:rPr lang="en-GB" dirty="0" smtClean="0"/>
              <a:t> T1 &amp; T2 federated</a:t>
            </a:r>
          </a:p>
          <a:p>
            <a:pPr lvl="1"/>
            <a:r>
              <a:rPr lang="en-GB" dirty="0" smtClean="0"/>
              <a:t>2) Evaluate expansion to Russian cloud</a:t>
            </a:r>
          </a:p>
          <a:p>
            <a:pPr lvl="2"/>
            <a:r>
              <a:rPr lang="en-GB" dirty="0" smtClean="0"/>
              <a:t>Dubna or </a:t>
            </a:r>
            <a:r>
              <a:rPr lang="en-GB" dirty="0" err="1" smtClean="0"/>
              <a:t>Protvino</a:t>
            </a:r>
            <a:endParaRPr lang="en-GB" dirty="0" smtClean="0"/>
          </a:p>
          <a:p>
            <a:r>
              <a:rPr lang="en-GB" dirty="0" smtClean="0"/>
              <a:t>6 months Alice tests </a:t>
            </a:r>
            <a:r>
              <a:rPr lang="en-GB" dirty="0" err="1" smtClean="0"/>
              <a:t>Kurchatov</a:t>
            </a:r>
            <a:r>
              <a:rPr lang="en-GB" dirty="0" smtClean="0"/>
              <a:t> federation </a:t>
            </a:r>
          </a:p>
          <a:p>
            <a:r>
              <a:rPr lang="en-GB" dirty="0" smtClean="0"/>
              <a:t>Effort: About 1 FTE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9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High Performance Computing for HEP</a:t>
            </a:r>
            <a:br>
              <a:rPr lang="en-GB" dirty="0" smtClean="0"/>
            </a:br>
            <a:r>
              <a:rPr lang="en-GB" sz="2700" dirty="0" err="1" smtClean="0"/>
              <a:t>Danila</a:t>
            </a:r>
            <a:r>
              <a:rPr lang="en-GB" sz="2700" dirty="0" smtClean="0"/>
              <a:t> </a:t>
            </a:r>
            <a:r>
              <a:rPr lang="en-GB" sz="2700" dirty="0" err="1" smtClean="0"/>
              <a:t>Oleynik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Many different HPC centres offer resources</a:t>
            </a:r>
          </a:p>
          <a:p>
            <a:pPr lvl="1"/>
            <a:r>
              <a:rPr lang="en-GB" dirty="0" smtClean="0"/>
              <a:t>direct allocation, backfill</a:t>
            </a:r>
          </a:p>
          <a:p>
            <a:r>
              <a:rPr lang="en-GB" dirty="0" smtClean="0"/>
              <a:t>All machines are unique, different approaches needed</a:t>
            </a:r>
          </a:p>
          <a:p>
            <a:pPr lvl="1"/>
            <a:r>
              <a:rPr lang="en-GB" dirty="0" smtClean="0"/>
              <a:t>ARC-CE</a:t>
            </a:r>
          </a:p>
          <a:p>
            <a:pPr lvl="1"/>
            <a:r>
              <a:rPr lang="en-GB" dirty="0" smtClean="0"/>
              <a:t>HPC-Panda </a:t>
            </a:r>
          </a:p>
          <a:p>
            <a:r>
              <a:rPr lang="en-GB" dirty="0" smtClean="0"/>
              <a:t>Restrictions of network and disk storage are serious issues </a:t>
            </a:r>
          </a:p>
          <a:p>
            <a:r>
              <a:rPr lang="en-GB" dirty="0" smtClean="0"/>
              <a:t>6% of ATLAS’ resources are HPC based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5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5716"/>
            <a:ext cx="8229600" cy="718774"/>
          </a:xfrm>
        </p:spPr>
        <p:txBody>
          <a:bodyPr>
            <a:noAutofit/>
          </a:bodyPr>
          <a:lstStyle/>
          <a:p>
            <a:r>
              <a:rPr lang="en-US" sz="2800" dirty="0" smtClean="0"/>
              <a:t>High Performance Computing (Top 10, Nov 2013)</a:t>
            </a:r>
            <a:endParaRPr lang="en-US" sz="2800" dirty="0"/>
          </a:p>
        </p:txBody>
      </p:sp>
      <p:sp>
        <p:nvSpPr>
          <p:cNvPr id="6" name="5-Point Star 14"/>
          <p:cNvSpPr/>
          <p:nvPr/>
        </p:nvSpPr>
        <p:spPr>
          <a:xfrm>
            <a:off x="8763000" y="1676400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15"/>
          <p:cNvSpPr/>
          <p:nvPr/>
        </p:nvSpPr>
        <p:spPr>
          <a:xfrm>
            <a:off x="8763000" y="3200400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16"/>
          <p:cNvSpPr/>
          <p:nvPr/>
        </p:nvSpPr>
        <p:spPr>
          <a:xfrm>
            <a:off x="8763000" y="3657600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17"/>
          <p:cNvSpPr/>
          <p:nvPr/>
        </p:nvSpPr>
        <p:spPr>
          <a:xfrm>
            <a:off x="8763000" y="4191000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18"/>
          <p:cNvSpPr/>
          <p:nvPr/>
        </p:nvSpPr>
        <p:spPr>
          <a:xfrm>
            <a:off x="8763000" y="5638800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3" descr="Screen Shot 2014-06-05 at 6.54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838200"/>
            <a:ext cx="8547100" cy="5257799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152400" y="6248400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172200"/>
            <a:ext cx="8763000" cy="5847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ATLAS  has members with access to these machines and to ARCHER, NERSC, … </a:t>
            </a:r>
          </a:p>
          <a:p>
            <a:r>
              <a:rPr lang="en-US" sz="1600" dirty="0" smtClean="0"/>
              <a:t>Already successfully used in ATLAS as part of </a:t>
            </a:r>
            <a:r>
              <a:rPr lang="en-US" sz="1600" dirty="0" err="1" smtClean="0"/>
              <a:t>Nordu</a:t>
            </a:r>
            <a:r>
              <a:rPr lang="en-US" sz="1600" dirty="0" smtClean="0"/>
              <a:t> Grid and in DE (</a:t>
            </a:r>
            <a:r>
              <a:rPr lang="en-US" sz="1600" dirty="0" err="1" smtClean="0"/>
              <a:t>Abisko</a:t>
            </a:r>
            <a:r>
              <a:rPr lang="en-US" sz="1600" dirty="0" smtClean="0"/>
              <a:t>, Abel, </a:t>
            </a:r>
            <a:r>
              <a:rPr lang="en-US" sz="1600" dirty="0" err="1" smtClean="0"/>
              <a:t>Triolith</a:t>
            </a:r>
            <a:r>
              <a:rPr lang="en-US" sz="1600" dirty="0" smtClean="0"/>
              <a:t>, C2PAP, Hydra)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256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ARC-CE/aCT2</a:t>
            </a:r>
            <a:endParaRPr lang="en-US" dirty="0"/>
          </a:p>
        </p:txBody>
      </p:sp>
      <p:pic>
        <p:nvPicPr>
          <p:cNvPr id="4" name="Picture 6" descr="Screen Shot 2014-06-04 at 10.0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22"/>
          </a:xfrm>
        </p:spPr>
        <p:txBody>
          <a:bodyPr/>
          <a:lstStyle/>
          <a:p>
            <a:r>
              <a:rPr lang="en-US" dirty="0" err="1" smtClean="0"/>
              <a:t>PanDA</a:t>
            </a:r>
            <a:r>
              <a:rPr lang="en-US" dirty="0" smtClean="0"/>
              <a:t> setup on Titan LCF</a:t>
            </a:r>
            <a:endParaRPr lang="en-US" dirty="0"/>
          </a:p>
        </p:txBody>
      </p:sp>
      <p:pic>
        <p:nvPicPr>
          <p:cNvPr id="5" name="Изображение 4" descr="HPC_ORNL_v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0" y="1144308"/>
            <a:ext cx="8227965" cy="53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Federation of Regional Storage Clouds has several advantages over a “naive” global federation</a:t>
            </a:r>
          </a:p>
          <a:p>
            <a:r>
              <a:rPr lang="en-GB" dirty="0" smtClean="0"/>
              <a:t>Support for Xrootd and HTTP is desirable</a:t>
            </a:r>
          </a:p>
          <a:p>
            <a:pPr lvl="1"/>
            <a:r>
              <a:rPr lang="en-GB" dirty="0" smtClean="0"/>
              <a:t>and feasible </a:t>
            </a:r>
          </a:p>
          <a:p>
            <a:r>
              <a:rPr lang="en-GB" dirty="0" smtClean="0"/>
              <a:t>EOS is an excellent candidate for T1 scale sites</a:t>
            </a:r>
          </a:p>
          <a:p>
            <a:r>
              <a:rPr lang="en-GB" dirty="0" smtClean="0"/>
              <a:t>The concept of Storage Clouds will be followed up</a:t>
            </a:r>
          </a:p>
          <a:p>
            <a:pPr lvl="1"/>
            <a:r>
              <a:rPr lang="en-GB" dirty="0" smtClean="0"/>
              <a:t>EOS VSC is the clear favourite </a:t>
            </a:r>
          </a:p>
          <a:p>
            <a:pPr lvl="1"/>
            <a:r>
              <a:rPr lang="en-GB" dirty="0" smtClean="0"/>
              <a:t>Includes  global scalable namespace</a:t>
            </a:r>
          </a:p>
          <a:p>
            <a:r>
              <a:rPr lang="en-GB" dirty="0" smtClean="0"/>
              <a:t>There are many opportunities for collaboration</a:t>
            </a:r>
          </a:p>
          <a:p>
            <a:r>
              <a:rPr lang="en-GB" dirty="0" smtClean="0"/>
              <a:t>HPC offers opportunities to increase resources by a non trivial amount</a:t>
            </a:r>
          </a:p>
          <a:p>
            <a:pPr lvl="1"/>
            <a:r>
              <a:rPr lang="en-GB" dirty="0" smtClean="0"/>
              <a:t>some technical hurdles remain:</a:t>
            </a:r>
          </a:p>
          <a:p>
            <a:pPr lvl="1"/>
            <a:r>
              <a:rPr lang="en-GB" dirty="0" smtClean="0"/>
              <a:t>data access, network, diversity</a:t>
            </a:r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3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GB" sz="3200" dirty="0" smtClean="0"/>
              <a:t>Data Management in HEP. What Next?</a:t>
            </a:r>
            <a:br>
              <a:rPr lang="en-GB" sz="3200" dirty="0" smtClean="0"/>
            </a:br>
            <a:r>
              <a:rPr lang="en-GB" dirty="0" err="1" smtClean="0"/>
              <a:t>Predrag</a:t>
            </a:r>
            <a:r>
              <a:rPr lang="en-GB" dirty="0" smtClean="0"/>
              <a:t> </a:t>
            </a:r>
            <a:r>
              <a:rPr lang="en-GB" dirty="0" err="1" smtClean="0"/>
              <a:t>Buncic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Experience from 15 years of Grid development</a:t>
            </a:r>
          </a:p>
          <a:p>
            <a:pPr lvl="1"/>
            <a:r>
              <a:rPr lang="en-GB" dirty="0" smtClean="0"/>
              <a:t>Architecture initially driven by slow, unreliable networks and lack of disks </a:t>
            </a:r>
          </a:p>
          <a:p>
            <a:pPr lvl="1"/>
            <a:r>
              <a:rPr lang="en-GB" dirty="0" smtClean="0"/>
              <a:t>Data Grid based on Tiers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o-scheduling data and processing 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  <a:sym typeface="Wingdings"/>
              </a:rPr>
              <a:t>All knowing, all controlling Resource Broker (problem)</a:t>
            </a:r>
          </a:p>
          <a:p>
            <a:r>
              <a:rPr lang="en-GB" dirty="0" smtClean="0"/>
              <a:t>EGEE </a:t>
            </a:r>
            <a:r>
              <a:rPr lang="en-GB" dirty="0" smtClean="0">
                <a:solidFill>
                  <a:srgbClr val="FF0000"/>
                </a:solidFill>
              </a:rPr>
              <a:t>no paradigm shift </a:t>
            </a:r>
          </a:p>
          <a:p>
            <a:pPr lvl="1"/>
            <a:r>
              <a:rPr lang="en-GB" dirty="0" smtClean="0"/>
              <a:t>but fixed many services </a:t>
            </a:r>
          </a:p>
          <a:p>
            <a:r>
              <a:rPr lang="en-GB" dirty="0" smtClean="0"/>
              <a:t>WLCG reduced services to bare minimum </a:t>
            </a:r>
          </a:p>
          <a:p>
            <a:pPr lvl="1"/>
            <a:r>
              <a:rPr lang="en-GB" dirty="0" smtClean="0"/>
              <a:t>Experiments build their own working grids </a:t>
            </a:r>
          </a:p>
          <a:p>
            <a:pPr lvl="2"/>
            <a:r>
              <a:rPr lang="en-GB" dirty="0" smtClean="0"/>
              <a:t>Reliability and performance in experiment layer ( often manually)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Four different implementations</a:t>
            </a:r>
            <a:r>
              <a:rPr lang="en-GB" dirty="0" smtClean="0"/>
              <a:t>, same principles 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12C-E272-094E-884C-C1BE53D9E1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8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</a:t>
            </a:r>
            <a:endParaRPr lang="en-US" dirty="0"/>
          </a:p>
        </p:txBody>
      </p:sp>
      <p:pic>
        <p:nvPicPr>
          <p:cNvPr id="4" name="Picture 3" descr="gri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599"/>
            <a:ext cx="9144000" cy="4336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5520929"/>
            <a:ext cx="9265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Distributed infrastructure of 150 computing centers in 40 countries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300+ k CPU cores (~ 2M HEP-SPEC-06)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The biggest site with ~50k CPU cores, 12 T2 with 2-30k CPU cores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Distributed data, services and operation infrastructure</a:t>
            </a:r>
            <a:endParaRPr lang="en-US" dirty="0">
              <a:solidFill>
                <a:srgbClr val="3333CC">
                  <a:lumMod val="50000"/>
                </a:srgbClr>
              </a:solidFill>
              <a:latin typeface="Arial" charset="0"/>
              <a:ea typeface="ＭＳ Ｐゴシック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0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today with data volume?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780481"/>
              </p:ext>
            </p:extLst>
          </p:nvPr>
        </p:nvGraphicFramePr>
        <p:xfrm>
          <a:off x="1066800" y="1611510"/>
          <a:ext cx="6858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93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394448"/>
              </p:ext>
            </p:extLst>
          </p:nvPr>
        </p:nvGraphicFramePr>
        <p:xfrm>
          <a:off x="1524000" y="1066800"/>
          <a:ext cx="6096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092"/>
            <a:ext cx="8229600" cy="1143000"/>
          </a:xfrm>
        </p:spPr>
        <p:txBody>
          <a:bodyPr/>
          <a:lstStyle/>
          <a:p>
            <a:r>
              <a:rPr lang="en-US" dirty="0" smtClean="0"/>
              <a:t>RAW data volume outlook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105400"/>
            <a:ext cx="8365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Very rough and probably wrong estimates of a new RAW data per year of running using a simple extrapolation of current data volume scaled by the output rates. 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Geneva" charset="0"/>
              </a:rPr>
              <a:t>To be added: derived data (ESD, AOD), simulation, user data…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0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seco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8" y="328611"/>
            <a:ext cx="8751291" cy="61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Data Federations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88" y="1301331"/>
            <a:ext cx="8282633" cy="4396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657672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Again, several solutions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FAX – Federated ATLAS </a:t>
            </a:r>
            <a:r>
              <a:rPr lang="en-US" sz="2000" dirty="0" err="1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Xrootd</a:t>
            </a: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, AAA – Any Data, Any Time, Anywhere (CMS), </a:t>
            </a:r>
            <a:r>
              <a:rPr lang="en-US" sz="2000" dirty="0" err="1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AliEn</a:t>
            </a: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Arial" charset="0"/>
                <a:ea typeface="ＭＳ Ｐゴシック" charset="0"/>
                <a:cs typeface="Geneva" charset="0"/>
              </a:rPr>
              <a:t> (ALICE) </a:t>
            </a:r>
            <a:endParaRPr lang="en-US" sz="2000" b="1" dirty="0">
              <a:solidFill>
                <a:srgbClr val="3333CC">
                  <a:lumMod val="50000"/>
                </a:srgbClr>
              </a:solidFill>
              <a:latin typeface="Arial" charset="0"/>
              <a:ea typeface="ＭＳ Ｐゴシック" charset="0"/>
              <a:cs typeface="Geneva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6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1694</Words>
  <Application>Microsoft Macintosh PowerPoint</Application>
  <PresentationFormat>On-screen Show (4:3)</PresentationFormat>
  <Paragraphs>307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Technical interchange meeting: Computing models, Software and Data Processing for the future HENP experiments  </vt:lpstr>
      <vt:lpstr>Presentations </vt:lpstr>
      <vt:lpstr>Disclaimer </vt:lpstr>
      <vt:lpstr>Data Management in HEP. What Next? Predrag Buncic</vt:lpstr>
      <vt:lpstr>WLCG</vt:lpstr>
      <vt:lpstr>Where are we today with data volume?</vt:lpstr>
      <vt:lpstr>RAW data volume outlook</vt:lpstr>
      <vt:lpstr>PowerPoint Presentation</vt:lpstr>
      <vt:lpstr>Global Data Federations</vt:lpstr>
      <vt:lpstr>Does it work?</vt:lpstr>
      <vt:lpstr>Reducing complexity is the key for illustration only</vt:lpstr>
      <vt:lpstr>What to do?</vt:lpstr>
      <vt:lpstr>Predrag</vt:lpstr>
      <vt:lpstr>Federated Storage Systems Eygene Ryabinkin </vt:lpstr>
      <vt:lpstr>Comparison</vt:lpstr>
      <vt:lpstr>Federations </vt:lpstr>
      <vt:lpstr>Use Case ALICE</vt:lpstr>
      <vt:lpstr> Cloud Complications</vt:lpstr>
      <vt:lpstr>Outcome</vt:lpstr>
      <vt:lpstr>Access Protocols Oliver Keeble</vt:lpstr>
      <vt:lpstr>xroot</vt:lpstr>
      <vt:lpstr>HTTP</vt:lpstr>
      <vt:lpstr>Sites involved</vt:lpstr>
      <vt:lpstr>Test results</vt:lpstr>
      <vt:lpstr>Summary</vt:lpstr>
      <vt:lpstr>EOS Virtual Storage Cloud Andreas Peters &amp; Dirk Düllmann</vt:lpstr>
      <vt:lpstr>PowerPoint Presentation</vt:lpstr>
      <vt:lpstr>Virtual Storage Cloud</vt:lpstr>
      <vt:lpstr>PowerPoint Presentation</vt:lpstr>
      <vt:lpstr>PowerPoint Presentation</vt:lpstr>
      <vt:lpstr>PowerPoint Presentation</vt:lpstr>
      <vt:lpstr>Next Steps</vt:lpstr>
      <vt:lpstr>High Performance Computing for HEP Danila Oleynik</vt:lpstr>
      <vt:lpstr>High Performance Computing (Top 10, Nov 2013)</vt:lpstr>
      <vt:lpstr>ARC-CE/aCT2</vt:lpstr>
      <vt:lpstr>PanDA setup on Titan LCF</vt:lpstr>
      <vt:lpstr>Conclusion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</dc:title>
  <dc:creator>Markus</dc:creator>
  <cp:lastModifiedBy>Markus</cp:lastModifiedBy>
  <cp:revision>194</cp:revision>
  <dcterms:created xsi:type="dcterms:W3CDTF">2014-06-30T20:15:11Z</dcterms:created>
  <dcterms:modified xsi:type="dcterms:W3CDTF">2014-07-01T05:38:35Z</dcterms:modified>
</cp:coreProperties>
</file>