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356" r:id="rId3"/>
    <p:sldId id="338" r:id="rId4"/>
    <p:sldId id="328" r:id="rId5"/>
    <p:sldId id="339" r:id="rId6"/>
    <p:sldId id="350" r:id="rId7"/>
    <p:sldId id="345" r:id="rId8"/>
    <p:sldId id="351" r:id="rId9"/>
    <p:sldId id="352" r:id="rId10"/>
    <p:sldId id="353" r:id="rId11"/>
    <p:sldId id="355" r:id="rId12"/>
    <p:sldId id="354" r:id="rId13"/>
    <p:sldId id="346" r:id="rId14"/>
    <p:sldId id="348" r:id="rId15"/>
    <p:sldId id="32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4660"/>
  </p:normalViewPr>
  <p:slideViewPr>
    <p:cSldViewPr>
      <p:cViewPr varScale="1">
        <p:scale>
          <a:sx n="75" d="100"/>
          <a:sy n="75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62AB-8C9E-43C8-9526-C3B67AED5624}" type="datetimeFigureOut">
              <a:rPr lang="ru-RU" smtClean="0"/>
              <a:t>02.07.2014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E61E1-3FA0-49E2-9D0E-5F0BB2FDF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8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61E1-3FA0-49E2-9D0E-5F0BB2FDF5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8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61E1-3FA0-49E2-9D0E-5F0BB2FDF5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84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61E1-3FA0-49E2-9D0E-5F0BB2FDF5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8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61E1-3FA0-49E2-9D0E-5F0BB2FDF5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84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61E1-3FA0-49E2-9D0E-5F0BB2FDF5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8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AC4-85AE-4073-B844-EF9364D68741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1281-CFE4-407C-AE8E-8EFD671E68A5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7BE-4A7E-4A6D-B337-5ACF20CC73F2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BC48-8F86-4EE5-A5DB-C3A72A08AC7D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0358-7E12-412C-8416-CAB7F49E4E62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65B4-BA84-41D6-8E63-E4486A4EF69E}" type="datetime1">
              <a:rPr lang="ru-RU" smtClean="0"/>
              <a:t>02.07.2014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5606-8BDD-4D34-B1BC-649D3D367757}" type="datetime1">
              <a:rPr lang="ru-RU" smtClean="0"/>
              <a:t>02.07.2014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093E-B4BA-4D0E-B632-284E9BD1D810}" type="datetime1">
              <a:rPr lang="ru-RU" smtClean="0"/>
              <a:t>02.07.2014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D1DC-858C-4F9D-B07E-FF6C9D3F0E6C}" type="datetime1">
              <a:rPr lang="ru-RU" smtClean="0"/>
              <a:t>02.07.2014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04E9-F4DF-405B-8978-A886E7C8A547}" type="datetime1">
              <a:rPr lang="ru-RU" smtClean="0"/>
              <a:t>02.07.2014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562-4AB8-49B7-9C1C-3E221C9092A1}" type="datetime1">
              <a:rPr lang="ru-RU" smtClean="0"/>
              <a:t>02.07.2014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706B24-FFE0-41C0-9265-2A53CC83F9DC}" type="datetime1">
              <a:rPr lang="ru-RU" smtClean="0"/>
              <a:t>02.07.2014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543800" cy="1574031"/>
          </a:xfrm>
        </p:spPr>
        <p:txBody>
          <a:bodyPr/>
          <a:lstStyle/>
          <a:p>
            <a:r>
              <a:rPr lang="en-US" sz="3200" b="1" dirty="0" err="1" smtClean="0"/>
              <a:t>CluBORun</a:t>
            </a:r>
            <a:r>
              <a:rPr lang="en-US" sz="3200" b="1" dirty="0" smtClean="0"/>
              <a:t>: tool </a:t>
            </a:r>
            <a:r>
              <a:rPr lang="en-US" sz="3200" b="1" dirty="0"/>
              <a:t>for utilizing idle resources of computing clusters in volunteer </a:t>
            </a:r>
            <a:r>
              <a:rPr lang="en-US" sz="3200" b="1" dirty="0" smtClean="0"/>
              <a:t>computing.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7560840" cy="244827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en-US" sz="2800" b="1" dirty="0" smtClean="0"/>
              <a:t>Maxim </a:t>
            </a:r>
            <a:r>
              <a:rPr lang="en-US" sz="2800" b="1" dirty="0" err="1"/>
              <a:t>Manzyuk</a:t>
            </a:r>
            <a:r>
              <a:rPr lang="en-US" sz="2800" b="1" dirty="0"/>
              <a:t>, </a:t>
            </a:r>
            <a:r>
              <a:rPr lang="en-US" sz="2800" b="1" u="sng" dirty="0" smtClean="0"/>
              <a:t>Oleg </a:t>
            </a:r>
            <a:r>
              <a:rPr lang="en-US" sz="2800" b="1" u="sng" dirty="0" err="1"/>
              <a:t>Zaikin</a:t>
            </a:r>
            <a:r>
              <a:rPr lang="en-US" sz="2800" b="1" dirty="0"/>
              <a:t>, </a:t>
            </a:r>
            <a:r>
              <a:rPr lang="en-US" sz="2800" b="1" dirty="0" smtClean="0"/>
              <a:t>Mikhail </a:t>
            </a:r>
            <a:r>
              <a:rPr lang="en-US" sz="2800" b="1" dirty="0" err="1" smtClean="0"/>
              <a:t>Posypkin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Volgograd state technical university, Volgograd, Russia</a:t>
            </a:r>
          </a:p>
          <a:p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ISDCT SB RAS, Irkutsk, Russia</a:t>
            </a:r>
          </a:p>
          <a:p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IITP RAS, </a:t>
            </a:r>
            <a:r>
              <a:rPr lang="en-US" sz="2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Moskow</a:t>
            </a:r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, Russia</a:t>
            </a:r>
            <a:r>
              <a:rPr lang="ru-RU" sz="3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ru-RU" sz="3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ru-RU" sz="30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Restricted queue info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Example</a:t>
            </a:r>
          </a:p>
          <a:p>
            <a:pPr marL="82550" lvl="0" indent="0">
              <a:buNone/>
              <a:defRPr/>
            </a:pPr>
            <a:r>
              <a:rPr lang="en-US" sz="2800" b="1" i="1" dirty="0" smtClean="0">
                <a:latin typeface="Arial" charset="0"/>
                <a:cs typeface="Arial" charset="0"/>
              </a:rPr>
              <a:t>waiting BOINC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jobA</a:t>
            </a:r>
            <a:endParaRPr lang="en-US" sz="2800" b="1" i="1" dirty="0" smtClean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b="1" i="1" dirty="0">
                <a:latin typeface="Arial" charset="0"/>
                <a:cs typeface="Arial" charset="0"/>
              </a:rPr>
              <a:t>w</a:t>
            </a:r>
            <a:r>
              <a:rPr lang="en-US" sz="2800" b="1" i="1" dirty="0" smtClean="0">
                <a:latin typeface="Arial" charset="0"/>
                <a:cs typeface="Arial" charset="0"/>
              </a:rPr>
              <a:t>aiting jobs of other users</a:t>
            </a:r>
          </a:p>
          <a:p>
            <a:pPr marL="82550" lvl="0" indent="0">
              <a:buNone/>
              <a:defRPr/>
            </a:pPr>
            <a:r>
              <a:rPr lang="en-US" sz="2800" b="1" i="1" dirty="0" smtClean="0">
                <a:latin typeface="Arial" charset="0"/>
                <a:cs typeface="Arial" charset="0"/>
              </a:rPr>
              <a:t>running BOINC job1</a:t>
            </a:r>
          </a:p>
          <a:p>
            <a:pPr marL="82550" indent="0">
              <a:buNone/>
              <a:defRPr/>
            </a:pPr>
            <a:r>
              <a:rPr lang="en-US" sz="2800" b="1" i="1" dirty="0">
                <a:latin typeface="Arial" charset="0"/>
                <a:cs typeface="Arial" charset="0"/>
              </a:rPr>
              <a:t>running BOINC </a:t>
            </a:r>
            <a:r>
              <a:rPr lang="en-US" sz="2800" b="1" i="1" dirty="0" smtClean="0">
                <a:latin typeface="Arial" charset="0"/>
                <a:cs typeface="Arial" charset="0"/>
              </a:rPr>
              <a:t>job2</a:t>
            </a:r>
          </a:p>
          <a:p>
            <a:pPr marL="82550" lvl="0" indent="0">
              <a:buNone/>
              <a:defRPr/>
            </a:pPr>
            <a:r>
              <a:rPr lang="en-US" sz="2800" b="1" i="1" dirty="0" smtClean="0">
                <a:latin typeface="Arial" charset="0"/>
                <a:cs typeface="Arial" charset="0"/>
              </a:rPr>
              <a:t>running BOINC job3</a:t>
            </a:r>
            <a:endParaRPr lang="en-US" sz="2800" b="1" i="1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Restricted queue info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Variant 1. two stopped BOINC jobs helped other users jobs and BOINC </a:t>
            </a:r>
            <a:r>
              <a:rPr lang="en-US" sz="2800" dirty="0" err="1" smtClean="0">
                <a:latin typeface="Arial" charset="0"/>
                <a:cs typeface="Arial" charset="0"/>
              </a:rPr>
              <a:t>jobA</a:t>
            </a:r>
            <a:r>
              <a:rPr lang="en-US" sz="2800" dirty="0" smtClean="0">
                <a:latin typeface="Arial" charset="0"/>
                <a:cs typeface="Arial" charset="0"/>
              </a:rPr>
              <a:t> to run.</a:t>
            </a:r>
          </a:p>
          <a:p>
            <a:pPr marL="82550" lvl="0" indent="0">
              <a:buNone/>
              <a:defRPr/>
            </a:pPr>
            <a:r>
              <a:rPr lang="en-US" sz="2800" b="1" i="1" dirty="0" smtClean="0">
                <a:latin typeface="Arial" charset="0"/>
                <a:cs typeface="Arial" charset="0"/>
              </a:rPr>
              <a:t>running BOINC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jobA</a:t>
            </a:r>
            <a:endParaRPr lang="en-US" sz="2800" b="1" i="1" dirty="0" smtClean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b="1" i="1" dirty="0" smtClean="0">
                <a:latin typeface="Arial" charset="0"/>
                <a:cs typeface="Arial" charset="0"/>
              </a:rPr>
              <a:t>running BOINC </a:t>
            </a:r>
            <a:r>
              <a:rPr lang="en-US" sz="2800" b="1" i="1" dirty="0" smtClean="0">
                <a:latin typeface="Arial" charset="0"/>
                <a:cs typeface="Arial" charset="0"/>
              </a:rPr>
              <a:t>job3</a:t>
            </a: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Variant </a:t>
            </a:r>
            <a:r>
              <a:rPr lang="en-US" sz="2800" dirty="0" smtClean="0">
                <a:latin typeface="Arial" charset="0"/>
                <a:cs typeface="Arial" charset="0"/>
              </a:rPr>
              <a:t>2. three </a:t>
            </a:r>
            <a:r>
              <a:rPr lang="en-US" sz="2800" dirty="0">
                <a:latin typeface="Arial" charset="0"/>
                <a:cs typeface="Arial" charset="0"/>
              </a:rPr>
              <a:t>stopped BOINC jobs </a:t>
            </a:r>
            <a:r>
              <a:rPr lang="en-US" sz="2800" dirty="0" smtClean="0">
                <a:latin typeface="Arial" charset="0"/>
                <a:cs typeface="Arial" charset="0"/>
              </a:rPr>
              <a:t>didn’t help BOINC </a:t>
            </a:r>
            <a:r>
              <a:rPr lang="en-US" sz="2800" dirty="0" err="1">
                <a:latin typeface="Arial" charset="0"/>
                <a:cs typeface="Arial" charset="0"/>
              </a:rPr>
              <a:t>jobA</a:t>
            </a:r>
            <a:r>
              <a:rPr lang="en-US" sz="2800" dirty="0">
                <a:latin typeface="Arial" charset="0"/>
                <a:cs typeface="Arial" charset="0"/>
              </a:rPr>
              <a:t> to </a:t>
            </a:r>
            <a:r>
              <a:rPr lang="en-US" sz="2800" dirty="0" smtClean="0">
                <a:latin typeface="Arial" charset="0"/>
                <a:cs typeface="Arial" charset="0"/>
              </a:rPr>
              <a:t>run.</a:t>
            </a: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b="1" i="1" dirty="0" smtClean="0">
                <a:latin typeface="Arial" charset="0"/>
                <a:cs typeface="Arial" charset="0"/>
              </a:rPr>
              <a:t>waiting </a:t>
            </a:r>
            <a:r>
              <a:rPr lang="en-US" sz="2800" b="1" i="1" dirty="0">
                <a:latin typeface="Arial" charset="0"/>
                <a:cs typeface="Arial" charset="0"/>
              </a:rPr>
              <a:t>BOINC </a:t>
            </a:r>
            <a:r>
              <a:rPr lang="en-US" sz="2800" b="1" i="1" dirty="0" err="1">
                <a:latin typeface="Arial" charset="0"/>
                <a:cs typeface="Arial" charset="0"/>
              </a:rPr>
              <a:t>jobA</a:t>
            </a:r>
            <a:endParaRPr lang="en-US" sz="2800" b="1" i="1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b="1" i="1" dirty="0">
                <a:latin typeface="Arial" charset="0"/>
                <a:cs typeface="Arial" charset="0"/>
              </a:rPr>
              <a:t>n</a:t>
            </a:r>
            <a:r>
              <a:rPr lang="en-US" sz="2800" b="1" i="1" dirty="0" smtClean="0">
                <a:latin typeface="Arial" charset="0"/>
                <a:cs typeface="Arial" charset="0"/>
              </a:rPr>
              <a:t>o running BOINC jobs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Restricted queue info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If stopping BOINC jobs can help, it will help.</a:t>
            </a:r>
          </a:p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If not, then </a:t>
            </a:r>
            <a:r>
              <a:rPr lang="en-US" sz="2800" dirty="0" err="1" smtClean="0">
                <a:latin typeface="Arial" charset="0"/>
                <a:cs typeface="Arial" charset="0"/>
              </a:rPr>
              <a:t>CluBOrun</a:t>
            </a:r>
            <a:r>
              <a:rPr lang="en-US" sz="2800" dirty="0" smtClean="0">
                <a:latin typeface="Arial" charset="0"/>
                <a:cs typeface="Arial" charset="0"/>
              </a:rPr>
              <a:t> will wait for launching of BOINC </a:t>
            </a:r>
            <a:r>
              <a:rPr lang="en-US" sz="2800" dirty="0" err="1" smtClean="0">
                <a:latin typeface="Arial" charset="0"/>
                <a:cs typeface="Arial" charset="0"/>
              </a:rPr>
              <a:t>jobA</a:t>
            </a:r>
            <a:r>
              <a:rPr lang="en-US" sz="2800" dirty="0" smtClean="0">
                <a:latin typeface="Arial" charset="0"/>
                <a:cs typeface="Arial" charset="0"/>
              </a:rPr>
              <a:t>.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After running of </a:t>
            </a:r>
            <a:r>
              <a:rPr lang="en-US" sz="2800" dirty="0" err="1" smtClean="0">
                <a:latin typeface="Arial" charset="0"/>
                <a:cs typeface="Arial" charset="0"/>
              </a:rPr>
              <a:t>jobA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CluBORun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switchs</a:t>
            </a:r>
            <a:r>
              <a:rPr lang="en-US" sz="2800" dirty="0" smtClean="0">
                <a:latin typeface="Arial" charset="0"/>
                <a:cs typeface="Arial" charset="0"/>
              </a:rPr>
              <a:t> from restricted mode to normal mode.</a:t>
            </a:r>
          </a:p>
          <a:p>
            <a:pPr marL="82550" lvl="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This algorithm was implemented and works right now on </a:t>
            </a:r>
            <a:r>
              <a:rPr lang="en-US" sz="2800" smtClean="0">
                <a:latin typeface="Arial" charset="0"/>
                <a:cs typeface="Arial" charset="0"/>
              </a:rPr>
              <a:t>MVS-10P cluster.</a:t>
            </a:r>
            <a:endParaRPr lang="ru-RU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err="1" smtClean="0"/>
              <a:t>CluBORun</a:t>
            </a:r>
            <a:r>
              <a:rPr lang="en-US" sz="3200" b="1" dirty="0" smtClean="0"/>
              <a:t> resources in </a:t>
            </a:r>
            <a:r>
              <a:rPr lang="en-US" sz="3200" b="1" dirty="0" err="1" smtClean="0"/>
              <a:t>SAT@home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lvl="0" indent="0"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Range </a:t>
            </a:r>
            <a:r>
              <a:rPr lang="en-US" sz="2400" dirty="0">
                <a:latin typeface="Arial" charset="0"/>
                <a:cs typeface="Arial" charset="0"/>
              </a:rPr>
              <a:t>of performance of MVS-100k in </a:t>
            </a:r>
            <a:r>
              <a:rPr lang="en-US" sz="2400" dirty="0" err="1">
                <a:latin typeface="Arial" charset="0"/>
                <a:cs typeface="Arial" charset="0"/>
              </a:rPr>
              <a:t>SAT@home</a:t>
            </a:r>
            <a:r>
              <a:rPr lang="en-US" sz="2400" dirty="0">
                <a:latin typeface="Arial" charset="0"/>
                <a:cs typeface="Arial" charset="0"/>
              </a:rPr>
              <a:t> is </a:t>
            </a:r>
            <a:r>
              <a:rPr lang="en-US" sz="2400" dirty="0" smtClean="0">
                <a:latin typeface="Arial" charset="0"/>
                <a:cs typeface="Arial" charset="0"/>
              </a:rPr>
              <a:t>about 10-40 %.</a:t>
            </a:r>
          </a:p>
          <a:p>
            <a:pPr marL="82550" lvl="0" indent="0">
              <a:buNone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With the help of </a:t>
            </a:r>
            <a:r>
              <a:rPr lang="en-US" sz="2400" dirty="0" err="1" smtClean="0">
                <a:latin typeface="Arial" charset="0"/>
                <a:cs typeface="Arial" charset="0"/>
              </a:rPr>
              <a:t>CluBORun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in </a:t>
            </a:r>
            <a:r>
              <a:rPr lang="en-US" sz="2400" dirty="0" err="1" smtClean="0">
                <a:latin typeface="Arial" charset="0"/>
                <a:cs typeface="Arial" charset="0"/>
              </a:rPr>
              <a:t>SAT@home</a:t>
            </a:r>
            <a:r>
              <a:rPr lang="en-US" sz="2400" dirty="0" smtClean="0">
                <a:latin typeface="Arial" charset="0"/>
                <a:cs typeface="Arial" charset="0"/>
              </a:rPr>
              <a:t> several problems were solved faster:</a:t>
            </a:r>
          </a:p>
          <a:p>
            <a:pPr marL="425450" indent="-342900">
              <a:defRPr/>
            </a:pPr>
            <a:r>
              <a:rPr lang="en-US" sz="2400" dirty="0">
                <a:latin typeface="Arial" charset="0"/>
                <a:cs typeface="Arial" charset="0"/>
              </a:rPr>
              <a:t>s</a:t>
            </a:r>
            <a:r>
              <a:rPr lang="en-US" sz="2400" dirty="0" smtClean="0">
                <a:latin typeface="Arial" charset="0"/>
                <a:cs typeface="Arial" charset="0"/>
              </a:rPr>
              <a:t>earching for new pairs of orthogonal diagonal Latin squares of order 10 (17 new pairs were found);</a:t>
            </a:r>
          </a:p>
          <a:p>
            <a:pPr marL="425450" indent="-342900">
              <a:defRPr/>
            </a:pPr>
            <a:r>
              <a:rPr lang="en-US" sz="2400" dirty="0">
                <a:latin typeface="Arial" charset="0"/>
                <a:cs typeface="Arial" charset="0"/>
              </a:rPr>
              <a:t>s</a:t>
            </a:r>
            <a:r>
              <a:rPr lang="en-US" sz="2400" dirty="0" smtClean="0">
                <a:latin typeface="Arial" charset="0"/>
                <a:cs typeface="Arial" charset="0"/>
              </a:rPr>
              <a:t>olving logical cryptanalysis problem for weakened </a:t>
            </a:r>
            <a:r>
              <a:rPr lang="en-US" sz="2400" dirty="0" err="1" smtClean="0">
                <a:latin typeface="Arial" charset="0"/>
                <a:cs typeface="Arial" charset="0"/>
              </a:rPr>
              <a:t>Bivium</a:t>
            </a:r>
            <a:r>
              <a:rPr lang="en-US" sz="2400" dirty="0" smtClean="0">
                <a:latin typeface="Arial" charset="0"/>
                <a:cs typeface="Arial" charset="0"/>
              </a:rPr>
              <a:t> cipher (with 10 known bits from 177 bits of secret key, 3 problems were solved);</a:t>
            </a:r>
          </a:p>
          <a:p>
            <a:pPr marL="425450" indent="-342900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solving A5/1 logical cryptanalysis problems (3 problems were solved) </a:t>
            </a:r>
            <a:endParaRPr lang="en-US" sz="24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endParaRPr lang="en-US" sz="2400" dirty="0"/>
          </a:p>
          <a:p>
            <a:pPr marL="82550" lvl="0" indent="0">
              <a:buNone/>
              <a:defRPr/>
            </a:pPr>
            <a:endParaRPr lang="ru-RU" sz="2400" dirty="0"/>
          </a:p>
          <a:p>
            <a:pPr marL="82550" indent="0">
              <a:buNone/>
              <a:defRPr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Comparison with 3G Bridge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indent="0">
              <a:spcAft>
                <a:spcPts val="1200"/>
              </a:spcAft>
              <a:buNone/>
              <a:defRPr/>
            </a:pPr>
            <a:r>
              <a:rPr lang="ru-RU" sz="2400" dirty="0">
                <a:latin typeface="Arial" charset="0"/>
                <a:cs typeface="Arial" charset="0"/>
              </a:rPr>
              <a:t>3</a:t>
            </a:r>
            <a:r>
              <a:rPr lang="en-US" sz="2400" dirty="0">
                <a:latin typeface="Arial" charset="0"/>
                <a:cs typeface="Arial" charset="0"/>
              </a:rPr>
              <a:t>G Bridge (by LPDS at MTA-SZTAKI, Hungary) is an open-source core job bridging component between different grid </a:t>
            </a:r>
            <a:r>
              <a:rPr lang="en-US" sz="2400" dirty="0" smtClean="0">
                <a:latin typeface="Arial" charset="0"/>
                <a:cs typeface="Arial" charset="0"/>
              </a:rPr>
              <a:t>infrastructures.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For </a:t>
            </a:r>
            <a:r>
              <a:rPr lang="en-US" sz="2400" dirty="0" smtClean="0">
                <a:latin typeface="Arial" charset="0"/>
                <a:cs typeface="Arial" charset="0"/>
              </a:rPr>
              <a:t>example, </a:t>
            </a:r>
            <a:r>
              <a:rPr lang="en-US" sz="2400" dirty="0">
                <a:latin typeface="Arial" charset="0"/>
                <a:cs typeface="Arial" charset="0"/>
              </a:rPr>
              <a:t>between service grid (made of clusters) and desktop grid (made of PCs</a:t>
            </a:r>
            <a:r>
              <a:rPr lang="en-US" sz="2400" dirty="0" smtClean="0">
                <a:latin typeface="Arial" charset="0"/>
                <a:cs typeface="Arial" charset="0"/>
              </a:rPr>
              <a:t>).</a:t>
            </a:r>
            <a:endParaRPr lang="ru-RU" sz="2400" dirty="0" smtClean="0">
              <a:latin typeface="Arial" charset="0"/>
              <a:cs typeface="Arial" charset="0"/>
            </a:endParaRPr>
          </a:p>
          <a:p>
            <a:pPr marL="82550" indent="0">
              <a:spcAft>
                <a:spcPts val="1200"/>
              </a:spcAft>
              <a:buNone/>
              <a:defRPr/>
            </a:pPr>
            <a:r>
              <a:rPr lang="en-US" sz="2400" dirty="0" err="1" smtClean="0">
                <a:latin typeface="Arial" charset="0"/>
                <a:cs typeface="Arial" charset="0"/>
              </a:rPr>
              <a:t>Similatity</a:t>
            </a:r>
            <a:r>
              <a:rPr lang="en-US" sz="2400" dirty="0" smtClean="0">
                <a:latin typeface="Arial" charset="0"/>
                <a:cs typeface="Arial" charset="0"/>
              </a:rPr>
              <a:t>: possibility to move jobs from </a:t>
            </a:r>
            <a:r>
              <a:rPr lang="en-US" sz="2400" dirty="0" err="1" smtClean="0">
                <a:latin typeface="Arial" charset="0"/>
                <a:cs typeface="Arial" charset="0"/>
              </a:rPr>
              <a:t>dektop</a:t>
            </a:r>
            <a:r>
              <a:rPr lang="en-US" sz="2400" dirty="0" smtClean="0">
                <a:latin typeface="Arial" charset="0"/>
                <a:cs typeface="Arial" charset="0"/>
              </a:rPr>
              <a:t> grid to a cluster.</a:t>
            </a:r>
          </a:p>
          <a:p>
            <a:pPr marL="82550" indent="0">
              <a:spcAft>
                <a:spcPts val="1200"/>
              </a:spcAft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Differences in concrete situations.</a:t>
            </a:r>
            <a:endParaRPr lang="en-US" sz="2400" dirty="0">
              <a:latin typeface="Arial" charset="0"/>
              <a:cs typeface="Arial" charset="0"/>
            </a:endParaRPr>
          </a:p>
          <a:p>
            <a:pPr marL="82550" indent="0">
              <a:spcAft>
                <a:spcPts val="1200"/>
              </a:spcAft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+ 3G Bridge can bridge job not only from desktop grid to service grid, but in the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opposite direction too</a:t>
            </a:r>
          </a:p>
          <a:p>
            <a:pPr marL="82550" indent="0">
              <a:spcAft>
                <a:spcPts val="1200"/>
              </a:spcAft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 + </a:t>
            </a:r>
            <a:r>
              <a:rPr lang="en-US" sz="2400" dirty="0" err="1">
                <a:latin typeface="Arial" charset="0"/>
                <a:cs typeface="Arial" charset="0"/>
              </a:rPr>
              <a:t>CluBOrun</a:t>
            </a:r>
            <a:r>
              <a:rPr lang="en-US" sz="2400" dirty="0">
                <a:latin typeface="Arial" charset="0"/>
                <a:cs typeface="Arial" charset="0"/>
              </a:rPr>
              <a:t> can use ordinary cluster user rights, idle recourses are used</a:t>
            </a:r>
          </a:p>
          <a:p>
            <a:pPr marL="82550" indent="0">
              <a:buNone/>
              <a:defRPr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82550" lvl="0" indent="0">
              <a:buNone/>
              <a:defRPr/>
            </a:pPr>
            <a:endParaRPr lang="en-US" sz="2400" dirty="0"/>
          </a:p>
          <a:p>
            <a:pPr marL="82550" lvl="0" indent="0">
              <a:buNone/>
              <a:defRPr/>
            </a:pPr>
            <a:endParaRPr lang="ru-RU" sz="2400" dirty="0"/>
          </a:p>
          <a:p>
            <a:pPr marL="82550" indent="0">
              <a:buNone/>
              <a:defRPr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39552" y="2754734"/>
            <a:ext cx="7272808" cy="1970410"/>
          </a:xfrm>
        </p:spPr>
        <p:txBody>
          <a:bodyPr>
            <a:normAutofit/>
          </a:bodyPr>
          <a:lstStyle/>
          <a:p>
            <a:pPr marL="114300" indent="0" algn="ctr">
              <a:spcAft>
                <a:spcPts val="1200"/>
              </a:spcAft>
              <a:buNone/>
              <a:defRPr/>
            </a:pPr>
            <a:r>
              <a:rPr lang="en-US" sz="4300" dirty="0" smtClean="0">
                <a:latin typeface="Arial" charset="0"/>
                <a:cs typeface="Arial" charset="0"/>
              </a:rPr>
              <a:t>Thank you for your attention!</a:t>
            </a:r>
            <a:endParaRPr lang="ru-RU" sz="4300" dirty="0" smtClean="0">
              <a:latin typeface="Arial" charset="0"/>
              <a:cs typeface="Arial" charset="0"/>
            </a:endParaRPr>
          </a:p>
          <a:p>
            <a:pPr marL="114300" indent="0">
              <a:spcAft>
                <a:spcPts val="1200"/>
              </a:spcAft>
              <a:buNone/>
              <a:defRPr/>
            </a:pPr>
            <a:endParaRPr lang="ru-RU" sz="2400" dirty="0">
              <a:latin typeface="Arial" charset="0"/>
              <a:cs typeface="Arial" charset="0"/>
            </a:endParaRPr>
          </a:p>
          <a:p>
            <a:pPr marL="114300" indent="0">
              <a:spcAft>
                <a:spcPts val="1200"/>
              </a:spcAft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07504" y="12576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Why volunteer computing on clusters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251520" y="1109723"/>
            <a:ext cx="8136904" cy="5631645"/>
          </a:xfrm>
        </p:spPr>
        <p:txBody>
          <a:bodyPr>
            <a:normAutofit fontScale="92500"/>
          </a:bodyPr>
          <a:lstStyle/>
          <a:p>
            <a:pPr marL="1143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There are</a:t>
            </a:r>
            <a:r>
              <a:rPr lang="ru-RU" sz="2800" dirty="0"/>
              <a:t> </a:t>
            </a:r>
            <a:r>
              <a:rPr lang="en-US" sz="2800" dirty="0"/>
              <a:t>BOINC volunteer computing projects based </a:t>
            </a:r>
            <a:r>
              <a:rPr lang="en-US" sz="2800" dirty="0" smtClean="0"/>
              <a:t>mainly </a:t>
            </a:r>
            <a:r>
              <a:rPr lang="en-US" sz="2800" dirty="0"/>
              <a:t>on desktop PCs that have performance greater than 1 PFLOPs. </a:t>
            </a:r>
            <a:endParaRPr lang="en-US" sz="2800" dirty="0" smtClean="0"/>
          </a:p>
          <a:p>
            <a:pPr marL="1143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Despite </a:t>
            </a:r>
            <a:r>
              <a:rPr lang="en-US" sz="2800" dirty="0"/>
              <a:t>this fact there are some reasons why resources of computing clusters can be useful in volunteer computing.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computing </a:t>
            </a:r>
            <a:r>
              <a:rPr lang="en-US" sz="2800" dirty="0"/>
              <a:t>cluster is quite reliable device, so results obtained on it can be taken as a </a:t>
            </a:r>
            <a:r>
              <a:rPr lang="ru-RU" sz="2800" dirty="0" err="1"/>
              <a:t>reference</a:t>
            </a:r>
            <a:r>
              <a:rPr lang="ru-RU" sz="2800" dirty="0"/>
              <a:t> </a:t>
            </a:r>
            <a:r>
              <a:rPr lang="ru-RU" sz="2800" dirty="0" err="1"/>
              <a:t>when</a:t>
            </a:r>
            <a:r>
              <a:rPr lang="ru-RU" sz="2800" dirty="0"/>
              <a:t> </a:t>
            </a:r>
            <a:r>
              <a:rPr lang="ru-RU" sz="2800" dirty="0" err="1"/>
              <a:t>checking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 smtClean="0"/>
              <a:t>results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computing </a:t>
            </a:r>
            <a:r>
              <a:rPr lang="en-US" sz="2800" dirty="0"/>
              <a:t>cluster can significantly help to increase performance of a new volunteer project with low amount of </a:t>
            </a:r>
            <a:r>
              <a:rPr lang="en-US" sz="2800" dirty="0" smtClean="0"/>
              <a:t>participants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clusters resources are usually idle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err="1" smtClean="0"/>
              <a:t>CluBORun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000" b="1" dirty="0" smtClean="0"/>
              <a:t>Clu</a:t>
            </a:r>
            <a:r>
              <a:rPr lang="en-US" sz="3000" dirty="0" smtClean="0"/>
              <a:t>ster for </a:t>
            </a:r>
            <a:r>
              <a:rPr lang="en-US" sz="3000" b="1" dirty="0" smtClean="0"/>
              <a:t>BO</a:t>
            </a:r>
            <a:r>
              <a:rPr lang="en-US" sz="3000" dirty="0" smtClean="0"/>
              <a:t>INC </a:t>
            </a:r>
            <a:r>
              <a:rPr lang="en-US" sz="3000" b="1" dirty="0" smtClean="0"/>
              <a:t>Run</a:t>
            </a:r>
            <a:r>
              <a:rPr lang="en-US" sz="3000" dirty="0" smtClean="0"/>
              <a:t> (</a:t>
            </a:r>
            <a:r>
              <a:rPr lang="en-US" sz="3000" dirty="0" err="1" smtClean="0"/>
              <a:t>CluBORun</a:t>
            </a:r>
            <a:r>
              <a:rPr lang="en-US" sz="3000" dirty="0" smtClean="0"/>
              <a:t>) – tool for launching  BOINC volunteer computing on clusters.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0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000" dirty="0" smtClean="0"/>
              <a:t>Main features:</a:t>
            </a:r>
          </a:p>
          <a:p>
            <a:pPr marL="425450" indent="-342900">
              <a:spcBef>
                <a:spcPts val="600"/>
              </a:spcBef>
              <a:defRPr/>
            </a:pPr>
            <a:r>
              <a:rPr lang="en-US" sz="3000" dirty="0"/>
              <a:t>use only ordinary cluster’s user </a:t>
            </a:r>
            <a:r>
              <a:rPr lang="en-US" sz="3000" dirty="0" smtClean="0"/>
              <a:t>rights</a:t>
            </a:r>
          </a:p>
          <a:p>
            <a:pPr marL="425450" indent="-342900">
              <a:spcBef>
                <a:spcPts val="600"/>
              </a:spcBef>
              <a:defRPr/>
            </a:pPr>
            <a:r>
              <a:rPr lang="en-US" sz="3000" dirty="0"/>
              <a:t>utilize only idle resources of computing clusters (just as BOINC-manager does it for PCs) </a:t>
            </a:r>
            <a:endParaRPr lang="en-US" sz="3000" dirty="0" smtClean="0"/>
          </a:p>
          <a:p>
            <a:pPr marL="425450" indent="-342900">
              <a:spcBef>
                <a:spcPts val="600"/>
              </a:spcBef>
              <a:defRPr/>
            </a:pPr>
            <a:r>
              <a:rPr lang="en-US" sz="3000" dirty="0" smtClean="0"/>
              <a:t>launch </a:t>
            </a:r>
            <a:r>
              <a:rPr lang="en-US" sz="3000" dirty="0"/>
              <a:t>BOINC volunteer </a:t>
            </a:r>
            <a:r>
              <a:rPr lang="en-US" sz="3000" dirty="0" smtClean="0"/>
              <a:t>computing for any volunteer project with </a:t>
            </a:r>
            <a:r>
              <a:rPr lang="en-US" sz="3000" dirty="0" err="1" smtClean="0"/>
              <a:t>linux</a:t>
            </a:r>
            <a:r>
              <a:rPr lang="en-US" sz="3000" dirty="0" smtClean="0"/>
              <a:t> client application</a:t>
            </a:r>
            <a:endParaRPr lang="en-US" sz="3000" dirty="0"/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6407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err="1" smtClean="0"/>
              <a:t>CluBORun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5496" y="1098550"/>
            <a:ext cx="8352928" cy="57150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 smtClean="0"/>
              <a:t>Folders with BOINC clients (own folder for each node)</a:t>
            </a:r>
            <a:endParaRPr lang="ru-RU" sz="2800" dirty="0"/>
          </a:p>
          <a:p>
            <a:pPr lvl="0">
              <a:spcAft>
                <a:spcPts val="600"/>
              </a:spcAft>
            </a:pPr>
            <a:r>
              <a:rPr lang="en-US" sz="2800" dirty="0" smtClean="0"/>
              <a:t>Files-flags for BOINC clients. Start flag corresponds to launched BOINC client, stop-flag means that BOINC client must be stopped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Text file</a:t>
            </a:r>
            <a:r>
              <a:rPr lang="ru-RU" sz="2800" dirty="0" smtClean="0"/>
              <a:t> </a:t>
            </a:r>
            <a:r>
              <a:rPr lang="ru-RU" sz="2800" dirty="0" err="1"/>
              <a:t>all</a:t>
            </a:r>
            <a:r>
              <a:rPr lang="ru-RU" sz="2800" dirty="0"/>
              <a:t>_</a:t>
            </a:r>
            <a:r>
              <a:rPr lang="en-US" sz="2800" dirty="0"/>
              <a:t>tasks</a:t>
            </a:r>
            <a:r>
              <a:rPr lang="ru-RU" sz="2800" dirty="0"/>
              <a:t>.</a:t>
            </a:r>
            <a:r>
              <a:rPr lang="ru-RU" sz="2800" dirty="0" err="1"/>
              <a:t>txt</a:t>
            </a:r>
            <a:r>
              <a:rPr lang="ru-RU" sz="2800" dirty="0"/>
              <a:t> </a:t>
            </a:r>
            <a:r>
              <a:rPr lang="en-US" sz="2800" dirty="0" smtClean="0"/>
              <a:t>with list of tasks to launch</a:t>
            </a:r>
            <a:r>
              <a:rPr lang="en-US" sz="2800" dirty="0"/>
              <a:t> </a:t>
            </a:r>
            <a:r>
              <a:rPr lang="en-US" sz="2800" dirty="0" smtClean="0"/>
              <a:t>(with stop-flag, start-flag, BOINC client path  as parameters)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MPI program</a:t>
            </a:r>
            <a:r>
              <a:rPr lang="ru-RU" sz="2800" dirty="0" smtClean="0"/>
              <a:t> </a:t>
            </a:r>
            <a:r>
              <a:rPr lang="en-US" sz="2800" b="1" dirty="0"/>
              <a:t>start</a:t>
            </a:r>
            <a:r>
              <a:rPr lang="ru-RU" sz="2800" b="1" dirty="0"/>
              <a:t>_</a:t>
            </a:r>
            <a:r>
              <a:rPr lang="en-US" sz="2800" b="1" dirty="0" err="1" smtClean="0"/>
              <a:t>boinc</a:t>
            </a:r>
            <a:r>
              <a:rPr lang="en-US" sz="2800" dirty="0"/>
              <a:t> </a:t>
            </a:r>
            <a:r>
              <a:rPr lang="en-US" sz="2800" dirty="0" smtClean="0"/>
              <a:t>for launching BOINC client on a particular cluster node.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Script</a:t>
            </a:r>
            <a:r>
              <a:rPr lang="ru-RU" sz="2800" dirty="0" smtClean="0"/>
              <a:t> </a:t>
            </a:r>
            <a:r>
              <a:rPr lang="en-US" sz="2800" b="1" dirty="0" smtClean="0"/>
              <a:t>catch</a:t>
            </a:r>
            <a:r>
              <a:rPr lang="ru-RU" sz="2800" b="1" dirty="0" smtClean="0"/>
              <a:t>_</a:t>
            </a:r>
            <a:r>
              <a:rPr lang="en-US" sz="2800" b="1" dirty="0" smtClean="0"/>
              <a:t>node</a:t>
            </a:r>
            <a:r>
              <a:rPr lang="ru-RU" sz="2800" b="1" dirty="0" smtClean="0"/>
              <a:t>.</a:t>
            </a:r>
            <a:r>
              <a:rPr lang="en-US" sz="2800" b="1" dirty="0" err="1" smtClean="0"/>
              <a:t>sh</a:t>
            </a:r>
            <a:r>
              <a:rPr lang="en-US" sz="2800" dirty="0" smtClean="0"/>
              <a:t>  for analyzing  cluster workload and launching </a:t>
            </a:r>
            <a:r>
              <a:rPr lang="en-US" sz="2800" dirty="0" err="1" smtClean="0"/>
              <a:t>start_boinc</a:t>
            </a:r>
            <a:r>
              <a:rPr lang="en-US" sz="2800" dirty="0" smtClean="0"/>
              <a:t> on free nodes</a:t>
            </a:r>
          </a:p>
          <a:p>
            <a:pPr marL="82550" indent="0">
              <a:buNone/>
              <a:defRPr/>
            </a:pPr>
            <a:endParaRPr lang="ru-RU" sz="24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6407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err="1"/>
              <a:t>s</a:t>
            </a:r>
            <a:r>
              <a:rPr lang="en-US" sz="3200" b="1" dirty="0" err="1" smtClean="0"/>
              <a:t>tart_boinc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5496" y="1098550"/>
            <a:ext cx="8001000" cy="5715000"/>
          </a:xfrm>
        </p:spPr>
        <p:txBody>
          <a:bodyPr>
            <a:normAutofit/>
          </a:bodyPr>
          <a:lstStyle/>
          <a:p>
            <a:pPr marL="82550" indent="0">
              <a:buNone/>
              <a:defRPr/>
            </a:pPr>
            <a:r>
              <a:rPr lang="en-US" sz="2400" dirty="0" err="1" smtClean="0">
                <a:latin typeface="Arial" charset="0"/>
                <a:cs typeface="Arial" charset="0"/>
              </a:rPr>
              <a:t>start_boinc</a:t>
            </a:r>
            <a:r>
              <a:rPr lang="en-US" sz="2400" dirty="0" smtClean="0">
                <a:latin typeface="Arial" charset="0"/>
                <a:cs typeface="Arial" charset="0"/>
              </a:rPr>
              <a:t> is a MPI C++ program that can be launched on several nodes of a cluster.</a:t>
            </a:r>
          </a:p>
          <a:p>
            <a:pPr marL="82550" indent="0">
              <a:buNone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On every node MPI processes are provided with roles.</a:t>
            </a:r>
          </a:p>
          <a:p>
            <a:pPr marL="425450" indent="-342900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1 control node process. It launch BOINC on a node (by system command), then periodically (once in 30 seconds) check if stop flag appeared or if time exceeded. Besides this checking this process </a:t>
            </a:r>
            <a:r>
              <a:rPr lang="en-US" sz="2400" dirty="0" err="1" smtClean="0">
                <a:latin typeface="Arial" charset="0"/>
                <a:cs typeface="Arial" charset="0"/>
              </a:rPr>
              <a:t>sl</a:t>
            </a:r>
            <a:r>
              <a:rPr lang="ru-RU" sz="2400" dirty="0" smtClean="0">
                <a:latin typeface="Arial" charset="0"/>
                <a:cs typeface="Arial" charset="0"/>
              </a:rPr>
              <a:t>у</a:t>
            </a:r>
            <a:r>
              <a:rPr lang="en-US" sz="2400" dirty="0" err="1" smtClean="0">
                <a:latin typeface="Arial" charset="0"/>
                <a:cs typeface="Arial" charset="0"/>
              </a:rPr>
              <a:t>ep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425450" indent="-342900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k-1 sleeping processes</a:t>
            </a:r>
          </a:p>
          <a:p>
            <a:pPr marL="425450" indent="-342900"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MPI processes doesn’t do any concrete tasks computing. BOINC “think” that he work on a simple PC.</a:t>
            </a:r>
          </a:p>
          <a:p>
            <a:pPr marL="82550" indent="0"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BOINC connects to a project and do all computations.</a:t>
            </a:r>
            <a:endParaRPr lang="ru-RU" sz="24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6407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/>
              <a:t>c</a:t>
            </a:r>
            <a:r>
              <a:rPr lang="en-US" sz="3200" b="1" dirty="0" smtClean="0"/>
              <a:t>atch_node.sh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5496" y="1098550"/>
            <a:ext cx="8001000" cy="5715000"/>
          </a:xfrm>
        </p:spPr>
        <p:txBody>
          <a:bodyPr>
            <a:normAutofit/>
          </a:bodyPr>
          <a:lstStyle/>
          <a:p>
            <a:pPr marL="82550" indent="0"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One can set maximum amount of launched BOINC processes (by default I equal to cluster cores). </a:t>
            </a:r>
          </a:p>
          <a:p>
            <a:pPr marL="82550" lvl="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ru-RU" sz="2800" dirty="0" smtClean="0">
                <a:latin typeface="Arial" charset="0"/>
                <a:cs typeface="Arial" charset="0"/>
              </a:rPr>
              <a:t>catch_node.sh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analyze cluster workload.</a:t>
            </a:r>
          </a:p>
          <a:p>
            <a:pPr marL="425450" indent="-342900">
              <a:defRPr/>
            </a:pPr>
            <a:r>
              <a:rPr lang="en-US" sz="2800" dirty="0">
                <a:latin typeface="Arial" charset="0"/>
                <a:cs typeface="Arial" charset="0"/>
              </a:rPr>
              <a:t>If there are free </a:t>
            </a:r>
            <a:r>
              <a:rPr lang="en-US" sz="2800" dirty="0" smtClean="0">
                <a:latin typeface="Arial" charset="0"/>
                <a:cs typeface="Arial" charset="0"/>
              </a:rPr>
              <a:t>nodes (and limit for BOINC jobs is not </a:t>
            </a:r>
            <a:r>
              <a:rPr lang="en-US" sz="2800" dirty="0" err="1" smtClean="0">
                <a:latin typeface="Arial" charset="0"/>
                <a:cs typeface="Arial" charset="0"/>
              </a:rPr>
              <a:t>exceede</a:t>
            </a:r>
            <a:r>
              <a:rPr lang="en-US" sz="2800" dirty="0" smtClean="0">
                <a:latin typeface="Arial" charset="0"/>
                <a:cs typeface="Arial" charset="0"/>
              </a:rPr>
              <a:t>) </a:t>
            </a:r>
            <a:r>
              <a:rPr lang="en-US" sz="2800" dirty="0">
                <a:latin typeface="Arial" charset="0"/>
                <a:cs typeface="Arial" charset="0"/>
              </a:rPr>
              <a:t>then launch BOINC by </a:t>
            </a:r>
            <a:r>
              <a:rPr lang="en-US" sz="2800" dirty="0" err="1" smtClean="0">
                <a:latin typeface="Arial" charset="0"/>
                <a:cs typeface="Arial" charset="0"/>
              </a:rPr>
              <a:t>start_boinc</a:t>
            </a:r>
            <a:endParaRPr lang="en-US" sz="2800" dirty="0">
              <a:latin typeface="Arial" charset="0"/>
              <a:cs typeface="Arial" charset="0"/>
            </a:endParaRPr>
          </a:p>
          <a:p>
            <a:pPr marL="425450" indent="-342900">
              <a:defRPr/>
            </a:pPr>
            <a:r>
              <a:rPr lang="en-US" sz="2800" dirty="0">
                <a:latin typeface="Arial" charset="0"/>
                <a:cs typeface="Arial" charset="0"/>
              </a:rPr>
              <a:t>If in queue appears new task of other user with status “waiting for freed resources” then catch_node.sh stop BOINC tasks (but only if it will help new task to be launched)</a:t>
            </a:r>
          </a:p>
          <a:p>
            <a:pPr marL="82550" indent="0">
              <a:buNone/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 bwMode="auto">
          <a:xfrm>
            <a:off x="208087" y="0"/>
            <a:ext cx="8324353" cy="81674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MVS-100k cluster workload for 1 month</a:t>
            </a:r>
            <a:endParaRPr lang="ru-RU" sz="32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908721"/>
            <a:ext cx="840384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1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Restricted queue info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In cluster management system showing jobs of other users can be disabled (for example, in MVS-10P with SLURM system).</a:t>
            </a: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In this case </a:t>
            </a:r>
            <a:r>
              <a:rPr lang="en-US" sz="2800" dirty="0" err="1" smtClean="0">
                <a:latin typeface="Arial" charset="0"/>
                <a:cs typeface="Arial" charset="0"/>
              </a:rPr>
              <a:t>CluBORun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can see own jobs, but no jobs </a:t>
            </a:r>
            <a:r>
              <a:rPr lang="en-US" sz="2800" dirty="0" smtClean="0">
                <a:latin typeface="Arial" charset="0"/>
                <a:cs typeface="Arial" charset="0"/>
              </a:rPr>
              <a:t>of other users.</a:t>
            </a:r>
          </a:p>
          <a:p>
            <a:pPr marL="82550" lvl="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By command </a:t>
            </a:r>
            <a:r>
              <a:rPr lang="en-US" sz="2800" dirty="0" err="1" smtClean="0">
                <a:latin typeface="Arial" charset="0"/>
                <a:cs typeface="Arial" charset="0"/>
              </a:rPr>
              <a:t>sinfo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CluBORun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can </a:t>
            </a:r>
            <a:r>
              <a:rPr lang="en-US" sz="2800" dirty="0" smtClean="0">
                <a:latin typeface="Arial" charset="0"/>
                <a:cs typeface="Arial" charset="0"/>
              </a:rPr>
              <a:t>see how many nodes are </a:t>
            </a:r>
          </a:p>
          <a:p>
            <a:pPr marL="539750" indent="-457200">
              <a:defRPr/>
            </a:pPr>
            <a:r>
              <a:rPr lang="en-US" sz="2800" dirty="0">
                <a:latin typeface="Arial" charset="0"/>
                <a:cs typeface="Arial" charset="0"/>
              </a:rPr>
              <a:t>f</a:t>
            </a:r>
            <a:r>
              <a:rPr lang="en-US" sz="2800" dirty="0" smtClean="0">
                <a:latin typeface="Arial" charset="0"/>
                <a:cs typeface="Arial" charset="0"/>
              </a:rPr>
              <a:t>ree</a:t>
            </a:r>
          </a:p>
          <a:p>
            <a:pPr marL="539750" indent="-457200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occupied by BOINC </a:t>
            </a:r>
            <a:endParaRPr lang="en-US" sz="2800" dirty="0">
              <a:latin typeface="Arial" charset="0"/>
              <a:cs typeface="Arial" charset="0"/>
            </a:endParaRPr>
          </a:p>
          <a:p>
            <a:pPr marL="539750" indent="-457200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occupied by other users</a:t>
            </a:r>
            <a:endParaRPr lang="ru-RU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Restricted queue info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 lnSpcReduction="10000"/>
          </a:bodyPr>
          <a:lstStyle/>
          <a:p>
            <a:pPr marL="82550" lvl="0" indent="0"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Solution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539750" indent="-457200">
              <a:defRPr/>
            </a:pPr>
            <a:r>
              <a:rPr lang="en-US" sz="2800" dirty="0">
                <a:latin typeface="Arial" charset="0"/>
                <a:cs typeface="Arial" charset="0"/>
              </a:rPr>
              <a:t>d</a:t>
            </a:r>
            <a:r>
              <a:rPr lang="en-US" sz="2800" dirty="0" smtClean="0">
                <a:latin typeface="Arial" charset="0"/>
                <a:cs typeface="Arial" charset="0"/>
              </a:rPr>
              <a:t>ecrease </a:t>
            </a:r>
            <a:r>
              <a:rPr lang="en-US" sz="2800" dirty="0">
                <a:latin typeface="Arial" charset="0"/>
                <a:cs typeface="Arial" charset="0"/>
              </a:rPr>
              <a:t>maximum amount of launched BOINC processes</a:t>
            </a:r>
          </a:p>
          <a:p>
            <a:pPr marL="539750" indent="-457200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if </a:t>
            </a:r>
            <a:r>
              <a:rPr lang="en-US" sz="2800" dirty="0" smtClean="0">
                <a:latin typeface="Arial" charset="0"/>
                <a:cs typeface="Arial" charset="0"/>
              </a:rPr>
              <a:t>there are free resources, then add BOINC job (call it </a:t>
            </a:r>
            <a:r>
              <a:rPr lang="en-US" sz="2800" dirty="0" err="1" smtClean="0">
                <a:latin typeface="Arial" charset="0"/>
                <a:cs typeface="Arial" charset="0"/>
              </a:rPr>
              <a:t>jobA</a:t>
            </a:r>
            <a:r>
              <a:rPr lang="en-US" sz="2800" dirty="0" smtClean="0">
                <a:latin typeface="Arial" charset="0"/>
                <a:cs typeface="Arial" charset="0"/>
              </a:rPr>
              <a:t>) to queue</a:t>
            </a:r>
          </a:p>
          <a:p>
            <a:pPr marL="539750" indent="-457200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if </a:t>
            </a:r>
            <a:r>
              <a:rPr lang="en-US" sz="2800" dirty="0" smtClean="0">
                <a:latin typeface="Arial" charset="0"/>
                <a:cs typeface="Arial" charset="0"/>
              </a:rPr>
              <a:t>added job </a:t>
            </a:r>
            <a:r>
              <a:rPr lang="en-US" sz="2800" dirty="0" smtClean="0">
                <a:latin typeface="Arial" charset="0"/>
                <a:cs typeface="Arial" charset="0"/>
              </a:rPr>
              <a:t>obtained status “waiting for resources” then in queue exists </a:t>
            </a:r>
            <a:r>
              <a:rPr lang="en-US" sz="2800" dirty="0" smtClean="0">
                <a:latin typeface="Arial" charset="0"/>
                <a:cs typeface="Arial" charset="0"/>
              </a:rPr>
              <a:t>at least 1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job of other </a:t>
            </a:r>
            <a:r>
              <a:rPr lang="en-US" sz="2800" dirty="0" smtClean="0">
                <a:latin typeface="Arial" charset="0"/>
                <a:cs typeface="Arial" charset="0"/>
              </a:rPr>
              <a:t>user with the </a:t>
            </a:r>
            <a:r>
              <a:rPr lang="en-US" sz="2800" dirty="0" smtClean="0">
                <a:latin typeface="Arial" charset="0"/>
                <a:cs typeface="Arial" charset="0"/>
              </a:rPr>
              <a:t>same status </a:t>
            </a:r>
          </a:p>
          <a:p>
            <a:pPr marL="539750" indent="-457200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hence </a:t>
            </a:r>
            <a:r>
              <a:rPr lang="en-US" sz="2800" dirty="0" err="1" smtClean="0">
                <a:latin typeface="Arial" charset="0"/>
                <a:cs typeface="Arial" charset="0"/>
              </a:rPr>
              <a:t>CluBOrun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switch to </a:t>
            </a:r>
            <a:r>
              <a:rPr lang="en-US" sz="2800" b="1" dirty="0" smtClean="0">
                <a:latin typeface="Arial" charset="0"/>
                <a:cs typeface="Arial" charset="0"/>
              </a:rPr>
              <a:t>restricted mode</a:t>
            </a:r>
            <a:endParaRPr lang="en-US" sz="2800" b="1" dirty="0" smtClean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latin typeface="Arial" charset="0"/>
                <a:cs typeface="Arial" charset="0"/>
              </a:rPr>
              <a:t>a) stop adding new jobs in queue </a:t>
            </a:r>
          </a:p>
          <a:p>
            <a:pPr marL="82550" indent="0"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latin typeface="Arial" charset="0"/>
                <a:cs typeface="Arial" charset="0"/>
              </a:rPr>
              <a:t>b) stop </a:t>
            </a:r>
            <a:r>
              <a:rPr lang="en-US" sz="2800" dirty="0" smtClean="0">
                <a:latin typeface="Arial" charset="0"/>
                <a:cs typeface="Arial" charset="0"/>
              </a:rPr>
              <a:t>one after one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BOINC </a:t>
            </a:r>
            <a:r>
              <a:rPr lang="en-US" sz="2800" dirty="0" smtClean="0">
                <a:latin typeface="Arial" charset="0"/>
                <a:cs typeface="Arial" charset="0"/>
              </a:rPr>
              <a:t>jobs </a:t>
            </a:r>
            <a:r>
              <a:rPr lang="en-US" sz="2800" dirty="0" smtClean="0">
                <a:latin typeface="Arial" charset="0"/>
                <a:cs typeface="Arial" charset="0"/>
              </a:rPr>
              <a:t>in queue </a:t>
            </a:r>
            <a:r>
              <a:rPr lang="en-US" sz="2800" dirty="0" smtClean="0">
                <a:latin typeface="Arial" charset="0"/>
                <a:cs typeface="Arial" charset="0"/>
              </a:rPr>
              <a:t>	until </a:t>
            </a:r>
            <a:r>
              <a:rPr lang="en-US" sz="2800" dirty="0" err="1" smtClean="0">
                <a:latin typeface="Arial" charset="0"/>
                <a:cs typeface="Arial" charset="0"/>
              </a:rPr>
              <a:t>jobA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will launch</a:t>
            </a: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2236</TotalTime>
  <Words>820</Words>
  <Application>Microsoft Office PowerPoint</Application>
  <PresentationFormat>Экран (4:3)</PresentationFormat>
  <Paragraphs>129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CluBORun: tool for utilizing idle resources of computing clusters in volunteer computing.</vt:lpstr>
      <vt:lpstr>Why volunteer computing on clusters?</vt:lpstr>
      <vt:lpstr>CluBORun</vt:lpstr>
      <vt:lpstr>CluBORun</vt:lpstr>
      <vt:lpstr>start_boinc</vt:lpstr>
      <vt:lpstr>catch_node.sh</vt:lpstr>
      <vt:lpstr>MVS-100k cluster workload for 1 month</vt:lpstr>
      <vt:lpstr>Restricted queue info</vt:lpstr>
      <vt:lpstr>Restricted queue info</vt:lpstr>
      <vt:lpstr>Restricted queue info</vt:lpstr>
      <vt:lpstr>Restricted queue info</vt:lpstr>
      <vt:lpstr>Restricted queue info</vt:lpstr>
      <vt:lpstr>CluBORun resources in SAT@home</vt:lpstr>
      <vt:lpstr>Comparison with 3G Bridge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</dc:creator>
  <cp:lastModifiedBy>otd24</cp:lastModifiedBy>
  <cp:revision>842</cp:revision>
  <dcterms:created xsi:type="dcterms:W3CDTF">2013-06-03T07:01:11Z</dcterms:created>
  <dcterms:modified xsi:type="dcterms:W3CDTF">2014-07-02T12:18:11Z</dcterms:modified>
</cp:coreProperties>
</file>