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8" r:id="rId2"/>
    <p:sldId id="262" r:id="rId3"/>
    <p:sldId id="263" r:id="rId4"/>
    <p:sldId id="259" r:id="rId5"/>
    <p:sldId id="268" r:id="rId6"/>
    <p:sldId id="279" r:id="rId7"/>
    <p:sldId id="280" r:id="rId8"/>
    <p:sldId id="260" r:id="rId9"/>
    <p:sldId id="264" r:id="rId10"/>
    <p:sldId id="281" r:id="rId11"/>
    <p:sldId id="269" r:id="rId12"/>
    <p:sldId id="266" r:id="rId13"/>
    <p:sldId id="267" r:id="rId14"/>
    <p:sldId id="282" r:id="rId15"/>
    <p:sldId id="265" r:id="rId16"/>
    <p:sldId id="283"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50"/>
    <a:srgbClr val="F4E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77" autoAdjust="0"/>
    <p:restoredTop sz="94660"/>
  </p:normalViewPr>
  <p:slideViewPr>
    <p:cSldViewPr snapToGrid="0">
      <p:cViewPr varScale="1">
        <p:scale>
          <a:sx n="91" d="100"/>
          <a:sy n="91" d="100"/>
        </p:scale>
        <p:origin x="10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1A233D-91D1-4075-A75A-00B0F3075BE9}" type="datetimeFigureOut">
              <a:rPr lang="en-US" smtClean="0"/>
              <a:t>14/07/01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0C0BE-062B-413A-B72D-5AE5F643BF16}" type="slidenum">
              <a:rPr lang="en-US" smtClean="0"/>
              <a:t>‹#›</a:t>
            </a:fld>
            <a:endParaRPr lang="en-US"/>
          </a:p>
        </p:txBody>
      </p:sp>
    </p:spTree>
    <p:extLst>
      <p:ext uri="{BB962C8B-B14F-4D97-AF65-F5344CB8AC3E}">
        <p14:creationId xmlns:p14="http://schemas.microsoft.com/office/powerpoint/2010/main" val="55800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F0C0BE-062B-413A-B72D-5AE5F643BF16}" type="slidenum">
              <a:rPr lang="en-US" smtClean="0"/>
              <a:t>1</a:t>
            </a:fld>
            <a:endParaRPr lang="en-US"/>
          </a:p>
        </p:txBody>
      </p:sp>
    </p:spTree>
    <p:extLst>
      <p:ext uri="{BB962C8B-B14F-4D97-AF65-F5344CB8AC3E}">
        <p14:creationId xmlns:p14="http://schemas.microsoft.com/office/powerpoint/2010/main" val="898116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F0C0BE-062B-413A-B72D-5AE5F643BF16}" type="slidenum">
              <a:rPr lang="en-US" smtClean="0"/>
              <a:t>10</a:t>
            </a:fld>
            <a:endParaRPr lang="en-US"/>
          </a:p>
        </p:txBody>
      </p:sp>
    </p:spTree>
    <p:extLst>
      <p:ext uri="{BB962C8B-B14F-4D97-AF65-F5344CB8AC3E}">
        <p14:creationId xmlns:p14="http://schemas.microsoft.com/office/powerpoint/2010/main" val="1709819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F0C0BE-062B-413A-B72D-5AE5F643BF16}" type="slidenum">
              <a:rPr lang="en-US" smtClean="0"/>
              <a:t>11</a:t>
            </a:fld>
            <a:endParaRPr lang="en-US"/>
          </a:p>
        </p:txBody>
      </p:sp>
    </p:spTree>
    <p:extLst>
      <p:ext uri="{BB962C8B-B14F-4D97-AF65-F5344CB8AC3E}">
        <p14:creationId xmlns:p14="http://schemas.microsoft.com/office/powerpoint/2010/main" val="2565176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F0C0BE-062B-413A-B72D-5AE5F643BF16}" type="slidenum">
              <a:rPr lang="en-US" smtClean="0"/>
              <a:t>12</a:t>
            </a:fld>
            <a:endParaRPr lang="en-US"/>
          </a:p>
        </p:txBody>
      </p:sp>
    </p:spTree>
    <p:extLst>
      <p:ext uri="{BB962C8B-B14F-4D97-AF65-F5344CB8AC3E}">
        <p14:creationId xmlns:p14="http://schemas.microsoft.com/office/powerpoint/2010/main" val="310415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F0C0BE-062B-413A-B72D-5AE5F643BF16}" type="slidenum">
              <a:rPr lang="en-US" smtClean="0"/>
              <a:t>13</a:t>
            </a:fld>
            <a:endParaRPr lang="en-US"/>
          </a:p>
        </p:txBody>
      </p:sp>
    </p:spTree>
    <p:extLst>
      <p:ext uri="{BB962C8B-B14F-4D97-AF65-F5344CB8AC3E}">
        <p14:creationId xmlns:p14="http://schemas.microsoft.com/office/powerpoint/2010/main" val="199037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F0C0BE-062B-413A-B72D-5AE5F643BF16}" type="slidenum">
              <a:rPr lang="en-US" smtClean="0"/>
              <a:t>14</a:t>
            </a:fld>
            <a:endParaRPr lang="en-US"/>
          </a:p>
        </p:txBody>
      </p:sp>
    </p:spTree>
    <p:extLst>
      <p:ext uri="{BB962C8B-B14F-4D97-AF65-F5344CB8AC3E}">
        <p14:creationId xmlns:p14="http://schemas.microsoft.com/office/powerpoint/2010/main" val="1167309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F0C0BE-062B-413A-B72D-5AE5F643BF16}" type="slidenum">
              <a:rPr lang="en-US" smtClean="0"/>
              <a:t>15</a:t>
            </a:fld>
            <a:endParaRPr lang="en-US"/>
          </a:p>
        </p:txBody>
      </p:sp>
    </p:spTree>
    <p:extLst>
      <p:ext uri="{BB962C8B-B14F-4D97-AF65-F5344CB8AC3E}">
        <p14:creationId xmlns:p14="http://schemas.microsoft.com/office/powerpoint/2010/main" val="3897187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F0C0BE-062B-413A-B72D-5AE5F643BF16}" type="slidenum">
              <a:rPr lang="en-US" smtClean="0"/>
              <a:t>16</a:t>
            </a:fld>
            <a:endParaRPr lang="en-US"/>
          </a:p>
        </p:txBody>
      </p:sp>
    </p:spTree>
    <p:extLst>
      <p:ext uri="{BB962C8B-B14F-4D97-AF65-F5344CB8AC3E}">
        <p14:creationId xmlns:p14="http://schemas.microsoft.com/office/powerpoint/2010/main" val="2616581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F0C0BE-062B-413A-B72D-5AE5F643BF16}" type="slidenum">
              <a:rPr lang="en-US" smtClean="0"/>
              <a:t>17</a:t>
            </a:fld>
            <a:endParaRPr lang="en-US"/>
          </a:p>
        </p:txBody>
      </p:sp>
    </p:spTree>
    <p:extLst>
      <p:ext uri="{BB962C8B-B14F-4D97-AF65-F5344CB8AC3E}">
        <p14:creationId xmlns:p14="http://schemas.microsoft.com/office/powerpoint/2010/main" val="387763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F0C0BE-062B-413A-B72D-5AE5F643BF16}" type="slidenum">
              <a:rPr lang="en-US" smtClean="0"/>
              <a:t>2</a:t>
            </a:fld>
            <a:endParaRPr lang="en-US"/>
          </a:p>
        </p:txBody>
      </p:sp>
    </p:spTree>
    <p:extLst>
      <p:ext uri="{BB962C8B-B14F-4D97-AF65-F5344CB8AC3E}">
        <p14:creationId xmlns:p14="http://schemas.microsoft.com/office/powerpoint/2010/main" val="43329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F0C0BE-062B-413A-B72D-5AE5F643BF16}" type="slidenum">
              <a:rPr lang="en-US" smtClean="0"/>
              <a:t>3</a:t>
            </a:fld>
            <a:endParaRPr lang="en-US"/>
          </a:p>
        </p:txBody>
      </p:sp>
    </p:spTree>
    <p:extLst>
      <p:ext uri="{BB962C8B-B14F-4D97-AF65-F5344CB8AC3E}">
        <p14:creationId xmlns:p14="http://schemas.microsoft.com/office/powerpoint/2010/main" val="2785444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F0C0BE-062B-413A-B72D-5AE5F643BF16}" type="slidenum">
              <a:rPr lang="en-US" smtClean="0"/>
              <a:t>4</a:t>
            </a:fld>
            <a:endParaRPr lang="en-US"/>
          </a:p>
        </p:txBody>
      </p:sp>
    </p:spTree>
    <p:extLst>
      <p:ext uri="{BB962C8B-B14F-4D97-AF65-F5344CB8AC3E}">
        <p14:creationId xmlns:p14="http://schemas.microsoft.com/office/powerpoint/2010/main" val="107706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F0C0BE-062B-413A-B72D-5AE5F643BF16}" type="slidenum">
              <a:rPr lang="en-US" smtClean="0"/>
              <a:t>5</a:t>
            </a:fld>
            <a:endParaRPr lang="en-US"/>
          </a:p>
        </p:txBody>
      </p:sp>
    </p:spTree>
    <p:extLst>
      <p:ext uri="{BB962C8B-B14F-4D97-AF65-F5344CB8AC3E}">
        <p14:creationId xmlns:p14="http://schemas.microsoft.com/office/powerpoint/2010/main" val="318696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F0C0BE-062B-413A-B72D-5AE5F643BF16}" type="slidenum">
              <a:rPr lang="en-US" smtClean="0"/>
              <a:t>6</a:t>
            </a:fld>
            <a:endParaRPr lang="en-US"/>
          </a:p>
        </p:txBody>
      </p:sp>
    </p:spTree>
    <p:extLst>
      <p:ext uri="{BB962C8B-B14F-4D97-AF65-F5344CB8AC3E}">
        <p14:creationId xmlns:p14="http://schemas.microsoft.com/office/powerpoint/2010/main" val="2520859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F0C0BE-062B-413A-B72D-5AE5F643BF16}" type="slidenum">
              <a:rPr lang="en-US" smtClean="0"/>
              <a:t>7</a:t>
            </a:fld>
            <a:endParaRPr lang="en-US"/>
          </a:p>
        </p:txBody>
      </p:sp>
    </p:spTree>
    <p:extLst>
      <p:ext uri="{BB962C8B-B14F-4D97-AF65-F5344CB8AC3E}">
        <p14:creationId xmlns:p14="http://schemas.microsoft.com/office/powerpoint/2010/main" val="3374256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F0C0BE-062B-413A-B72D-5AE5F643BF16}" type="slidenum">
              <a:rPr lang="en-US" smtClean="0"/>
              <a:t>8</a:t>
            </a:fld>
            <a:endParaRPr lang="en-US"/>
          </a:p>
        </p:txBody>
      </p:sp>
    </p:spTree>
    <p:extLst>
      <p:ext uri="{BB962C8B-B14F-4D97-AF65-F5344CB8AC3E}">
        <p14:creationId xmlns:p14="http://schemas.microsoft.com/office/powerpoint/2010/main" val="207603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F0C0BE-062B-413A-B72D-5AE5F643BF16}" type="slidenum">
              <a:rPr lang="en-US" smtClean="0"/>
              <a:t>9</a:t>
            </a:fld>
            <a:endParaRPr lang="en-US"/>
          </a:p>
        </p:txBody>
      </p:sp>
    </p:spTree>
    <p:extLst>
      <p:ext uri="{BB962C8B-B14F-4D97-AF65-F5344CB8AC3E}">
        <p14:creationId xmlns:p14="http://schemas.microsoft.com/office/powerpoint/2010/main" val="1655852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A90CD1-F7B5-4E85-AE99-5D01D5D44363}" type="datetime1">
              <a:rPr lang="en-US" smtClean="0"/>
              <a:t>14/07/01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44144-CB8D-4D61-97F0-400332D831F9}" type="slidenum">
              <a:rPr lang="en-US" smtClean="0"/>
              <a:t>‹#›</a:t>
            </a:fld>
            <a:endParaRPr lang="en-US"/>
          </a:p>
        </p:txBody>
      </p:sp>
    </p:spTree>
    <p:extLst>
      <p:ext uri="{BB962C8B-B14F-4D97-AF65-F5344CB8AC3E}">
        <p14:creationId xmlns:p14="http://schemas.microsoft.com/office/powerpoint/2010/main" val="249860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D112CE-A056-4274-9DA6-376F27EE9A69}" type="datetime1">
              <a:rPr lang="en-US" smtClean="0"/>
              <a:t>14/07/01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44144-CB8D-4D61-97F0-400332D831F9}" type="slidenum">
              <a:rPr lang="en-US" smtClean="0"/>
              <a:t>‹#›</a:t>
            </a:fld>
            <a:endParaRPr lang="en-US"/>
          </a:p>
        </p:txBody>
      </p:sp>
    </p:spTree>
    <p:extLst>
      <p:ext uri="{BB962C8B-B14F-4D97-AF65-F5344CB8AC3E}">
        <p14:creationId xmlns:p14="http://schemas.microsoft.com/office/powerpoint/2010/main" val="2210788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CA92FB2-8E3A-4994-98B4-01500504F51E}" type="datetime1">
              <a:rPr lang="en-US" smtClean="0"/>
              <a:t>14/07/01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44144-CB8D-4D61-97F0-400332D831F9}" type="slidenum">
              <a:rPr lang="en-US" smtClean="0"/>
              <a:t>‹#›</a:t>
            </a:fld>
            <a:endParaRPr lang="en-US"/>
          </a:p>
        </p:txBody>
      </p:sp>
    </p:spTree>
    <p:extLst>
      <p:ext uri="{BB962C8B-B14F-4D97-AF65-F5344CB8AC3E}">
        <p14:creationId xmlns:p14="http://schemas.microsoft.com/office/powerpoint/2010/main" val="3003982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1E72A1-EB62-44BE-A261-95D4DFBA6306}" type="datetime1">
              <a:rPr lang="en-US" smtClean="0"/>
              <a:t>14/07/01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44144-CB8D-4D61-97F0-400332D831F9}" type="slidenum">
              <a:rPr lang="en-US" smtClean="0"/>
              <a:t>‹#›</a:t>
            </a:fld>
            <a:endParaRPr lang="en-US"/>
          </a:p>
        </p:txBody>
      </p:sp>
    </p:spTree>
    <p:extLst>
      <p:ext uri="{BB962C8B-B14F-4D97-AF65-F5344CB8AC3E}">
        <p14:creationId xmlns:p14="http://schemas.microsoft.com/office/powerpoint/2010/main" val="117199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3D3DD5-62B0-4F29-90C8-E189DFAB6EC5}" type="datetime1">
              <a:rPr lang="en-US" smtClean="0"/>
              <a:t>14/07/01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44144-CB8D-4D61-97F0-400332D831F9}" type="slidenum">
              <a:rPr lang="en-US" smtClean="0"/>
              <a:t>‹#›</a:t>
            </a:fld>
            <a:endParaRPr lang="en-US"/>
          </a:p>
        </p:txBody>
      </p:sp>
    </p:spTree>
    <p:extLst>
      <p:ext uri="{BB962C8B-B14F-4D97-AF65-F5344CB8AC3E}">
        <p14:creationId xmlns:p14="http://schemas.microsoft.com/office/powerpoint/2010/main" val="56292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A94144-0E7A-4939-B548-A23E39FD5659}" type="datetime1">
              <a:rPr lang="en-US" smtClean="0"/>
              <a:t>14/07/01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44144-CB8D-4D61-97F0-400332D831F9}" type="slidenum">
              <a:rPr lang="en-US" smtClean="0"/>
              <a:t>‹#›</a:t>
            </a:fld>
            <a:endParaRPr lang="en-US"/>
          </a:p>
        </p:txBody>
      </p:sp>
    </p:spTree>
    <p:extLst>
      <p:ext uri="{BB962C8B-B14F-4D97-AF65-F5344CB8AC3E}">
        <p14:creationId xmlns:p14="http://schemas.microsoft.com/office/powerpoint/2010/main" val="499585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BB7D72-025E-4545-953F-1AF015736011}" type="datetime1">
              <a:rPr lang="en-US" smtClean="0"/>
              <a:t>14/07/01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E44144-CB8D-4D61-97F0-400332D831F9}" type="slidenum">
              <a:rPr lang="en-US" smtClean="0"/>
              <a:t>‹#›</a:t>
            </a:fld>
            <a:endParaRPr lang="en-US"/>
          </a:p>
        </p:txBody>
      </p:sp>
    </p:spTree>
    <p:extLst>
      <p:ext uri="{BB962C8B-B14F-4D97-AF65-F5344CB8AC3E}">
        <p14:creationId xmlns:p14="http://schemas.microsoft.com/office/powerpoint/2010/main" val="264218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7726A1-75A9-49E0-9926-B6E560EC64A3}" type="datetime1">
              <a:rPr lang="en-US" smtClean="0"/>
              <a:t>14/07/01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E44144-CB8D-4D61-97F0-400332D831F9}" type="slidenum">
              <a:rPr lang="en-US" smtClean="0"/>
              <a:t>‹#›</a:t>
            </a:fld>
            <a:endParaRPr lang="en-US"/>
          </a:p>
        </p:txBody>
      </p:sp>
    </p:spTree>
    <p:extLst>
      <p:ext uri="{BB962C8B-B14F-4D97-AF65-F5344CB8AC3E}">
        <p14:creationId xmlns:p14="http://schemas.microsoft.com/office/powerpoint/2010/main" val="2290774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0BE77-0F87-46CC-AD71-DE89044B62F1}" type="datetime1">
              <a:rPr lang="en-US" smtClean="0"/>
              <a:t>14/07/01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E44144-CB8D-4D61-97F0-400332D831F9}" type="slidenum">
              <a:rPr lang="en-US" smtClean="0"/>
              <a:t>‹#›</a:t>
            </a:fld>
            <a:endParaRPr lang="en-US"/>
          </a:p>
        </p:txBody>
      </p:sp>
    </p:spTree>
    <p:extLst>
      <p:ext uri="{BB962C8B-B14F-4D97-AF65-F5344CB8AC3E}">
        <p14:creationId xmlns:p14="http://schemas.microsoft.com/office/powerpoint/2010/main" val="177982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4359F-5786-4B9E-98EA-DD5916644974}" type="datetime1">
              <a:rPr lang="en-US" smtClean="0"/>
              <a:t>14/07/01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44144-CB8D-4D61-97F0-400332D831F9}" type="slidenum">
              <a:rPr lang="en-US" smtClean="0"/>
              <a:t>‹#›</a:t>
            </a:fld>
            <a:endParaRPr lang="en-US"/>
          </a:p>
        </p:txBody>
      </p:sp>
    </p:spTree>
    <p:extLst>
      <p:ext uri="{BB962C8B-B14F-4D97-AF65-F5344CB8AC3E}">
        <p14:creationId xmlns:p14="http://schemas.microsoft.com/office/powerpoint/2010/main" val="4156761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97DB2B-DDFF-41A7-B5C4-D13242CC2A29}" type="datetime1">
              <a:rPr lang="en-US" smtClean="0"/>
              <a:t>14/07/01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44144-CB8D-4D61-97F0-400332D831F9}" type="slidenum">
              <a:rPr lang="en-US" smtClean="0"/>
              <a:t>‹#›</a:t>
            </a:fld>
            <a:endParaRPr lang="en-US"/>
          </a:p>
        </p:txBody>
      </p:sp>
    </p:spTree>
    <p:extLst>
      <p:ext uri="{BB962C8B-B14F-4D97-AF65-F5344CB8AC3E}">
        <p14:creationId xmlns:p14="http://schemas.microsoft.com/office/powerpoint/2010/main" val="79724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8606E-469B-4EB2-9C1B-C38CC2261A9B}" type="datetime1">
              <a:rPr lang="en-US" smtClean="0"/>
              <a:t>14/07/01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44144-CB8D-4D61-97F0-400332D831F9}" type="slidenum">
              <a:rPr lang="en-US" smtClean="0"/>
              <a:t>‹#›</a:t>
            </a:fld>
            <a:endParaRPr lang="en-US"/>
          </a:p>
        </p:txBody>
      </p:sp>
    </p:spTree>
    <p:extLst>
      <p:ext uri="{BB962C8B-B14F-4D97-AF65-F5344CB8AC3E}">
        <p14:creationId xmlns:p14="http://schemas.microsoft.com/office/powerpoint/2010/main" val="2915575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4.png"/><Relationship Id="rId10" Type="http://schemas.openxmlformats.org/officeDocument/2006/relationships/image" Target="../media/image28.png"/><Relationship Id="rId4" Type="http://schemas.openxmlformats.org/officeDocument/2006/relationships/image" Target="../media/image3.gif"/><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4.png"/><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rolcg2014.ifin.ro/" TargetMode="External"/><Relationship Id="rId5" Type="http://schemas.openxmlformats.org/officeDocument/2006/relationships/image" Target="../media/image4.png"/><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4.png"/><Relationship Id="rId10" Type="http://schemas.openxmlformats.org/officeDocument/2006/relationships/image" Target="../media/image14.jpeg"/><Relationship Id="rId4" Type="http://schemas.openxmlformats.org/officeDocument/2006/relationships/image" Target="../media/image3.gif"/><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28650"/>
          </a:xfrm>
          <a:prstGeom prst="rect">
            <a:avLst/>
          </a:prstGeom>
        </p:spPr>
      </p:pic>
      <p:sp>
        <p:nvSpPr>
          <p:cNvPr id="8" name="TextBox 13"/>
          <p:cNvSpPr txBox="1">
            <a:spLocks noChangeArrowheads="1"/>
          </p:cNvSpPr>
          <p:nvPr/>
        </p:nvSpPr>
        <p:spPr bwMode="auto">
          <a:xfrm>
            <a:off x="6518" y="1759959"/>
            <a:ext cx="9137481" cy="1354217"/>
          </a:xfrm>
          <a:prstGeom prst="rect">
            <a:avLst/>
          </a:prstGeom>
          <a:noFill/>
          <a:ln w="9525">
            <a:noFill/>
            <a:miter lim="800000"/>
            <a:headEnd/>
            <a:tailEnd/>
          </a:ln>
        </p:spPr>
        <p:txBody>
          <a:bodyPr wrap="square">
            <a:spAutoFit/>
          </a:bodyPr>
          <a:lstStyle/>
          <a:p>
            <a:pPr algn="ctr">
              <a:spcAft>
                <a:spcPts val="600"/>
              </a:spcAft>
              <a:defRPr/>
            </a:pPr>
            <a:r>
              <a:rPr lang="en-US" sz="24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RECENT DEVELOPMENTS</a:t>
            </a:r>
            <a:endParaRPr lang="en-US" sz="24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algn="ctr">
              <a:spcAft>
                <a:spcPts val="600"/>
              </a:spcAft>
              <a:defRPr/>
            </a:pPr>
            <a:r>
              <a:rPr lang="en-US" sz="24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IN THE CONTRIBUTION OF DFCTI/IFIN-HH</a:t>
            </a:r>
            <a:endParaRPr lang="en-US" sz="24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algn="ctr">
              <a:spcAft>
                <a:spcPts val="600"/>
              </a:spcAft>
              <a:defRPr/>
            </a:pPr>
            <a:r>
              <a:rPr lang="en-US" sz="24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TO THE WLCG COLLABORATION </a:t>
            </a:r>
            <a:endParaRPr lang="en-US" sz="24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6518" y="4846964"/>
            <a:ext cx="9130504" cy="600164"/>
          </a:xfrm>
          <a:prstGeom prst="rect">
            <a:avLst/>
          </a:prstGeom>
          <a:noFill/>
        </p:spPr>
        <p:txBody>
          <a:bodyPr wrap="square">
            <a:spAutoFit/>
          </a:bodyPr>
          <a:lstStyle/>
          <a:p>
            <a:pPr algn="ctr">
              <a:spcAft>
                <a:spcPts val="600"/>
              </a:spcAft>
              <a:defRPr/>
            </a:pPr>
            <a:r>
              <a:rPr lang="en-US" sz="1400" b="1" dirty="0">
                <a:solidFill>
                  <a:schemeClr val="tx1">
                    <a:lumMod val="75000"/>
                    <a:lumOff val="25000"/>
                  </a:schemeClr>
                </a:solidFill>
                <a:latin typeface="Verdana" pitchFamily="34" charset="0"/>
              </a:rPr>
              <a:t>Department of Computational Physics and Information </a:t>
            </a:r>
            <a:r>
              <a:rPr lang="en-US" sz="1400" b="1" dirty="0" smtClean="0">
                <a:solidFill>
                  <a:schemeClr val="tx1">
                    <a:lumMod val="75000"/>
                    <a:lumOff val="25000"/>
                  </a:schemeClr>
                </a:solidFill>
                <a:latin typeface="Verdana" pitchFamily="34" charset="0"/>
              </a:rPr>
              <a:t>Technologies (DFCTI)</a:t>
            </a:r>
          </a:p>
          <a:p>
            <a:pPr algn="ctr">
              <a:spcAft>
                <a:spcPts val="600"/>
              </a:spcAft>
              <a:defRPr/>
            </a:pPr>
            <a:r>
              <a:rPr lang="en-US" sz="1400" b="1" dirty="0" smtClean="0">
                <a:solidFill>
                  <a:schemeClr val="tx1">
                    <a:lumMod val="75000"/>
                    <a:lumOff val="25000"/>
                  </a:schemeClr>
                </a:solidFill>
                <a:latin typeface="Verdana" pitchFamily="34" charset="0"/>
              </a:rPr>
              <a:t>IFIN-HH,</a:t>
            </a:r>
            <a:r>
              <a:rPr lang="en-US" sz="1400" b="1" dirty="0">
                <a:solidFill>
                  <a:schemeClr val="tx1">
                    <a:lumMod val="75000"/>
                    <a:lumOff val="25000"/>
                  </a:schemeClr>
                </a:solidFill>
                <a:latin typeface="Verdana" pitchFamily="34" charset="0"/>
              </a:rPr>
              <a:t> </a:t>
            </a:r>
            <a:r>
              <a:rPr lang="en-US" sz="1400" b="1" dirty="0" err="1" smtClean="0">
                <a:solidFill>
                  <a:schemeClr val="tx1">
                    <a:lumMod val="75000"/>
                    <a:lumOff val="25000"/>
                  </a:schemeClr>
                </a:solidFill>
                <a:latin typeface="Verdana" pitchFamily="34" charset="0"/>
              </a:rPr>
              <a:t>Magurele</a:t>
            </a:r>
            <a:r>
              <a:rPr lang="en-US" sz="1400" b="1" dirty="0">
                <a:solidFill>
                  <a:schemeClr val="tx1">
                    <a:lumMod val="75000"/>
                    <a:lumOff val="25000"/>
                  </a:schemeClr>
                </a:solidFill>
                <a:latin typeface="Verdana" pitchFamily="34" charset="0"/>
              </a:rPr>
              <a:t>, Romania</a:t>
            </a:r>
          </a:p>
        </p:txBody>
      </p:sp>
      <p:sp>
        <p:nvSpPr>
          <p:cNvPr id="10" name="TextBox 21"/>
          <p:cNvSpPr txBox="1">
            <a:spLocks noChangeArrowheads="1"/>
          </p:cNvSpPr>
          <p:nvPr/>
        </p:nvSpPr>
        <p:spPr bwMode="auto">
          <a:xfrm>
            <a:off x="6518" y="3916434"/>
            <a:ext cx="9144000" cy="365760"/>
          </a:xfrm>
          <a:prstGeom prst="rect">
            <a:avLst/>
          </a:prstGeom>
          <a:noFill/>
          <a:ln w="9525">
            <a:noFill/>
            <a:miter lim="800000"/>
            <a:headEnd/>
            <a:tailEnd/>
          </a:ln>
        </p:spPr>
        <p:txBody>
          <a:bodyPr wrap="square">
            <a:spAutoFit/>
          </a:bodyPr>
          <a:lstStyle/>
          <a:p>
            <a:pPr algn="ctr">
              <a:spcAft>
                <a:spcPts val="600"/>
              </a:spcAft>
              <a:defRPr/>
            </a:pPr>
            <a:r>
              <a:rPr lang="en-US" sz="1600" b="1" dirty="0" smtClean="0">
                <a:solidFill>
                  <a:schemeClr val="tx1">
                    <a:lumMod val="75000"/>
                    <a:lumOff val="25000"/>
                  </a:schemeClr>
                </a:solidFill>
                <a:latin typeface="Verdana" pitchFamily="34" charset="0"/>
              </a:rPr>
              <a:t>Mihai </a:t>
            </a:r>
            <a:r>
              <a:rPr lang="en-US" sz="1600" b="1" dirty="0" err="1">
                <a:solidFill>
                  <a:schemeClr val="tx1">
                    <a:lumMod val="75000"/>
                    <a:lumOff val="25000"/>
                  </a:schemeClr>
                </a:solidFill>
                <a:latin typeface="Verdana" pitchFamily="34" charset="0"/>
              </a:rPr>
              <a:t>Ciubancan</a:t>
            </a:r>
            <a:r>
              <a:rPr lang="en-US" sz="1600" b="1" dirty="0">
                <a:solidFill>
                  <a:schemeClr val="tx1">
                    <a:lumMod val="75000"/>
                    <a:lumOff val="25000"/>
                  </a:schemeClr>
                </a:solidFill>
                <a:latin typeface="Verdana" pitchFamily="34" charset="0"/>
              </a:rPr>
              <a:t>, </a:t>
            </a:r>
            <a:r>
              <a:rPr lang="en-US" sz="1600" b="1" dirty="0" err="1" smtClean="0">
                <a:solidFill>
                  <a:schemeClr val="tx1">
                    <a:lumMod val="75000"/>
                    <a:lumOff val="25000"/>
                  </a:schemeClr>
                </a:solidFill>
                <a:latin typeface="Verdana" pitchFamily="34" charset="0"/>
              </a:rPr>
              <a:t>Teodor</a:t>
            </a:r>
            <a:r>
              <a:rPr lang="en-US" sz="1600" b="1" dirty="0" smtClean="0">
                <a:solidFill>
                  <a:schemeClr val="tx1">
                    <a:lumMod val="75000"/>
                    <a:lumOff val="25000"/>
                  </a:schemeClr>
                </a:solidFill>
                <a:latin typeface="Verdana" pitchFamily="34" charset="0"/>
              </a:rPr>
              <a:t> </a:t>
            </a:r>
            <a:r>
              <a:rPr lang="en-US" sz="1600" b="1" dirty="0" err="1">
                <a:solidFill>
                  <a:schemeClr val="tx1">
                    <a:lumMod val="75000"/>
                    <a:lumOff val="25000"/>
                  </a:schemeClr>
                </a:solidFill>
                <a:latin typeface="Verdana" pitchFamily="34" charset="0"/>
              </a:rPr>
              <a:t>Ivanoaica</a:t>
            </a:r>
            <a:r>
              <a:rPr lang="en-US" sz="1600" b="1" dirty="0">
                <a:solidFill>
                  <a:schemeClr val="tx1">
                    <a:lumMod val="75000"/>
                    <a:lumOff val="25000"/>
                  </a:schemeClr>
                </a:solidFill>
                <a:latin typeface="Verdana" pitchFamily="34" charset="0"/>
              </a:rPr>
              <a:t>, </a:t>
            </a:r>
            <a:r>
              <a:rPr lang="en-US" sz="1600" b="1" dirty="0" err="1" smtClean="0">
                <a:solidFill>
                  <a:schemeClr val="tx1">
                    <a:lumMod val="75000"/>
                    <a:lumOff val="25000"/>
                  </a:schemeClr>
                </a:solidFill>
                <a:latin typeface="Verdana" pitchFamily="34" charset="0"/>
              </a:rPr>
              <a:t>Mihnea</a:t>
            </a:r>
            <a:r>
              <a:rPr lang="en-US" sz="1600" b="1" dirty="0" smtClean="0">
                <a:solidFill>
                  <a:schemeClr val="tx1">
                    <a:lumMod val="75000"/>
                    <a:lumOff val="25000"/>
                  </a:schemeClr>
                </a:solidFill>
                <a:latin typeface="Verdana" pitchFamily="34" charset="0"/>
              </a:rPr>
              <a:t> </a:t>
            </a:r>
            <a:r>
              <a:rPr lang="en-US" sz="1600" b="1" dirty="0" err="1" smtClean="0">
                <a:solidFill>
                  <a:schemeClr val="tx1">
                    <a:lumMod val="75000"/>
                    <a:lumOff val="25000"/>
                  </a:schemeClr>
                </a:solidFill>
                <a:latin typeface="Verdana" pitchFamily="34" charset="0"/>
              </a:rPr>
              <a:t>Dulea</a:t>
            </a:r>
            <a:endParaRPr lang="en-US" sz="1600" b="1" dirty="0">
              <a:solidFill>
                <a:schemeClr val="tx1">
                  <a:lumMod val="75000"/>
                  <a:lumOff val="25000"/>
                </a:schemeClr>
              </a:solidFill>
              <a:latin typeface="Verdana" pitchFamily="34" charset="0"/>
            </a:endParaRPr>
          </a:p>
        </p:txBody>
      </p:sp>
      <p:sp>
        <p:nvSpPr>
          <p:cNvPr id="3" name="Slide Number Placeholder 2"/>
          <p:cNvSpPr>
            <a:spLocks noGrp="1"/>
          </p:cNvSpPr>
          <p:nvPr>
            <p:ph type="sldNum" sz="quarter" idx="12"/>
          </p:nvPr>
        </p:nvSpPr>
        <p:spPr>
          <a:xfrm>
            <a:off x="0" y="6508187"/>
            <a:ext cx="9144000" cy="365125"/>
          </a:xfrm>
          <a:noFill/>
          <a:ln>
            <a:noFill/>
          </a:ln>
        </p:spPr>
        <p:style>
          <a:lnRef idx="2">
            <a:schemeClr val="dk1">
              <a:shade val="50000"/>
            </a:schemeClr>
          </a:lnRef>
          <a:fillRef idx="1">
            <a:schemeClr val="dk1"/>
          </a:fillRef>
          <a:effectRef idx="0">
            <a:schemeClr val="dk1"/>
          </a:effectRef>
          <a:fontRef idx="minor">
            <a:schemeClr val="lt1"/>
          </a:fontRef>
        </p:style>
        <p:txBody>
          <a:bodyPr/>
          <a:lstStyle/>
          <a:p>
            <a:fld id="{7BE44144-CB8D-4D61-97F0-400332D831F9}" type="slidenum">
              <a:rPr lang="en-US" smtClean="0">
                <a:solidFill>
                  <a:schemeClr val="tx1"/>
                </a:solidFill>
              </a:rPr>
              <a:t>1</a:t>
            </a:fld>
            <a:endParaRPr lang="en-US" dirty="0">
              <a:solidFill>
                <a:schemeClr val="tx1"/>
              </a:solidFill>
            </a:endParaRPr>
          </a:p>
        </p:txBody>
      </p:sp>
      <p:cxnSp>
        <p:nvCxnSpPr>
          <p:cNvPr id="14" name="Straight Connector 13"/>
          <p:cNvCxnSpPr/>
          <p:nvPr/>
        </p:nvCxnSpPr>
        <p:spPr>
          <a:xfrm>
            <a:off x="91440" y="650713"/>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14" descr="C:\Documents and Settings\User01\Desktop\rolcg-mi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4382" y="29009"/>
            <a:ext cx="84209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5401" y="193601"/>
            <a:ext cx="1221971" cy="27432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4307" y="102161"/>
            <a:ext cx="794084" cy="457200"/>
          </a:xfrm>
          <a:prstGeom prst="rect">
            <a:avLst/>
          </a:prstGeom>
        </p:spPr>
      </p:pic>
      <p:cxnSp>
        <p:nvCxnSpPr>
          <p:cNvPr id="18" name="Straight Connector 17"/>
          <p:cNvCxnSpPr/>
          <p:nvPr/>
        </p:nvCxnSpPr>
        <p:spPr>
          <a:xfrm>
            <a:off x="91440" y="6552251"/>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9400" y="6552251"/>
            <a:ext cx="1797736" cy="276999"/>
          </a:xfrm>
          <a:prstGeom prst="rect">
            <a:avLst/>
          </a:prstGeom>
          <a:noFill/>
        </p:spPr>
        <p:txBody>
          <a:bodyPr wrap="none" rtlCol="0">
            <a:spAutoFit/>
          </a:bodyPr>
          <a:lstStyle/>
          <a:p>
            <a:r>
              <a:rPr lang="en-US" sz="1200" dirty="0" smtClean="0"/>
              <a:t>Grid 2014, LIT/JINR, 01.07</a:t>
            </a:r>
            <a:endParaRPr lang="en-US" sz="1200" dirty="0"/>
          </a:p>
        </p:txBody>
      </p:sp>
    </p:spTree>
    <p:extLst>
      <p:ext uri="{BB962C8B-B14F-4D97-AF65-F5344CB8AC3E}">
        <p14:creationId xmlns:p14="http://schemas.microsoft.com/office/powerpoint/2010/main" val="85730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7186" y="814323"/>
            <a:ext cx="4311558" cy="1895190"/>
          </a:xfrm>
          <a:prstGeom prst="rect">
            <a:avLst/>
          </a:prstGeom>
        </p:spPr>
      </p:pic>
      <p:sp>
        <p:nvSpPr>
          <p:cNvPr id="3" name="Slide Number Placeholder 2"/>
          <p:cNvSpPr>
            <a:spLocks noGrp="1"/>
          </p:cNvSpPr>
          <p:nvPr>
            <p:ph type="sldNum" sz="quarter" idx="12"/>
          </p:nvPr>
        </p:nvSpPr>
        <p:spPr>
          <a:xfrm>
            <a:off x="0" y="6497869"/>
            <a:ext cx="9144000" cy="365125"/>
          </a:xfrm>
          <a:noFill/>
          <a:ln>
            <a:noFill/>
          </a:ln>
        </p:spPr>
        <p:style>
          <a:lnRef idx="2">
            <a:schemeClr val="dk1">
              <a:shade val="50000"/>
            </a:schemeClr>
          </a:lnRef>
          <a:fillRef idx="1">
            <a:schemeClr val="dk1"/>
          </a:fillRef>
          <a:effectRef idx="0">
            <a:schemeClr val="dk1"/>
          </a:effectRef>
          <a:fontRef idx="minor">
            <a:schemeClr val="lt1"/>
          </a:fontRef>
        </p:style>
        <p:txBody>
          <a:bodyPr/>
          <a:lstStyle/>
          <a:p>
            <a:fld id="{7BE44144-CB8D-4D61-97F0-400332D831F9}" type="slidenum">
              <a:rPr lang="en-US" smtClean="0">
                <a:solidFill>
                  <a:schemeClr val="tx1"/>
                </a:solidFill>
              </a:rPr>
              <a:t>10</a:t>
            </a:fld>
            <a:endParaRPr lang="en-US" dirty="0">
              <a:solidFill>
                <a:schemeClr val="tx1"/>
              </a:solidFill>
            </a:endParaRPr>
          </a:p>
        </p:txBody>
      </p:sp>
      <p:cxnSp>
        <p:nvCxnSpPr>
          <p:cNvPr id="14" name="Straight Connector 13"/>
          <p:cNvCxnSpPr/>
          <p:nvPr/>
        </p:nvCxnSpPr>
        <p:spPr>
          <a:xfrm>
            <a:off x="91440" y="650713"/>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14" descr="C:\Documents and Settings\User01\Desktop\rolcg-mi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4382" y="29009"/>
            <a:ext cx="84209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5401" y="193601"/>
            <a:ext cx="1221971" cy="27432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4307" y="102161"/>
            <a:ext cx="794084" cy="457200"/>
          </a:xfrm>
          <a:prstGeom prst="rect">
            <a:avLst/>
          </a:prstGeom>
        </p:spPr>
      </p:pic>
      <p:cxnSp>
        <p:nvCxnSpPr>
          <p:cNvPr id="18" name="Straight Connector 17"/>
          <p:cNvCxnSpPr/>
          <p:nvPr/>
        </p:nvCxnSpPr>
        <p:spPr>
          <a:xfrm>
            <a:off x="91440" y="6552251"/>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400" y="6552251"/>
            <a:ext cx="1797736" cy="276999"/>
          </a:xfrm>
          <a:prstGeom prst="rect">
            <a:avLst/>
          </a:prstGeom>
          <a:noFill/>
        </p:spPr>
        <p:txBody>
          <a:bodyPr wrap="none" rtlCol="0">
            <a:spAutoFit/>
          </a:bodyPr>
          <a:lstStyle/>
          <a:p>
            <a:r>
              <a:rPr lang="en-US" sz="1200" dirty="0" smtClean="0"/>
              <a:t>Grid 2014, LIT/JINR, 01.07</a:t>
            </a:r>
            <a:endParaRPr lang="en-US" sz="1200" dirty="0"/>
          </a:p>
        </p:txBody>
      </p:sp>
      <p:sp>
        <p:nvSpPr>
          <p:cNvPr id="4" name="TextBox 3"/>
          <p:cNvSpPr txBox="1"/>
          <p:nvPr/>
        </p:nvSpPr>
        <p:spPr>
          <a:xfrm>
            <a:off x="130992" y="792149"/>
            <a:ext cx="4535138" cy="4508927"/>
          </a:xfrm>
          <a:prstGeom prst="rect">
            <a:avLst/>
          </a:prstGeom>
          <a:noFill/>
        </p:spPr>
        <p:txBody>
          <a:bodyPr wrap="square" rtlCol="0">
            <a:spAutoFit/>
          </a:bodyPr>
          <a:lstStyle/>
          <a:p>
            <a:r>
              <a:rPr lang="en-US" sz="1600" dirty="0" smtClean="0">
                <a:solidFill>
                  <a:srgbClr val="000066"/>
                </a:solidFill>
              </a:rPr>
              <a:t>RO-07 is a distributed site with scalable architecture.</a:t>
            </a:r>
          </a:p>
          <a:p>
            <a:r>
              <a:rPr lang="en-US" sz="1600" dirty="0" smtClean="0">
                <a:solidFill>
                  <a:srgbClr val="000066"/>
                </a:solidFill>
              </a:rPr>
              <a:t>LHC VOs currently supported: </a:t>
            </a:r>
          </a:p>
          <a:p>
            <a:pPr lvl="1"/>
            <a:r>
              <a:rPr lang="en-US" sz="1600" dirty="0" smtClean="0">
                <a:solidFill>
                  <a:srgbClr val="000066"/>
                </a:solidFill>
              </a:rPr>
              <a:t>ALICE production, ATLAS, </a:t>
            </a:r>
            <a:r>
              <a:rPr lang="en-US" sz="1600" dirty="0" err="1" smtClean="0">
                <a:solidFill>
                  <a:srgbClr val="000066"/>
                </a:solidFill>
              </a:rPr>
              <a:t>LHCb</a:t>
            </a:r>
            <a:endParaRPr lang="en-US" sz="1600" dirty="0" smtClean="0">
              <a:solidFill>
                <a:srgbClr val="000066"/>
              </a:solidFill>
            </a:endParaRPr>
          </a:p>
          <a:p>
            <a:r>
              <a:rPr lang="en-US" sz="1600" dirty="0" smtClean="0">
                <a:solidFill>
                  <a:srgbClr val="000066"/>
                </a:solidFill>
              </a:rPr>
              <a:t>Other VOs supported: </a:t>
            </a:r>
          </a:p>
          <a:p>
            <a:pPr lvl="1"/>
            <a:r>
              <a:rPr lang="en-US" sz="1600" dirty="0" err="1" smtClean="0">
                <a:solidFill>
                  <a:srgbClr val="000066"/>
                </a:solidFill>
              </a:rPr>
              <a:t>gridifin</a:t>
            </a:r>
            <a:r>
              <a:rPr lang="en-US" sz="1600" dirty="0" smtClean="0">
                <a:solidFill>
                  <a:srgbClr val="000066"/>
                </a:solidFill>
              </a:rPr>
              <a:t> (general purpose), ifops (monitoring)</a:t>
            </a:r>
          </a:p>
          <a:p>
            <a:r>
              <a:rPr lang="en-US" sz="1600" dirty="0">
                <a:solidFill>
                  <a:srgbClr val="000066"/>
                </a:solidFill>
              </a:rPr>
              <a:t>W</a:t>
            </a:r>
            <a:r>
              <a:rPr lang="en-US" sz="1600" dirty="0" smtClean="0">
                <a:solidFill>
                  <a:srgbClr val="000066"/>
                </a:solidFill>
              </a:rPr>
              <a:t>ill support soon a new VO dedicated to ELI-NP.</a:t>
            </a:r>
          </a:p>
          <a:p>
            <a:pPr>
              <a:spcBef>
                <a:spcPts val="600"/>
              </a:spcBef>
            </a:pPr>
            <a:r>
              <a:rPr lang="en-US" sz="1600" dirty="0" smtClean="0">
                <a:solidFill>
                  <a:srgbClr val="000066"/>
                </a:solidFill>
              </a:rPr>
              <a:t>Resources provided to WLCG:</a:t>
            </a:r>
          </a:p>
          <a:p>
            <a:pPr marL="742950" lvl="1" indent="-285750">
              <a:buFont typeface="Wingdings" panose="05000000000000000000" pitchFamily="2" charset="2"/>
              <a:buChar char="q"/>
            </a:pPr>
            <a:r>
              <a:rPr lang="en-US" sz="1600" dirty="0" smtClean="0">
                <a:solidFill>
                  <a:srgbClr val="000066"/>
                </a:solidFill>
              </a:rPr>
              <a:t>2000 cores</a:t>
            </a:r>
          </a:p>
          <a:p>
            <a:pPr marL="742950" lvl="1" indent="-285750">
              <a:buFont typeface="Wingdings" panose="05000000000000000000" pitchFamily="2" charset="2"/>
              <a:buChar char="q"/>
            </a:pPr>
            <a:r>
              <a:rPr lang="en-US" sz="1600" dirty="0" smtClean="0">
                <a:solidFill>
                  <a:srgbClr val="000066"/>
                </a:solidFill>
              </a:rPr>
              <a:t>964 TB storage capacity</a:t>
            </a:r>
          </a:p>
          <a:p>
            <a:pPr>
              <a:spcBef>
                <a:spcPts val="600"/>
              </a:spcBef>
            </a:pPr>
            <a:r>
              <a:rPr lang="en-US" sz="1600" u="sng" dirty="0" smtClean="0">
                <a:solidFill>
                  <a:srgbClr val="000066"/>
                </a:solidFill>
              </a:rPr>
              <a:t>Problems solved</a:t>
            </a:r>
          </a:p>
          <a:p>
            <a:pPr>
              <a:spcBef>
                <a:spcPts val="600"/>
              </a:spcBef>
            </a:pPr>
            <a:r>
              <a:rPr lang="en-US" sz="1600" b="1" dirty="0" smtClean="0">
                <a:solidFill>
                  <a:srgbClr val="0070C0"/>
                </a:solidFill>
              </a:rPr>
              <a:t>ATLAS analysis</a:t>
            </a:r>
            <a:endParaRPr lang="en-US" sz="1600" dirty="0">
              <a:solidFill>
                <a:srgbClr val="000066"/>
              </a:solidFill>
            </a:endParaRPr>
          </a:p>
          <a:p>
            <a:r>
              <a:rPr lang="en-US" sz="1600" dirty="0" smtClean="0">
                <a:solidFill>
                  <a:srgbClr val="000066"/>
                </a:solidFill>
              </a:rPr>
              <a:t>requires large bandwidth between DPM disk servers and worker nodes, which increases with the number of concurrent jobs.</a:t>
            </a:r>
          </a:p>
          <a:p>
            <a:r>
              <a:rPr lang="en-US" sz="1600" dirty="0" smtClean="0">
                <a:solidFill>
                  <a:srgbClr val="000066"/>
                </a:solidFill>
              </a:rPr>
              <a:t>A number of WNs that share enough bandwidth with the DDs were dedicated to analysis. The analysis queue is managed by a separate CE – tbit03. </a:t>
            </a:r>
          </a:p>
        </p:txBody>
      </p:sp>
      <p:sp>
        <p:nvSpPr>
          <p:cNvPr id="11" name="TextBox 10"/>
          <p:cNvSpPr txBox="1"/>
          <p:nvPr/>
        </p:nvSpPr>
        <p:spPr>
          <a:xfrm>
            <a:off x="113323" y="260570"/>
            <a:ext cx="1583190" cy="400110"/>
          </a:xfrm>
          <a:prstGeom prst="rect">
            <a:avLst/>
          </a:prstGeom>
          <a:noFill/>
          <a:ln>
            <a:noFill/>
          </a:ln>
        </p:spPr>
        <p:txBody>
          <a:bodyPr wrap="none">
            <a:spAutoFit/>
          </a:bodyPr>
          <a:lstStyle/>
          <a:p>
            <a:pPr>
              <a:spcAft>
                <a:spcPts val="600"/>
              </a:spcAft>
              <a:defRPr/>
            </a:pPr>
            <a:r>
              <a:rPr lang="en-US" sz="2000" b="1" dirty="0" smtClean="0">
                <a:solidFill>
                  <a:srgbClr val="C00000"/>
                </a:solidFill>
              </a:rPr>
              <a:t>RO-07-NIPNE</a:t>
            </a:r>
            <a:endParaRPr lang="en-US" sz="2000" b="1" dirty="0">
              <a:solidFill>
                <a:srgbClr val="C00000"/>
              </a:solidFill>
              <a:latin typeface="+mn-lt"/>
            </a:endParaRPr>
          </a:p>
        </p:txBody>
      </p:sp>
      <p:sp>
        <p:nvSpPr>
          <p:cNvPr id="8" name="TextBox 7"/>
          <p:cNvSpPr txBox="1"/>
          <p:nvPr/>
        </p:nvSpPr>
        <p:spPr>
          <a:xfrm>
            <a:off x="7325826" y="861235"/>
            <a:ext cx="1588063" cy="307777"/>
          </a:xfrm>
          <a:prstGeom prst="rect">
            <a:avLst/>
          </a:prstGeom>
          <a:noFill/>
        </p:spPr>
        <p:txBody>
          <a:bodyPr wrap="none" rtlCol="0">
            <a:spAutoFit/>
          </a:bodyPr>
          <a:lstStyle/>
          <a:p>
            <a:r>
              <a:rPr lang="en-US" sz="1400" dirty="0" smtClean="0"/>
              <a:t>‘Computing </a:t>
            </a:r>
            <a:r>
              <a:rPr lang="en-US" sz="1400" dirty="0" err="1" smtClean="0"/>
              <a:t>centre</a:t>
            </a:r>
            <a:r>
              <a:rPr lang="en-US" sz="1400" dirty="0" smtClean="0"/>
              <a:t>’</a:t>
            </a:r>
            <a:endParaRPr lang="en-US" sz="1400" dirty="0"/>
          </a:p>
        </p:txBody>
      </p:sp>
      <p:sp>
        <p:nvSpPr>
          <p:cNvPr id="15" name="TextBox 14"/>
          <p:cNvSpPr txBox="1"/>
          <p:nvPr/>
        </p:nvSpPr>
        <p:spPr>
          <a:xfrm>
            <a:off x="6106624" y="2436580"/>
            <a:ext cx="1124154" cy="307777"/>
          </a:xfrm>
          <a:prstGeom prst="rect">
            <a:avLst/>
          </a:prstGeom>
          <a:noFill/>
        </p:spPr>
        <p:txBody>
          <a:bodyPr wrap="none" rtlCol="0">
            <a:spAutoFit/>
          </a:bodyPr>
          <a:lstStyle/>
          <a:p>
            <a:r>
              <a:rPr lang="en-US" sz="1400" dirty="0" smtClean="0"/>
              <a:t>‘Data </a:t>
            </a:r>
            <a:r>
              <a:rPr lang="en-US" sz="1400" dirty="0" err="1" smtClean="0"/>
              <a:t>centre</a:t>
            </a:r>
            <a:r>
              <a:rPr lang="en-US" sz="1400" dirty="0" smtClean="0"/>
              <a:t>’</a:t>
            </a:r>
            <a:endParaRPr lang="en-US" sz="1400" dirty="0"/>
          </a:p>
        </p:txBody>
      </p:sp>
      <p:pic>
        <p:nvPicPr>
          <p:cNvPr id="17" name="Picture 18" descr="trafic45"/>
          <p:cNvPicPr>
            <a:picLocks noChangeAspect="1" noChangeArrowheads="1"/>
          </p:cNvPicPr>
          <p:nvPr/>
        </p:nvPicPr>
        <p:blipFill>
          <a:blip r:embed="rId7" cstate="print"/>
          <a:srcRect/>
          <a:stretch>
            <a:fillRect/>
          </a:stretch>
        </p:blipFill>
        <p:spPr bwMode="auto">
          <a:xfrm>
            <a:off x="4593629" y="3017634"/>
            <a:ext cx="4487045" cy="1945784"/>
          </a:xfrm>
          <a:prstGeom prst="rect">
            <a:avLst/>
          </a:prstGeom>
          <a:noFill/>
          <a:ln w="9525">
            <a:solidFill>
              <a:schemeClr val="tx1"/>
            </a:solidFill>
            <a:miter lim="800000"/>
            <a:headEnd/>
            <a:tailEnd/>
          </a:ln>
        </p:spPr>
      </p:pic>
      <p:sp>
        <p:nvSpPr>
          <p:cNvPr id="10" name="Rectangle 9"/>
          <p:cNvSpPr/>
          <p:nvPr/>
        </p:nvSpPr>
        <p:spPr>
          <a:xfrm>
            <a:off x="4525322" y="4970927"/>
            <a:ext cx="4650057" cy="584775"/>
          </a:xfrm>
          <a:prstGeom prst="rect">
            <a:avLst/>
          </a:prstGeom>
        </p:spPr>
        <p:txBody>
          <a:bodyPr wrap="square">
            <a:spAutoFit/>
          </a:bodyPr>
          <a:lstStyle/>
          <a:p>
            <a:r>
              <a:rPr lang="en-US" sz="1600" dirty="0" smtClean="0">
                <a:solidFill>
                  <a:srgbClr val="000066"/>
                </a:solidFill>
              </a:rPr>
              <a:t>The concurrent </a:t>
            </a:r>
            <a:r>
              <a:rPr lang="en-US" sz="1600" dirty="0">
                <a:solidFill>
                  <a:srgbClr val="000066"/>
                </a:solidFill>
              </a:rPr>
              <a:t>running of 500 analysis </a:t>
            </a:r>
            <a:r>
              <a:rPr lang="en-US" sz="1600" dirty="0" smtClean="0">
                <a:solidFill>
                  <a:srgbClr val="000066"/>
                </a:solidFill>
              </a:rPr>
              <a:t>jobs generates a maximum traffic </a:t>
            </a:r>
            <a:r>
              <a:rPr lang="en-US" sz="1600" dirty="0">
                <a:solidFill>
                  <a:srgbClr val="000066"/>
                </a:solidFill>
              </a:rPr>
              <a:t>of 11 Gbps from </a:t>
            </a:r>
            <a:r>
              <a:rPr lang="en-US" sz="1600" dirty="0" smtClean="0">
                <a:solidFill>
                  <a:srgbClr val="000066"/>
                </a:solidFill>
              </a:rPr>
              <a:t>the SE </a:t>
            </a:r>
            <a:r>
              <a:rPr lang="en-US" sz="1600" dirty="0">
                <a:solidFill>
                  <a:srgbClr val="000066"/>
                </a:solidFill>
              </a:rPr>
              <a:t>to WNs</a:t>
            </a:r>
          </a:p>
        </p:txBody>
      </p:sp>
      <p:sp>
        <p:nvSpPr>
          <p:cNvPr id="13" name="TextBox 12"/>
          <p:cNvSpPr txBox="1"/>
          <p:nvPr/>
        </p:nvSpPr>
        <p:spPr>
          <a:xfrm>
            <a:off x="130992" y="5327481"/>
            <a:ext cx="8921568" cy="1154162"/>
          </a:xfrm>
          <a:prstGeom prst="rect">
            <a:avLst/>
          </a:prstGeom>
          <a:noFill/>
        </p:spPr>
        <p:txBody>
          <a:bodyPr wrap="square" rtlCol="0">
            <a:spAutoFit/>
          </a:bodyPr>
          <a:lstStyle/>
          <a:p>
            <a:pPr lvl="0">
              <a:spcBef>
                <a:spcPts val="600"/>
              </a:spcBef>
            </a:pPr>
            <a:r>
              <a:rPr lang="en-US" sz="1600" b="1" dirty="0" smtClean="0">
                <a:solidFill>
                  <a:srgbClr val="0070C0"/>
                </a:solidFill>
              </a:rPr>
              <a:t>ATLAS multicore queue</a:t>
            </a:r>
            <a:endParaRPr lang="en-US" sz="1600" dirty="0" smtClean="0">
              <a:solidFill>
                <a:srgbClr val="000066"/>
              </a:solidFill>
            </a:endParaRPr>
          </a:p>
          <a:p>
            <a:r>
              <a:rPr lang="en-US" sz="1600" dirty="0" smtClean="0">
                <a:solidFill>
                  <a:srgbClr val="000066"/>
                </a:solidFill>
              </a:rPr>
              <a:t>An older HPC cluster, with 8 cores/node, was adapted for the running of </a:t>
            </a:r>
            <a:r>
              <a:rPr lang="en-US" sz="1600" dirty="0" err="1" smtClean="0">
                <a:solidFill>
                  <a:srgbClr val="000066"/>
                </a:solidFill>
              </a:rPr>
              <a:t>AthenaMP</a:t>
            </a:r>
            <a:r>
              <a:rPr lang="en-US" sz="1600" dirty="0" smtClean="0">
                <a:solidFill>
                  <a:srgbClr val="000066"/>
                </a:solidFill>
              </a:rPr>
              <a:t> (MC production jobs)</a:t>
            </a:r>
          </a:p>
          <a:p>
            <a:pPr lvl="0">
              <a:spcBef>
                <a:spcPts val="600"/>
              </a:spcBef>
            </a:pPr>
            <a:r>
              <a:rPr lang="en-US" sz="1600" b="1" dirty="0" err="1" smtClean="0">
                <a:solidFill>
                  <a:srgbClr val="0070C0"/>
                </a:solidFill>
              </a:rPr>
              <a:t>LHCb</a:t>
            </a:r>
            <a:r>
              <a:rPr lang="en-US" sz="1600" b="1" dirty="0" smtClean="0">
                <a:solidFill>
                  <a:srgbClr val="0070C0"/>
                </a:solidFill>
              </a:rPr>
              <a:t> T2D</a:t>
            </a:r>
            <a:endParaRPr lang="en-US" sz="1600" dirty="0">
              <a:solidFill>
                <a:srgbClr val="000066"/>
              </a:solidFill>
            </a:endParaRPr>
          </a:p>
          <a:p>
            <a:pPr lvl="0"/>
            <a:r>
              <a:rPr lang="en-US" sz="1600" dirty="0" smtClean="0">
                <a:solidFill>
                  <a:srgbClr val="000066"/>
                </a:solidFill>
              </a:rPr>
              <a:t>See slide 12</a:t>
            </a:r>
            <a:endParaRPr lang="en-US" sz="1600" dirty="0">
              <a:solidFill>
                <a:srgbClr val="000066"/>
              </a:solidFill>
            </a:endParaRPr>
          </a:p>
        </p:txBody>
      </p:sp>
    </p:spTree>
    <p:extLst>
      <p:ext uri="{BB962C8B-B14F-4D97-AF65-F5344CB8AC3E}">
        <p14:creationId xmlns:p14="http://schemas.microsoft.com/office/powerpoint/2010/main" val="3582543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0" y="6497869"/>
            <a:ext cx="9144000" cy="365125"/>
          </a:xfrm>
          <a:noFill/>
          <a:ln>
            <a:noFill/>
          </a:ln>
        </p:spPr>
        <p:style>
          <a:lnRef idx="2">
            <a:schemeClr val="dk1">
              <a:shade val="50000"/>
            </a:schemeClr>
          </a:lnRef>
          <a:fillRef idx="1">
            <a:schemeClr val="dk1"/>
          </a:fillRef>
          <a:effectRef idx="0">
            <a:schemeClr val="dk1"/>
          </a:effectRef>
          <a:fontRef idx="minor">
            <a:schemeClr val="lt1"/>
          </a:fontRef>
        </p:style>
        <p:txBody>
          <a:bodyPr/>
          <a:lstStyle/>
          <a:p>
            <a:fld id="{7BE44144-CB8D-4D61-97F0-400332D831F9}" type="slidenum">
              <a:rPr lang="en-US" smtClean="0">
                <a:solidFill>
                  <a:schemeClr val="tx1"/>
                </a:solidFill>
              </a:rPr>
              <a:t>11</a:t>
            </a:fld>
            <a:endParaRPr lang="en-US" dirty="0">
              <a:solidFill>
                <a:schemeClr val="tx1"/>
              </a:solidFill>
            </a:endParaRPr>
          </a:p>
        </p:txBody>
      </p:sp>
      <p:cxnSp>
        <p:nvCxnSpPr>
          <p:cNvPr id="14" name="Straight Connector 13"/>
          <p:cNvCxnSpPr/>
          <p:nvPr/>
        </p:nvCxnSpPr>
        <p:spPr>
          <a:xfrm>
            <a:off x="91440" y="650713"/>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14" descr="C:\Documents and Settings\User01\Desktop\rolcg-m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382" y="29009"/>
            <a:ext cx="84209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401" y="193601"/>
            <a:ext cx="1221971" cy="27432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307" y="102161"/>
            <a:ext cx="794084" cy="457200"/>
          </a:xfrm>
          <a:prstGeom prst="rect">
            <a:avLst/>
          </a:prstGeom>
        </p:spPr>
      </p:pic>
      <p:cxnSp>
        <p:nvCxnSpPr>
          <p:cNvPr id="18" name="Straight Connector 17"/>
          <p:cNvCxnSpPr/>
          <p:nvPr/>
        </p:nvCxnSpPr>
        <p:spPr>
          <a:xfrm>
            <a:off x="91440" y="6552251"/>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400" y="6552251"/>
            <a:ext cx="1797736" cy="276999"/>
          </a:xfrm>
          <a:prstGeom prst="rect">
            <a:avLst/>
          </a:prstGeom>
          <a:noFill/>
        </p:spPr>
        <p:txBody>
          <a:bodyPr wrap="none" rtlCol="0">
            <a:spAutoFit/>
          </a:bodyPr>
          <a:lstStyle/>
          <a:p>
            <a:r>
              <a:rPr lang="en-US" sz="1200" dirty="0" smtClean="0"/>
              <a:t>Grid 2014, LIT/JINR, 01.07</a:t>
            </a:r>
            <a:endParaRPr lang="en-US" sz="1200" dirty="0"/>
          </a:p>
        </p:txBody>
      </p:sp>
      <p:sp>
        <p:nvSpPr>
          <p:cNvPr id="10" name="TextBox 9"/>
          <p:cNvSpPr txBox="1"/>
          <p:nvPr/>
        </p:nvSpPr>
        <p:spPr>
          <a:xfrm>
            <a:off x="113323" y="260570"/>
            <a:ext cx="2278252" cy="400110"/>
          </a:xfrm>
          <a:prstGeom prst="rect">
            <a:avLst/>
          </a:prstGeom>
          <a:noFill/>
          <a:ln>
            <a:noFill/>
          </a:ln>
        </p:spPr>
        <p:txBody>
          <a:bodyPr wrap="none">
            <a:spAutoFit/>
          </a:bodyPr>
          <a:lstStyle/>
          <a:p>
            <a:pPr>
              <a:spcAft>
                <a:spcPts val="600"/>
              </a:spcAft>
              <a:defRPr/>
            </a:pPr>
            <a:r>
              <a:rPr lang="en-US" sz="2000" b="1" dirty="0" smtClean="0">
                <a:solidFill>
                  <a:srgbClr val="C00000"/>
                </a:solidFill>
              </a:rPr>
              <a:t>JOB MANAGEMENT</a:t>
            </a:r>
            <a:endParaRPr lang="en-US" sz="2000" b="1" dirty="0">
              <a:solidFill>
                <a:srgbClr val="C00000"/>
              </a:solidFill>
              <a:latin typeface="+mn-lt"/>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62" y="660680"/>
            <a:ext cx="5486400" cy="272949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7193" y="1358089"/>
            <a:ext cx="5486400" cy="306249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8174" y="2573312"/>
            <a:ext cx="5486400" cy="259557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39165" y="2804883"/>
            <a:ext cx="3220788" cy="1789775"/>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62" y="4395312"/>
            <a:ext cx="4572000" cy="2151525"/>
          </a:xfrm>
          <a:prstGeom prst="rect">
            <a:avLst/>
          </a:prstGeom>
        </p:spPr>
      </p:pic>
      <p:sp>
        <p:nvSpPr>
          <p:cNvPr id="17" name="TextBox 16"/>
          <p:cNvSpPr txBox="1"/>
          <p:nvPr/>
        </p:nvSpPr>
        <p:spPr>
          <a:xfrm>
            <a:off x="5538524" y="861235"/>
            <a:ext cx="3299686" cy="338554"/>
          </a:xfrm>
          <a:prstGeom prst="rect">
            <a:avLst/>
          </a:prstGeom>
          <a:noFill/>
        </p:spPr>
        <p:txBody>
          <a:bodyPr wrap="none" rtlCol="0">
            <a:spAutoFit/>
          </a:bodyPr>
          <a:lstStyle/>
          <a:p>
            <a:r>
              <a:rPr lang="en-US" sz="1600" dirty="0" smtClean="0"/>
              <a:t>&lt;- ATLAS production regime on tbit03</a:t>
            </a:r>
            <a:endParaRPr lang="en-US" sz="1600" dirty="0"/>
          </a:p>
        </p:txBody>
      </p:sp>
      <p:sp>
        <p:nvSpPr>
          <p:cNvPr id="19" name="TextBox 18"/>
          <p:cNvSpPr txBox="1"/>
          <p:nvPr/>
        </p:nvSpPr>
        <p:spPr>
          <a:xfrm>
            <a:off x="7247322" y="1765081"/>
            <a:ext cx="1972528" cy="338554"/>
          </a:xfrm>
          <a:prstGeom prst="rect">
            <a:avLst/>
          </a:prstGeom>
          <a:noFill/>
        </p:spPr>
        <p:txBody>
          <a:bodyPr wrap="none" rtlCol="0">
            <a:spAutoFit/>
          </a:bodyPr>
          <a:lstStyle/>
          <a:p>
            <a:r>
              <a:rPr lang="en-US" sz="1600" dirty="0" err="1" smtClean="0"/>
              <a:t>LHCb</a:t>
            </a:r>
            <a:r>
              <a:rPr lang="en-US" sz="1600" dirty="0" smtClean="0"/>
              <a:t> regime @tbit03</a:t>
            </a:r>
            <a:endParaRPr lang="en-US" sz="1600" dirty="0"/>
          </a:p>
        </p:txBody>
      </p:sp>
      <p:sp>
        <p:nvSpPr>
          <p:cNvPr id="20" name="TextBox 19"/>
          <p:cNvSpPr txBox="1"/>
          <p:nvPr/>
        </p:nvSpPr>
        <p:spPr>
          <a:xfrm>
            <a:off x="5309869" y="2910521"/>
            <a:ext cx="1971950" cy="307777"/>
          </a:xfrm>
          <a:prstGeom prst="rect">
            <a:avLst/>
          </a:prstGeom>
          <a:noFill/>
        </p:spPr>
        <p:txBody>
          <a:bodyPr wrap="none" rtlCol="0">
            <a:spAutoFit/>
          </a:bodyPr>
          <a:lstStyle/>
          <a:p>
            <a:r>
              <a:rPr lang="en-US" sz="1400" dirty="0" err="1" smtClean="0"/>
              <a:t>LHCb</a:t>
            </a:r>
            <a:r>
              <a:rPr lang="en-US" sz="1400" dirty="0" smtClean="0"/>
              <a:t> -&gt; ATLAS transition</a:t>
            </a:r>
            <a:endParaRPr lang="en-US" sz="1400" dirty="0"/>
          </a:p>
        </p:txBody>
      </p:sp>
      <p:sp>
        <p:nvSpPr>
          <p:cNvPr id="21" name="TextBox 20"/>
          <p:cNvSpPr txBox="1"/>
          <p:nvPr/>
        </p:nvSpPr>
        <p:spPr>
          <a:xfrm>
            <a:off x="6575953" y="5249134"/>
            <a:ext cx="2547749" cy="338554"/>
          </a:xfrm>
          <a:prstGeom prst="rect">
            <a:avLst/>
          </a:prstGeom>
          <a:noFill/>
        </p:spPr>
        <p:txBody>
          <a:bodyPr wrap="none" rtlCol="0">
            <a:spAutoFit/>
          </a:bodyPr>
          <a:lstStyle/>
          <a:p>
            <a:r>
              <a:rPr lang="en-US" sz="1600" dirty="0" smtClean="0"/>
              <a:t>ATLAS analysis jobs @ tbit07</a:t>
            </a:r>
            <a:endParaRPr lang="en-US" sz="1600" dirty="0"/>
          </a:p>
        </p:txBody>
      </p:sp>
      <p:sp>
        <p:nvSpPr>
          <p:cNvPr id="22" name="TextBox 21"/>
          <p:cNvSpPr txBox="1"/>
          <p:nvPr/>
        </p:nvSpPr>
        <p:spPr>
          <a:xfrm>
            <a:off x="4621812" y="5913449"/>
            <a:ext cx="2995179" cy="338554"/>
          </a:xfrm>
          <a:prstGeom prst="rect">
            <a:avLst/>
          </a:prstGeom>
          <a:noFill/>
        </p:spPr>
        <p:txBody>
          <a:bodyPr wrap="none" rtlCol="0">
            <a:spAutoFit/>
          </a:bodyPr>
          <a:lstStyle/>
          <a:p>
            <a:r>
              <a:rPr lang="en-US" sz="1600" dirty="0" smtClean="0"/>
              <a:t>&lt;- ALICE production jobs @ tbit01</a:t>
            </a:r>
            <a:endParaRPr lang="en-US" sz="1600" dirty="0"/>
          </a:p>
        </p:txBody>
      </p:sp>
    </p:spTree>
    <p:extLst>
      <p:ext uri="{BB962C8B-B14F-4D97-AF65-F5344CB8AC3E}">
        <p14:creationId xmlns:p14="http://schemas.microsoft.com/office/powerpoint/2010/main" val="3316840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0" y="6497869"/>
            <a:ext cx="9144000" cy="365125"/>
          </a:xfrm>
          <a:noFill/>
          <a:ln>
            <a:noFill/>
          </a:ln>
        </p:spPr>
        <p:style>
          <a:lnRef idx="2">
            <a:schemeClr val="dk1">
              <a:shade val="50000"/>
            </a:schemeClr>
          </a:lnRef>
          <a:fillRef idx="1">
            <a:schemeClr val="dk1"/>
          </a:fillRef>
          <a:effectRef idx="0">
            <a:schemeClr val="dk1"/>
          </a:effectRef>
          <a:fontRef idx="minor">
            <a:schemeClr val="lt1"/>
          </a:fontRef>
        </p:style>
        <p:txBody>
          <a:bodyPr/>
          <a:lstStyle/>
          <a:p>
            <a:fld id="{7BE44144-CB8D-4D61-97F0-400332D831F9}" type="slidenum">
              <a:rPr lang="en-US" smtClean="0">
                <a:solidFill>
                  <a:schemeClr val="tx1"/>
                </a:solidFill>
              </a:rPr>
              <a:t>12</a:t>
            </a:fld>
            <a:endParaRPr lang="en-US" dirty="0">
              <a:solidFill>
                <a:schemeClr val="tx1"/>
              </a:solidFill>
            </a:endParaRPr>
          </a:p>
        </p:txBody>
      </p:sp>
      <p:cxnSp>
        <p:nvCxnSpPr>
          <p:cNvPr id="14" name="Straight Connector 13"/>
          <p:cNvCxnSpPr/>
          <p:nvPr/>
        </p:nvCxnSpPr>
        <p:spPr>
          <a:xfrm>
            <a:off x="91440" y="650713"/>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14" descr="C:\Documents and Settings\User01\Desktop\rolcg-m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382" y="29009"/>
            <a:ext cx="84209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401" y="193601"/>
            <a:ext cx="1221971" cy="27432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307" y="102161"/>
            <a:ext cx="794084" cy="457200"/>
          </a:xfrm>
          <a:prstGeom prst="rect">
            <a:avLst/>
          </a:prstGeom>
        </p:spPr>
      </p:pic>
      <p:cxnSp>
        <p:nvCxnSpPr>
          <p:cNvPr id="18" name="Straight Connector 17"/>
          <p:cNvCxnSpPr/>
          <p:nvPr/>
        </p:nvCxnSpPr>
        <p:spPr>
          <a:xfrm>
            <a:off x="91440" y="6552251"/>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400" y="6552251"/>
            <a:ext cx="1797736" cy="276999"/>
          </a:xfrm>
          <a:prstGeom prst="rect">
            <a:avLst/>
          </a:prstGeom>
          <a:noFill/>
        </p:spPr>
        <p:txBody>
          <a:bodyPr wrap="none" rtlCol="0">
            <a:spAutoFit/>
          </a:bodyPr>
          <a:lstStyle/>
          <a:p>
            <a:r>
              <a:rPr lang="en-US" sz="1200" dirty="0" smtClean="0"/>
              <a:t>Grid 2014, LIT/JINR, 01.07</a:t>
            </a:r>
            <a:endParaRPr lang="en-US" sz="1200" dirty="0"/>
          </a:p>
        </p:txBody>
      </p:sp>
      <p:sp>
        <p:nvSpPr>
          <p:cNvPr id="10" name="TextBox 9"/>
          <p:cNvSpPr txBox="1"/>
          <p:nvPr/>
        </p:nvSpPr>
        <p:spPr>
          <a:xfrm>
            <a:off x="113323" y="260570"/>
            <a:ext cx="2241704" cy="400110"/>
          </a:xfrm>
          <a:prstGeom prst="rect">
            <a:avLst/>
          </a:prstGeom>
          <a:noFill/>
          <a:ln>
            <a:noFill/>
          </a:ln>
        </p:spPr>
        <p:txBody>
          <a:bodyPr wrap="none">
            <a:spAutoFit/>
          </a:bodyPr>
          <a:lstStyle/>
          <a:p>
            <a:pPr>
              <a:spcAft>
                <a:spcPts val="600"/>
              </a:spcAft>
              <a:defRPr/>
            </a:pPr>
            <a:r>
              <a:rPr lang="en-US" sz="2000" b="1" dirty="0" err="1" smtClean="0">
                <a:solidFill>
                  <a:srgbClr val="C00000"/>
                </a:solidFill>
              </a:rPr>
              <a:t>LHCb</a:t>
            </a:r>
            <a:r>
              <a:rPr lang="en-US" sz="2000" b="1" dirty="0" smtClean="0">
                <a:solidFill>
                  <a:srgbClr val="C00000"/>
                </a:solidFill>
              </a:rPr>
              <a:t> PRODUCTION</a:t>
            </a:r>
            <a:endParaRPr lang="en-US" sz="2000" b="1" dirty="0">
              <a:solidFill>
                <a:srgbClr val="C00000"/>
              </a:solidFill>
              <a:latin typeface="+mn-lt"/>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694" y="779812"/>
            <a:ext cx="7315200" cy="5663381"/>
          </a:xfrm>
          <a:prstGeom prst="rect">
            <a:avLst/>
          </a:prstGeom>
          <a:ln>
            <a:solidFill>
              <a:schemeClr val="bg1">
                <a:lumMod val="50000"/>
              </a:schemeClr>
            </a:solidFill>
          </a:ln>
        </p:spPr>
      </p:pic>
    </p:spTree>
    <p:extLst>
      <p:ext uri="{BB962C8B-B14F-4D97-AF65-F5344CB8AC3E}">
        <p14:creationId xmlns:p14="http://schemas.microsoft.com/office/powerpoint/2010/main" val="6811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0" y="6497869"/>
            <a:ext cx="9144000" cy="365125"/>
          </a:xfrm>
          <a:noFill/>
          <a:ln>
            <a:noFill/>
          </a:ln>
        </p:spPr>
        <p:style>
          <a:lnRef idx="2">
            <a:schemeClr val="dk1">
              <a:shade val="50000"/>
            </a:schemeClr>
          </a:lnRef>
          <a:fillRef idx="1">
            <a:schemeClr val="dk1"/>
          </a:fillRef>
          <a:effectRef idx="0">
            <a:schemeClr val="dk1"/>
          </a:effectRef>
          <a:fontRef idx="minor">
            <a:schemeClr val="lt1"/>
          </a:fontRef>
        </p:style>
        <p:txBody>
          <a:bodyPr/>
          <a:lstStyle/>
          <a:p>
            <a:fld id="{7BE44144-CB8D-4D61-97F0-400332D831F9}" type="slidenum">
              <a:rPr lang="en-US" smtClean="0">
                <a:solidFill>
                  <a:schemeClr val="tx1"/>
                </a:solidFill>
              </a:rPr>
              <a:t>13</a:t>
            </a:fld>
            <a:endParaRPr lang="en-US" dirty="0">
              <a:solidFill>
                <a:schemeClr val="tx1"/>
              </a:solidFill>
            </a:endParaRPr>
          </a:p>
        </p:txBody>
      </p:sp>
      <p:cxnSp>
        <p:nvCxnSpPr>
          <p:cNvPr id="14" name="Straight Connector 13"/>
          <p:cNvCxnSpPr/>
          <p:nvPr/>
        </p:nvCxnSpPr>
        <p:spPr>
          <a:xfrm>
            <a:off x="91440" y="650713"/>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14" descr="C:\Documents and Settings\User01\Desktop\rolcg-m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382" y="29009"/>
            <a:ext cx="84209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401" y="193601"/>
            <a:ext cx="1221971" cy="27432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307" y="102161"/>
            <a:ext cx="794084" cy="457200"/>
          </a:xfrm>
          <a:prstGeom prst="rect">
            <a:avLst/>
          </a:prstGeom>
        </p:spPr>
      </p:pic>
      <p:cxnSp>
        <p:nvCxnSpPr>
          <p:cNvPr id="18" name="Straight Connector 17"/>
          <p:cNvCxnSpPr/>
          <p:nvPr/>
        </p:nvCxnSpPr>
        <p:spPr>
          <a:xfrm>
            <a:off x="91440" y="6552251"/>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400" y="6552251"/>
            <a:ext cx="1797736" cy="276999"/>
          </a:xfrm>
          <a:prstGeom prst="rect">
            <a:avLst/>
          </a:prstGeom>
          <a:noFill/>
        </p:spPr>
        <p:txBody>
          <a:bodyPr wrap="none" rtlCol="0">
            <a:spAutoFit/>
          </a:bodyPr>
          <a:lstStyle/>
          <a:p>
            <a:r>
              <a:rPr lang="en-US" sz="1200" dirty="0" smtClean="0"/>
              <a:t>Grid 2014, LIT/JINR, 01.07</a:t>
            </a:r>
            <a:endParaRPr lang="en-US" sz="1200" dirty="0"/>
          </a:p>
        </p:txBody>
      </p:sp>
      <p:sp>
        <p:nvSpPr>
          <p:cNvPr id="10" name="TextBox 9"/>
          <p:cNvSpPr txBox="1"/>
          <p:nvPr/>
        </p:nvSpPr>
        <p:spPr>
          <a:xfrm>
            <a:off x="113323" y="260570"/>
            <a:ext cx="1894621" cy="400110"/>
          </a:xfrm>
          <a:prstGeom prst="rect">
            <a:avLst/>
          </a:prstGeom>
          <a:noFill/>
          <a:ln>
            <a:noFill/>
          </a:ln>
        </p:spPr>
        <p:txBody>
          <a:bodyPr wrap="none">
            <a:spAutoFit/>
          </a:bodyPr>
          <a:lstStyle/>
          <a:p>
            <a:pPr>
              <a:spcAft>
                <a:spcPts val="600"/>
              </a:spcAft>
              <a:defRPr/>
            </a:pPr>
            <a:r>
              <a:rPr lang="en-US" sz="2000" b="1" dirty="0" smtClean="0">
                <a:solidFill>
                  <a:srgbClr val="C00000"/>
                </a:solidFill>
              </a:rPr>
              <a:t>T2D CANDIDATE</a:t>
            </a:r>
            <a:endParaRPr lang="en-US" sz="2000" b="1" dirty="0">
              <a:solidFill>
                <a:srgbClr val="C00000"/>
              </a:solidFill>
              <a:latin typeface="+mn-lt"/>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3062" y="2329642"/>
            <a:ext cx="5857875" cy="4133850"/>
          </a:xfrm>
          <a:prstGeom prst="rect">
            <a:avLst/>
          </a:prstGeom>
          <a:ln>
            <a:solidFill>
              <a:schemeClr val="bg1">
                <a:lumMod val="50000"/>
              </a:schemeClr>
            </a:solidFill>
          </a:ln>
        </p:spPr>
      </p:pic>
      <p:sp>
        <p:nvSpPr>
          <p:cNvPr id="11" name="Rectangle 10"/>
          <p:cNvSpPr/>
          <p:nvPr/>
        </p:nvSpPr>
        <p:spPr>
          <a:xfrm>
            <a:off x="372141" y="771787"/>
            <a:ext cx="8527312" cy="1477328"/>
          </a:xfrm>
          <a:prstGeom prst="rect">
            <a:avLst/>
          </a:prstGeom>
        </p:spPr>
        <p:txBody>
          <a:bodyPr wrap="square">
            <a:spAutoFit/>
          </a:bodyPr>
          <a:lstStyle/>
          <a:p>
            <a:r>
              <a:rPr lang="en-US" dirty="0" smtClean="0">
                <a:solidFill>
                  <a:schemeClr val="tx1">
                    <a:lumMod val="65000"/>
                    <a:lumOff val="35000"/>
                  </a:schemeClr>
                </a:solidFill>
              </a:rPr>
              <a:t>The </a:t>
            </a:r>
            <a:r>
              <a:rPr lang="en-US" dirty="0" err="1" smtClean="0">
                <a:solidFill>
                  <a:schemeClr val="tx1">
                    <a:lumMod val="65000"/>
                    <a:lumOff val="35000"/>
                  </a:schemeClr>
                </a:solidFill>
              </a:rPr>
              <a:t>LHCb</a:t>
            </a:r>
            <a:r>
              <a:rPr lang="en-US" dirty="0" smtClean="0">
                <a:solidFill>
                  <a:schemeClr val="tx1">
                    <a:lumMod val="65000"/>
                    <a:lumOff val="35000"/>
                  </a:schemeClr>
                </a:solidFill>
              </a:rPr>
              <a:t> experiment recently modified the computing model (2013).</a:t>
            </a:r>
          </a:p>
          <a:p>
            <a:r>
              <a:rPr lang="en-US" dirty="0" smtClean="0">
                <a:solidFill>
                  <a:schemeClr val="tx1">
                    <a:lumMod val="65000"/>
                    <a:lumOff val="35000"/>
                  </a:schemeClr>
                </a:solidFill>
              </a:rPr>
              <a:t>T2-D </a:t>
            </a:r>
            <a:r>
              <a:rPr lang="en-US" dirty="0">
                <a:solidFill>
                  <a:schemeClr val="tx1">
                    <a:lumMod val="65000"/>
                    <a:lumOff val="35000"/>
                  </a:schemeClr>
                </a:solidFill>
              </a:rPr>
              <a:t>proposal: request some T2 sites to add </a:t>
            </a:r>
            <a:r>
              <a:rPr lang="en-US" dirty="0" err="1">
                <a:solidFill>
                  <a:schemeClr val="tx1">
                    <a:lumMod val="65000"/>
                    <a:lumOff val="35000"/>
                  </a:schemeClr>
                </a:solidFill>
              </a:rPr>
              <a:t>LHCb</a:t>
            </a:r>
            <a:r>
              <a:rPr lang="en-US" dirty="0">
                <a:solidFill>
                  <a:schemeClr val="tx1">
                    <a:lumMod val="65000"/>
                    <a:lumOff val="35000"/>
                  </a:schemeClr>
                </a:solidFill>
              </a:rPr>
              <a:t> storage and pass </a:t>
            </a:r>
            <a:r>
              <a:rPr lang="en-US" dirty="0" smtClean="0">
                <a:solidFill>
                  <a:schemeClr val="tx1">
                    <a:lumMod val="65000"/>
                    <a:lumOff val="35000"/>
                  </a:schemeClr>
                </a:solidFill>
              </a:rPr>
              <a:t>qualification tests </a:t>
            </a:r>
            <a:r>
              <a:rPr lang="en-US" dirty="0">
                <a:solidFill>
                  <a:schemeClr val="tx1">
                    <a:lumMod val="65000"/>
                    <a:lumOff val="35000"/>
                  </a:schemeClr>
                </a:solidFill>
              </a:rPr>
              <a:t>to become “T2-D” </a:t>
            </a:r>
            <a:r>
              <a:rPr lang="en-US" dirty="0" smtClean="0">
                <a:solidFill>
                  <a:schemeClr val="tx1">
                    <a:lumMod val="65000"/>
                    <a:lumOff val="35000"/>
                  </a:schemeClr>
                </a:solidFill>
              </a:rPr>
              <a:t>sites</a:t>
            </a:r>
            <a:endParaRPr lang="en-US" dirty="0">
              <a:solidFill>
                <a:schemeClr val="tx1">
                  <a:lumMod val="65000"/>
                  <a:lumOff val="35000"/>
                </a:schemeClr>
              </a:solidFill>
            </a:endParaRPr>
          </a:p>
          <a:p>
            <a:r>
              <a:rPr lang="en-US" dirty="0">
                <a:solidFill>
                  <a:schemeClr val="tx1">
                    <a:lumMod val="65000"/>
                    <a:lumOff val="35000"/>
                  </a:schemeClr>
                </a:solidFill>
              </a:rPr>
              <a:t>Storage to be used for data so can run analysis jobs at </a:t>
            </a:r>
            <a:r>
              <a:rPr lang="en-US" dirty="0" smtClean="0">
                <a:solidFill>
                  <a:schemeClr val="tx1">
                    <a:lumMod val="65000"/>
                    <a:lumOff val="35000"/>
                  </a:schemeClr>
                </a:solidFill>
              </a:rPr>
              <a:t>T2-Ds, but </a:t>
            </a:r>
            <a:r>
              <a:rPr lang="en-US" dirty="0">
                <a:solidFill>
                  <a:schemeClr val="tx1">
                    <a:lumMod val="65000"/>
                    <a:lumOff val="35000"/>
                  </a:schemeClr>
                </a:solidFill>
              </a:rPr>
              <a:t>also available for use in production campaigns</a:t>
            </a:r>
          </a:p>
        </p:txBody>
      </p:sp>
    </p:spTree>
    <p:extLst>
      <p:ext uri="{BB962C8B-B14F-4D97-AF65-F5344CB8AC3E}">
        <p14:creationId xmlns:p14="http://schemas.microsoft.com/office/powerpoint/2010/main" val="2777645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0" y="6497869"/>
            <a:ext cx="9144000" cy="365125"/>
          </a:xfrm>
          <a:noFill/>
          <a:ln>
            <a:noFill/>
          </a:ln>
        </p:spPr>
        <p:style>
          <a:lnRef idx="2">
            <a:schemeClr val="dk1">
              <a:shade val="50000"/>
            </a:schemeClr>
          </a:lnRef>
          <a:fillRef idx="1">
            <a:schemeClr val="dk1"/>
          </a:fillRef>
          <a:effectRef idx="0">
            <a:schemeClr val="dk1"/>
          </a:effectRef>
          <a:fontRef idx="minor">
            <a:schemeClr val="lt1"/>
          </a:fontRef>
        </p:style>
        <p:txBody>
          <a:bodyPr/>
          <a:lstStyle/>
          <a:p>
            <a:fld id="{7BE44144-CB8D-4D61-97F0-400332D831F9}" type="slidenum">
              <a:rPr lang="en-US" smtClean="0">
                <a:solidFill>
                  <a:schemeClr val="tx1"/>
                </a:solidFill>
              </a:rPr>
              <a:t>14</a:t>
            </a:fld>
            <a:endParaRPr lang="en-US" dirty="0">
              <a:solidFill>
                <a:schemeClr val="tx1"/>
              </a:solidFill>
            </a:endParaRPr>
          </a:p>
        </p:txBody>
      </p:sp>
      <p:cxnSp>
        <p:nvCxnSpPr>
          <p:cNvPr id="14" name="Straight Connector 13"/>
          <p:cNvCxnSpPr/>
          <p:nvPr/>
        </p:nvCxnSpPr>
        <p:spPr>
          <a:xfrm>
            <a:off x="91440" y="650713"/>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14" descr="C:\Documents and Settings\User01\Desktop\rolcg-m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382" y="29009"/>
            <a:ext cx="84209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401" y="193601"/>
            <a:ext cx="1221971" cy="27432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307" y="102161"/>
            <a:ext cx="794084" cy="457200"/>
          </a:xfrm>
          <a:prstGeom prst="rect">
            <a:avLst/>
          </a:prstGeom>
        </p:spPr>
      </p:pic>
      <p:cxnSp>
        <p:nvCxnSpPr>
          <p:cNvPr id="18" name="Straight Connector 17"/>
          <p:cNvCxnSpPr/>
          <p:nvPr/>
        </p:nvCxnSpPr>
        <p:spPr>
          <a:xfrm>
            <a:off x="91440" y="6552251"/>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400" y="6552251"/>
            <a:ext cx="1797736" cy="276999"/>
          </a:xfrm>
          <a:prstGeom prst="rect">
            <a:avLst/>
          </a:prstGeom>
          <a:noFill/>
        </p:spPr>
        <p:txBody>
          <a:bodyPr wrap="none" rtlCol="0">
            <a:spAutoFit/>
          </a:bodyPr>
          <a:lstStyle/>
          <a:p>
            <a:r>
              <a:rPr lang="en-US" sz="1200" dirty="0" smtClean="0"/>
              <a:t>Grid 2014, LIT/JINR, 01.07</a:t>
            </a:r>
            <a:endParaRPr lang="en-US" sz="1200" dirty="0"/>
          </a:p>
        </p:txBody>
      </p:sp>
      <p:sp>
        <p:nvSpPr>
          <p:cNvPr id="10" name="TextBox 9"/>
          <p:cNvSpPr txBox="1"/>
          <p:nvPr/>
        </p:nvSpPr>
        <p:spPr>
          <a:xfrm>
            <a:off x="113323" y="260570"/>
            <a:ext cx="3878947" cy="400110"/>
          </a:xfrm>
          <a:prstGeom prst="rect">
            <a:avLst/>
          </a:prstGeom>
          <a:noFill/>
          <a:ln>
            <a:noFill/>
          </a:ln>
        </p:spPr>
        <p:txBody>
          <a:bodyPr wrap="none">
            <a:spAutoFit/>
          </a:bodyPr>
          <a:lstStyle/>
          <a:p>
            <a:pPr>
              <a:spcAft>
                <a:spcPts val="600"/>
              </a:spcAft>
              <a:defRPr/>
            </a:pPr>
            <a:r>
              <a:rPr lang="en-US" sz="2000" b="1" dirty="0" smtClean="0">
                <a:solidFill>
                  <a:srgbClr val="C00000"/>
                </a:solidFill>
              </a:rPr>
              <a:t>JOINING DIRAC 4 EGI COMMUNITY</a:t>
            </a:r>
            <a:endParaRPr lang="en-US" sz="2000" b="1" dirty="0">
              <a:solidFill>
                <a:srgbClr val="C00000"/>
              </a:solidFill>
              <a:latin typeface="+mn-lt"/>
            </a:endParaRPr>
          </a:p>
        </p:txBody>
      </p:sp>
      <p:sp>
        <p:nvSpPr>
          <p:cNvPr id="11" name="Rectangle 10"/>
          <p:cNvSpPr/>
          <p:nvPr/>
        </p:nvSpPr>
        <p:spPr>
          <a:xfrm>
            <a:off x="372141" y="1157382"/>
            <a:ext cx="8527312" cy="1295868"/>
          </a:xfrm>
          <a:prstGeom prst="rect">
            <a:avLst/>
          </a:prstGeom>
        </p:spPr>
        <p:txBody>
          <a:bodyPr wrap="square">
            <a:spAutoFit/>
          </a:bodyPr>
          <a:lstStyle/>
          <a:p>
            <a:pPr>
              <a:lnSpc>
                <a:spcPct val="150000"/>
              </a:lnSpc>
            </a:pPr>
            <a:r>
              <a:rPr lang="en-US" dirty="0" smtClean="0">
                <a:solidFill>
                  <a:schemeClr val="tx1">
                    <a:lumMod val="65000"/>
                    <a:lumOff val="35000"/>
                  </a:schemeClr>
                </a:solidFill>
              </a:rPr>
              <a:t>RO-07-NIPNE has recently its SE registered</a:t>
            </a:r>
          </a:p>
          <a:p>
            <a:pPr>
              <a:lnSpc>
                <a:spcPct val="150000"/>
              </a:lnSpc>
            </a:pPr>
            <a:r>
              <a:rPr lang="en-US" dirty="0">
                <a:solidFill>
                  <a:schemeClr val="tx1">
                    <a:lumMod val="65000"/>
                    <a:lumOff val="35000"/>
                  </a:schemeClr>
                </a:solidFill>
              </a:rPr>
              <a:t>See Dr. Andrei </a:t>
            </a:r>
            <a:r>
              <a:rPr lang="en-US" dirty="0" err="1" smtClean="0">
                <a:solidFill>
                  <a:schemeClr val="tx1">
                    <a:lumMod val="65000"/>
                    <a:lumOff val="35000"/>
                  </a:schemeClr>
                </a:solidFill>
              </a:rPr>
              <a:t>Tsaregorodtsev’s</a:t>
            </a:r>
            <a:r>
              <a:rPr lang="en-US" dirty="0" smtClean="0">
                <a:solidFill>
                  <a:schemeClr val="tx1">
                    <a:lumMod val="65000"/>
                    <a:lumOff val="35000"/>
                  </a:schemeClr>
                </a:solidFill>
              </a:rPr>
              <a:t> presentation</a:t>
            </a:r>
          </a:p>
          <a:p>
            <a:pPr>
              <a:lnSpc>
                <a:spcPct val="150000"/>
              </a:lnSpc>
            </a:pPr>
            <a:r>
              <a:rPr lang="en-US" dirty="0" smtClean="0">
                <a:solidFill>
                  <a:schemeClr val="tx1">
                    <a:lumMod val="65000"/>
                    <a:lumOff val="35000"/>
                  </a:schemeClr>
                </a:solidFill>
              </a:rPr>
              <a:t>Goal: to integrate the distributed resources @DFCTI: LCG, IFIN GRID, HPC clusters</a:t>
            </a:r>
            <a:endParaRPr lang="en-US" dirty="0">
              <a:solidFill>
                <a:schemeClr val="tx1">
                  <a:lumMod val="65000"/>
                  <a:lumOff val="35000"/>
                </a:schemeClr>
              </a:solidFill>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847094"/>
            <a:ext cx="9144000" cy="1979062"/>
          </a:xfrm>
          <a:prstGeom prst="rect">
            <a:avLst/>
          </a:prstGeom>
        </p:spPr>
      </p:pic>
    </p:spTree>
    <p:extLst>
      <p:ext uri="{BB962C8B-B14F-4D97-AF65-F5344CB8AC3E}">
        <p14:creationId xmlns:p14="http://schemas.microsoft.com/office/powerpoint/2010/main" val="480409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0" y="6497869"/>
            <a:ext cx="9144000" cy="365125"/>
          </a:xfrm>
          <a:noFill/>
          <a:ln>
            <a:noFill/>
          </a:ln>
        </p:spPr>
        <p:style>
          <a:lnRef idx="2">
            <a:schemeClr val="dk1">
              <a:shade val="50000"/>
            </a:schemeClr>
          </a:lnRef>
          <a:fillRef idx="1">
            <a:schemeClr val="dk1"/>
          </a:fillRef>
          <a:effectRef idx="0">
            <a:schemeClr val="dk1"/>
          </a:effectRef>
          <a:fontRef idx="minor">
            <a:schemeClr val="lt1"/>
          </a:fontRef>
        </p:style>
        <p:txBody>
          <a:bodyPr/>
          <a:lstStyle/>
          <a:p>
            <a:fld id="{7BE44144-CB8D-4D61-97F0-400332D831F9}" type="slidenum">
              <a:rPr lang="en-US" smtClean="0">
                <a:solidFill>
                  <a:schemeClr val="tx1"/>
                </a:solidFill>
              </a:rPr>
              <a:t>15</a:t>
            </a:fld>
            <a:endParaRPr lang="en-US" dirty="0">
              <a:solidFill>
                <a:schemeClr val="tx1"/>
              </a:solidFill>
            </a:endParaRPr>
          </a:p>
        </p:txBody>
      </p:sp>
      <p:cxnSp>
        <p:nvCxnSpPr>
          <p:cNvPr id="14" name="Straight Connector 13"/>
          <p:cNvCxnSpPr/>
          <p:nvPr/>
        </p:nvCxnSpPr>
        <p:spPr>
          <a:xfrm>
            <a:off x="91440" y="650713"/>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14" descr="C:\Documents and Settings\User01\Desktop\rolcg-m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382" y="29009"/>
            <a:ext cx="84209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401" y="193601"/>
            <a:ext cx="1221971" cy="27432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307" y="102161"/>
            <a:ext cx="794084" cy="457200"/>
          </a:xfrm>
          <a:prstGeom prst="rect">
            <a:avLst/>
          </a:prstGeom>
        </p:spPr>
      </p:pic>
      <p:cxnSp>
        <p:nvCxnSpPr>
          <p:cNvPr id="18" name="Straight Connector 17"/>
          <p:cNvCxnSpPr/>
          <p:nvPr/>
        </p:nvCxnSpPr>
        <p:spPr>
          <a:xfrm>
            <a:off x="91440" y="6552251"/>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400" y="6552251"/>
            <a:ext cx="1797736" cy="276999"/>
          </a:xfrm>
          <a:prstGeom prst="rect">
            <a:avLst/>
          </a:prstGeom>
          <a:noFill/>
        </p:spPr>
        <p:txBody>
          <a:bodyPr wrap="none" rtlCol="0">
            <a:spAutoFit/>
          </a:bodyPr>
          <a:lstStyle/>
          <a:p>
            <a:r>
              <a:rPr lang="en-US" sz="1200" dirty="0" smtClean="0"/>
              <a:t>Grid 2014, LIT/JINR, 01.07</a:t>
            </a:r>
            <a:endParaRPr lang="en-US" sz="1200"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0497" y="2356784"/>
            <a:ext cx="2743200" cy="2213115"/>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29086" y="2981340"/>
            <a:ext cx="5029200" cy="3558569"/>
          </a:xfrm>
          <a:prstGeom prst="rect">
            <a:avLst/>
          </a:prstGeom>
          <a:ln>
            <a:solidFill>
              <a:schemeClr val="tx2">
                <a:lumMod val="75000"/>
              </a:schemeClr>
            </a:solidFill>
          </a:ln>
        </p:spPr>
      </p:pic>
      <p:sp>
        <p:nvSpPr>
          <p:cNvPr id="11" name="TextBox 10"/>
          <p:cNvSpPr txBox="1"/>
          <p:nvPr/>
        </p:nvSpPr>
        <p:spPr>
          <a:xfrm>
            <a:off x="113323" y="260570"/>
            <a:ext cx="5411225" cy="400110"/>
          </a:xfrm>
          <a:prstGeom prst="rect">
            <a:avLst/>
          </a:prstGeom>
          <a:noFill/>
          <a:ln>
            <a:noFill/>
          </a:ln>
        </p:spPr>
        <p:txBody>
          <a:bodyPr wrap="none">
            <a:spAutoFit/>
          </a:bodyPr>
          <a:lstStyle/>
          <a:p>
            <a:pPr>
              <a:spcAft>
                <a:spcPts val="600"/>
              </a:spcAft>
              <a:defRPr/>
            </a:pPr>
            <a:r>
              <a:rPr lang="en-US" sz="2000" b="1" dirty="0" smtClean="0">
                <a:solidFill>
                  <a:srgbClr val="C00000"/>
                </a:solidFill>
              </a:rPr>
              <a:t>SERVICE AVAILABILITY/RELIABILITY MONITORING</a:t>
            </a:r>
            <a:endParaRPr lang="en-US" sz="2000" b="1" dirty="0">
              <a:solidFill>
                <a:srgbClr val="C00000"/>
              </a:solidFill>
              <a:latin typeface="+mn-lt"/>
            </a:endParaRPr>
          </a:p>
        </p:txBody>
      </p:sp>
      <p:sp>
        <p:nvSpPr>
          <p:cNvPr id="12" name="Rectangle 11"/>
          <p:cNvSpPr/>
          <p:nvPr/>
        </p:nvSpPr>
        <p:spPr>
          <a:xfrm>
            <a:off x="252413" y="918564"/>
            <a:ext cx="8618318" cy="1323439"/>
          </a:xfrm>
          <a:prstGeom prst="rect">
            <a:avLst/>
          </a:prstGeom>
        </p:spPr>
        <p:txBody>
          <a:bodyPr wrap="square">
            <a:spAutoFit/>
          </a:bodyPr>
          <a:lstStyle/>
          <a:p>
            <a:pPr>
              <a:defRPr/>
            </a:pPr>
            <a:r>
              <a:rPr lang="en-US" sz="1600" dirty="0" smtClean="0"/>
              <a:t>DFCTI provides its own monitoring services for RO-LCG.</a:t>
            </a:r>
          </a:p>
          <a:p>
            <a:pPr>
              <a:defRPr/>
            </a:pPr>
            <a:r>
              <a:rPr lang="en-US" sz="1600" dirty="0" smtClean="0"/>
              <a:t>OPS availability tests were replaced by CERN with LHC VOs tests, but EGI is still using them. </a:t>
            </a:r>
          </a:p>
          <a:p>
            <a:pPr>
              <a:defRPr/>
            </a:pPr>
            <a:r>
              <a:rPr lang="en-US" sz="1600" dirty="0" smtClean="0"/>
              <a:t>SAM </a:t>
            </a:r>
            <a:r>
              <a:rPr lang="en-US" sz="1600" dirty="0"/>
              <a:t>provided by IFIN </a:t>
            </a:r>
            <a:r>
              <a:rPr lang="en-US" sz="1600" dirty="0" smtClean="0"/>
              <a:t>GRID infrastructure, </a:t>
            </a:r>
            <a:r>
              <a:rPr lang="en-US" sz="1600" dirty="0"/>
              <a:t>through </a:t>
            </a:r>
            <a:r>
              <a:rPr lang="en-US" sz="1600" dirty="0">
                <a:cs typeface="Courier New" pitchFamily="49" charset="0"/>
              </a:rPr>
              <a:t>ifops</a:t>
            </a:r>
            <a:r>
              <a:rPr lang="en-US" sz="1600" dirty="0"/>
              <a:t> </a:t>
            </a:r>
            <a:r>
              <a:rPr lang="en-US" sz="1600" dirty="0" smtClean="0"/>
              <a:t>VO</a:t>
            </a:r>
            <a:r>
              <a:rPr lang="en-US" sz="1600" dirty="0"/>
              <a:t>, </a:t>
            </a:r>
            <a:r>
              <a:rPr lang="en-US" sz="1600" dirty="0" smtClean="0"/>
              <a:t>which </a:t>
            </a:r>
            <a:r>
              <a:rPr lang="en-US" sz="1600" dirty="0"/>
              <a:t>is dedicated to the monitoring of the sites of </a:t>
            </a:r>
            <a:r>
              <a:rPr lang="en-US" sz="1600" dirty="0" smtClean="0"/>
              <a:t>National Grid for Physics and Related Fields – </a:t>
            </a:r>
            <a:r>
              <a:rPr lang="en-US" sz="1600" dirty="0" err="1" smtClean="0"/>
              <a:t>GriNFiC</a:t>
            </a:r>
            <a:r>
              <a:rPr lang="en-US" sz="1600" dirty="0" smtClean="0"/>
              <a:t> (including RO-LCG).</a:t>
            </a:r>
          </a:p>
          <a:p>
            <a:pPr>
              <a:defRPr/>
            </a:pPr>
            <a:r>
              <a:rPr lang="en-US" sz="1600" dirty="0" smtClean="0"/>
              <a:t>Upgraded for getting more detailed info.</a:t>
            </a:r>
          </a:p>
        </p:txBody>
      </p:sp>
    </p:spTree>
    <p:extLst>
      <p:ext uri="{BB962C8B-B14F-4D97-AF65-F5344CB8AC3E}">
        <p14:creationId xmlns:p14="http://schemas.microsoft.com/office/powerpoint/2010/main" val="3389673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0" y="6497869"/>
            <a:ext cx="9144000" cy="365125"/>
          </a:xfrm>
          <a:noFill/>
          <a:ln>
            <a:noFill/>
          </a:ln>
        </p:spPr>
        <p:style>
          <a:lnRef idx="2">
            <a:schemeClr val="dk1">
              <a:shade val="50000"/>
            </a:schemeClr>
          </a:lnRef>
          <a:fillRef idx="1">
            <a:schemeClr val="dk1"/>
          </a:fillRef>
          <a:effectRef idx="0">
            <a:schemeClr val="dk1"/>
          </a:effectRef>
          <a:fontRef idx="minor">
            <a:schemeClr val="lt1"/>
          </a:fontRef>
        </p:style>
        <p:txBody>
          <a:bodyPr/>
          <a:lstStyle/>
          <a:p>
            <a:fld id="{7BE44144-CB8D-4D61-97F0-400332D831F9}" type="slidenum">
              <a:rPr lang="en-US" smtClean="0">
                <a:solidFill>
                  <a:schemeClr val="tx1"/>
                </a:solidFill>
              </a:rPr>
              <a:t>16</a:t>
            </a:fld>
            <a:endParaRPr lang="en-US" dirty="0">
              <a:solidFill>
                <a:schemeClr val="tx1"/>
              </a:solidFill>
            </a:endParaRPr>
          </a:p>
        </p:txBody>
      </p:sp>
      <p:cxnSp>
        <p:nvCxnSpPr>
          <p:cNvPr id="14" name="Straight Connector 13"/>
          <p:cNvCxnSpPr/>
          <p:nvPr/>
        </p:nvCxnSpPr>
        <p:spPr>
          <a:xfrm>
            <a:off x="91440" y="650713"/>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14" descr="C:\Documents and Settings\User01\Desktop\rolcg-m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382" y="29009"/>
            <a:ext cx="84209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401" y="193601"/>
            <a:ext cx="1221971" cy="27432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307" y="102161"/>
            <a:ext cx="794084" cy="457200"/>
          </a:xfrm>
          <a:prstGeom prst="rect">
            <a:avLst/>
          </a:prstGeom>
        </p:spPr>
      </p:pic>
      <p:cxnSp>
        <p:nvCxnSpPr>
          <p:cNvPr id="18" name="Straight Connector 17"/>
          <p:cNvCxnSpPr/>
          <p:nvPr/>
        </p:nvCxnSpPr>
        <p:spPr>
          <a:xfrm>
            <a:off x="91440" y="6552251"/>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400" y="6552251"/>
            <a:ext cx="1797736" cy="276999"/>
          </a:xfrm>
          <a:prstGeom prst="rect">
            <a:avLst/>
          </a:prstGeom>
          <a:noFill/>
        </p:spPr>
        <p:txBody>
          <a:bodyPr wrap="none" rtlCol="0">
            <a:spAutoFit/>
          </a:bodyPr>
          <a:lstStyle/>
          <a:p>
            <a:r>
              <a:rPr lang="en-US" sz="1200" dirty="0" smtClean="0"/>
              <a:t>Grid 2014, LIT/JINR, 01.07</a:t>
            </a:r>
            <a:endParaRPr lang="en-US" sz="1200" dirty="0"/>
          </a:p>
        </p:txBody>
      </p:sp>
      <p:sp>
        <p:nvSpPr>
          <p:cNvPr id="13" name="TextBox 12"/>
          <p:cNvSpPr txBox="1"/>
          <p:nvPr/>
        </p:nvSpPr>
        <p:spPr>
          <a:xfrm>
            <a:off x="113323" y="260570"/>
            <a:ext cx="3033459" cy="400110"/>
          </a:xfrm>
          <a:prstGeom prst="rect">
            <a:avLst/>
          </a:prstGeom>
          <a:noFill/>
          <a:ln>
            <a:noFill/>
          </a:ln>
        </p:spPr>
        <p:txBody>
          <a:bodyPr wrap="none">
            <a:spAutoFit/>
          </a:bodyPr>
          <a:lstStyle/>
          <a:p>
            <a:pPr>
              <a:spcAft>
                <a:spcPts val="600"/>
              </a:spcAft>
              <a:defRPr/>
            </a:pPr>
            <a:r>
              <a:rPr lang="en-US" sz="2000" b="1" dirty="0" smtClean="0">
                <a:solidFill>
                  <a:srgbClr val="C00000"/>
                </a:solidFill>
              </a:rPr>
              <a:t>RO-LCG 2014 CONFERENCE</a:t>
            </a:r>
            <a:endParaRPr lang="en-US" sz="2000" b="1" dirty="0">
              <a:solidFill>
                <a:srgbClr val="C00000"/>
              </a:solidFill>
              <a:latin typeface="+mn-lt"/>
            </a:endParaRPr>
          </a:p>
        </p:txBody>
      </p:sp>
      <p:sp>
        <p:nvSpPr>
          <p:cNvPr id="2" name="TextBox 1"/>
          <p:cNvSpPr txBox="1"/>
          <p:nvPr/>
        </p:nvSpPr>
        <p:spPr>
          <a:xfrm>
            <a:off x="304800" y="841321"/>
            <a:ext cx="8555421" cy="369332"/>
          </a:xfrm>
          <a:prstGeom prst="rect">
            <a:avLst/>
          </a:prstGeom>
          <a:noFill/>
        </p:spPr>
        <p:txBody>
          <a:bodyPr wrap="square" rtlCol="0">
            <a:spAutoFit/>
          </a:bodyPr>
          <a:lstStyle/>
          <a:p>
            <a:r>
              <a:rPr lang="en-US" dirty="0" smtClean="0">
                <a:solidFill>
                  <a:srgbClr val="C00000"/>
                </a:solidFill>
              </a:rPr>
              <a:t>You are invited to the RO-LCG Conference, 3-5.11.2014</a:t>
            </a:r>
            <a:r>
              <a:rPr lang="en-US" dirty="0" smtClean="0"/>
              <a:t>, IFIN-HH, </a:t>
            </a:r>
            <a:r>
              <a:rPr lang="en-US" dirty="0" smtClean="0">
                <a:hlinkClick r:id="rId6"/>
              </a:rPr>
              <a:t>http</a:t>
            </a:r>
            <a:r>
              <a:rPr lang="en-US" dirty="0">
                <a:hlinkClick r:id="rId6"/>
              </a:rPr>
              <a:t>://</a:t>
            </a:r>
            <a:r>
              <a:rPr lang="en-US" dirty="0" smtClean="0">
                <a:hlinkClick r:id="rId6"/>
              </a:rPr>
              <a:t>rolcg2014.ifin.ro</a:t>
            </a:r>
            <a:r>
              <a:rPr lang="en-US" dirty="0" smtClean="0"/>
              <a:t> </a:t>
            </a:r>
            <a:endParaRPr lang="en-US"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320118"/>
            <a:ext cx="9144000" cy="5268792"/>
          </a:xfrm>
          <a:prstGeom prst="rect">
            <a:avLst/>
          </a:prstGeom>
        </p:spPr>
      </p:pic>
    </p:spTree>
    <p:extLst>
      <p:ext uri="{BB962C8B-B14F-4D97-AF65-F5344CB8AC3E}">
        <p14:creationId xmlns:p14="http://schemas.microsoft.com/office/powerpoint/2010/main" val="2471853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0" y="6497869"/>
            <a:ext cx="9144000" cy="365125"/>
          </a:xfrm>
          <a:noFill/>
          <a:ln>
            <a:noFill/>
          </a:ln>
        </p:spPr>
        <p:style>
          <a:lnRef idx="2">
            <a:schemeClr val="dk1">
              <a:shade val="50000"/>
            </a:schemeClr>
          </a:lnRef>
          <a:fillRef idx="1">
            <a:schemeClr val="dk1"/>
          </a:fillRef>
          <a:effectRef idx="0">
            <a:schemeClr val="dk1"/>
          </a:effectRef>
          <a:fontRef idx="minor">
            <a:schemeClr val="lt1"/>
          </a:fontRef>
        </p:style>
        <p:txBody>
          <a:bodyPr/>
          <a:lstStyle/>
          <a:p>
            <a:fld id="{7BE44144-CB8D-4D61-97F0-400332D831F9}" type="slidenum">
              <a:rPr lang="en-US" smtClean="0">
                <a:solidFill>
                  <a:schemeClr val="tx1"/>
                </a:solidFill>
              </a:rPr>
              <a:t>17</a:t>
            </a:fld>
            <a:endParaRPr lang="en-US" dirty="0">
              <a:solidFill>
                <a:schemeClr val="tx1"/>
              </a:solidFill>
            </a:endParaRPr>
          </a:p>
        </p:txBody>
      </p:sp>
      <p:cxnSp>
        <p:nvCxnSpPr>
          <p:cNvPr id="14" name="Straight Connector 13"/>
          <p:cNvCxnSpPr/>
          <p:nvPr/>
        </p:nvCxnSpPr>
        <p:spPr>
          <a:xfrm>
            <a:off x="91440" y="650713"/>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14" descr="C:\Documents and Settings\User01\Desktop\rolcg-m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382" y="29009"/>
            <a:ext cx="84209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401" y="193601"/>
            <a:ext cx="1221971" cy="27432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307" y="102161"/>
            <a:ext cx="794084" cy="457200"/>
          </a:xfrm>
          <a:prstGeom prst="rect">
            <a:avLst/>
          </a:prstGeom>
        </p:spPr>
      </p:pic>
      <p:cxnSp>
        <p:nvCxnSpPr>
          <p:cNvPr id="18" name="Straight Connector 17"/>
          <p:cNvCxnSpPr/>
          <p:nvPr/>
        </p:nvCxnSpPr>
        <p:spPr>
          <a:xfrm>
            <a:off x="91440" y="6552251"/>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400" y="6552251"/>
            <a:ext cx="1797736" cy="276999"/>
          </a:xfrm>
          <a:prstGeom prst="rect">
            <a:avLst/>
          </a:prstGeom>
          <a:noFill/>
        </p:spPr>
        <p:txBody>
          <a:bodyPr wrap="none" rtlCol="0">
            <a:spAutoFit/>
          </a:bodyPr>
          <a:lstStyle/>
          <a:p>
            <a:r>
              <a:rPr lang="en-US" sz="1200" dirty="0" smtClean="0"/>
              <a:t>Grid 2014, LIT/JINR, 01.07</a:t>
            </a:r>
            <a:endParaRPr lang="en-US" sz="1200" dirty="0"/>
          </a:p>
        </p:txBody>
      </p:sp>
      <p:sp>
        <p:nvSpPr>
          <p:cNvPr id="10" name="TextBox 7"/>
          <p:cNvSpPr txBox="1">
            <a:spLocks noChangeArrowheads="1"/>
          </p:cNvSpPr>
          <p:nvPr/>
        </p:nvSpPr>
        <p:spPr bwMode="auto">
          <a:xfrm>
            <a:off x="612775" y="1564723"/>
            <a:ext cx="6911975" cy="4801314"/>
          </a:xfrm>
          <a:prstGeom prst="rect">
            <a:avLst/>
          </a:prstGeom>
          <a:noFill/>
          <a:ln w="9525">
            <a:noFill/>
            <a:miter lim="800000"/>
            <a:headEnd/>
            <a:tailEnd/>
          </a:ln>
        </p:spPr>
        <p:txBody>
          <a:bodyPr>
            <a:spAutoFit/>
          </a:bodyPr>
          <a:lstStyle/>
          <a:p>
            <a:pPr marL="285750" indent="-285750" algn="just">
              <a:buFont typeface="Wingdings" panose="05000000000000000000" pitchFamily="2" charset="2"/>
              <a:buChar char="q"/>
              <a:defRPr/>
            </a:pPr>
            <a:r>
              <a:rPr lang="en-US" i="1" dirty="0">
                <a:solidFill>
                  <a:srgbClr val="0070C0"/>
                </a:solidFill>
                <a:latin typeface="+mn-lt"/>
              </a:rPr>
              <a:t>National contribution to the development of the LCG computing grid for </a:t>
            </a:r>
            <a:r>
              <a:rPr lang="en-US" i="1" dirty="0" smtClean="0">
                <a:solidFill>
                  <a:srgbClr val="0070C0"/>
                </a:solidFill>
                <a:latin typeface="+mn-lt"/>
              </a:rPr>
              <a:t>elementary </a:t>
            </a:r>
            <a:r>
              <a:rPr lang="en-US" i="1" dirty="0">
                <a:solidFill>
                  <a:srgbClr val="0070C0"/>
                </a:solidFill>
                <a:latin typeface="+mn-lt"/>
              </a:rPr>
              <a:t>particle physics</a:t>
            </a:r>
            <a:r>
              <a:rPr lang="en-US" dirty="0">
                <a:solidFill>
                  <a:srgbClr val="002060"/>
                </a:solidFill>
                <a:latin typeface="+mn-lt"/>
              </a:rPr>
              <a:t>, project funded by the </a:t>
            </a:r>
            <a:r>
              <a:rPr lang="en-US" dirty="0">
                <a:solidFill>
                  <a:srgbClr val="002060"/>
                </a:solidFill>
              </a:rPr>
              <a:t>Ministry of National Education </a:t>
            </a:r>
            <a:r>
              <a:rPr lang="en-US" dirty="0" smtClean="0">
                <a:solidFill>
                  <a:srgbClr val="002060"/>
                </a:solidFill>
              </a:rPr>
              <a:t>– RDI, </a:t>
            </a:r>
            <a:r>
              <a:rPr lang="en-US" dirty="0" smtClean="0">
                <a:solidFill>
                  <a:srgbClr val="002060"/>
                </a:solidFill>
                <a:latin typeface="+mn-lt"/>
              </a:rPr>
              <a:t>under </a:t>
            </a:r>
            <a:r>
              <a:rPr lang="en-US" dirty="0">
                <a:solidFill>
                  <a:srgbClr val="002060"/>
                </a:solidFill>
                <a:latin typeface="+mn-lt"/>
              </a:rPr>
              <a:t>contract 8EU/2012</a:t>
            </a:r>
          </a:p>
          <a:p>
            <a:pPr marL="285750" indent="-285750" algn="just">
              <a:buFont typeface="Wingdings" panose="05000000000000000000" pitchFamily="2" charset="2"/>
              <a:buChar char="q"/>
              <a:defRPr/>
            </a:pPr>
            <a:endParaRPr lang="en-US" dirty="0">
              <a:solidFill>
                <a:srgbClr val="002060"/>
              </a:solidFill>
              <a:latin typeface="+mn-lt"/>
            </a:endParaRPr>
          </a:p>
          <a:p>
            <a:pPr marL="285750" indent="-285750" algn="just">
              <a:buFont typeface="Wingdings" panose="05000000000000000000" pitchFamily="2" charset="2"/>
              <a:buChar char="q"/>
              <a:defRPr/>
            </a:pPr>
            <a:r>
              <a:rPr lang="en-US" dirty="0">
                <a:solidFill>
                  <a:srgbClr val="002060"/>
                </a:solidFill>
                <a:latin typeface="+mn-lt"/>
              </a:rPr>
              <a:t>CEA - IFA Partnership, R&amp;D project: </a:t>
            </a:r>
            <a:r>
              <a:rPr lang="en-US" i="1" dirty="0">
                <a:solidFill>
                  <a:srgbClr val="0070C0"/>
                </a:solidFill>
                <a:latin typeface="+mn-lt"/>
                <a:cs typeface="Arial" charset="0"/>
              </a:rPr>
              <a:t>Efficient Handling and Processing </a:t>
            </a:r>
            <a:r>
              <a:rPr lang="en-US" i="1" dirty="0" err="1" smtClean="0">
                <a:solidFill>
                  <a:srgbClr val="0070C0"/>
                </a:solidFill>
                <a:latin typeface="+mn-lt"/>
                <a:cs typeface="Arial" charset="0"/>
              </a:rPr>
              <a:t>Petabite</a:t>
            </a:r>
            <a:r>
              <a:rPr lang="en-US" i="1" dirty="0" smtClean="0">
                <a:solidFill>
                  <a:srgbClr val="0070C0"/>
                </a:solidFill>
                <a:latin typeface="+mn-lt"/>
                <a:cs typeface="Arial" charset="0"/>
              </a:rPr>
              <a:t> </a:t>
            </a:r>
            <a:r>
              <a:rPr lang="en-US" i="1" dirty="0">
                <a:solidFill>
                  <a:srgbClr val="0070C0"/>
                </a:solidFill>
                <a:latin typeface="+mn-lt"/>
                <a:cs typeface="Arial" charset="0"/>
              </a:rPr>
              <a:t>Scale Data for the Computing </a:t>
            </a:r>
            <a:r>
              <a:rPr lang="en-US" i="1" dirty="0" err="1">
                <a:solidFill>
                  <a:srgbClr val="0070C0"/>
                </a:solidFill>
                <a:latin typeface="+mn-lt"/>
                <a:cs typeface="Arial" charset="0"/>
              </a:rPr>
              <a:t>Centres</a:t>
            </a:r>
            <a:r>
              <a:rPr lang="en-US" i="1" dirty="0">
                <a:solidFill>
                  <a:srgbClr val="0070C0"/>
                </a:solidFill>
                <a:latin typeface="+mn-lt"/>
                <a:cs typeface="Arial" charset="0"/>
              </a:rPr>
              <a:t> within the French Cloud</a:t>
            </a:r>
            <a:r>
              <a:rPr lang="en-US" i="1" dirty="0">
                <a:solidFill>
                  <a:schemeClr val="tx2">
                    <a:lumMod val="75000"/>
                  </a:schemeClr>
                </a:solidFill>
                <a:latin typeface="+mn-lt"/>
                <a:cs typeface="Arial" charset="0"/>
              </a:rPr>
              <a:t>, </a:t>
            </a:r>
            <a:r>
              <a:rPr lang="en-US" dirty="0" smtClean="0">
                <a:solidFill>
                  <a:schemeClr val="tx2">
                    <a:lumMod val="75000"/>
                  </a:schemeClr>
                </a:solidFill>
                <a:latin typeface="+mn-lt"/>
                <a:cs typeface="Arial" charset="0"/>
              </a:rPr>
              <a:t>contract </a:t>
            </a:r>
            <a:r>
              <a:rPr lang="en-US" dirty="0">
                <a:latin typeface="+mn-lt"/>
              </a:rPr>
              <a:t>C1-06/2010, </a:t>
            </a:r>
            <a:r>
              <a:rPr lang="en-US" dirty="0">
                <a:solidFill>
                  <a:schemeClr val="tx2">
                    <a:lumMod val="75000"/>
                  </a:schemeClr>
                </a:solidFill>
                <a:latin typeface="+mn-lt"/>
                <a:cs typeface="Arial" charset="0"/>
              </a:rPr>
              <a:t>co-funded by </a:t>
            </a:r>
            <a:r>
              <a:rPr lang="en-US" dirty="0">
                <a:solidFill>
                  <a:srgbClr val="002060"/>
                </a:solidFill>
              </a:rPr>
              <a:t>the National </a:t>
            </a:r>
            <a:r>
              <a:rPr lang="en-US" dirty="0" smtClean="0">
                <a:solidFill>
                  <a:srgbClr val="002060"/>
                </a:solidFill>
              </a:rPr>
              <a:t>Authority for </a:t>
            </a:r>
            <a:r>
              <a:rPr lang="en-US" dirty="0">
                <a:solidFill>
                  <a:srgbClr val="002060"/>
                </a:solidFill>
              </a:rPr>
              <a:t>Scientific Research (ANCS)</a:t>
            </a:r>
            <a:r>
              <a:rPr lang="en-US" dirty="0" smtClean="0">
                <a:solidFill>
                  <a:srgbClr val="002060"/>
                </a:solidFill>
                <a:latin typeface="+mn-lt"/>
              </a:rPr>
              <a:t> </a:t>
            </a:r>
            <a:endParaRPr lang="en-US" dirty="0">
              <a:solidFill>
                <a:srgbClr val="002060"/>
              </a:solidFill>
              <a:latin typeface="+mn-lt"/>
            </a:endParaRPr>
          </a:p>
          <a:p>
            <a:pPr marL="285750" indent="-285750" algn="just">
              <a:buFont typeface="Wingdings" panose="05000000000000000000" pitchFamily="2" charset="2"/>
              <a:buChar char="q"/>
              <a:defRPr/>
            </a:pPr>
            <a:endParaRPr lang="en-US" dirty="0">
              <a:solidFill>
                <a:srgbClr val="002060"/>
              </a:solidFill>
              <a:latin typeface="+mn-lt"/>
            </a:endParaRPr>
          </a:p>
          <a:p>
            <a:pPr marL="285750" indent="-285750" algn="just">
              <a:buFont typeface="Wingdings" panose="05000000000000000000" pitchFamily="2" charset="2"/>
              <a:buChar char="q"/>
              <a:defRPr/>
            </a:pPr>
            <a:r>
              <a:rPr lang="en-US" dirty="0">
                <a:solidFill>
                  <a:srgbClr val="002060"/>
                </a:solidFill>
                <a:latin typeface="+mn-lt"/>
              </a:rPr>
              <a:t>Collaboration with LIT-JINR / </a:t>
            </a:r>
            <a:r>
              <a:rPr lang="en-US" dirty="0" err="1">
                <a:solidFill>
                  <a:srgbClr val="002060"/>
                </a:solidFill>
                <a:latin typeface="+mn-lt"/>
              </a:rPr>
              <a:t>Dubna</a:t>
            </a:r>
            <a:r>
              <a:rPr lang="en-US" dirty="0">
                <a:solidFill>
                  <a:srgbClr val="002060"/>
                </a:solidFill>
                <a:latin typeface="+mn-lt"/>
              </a:rPr>
              <a:t> in the framework of the </a:t>
            </a:r>
            <a:r>
              <a:rPr lang="en-US" dirty="0" err="1" smtClean="0">
                <a:solidFill>
                  <a:srgbClr val="002060"/>
                </a:solidFill>
                <a:latin typeface="+mn-lt"/>
              </a:rPr>
              <a:t>Hulubei-Meshcheryakov</a:t>
            </a:r>
            <a:r>
              <a:rPr lang="en-US" dirty="0" smtClean="0">
                <a:solidFill>
                  <a:srgbClr val="002060"/>
                </a:solidFill>
                <a:latin typeface="+mn-lt"/>
              </a:rPr>
              <a:t> program, </a:t>
            </a:r>
            <a:r>
              <a:rPr lang="en-US" dirty="0">
                <a:solidFill>
                  <a:srgbClr val="002060"/>
                </a:solidFill>
                <a:latin typeface="+mn-lt"/>
              </a:rPr>
              <a:t>project: </a:t>
            </a:r>
            <a:r>
              <a:rPr lang="en-US" i="1" dirty="0">
                <a:solidFill>
                  <a:srgbClr val="0070C0"/>
                </a:solidFill>
                <a:latin typeface="+mn-lt"/>
              </a:rPr>
              <a:t>Optimization Investigations of the Grid and Parallel Computing Facilities at LIT-JINR and </a:t>
            </a:r>
            <a:r>
              <a:rPr lang="en-US" i="1" dirty="0" err="1">
                <a:solidFill>
                  <a:srgbClr val="0070C0"/>
                </a:solidFill>
                <a:latin typeface="+mn-lt"/>
              </a:rPr>
              <a:t>Magurele</a:t>
            </a:r>
            <a:r>
              <a:rPr lang="en-US" i="1" dirty="0">
                <a:solidFill>
                  <a:srgbClr val="0070C0"/>
                </a:solidFill>
                <a:latin typeface="+mn-lt"/>
              </a:rPr>
              <a:t> Campus</a:t>
            </a:r>
            <a:endParaRPr lang="en-US" dirty="0">
              <a:solidFill>
                <a:srgbClr val="0070C0"/>
              </a:solidFill>
              <a:latin typeface="+mn-lt"/>
            </a:endParaRPr>
          </a:p>
          <a:p>
            <a:pPr marL="285750" indent="-285750" algn="just">
              <a:buFont typeface="Wingdings" panose="05000000000000000000" pitchFamily="2" charset="2"/>
              <a:buChar char="q"/>
              <a:defRPr/>
            </a:pPr>
            <a:endParaRPr lang="en-US" dirty="0">
              <a:solidFill>
                <a:srgbClr val="002060"/>
              </a:solidFill>
              <a:latin typeface="+mn-lt"/>
            </a:endParaRPr>
          </a:p>
          <a:p>
            <a:pPr marL="285750" indent="-285750" algn="just">
              <a:buFont typeface="Wingdings" panose="05000000000000000000" pitchFamily="2" charset="2"/>
              <a:buChar char="q"/>
              <a:defRPr/>
            </a:pPr>
            <a:r>
              <a:rPr lang="en-US" i="1" dirty="0" smtClean="0">
                <a:solidFill>
                  <a:srgbClr val="0070C0"/>
                </a:solidFill>
              </a:rPr>
              <a:t>Development of Grid and HPC infrastructure for complex systems physics</a:t>
            </a:r>
            <a:r>
              <a:rPr lang="en-US" i="1" dirty="0" smtClean="0">
                <a:solidFill>
                  <a:srgbClr val="002060"/>
                </a:solidFill>
                <a:latin typeface="+mn-lt"/>
              </a:rPr>
              <a:t>, </a:t>
            </a:r>
            <a:r>
              <a:rPr lang="en-US" dirty="0">
                <a:solidFill>
                  <a:srgbClr val="002060"/>
                </a:solidFill>
                <a:latin typeface="+mn-lt"/>
              </a:rPr>
              <a:t>contract </a:t>
            </a:r>
            <a:r>
              <a:rPr lang="en-US" dirty="0" smtClean="0">
                <a:solidFill>
                  <a:srgbClr val="002060"/>
                </a:solidFill>
              </a:rPr>
              <a:t>PN09370104</a:t>
            </a:r>
            <a:r>
              <a:rPr lang="en-US" dirty="0" smtClean="0">
                <a:solidFill>
                  <a:srgbClr val="002060"/>
                </a:solidFill>
                <a:latin typeface="+mn-lt"/>
              </a:rPr>
              <a:t>, </a:t>
            </a:r>
            <a:r>
              <a:rPr lang="en-US" dirty="0" smtClean="0">
                <a:solidFill>
                  <a:srgbClr val="002060"/>
                </a:solidFill>
              </a:rPr>
              <a:t>funded by the Ministry of National Education - RDI</a:t>
            </a:r>
            <a:endParaRPr lang="en-US" dirty="0">
              <a:solidFill>
                <a:srgbClr val="002060"/>
              </a:solidFill>
            </a:endParaRPr>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7650" y="4191147"/>
            <a:ext cx="665163" cy="663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4" descr="C:\Documents and Settings\User01\Desktop\Pictur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6188" y="1709738"/>
            <a:ext cx="10795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13323" y="260570"/>
            <a:ext cx="3748655" cy="400110"/>
          </a:xfrm>
          <a:prstGeom prst="rect">
            <a:avLst/>
          </a:prstGeom>
          <a:noFill/>
          <a:ln>
            <a:noFill/>
          </a:ln>
        </p:spPr>
        <p:txBody>
          <a:bodyPr wrap="none">
            <a:spAutoFit/>
          </a:bodyPr>
          <a:lstStyle/>
          <a:p>
            <a:pPr>
              <a:spcAft>
                <a:spcPts val="600"/>
              </a:spcAft>
              <a:defRPr/>
            </a:pPr>
            <a:r>
              <a:rPr lang="en-US" sz="2000" b="1" dirty="0" smtClean="0">
                <a:solidFill>
                  <a:srgbClr val="C00000"/>
                </a:solidFill>
              </a:rPr>
              <a:t>FUNDING/ACKNOWLEDGEMENTS</a:t>
            </a:r>
            <a:endParaRPr lang="en-US" sz="2000" b="1" dirty="0">
              <a:solidFill>
                <a:srgbClr val="C00000"/>
              </a:solidFill>
              <a:latin typeface="+mn-lt"/>
            </a:endParaRPr>
          </a:p>
        </p:txBody>
      </p:sp>
      <p:sp>
        <p:nvSpPr>
          <p:cNvPr id="2" name="TextBox 1"/>
          <p:cNvSpPr txBox="1"/>
          <p:nvPr/>
        </p:nvSpPr>
        <p:spPr>
          <a:xfrm>
            <a:off x="648581" y="956931"/>
            <a:ext cx="7074181" cy="369332"/>
          </a:xfrm>
          <a:prstGeom prst="rect">
            <a:avLst/>
          </a:prstGeom>
          <a:noFill/>
        </p:spPr>
        <p:txBody>
          <a:bodyPr wrap="none" rtlCol="0">
            <a:spAutoFit/>
          </a:bodyPr>
          <a:lstStyle/>
          <a:p>
            <a:r>
              <a:rPr lang="en-US" dirty="0" smtClean="0"/>
              <a:t>Most of the funding was provided in 2012-2014 through national projects</a:t>
            </a:r>
            <a:endParaRPr lang="en-US" dirty="0"/>
          </a:p>
        </p:txBody>
      </p:sp>
    </p:spTree>
    <p:extLst>
      <p:ext uri="{BB962C8B-B14F-4D97-AF65-F5344CB8AC3E}">
        <p14:creationId xmlns:p14="http://schemas.microsoft.com/office/powerpoint/2010/main" val="2670764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0" y="6497869"/>
            <a:ext cx="9144000" cy="365125"/>
          </a:xfrm>
          <a:noFill/>
          <a:ln>
            <a:noFill/>
          </a:ln>
        </p:spPr>
        <p:style>
          <a:lnRef idx="2">
            <a:schemeClr val="dk1">
              <a:shade val="50000"/>
            </a:schemeClr>
          </a:lnRef>
          <a:fillRef idx="1">
            <a:schemeClr val="dk1"/>
          </a:fillRef>
          <a:effectRef idx="0">
            <a:schemeClr val="dk1"/>
          </a:effectRef>
          <a:fontRef idx="minor">
            <a:schemeClr val="lt1"/>
          </a:fontRef>
        </p:style>
        <p:txBody>
          <a:bodyPr/>
          <a:lstStyle/>
          <a:p>
            <a:fld id="{7BE44144-CB8D-4D61-97F0-400332D831F9}" type="slidenum">
              <a:rPr lang="en-US" smtClean="0">
                <a:solidFill>
                  <a:schemeClr val="tx1"/>
                </a:solidFill>
              </a:rPr>
              <a:t>2</a:t>
            </a:fld>
            <a:endParaRPr lang="en-US" dirty="0">
              <a:solidFill>
                <a:schemeClr val="tx1"/>
              </a:solidFill>
            </a:endParaRPr>
          </a:p>
        </p:txBody>
      </p:sp>
      <p:cxnSp>
        <p:nvCxnSpPr>
          <p:cNvPr id="14" name="Straight Connector 13"/>
          <p:cNvCxnSpPr/>
          <p:nvPr/>
        </p:nvCxnSpPr>
        <p:spPr>
          <a:xfrm>
            <a:off x="91440" y="650713"/>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14" descr="C:\Documents and Settings\User01\Desktop\rolcg-m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382" y="29009"/>
            <a:ext cx="84209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401" y="193601"/>
            <a:ext cx="1221971" cy="27432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307" y="102161"/>
            <a:ext cx="794084" cy="457200"/>
          </a:xfrm>
          <a:prstGeom prst="rect">
            <a:avLst/>
          </a:prstGeom>
        </p:spPr>
      </p:pic>
      <p:cxnSp>
        <p:nvCxnSpPr>
          <p:cNvPr id="18" name="Straight Connector 17"/>
          <p:cNvCxnSpPr/>
          <p:nvPr/>
        </p:nvCxnSpPr>
        <p:spPr>
          <a:xfrm>
            <a:off x="91440" y="6552251"/>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400" y="6552251"/>
            <a:ext cx="1797736" cy="276999"/>
          </a:xfrm>
          <a:prstGeom prst="rect">
            <a:avLst/>
          </a:prstGeom>
          <a:noFill/>
        </p:spPr>
        <p:txBody>
          <a:bodyPr wrap="none" rtlCol="0">
            <a:spAutoFit/>
          </a:bodyPr>
          <a:lstStyle/>
          <a:p>
            <a:r>
              <a:rPr lang="en-US" sz="1200" dirty="0" smtClean="0"/>
              <a:t>Grid 2014, LIT/JINR, 01.07</a:t>
            </a:r>
            <a:endParaRPr lang="en-US" sz="12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460" y="841435"/>
            <a:ext cx="8900176" cy="5557483"/>
          </a:xfrm>
          <a:prstGeom prst="rect">
            <a:avLst/>
          </a:prstGeom>
        </p:spPr>
      </p:pic>
      <p:pic>
        <p:nvPicPr>
          <p:cNvPr id="12" name="Picture 4" descr="http://media.hotnews.ro/media_server1/image-2012-02-16-11524568-0-foto-proiect-eli-magurele.jpg"/>
          <p:cNvPicPr>
            <a:picLocks noChangeAspect="1" noChangeArrowheads="1"/>
          </p:cNvPicPr>
          <p:nvPr/>
        </p:nvPicPr>
        <p:blipFill>
          <a:blip r:embed="rId7"/>
          <a:srcRect/>
          <a:stretch>
            <a:fillRect/>
          </a:stretch>
        </p:blipFill>
        <p:spPr bwMode="auto">
          <a:xfrm>
            <a:off x="5898930" y="4236110"/>
            <a:ext cx="2911475" cy="1598613"/>
          </a:xfrm>
          <a:prstGeom prst="rect">
            <a:avLst/>
          </a:prstGeom>
          <a:noFill/>
          <a:ln>
            <a:solidFill>
              <a:schemeClr val="tx2">
                <a:lumMod val="75000"/>
              </a:schemeClr>
            </a:solidFill>
          </a:ln>
        </p:spPr>
      </p:pic>
      <p:pic>
        <p:nvPicPr>
          <p:cNvPr id="13" name="Picture 9" descr="C:\Documents and Settings\User2\Desktop\reactor.png"/>
          <p:cNvPicPr>
            <a:picLocks noChangeAspect="1" noChangeArrowheads="1"/>
          </p:cNvPicPr>
          <p:nvPr/>
        </p:nvPicPr>
        <p:blipFill>
          <a:blip r:embed="rId8"/>
          <a:srcRect/>
          <a:stretch>
            <a:fillRect/>
          </a:stretch>
        </p:blipFill>
        <p:spPr bwMode="auto">
          <a:xfrm>
            <a:off x="5795963" y="1280299"/>
            <a:ext cx="3025775" cy="1255713"/>
          </a:xfrm>
          <a:prstGeom prst="rect">
            <a:avLst/>
          </a:prstGeom>
          <a:noFill/>
          <a:ln>
            <a:solidFill>
              <a:schemeClr val="tx2">
                <a:lumMod val="75000"/>
              </a:schemeClr>
            </a:solidFill>
          </a:ln>
        </p:spPr>
      </p:pic>
      <p:sp>
        <p:nvSpPr>
          <p:cNvPr id="15" name="TextBox 14"/>
          <p:cNvSpPr txBox="1"/>
          <p:nvPr/>
        </p:nvSpPr>
        <p:spPr>
          <a:xfrm>
            <a:off x="3618283" y="3880251"/>
            <a:ext cx="3086358" cy="307777"/>
          </a:xfrm>
          <a:prstGeom prst="rect">
            <a:avLst/>
          </a:prstGeom>
          <a:noFill/>
        </p:spPr>
        <p:txBody>
          <a:bodyPr wrap="none">
            <a:spAutoFit/>
          </a:bodyPr>
          <a:lstStyle/>
          <a:p>
            <a:pPr fontAlgn="auto">
              <a:spcBef>
                <a:spcPts val="0"/>
              </a:spcBef>
              <a:spcAft>
                <a:spcPts val="0"/>
              </a:spcAft>
              <a:defRPr/>
            </a:pPr>
            <a:r>
              <a:rPr lang="en-US" sz="1400" dirty="0">
                <a:solidFill>
                  <a:schemeClr val="bg1"/>
                </a:solidFill>
                <a:latin typeface="+mn-lt"/>
              </a:rPr>
              <a:t>First Romanian computer </a:t>
            </a:r>
            <a:r>
              <a:rPr lang="en-US" sz="1400" dirty="0" smtClean="0">
                <a:solidFill>
                  <a:schemeClr val="bg1"/>
                </a:solidFill>
                <a:latin typeface="+mn-lt"/>
              </a:rPr>
              <a:t>(CIFA-1, 1956</a:t>
            </a:r>
            <a:r>
              <a:rPr lang="en-US" sz="1400" dirty="0">
                <a:solidFill>
                  <a:schemeClr val="bg1"/>
                </a:solidFill>
                <a:latin typeface="+mn-lt"/>
              </a:rPr>
              <a:t>)</a:t>
            </a:r>
          </a:p>
        </p:txBody>
      </p:sp>
      <p:pic>
        <p:nvPicPr>
          <p:cNvPr id="17" name="Picture 14" descr="C:\Documents and Settings\User2\Desktop\centru.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9140" y="4889341"/>
            <a:ext cx="2286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C:\DFCTI\0ti-web\dfcti\CIFA_History\CIFA_1_02.t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48122" y="2627810"/>
            <a:ext cx="2286000" cy="15176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643204" y="5855747"/>
            <a:ext cx="2363787" cy="307975"/>
          </a:xfrm>
          <a:prstGeom prst="rect">
            <a:avLst/>
          </a:prstGeom>
          <a:noFill/>
        </p:spPr>
        <p:txBody>
          <a:bodyPr wrap="none">
            <a:spAutoFit/>
          </a:bodyPr>
          <a:lstStyle/>
          <a:p>
            <a:pPr fontAlgn="auto">
              <a:spcBef>
                <a:spcPts val="0"/>
              </a:spcBef>
              <a:spcAft>
                <a:spcPts val="0"/>
              </a:spcAft>
              <a:defRPr/>
            </a:pPr>
            <a:r>
              <a:rPr lang="en-US" sz="1400" dirty="0">
                <a:solidFill>
                  <a:schemeClr val="bg1"/>
                </a:solidFill>
                <a:latin typeface="+mn-lt"/>
              </a:rPr>
              <a:t>New computing center (2015)</a:t>
            </a:r>
          </a:p>
        </p:txBody>
      </p:sp>
      <p:sp>
        <p:nvSpPr>
          <p:cNvPr id="6" name="TextBox 5"/>
          <p:cNvSpPr txBox="1"/>
          <p:nvPr/>
        </p:nvSpPr>
        <p:spPr>
          <a:xfrm>
            <a:off x="683172" y="4260525"/>
            <a:ext cx="599092" cy="618306"/>
          </a:xfrm>
          <a:prstGeom prst="rect">
            <a:avLst/>
          </a:prstGeom>
          <a:noFill/>
          <a:ln w="38100">
            <a:solidFill>
              <a:srgbClr val="FF0000"/>
            </a:solidFill>
          </a:ln>
        </p:spPr>
        <p:txBody>
          <a:bodyPr wrap="square" rtlCol="0">
            <a:spAutoFit/>
          </a:bodyPr>
          <a:lstStyle/>
          <a:p>
            <a:endParaRPr lang="en-US" dirty="0"/>
          </a:p>
        </p:txBody>
      </p:sp>
      <p:sp>
        <p:nvSpPr>
          <p:cNvPr id="21" name="TextBox 20"/>
          <p:cNvSpPr txBox="1"/>
          <p:nvPr/>
        </p:nvSpPr>
        <p:spPr>
          <a:xfrm>
            <a:off x="3553870" y="2013398"/>
            <a:ext cx="2292487" cy="307777"/>
          </a:xfrm>
          <a:prstGeom prst="rect">
            <a:avLst/>
          </a:prstGeom>
          <a:noFill/>
        </p:spPr>
        <p:txBody>
          <a:bodyPr wrap="none">
            <a:spAutoFit/>
          </a:bodyPr>
          <a:lstStyle/>
          <a:p>
            <a:pPr fontAlgn="auto">
              <a:spcBef>
                <a:spcPts val="0"/>
              </a:spcBef>
              <a:spcAft>
                <a:spcPts val="0"/>
              </a:spcAft>
              <a:defRPr/>
            </a:pPr>
            <a:r>
              <a:rPr lang="en-US" sz="1400" dirty="0" smtClean="0">
                <a:solidFill>
                  <a:schemeClr val="bg1"/>
                </a:solidFill>
                <a:latin typeface="+mn-lt"/>
              </a:rPr>
              <a:t>VVR-S nuclear reactor (1957)</a:t>
            </a:r>
            <a:endParaRPr lang="en-US" sz="1400" dirty="0">
              <a:solidFill>
                <a:schemeClr val="bg1"/>
              </a:solidFill>
              <a:latin typeface="+mn-lt"/>
            </a:endParaRPr>
          </a:p>
        </p:txBody>
      </p:sp>
      <p:sp>
        <p:nvSpPr>
          <p:cNvPr id="22" name="TextBox 21"/>
          <p:cNvSpPr txBox="1"/>
          <p:nvPr/>
        </p:nvSpPr>
        <p:spPr>
          <a:xfrm>
            <a:off x="4710002" y="5020169"/>
            <a:ext cx="1170513" cy="307777"/>
          </a:xfrm>
          <a:prstGeom prst="rect">
            <a:avLst/>
          </a:prstGeom>
          <a:noFill/>
        </p:spPr>
        <p:txBody>
          <a:bodyPr wrap="none">
            <a:spAutoFit/>
          </a:bodyPr>
          <a:lstStyle/>
          <a:p>
            <a:pPr fontAlgn="auto">
              <a:spcBef>
                <a:spcPts val="0"/>
              </a:spcBef>
              <a:spcAft>
                <a:spcPts val="0"/>
              </a:spcAft>
              <a:defRPr/>
            </a:pPr>
            <a:r>
              <a:rPr lang="en-US" sz="1400" dirty="0" smtClean="0">
                <a:solidFill>
                  <a:schemeClr val="bg1"/>
                </a:solidFill>
              </a:rPr>
              <a:t>ELI-NP</a:t>
            </a:r>
            <a:r>
              <a:rPr lang="en-US" sz="1400" dirty="0" smtClean="0">
                <a:solidFill>
                  <a:schemeClr val="bg1"/>
                </a:solidFill>
                <a:latin typeface="+mn-lt"/>
              </a:rPr>
              <a:t> </a:t>
            </a:r>
            <a:r>
              <a:rPr lang="en-US" sz="1400" dirty="0">
                <a:solidFill>
                  <a:schemeClr val="bg1"/>
                </a:solidFill>
                <a:latin typeface="+mn-lt"/>
              </a:rPr>
              <a:t>(</a:t>
            </a:r>
            <a:r>
              <a:rPr lang="en-US" sz="1400" dirty="0" smtClean="0">
                <a:solidFill>
                  <a:schemeClr val="bg1"/>
                </a:solidFill>
                <a:latin typeface="+mn-lt"/>
              </a:rPr>
              <a:t>2018)</a:t>
            </a:r>
            <a:endParaRPr lang="en-US" sz="1400" dirty="0">
              <a:solidFill>
                <a:schemeClr val="bg1"/>
              </a:solidFill>
              <a:latin typeface="+mn-lt"/>
            </a:endParaRPr>
          </a:p>
        </p:txBody>
      </p:sp>
      <p:sp>
        <p:nvSpPr>
          <p:cNvPr id="8" name="TextBox 7"/>
          <p:cNvSpPr txBox="1"/>
          <p:nvPr/>
        </p:nvSpPr>
        <p:spPr>
          <a:xfrm>
            <a:off x="5297216" y="3026986"/>
            <a:ext cx="883062" cy="369332"/>
          </a:xfrm>
          <a:prstGeom prst="rect">
            <a:avLst/>
          </a:prstGeom>
          <a:noFill/>
        </p:spPr>
        <p:txBody>
          <a:bodyPr wrap="none" rtlCol="0">
            <a:spAutoFit/>
          </a:bodyPr>
          <a:lstStyle/>
          <a:p>
            <a:r>
              <a:rPr lang="en-US" dirty="0" smtClean="0">
                <a:solidFill>
                  <a:srgbClr val="FFFF00"/>
                </a:solidFill>
              </a:rPr>
              <a:t>Group I</a:t>
            </a:r>
            <a:endParaRPr lang="en-US" dirty="0">
              <a:solidFill>
                <a:srgbClr val="FFFF00"/>
              </a:solidFill>
            </a:endParaRPr>
          </a:p>
        </p:txBody>
      </p:sp>
      <p:sp>
        <p:nvSpPr>
          <p:cNvPr id="23" name="TextBox 22"/>
          <p:cNvSpPr txBox="1"/>
          <p:nvPr/>
        </p:nvSpPr>
        <p:spPr>
          <a:xfrm>
            <a:off x="1371616" y="4325007"/>
            <a:ext cx="940770" cy="369332"/>
          </a:xfrm>
          <a:prstGeom prst="rect">
            <a:avLst/>
          </a:prstGeom>
          <a:noFill/>
        </p:spPr>
        <p:txBody>
          <a:bodyPr wrap="none" rtlCol="0">
            <a:spAutoFit/>
          </a:bodyPr>
          <a:lstStyle/>
          <a:p>
            <a:r>
              <a:rPr lang="en-US" dirty="0" smtClean="0">
                <a:solidFill>
                  <a:srgbClr val="FFFF00"/>
                </a:solidFill>
              </a:rPr>
              <a:t>Group II</a:t>
            </a:r>
            <a:endParaRPr lang="en-US" dirty="0">
              <a:solidFill>
                <a:srgbClr val="FFFF00"/>
              </a:solidFill>
            </a:endParaRPr>
          </a:p>
        </p:txBody>
      </p:sp>
      <p:sp>
        <p:nvSpPr>
          <p:cNvPr id="24" name="TextBox 23"/>
          <p:cNvSpPr txBox="1"/>
          <p:nvPr/>
        </p:nvSpPr>
        <p:spPr>
          <a:xfrm>
            <a:off x="113323" y="260570"/>
            <a:ext cx="1010213" cy="400110"/>
          </a:xfrm>
          <a:prstGeom prst="rect">
            <a:avLst/>
          </a:prstGeom>
          <a:noFill/>
          <a:ln>
            <a:noFill/>
          </a:ln>
        </p:spPr>
        <p:txBody>
          <a:bodyPr wrap="none">
            <a:spAutoFit/>
          </a:bodyPr>
          <a:lstStyle/>
          <a:p>
            <a:pPr>
              <a:spcAft>
                <a:spcPts val="600"/>
              </a:spcAft>
              <a:defRPr/>
            </a:pPr>
            <a:r>
              <a:rPr lang="en-US" sz="2000" b="1" dirty="0" smtClean="0">
                <a:solidFill>
                  <a:srgbClr val="C00000"/>
                </a:solidFill>
              </a:rPr>
              <a:t>IFIN-HH</a:t>
            </a:r>
            <a:endParaRPr lang="en-US" sz="2000" b="1" dirty="0">
              <a:solidFill>
                <a:srgbClr val="C00000"/>
              </a:solidFill>
              <a:latin typeface="+mn-lt"/>
            </a:endParaRPr>
          </a:p>
        </p:txBody>
      </p:sp>
    </p:spTree>
    <p:extLst>
      <p:ext uri="{BB962C8B-B14F-4D97-AF65-F5344CB8AC3E}">
        <p14:creationId xmlns:p14="http://schemas.microsoft.com/office/powerpoint/2010/main" val="2182008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0" y="6497869"/>
            <a:ext cx="9144000" cy="365125"/>
          </a:xfrm>
          <a:noFill/>
          <a:ln>
            <a:noFill/>
          </a:ln>
        </p:spPr>
        <p:style>
          <a:lnRef idx="2">
            <a:schemeClr val="dk1">
              <a:shade val="50000"/>
            </a:schemeClr>
          </a:lnRef>
          <a:fillRef idx="1">
            <a:schemeClr val="dk1"/>
          </a:fillRef>
          <a:effectRef idx="0">
            <a:schemeClr val="dk1"/>
          </a:effectRef>
          <a:fontRef idx="minor">
            <a:schemeClr val="lt1"/>
          </a:fontRef>
        </p:style>
        <p:txBody>
          <a:bodyPr/>
          <a:lstStyle/>
          <a:p>
            <a:fld id="{7BE44144-CB8D-4D61-97F0-400332D831F9}" type="slidenum">
              <a:rPr lang="en-US" smtClean="0">
                <a:solidFill>
                  <a:schemeClr val="tx1"/>
                </a:solidFill>
              </a:rPr>
              <a:t>3</a:t>
            </a:fld>
            <a:endParaRPr lang="en-US" dirty="0">
              <a:solidFill>
                <a:schemeClr val="tx1"/>
              </a:solidFill>
            </a:endParaRPr>
          </a:p>
        </p:txBody>
      </p:sp>
      <p:cxnSp>
        <p:nvCxnSpPr>
          <p:cNvPr id="14" name="Straight Connector 13"/>
          <p:cNvCxnSpPr/>
          <p:nvPr/>
        </p:nvCxnSpPr>
        <p:spPr>
          <a:xfrm>
            <a:off x="91440" y="650713"/>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14" descr="C:\Documents and Settings\User01\Desktop\rolcg-m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382" y="29009"/>
            <a:ext cx="84209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401" y="193601"/>
            <a:ext cx="1221971" cy="27432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307" y="102161"/>
            <a:ext cx="794084" cy="457200"/>
          </a:xfrm>
          <a:prstGeom prst="rect">
            <a:avLst/>
          </a:prstGeom>
        </p:spPr>
      </p:pic>
      <p:cxnSp>
        <p:nvCxnSpPr>
          <p:cNvPr id="18" name="Straight Connector 17"/>
          <p:cNvCxnSpPr/>
          <p:nvPr/>
        </p:nvCxnSpPr>
        <p:spPr>
          <a:xfrm>
            <a:off x="91440" y="6552251"/>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400" y="6552251"/>
            <a:ext cx="1797736" cy="276999"/>
          </a:xfrm>
          <a:prstGeom prst="rect">
            <a:avLst/>
          </a:prstGeom>
          <a:noFill/>
        </p:spPr>
        <p:txBody>
          <a:bodyPr wrap="none" rtlCol="0">
            <a:spAutoFit/>
          </a:bodyPr>
          <a:lstStyle/>
          <a:p>
            <a:r>
              <a:rPr lang="en-US" sz="1200" dirty="0" smtClean="0"/>
              <a:t>Grid 2014, LIT/JINR, 01.07</a:t>
            </a:r>
            <a:endParaRPr lang="en-US" sz="1200" dirty="0"/>
          </a:p>
        </p:txBody>
      </p:sp>
      <p:pic>
        <p:nvPicPr>
          <p:cNvPr id="11" name="Picture 9" descr="C:\Documents and Settings\User2\Desktop\visan.png"/>
          <p:cNvPicPr>
            <a:picLocks noChangeAspect="1" noChangeArrowheads="1"/>
          </p:cNvPicPr>
          <p:nvPr/>
        </p:nvPicPr>
        <p:blipFill>
          <a:blip r:embed="rId6"/>
          <a:srcRect/>
          <a:stretch>
            <a:fillRect/>
          </a:stretch>
        </p:blipFill>
        <p:spPr bwMode="auto">
          <a:xfrm>
            <a:off x="6659563" y="2821920"/>
            <a:ext cx="2424112" cy="1706563"/>
          </a:xfrm>
          <a:prstGeom prst="rect">
            <a:avLst/>
          </a:prstGeom>
          <a:noFill/>
          <a:ln w="9525">
            <a:solidFill>
              <a:schemeClr val="tx1">
                <a:lumMod val="65000"/>
                <a:lumOff val="35000"/>
              </a:schemeClr>
            </a:solidFill>
            <a:miter lim="800000"/>
            <a:headEnd/>
            <a:tailEnd/>
          </a:ln>
        </p:spPr>
      </p:pic>
      <p:pic>
        <p:nvPicPr>
          <p:cNvPr id="12"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38925" y="962958"/>
            <a:ext cx="2470150" cy="170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38925" y="4715681"/>
            <a:ext cx="2470150" cy="169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9"/>
          <p:cNvGrpSpPr>
            <a:grpSpLocks/>
          </p:cNvGrpSpPr>
          <p:nvPr/>
        </p:nvGrpSpPr>
        <p:grpSpPr bwMode="auto">
          <a:xfrm>
            <a:off x="34925" y="842308"/>
            <a:ext cx="2470150" cy="5651500"/>
            <a:chOff x="107504" y="1071697"/>
            <a:chExt cx="2468880" cy="5650710"/>
          </a:xfrm>
        </p:grpSpPr>
        <p:pic>
          <p:nvPicPr>
            <p:cNvPr id="17"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7504" y="1071697"/>
              <a:ext cx="2468880" cy="178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7504" y="4941168"/>
              <a:ext cx="2468880" cy="178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Chart 1"/>
            <p:cNvPicPr>
              <a:picLocks noChangeArrowheads="1"/>
            </p:cNvPicPr>
            <p:nvPr/>
          </p:nvPicPr>
          <p:blipFill>
            <a:blip r:embed="rId11" cstate="print">
              <a:extLst>
                <a:ext uri="{28A0092B-C50C-407E-A947-70E740481C1C}">
                  <a14:useLocalDpi xmlns:a14="http://schemas.microsoft.com/office/drawing/2010/main" val="0"/>
                </a:ext>
              </a:extLst>
            </a:blip>
            <a:srcRect b="-105"/>
            <a:stretch>
              <a:fillRect/>
            </a:stretch>
          </p:blipFill>
          <p:spPr bwMode="auto">
            <a:xfrm>
              <a:off x="107504" y="2924944"/>
              <a:ext cx="2468880" cy="193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ctangle 20"/>
          <p:cNvSpPr/>
          <p:nvPr/>
        </p:nvSpPr>
        <p:spPr>
          <a:xfrm>
            <a:off x="2555875" y="2332976"/>
            <a:ext cx="4086225" cy="4185761"/>
          </a:xfrm>
          <a:prstGeom prst="rect">
            <a:avLst/>
          </a:prstGeom>
        </p:spPr>
        <p:txBody>
          <a:bodyPr>
            <a:spAutoFit/>
          </a:bodyPr>
          <a:lstStyle/>
          <a:p>
            <a:pPr algn="just" eaLnBrk="1" hangingPunct="1">
              <a:defRPr/>
            </a:pPr>
            <a:r>
              <a:rPr lang="en-US" sz="1600" dirty="0">
                <a:solidFill>
                  <a:srgbClr val="002060"/>
                </a:solidFill>
                <a:latin typeface="+mn-lt"/>
              </a:rPr>
              <a:t>DFCTI </a:t>
            </a:r>
            <a:r>
              <a:rPr lang="en-US" sz="1600" dirty="0" smtClean="0">
                <a:solidFill>
                  <a:srgbClr val="002060"/>
                </a:solidFill>
                <a:latin typeface="+mn-lt"/>
              </a:rPr>
              <a:t>coordinates </a:t>
            </a:r>
            <a:r>
              <a:rPr lang="en-US" sz="1600" dirty="0">
                <a:solidFill>
                  <a:srgbClr val="002060"/>
                </a:solidFill>
                <a:latin typeface="+mn-lt"/>
              </a:rPr>
              <a:t>the </a:t>
            </a:r>
            <a:r>
              <a:rPr lang="en-US" sz="1600" dirty="0" smtClean="0">
                <a:solidFill>
                  <a:srgbClr val="002060"/>
                </a:solidFill>
              </a:rPr>
              <a:t>Romanian</a:t>
            </a:r>
            <a:r>
              <a:rPr lang="en-US" sz="1600" dirty="0" smtClean="0">
                <a:solidFill>
                  <a:srgbClr val="002060"/>
                </a:solidFill>
                <a:latin typeface="+mn-lt"/>
              </a:rPr>
              <a:t> </a:t>
            </a:r>
            <a:r>
              <a:rPr lang="en-US" sz="1600" dirty="0">
                <a:solidFill>
                  <a:srgbClr val="002060"/>
                </a:solidFill>
                <a:latin typeface="+mn-lt"/>
              </a:rPr>
              <a:t>Tier-2 Federation (RO-LCG), which contribute to the computational support of three of the LHC experiments within the WLCG </a:t>
            </a:r>
            <a:r>
              <a:rPr lang="en-US" sz="1600" dirty="0" smtClean="0">
                <a:solidFill>
                  <a:srgbClr val="002060"/>
                </a:solidFill>
                <a:latin typeface="+mn-lt"/>
              </a:rPr>
              <a:t>collaboration.</a:t>
            </a:r>
          </a:p>
          <a:p>
            <a:pPr algn="just">
              <a:spcBef>
                <a:spcPts val="600"/>
              </a:spcBef>
              <a:defRPr/>
            </a:pPr>
            <a:r>
              <a:rPr lang="en-US" sz="1600" dirty="0">
                <a:solidFill>
                  <a:srgbClr val="002060"/>
                </a:solidFill>
              </a:rPr>
              <a:t>The technical expertise of the staff includes HPC and grid technologies, algorithm programming and optimization, distributed data access and management, advanced networking, cluster architectures and optimization, parallel computing, symbolic computing, molecular dynamics</a:t>
            </a:r>
            <a:r>
              <a:rPr lang="en-US" sz="1600" dirty="0" smtClean="0">
                <a:solidFill>
                  <a:srgbClr val="002060"/>
                </a:solidFill>
              </a:rPr>
              <a:t>.</a:t>
            </a:r>
          </a:p>
          <a:p>
            <a:pPr algn="just">
              <a:spcBef>
                <a:spcPts val="600"/>
              </a:spcBef>
              <a:defRPr/>
            </a:pPr>
            <a:r>
              <a:rPr lang="en-US" sz="1600" dirty="0" smtClean="0">
                <a:solidFill>
                  <a:srgbClr val="002060"/>
                </a:solidFill>
              </a:rPr>
              <a:t>The </a:t>
            </a:r>
            <a:r>
              <a:rPr lang="en-US" sz="1600" dirty="0">
                <a:solidFill>
                  <a:srgbClr val="002060"/>
                </a:solidFill>
              </a:rPr>
              <a:t>staff </a:t>
            </a:r>
            <a:r>
              <a:rPr lang="en-US" sz="1600" dirty="0" smtClean="0">
                <a:solidFill>
                  <a:srgbClr val="002060"/>
                </a:solidFill>
              </a:rPr>
              <a:t>also conducts </a:t>
            </a:r>
            <a:r>
              <a:rPr lang="en-US" sz="1600" dirty="0">
                <a:solidFill>
                  <a:srgbClr val="002060"/>
                </a:solidFill>
              </a:rPr>
              <a:t>inter- and multidisciplinary research in areas such as strongly correlated systems, nuclear and </a:t>
            </a:r>
            <a:r>
              <a:rPr lang="en-US" sz="1600" dirty="0" smtClean="0">
                <a:solidFill>
                  <a:srgbClr val="002060"/>
                </a:solidFill>
              </a:rPr>
              <a:t>sub-nuclear </a:t>
            </a:r>
            <a:r>
              <a:rPr lang="en-US" sz="1600" dirty="0">
                <a:solidFill>
                  <a:srgbClr val="002060"/>
                </a:solidFill>
              </a:rPr>
              <a:t>phenomena, condensed matter and </a:t>
            </a:r>
            <a:r>
              <a:rPr lang="en-US" sz="1600" dirty="0" err="1">
                <a:solidFill>
                  <a:srgbClr val="002060"/>
                </a:solidFill>
              </a:rPr>
              <a:t>biomolecular</a:t>
            </a:r>
            <a:r>
              <a:rPr lang="en-US" sz="1600" dirty="0">
                <a:solidFill>
                  <a:srgbClr val="002060"/>
                </a:solidFill>
              </a:rPr>
              <a:t> </a:t>
            </a:r>
            <a:r>
              <a:rPr lang="en-US" sz="1600" dirty="0" smtClean="0">
                <a:solidFill>
                  <a:srgbClr val="002060"/>
                </a:solidFill>
              </a:rPr>
              <a:t>systems</a:t>
            </a:r>
            <a:r>
              <a:rPr lang="en-US" sz="1600" dirty="0">
                <a:solidFill>
                  <a:srgbClr val="002060"/>
                </a:solidFill>
              </a:rPr>
              <a:t>.</a:t>
            </a:r>
          </a:p>
        </p:txBody>
      </p:sp>
      <p:sp>
        <p:nvSpPr>
          <p:cNvPr id="23" name="Rectangle 22"/>
          <p:cNvSpPr/>
          <p:nvPr/>
        </p:nvSpPr>
        <p:spPr>
          <a:xfrm>
            <a:off x="2531298" y="825996"/>
            <a:ext cx="4086225" cy="1570037"/>
          </a:xfrm>
          <a:prstGeom prst="rect">
            <a:avLst/>
          </a:prstGeom>
        </p:spPr>
        <p:txBody>
          <a:bodyPr>
            <a:spAutoFit/>
          </a:bodyPr>
          <a:lstStyle/>
          <a:p>
            <a:pPr algn="just" eaLnBrk="1" hangingPunct="1">
              <a:defRPr/>
            </a:pPr>
            <a:r>
              <a:rPr lang="en-US" sz="1600" dirty="0">
                <a:solidFill>
                  <a:srgbClr val="002060"/>
                </a:solidFill>
                <a:latin typeface="+mn-lt"/>
              </a:rPr>
              <a:t>DFCTI hosts, develops and administrates one of the most important e-infrastructures in the country, that includes HPC and </a:t>
            </a:r>
            <a:r>
              <a:rPr lang="en-US" sz="1600" dirty="0" smtClean="0">
                <a:solidFill>
                  <a:srgbClr val="002060"/>
                </a:solidFill>
                <a:latin typeface="+mn-lt"/>
              </a:rPr>
              <a:t>Grid </a:t>
            </a:r>
            <a:r>
              <a:rPr lang="en-US" sz="1600" dirty="0">
                <a:solidFill>
                  <a:srgbClr val="002060"/>
                </a:solidFill>
                <a:latin typeface="+mn-lt"/>
              </a:rPr>
              <a:t>computing facilities dedicated to the support of the research community within IFIN-HH and of the large scale international collaborations</a:t>
            </a:r>
          </a:p>
        </p:txBody>
      </p:sp>
      <p:sp>
        <p:nvSpPr>
          <p:cNvPr id="24" name="TextBox 23"/>
          <p:cNvSpPr txBox="1"/>
          <p:nvPr/>
        </p:nvSpPr>
        <p:spPr>
          <a:xfrm>
            <a:off x="113323" y="260570"/>
            <a:ext cx="794833" cy="400110"/>
          </a:xfrm>
          <a:prstGeom prst="rect">
            <a:avLst/>
          </a:prstGeom>
          <a:noFill/>
          <a:ln>
            <a:noFill/>
          </a:ln>
        </p:spPr>
        <p:txBody>
          <a:bodyPr wrap="none">
            <a:spAutoFit/>
          </a:bodyPr>
          <a:lstStyle/>
          <a:p>
            <a:pPr>
              <a:spcAft>
                <a:spcPts val="600"/>
              </a:spcAft>
              <a:defRPr/>
            </a:pPr>
            <a:r>
              <a:rPr lang="en-US" sz="2000" b="1" dirty="0" smtClean="0">
                <a:solidFill>
                  <a:srgbClr val="C00000"/>
                </a:solidFill>
              </a:rPr>
              <a:t>DFCTI</a:t>
            </a:r>
            <a:endParaRPr lang="en-US" sz="2000" b="1" dirty="0">
              <a:solidFill>
                <a:srgbClr val="C00000"/>
              </a:solidFill>
              <a:latin typeface="+mn-lt"/>
            </a:endParaRPr>
          </a:p>
        </p:txBody>
      </p:sp>
    </p:spTree>
    <p:extLst>
      <p:ext uri="{BB962C8B-B14F-4D97-AF65-F5344CB8AC3E}">
        <p14:creationId xmlns:p14="http://schemas.microsoft.com/office/powerpoint/2010/main" val="1613118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0" y="6497869"/>
            <a:ext cx="9144000" cy="365125"/>
          </a:xfrm>
          <a:noFill/>
          <a:ln>
            <a:noFill/>
          </a:ln>
        </p:spPr>
        <p:style>
          <a:lnRef idx="2">
            <a:schemeClr val="dk1">
              <a:shade val="50000"/>
            </a:schemeClr>
          </a:lnRef>
          <a:fillRef idx="1">
            <a:schemeClr val="dk1"/>
          </a:fillRef>
          <a:effectRef idx="0">
            <a:schemeClr val="dk1"/>
          </a:effectRef>
          <a:fontRef idx="minor">
            <a:schemeClr val="lt1"/>
          </a:fontRef>
        </p:style>
        <p:txBody>
          <a:bodyPr/>
          <a:lstStyle/>
          <a:p>
            <a:fld id="{7BE44144-CB8D-4D61-97F0-400332D831F9}" type="slidenum">
              <a:rPr lang="en-US" smtClean="0">
                <a:solidFill>
                  <a:schemeClr val="tx1"/>
                </a:solidFill>
              </a:rPr>
              <a:t>4</a:t>
            </a:fld>
            <a:endParaRPr lang="en-US" dirty="0">
              <a:solidFill>
                <a:schemeClr val="tx1"/>
              </a:solidFill>
            </a:endParaRPr>
          </a:p>
        </p:txBody>
      </p:sp>
      <p:cxnSp>
        <p:nvCxnSpPr>
          <p:cNvPr id="14" name="Straight Connector 13"/>
          <p:cNvCxnSpPr/>
          <p:nvPr/>
        </p:nvCxnSpPr>
        <p:spPr>
          <a:xfrm>
            <a:off x="91440" y="650713"/>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14" descr="C:\Documents and Settings\User01\Desktop\rolcg-m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382" y="29009"/>
            <a:ext cx="84209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401" y="193601"/>
            <a:ext cx="1221971" cy="27432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307" y="102161"/>
            <a:ext cx="794084" cy="457200"/>
          </a:xfrm>
          <a:prstGeom prst="rect">
            <a:avLst/>
          </a:prstGeom>
        </p:spPr>
      </p:pic>
      <p:cxnSp>
        <p:nvCxnSpPr>
          <p:cNvPr id="18" name="Straight Connector 17"/>
          <p:cNvCxnSpPr/>
          <p:nvPr/>
        </p:nvCxnSpPr>
        <p:spPr>
          <a:xfrm>
            <a:off x="91440" y="6552251"/>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1889" y="3200400"/>
            <a:ext cx="4629141" cy="3117402"/>
          </a:xfrm>
          <a:prstGeom prst="rect">
            <a:avLst/>
          </a:prstGeom>
          <a:ln>
            <a:solidFill>
              <a:schemeClr val="bg1">
                <a:lumMod val="65000"/>
              </a:schemeClr>
            </a:solidFill>
          </a:ln>
        </p:spPr>
      </p:pic>
      <p:sp>
        <p:nvSpPr>
          <p:cNvPr id="10" name="TextBox 9"/>
          <p:cNvSpPr txBox="1"/>
          <p:nvPr/>
        </p:nvSpPr>
        <p:spPr>
          <a:xfrm>
            <a:off x="49400" y="6552251"/>
            <a:ext cx="1797736" cy="276999"/>
          </a:xfrm>
          <a:prstGeom prst="rect">
            <a:avLst/>
          </a:prstGeom>
          <a:noFill/>
        </p:spPr>
        <p:txBody>
          <a:bodyPr wrap="none" rtlCol="0">
            <a:spAutoFit/>
          </a:bodyPr>
          <a:lstStyle/>
          <a:p>
            <a:r>
              <a:rPr lang="en-US" sz="1200" dirty="0" smtClean="0"/>
              <a:t>Grid 2014, LIT/JINR, 01.07</a:t>
            </a:r>
            <a:endParaRPr lang="en-US" sz="1200" dirty="0"/>
          </a:p>
        </p:txBody>
      </p:sp>
      <p:pic>
        <p:nvPicPr>
          <p:cNvPr id="11" name="Picture 2" descr="experimente"/>
          <p:cNvPicPr>
            <a:picLocks noChangeAspect="1" noChangeArrowheads="1"/>
          </p:cNvPicPr>
          <p:nvPr/>
        </p:nvPicPr>
        <p:blipFill>
          <a:blip r:embed="rId7" cstate="print"/>
          <a:srcRect/>
          <a:stretch>
            <a:fillRect/>
          </a:stretch>
        </p:blipFill>
        <p:spPr bwMode="auto">
          <a:xfrm>
            <a:off x="5502163" y="903288"/>
            <a:ext cx="3168650" cy="2025650"/>
          </a:xfrm>
          <a:prstGeom prst="rect">
            <a:avLst/>
          </a:prstGeom>
          <a:noFill/>
          <a:ln w="9525">
            <a:noFill/>
            <a:miter lim="800000"/>
            <a:headEnd/>
            <a:tailEnd/>
          </a:ln>
        </p:spPr>
      </p:pic>
      <p:sp>
        <p:nvSpPr>
          <p:cNvPr id="12" name="TextBox 18"/>
          <p:cNvSpPr txBox="1">
            <a:spLocks noChangeArrowheads="1"/>
          </p:cNvSpPr>
          <p:nvPr/>
        </p:nvSpPr>
        <p:spPr bwMode="auto">
          <a:xfrm>
            <a:off x="120650" y="1501278"/>
            <a:ext cx="4518230" cy="3716402"/>
          </a:xfrm>
          <a:prstGeom prst="rect">
            <a:avLst/>
          </a:prstGeom>
          <a:noFill/>
          <a:ln w="9525">
            <a:noFill/>
            <a:miter lim="800000"/>
            <a:headEnd/>
            <a:tailEnd/>
          </a:ln>
        </p:spPr>
        <p:txBody>
          <a:bodyPr wrap="square">
            <a:spAutoFit/>
          </a:bodyPr>
          <a:lstStyle/>
          <a:p>
            <a:pPr algn="just">
              <a:spcAft>
                <a:spcPts val="600"/>
              </a:spcAft>
              <a:defRPr/>
            </a:pPr>
            <a:r>
              <a:rPr lang="en-US" sz="1600" b="1" dirty="0" smtClean="0">
                <a:solidFill>
                  <a:srgbClr val="0070C0"/>
                </a:solidFill>
                <a:latin typeface="+mn-lt"/>
              </a:rPr>
              <a:t>Resource </a:t>
            </a:r>
            <a:r>
              <a:rPr lang="en-US" sz="1600" b="1" dirty="0" err="1">
                <a:solidFill>
                  <a:srgbClr val="0070C0"/>
                </a:solidFill>
                <a:latin typeface="+mn-lt"/>
              </a:rPr>
              <a:t>centres</a:t>
            </a:r>
            <a:r>
              <a:rPr lang="en-US" sz="1600" b="1" dirty="0">
                <a:solidFill>
                  <a:srgbClr val="0070C0"/>
                </a:solidFill>
                <a:latin typeface="+mn-lt"/>
              </a:rPr>
              <a:t> </a:t>
            </a:r>
            <a:endParaRPr lang="en-US" sz="1600" dirty="0">
              <a:latin typeface="+mn-lt"/>
            </a:endParaRPr>
          </a:p>
          <a:p>
            <a:pPr algn="just">
              <a:spcAft>
                <a:spcPts val="300"/>
              </a:spcAft>
              <a:buFont typeface="Arial" pitchFamily="34" charset="0"/>
              <a:buChar char="•"/>
              <a:defRPr/>
            </a:pPr>
            <a:r>
              <a:rPr lang="en-US" sz="1600" b="1" dirty="0">
                <a:solidFill>
                  <a:srgbClr val="002060"/>
                </a:solidFill>
                <a:latin typeface="+mn-lt"/>
              </a:rPr>
              <a:t>  IFIN-HH</a:t>
            </a:r>
            <a:r>
              <a:rPr lang="en-US" sz="1600" dirty="0">
                <a:solidFill>
                  <a:srgbClr val="002060"/>
                </a:solidFill>
                <a:latin typeface="+mn-lt"/>
              </a:rPr>
              <a:t>:</a:t>
            </a:r>
          </a:p>
          <a:p>
            <a:pPr lvl="1" algn="just">
              <a:spcAft>
                <a:spcPts val="0"/>
              </a:spcAft>
              <a:defRPr/>
            </a:pPr>
            <a:r>
              <a:rPr lang="en-US" sz="1600" dirty="0">
                <a:solidFill>
                  <a:srgbClr val="C00000"/>
                </a:solidFill>
                <a:latin typeface="+mn-lt"/>
              </a:rPr>
              <a:t>RO-07-NIPNE</a:t>
            </a:r>
            <a:r>
              <a:rPr lang="en-US" sz="1600" dirty="0">
                <a:solidFill>
                  <a:srgbClr val="002060"/>
                </a:solidFill>
                <a:latin typeface="+mn-lt"/>
              </a:rPr>
              <a:t> (</a:t>
            </a:r>
            <a:r>
              <a:rPr lang="en-US" sz="1400" dirty="0" err="1">
                <a:solidFill>
                  <a:srgbClr val="002060"/>
                </a:solidFill>
                <a:latin typeface="Courier New" pitchFamily="49" charset="0"/>
                <a:cs typeface="Courier New" pitchFamily="49" charset="0"/>
              </a:rPr>
              <a:t>alice</a:t>
            </a:r>
            <a:r>
              <a:rPr lang="en-US" sz="1600" dirty="0">
                <a:solidFill>
                  <a:srgbClr val="002060"/>
                </a:solidFill>
                <a:latin typeface="+mn-lt"/>
              </a:rPr>
              <a:t>, </a:t>
            </a:r>
            <a:r>
              <a:rPr lang="en-US" sz="1400" dirty="0">
                <a:solidFill>
                  <a:srgbClr val="002060"/>
                </a:solidFill>
                <a:latin typeface="Courier New" pitchFamily="49" charset="0"/>
                <a:cs typeface="Courier New" pitchFamily="49" charset="0"/>
              </a:rPr>
              <a:t>atlas</a:t>
            </a:r>
            <a:r>
              <a:rPr lang="en-US" sz="1600" dirty="0">
                <a:solidFill>
                  <a:srgbClr val="002060"/>
                </a:solidFill>
                <a:latin typeface="+mn-lt"/>
              </a:rPr>
              <a:t>, </a:t>
            </a:r>
            <a:r>
              <a:rPr lang="en-US" sz="1400" dirty="0" err="1">
                <a:solidFill>
                  <a:srgbClr val="002060"/>
                </a:solidFill>
                <a:latin typeface="Courier New" pitchFamily="49" charset="0"/>
                <a:cs typeface="Courier New" pitchFamily="49" charset="0"/>
              </a:rPr>
              <a:t>lhcb</a:t>
            </a:r>
            <a:r>
              <a:rPr lang="en-US" sz="1600" dirty="0" smtClean="0">
                <a:solidFill>
                  <a:srgbClr val="002060"/>
                </a:solidFill>
                <a:latin typeface="+mn-lt"/>
              </a:rPr>
              <a:t>), @DFCTI</a:t>
            </a:r>
          </a:p>
          <a:p>
            <a:pPr lvl="1" algn="just">
              <a:spcAft>
                <a:spcPts val="0"/>
              </a:spcAft>
              <a:defRPr/>
            </a:pPr>
            <a:r>
              <a:rPr lang="en-US" sz="1600" dirty="0">
                <a:solidFill>
                  <a:srgbClr val="002060"/>
                </a:solidFill>
                <a:latin typeface="+mn-lt"/>
              </a:rPr>
              <a:t>NIHAM </a:t>
            </a:r>
            <a:r>
              <a:rPr lang="en-US" sz="1600" dirty="0">
                <a:solidFill>
                  <a:srgbClr val="002060"/>
                </a:solidFill>
              </a:rPr>
              <a:t>(</a:t>
            </a:r>
            <a:r>
              <a:rPr lang="en-US" sz="1400" dirty="0" err="1">
                <a:solidFill>
                  <a:srgbClr val="002060"/>
                </a:solidFill>
                <a:latin typeface="Courier New" pitchFamily="49" charset="0"/>
                <a:cs typeface="Courier New" pitchFamily="49" charset="0"/>
              </a:rPr>
              <a:t>alice</a:t>
            </a:r>
            <a:r>
              <a:rPr lang="en-US" sz="1600" dirty="0">
                <a:solidFill>
                  <a:srgbClr val="002060"/>
                </a:solidFill>
              </a:rPr>
              <a:t>)</a:t>
            </a:r>
          </a:p>
          <a:p>
            <a:pPr lvl="1" algn="just">
              <a:spcAft>
                <a:spcPts val="0"/>
              </a:spcAft>
              <a:defRPr/>
            </a:pPr>
            <a:r>
              <a:rPr lang="en-US" sz="1600" dirty="0" smtClean="0">
                <a:solidFill>
                  <a:srgbClr val="002060"/>
                </a:solidFill>
                <a:latin typeface="+mn-lt"/>
              </a:rPr>
              <a:t>RO-02-NIPNE</a:t>
            </a:r>
            <a:r>
              <a:rPr lang="en-US" sz="1600" dirty="0" smtClean="0">
                <a:solidFill>
                  <a:srgbClr val="002060"/>
                </a:solidFill>
              </a:rPr>
              <a:t> (</a:t>
            </a:r>
            <a:r>
              <a:rPr lang="en-US" sz="1400" dirty="0" smtClean="0">
                <a:solidFill>
                  <a:srgbClr val="002060"/>
                </a:solidFill>
                <a:latin typeface="Courier New" pitchFamily="49" charset="0"/>
                <a:cs typeface="Courier New" pitchFamily="49" charset="0"/>
              </a:rPr>
              <a:t>atlas</a:t>
            </a:r>
            <a:r>
              <a:rPr lang="en-US" sz="1600" dirty="0" smtClean="0">
                <a:solidFill>
                  <a:srgbClr val="002060"/>
                </a:solidFill>
              </a:rPr>
              <a:t>)</a:t>
            </a:r>
          </a:p>
          <a:p>
            <a:pPr lvl="1" algn="just">
              <a:spcAft>
                <a:spcPts val="0"/>
              </a:spcAft>
              <a:defRPr/>
            </a:pPr>
            <a:r>
              <a:rPr lang="en-US" sz="1600" dirty="0" smtClean="0">
                <a:solidFill>
                  <a:srgbClr val="C00000"/>
                </a:solidFill>
                <a:latin typeface="+mn-lt"/>
              </a:rPr>
              <a:t>RO-11-NIPNE</a:t>
            </a:r>
            <a:r>
              <a:rPr lang="en-US" sz="1600" dirty="0" smtClean="0">
                <a:solidFill>
                  <a:srgbClr val="002060"/>
                </a:solidFill>
              </a:rPr>
              <a:t> (</a:t>
            </a:r>
            <a:r>
              <a:rPr lang="en-US" sz="1400" dirty="0" err="1" smtClean="0">
                <a:solidFill>
                  <a:srgbClr val="002060"/>
                </a:solidFill>
                <a:latin typeface="Courier New" pitchFamily="49" charset="0"/>
                <a:cs typeface="Courier New" pitchFamily="49" charset="0"/>
              </a:rPr>
              <a:t>lhcb</a:t>
            </a:r>
            <a:r>
              <a:rPr lang="en-US" sz="1600" dirty="0" smtClean="0">
                <a:solidFill>
                  <a:srgbClr val="002060"/>
                </a:solidFill>
              </a:rPr>
              <a:t>), @DFCTI</a:t>
            </a:r>
            <a:endParaRPr lang="en-US" sz="1600" dirty="0">
              <a:solidFill>
                <a:srgbClr val="002060"/>
              </a:solidFill>
              <a:latin typeface="+mn-lt"/>
            </a:endParaRPr>
          </a:p>
          <a:p>
            <a:pPr algn="just">
              <a:spcAft>
                <a:spcPts val="300"/>
              </a:spcAft>
              <a:buFont typeface="Arial" pitchFamily="34" charset="0"/>
              <a:buChar char="•"/>
              <a:defRPr/>
            </a:pPr>
            <a:r>
              <a:rPr lang="en-US" sz="1600" dirty="0">
                <a:solidFill>
                  <a:srgbClr val="002060"/>
                </a:solidFill>
                <a:latin typeface="+mn-lt"/>
              </a:rPr>
              <a:t>  </a:t>
            </a:r>
            <a:r>
              <a:rPr lang="en-US" sz="1600" b="1" dirty="0">
                <a:solidFill>
                  <a:srgbClr val="002060"/>
                </a:solidFill>
                <a:latin typeface="+mn-lt"/>
              </a:rPr>
              <a:t>ISS</a:t>
            </a:r>
            <a:r>
              <a:rPr lang="en-US" sz="1600" dirty="0">
                <a:solidFill>
                  <a:srgbClr val="002060"/>
                </a:solidFill>
                <a:latin typeface="+mn-lt"/>
              </a:rPr>
              <a:t> = Institute of Space </a:t>
            </a:r>
            <a:r>
              <a:rPr lang="en-US" sz="1600" dirty="0" smtClean="0">
                <a:solidFill>
                  <a:srgbClr val="002060"/>
                </a:solidFill>
                <a:latin typeface="+mn-lt"/>
              </a:rPr>
              <a:t>Science, </a:t>
            </a:r>
            <a:r>
              <a:rPr lang="en-US" sz="1600" dirty="0" err="1" smtClean="0">
                <a:solidFill>
                  <a:srgbClr val="002060"/>
                </a:solidFill>
                <a:latin typeface="+mn-lt"/>
              </a:rPr>
              <a:t>Magurele</a:t>
            </a:r>
            <a:r>
              <a:rPr lang="en-US" sz="1600" dirty="0" smtClean="0">
                <a:solidFill>
                  <a:srgbClr val="002060"/>
                </a:solidFill>
                <a:latin typeface="+mn-lt"/>
              </a:rPr>
              <a:t>:</a:t>
            </a:r>
            <a:endParaRPr lang="en-US" sz="1600" dirty="0">
              <a:solidFill>
                <a:srgbClr val="002060"/>
              </a:solidFill>
              <a:latin typeface="+mn-lt"/>
            </a:endParaRPr>
          </a:p>
          <a:p>
            <a:pPr lvl="1" algn="just">
              <a:spcAft>
                <a:spcPts val="600"/>
              </a:spcAft>
              <a:defRPr/>
            </a:pPr>
            <a:r>
              <a:rPr lang="en-US" sz="1600" dirty="0">
                <a:solidFill>
                  <a:srgbClr val="002060"/>
                </a:solidFill>
                <a:latin typeface="+mn-lt"/>
              </a:rPr>
              <a:t>RO-13-ISS (</a:t>
            </a:r>
            <a:r>
              <a:rPr lang="en-US" sz="1400" dirty="0" err="1">
                <a:solidFill>
                  <a:srgbClr val="002060"/>
                </a:solidFill>
                <a:latin typeface="Courier New" pitchFamily="49" charset="0"/>
                <a:cs typeface="Courier New" pitchFamily="49" charset="0"/>
              </a:rPr>
              <a:t>alice</a:t>
            </a:r>
            <a:r>
              <a:rPr lang="en-US" sz="1600" dirty="0">
                <a:solidFill>
                  <a:srgbClr val="002060"/>
                </a:solidFill>
                <a:latin typeface="+mn-lt"/>
              </a:rPr>
              <a:t>)</a:t>
            </a:r>
          </a:p>
          <a:p>
            <a:pPr algn="just">
              <a:spcAft>
                <a:spcPts val="300"/>
              </a:spcAft>
              <a:buFont typeface="Arial" pitchFamily="34" charset="0"/>
              <a:buChar char="•"/>
              <a:defRPr/>
            </a:pPr>
            <a:r>
              <a:rPr lang="en-US" sz="1600" dirty="0">
                <a:solidFill>
                  <a:srgbClr val="002060"/>
                </a:solidFill>
                <a:latin typeface="+mn-lt"/>
              </a:rPr>
              <a:t>  </a:t>
            </a:r>
            <a:r>
              <a:rPr lang="en-US" sz="1600" b="1" dirty="0">
                <a:solidFill>
                  <a:srgbClr val="002060"/>
                </a:solidFill>
                <a:latin typeface="+mn-lt"/>
              </a:rPr>
              <a:t>ITIM</a:t>
            </a:r>
            <a:r>
              <a:rPr lang="en-US" sz="1600" dirty="0">
                <a:solidFill>
                  <a:srgbClr val="002060"/>
                </a:solidFill>
                <a:latin typeface="+mn-lt"/>
              </a:rPr>
              <a:t> = Natl. Inst. for R&amp;D in Isotopic &amp; </a:t>
            </a:r>
            <a:endParaRPr lang="en-US" sz="1600" dirty="0" smtClean="0">
              <a:solidFill>
                <a:srgbClr val="002060"/>
              </a:solidFill>
              <a:latin typeface="+mn-lt"/>
            </a:endParaRPr>
          </a:p>
          <a:p>
            <a:pPr algn="just">
              <a:spcAft>
                <a:spcPts val="300"/>
              </a:spcAft>
              <a:defRPr/>
            </a:pPr>
            <a:r>
              <a:rPr lang="en-US" sz="1600" dirty="0" smtClean="0">
                <a:solidFill>
                  <a:srgbClr val="002060"/>
                </a:solidFill>
                <a:latin typeface="+mn-lt"/>
              </a:rPr>
              <a:t>Molecular </a:t>
            </a:r>
            <a:r>
              <a:rPr lang="en-US" sz="1600" dirty="0">
                <a:solidFill>
                  <a:srgbClr val="002060"/>
                </a:solidFill>
                <a:latin typeface="+mn-lt"/>
              </a:rPr>
              <a:t>Technologies from Cluj-Napoca:</a:t>
            </a:r>
          </a:p>
          <a:p>
            <a:pPr lvl="1" algn="just">
              <a:spcAft>
                <a:spcPts val="600"/>
              </a:spcAft>
              <a:defRPr/>
            </a:pPr>
            <a:r>
              <a:rPr lang="en-US" sz="1600" dirty="0">
                <a:solidFill>
                  <a:srgbClr val="002060"/>
                </a:solidFill>
                <a:latin typeface="+mn-lt"/>
              </a:rPr>
              <a:t>RO-14-ITIM (</a:t>
            </a:r>
            <a:r>
              <a:rPr lang="en-US" sz="1400" dirty="0">
                <a:solidFill>
                  <a:srgbClr val="002060"/>
                </a:solidFill>
                <a:latin typeface="Courier New" pitchFamily="49" charset="0"/>
                <a:cs typeface="Courier New" pitchFamily="49" charset="0"/>
              </a:rPr>
              <a:t>atlas</a:t>
            </a:r>
            <a:r>
              <a:rPr lang="en-US" sz="1600" dirty="0">
                <a:solidFill>
                  <a:srgbClr val="002060"/>
                </a:solidFill>
                <a:latin typeface="+mn-lt"/>
              </a:rPr>
              <a:t>)</a:t>
            </a:r>
          </a:p>
          <a:p>
            <a:pPr algn="just">
              <a:spcAft>
                <a:spcPts val="300"/>
              </a:spcAft>
              <a:buFont typeface="Arial" pitchFamily="34" charset="0"/>
              <a:buChar char="•"/>
              <a:defRPr/>
            </a:pPr>
            <a:r>
              <a:rPr lang="en-US" sz="1600" dirty="0">
                <a:solidFill>
                  <a:srgbClr val="002060"/>
                </a:solidFill>
                <a:latin typeface="+mn-lt"/>
              </a:rPr>
              <a:t>  </a:t>
            </a:r>
            <a:r>
              <a:rPr lang="en-US" sz="1600" b="1" dirty="0">
                <a:solidFill>
                  <a:srgbClr val="002060"/>
                </a:solidFill>
                <a:latin typeface="+mn-lt"/>
              </a:rPr>
              <a:t>UAIC</a:t>
            </a:r>
            <a:r>
              <a:rPr lang="en-US" sz="1600" dirty="0">
                <a:solidFill>
                  <a:srgbClr val="002060"/>
                </a:solidFill>
                <a:latin typeface="+mn-lt"/>
              </a:rPr>
              <a:t> = '</a:t>
            </a:r>
            <a:r>
              <a:rPr lang="en-US" sz="1600" dirty="0" err="1">
                <a:solidFill>
                  <a:srgbClr val="002060"/>
                </a:solidFill>
                <a:latin typeface="+mn-lt"/>
              </a:rPr>
              <a:t>Alexandru</a:t>
            </a:r>
            <a:r>
              <a:rPr lang="en-US" sz="1600" dirty="0">
                <a:solidFill>
                  <a:srgbClr val="002060"/>
                </a:solidFill>
                <a:latin typeface="+mn-lt"/>
              </a:rPr>
              <a:t> </a:t>
            </a:r>
            <a:r>
              <a:rPr lang="en-US" sz="1600" dirty="0" err="1">
                <a:solidFill>
                  <a:srgbClr val="002060"/>
                </a:solidFill>
                <a:latin typeface="+mn-lt"/>
              </a:rPr>
              <a:t>Ioan</a:t>
            </a:r>
            <a:r>
              <a:rPr lang="en-US" sz="1600" dirty="0">
                <a:solidFill>
                  <a:srgbClr val="002060"/>
                </a:solidFill>
                <a:latin typeface="+mn-lt"/>
              </a:rPr>
              <a:t> </a:t>
            </a:r>
            <a:r>
              <a:rPr lang="en-US" sz="1600" dirty="0" err="1">
                <a:solidFill>
                  <a:srgbClr val="002060"/>
                </a:solidFill>
                <a:latin typeface="+mn-lt"/>
              </a:rPr>
              <a:t>Cuza</a:t>
            </a:r>
            <a:r>
              <a:rPr lang="en-US" sz="1600" dirty="0">
                <a:solidFill>
                  <a:srgbClr val="002060"/>
                </a:solidFill>
                <a:latin typeface="+mn-lt"/>
              </a:rPr>
              <a:t>' University of Iasi</a:t>
            </a:r>
          </a:p>
          <a:p>
            <a:pPr lvl="1" algn="just">
              <a:spcAft>
                <a:spcPts val="600"/>
              </a:spcAft>
              <a:defRPr/>
            </a:pPr>
            <a:r>
              <a:rPr lang="en-US" sz="1600" dirty="0">
                <a:solidFill>
                  <a:srgbClr val="002060"/>
                </a:solidFill>
                <a:latin typeface="+mn-lt"/>
              </a:rPr>
              <a:t>RO-16-UAIC (</a:t>
            </a:r>
            <a:r>
              <a:rPr lang="en-US" sz="1400" dirty="0">
                <a:solidFill>
                  <a:srgbClr val="002060"/>
                </a:solidFill>
                <a:latin typeface="Courier New" pitchFamily="49" charset="0"/>
                <a:cs typeface="Courier New" pitchFamily="49" charset="0"/>
              </a:rPr>
              <a:t>atlas</a:t>
            </a:r>
            <a:r>
              <a:rPr lang="en-US" sz="1600" dirty="0" smtClean="0">
                <a:solidFill>
                  <a:srgbClr val="002060"/>
                </a:solidFill>
                <a:latin typeface="+mn-lt"/>
              </a:rPr>
              <a:t>)</a:t>
            </a:r>
            <a:endParaRPr lang="en-US" sz="1600" dirty="0">
              <a:solidFill>
                <a:srgbClr val="002060"/>
              </a:solidFill>
              <a:latin typeface="+mn-lt"/>
            </a:endParaRPr>
          </a:p>
        </p:txBody>
      </p:sp>
      <p:sp>
        <p:nvSpPr>
          <p:cNvPr id="13" name="TextBox 12"/>
          <p:cNvSpPr txBox="1"/>
          <p:nvPr/>
        </p:nvSpPr>
        <p:spPr>
          <a:xfrm>
            <a:off x="113323" y="260570"/>
            <a:ext cx="981872" cy="400110"/>
          </a:xfrm>
          <a:prstGeom prst="rect">
            <a:avLst/>
          </a:prstGeom>
          <a:noFill/>
          <a:ln>
            <a:noFill/>
          </a:ln>
        </p:spPr>
        <p:txBody>
          <a:bodyPr wrap="none">
            <a:spAutoFit/>
          </a:bodyPr>
          <a:lstStyle/>
          <a:p>
            <a:pPr>
              <a:spcAft>
                <a:spcPts val="600"/>
              </a:spcAft>
              <a:defRPr/>
            </a:pPr>
            <a:r>
              <a:rPr lang="en-US" sz="2000" b="1" dirty="0" smtClean="0">
                <a:solidFill>
                  <a:srgbClr val="C00000"/>
                </a:solidFill>
              </a:rPr>
              <a:t>RO-LCG</a:t>
            </a:r>
            <a:endParaRPr lang="en-US" sz="2000" b="1" dirty="0">
              <a:solidFill>
                <a:srgbClr val="C00000"/>
              </a:solidFill>
              <a:latin typeface="+mn-lt"/>
            </a:endParaRPr>
          </a:p>
        </p:txBody>
      </p:sp>
      <p:sp>
        <p:nvSpPr>
          <p:cNvPr id="15" name="Rectangle 14"/>
          <p:cNvSpPr/>
          <p:nvPr/>
        </p:nvSpPr>
        <p:spPr>
          <a:xfrm>
            <a:off x="91914" y="734273"/>
            <a:ext cx="5163258" cy="830997"/>
          </a:xfrm>
          <a:prstGeom prst="rect">
            <a:avLst/>
          </a:prstGeom>
        </p:spPr>
        <p:txBody>
          <a:bodyPr wrap="square">
            <a:spAutoFit/>
          </a:bodyPr>
          <a:lstStyle/>
          <a:p>
            <a:pPr algn="just">
              <a:spcAft>
                <a:spcPts val="600"/>
              </a:spcAft>
            </a:pPr>
            <a:r>
              <a:rPr lang="en-US" sz="1600" dirty="0" smtClean="0">
                <a:solidFill>
                  <a:srgbClr val="000050"/>
                </a:solidFill>
              </a:rPr>
              <a:t>RO-LCG</a:t>
            </a:r>
            <a:r>
              <a:rPr lang="en-US" sz="1600" b="1" dirty="0" smtClean="0">
                <a:solidFill>
                  <a:srgbClr val="000050"/>
                </a:solidFill>
              </a:rPr>
              <a:t> </a:t>
            </a:r>
            <a:r>
              <a:rPr lang="en-US" sz="1600" dirty="0" smtClean="0">
                <a:solidFill>
                  <a:srgbClr val="000050"/>
                </a:solidFill>
                <a:latin typeface="+mn-lt"/>
              </a:rPr>
              <a:t>provides disk storage and computing power for simulations and data analysis </a:t>
            </a:r>
            <a:r>
              <a:rPr lang="en-US" sz="1600" dirty="0" smtClean="0">
                <a:solidFill>
                  <a:srgbClr val="000050"/>
                </a:solidFill>
              </a:rPr>
              <a:t>requir</a:t>
            </a:r>
            <a:r>
              <a:rPr lang="en-US" sz="1600" dirty="0" smtClean="0">
                <a:solidFill>
                  <a:srgbClr val="000050"/>
                </a:solidFill>
                <a:latin typeface="+mn-lt"/>
              </a:rPr>
              <a:t>ed by </a:t>
            </a:r>
            <a:r>
              <a:rPr lang="en-US" sz="1600" dirty="0">
                <a:solidFill>
                  <a:srgbClr val="000050"/>
                </a:solidFill>
              </a:rPr>
              <a:t>the ALICE, </a:t>
            </a:r>
            <a:r>
              <a:rPr lang="en-US" sz="1600" dirty="0" smtClean="0">
                <a:solidFill>
                  <a:srgbClr val="000050"/>
                </a:solidFill>
              </a:rPr>
              <a:t>ATLAS and </a:t>
            </a:r>
            <a:r>
              <a:rPr lang="en-US" sz="1600" dirty="0" err="1" smtClean="0">
                <a:solidFill>
                  <a:srgbClr val="000050"/>
                </a:solidFill>
              </a:rPr>
              <a:t>LHCb</a:t>
            </a:r>
            <a:r>
              <a:rPr lang="en-US" sz="1600" dirty="0" smtClean="0">
                <a:solidFill>
                  <a:srgbClr val="000050"/>
                </a:solidFill>
              </a:rPr>
              <a:t> </a:t>
            </a:r>
            <a:r>
              <a:rPr lang="en-US" sz="1600" dirty="0" smtClean="0">
                <a:solidFill>
                  <a:srgbClr val="000050"/>
                </a:solidFill>
                <a:latin typeface="+mn-lt"/>
              </a:rPr>
              <a:t>experiments at the LHC.</a:t>
            </a:r>
          </a:p>
        </p:txBody>
      </p:sp>
      <p:sp>
        <p:nvSpPr>
          <p:cNvPr id="19" name="Rectangle 18"/>
          <p:cNvSpPr/>
          <p:nvPr/>
        </p:nvSpPr>
        <p:spPr>
          <a:xfrm>
            <a:off x="93582" y="5132699"/>
            <a:ext cx="4298307" cy="1400383"/>
          </a:xfrm>
          <a:prstGeom prst="rect">
            <a:avLst/>
          </a:prstGeom>
        </p:spPr>
        <p:txBody>
          <a:bodyPr wrap="square">
            <a:spAutoFit/>
          </a:bodyPr>
          <a:lstStyle/>
          <a:p>
            <a:pPr algn="just">
              <a:spcAft>
                <a:spcPts val="600"/>
              </a:spcAft>
            </a:pPr>
            <a:r>
              <a:rPr lang="en-US" sz="1600" b="1" dirty="0" smtClean="0">
                <a:solidFill>
                  <a:srgbClr val="0070C0"/>
                </a:solidFill>
              </a:rPr>
              <a:t>Network </a:t>
            </a:r>
          </a:p>
          <a:p>
            <a:pPr algn="just">
              <a:spcAft>
                <a:spcPts val="600"/>
              </a:spcAft>
            </a:pPr>
            <a:r>
              <a:rPr lang="en-US" sz="1600" dirty="0" smtClean="0">
                <a:solidFill>
                  <a:srgbClr val="000050"/>
                </a:solidFill>
              </a:rPr>
              <a:t>The </a:t>
            </a:r>
            <a:r>
              <a:rPr lang="en-US" sz="1600" dirty="0" err="1" smtClean="0">
                <a:solidFill>
                  <a:srgbClr val="000050"/>
                </a:solidFill>
              </a:rPr>
              <a:t>centres</a:t>
            </a:r>
            <a:r>
              <a:rPr lang="en-US" sz="1600" dirty="0" smtClean="0">
                <a:solidFill>
                  <a:srgbClr val="000050"/>
                </a:solidFill>
              </a:rPr>
              <a:t> are connected through 10 Gbps links to the 100 Gbps backbone of the </a:t>
            </a:r>
            <a:r>
              <a:rPr lang="en-US" sz="1600" dirty="0" err="1" smtClean="0">
                <a:solidFill>
                  <a:srgbClr val="000050"/>
                </a:solidFill>
              </a:rPr>
              <a:t>RoEduNet</a:t>
            </a:r>
            <a:r>
              <a:rPr lang="en-US" sz="1600" dirty="0" smtClean="0">
                <a:solidFill>
                  <a:srgbClr val="000050"/>
                </a:solidFill>
              </a:rPr>
              <a:t> NREN. </a:t>
            </a:r>
            <a:r>
              <a:rPr lang="en-US" sz="1600" dirty="0" err="1" smtClean="0">
                <a:solidFill>
                  <a:srgbClr val="000050"/>
                </a:solidFill>
                <a:latin typeface="+mn-lt"/>
              </a:rPr>
              <a:t>RoEduNet</a:t>
            </a:r>
            <a:r>
              <a:rPr lang="en-US" sz="1600" dirty="0" smtClean="0">
                <a:solidFill>
                  <a:srgbClr val="000050"/>
                </a:solidFill>
                <a:latin typeface="+mn-lt"/>
              </a:rPr>
              <a:t> currently provides a 10 Gbps connection to GEANT.</a:t>
            </a:r>
          </a:p>
        </p:txBody>
      </p:sp>
    </p:spTree>
    <p:extLst>
      <p:ext uri="{BB962C8B-B14F-4D97-AF65-F5344CB8AC3E}">
        <p14:creationId xmlns:p14="http://schemas.microsoft.com/office/powerpoint/2010/main" val="4118571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0" y="6497869"/>
            <a:ext cx="9144000" cy="365125"/>
          </a:xfrm>
          <a:noFill/>
          <a:ln>
            <a:noFill/>
          </a:ln>
        </p:spPr>
        <p:style>
          <a:lnRef idx="2">
            <a:schemeClr val="dk1">
              <a:shade val="50000"/>
            </a:schemeClr>
          </a:lnRef>
          <a:fillRef idx="1">
            <a:schemeClr val="dk1"/>
          </a:fillRef>
          <a:effectRef idx="0">
            <a:schemeClr val="dk1"/>
          </a:effectRef>
          <a:fontRef idx="minor">
            <a:schemeClr val="lt1"/>
          </a:fontRef>
        </p:style>
        <p:txBody>
          <a:bodyPr/>
          <a:lstStyle/>
          <a:p>
            <a:fld id="{7BE44144-CB8D-4D61-97F0-400332D831F9}" type="slidenum">
              <a:rPr lang="en-US" smtClean="0">
                <a:solidFill>
                  <a:schemeClr val="tx1"/>
                </a:solidFill>
              </a:rPr>
              <a:t>5</a:t>
            </a:fld>
            <a:endParaRPr lang="en-US" dirty="0">
              <a:solidFill>
                <a:schemeClr val="tx1"/>
              </a:solidFill>
            </a:endParaRPr>
          </a:p>
        </p:txBody>
      </p:sp>
      <p:cxnSp>
        <p:nvCxnSpPr>
          <p:cNvPr id="14" name="Straight Connector 13"/>
          <p:cNvCxnSpPr/>
          <p:nvPr/>
        </p:nvCxnSpPr>
        <p:spPr>
          <a:xfrm>
            <a:off x="91440" y="650713"/>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14" descr="C:\Documents and Settings\User01\Desktop\rolcg-m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382" y="29009"/>
            <a:ext cx="84209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401" y="193601"/>
            <a:ext cx="1221971" cy="27432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307" y="102161"/>
            <a:ext cx="794084" cy="457200"/>
          </a:xfrm>
          <a:prstGeom prst="rect">
            <a:avLst/>
          </a:prstGeom>
        </p:spPr>
      </p:pic>
      <p:cxnSp>
        <p:nvCxnSpPr>
          <p:cNvPr id="18" name="Straight Connector 17"/>
          <p:cNvCxnSpPr/>
          <p:nvPr/>
        </p:nvCxnSpPr>
        <p:spPr>
          <a:xfrm>
            <a:off x="91440" y="6552251"/>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400" y="6552251"/>
            <a:ext cx="1797736" cy="276999"/>
          </a:xfrm>
          <a:prstGeom prst="rect">
            <a:avLst/>
          </a:prstGeom>
          <a:noFill/>
        </p:spPr>
        <p:txBody>
          <a:bodyPr wrap="none" rtlCol="0">
            <a:spAutoFit/>
          </a:bodyPr>
          <a:lstStyle/>
          <a:p>
            <a:r>
              <a:rPr lang="en-US" sz="1200" dirty="0" smtClean="0"/>
              <a:t>Grid 2014, LIT/JINR, 01.07</a:t>
            </a:r>
            <a:endParaRPr lang="en-US" sz="1200" dirty="0"/>
          </a:p>
        </p:txBody>
      </p:sp>
      <p:sp>
        <p:nvSpPr>
          <p:cNvPr id="10" name="TextBox 9"/>
          <p:cNvSpPr txBox="1"/>
          <p:nvPr/>
        </p:nvSpPr>
        <p:spPr>
          <a:xfrm>
            <a:off x="113323" y="260570"/>
            <a:ext cx="981872" cy="400110"/>
          </a:xfrm>
          <a:prstGeom prst="rect">
            <a:avLst/>
          </a:prstGeom>
          <a:noFill/>
          <a:ln>
            <a:noFill/>
          </a:ln>
        </p:spPr>
        <p:txBody>
          <a:bodyPr wrap="none">
            <a:spAutoFit/>
          </a:bodyPr>
          <a:lstStyle/>
          <a:p>
            <a:pPr>
              <a:spcAft>
                <a:spcPts val="600"/>
              </a:spcAft>
              <a:defRPr/>
            </a:pPr>
            <a:r>
              <a:rPr lang="en-US" sz="2000" b="1" dirty="0" smtClean="0">
                <a:solidFill>
                  <a:srgbClr val="C00000"/>
                </a:solidFill>
              </a:rPr>
              <a:t>RO-LCG</a:t>
            </a:r>
            <a:endParaRPr lang="en-US" sz="2000" b="1" dirty="0">
              <a:solidFill>
                <a:srgbClr val="C00000"/>
              </a:solidFill>
              <a:latin typeface="+mn-lt"/>
            </a:endParaRPr>
          </a:p>
        </p:txBody>
      </p:sp>
      <p:sp>
        <p:nvSpPr>
          <p:cNvPr id="2" name="TextBox 1"/>
          <p:cNvSpPr txBox="1"/>
          <p:nvPr/>
        </p:nvSpPr>
        <p:spPr>
          <a:xfrm>
            <a:off x="435936" y="1057408"/>
            <a:ext cx="8325291" cy="5035353"/>
          </a:xfrm>
          <a:prstGeom prst="rect">
            <a:avLst/>
          </a:prstGeom>
          <a:noFill/>
        </p:spPr>
        <p:txBody>
          <a:bodyPr wrap="square" rtlCol="0">
            <a:spAutoFit/>
          </a:bodyPr>
          <a:lstStyle/>
          <a:p>
            <a:r>
              <a:rPr lang="en-US" b="1" dirty="0" smtClean="0">
                <a:solidFill>
                  <a:srgbClr val="0070C0"/>
                </a:solidFill>
              </a:rPr>
              <a:t>RO-LCG resources dedicated to WLCG</a:t>
            </a:r>
          </a:p>
          <a:p>
            <a:pPr marL="1200150" lvl="2" indent="-285750">
              <a:lnSpc>
                <a:spcPct val="150000"/>
              </a:lnSpc>
              <a:buFont typeface="Wingdings" panose="05000000000000000000" pitchFamily="2" charset="2"/>
              <a:buChar char="q"/>
            </a:pPr>
            <a:r>
              <a:rPr lang="en-US" dirty="0" smtClean="0">
                <a:solidFill>
                  <a:schemeClr val="tx1">
                    <a:lumMod val="75000"/>
                    <a:lumOff val="25000"/>
                  </a:schemeClr>
                </a:solidFill>
              </a:rPr>
              <a:t>2.6 PB storage capacity</a:t>
            </a:r>
          </a:p>
          <a:p>
            <a:pPr marL="1200150" lvl="2" indent="-285750">
              <a:lnSpc>
                <a:spcPct val="150000"/>
              </a:lnSpc>
              <a:buFont typeface="Wingdings" panose="05000000000000000000" pitchFamily="2" charset="2"/>
              <a:buChar char="q"/>
            </a:pPr>
            <a:r>
              <a:rPr lang="en-US" dirty="0" smtClean="0">
                <a:solidFill>
                  <a:schemeClr val="tx1">
                    <a:lumMod val="75000"/>
                    <a:lumOff val="25000"/>
                  </a:schemeClr>
                </a:solidFill>
              </a:rPr>
              <a:t>6800 processing cores</a:t>
            </a:r>
          </a:p>
          <a:p>
            <a:pPr algn="just">
              <a:lnSpc>
                <a:spcPct val="150000"/>
              </a:lnSpc>
            </a:pPr>
            <a:r>
              <a:rPr lang="en-US" dirty="0" smtClean="0">
                <a:solidFill>
                  <a:schemeClr val="tx1">
                    <a:lumMod val="75000"/>
                    <a:lumOff val="25000"/>
                  </a:schemeClr>
                </a:solidFill>
              </a:rPr>
              <a:t>The resources allocated by RO-LCG to the VOs represent 2-10% of the total experiments requests from the Tier2s </a:t>
            </a:r>
          </a:p>
          <a:p>
            <a:endParaRPr lang="en-US" dirty="0" smtClean="0"/>
          </a:p>
          <a:p>
            <a:r>
              <a:rPr lang="en-US" b="1" dirty="0" smtClean="0">
                <a:solidFill>
                  <a:srgbClr val="0070C0"/>
                </a:solidFill>
              </a:rPr>
              <a:t>Standard software configuration </a:t>
            </a:r>
            <a:r>
              <a:rPr lang="en-US" dirty="0" smtClean="0">
                <a:solidFill>
                  <a:schemeClr val="tx1">
                    <a:lumMod val="75000"/>
                    <a:lumOff val="25000"/>
                  </a:schemeClr>
                </a:solidFill>
              </a:rPr>
              <a:t>of the sites:</a:t>
            </a:r>
            <a:endParaRPr lang="en-US" dirty="0">
              <a:solidFill>
                <a:schemeClr val="tx1">
                  <a:lumMod val="75000"/>
                  <a:lumOff val="25000"/>
                </a:schemeClr>
              </a:solidFill>
            </a:endParaRPr>
          </a:p>
          <a:p>
            <a:pPr marL="1200150" lvl="2" indent="-285750">
              <a:lnSpc>
                <a:spcPct val="150000"/>
              </a:lnSpc>
              <a:buFont typeface="Wingdings" panose="05000000000000000000" pitchFamily="2" charset="2"/>
              <a:buChar char="q"/>
            </a:pPr>
            <a:r>
              <a:rPr lang="en-US" dirty="0" smtClean="0">
                <a:solidFill>
                  <a:schemeClr val="tx1">
                    <a:lumMod val="75000"/>
                    <a:lumOff val="25000"/>
                  </a:schemeClr>
                </a:solidFill>
              </a:rPr>
              <a:t>Scientific Linux </a:t>
            </a:r>
          </a:p>
          <a:p>
            <a:pPr marL="1200150" lvl="2" indent="-285750">
              <a:lnSpc>
                <a:spcPct val="150000"/>
              </a:lnSpc>
              <a:buFont typeface="Wingdings" panose="05000000000000000000" pitchFamily="2" charset="2"/>
              <a:buChar char="q"/>
            </a:pPr>
            <a:r>
              <a:rPr lang="en-US" dirty="0" smtClean="0">
                <a:solidFill>
                  <a:schemeClr val="tx1">
                    <a:lumMod val="75000"/>
                    <a:lumOff val="25000"/>
                  </a:schemeClr>
                </a:solidFill>
              </a:rPr>
              <a:t>EMI 3 middleware. Two ALICE sites (NIHAM</a:t>
            </a:r>
            <a:r>
              <a:rPr lang="en-US" dirty="0">
                <a:solidFill>
                  <a:schemeClr val="tx1">
                    <a:lumMod val="75000"/>
                    <a:lumOff val="25000"/>
                  </a:schemeClr>
                </a:solidFill>
              </a:rPr>
              <a:t> </a:t>
            </a:r>
            <a:r>
              <a:rPr lang="en-US" dirty="0" smtClean="0">
                <a:solidFill>
                  <a:schemeClr val="tx1">
                    <a:lumMod val="75000"/>
                    <a:lumOff val="25000"/>
                  </a:schemeClr>
                </a:solidFill>
              </a:rPr>
              <a:t>&amp; RO-13-ISS) </a:t>
            </a:r>
            <a:r>
              <a:rPr lang="en-US" dirty="0">
                <a:solidFill>
                  <a:schemeClr val="tx1">
                    <a:lumMod val="75000"/>
                    <a:lumOff val="25000"/>
                  </a:schemeClr>
                </a:solidFill>
              </a:rPr>
              <a:t>also use </a:t>
            </a:r>
            <a:r>
              <a:rPr lang="en-US" dirty="0" err="1">
                <a:solidFill>
                  <a:schemeClr val="tx1">
                    <a:lumMod val="75000"/>
                    <a:lumOff val="25000"/>
                  </a:schemeClr>
                </a:solidFill>
              </a:rPr>
              <a:t>AliEn</a:t>
            </a:r>
            <a:r>
              <a:rPr lang="en-US" dirty="0">
                <a:solidFill>
                  <a:schemeClr val="tx1">
                    <a:lumMod val="75000"/>
                    <a:lumOff val="25000"/>
                  </a:schemeClr>
                </a:solidFill>
              </a:rPr>
              <a:t> </a:t>
            </a:r>
          </a:p>
          <a:p>
            <a:pPr marL="1200150" lvl="2" indent="-285750">
              <a:lnSpc>
                <a:spcPct val="150000"/>
              </a:lnSpc>
              <a:buFont typeface="Wingdings" panose="05000000000000000000" pitchFamily="2" charset="2"/>
              <a:buChar char="q"/>
            </a:pPr>
            <a:r>
              <a:rPr lang="en-US" dirty="0" smtClean="0">
                <a:solidFill>
                  <a:schemeClr val="tx1">
                    <a:lumMod val="75000"/>
                    <a:lumOff val="25000"/>
                  </a:schemeClr>
                </a:solidFill>
              </a:rPr>
              <a:t>CEs with CREAM </a:t>
            </a:r>
            <a:r>
              <a:rPr lang="en-US" dirty="0">
                <a:solidFill>
                  <a:schemeClr val="tx1">
                    <a:lumMod val="75000"/>
                    <a:lumOff val="25000"/>
                  </a:schemeClr>
                </a:solidFill>
              </a:rPr>
              <a:t>job management service </a:t>
            </a:r>
          </a:p>
          <a:p>
            <a:pPr marL="1200150" lvl="2" indent="-285750">
              <a:lnSpc>
                <a:spcPct val="150000"/>
              </a:lnSpc>
              <a:buFont typeface="Wingdings" panose="05000000000000000000" pitchFamily="2" charset="2"/>
              <a:buChar char="q"/>
            </a:pPr>
            <a:r>
              <a:rPr lang="en-US" dirty="0" smtClean="0">
                <a:solidFill>
                  <a:schemeClr val="tx1">
                    <a:lumMod val="75000"/>
                    <a:lumOff val="25000"/>
                  </a:schemeClr>
                </a:solidFill>
              </a:rPr>
              <a:t>PBS/TORQUE </a:t>
            </a:r>
            <a:r>
              <a:rPr lang="en-US" dirty="0">
                <a:solidFill>
                  <a:schemeClr val="tx1">
                    <a:lumMod val="75000"/>
                    <a:lumOff val="25000"/>
                  </a:schemeClr>
                </a:solidFill>
              </a:rPr>
              <a:t>distributed resource manager </a:t>
            </a:r>
          </a:p>
          <a:p>
            <a:pPr marL="1200150" lvl="2" indent="-285750">
              <a:lnSpc>
                <a:spcPct val="150000"/>
              </a:lnSpc>
              <a:buFont typeface="Wingdings" panose="05000000000000000000" pitchFamily="2" charset="2"/>
              <a:buChar char="q"/>
            </a:pPr>
            <a:r>
              <a:rPr lang="en-US" dirty="0" smtClean="0">
                <a:solidFill>
                  <a:schemeClr val="tx1">
                    <a:lumMod val="75000"/>
                    <a:lumOff val="25000"/>
                  </a:schemeClr>
                </a:solidFill>
              </a:rPr>
              <a:t>Maui </a:t>
            </a:r>
            <a:r>
              <a:rPr lang="en-US" dirty="0">
                <a:solidFill>
                  <a:schemeClr val="tx1">
                    <a:lumMod val="75000"/>
                    <a:lumOff val="25000"/>
                  </a:schemeClr>
                </a:solidFill>
              </a:rPr>
              <a:t>job scheduler; </a:t>
            </a:r>
          </a:p>
          <a:p>
            <a:pPr marL="1200150" lvl="2" indent="-285750">
              <a:lnSpc>
                <a:spcPct val="150000"/>
              </a:lnSpc>
              <a:buFont typeface="Wingdings" panose="05000000000000000000" pitchFamily="2" charset="2"/>
              <a:buChar char="q"/>
            </a:pPr>
            <a:r>
              <a:rPr lang="en-US" dirty="0" smtClean="0">
                <a:solidFill>
                  <a:schemeClr val="tx1">
                    <a:lumMod val="75000"/>
                    <a:lumOff val="25000"/>
                  </a:schemeClr>
                </a:solidFill>
              </a:rPr>
              <a:t>Disk </a:t>
            </a:r>
            <a:r>
              <a:rPr lang="en-US" dirty="0">
                <a:solidFill>
                  <a:schemeClr val="tx1">
                    <a:lumMod val="75000"/>
                    <a:lumOff val="25000"/>
                  </a:schemeClr>
                </a:solidFill>
              </a:rPr>
              <a:t>Pool Manager (DPM) for disk </a:t>
            </a:r>
            <a:r>
              <a:rPr lang="en-US" dirty="0" smtClean="0">
                <a:solidFill>
                  <a:schemeClr val="tx1">
                    <a:lumMod val="75000"/>
                    <a:lumOff val="25000"/>
                  </a:schemeClr>
                </a:solidFill>
              </a:rPr>
              <a:t>storage  </a:t>
            </a:r>
          </a:p>
        </p:txBody>
      </p:sp>
    </p:spTree>
    <p:extLst>
      <p:ext uri="{BB962C8B-B14F-4D97-AF65-F5344CB8AC3E}">
        <p14:creationId xmlns:p14="http://schemas.microsoft.com/office/powerpoint/2010/main" val="2683289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0" y="6497869"/>
            <a:ext cx="9144000" cy="365125"/>
          </a:xfrm>
          <a:noFill/>
          <a:ln>
            <a:noFill/>
          </a:ln>
        </p:spPr>
        <p:style>
          <a:lnRef idx="2">
            <a:schemeClr val="dk1">
              <a:shade val="50000"/>
            </a:schemeClr>
          </a:lnRef>
          <a:fillRef idx="1">
            <a:schemeClr val="dk1"/>
          </a:fillRef>
          <a:effectRef idx="0">
            <a:schemeClr val="dk1"/>
          </a:effectRef>
          <a:fontRef idx="minor">
            <a:schemeClr val="lt1"/>
          </a:fontRef>
        </p:style>
        <p:txBody>
          <a:bodyPr/>
          <a:lstStyle/>
          <a:p>
            <a:fld id="{7BE44144-CB8D-4D61-97F0-400332D831F9}" type="slidenum">
              <a:rPr lang="en-US" smtClean="0">
                <a:solidFill>
                  <a:schemeClr val="tx1"/>
                </a:solidFill>
              </a:rPr>
              <a:t>6</a:t>
            </a:fld>
            <a:endParaRPr lang="en-US" dirty="0">
              <a:solidFill>
                <a:schemeClr val="tx1"/>
              </a:solidFill>
            </a:endParaRPr>
          </a:p>
        </p:txBody>
      </p:sp>
      <p:cxnSp>
        <p:nvCxnSpPr>
          <p:cNvPr id="14" name="Straight Connector 13"/>
          <p:cNvCxnSpPr/>
          <p:nvPr/>
        </p:nvCxnSpPr>
        <p:spPr>
          <a:xfrm>
            <a:off x="91440" y="650713"/>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14" descr="C:\Documents and Settings\User01\Desktop\rolcg-m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382" y="29009"/>
            <a:ext cx="84209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401" y="193601"/>
            <a:ext cx="1221971" cy="27432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307" y="102161"/>
            <a:ext cx="794084" cy="457200"/>
          </a:xfrm>
          <a:prstGeom prst="rect">
            <a:avLst/>
          </a:prstGeom>
        </p:spPr>
      </p:pic>
      <p:cxnSp>
        <p:nvCxnSpPr>
          <p:cNvPr id="18" name="Straight Connector 17"/>
          <p:cNvCxnSpPr/>
          <p:nvPr/>
        </p:nvCxnSpPr>
        <p:spPr>
          <a:xfrm>
            <a:off x="91440" y="6552251"/>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400" y="6552251"/>
            <a:ext cx="1797736" cy="276999"/>
          </a:xfrm>
          <a:prstGeom prst="rect">
            <a:avLst/>
          </a:prstGeom>
          <a:noFill/>
        </p:spPr>
        <p:txBody>
          <a:bodyPr wrap="none" rtlCol="0">
            <a:spAutoFit/>
          </a:bodyPr>
          <a:lstStyle/>
          <a:p>
            <a:r>
              <a:rPr lang="en-US" sz="1200" dirty="0" smtClean="0"/>
              <a:t>Grid 2014, LIT/JINR, 01.07</a:t>
            </a:r>
            <a:endParaRPr lang="en-US" sz="1200" dirty="0"/>
          </a:p>
        </p:txBody>
      </p:sp>
      <p:sp>
        <p:nvSpPr>
          <p:cNvPr id="10" name="TextBox 9"/>
          <p:cNvSpPr txBox="1"/>
          <p:nvPr/>
        </p:nvSpPr>
        <p:spPr>
          <a:xfrm>
            <a:off x="113323" y="260570"/>
            <a:ext cx="2493888" cy="400110"/>
          </a:xfrm>
          <a:prstGeom prst="rect">
            <a:avLst/>
          </a:prstGeom>
          <a:noFill/>
          <a:ln>
            <a:noFill/>
          </a:ln>
        </p:spPr>
        <p:txBody>
          <a:bodyPr wrap="none">
            <a:spAutoFit/>
          </a:bodyPr>
          <a:lstStyle/>
          <a:p>
            <a:pPr>
              <a:spcAft>
                <a:spcPts val="600"/>
              </a:spcAft>
              <a:defRPr/>
            </a:pPr>
            <a:r>
              <a:rPr lang="en-US" sz="2000" b="1" dirty="0" smtClean="0">
                <a:solidFill>
                  <a:srgbClr val="C00000"/>
                </a:solidFill>
              </a:rPr>
              <a:t>RO-LCG PRODUCTION</a:t>
            </a:r>
            <a:endParaRPr lang="en-US" sz="2000" b="1" dirty="0">
              <a:solidFill>
                <a:srgbClr val="C00000"/>
              </a:solidFill>
              <a:latin typeface="+mn-lt"/>
            </a:endParaRPr>
          </a:p>
        </p:txBody>
      </p:sp>
      <p:sp>
        <p:nvSpPr>
          <p:cNvPr id="11" name="TextBox 10"/>
          <p:cNvSpPr txBox="1"/>
          <p:nvPr/>
        </p:nvSpPr>
        <p:spPr>
          <a:xfrm>
            <a:off x="110368" y="666584"/>
            <a:ext cx="8976112" cy="1502976"/>
          </a:xfrm>
          <a:prstGeom prst="rect">
            <a:avLst/>
          </a:prstGeom>
          <a:noFill/>
        </p:spPr>
        <p:txBody>
          <a:bodyPr wrap="square">
            <a:spAutoFit/>
          </a:bodyPr>
          <a:lstStyle/>
          <a:p>
            <a:r>
              <a:rPr lang="en-US" sz="1600" b="1" dirty="0" smtClean="0">
                <a:solidFill>
                  <a:srgbClr val="0070C0"/>
                </a:solidFill>
              </a:rPr>
              <a:t>Total Grid </a:t>
            </a:r>
            <a:r>
              <a:rPr lang="en-US" sz="1600" b="1" dirty="0">
                <a:solidFill>
                  <a:srgbClr val="0070C0"/>
                </a:solidFill>
              </a:rPr>
              <a:t>production </a:t>
            </a:r>
            <a:r>
              <a:rPr lang="en-US" sz="1600" dirty="0"/>
              <a:t>on LHC VOs since </a:t>
            </a:r>
            <a:r>
              <a:rPr lang="en-US" sz="1600" dirty="0" smtClean="0"/>
              <a:t>its beginning (2006):</a:t>
            </a:r>
            <a:endParaRPr lang="en-US" sz="1600" dirty="0"/>
          </a:p>
          <a:p>
            <a:pPr marL="742950" lvl="1" indent="-285750">
              <a:spcBef>
                <a:spcPts val="400"/>
              </a:spcBef>
              <a:buFont typeface="Wingdings" panose="05000000000000000000" pitchFamily="2" charset="2"/>
              <a:buChar char="q"/>
            </a:pPr>
            <a:r>
              <a:rPr lang="en-US" sz="1600" dirty="0"/>
              <a:t>Total # of </a:t>
            </a:r>
            <a:r>
              <a:rPr lang="en-US" sz="1600" dirty="0" smtClean="0"/>
              <a:t>run jobs</a:t>
            </a:r>
            <a:r>
              <a:rPr lang="en-US" sz="1600" dirty="0"/>
              <a:t>: </a:t>
            </a:r>
            <a:r>
              <a:rPr lang="en-US" sz="1600" dirty="0" smtClean="0"/>
              <a:t>	44.8 </a:t>
            </a:r>
            <a:r>
              <a:rPr lang="en-US" sz="1600" dirty="0" err="1" smtClean="0"/>
              <a:t>millon</a:t>
            </a:r>
            <a:endParaRPr lang="en-US" sz="1600" dirty="0"/>
          </a:p>
          <a:p>
            <a:pPr marL="742950" lvl="1" indent="-285750">
              <a:spcBef>
                <a:spcPts val="400"/>
              </a:spcBef>
              <a:buFont typeface="Wingdings" panose="05000000000000000000" pitchFamily="2" charset="2"/>
              <a:buChar char="q"/>
            </a:pPr>
            <a:r>
              <a:rPr lang="en-US" sz="1600" dirty="0"/>
              <a:t>Total CPU time: </a:t>
            </a:r>
            <a:r>
              <a:rPr lang="en-US" sz="1600" dirty="0" smtClean="0"/>
              <a:t>	489 mega </a:t>
            </a:r>
            <a:r>
              <a:rPr lang="en-US" sz="1600" dirty="0"/>
              <a:t>HEPSpec06-hours</a:t>
            </a:r>
          </a:p>
          <a:p>
            <a:pPr algn="just">
              <a:spcBef>
                <a:spcPts val="600"/>
              </a:spcBef>
              <a:defRPr/>
            </a:pPr>
            <a:r>
              <a:rPr lang="en-US" sz="1600" b="1" dirty="0" smtClean="0">
                <a:solidFill>
                  <a:srgbClr val="0070C0"/>
                </a:solidFill>
                <a:cs typeface="Courier New" pitchFamily="49" charset="0"/>
              </a:rPr>
              <a:t>Annual production</a:t>
            </a:r>
            <a:r>
              <a:rPr lang="en-US" sz="1600" dirty="0" smtClean="0">
                <a:cs typeface="Courier New" pitchFamily="49" charset="0"/>
              </a:rPr>
              <a:t> (2013): RO-LCG ranked </a:t>
            </a:r>
            <a:r>
              <a:rPr lang="en-US" sz="1600" b="1" dirty="0" smtClean="0">
                <a:cs typeface="Courier New" pitchFamily="49" charset="0"/>
              </a:rPr>
              <a:t>12</a:t>
            </a:r>
            <a:r>
              <a:rPr lang="en-US" sz="1600" b="1" baseline="30000" dirty="0" smtClean="0">
                <a:cs typeface="Courier New" pitchFamily="49" charset="0"/>
              </a:rPr>
              <a:t>th</a:t>
            </a:r>
            <a:r>
              <a:rPr lang="en-US" sz="1600" dirty="0" smtClean="0">
                <a:cs typeface="Courier New" pitchFamily="49" charset="0"/>
              </a:rPr>
              <a:t> among all the 36 Tier2 national centers, regarding the cumulated ALICE + ATLAS + </a:t>
            </a:r>
            <a:r>
              <a:rPr lang="en-US" sz="1600" dirty="0" err="1" smtClean="0">
                <a:cs typeface="Courier New" pitchFamily="49" charset="0"/>
              </a:rPr>
              <a:t>LHCb</a:t>
            </a:r>
            <a:r>
              <a:rPr lang="en-US" sz="1600" dirty="0" smtClean="0">
                <a:cs typeface="Courier New" pitchFamily="49" charset="0"/>
              </a:rPr>
              <a:t> CPU hours, with a share of 2.1% of the total</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5172" y="2240551"/>
            <a:ext cx="5616624" cy="4225841"/>
          </a:xfrm>
          <a:prstGeom prst="rect">
            <a:avLst/>
          </a:prstGeom>
          <a:ln>
            <a:solidFill>
              <a:schemeClr val="accent1"/>
            </a:solidFill>
          </a:ln>
        </p:spPr>
      </p:pic>
    </p:spTree>
    <p:extLst>
      <p:ext uri="{BB962C8B-B14F-4D97-AF65-F5344CB8AC3E}">
        <p14:creationId xmlns:p14="http://schemas.microsoft.com/office/powerpoint/2010/main" val="1318820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0" y="6497869"/>
            <a:ext cx="9144000" cy="365125"/>
          </a:xfrm>
          <a:noFill/>
          <a:ln>
            <a:noFill/>
          </a:ln>
        </p:spPr>
        <p:style>
          <a:lnRef idx="2">
            <a:schemeClr val="dk1">
              <a:shade val="50000"/>
            </a:schemeClr>
          </a:lnRef>
          <a:fillRef idx="1">
            <a:schemeClr val="dk1"/>
          </a:fillRef>
          <a:effectRef idx="0">
            <a:schemeClr val="dk1"/>
          </a:effectRef>
          <a:fontRef idx="minor">
            <a:schemeClr val="lt1"/>
          </a:fontRef>
        </p:style>
        <p:txBody>
          <a:bodyPr/>
          <a:lstStyle/>
          <a:p>
            <a:fld id="{7BE44144-CB8D-4D61-97F0-400332D831F9}" type="slidenum">
              <a:rPr lang="en-US" smtClean="0">
                <a:solidFill>
                  <a:schemeClr val="tx1"/>
                </a:solidFill>
              </a:rPr>
              <a:t>7</a:t>
            </a:fld>
            <a:endParaRPr lang="en-US" dirty="0">
              <a:solidFill>
                <a:schemeClr val="tx1"/>
              </a:solidFill>
            </a:endParaRPr>
          </a:p>
        </p:txBody>
      </p:sp>
      <p:cxnSp>
        <p:nvCxnSpPr>
          <p:cNvPr id="14" name="Straight Connector 13"/>
          <p:cNvCxnSpPr/>
          <p:nvPr/>
        </p:nvCxnSpPr>
        <p:spPr>
          <a:xfrm>
            <a:off x="91440" y="650713"/>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14" descr="C:\Documents and Settings\User01\Desktop\rolcg-m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382" y="29009"/>
            <a:ext cx="84209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401" y="193601"/>
            <a:ext cx="1221971" cy="27432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307" y="102161"/>
            <a:ext cx="794084" cy="457200"/>
          </a:xfrm>
          <a:prstGeom prst="rect">
            <a:avLst/>
          </a:prstGeom>
        </p:spPr>
      </p:pic>
      <p:cxnSp>
        <p:nvCxnSpPr>
          <p:cNvPr id="18" name="Straight Connector 17"/>
          <p:cNvCxnSpPr/>
          <p:nvPr/>
        </p:nvCxnSpPr>
        <p:spPr>
          <a:xfrm>
            <a:off x="91440" y="6552251"/>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400" y="6552251"/>
            <a:ext cx="1797736" cy="276999"/>
          </a:xfrm>
          <a:prstGeom prst="rect">
            <a:avLst/>
          </a:prstGeom>
          <a:noFill/>
        </p:spPr>
        <p:txBody>
          <a:bodyPr wrap="none" rtlCol="0">
            <a:spAutoFit/>
          </a:bodyPr>
          <a:lstStyle/>
          <a:p>
            <a:r>
              <a:rPr lang="en-US" sz="1200" dirty="0" smtClean="0"/>
              <a:t>Grid 2014, LIT/JINR, 01.07</a:t>
            </a:r>
            <a:endParaRPr lang="en-US" sz="1200" dirty="0"/>
          </a:p>
        </p:txBody>
      </p:sp>
      <p:sp>
        <p:nvSpPr>
          <p:cNvPr id="10" name="TextBox 9"/>
          <p:cNvSpPr txBox="1"/>
          <p:nvPr/>
        </p:nvSpPr>
        <p:spPr>
          <a:xfrm>
            <a:off x="113323" y="260570"/>
            <a:ext cx="872355" cy="400110"/>
          </a:xfrm>
          <a:prstGeom prst="rect">
            <a:avLst/>
          </a:prstGeom>
          <a:noFill/>
          <a:ln>
            <a:noFill/>
          </a:ln>
        </p:spPr>
        <p:txBody>
          <a:bodyPr wrap="none">
            <a:spAutoFit/>
          </a:bodyPr>
          <a:lstStyle/>
          <a:p>
            <a:pPr>
              <a:spcAft>
                <a:spcPts val="600"/>
              </a:spcAft>
              <a:defRPr/>
            </a:pPr>
            <a:r>
              <a:rPr lang="en-US" sz="2000" b="1" dirty="0" smtClean="0">
                <a:solidFill>
                  <a:srgbClr val="C00000"/>
                </a:solidFill>
              </a:rPr>
              <a:t>RUN-2</a:t>
            </a:r>
            <a:endParaRPr lang="en-US" sz="2000" b="1" dirty="0">
              <a:solidFill>
                <a:srgbClr val="C00000"/>
              </a:solidFill>
              <a:latin typeface="+mn-lt"/>
            </a:endParaRPr>
          </a:p>
        </p:txBody>
      </p:sp>
      <p:sp>
        <p:nvSpPr>
          <p:cNvPr id="2" name="TextBox 1"/>
          <p:cNvSpPr txBox="1"/>
          <p:nvPr/>
        </p:nvSpPr>
        <p:spPr>
          <a:xfrm>
            <a:off x="276450" y="1010100"/>
            <a:ext cx="8623005" cy="5047536"/>
          </a:xfrm>
          <a:prstGeom prst="rect">
            <a:avLst/>
          </a:prstGeom>
          <a:noFill/>
        </p:spPr>
        <p:txBody>
          <a:bodyPr wrap="square" rtlCol="0">
            <a:spAutoFit/>
          </a:bodyPr>
          <a:lstStyle/>
          <a:p>
            <a:pPr algn="just"/>
            <a:r>
              <a:rPr lang="en-US" dirty="0" smtClean="0">
                <a:solidFill>
                  <a:schemeClr val="tx1">
                    <a:lumMod val="75000"/>
                    <a:lumOff val="25000"/>
                  </a:schemeClr>
                </a:solidFill>
              </a:rPr>
              <a:t>The LHC  Long Shutdown (LS1) offered the opportunity to prepare the computational support for the Run-2.</a:t>
            </a:r>
          </a:p>
          <a:p>
            <a:pPr algn="just"/>
            <a:endParaRPr lang="en-US" dirty="0" smtClean="0">
              <a:solidFill>
                <a:schemeClr val="tx1">
                  <a:lumMod val="75000"/>
                  <a:lumOff val="25000"/>
                </a:schemeClr>
              </a:solidFill>
            </a:endParaRPr>
          </a:p>
          <a:p>
            <a:pPr algn="just"/>
            <a:r>
              <a:rPr lang="en-US" dirty="0" smtClean="0">
                <a:solidFill>
                  <a:schemeClr val="tx1">
                    <a:lumMod val="75000"/>
                    <a:lumOff val="25000"/>
                  </a:schemeClr>
                </a:solidFill>
              </a:rPr>
              <a:t>The higher luminosity and the increase </a:t>
            </a:r>
            <a:r>
              <a:rPr lang="en-US" dirty="0">
                <a:solidFill>
                  <a:schemeClr val="tx1">
                    <a:lumMod val="75000"/>
                    <a:lumOff val="25000"/>
                  </a:schemeClr>
                </a:solidFill>
              </a:rPr>
              <a:t>of the trigger rates by experiments </a:t>
            </a:r>
            <a:r>
              <a:rPr lang="en-US" dirty="0" smtClean="0">
                <a:solidFill>
                  <a:schemeClr val="tx1">
                    <a:lumMod val="75000"/>
                    <a:lumOff val="25000"/>
                  </a:schemeClr>
                </a:solidFill>
              </a:rPr>
              <a:t>will generate </a:t>
            </a:r>
            <a:r>
              <a:rPr lang="en-US" dirty="0">
                <a:solidFill>
                  <a:schemeClr val="tx1">
                    <a:lumMod val="75000"/>
                    <a:lumOff val="25000"/>
                  </a:schemeClr>
                </a:solidFill>
              </a:rPr>
              <a:t>significantly larger amounts of data to be processed and stored within WLCG. </a:t>
            </a:r>
            <a:endParaRPr lang="en-US" dirty="0" smtClean="0">
              <a:solidFill>
                <a:schemeClr val="tx1">
                  <a:lumMod val="75000"/>
                  <a:lumOff val="25000"/>
                </a:schemeClr>
              </a:solidFill>
            </a:endParaRPr>
          </a:p>
          <a:p>
            <a:pPr algn="just"/>
            <a:r>
              <a:rPr lang="en-US" dirty="0" smtClean="0">
                <a:solidFill>
                  <a:schemeClr val="tx1">
                    <a:lumMod val="75000"/>
                    <a:lumOff val="25000"/>
                  </a:schemeClr>
                </a:solidFill>
              </a:rPr>
              <a:t>Solutions for the handling of extra data required changes in the computing models and an overall upgrade </a:t>
            </a:r>
            <a:r>
              <a:rPr lang="en-US" dirty="0">
                <a:solidFill>
                  <a:schemeClr val="tx1">
                    <a:lumMod val="75000"/>
                    <a:lumOff val="25000"/>
                  </a:schemeClr>
                </a:solidFill>
              </a:rPr>
              <a:t>of the Grid resources, including those of the </a:t>
            </a:r>
            <a:r>
              <a:rPr lang="en-US" dirty="0" smtClean="0">
                <a:solidFill>
                  <a:schemeClr val="tx1">
                    <a:lumMod val="75000"/>
                    <a:lumOff val="25000"/>
                  </a:schemeClr>
                </a:solidFill>
              </a:rPr>
              <a:t>Tier2 (federations of) </a:t>
            </a:r>
            <a:r>
              <a:rPr lang="en-US" dirty="0" err="1" smtClean="0">
                <a:solidFill>
                  <a:schemeClr val="tx1">
                    <a:lumMod val="75000"/>
                    <a:lumOff val="25000"/>
                  </a:schemeClr>
                </a:solidFill>
              </a:rPr>
              <a:t>centres</a:t>
            </a:r>
            <a:r>
              <a:rPr lang="en-US" dirty="0" smtClean="0">
                <a:solidFill>
                  <a:schemeClr val="tx1">
                    <a:lumMod val="75000"/>
                    <a:lumOff val="25000"/>
                  </a:schemeClr>
                </a:solidFill>
              </a:rPr>
              <a:t>.</a:t>
            </a:r>
          </a:p>
          <a:p>
            <a:pPr algn="just"/>
            <a:endParaRPr lang="en-US" dirty="0">
              <a:solidFill>
                <a:schemeClr val="tx1">
                  <a:lumMod val="75000"/>
                  <a:lumOff val="25000"/>
                </a:schemeClr>
              </a:solidFill>
            </a:endParaRPr>
          </a:p>
          <a:p>
            <a:pPr algn="just"/>
            <a:r>
              <a:rPr lang="en-US" dirty="0">
                <a:solidFill>
                  <a:schemeClr val="tx1">
                    <a:lumMod val="75000"/>
                    <a:lumOff val="25000"/>
                  </a:schemeClr>
                </a:solidFill>
              </a:rPr>
              <a:t>T</a:t>
            </a:r>
            <a:r>
              <a:rPr lang="en-US" dirty="0" smtClean="0">
                <a:solidFill>
                  <a:schemeClr val="tx1">
                    <a:lumMod val="75000"/>
                    <a:lumOff val="25000"/>
                  </a:schemeClr>
                </a:solidFill>
              </a:rPr>
              <a:t>he transition </a:t>
            </a:r>
            <a:r>
              <a:rPr lang="en-US" dirty="0">
                <a:solidFill>
                  <a:schemeClr val="tx1">
                    <a:lumMod val="75000"/>
                    <a:lumOff val="25000"/>
                  </a:schemeClr>
                </a:solidFill>
              </a:rPr>
              <a:t>of LCG from the hierarchical to mesh topology </a:t>
            </a:r>
            <a:r>
              <a:rPr lang="en-US" dirty="0" smtClean="0">
                <a:solidFill>
                  <a:schemeClr val="tx1">
                    <a:lumMod val="75000"/>
                    <a:lumOff val="25000"/>
                  </a:schemeClr>
                </a:solidFill>
              </a:rPr>
              <a:t>allows </a:t>
            </a:r>
            <a:r>
              <a:rPr lang="en-US" dirty="0">
                <a:solidFill>
                  <a:schemeClr val="tx1">
                    <a:lumMod val="75000"/>
                    <a:lumOff val="25000"/>
                  </a:schemeClr>
                </a:solidFill>
              </a:rPr>
              <a:t>direct connections </a:t>
            </a:r>
            <a:r>
              <a:rPr lang="en-US" dirty="0" smtClean="0">
                <a:solidFill>
                  <a:schemeClr val="tx1">
                    <a:lumMod val="75000"/>
                    <a:lumOff val="25000"/>
                  </a:schemeClr>
                </a:solidFill>
              </a:rPr>
              <a:t>of the Tier2s with multiple Tier1s and other Tier2s within </a:t>
            </a:r>
            <a:r>
              <a:rPr lang="en-US" dirty="0">
                <a:solidFill>
                  <a:schemeClr val="tx1">
                    <a:lumMod val="75000"/>
                    <a:lumOff val="25000"/>
                  </a:schemeClr>
                </a:solidFill>
              </a:rPr>
              <a:t>the </a:t>
            </a:r>
            <a:r>
              <a:rPr lang="en-US" dirty="0" smtClean="0">
                <a:solidFill>
                  <a:schemeClr val="tx1">
                    <a:lumMod val="75000"/>
                    <a:lumOff val="25000"/>
                  </a:schemeClr>
                </a:solidFill>
              </a:rPr>
              <a:t>LHCONE. </a:t>
            </a:r>
          </a:p>
          <a:p>
            <a:pPr algn="just"/>
            <a:r>
              <a:rPr lang="en-US" dirty="0" smtClean="0">
                <a:solidFill>
                  <a:schemeClr val="tx1">
                    <a:lumMod val="75000"/>
                    <a:lumOff val="25000"/>
                  </a:schemeClr>
                </a:solidFill>
              </a:rPr>
              <a:t>The performance of the Tier2 sites will strongly depend on their </a:t>
            </a:r>
            <a:r>
              <a:rPr lang="en-US" dirty="0">
                <a:solidFill>
                  <a:schemeClr val="tx1">
                    <a:lumMod val="75000"/>
                    <a:lumOff val="25000"/>
                  </a:schemeClr>
                </a:solidFill>
              </a:rPr>
              <a:t>network capabilities</a:t>
            </a:r>
            <a:r>
              <a:rPr lang="en-US" dirty="0" smtClean="0">
                <a:solidFill>
                  <a:schemeClr val="tx1">
                    <a:lumMod val="75000"/>
                    <a:lumOff val="25000"/>
                  </a:schemeClr>
                </a:solidFill>
              </a:rPr>
              <a:t>.</a:t>
            </a:r>
          </a:p>
          <a:p>
            <a:pPr algn="just"/>
            <a:endParaRPr lang="en-US" sz="1600" dirty="0"/>
          </a:p>
          <a:p>
            <a:pPr algn="just"/>
            <a:r>
              <a:rPr lang="en-US" dirty="0" smtClean="0">
                <a:solidFill>
                  <a:schemeClr val="tx1">
                    <a:lumMod val="75000"/>
                    <a:lumOff val="25000"/>
                  </a:schemeClr>
                </a:solidFill>
              </a:rPr>
              <a:t>DFCTI is preparing the </a:t>
            </a:r>
            <a:r>
              <a:rPr lang="en-US" dirty="0" smtClean="0">
                <a:solidFill>
                  <a:srgbClr val="0070C0"/>
                </a:solidFill>
              </a:rPr>
              <a:t>upgrade of the network capacity </a:t>
            </a:r>
            <a:r>
              <a:rPr lang="en-US" dirty="0" smtClean="0">
                <a:solidFill>
                  <a:schemeClr val="tx1">
                    <a:lumMod val="75000"/>
                    <a:lumOff val="25000"/>
                  </a:schemeClr>
                </a:solidFill>
              </a:rPr>
              <a:t>and the computational support of </a:t>
            </a:r>
            <a:r>
              <a:rPr lang="en-US" dirty="0">
                <a:solidFill>
                  <a:schemeClr val="tx1">
                    <a:lumMod val="75000"/>
                    <a:lumOff val="25000"/>
                  </a:schemeClr>
                </a:solidFill>
              </a:rPr>
              <a:t>two initiatives launched by the ATLAS and, respectively, the </a:t>
            </a:r>
            <a:r>
              <a:rPr lang="en-US" dirty="0" err="1">
                <a:solidFill>
                  <a:schemeClr val="tx1">
                    <a:lumMod val="75000"/>
                    <a:lumOff val="25000"/>
                  </a:schemeClr>
                </a:solidFill>
              </a:rPr>
              <a:t>LHCb</a:t>
            </a:r>
            <a:r>
              <a:rPr lang="en-US" dirty="0">
                <a:solidFill>
                  <a:schemeClr val="tx1">
                    <a:lumMod val="75000"/>
                    <a:lumOff val="25000"/>
                  </a:schemeClr>
                </a:solidFill>
              </a:rPr>
              <a:t> </a:t>
            </a:r>
            <a:r>
              <a:rPr lang="en-US" dirty="0" smtClean="0">
                <a:solidFill>
                  <a:schemeClr val="tx1">
                    <a:lumMod val="75000"/>
                    <a:lumOff val="25000"/>
                  </a:schemeClr>
                </a:solidFill>
              </a:rPr>
              <a:t>experiment: </a:t>
            </a:r>
          </a:p>
          <a:p>
            <a:pPr marL="342900" indent="-342900" algn="just">
              <a:buAutoNum type="alphaLcParenR"/>
            </a:pPr>
            <a:r>
              <a:rPr lang="en-US" dirty="0" smtClean="0">
                <a:solidFill>
                  <a:schemeClr val="tx1">
                    <a:lumMod val="75000"/>
                    <a:lumOff val="25000"/>
                  </a:schemeClr>
                </a:solidFill>
              </a:rPr>
              <a:t>the </a:t>
            </a:r>
            <a:r>
              <a:rPr lang="en-US" dirty="0">
                <a:solidFill>
                  <a:schemeClr val="tx1">
                    <a:lumMod val="75000"/>
                    <a:lumOff val="25000"/>
                  </a:schemeClr>
                </a:solidFill>
              </a:rPr>
              <a:t>planned migration to </a:t>
            </a:r>
            <a:r>
              <a:rPr lang="en-US" dirty="0">
                <a:solidFill>
                  <a:srgbClr val="0070C0"/>
                </a:solidFill>
              </a:rPr>
              <a:t>multi-core queues</a:t>
            </a:r>
            <a:r>
              <a:rPr lang="en-US" dirty="0">
                <a:solidFill>
                  <a:schemeClr val="tx1">
                    <a:lumMod val="75000"/>
                    <a:lumOff val="25000"/>
                  </a:schemeClr>
                </a:solidFill>
              </a:rPr>
              <a:t> (to be performed by ATLAS in parallel with its Data Challenge 14); </a:t>
            </a:r>
            <a:endParaRPr lang="en-US" dirty="0" smtClean="0">
              <a:solidFill>
                <a:schemeClr val="tx1">
                  <a:lumMod val="75000"/>
                  <a:lumOff val="25000"/>
                </a:schemeClr>
              </a:solidFill>
            </a:endParaRPr>
          </a:p>
          <a:p>
            <a:pPr marL="342900" indent="-342900" algn="just">
              <a:buAutoNum type="alphaLcParenR"/>
            </a:pPr>
            <a:r>
              <a:rPr lang="en-US" dirty="0" err="1" smtClean="0">
                <a:solidFill>
                  <a:schemeClr val="tx1">
                    <a:lumMod val="75000"/>
                    <a:lumOff val="25000"/>
                  </a:schemeClr>
                </a:solidFill>
              </a:rPr>
              <a:t>LHCb’s</a:t>
            </a:r>
            <a:r>
              <a:rPr lang="en-US" dirty="0" smtClean="0">
                <a:solidFill>
                  <a:schemeClr val="tx1">
                    <a:lumMod val="75000"/>
                    <a:lumOff val="25000"/>
                  </a:schemeClr>
                </a:solidFill>
              </a:rPr>
              <a:t> </a:t>
            </a:r>
            <a:r>
              <a:rPr lang="en-US" dirty="0">
                <a:solidFill>
                  <a:schemeClr val="tx1">
                    <a:lumMod val="75000"/>
                    <a:lumOff val="25000"/>
                  </a:schemeClr>
                </a:solidFill>
              </a:rPr>
              <a:t>intention of supporting user analysis on a set of </a:t>
            </a:r>
            <a:r>
              <a:rPr lang="en-US" dirty="0" smtClean="0">
                <a:solidFill>
                  <a:schemeClr val="tx1">
                    <a:lumMod val="75000"/>
                    <a:lumOff val="25000"/>
                  </a:schemeClr>
                </a:solidFill>
              </a:rPr>
              <a:t>‘Tier2 </a:t>
            </a:r>
            <a:r>
              <a:rPr lang="en-US" dirty="0">
                <a:solidFill>
                  <a:schemeClr val="tx1">
                    <a:lumMod val="75000"/>
                    <a:lumOff val="25000"/>
                  </a:schemeClr>
                </a:solidFill>
              </a:rPr>
              <a:t>with </a:t>
            </a:r>
            <a:r>
              <a:rPr lang="en-US" dirty="0" smtClean="0">
                <a:solidFill>
                  <a:schemeClr val="tx1">
                    <a:lumMod val="75000"/>
                    <a:lumOff val="25000"/>
                  </a:schemeClr>
                </a:solidFill>
              </a:rPr>
              <a:t>Data’ </a:t>
            </a:r>
            <a:r>
              <a:rPr lang="en-US" dirty="0" smtClean="0">
                <a:solidFill>
                  <a:srgbClr val="0070C0"/>
                </a:solidFill>
              </a:rPr>
              <a:t>(T2D) </a:t>
            </a:r>
            <a:r>
              <a:rPr lang="en-US" dirty="0">
                <a:solidFill>
                  <a:srgbClr val="0070C0"/>
                </a:solidFill>
              </a:rPr>
              <a:t>sites </a:t>
            </a:r>
            <a:r>
              <a:rPr lang="en-US" dirty="0">
                <a:solidFill>
                  <a:schemeClr val="tx1">
                    <a:lumMod val="75000"/>
                    <a:lumOff val="25000"/>
                  </a:schemeClr>
                </a:solidFill>
              </a:rPr>
              <a:t>endowed with sufficient disk capacity</a:t>
            </a: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2260075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0" y="6497869"/>
            <a:ext cx="9144000" cy="365125"/>
          </a:xfrm>
          <a:noFill/>
          <a:ln>
            <a:noFill/>
          </a:ln>
        </p:spPr>
        <p:style>
          <a:lnRef idx="2">
            <a:schemeClr val="dk1">
              <a:shade val="50000"/>
            </a:schemeClr>
          </a:lnRef>
          <a:fillRef idx="1">
            <a:schemeClr val="dk1"/>
          </a:fillRef>
          <a:effectRef idx="0">
            <a:schemeClr val="dk1"/>
          </a:effectRef>
          <a:fontRef idx="minor">
            <a:schemeClr val="lt1"/>
          </a:fontRef>
        </p:style>
        <p:txBody>
          <a:bodyPr/>
          <a:lstStyle/>
          <a:p>
            <a:fld id="{7BE44144-CB8D-4D61-97F0-400332D831F9}" type="slidenum">
              <a:rPr lang="en-US" smtClean="0">
                <a:solidFill>
                  <a:schemeClr val="tx1"/>
                </a:solidFill>
              </a:rPr>
              <a:t>8</a:t>
            </a:fld>
            <a:endParaRPr lang="en-US" dirty="0">
              <a:solidFill>
                <a:schemeClr val="tx1"/>
              </a:solidFill>
            </a:endParaRPr>
          </a:p>
        </p:txBody>
      </p:sp>
      <p:cxnSp>
        <p:nvCxnSpPr>
          <p:cNvPr id="14" name="Straight Connector 13"/>
          <p:cNvCxnSpPr/>
          <p:nvPr/>
        </p:nvCxnSpPr>
        <p:spPr>
          <a:xfrm>
            <a:off x="91440" y="650713"/>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14" descr="C:\Documents and Settings\User01\Desktop\rolcg-m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382" y="29009"/>
            <a:ext cx="84209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401" y="193601"/>
            <a:ext cx="1221971" cy="27432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307" y="102161"/>
            <a:ext cx="794084" cy="457200"/>
          </a:xfrm>
          <a:prstGeom prst="rect">
            <a:avLst/>
          </a:prstGeom>
        </p:spPr>
      </p:pic>
      <p:cxnSp>
        <p:nvCxnSpPr>
          <p:cNvPr id="18" name="Straight Connector 17"/>
          <p:cNvCxnSpPr/>
          <p:nvPr/>
        </p:nvCxnSpPr>
        <p:spPr>
          <a:xfrm>
            <a:off x="91440" y="6552251"/>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400" y="6552251"/>
            <a:ext cx="1797736" cy="276999"/>
          </a:xfrm>
          <a:prstGeom prst="rect">
            <a:avLst/>
          </a:prstGeom>
          <a:noFill/>
        </p:spPr>
        <p:txBody>
          <a:bodyPr wrap="none" rtlCol="0">
            <a:spAutoFit/>
          </a:bodyPr>
          <a:lstStyle/>
          <a:p>
            <a:r>
              <a:rPr lang="en-US" sz="1200" dirty="0" smtClean="0"/>
              <a:t>Grid 2014, LIT/JINR, 01.07</a:t>
            </a:r>
            <a:endParaRPr lang="en-US" sz="1200"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3783" y="706820"/>
            <a:ext cx="4082177" cy="4251960"/>
          </a:xfrm>
          <a:prstGeom prst="rect">
            <a:avLst/>
          </a:prstGeom>
        </p:spPr>
      </p:pic>
      <p:pic>
        <p:nvPicPr>
          <p:cNvPr id="11" name="Picture 2"/>
          <p:cNvPicPr>
            <a:picLocks noChangeAspect="1" noChangeArrowheads="1"/>
          </p:cNvPicPr>
          <p:nvPr/>
        </p:nvPicPr>
        <p:blipFill>
          <a:blip r:embed="rId7" cstate="print"/>
          <a:srcRect/>
          <a:stretch>
            <a:fillRect/>
          </a:stretch>
        </p:blipFill>
        <p:spPr bwMode="auto">
          <a:xfrm>
            <a:off x="168302" y="3112651"/>
            <a:ext cx="4649870" cy="3409203"/>
          </a:xfrm>
          <a:prstGeom prst="rect">
            <a:avLst/>
          </a:prstGeom>
          <a:noFill/>
          <a:ln w="9525">
            <a:noFill/>
            <a:miter lim="800000"/>
            <a:headEnd/>
            <a:tailEnd/>
          </a:ln>
          <a:effectLst/>
        </p:spPr>
      </p:pic>
      <p:sp>
        <p:nvSpPr>
          <p:cNvPr id="12" name="TextBox 11"/>
          <p:cNvSpPr txBox="1"/>
          <p:nvPr/>
        </p:nvSpPr>
        <p:spPr>
          <a:xfrm>
            <a:off x="113323" y="260570"/>
            <a:ext cx="4372159" cy="400110"/>
          </a:xfrm>
          <a:prstGeom prst="rect">
            <a:avLst/>
          </a:prstGeom>
          <a:noFill/>
          <a:ln>
            <a:noFill/>
          </a:ln>
        </p:spPr>
        <p:txBody>
          <a:bodyPr wrap="none">
            <a:spAutoFit/>
          </a:bodyPr>
          <a:lstStyle/>
          <a:p>
            <a:pPr>
              <a:spcAft>
                <a:spcPts val="600"/>
              </a:spcAft>
              <a:defRPr/>
            </a:pPr>
            <a:r>
              <a:rPr lang="en-US" sz="2000" b="1" dirty="0" smtClean="0">
                <a:solidFill>
                  <a:srgbClr val="C00000"/>
                </a:solidFill>
              </a:rPr>
              <a:t>NETWORK INFRASTRUCTURE UPGRADE</a:t>
            </a:r>
            <a:endParaRPr lang="en-US" sz="2000" b="1" dirty="0">
              <a:solidFill>
                <a:srgbClr val="C00000"/>
              </a:solidFill>
              <a:latin typeface="+mn-lt"/>
            </a:endParaRPr>
          </a:p>
        </p:txBody>
      </p:sp>
      <p:sp>
        <p:nvSpPr>
          <p:cNvPr id="4" name="Rectangle 3"/>
          <p:cNvSpPr/>
          <p:nvPr/>
        </p:nvSpPr>
        <p:spPr>
          <a:xfrm>
            <a:off x="110365" y="752003"/>
            <a:ext cx="4823417" cy="2308324"/>
          </a:xfrm>
          <a:prstGeom prst="rect">
            <a:avLst/>
          </a:prstGeom>
        </p:spPr>
        <p:txBody>
          <a:bodyPr wrap="square">
            <a:spAutoFit/>
          </a:bodyPr>
          <a:lstStyle/>
          <a:p>
            <a:pPr algn="just"/>
            <a:r>
              <a:rPr lang="en-US" sz="1600" dirty="0" smtClean="0">
                <a:solidFill>
                  <a:srgbClr val="000066"/>
                </a:solidFill>
                <a:ea typeface="Times New Roman"/>
                <a:cs typeface="Times New Roman"/>
              </a:rPr>
              <a:t>DFCTI provides access to </a:t>
            </a:r>
            <a:r>
              <a:rPr lang="en-US" sz="1600" dirty="0" err="1" smtClean="0">
                <a:solidFill>
                  <a:srgbClr val="000066"/>
                </a:solidFill>
                <a:ea typeface="Times New Roman"/>
                <a:cs typeface="Times New Roman"/>
              </a:rPr>
              <a:t>RoEduNet</a:t>
            </a:r>
            <a:r>
              <a:rPr lang="en-US" sz="1600" dirty="0" smtClean="0">
                <a:solidFill>
                  <a:srgbClr val="000066"/>
                </a:solidFill>
                <a:ea typeface="Times New Roman"/>
                <a:cs typeface="Times New Roman"/>
              </a:rPr>
              <a:t> for 9 institutions and 5 grid sites located in </a:t>
            </a:r>
            <a:r>
              <a:rPr lang="en-US" sz="1600" dirty="0" err="1" smtClean="0">
                <a:solidFill>
                  <a:srgbClr val="000066"/>
                </a:solidFill>
                <a:ea typeface="Times New Roman"/>
                <a:cs typeface="Times New Roman"/>
              </a:rPr>
              <a:t>Magurele</a:t>
            </a:r>
            <a:r>
              <a:rPr lang="en-US" sz="1600" dirty="0" smtClean="0">
                <a:solidFill>
                  <a:srgbClr val="000066"/>
                </a:solidFill>
                <a:ea typeface="Times New Roman"/>
                <a:cs typeface="Times New Roman"/>
              </a:rPr>
              <a:t>.</a:t>
            </a:r>
          </a:p>
          <a:p>
            <a:pPr algn="just"/>
            <a:r>
              <a:rPr lang="en-US" sz="1600" dirty="0" smtClean="0">
                <a:solidFill>
                  <a:srgbClr val="000066"/>
                </a:solidFill>
                <a:ea typeface="Times New Roman"/>
                <a:cs typeface="Times New Roman"/>
              </a:rPr>
              <a:t>These grid sites are connected by DFCTI to the NREN’s NOC through a 10 Gbps link and backups.</a:t>
            </a:r>
          </a:p>
          <a:p>
            <a:pPr algn="just"/>
            <a:r>
              <a:rPr lang="en-US" sz="1600" dirty="0" smtClean="0">
                <a:solidFill>
                  <a:srgbClr val="000066"/>
                </a:solidFill>
                <a:ea typeface="Times New Roman"/>
                <a:cs typeface="Times New Roman"/>
              </a:rPr>
              <a:t>Since 2013, DFCTI hosts the </a:t>
            </a:r>
            <a:r>
              <a:rPr lang="en-US" sz="1600" dirty="0" err="1" smtClean="0">
                <a:solidFill>
                  <a:srgbClr val="000066"/>
                </a:solidFill>
                <a:ea typeface="Times New Roman"/>
                <a:cs typeface="Times New Roman"/>
              </a:rPr>
              <a:t>Magurele</a:t>
            </a:r>
            <a:r>
              <a:rPr lang="en-US" sz="1600" dirty="0" smtClean="0">
                <a:solidFill>
                  <a:srgbClr val="000066"/>
                </a:solidFill>
                <a:ea typeface="Times New Roman"/>
                <a:cs typeface="Times New Roman"/>
              </a:rPr>
              <a:t> </a:t>
            </a:r>
            <a:r>
              <a:rPr lang="en-US" sz="1600" dirty="0" err="1" smtClean="0">
                <a:solidFill>
                  <a:srgbClr val="000066"/>
                </a:solidFill>
                <a:ea typeface="Times New Roman"/>
                <a:cs typeface="Times New Roman"/>
              </a:rPr>
              <a:t>PoP</a:t>
            </a:r>
            <a:r>
              <a:rPr lang="en-US" sz="1600" dirty="0" smtClean="0">
                <a:solidFill>
                  <a:srgbClr val="000066"/>
                </a:solidFill>
                <a:ea typeface="Times New Roman"/>
                <a:cs typeface="Times New Roman"/>
              </a:rPr>
              <a:t> (point of presence) of the </a:t>
            </a:r>
            <a:r>
              <a:rPr lang="en-US" sz="1600" dirty="0" err="1" smtClean="0">
                <a:solidFill>
                  <a:srgbClr val="000066"/>
                </a:solidFill>
                <a:ea typeface="Times New Roman"/>
                <a:cs typeface="Times New Roman"/>
              </a:rPr>
              <a:t>RoEduNet</a:t>
            </a:r>
            <a:r>
              <a:rPr lang="en-US" sz="1600" dirty="0" smtClean="0">
                <a:solidFill>
                  <a:srgbClr val="000066"/>
                </a:solidFill>
                <a:ea typeface="Times New Roman"/>
                <a:cs typeface="Times New Roman"/>
              </a:rPr>
              <a:t>.</a:t>
            </a:r>
          </a:p>
          <a:p>
            <a:pPr algn="just"/>
            <a:r>
              <a:rPr lang="en-US" sz="1600" dirty="0">
                <a:solidFill>
                  <a:srgbClr val="000066"/>
                </a:solidFill>
                <a:ea typeface="Times New Roman"/>
                <a:cs typeface="Times New Roman"/>
              </a:rPr>
              <a:t>D</a:t>
            </a:r>
            <a:r>
              <a:rPr lang="en-US" sz="1600" dirty="0" smtClean="0">
                <a:solidFill>
                  <a:srgbClr val="000066"/>
                </a:solidFill>
                <a:ea typeface="Times New Roman"/>
                <a:cs typeface="Times New Roman"/>
              </a:rPr>
              <a:t>ue to the massive transfer of WLCG data, the in/out traffic is occasionally reaching values close to the bandwidth limit (see below).</a:t>
            </a:r>
          </a:p>
        </p:txBody>
      </p:sp>
      <p:sp>
        <p:nvSpPr>
          <p:cNvPr id="13" name="Rectangle 12"/>
          <p:cNvSpPr/>
          <p:nvPr/>
        </p:nvSpPr>
        <p:spPr>
          <a:xfrm>
            <a:off x="4818173" y="4994687"/>
            <a:ext cx="4197788" cy="1569660"/>
          </a:xfrm>
          <a:prstGeom prst="rect">
            <a:avLst/>
          </a:prstGeom>
        </p:spPr>
        <p:txBody>
          <a:bodyPr wrap="square">
            <a:spAutoFit/>
          </a:bodyPr>
          <a:lstStyle/>
          <a:p>
            <a:pPr algn="just"/>
            <a:r>
              <a:rPr lang="en-US" sz="1600" dirty="0" smtClean="0">
                <a:solidFill>
                  <a:srgbClr val="000066"/>
                </a:solidFill>
                <a:ea typeface="Times New Roman"/>
                <a:cs typeface="Times New Roman"/>
              </a:rPr>
              <a:t>DFCTI </a:t>
            </a:r>
            <a:r>
              <a:rPr lang="en-US" sz="1600" dirty="0">
                <a:solidFill>
                  <a:srgbClr val="000066"/>
                </a:solidFill>
                <a:ea typeface="Times New Roman"/>
                <a:cs typeface="Times New Roman"/>
              </a:rPr>
              <a:t>recently installed a Cisco ASR </a:t>
            </a:r>
            <a:r>
              <a:rPr lang="en-US" sz="1600" dirty="0" smtClean="0">
                <a:solidFill>
                  <a:srgbClr val="000066"/>
                </a:solidFill>
                <a:ea typeface="Times New Roman"/>
                <a:cs typeface="Times New Roman"/>
              </a:rPr>
              <a:t>9006 router, that allows the increase of the bandwidth to more than 10 Gbps.</a:t>
            </a:r>
          </a:p>
          <a:p>
            <a:pPr algn="just"/>
            <a:r>
              <a:rPr lang="en-US" sz="1600" dirty="0" smtClean="0">
                <a:solidFill>
                  <a:srgbClr val="000066"/>
                </a:solidFill>
                <a:ea typeface="Times New Roman"/>
                <a:cs typeface="Times New Roman"/>
              </a:rPr>
              <a:t>A 40 Gbps </a:t>
            </a:r>
            <a:r>
              <a:rPr lang="en-US" sz="1600" dirty="0">
                <a:solidFill>
                  <a:srgbClr val="000066"/>
                </a:solidFill>
                <a:ea typeface="Times New Roman"/>
                <a:cs typeface="Times New Roman"/>
              </a:rPr>
              <a:t>upgrade of the external link </a:t>
            </a:r>
            <a:r>
              <a:rPr lang="en-US" sz="1600" dirty="0" smtClean="0">
                <a:solidFill>
                  <a:srgbClr val="000066"/>
                </a:solidFill>
                <a:ea typeface="Times New Roman"/>
                <a:cs typeface="Times New Roman"/>
              </a:rPr>
              <a:t>is currently performed, which will be later followed by an upgrade </a:t>
            </a:r>
            <a:r>
              <a:rPr lang="en-US" sz="1600" dirty="0">
                <a:solidFill>
                  <a:srgbClr val="000066"/>
                </a:solidFill>
                <a:ea typeface="Times New Roman"/>
                <a:cs typeface="Times New Roman"/>
              </a:rPr>
              <a:t>to 100 </a:t>
            </a:r>
            <a:r>
              <a:rPr lang="en-US" sz="1600" dirty="0" smtClean="0">
                <a:solidFill>
                  <a:srgbClr val="000066"/>
                </a:solidFill>
                <a:ea typeface="Times New Roman"/>
                <a:cs typeface="Times New Roman"/>
              </a:rPr>
              <a:t>Gbps.</a:t>
            </a:r>
            <a:endParaRPr lang="en-US" sz="1600" dirty="0">
              <a:solidFill>
                <a:srgbClr val="000066"/>
              </a:solidFill>
            </a:endParaRPr>
          </a:p>
        </p:txBody>
      </p:sp>
    </p:spTree>
    <p:extLst>
      <p:ext uri="{BB962C8B-B14F-4D97-AF65-F5344CB8AC3E}">
        <p14:creationId xmlns:p14="http://schemas.microsoft.com/office/powerpoint/2010/main" val="2218711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76" y="734682"/>
            <a:ext cx="7783144" cy="5825706"/>
          </a:xfrm>
          <a:prstGeom prst="rect">
            <a:avLst/>
          </a:prstGeom>
        </p:spPr>
      </p:pic>
      <p:sp>
        <p:nvSpPr>
          <p:cNvPr id="3" name="Slide Number Placeholder 2"/>
          <p:cNvSpPr>
            <a:spLocks noGrp="1"/>
          </p:cNvSpPr>
          <p:nvPr>
            <p:ph type="sldNum" sz="quarter" idx="12"/>
          </p:nvPr>
        </p:nvSpPr>
        <p:spPr>
          <a:xfrm>
            <a:off x="0" y="6497869"/>
            <a:ext cx="9144000" cy="365125"/>
          </a:xfrm>
          <a:noFill/>
          <a:ln>
            <a:noFill/>
          </a:ln>
        </p:spPr>
        <p:style>
          <a:lnRef idx="2">
            <a:schemeClr val="dk1">
              <a:shade val="50000"/>
            </a:schemeClr>
          </a:lnRef>
          <a:fillRef idx="1">
            <a:schemeClr val="dk1"/>
          </a:fillRef>
          <a:effectRef idx="0">
            <a:schemeClr val="dk1"/>
          </a:effectRef>
          <a:fontRef idx="minor">
            <a:schemeClr val="lt1"/>
          </a:fontRef>
        </p:style>
        <p:txBody>
          <a:bodyPr/>
          <a:lstStyle/>
          <a:p>
            <a:fld id="{7BE44144-CB8D-4D61-97F0-400332D831F9}" type="slidenum">
              <a:rPr lang="en-US" smtClean="0">
                <a:solidFill>
                  <a:schemeClr val="tx1"/>
                </a:solidFill>
              </a:rPr>
              <a:t>9</a:t>
            </a:fld>
            <a:endParaRPr lang="en-US" dirty="0">
              <a:solidFill>
                <a:schemeClr val="tx1"/>
              </a:solidFill>
            </a:endParaRPr>
          </a:p>
        </p:txBody>
      </p:sp>
      <p:cxnSp>
        <p:nvCxnSpPr>
          <p:cNvPr id="14" name="Straight Connector 13"/>
          <p:cNvCxnSpPr/>
          <p:nvPr/>
        </p:nvCxnSpPr>
        <p:spPr>
          <a:xfrm>
            <a:off x="91440" y="650713"/>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14" descr="C:\Documents and Settings\User01\Desktop\rolcg-mi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4382" y="29009"/>
            <a:ext cx="842098"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5401" y="193601"/>
            <a:ext cx="1221971" cy="27432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4307" y="102161"/>
            <a:ext cx="794084" cy="457200"/>
          </a:xfrm>
          <a:prstGeom prst="rect">
            <a:avLst/>
          </a:prstGeom>
        </p:spPr>
      </p:pic>
      <p:cxnSp>
        <p:nvCxnSpPr>
          <p:cNvPr id="18" name="Straight Connector 17"/>
          <p:cNvCxnSpPr/>
          <p:nvPr/>
        </p:nvCxnSpPr>
        <p:spPr>
          <a:xfrm>
            <a:off x="91440" y="6552251"/>
            <a:ext cx="8961120" cy="1588"/>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400" y="6552251"/>
            <a:ext cx="1797736" cy="276999"/>
          </a:xfrm>
          <a:prstGeom prst="rect">
            <a:avLst/>
          </a:prstGeom>
          <a:noFill/>
        </p:spPr>
        <p:txBody>
          <a:bodyPr wrap="none" rtlCol="0">
            <a:spAutoFit/>
          </a:bodyPr>
          <a:lstStyle/>
          <a:p>
            <a:r>
              <a:rPr lang="en-US" sz="1200" dirty="0" smtClean="0"/>
              <a:t>Grid 2014, LIT/JINR, 01.07</a:t>
            </a:r>
            <a:endParaRPr lang="en-US" sz="1200" dirty="0"/>
          </a:p>
        </p:txBody>
      </p:sp>
      <p:sp>
        <p:nvSpPr>
          <p:cNvPr id="4" name="TextBox 3"/>
          <p:cNvSpPr txBox="1"/>
          <p:nvPr/>
        </p:nvSpPr>
        <p:spPr>
          <a:xfrm>
            <a:off x="88460" y="760250"/>
            <a:ext cx="4332789" cy="830997"/>
          </a:xfrm>
          <a:prstGeom prst="rect">
            <a:avLst/>
          </a:prstGeom>
          <a:noFill/>
        </p:spPr>
        <p:txBody>
          <a:bodyPr wrap="none" rtlCol="0">
            <a:spAutoFit/>
          </a:bodyPr>
          <a:lstStyle/>
          <a:p>
            <a:r>
              <a:rPr lang="en-US" sz="1600" dirty="0" smtClean="0">
                <a:solidFill>
                  <a:srgbClr val="000066"/>
                </a:solidFill>
              </a:rPr>
              <a:t>RO-07-NIPNE, RO-11-NIPNE, IFIN GRID</a:t>
            </a:r>
          </a:p>
          <a:p>
            <a:r>
              <a:rPr lang="en-US" sz="1600" dirty="0" smtClean="0">
                <a:solidFill>
                  <a:srgbClr val="000066"/>
                </a:solidFill>
              </a:rPr>
              <a:t>DD = DPM disk server; </a:t>
            </a:r>
            <a:r>
              <a:rPr lang="en-US" sz="1600" dirty="0" err="1" smtClean="0">
                <a:solidFill>
                  <a:srgbClr val="000066"/>
                </a:solidFill>
              </a:rPr>
              <a:t>mCore</a:t>
            </a:r>
            <a:r>
              <a:rPr lang="en-US" sz="1600" dirty="0" smtClean="0">
                <a:solidFill>
                  <a:srgbClr val="000066"/>
                </a:solidFill>
              </a:rPr>
              <a:t> = multicore cluster</a:t>
            </a:r>
          </a:p>
          <a:p>
            <a:r>
              <a:rPr lang="en-US" sz="1600" dirty="0" smtClean="0">
                <a:solidFill>
                  <a:srgbClr val="000066"/>
                </a:solidFill>
              </a:rPr>
              <a:t>Thick lines: 10 Gbps; thin lines 1 Gbps</a:t>
            </a:r>
            <a:endParaRPr lang="en-US" sz="1600" dirty="0">
              <a:solidFill>
                <a:srgbClr val="000066"/>
              </a:solidFill>
            </a:endParaRPr>
          </a:p>
        </p:txBody>
      </p:sp>
      <p:sp>
        <p:nvSpPr>
          <p:cNvPr id="11" name="TextBox 10"/>
          <p:cNvSpPr txBox="1"/>
          <p:nvPr/>
        </p:nvSpPr>
        <p:spPr>
          <a:xfrm>
            <a:off x="113323" y="260570"/>
            <a:ext cx="2241447" cy="400110"/>
          </a:xfrm>
          <a:prstGeom prst="rect">
            <a:avLst/>
          </a:prstGeom>
          <a:noFill/>
          <a:ln>
            <a:noFill/>
          </a:ln>
        </p:spPr>
        <p:txBody>
          <a:bodyPr wrap="none">
            <a:spAutoFit/>
          </a:bodyPr>
          <a:lstStyle/>
          <a:p>
            <a:pPr>
              <a:spcAft>
                <a:spcPts val="600"/>
              </a:spcAft>
              <a:defRPr/>
            </a:pPr>
            <a:r>
              <a:rPr lang="en-US" sz="2000" b="1" dirty="0" smtClean="0">
                <a:solidFill>
                  <a:srgbClr val="C00000"/>
                </a:solidFill>
              </a:rPr>
              <a:t>GRID SITES @DFCTI</a:t>
            </a:r>
            <a:endParaRPr lang="en-US" sz="2000" b="1" dirty="0">
              <a:solidFill>
                <a:srgbClr val="C00000"/>
              </a:solidFill>
              <a:latin typeface="+mn-lt"/>
            </a:endParaRPr>
          </a:p>
        </p:txBody>
      </p:sp>
      <p:sp>
        <p:nvSpPr>
          <p:cNvPr id="12" name="TextBox 11"/>
          <p:cNvSpPr txBox="1"/>
          <p:nvPr/>
        </p:nvSpPr>
        <p:spPr>
          <a:xfrm>
            <a:off x="6315095" y="765510"/>
            <a:ext cx="2737465" cy="584775"/>
          </a:xfrm>
          <a:prstGeom prst="rect">
            <a:avLst/>
          </a:prstGeom>
          <a:noFill/>
        </p:spPr>
        <p:txBody>
          <a:bodyPr wrap="square" rtlCol="0">
            <a:spAutoFit/>
          </a:bodyPr>
          <a:lstStyle/>
          <a:p>
            <a:pPr algn="just"/>
            <a:r>
              <a:rPr lang="en-US" sz="1600" dirty="0" smtClean="0">
                <a:solidFill>
                  <a:srgbClr val="000066"/>
                </a:solidFill>
              </a:rPr>
              <a:t>Encircled in </a:t>
            </a:r>
            <a:r>
              <a:rPr lang="en-US" sz="1600" dirty="0" smtClean="0">
                <a:solidFill>
                  <a:srgbClr val="FF0000"/>
                </a:solidFill>
              </a:rPr>
              <a:t>red</a:t>
            </a:r>
            <a:r>
              <a:rPr lang="en-US" sz="1600" dirty="0" smtClean="0">
                <a:solidFill>
                  <a:srgbClr val="000066"/>
                </a:solidFill>
              </a:rPr>
              <a:t>: the last 12 months’ upgrades </a:t>
            </a:r>
          </a:p>
        </p:txBody>
      </p:sp>
    </p:spTree>
    <p:extLst>
      <p:ext uri="{BB962C8B-B14F-4D97-AF65-F5344CB8AC3E}">
        <p14:creationId xmlns:p14="http://schemas.microsoft.com/office/powerpoint/2010/main" val="1527326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3782</TotalTime>
  <Words>1426</Words>
  <Application>Microsoft Office PowerPoint</Application>
  <PresentationFormat>On-screen Show (4:3)</PresentationFormat>
  <Paragraphs>180</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Courier New</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D.</dc:creator>
  <cp:lastModifiedBy>Alex D.</cp:lastModifiedBy>
  <cp:revision>98</cp:revision>
  <dcterms:created xsi:type="dcterms:W3CDTF">2014-06-28T08:56:26Z</dcterms:created>
  <dcterms:modified xsi:type="dcterms:W3CDTF">2014-07-01T09:11:39Z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