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9" r:id="rId1"/>
  </p:sldMasterIdLst>
  <p:notesMasterIdLst>
    <p:notesMasterId r:id="rId19"/>
  </p:notesMasterIdLst>
  <p:sldIdLst>
    <p:sldId id="274" r:id="rId2"/>
    <p:sldId id="278" r:id="rId3"/>
    <p:sldId id="277" r:id="rId4"/>
    <p:sldId id="279" r:id="rId5"/>
    <p:sldId id="281" r:id="rId6"/>
    <p:sldId id="282" r:id="rId7"/>
    <p:sldId id="283" r:id="rId8"/>
    <p:sldId id="280" r:id="rId9"/>
    <p:sldId id="284" r:id="rId10"/>
    <p:sldId id="289" r:id="rId11"/>
    <p:sldId id="291" r:id="rId12"/>
    <p:sldId id="292" r:id="rId13"/>
    <p:sldId id="285" r:id="rId14"/>
    <p:sldId id="286" r:id="rId15"/>
    <p:sldId id="287" r:id="rId16"/>
    <p:sldId id="288" r:id="rId17"/>
    <p:sldId id="29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8" autoAdjust="0"/>
  </p:normalViewPr>
  <p:slideViewPr>
    <p:cSldViewPr>
      <p:cViewPr>
        <p:scale>
          <a:sx n="80" d="100"/>
          <a:sy n="80" d="100"/>
        </p:scale>
        <p:origin x="-127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42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Oxana\Documents\ARC-CE%20in%20EG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ARC-CE in EGI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Sheet1!$A$3:$A$9</c:f>
              <c:strCache>
                <c:ptCount val="7"/>
                <c:pt idx="0">
                  <c:v>Oct-12</c:v>
                </c:pt>
                <c:pt idx="1">
                  <c:v>Mar-13</c:v>
                </c:pt>
                <c:pt idx="2">
                  <c:v>Jun-13</c:v>
                </c:pt>
                <c:pt idx="3">
                  <c:v>Sep-13</c:v>
                </c:pt>
                <c:pt idx="4">
                  <c:v>Dec-13</c:v>
                </c:pt>
                <c:pt idx="5">
                  <c:v>Mar-14</c:v>
                </c:pt>
                <c:pt idx="6">
                  <c:v>Jun-14</c:v>
                </c:pt>
              </c:strCache>
            </c:strRef>
          </c:cat>
          <c:val>
            <c:numRef>
              <c:f>Sheet1!$B$3:$B$9</c:f>
              <c:numCache>
                <c:formatCode>General</c:formatCode>
                <c:ptCount val="7"/>
                <c:pt idx="0">
                  <c:v>39</c:v>
                </c:pt>
                <c:pt idx="1">
                  <c:v>63</c:v>
                </c:pt>
                <c:pt idx="2">
                  <c:v>66</c:v>
                </c:pt>
                <c:pt idx="3">
                  <c:v>74</c:v>
                </c:pt>
                <c:pt idx="4">
                  <c:v>80</c:v>
                </c:pt>
                <c:pt idx="5">
                  <c:v>85</c:v>
                </c:pt>
                <c:pt idx="6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102912"/>
        <c:axId val="58104448"/>
      </c:barChart>
      <c:catAx>
        <c:axId val="5810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04448"/>
        <c:crosses val="autoZero"/>
        <c:auto val="1"/>
        <c:lblAlgn val="ctr"/>
        <c:lblOffset val="100"/>
        <c:noMultiLvlLbl val="0"/>
      </c:catAx>
      <c:valAx>
        <c:axId val="5810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0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7B72DA-7A0D-4B97-AA72-B066693ECDF4}" type="doc">
      <dgm:prSet loTypeId="urn:microsoft.com/office/officeart/2005/8/layout/lProcess2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1CF429C-08E7-409C-9068-F1F6ECC46A49}">
      <dgm:prSet custT="1"/>
      <dgm:spPr/>
      <dgm:t>
        <a:bodyPr/>
        <a:lstStyle/>
        <a:p>
          <a:pPr rtl="0"/>
          <a:r>
            <a:rPr lang="en-US" sz="1800" dirty="0" smtClean="0"/>
            <a:t>ARC-CE can do all the data transfers</a:t>
          </a:r>
          <a:endParaRPr lang="en-US" sz="1800" dirty="0"/>
        </a:p>
      </dgm:t>
    </dgm:pt>
    <dgm:pt modelId="{6EFD6A55-38AF-41FF-9610-FD23E0AB1A92}" type="parTrans" cxnId="{3BFA99A3-AABA-4251-8F15-69F52755B804}">
      <dgm:prSet/>
      <dgm:spPr/>
      <dgm:t>
        <a:bodyPr/>
        <a:lstStyle/>
        <a:p>
          <a:endParaRPr lang="en-US"/>
        </a:p>
      </dgm:t>
    </dgm:pt>
    <dgm:pt modelId="{6E290F1C-16A1-43F9-AF13-A06D5B1F7AD6}" type="sibTrans" cxnId="{3BFA99A3-AABA-4251-8F15-69F52755B804}">
      <dgm:prSet/>
      <dgm:spPr/>
      <dgm:t>
        <a:bodyPr/>
        <a:lstStyle/>
        <a:p>
          <a:endParaRPr lang="en-US"/>
        </a:p>
      </dgm:t>
    </dgm:pt>
    <dgm:pt modelId="{D1028D94-1809-443F-9DE6-171100EB5AE8}">
      <dgm:prSet/>
      <dgm:spPr/>
      <dgm:t>
        <a:bodyPr/>
        <a:lstStyle/>
        <a:p>
          <a:pPr rtl="0"/>
          <a:r>
            <a:rPr lang="en-US" dirty="0" smtClean="0"/>
            <a:t>Allows to cache </a:t>
          </a:r>
          <a:r>
            <a:rPr lang="en-US" b="1" dirty="0" smtClean="0"/>
            <a:t>frequently used</a:t>
          </a:r>
          <a:r>
            <a:rPr lang="en-US" dirty="0" smtClean="0"/>
            <a:t> files</a:t>
          </a:r>
          <a:endParaRPr lang="en-US" dirty="0"/>
        </a:p>
      </dgm:t>
    </dgm:pt>
    <dgm:pt modelId="{FF7B17B6-B727-48E4-8B01-1844DC4E460E}" type="parTrans" cxnId="{25A90006-D617-49B8-BF98-962F0054AE2F}">
      <dgm:prSet/>
      <dgm:spPr/>
      <dgm:t>
        <a:bodyPr/>
        <a:lstStyle/>
        <a:p>
          <a:endParaRPr lang="en-US"/>
        </a:p>
      </dgm:t>
    </dgm:pt>
    <dgm:pt modelId="{8E262621-196D-45C6-9343-38027249C4EA}" type="sibTrans" cxnId="{25A90006-D617-49B8-BF98-962F0054AE2F}">
      <dgm:prSet/>
      <dgm:spPr/>
      <dgm:t>
        <a:bodyPr/>
        <a:lstStyle/>
        <a:p>
          <a:endParaRPr lang="en-US"/>
        </a:p>
      </dgm:t>
    </dgm:pt>
    <dgm:pt modelId="{3D049AD1-8A47-4D04-B05A-207C82749480}">
      <dgm:prSet/>
      <dgm:spPr/>
      <dgm:t>
        <a:bodyPr/>
        <a:lstStyle/>
        <a:p>
          <a:pPr rtl="0"/>
          <a:r>
            <a:rPr lang="en-US" dirty="0" smtClean="0"/>
            <a:t>Minimizes </a:t>
          </a:r>
          <a:r>
            <a:rPr lang="en-US" b="1" dirty="0" smtClean="0"/>
            <a:t>bandwidth</a:t>
          </a:r>
          <a:endParaRPr lang="en-US" b="1" dirty="0"/>
        </a:p>
      </dgm:t>
    </dgm:pt>
    <dgm:pt modelId="{FAAD5366-42BE-4BC8-87C8-67CA3BE01E7D}" type="parTrans" cxnId="{39106538-65C2-43F9-94B7-3C8C50800FA6}">
      <dgm:prSet/>
      <dgm:spPr/>
      <dgm:t>
        <a:bodyPr/>
        <a:lstStyle/>
        <a:p>
          <a:endParaRPr lang="en-US"/>
        </a:p>
      </dgm:t>
    </dgm:pt>
    <dgm:pt modelId="{D03A4519-169F-463A-B307-ADD52F29F90E}" type="sibTrans" cxnId="{39106538-65C2-43F9-94B7-3C8C50800FA6}">
      <dgm:prSet/>
      <dgm:spPr/>
      <dgm:t>
        <a:bodyPr/>
        <a:lstStyle/>
        <a:p>
          <a:endParaRPr lang="en-US"/>
        </a:p>
      </dgm:t>
    </dgm:pt>
    <dgm:pt modelId="{39B1D9F1-77D8-4744-ACB4-FAE0619FB8E9}">
      <dgm:prSet/>
      <dgm:spPr/>
      <dgm:t>
        <a:bodyPr/>
        <a:lstStyle/>
        <a:p>
          <a:pPr rtl="0"/>
          <a:r>
            <a:rPr lang="en-US" dirty="0" smtClean="0"/>
            <a:t>Maximizes worker nodes usage </a:t>
          </a:r>
          <a:r>
            <a:rPr lang="en-US" b="1" dirty="0" smtClean="0"/>
            <a:t>efficiency</a:t>
          </a:r>
          <a:endParaRPr lang="en-US" b="1" dirty="0"/>
        </a:p>
      </dgm:t>
    </dgm:pt>
    <dgm:pt modelId="{BC913ABE-5DEA-413A-AEC7-B341DBEC3BBF}" type="parTrans" cxnId="{7EB1765B-41DD-434F-801B-B6269080C8F9}">
      <dgm:prSet/>
      <dgm:spPr/>
      <dgm:t>
        <a:bodyPr/>
        <a:lstStyle/>
        <a:p>
          <a:endParaRPr lang="en-US"/>
        </a:p>
      </dgm:t>
    </dgm:pt>
    <dgm:pt modelId="{ED8922C4-29E7-4043-8C5F-E250F7B778EE}" type="sibTrans" cxnId="{7EB1765B-41DD-434F-801B-B6269080C8F9}">
      <dgm:prSet/>
      <dgm:spPr/>
      <dgm:t>
        <a:bodyPr/>
        <a:lstStyle/>
        <a:p>
          <a:endParaRPr lang="en-US"/>
        </a:p>
      </dgm:t>
    </dgm:pt>
    <dgm:pt modelId="{71EE0AAF-F4B6-4277-9F10-A03A1B93E41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1800" dirty="0" smtClean="0"/>
            <a:t>ARC-CE is a rather complex service</a:t>
          </a:r>
          <a:endParaRPr lang="en-US" sz="1800" dirty="0"/>
        </a:p>
      </dgm:t>
    </dgm:pt>
    <dgm:pt modelId="{7C07F237-5685-41D7-A6EF-C328069DD473}" type="parTrans" cxnId="{DB9B1EE1-EEAA-46B5-BC3A-E284930828AD}">
      <dgm:prSet/>
      <dgm:spPr/>
      <dgm:t>
        <a:bodyPr/>
        <a:lstStyle/>
        <a:p>
          <a:endParaRPr lang="en-US"/>
        </a:p>
      </dgm:t>
    </dgm:pt>
    <dgm:pt modelId="{104E5F0E-6B16-41D4-BED6-FA07013B2366}" type="sibTrans" cxnId="{DB9B1EE1-EEAA-46B5-BC3A-E284930828AD}">
      <dgm:prSet/>
      <dgm:spPr/>
      <dgm:t>
        <a:bodyPr/>
        <a:lstStyle/>
        <a:p>
          <a:endParaRPr lang="en-US"/>
        </a:p>
      </dgm:t>
    </dgm:pt>
    <dgm:pt modelId="{0EBDAEEA-04A6-439F-AE0D-E21B390EE0C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mtClean="0"/>
            <a:t>Is built of many individual services and tools</a:t>
          </a:r>
          <a:endParaRPr lang="en-US"/>
        </a:p>
      </dgm:t>
    </dgm:pt>
    <dgm:pt modelId="{881ADA56-4F96-467C-BA48-A4DD6C2071C2}" type="parTrans" cxnId="{58E49335-5CA6-4198-B7AE-773E33A67A72}">
      <dgm:prSet/>
      <dgm:spPr/>
      <dgm:t>
        <a:bodyPr/>
        <a:lstStyle/>
        <a:p>
          <a:endParaRPr lang="en-US"/>
        </a:p>
      </dgm:t>
    </dgm:pt>
    <dgm:pt modelId="{F2CEE698-D813-487E-A633-A2B11E40FD50}" type="sibTrans" cxnId="{58E49335-5CA6-4198-B7AE-773E33A67A72}">
      <dgm:prSet/>
      <dgm:spPr/>
      <dgm:t>
        <a:bodyPr/>
        <a:lstStyle/>
        <a:p>
          <a:endParaRPr lang="en-US"/>
        </a:p>
      </dgm:t>
    </dgm:pt>
    <dgm:pt modelId="{34D66A89-1704-44DE-80FE-042156427A24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 smtClean="0"/>
            <a:t>Requires high-end storage for cache</a:t>
          </a:r>
          <a:endParaRPr lang="en-US" dirty="0"/>
        </a:p>
      </dgm:t>
    </dgm:pt>
    <dgm:pt modelId="{973DB92B-B9D4-4FEE-AE38-86B0C505FAAB}" type="parTrans" cxnId="{7EBBE002-3789-4D42-952D-1DCAA2F9F4B7}">
      <dgm:prSet/>
      <dgm:spPr/>
      <dgm:t>
        <a:bodyPr/>
        <a:lstStyle/>
        <a:p>
          <a:endParaRPr lang="en-US"/>
        </a:p>
      </dgm:t>
    </dgm:pt>
    <dgm:pt modelId="{B887E61C-4FD5-4BBD-BAD8-6B7F0B1E67F5}" type="sibTrans" cxnId="{7EBBE002-3789-4D42-952D-1DCAA2F9F4B7}">
      <dgm:prSet/>
      <dgm:spPr/>
      <dgm:t>
        <a:bodyPr/>
        <a:lstStyle/>
        <a:p>
          <a:endParaRPr lang="en-US"/>
        </a:p>
      </dgm:t>
    </dgm:pt>
    <dgm:pt modelId="{8F6C0B67-EB86-4FD3-ACC9-2D108236789F}" type="pres">
      <dgm:prSet presAssocID="{727B72DA-7A0D-4B97-AA72-B066693ECD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57DA6AF-38C8-4A98-9FEE-31BDC9A8F1F4}" type="pres">
      <dgm:prSet presAssocID="{E1CF429C-08E7-409C-9068-F1F6ECC46A49}" presName="compNode" presStyleCnt="0"/>
      <dgm:spPr/>
      <dgm:t>
        <a:bodyPr/>
        <a:lstStyle/>
        <a:p>
          <a:endParaRPr lang="en-GB"/>
        </a:p>
      </dgm:t>
    </dgm:pt>
    <dgm:pt modelId="{37769F5B-529D-4729-BF6A-68E36616803A}" type="pres">
      <dgm:prSet presAssocID="{E1CF429C-08E7-409C-9068-F1F6ECC46A49}" presName="aNode" presStyleLbl="bgShp" presStyleIdx="0" presStyleCnt="2"/>
      <dgm:spPr/>
      <dgm:t>
        <a:bodyPr/>
        <a:lstStyle/>
        <a:p>
          <a:endParaRPr lang="en-GB"/>
        </a:p>
      </dgm:t>
    </dgm:pt>
    <dgm:pt modelId="{B9F04D62-C932-40FD-863E-A264424E3C31}" type="pres">
      <dgm:prSet presAssocID="{E1CF429C-08E7-409C-9068-F1F6ECC46A49}" presName="textNode" presStyleLbl="bgShp" presStyleIdx="0" presStyleCnt="2"/>
      <dgm:spPr/>
      <dgm:t>
        <a:bodyPr/>
        <a:lstStyle/>
        <a:p>
          <a:endParaRPr lang="en-GB"/>
        </a:p>
      </dgm:t>
    </dgm:pt>
    <dgm:pt modelId="{81084AE0-4861-43AC-B659-D152A8077C81}" type="pres">
      <dgm:prSet presAssocID="{E1CF429C-08E7-409C-9068-F1F6ECC46A49}" presName="compChildNode" presStyleCnt="0"/>
      <dgm:spPr/>
      <dgm:t>
        <a:bodyPr/>
        <a:lstStyle/>
        <a:p>
          <a:endParaRPr lang="en-GB"/>
        </a:p>
      </dgm:t>
    </dgm:pt>
    <dgm:pt modelId="{1A211F2A-342D-448C-A461-CAD029FED9AB}" type="pres">
      <dgm:prSet presAssocID="{E1CF429C-08E7-409C-9068-F1F6ECC46A49}" presName="theInnerList" presStyleCnt="0"/>
      <dgm:spPr/>
      <dgm:t>
        <a:bodyPr/>
        <a:lstStyle/>
        <a:p>
          <a:endParaRPr lang="en-GB"/>
        </a:p>
      </dgm:t>
    </dgm:pt>
    <dgm:pt modelId="{14FF4330-67F1-4B42-B5FA-E7EEE240709D}" type="pres">
      <dgm:prSet presAssocID="{D1028D94-1809-443F-9DE6-171100EB5AE8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70E8C8-90C1-4BA3-8F6F-377B9CBF2615}" type="pres">
      <dgm:prSet presAssocID="{D1028D94-1809-443F-9DE6-171100EB5AE8}" presName="aSpace2" presStyleCnt="0"/>
      <dgm:spPr/>
      <dgm:t>
        <a:bodyPr/>
        <a:lstStyle/>
        <a:p>
          <a:endParaRPr lang="en-GB"/>
        </a:p>
      </dgm:t>
    </dgm:pt>
    <dgm:pt modelId="{8C10250F-F1A6-4FD4-A5C4-0131C2BA62B3}" type="pres">
      <dgm:prSet presAssocID="{3D049AD1-8A47-4D04-B05A-207C82749480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C627F6-57FE-4E36-B523-1B83F4110CDC}" type="pres">
      <dgm:prSet presAssocID="{3D049AD1-8A47-4D04-B05A-207C82749480}" presName="aSpace2" presStyleCnt="0"/>
      <dgm:spPr/>
      <dgm:t>
        <a:bodyPr/>
        <a:lstStyle/>
        <a:p>
          <a:endParaRPr lang="en-GB"/>
        </a:p>
      </dgm:t>
    </dgm:pt>
    <dgm:pt modelId="{167D8F91-19C3-4827-A80F-B3C8F19C27C5}" type="pres">
      <dgm:prSet presAssocID="{39B1D9F1-77D8-4744-ACB4-FAE0619FB8E9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9BB2D3-541A-4FB4-97D3-84CF46FBD88C}" type="pres">
      <dgm:prSet presAssocID="{E1CF429C-08E7-409C-9068-F1F6ECC46A49}" presName="aSpace" presStyleCnt="0"/>
      <dgm:spPr/>
      <dgm:t>
        <a:bodyPr/>
        <a:lstStyle/>
        <a:p>
          <a:endParaRPr lang="en-GB"/>
        </a:p>
      </dgm:t>
    </dgm:pt>
    <dgm:pt modelId="{0A9C4BE9-CE61-446B-B621-94EE1C4615C0}" type="pres">
      <dgm:prSet presAssocID="{71EE0AAF-F4B6-4277-9F10-A03A1B93E41C}" presName="compNode" presStyleCnt="0"/>
      <dgm:spPr/>
      <dgm:t>
        <a:bodyPr/>
        <a:lstStyle/>
        <a:p>
          <a:endParaRPr lang="en-GB"/>
        </a:p>
      </dgm:t>
    </dgm:pt>
    <dgm:pt modelId="{AF5A6142-81A3-4E2C-A79A-6D0181055816}" type="pres">
      <dgm:prSet presAssocID="{71EE0AAF-F4B6-4277-9F10-A03A1B93E41C}" presName="aNode" presStyleLbl="bgShp" presStyleIdx="1" presStyleCnt="2" custLinFactNeighborX="104" custLinFactNeighborY="379"/>
      <dgm:spPr/>
      <dgm:t>
        <a:bodyPr/>
        <a:lstStyle/>
        <a:p>
          <a:endParaRPr lang="en-GB"/>
        </a:p>
      </dgm:t>
    </dgm:pt>
    <dgm:pt modelId="{48E24C6E-F93E-4762-A2AA-741DA1C69FD5}" type="pres">
      <dgm:prSet presAssocID="{71EE0AAF-F4B6-4277-9F10-A03A1B93E41C}" presName="textNode" presStyleLbl="bgShp" presStyleIdx="1" presStyleCnt="2"/>
      <dgm:spPr/>
      <dgm:t>
        <a:bodyPr/>
        <a:lstStyle/>
        <a:p>
          <a:endParaRPr lang="en-GB"/>
        </a:p>
      </dgm:t>
    </dgm:pt>
    <dgm:pt modelId="{F3AF91AA-B4D3-40CB-BF53-186F571112E9}" type="pres">
      <dgm:prSet presAssocID="{71EE0AAF-F4B6-4277-9F10-A03A1B93E41C}" presName="compChildNode" presStyleCnt="0"/>
      <dgm:spPr/>
      <dgm:t>
        <a:bodyPr/>
        <a:lstStyle/>
        <a:p>
          <a:endParaRPr lang="en-GB"/>
        </a:p>
      </dgm:t>
    </dgm:pt>
    <dgm:pt modelId="{5FB55D74-7E70-4461-96CA-E022A32041B9}" type="pres">
      <dgm:prSet presAssocID="{71EE0AAF-F4B6-4277-9F10-A03A1B93E41C}" presName="theInnerList" presStyleCnt="0"/>
      <dgm:spPr/>
      <dgm:t>
        <a:bodyPr/>
        <a:lstStyle/>
        <a:p>
          <a:endParaRPr lang="en-GB"/>
        </a:p>
      </dgm:t>
    </dgm:pt>
    <dgm:pt modelId="{F1A0AFFC-013B-4956-928B-C2266CBC4A49}" type="pres">
      <dgm:prSet presAssocID="{0EBDAEEA-04A6-439F-AE0D-E21B390EE0C9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68CDDC-9D51-4501-842E-82AFBF031615}" type="pres">
      <dgm:prSet presAssocID="{0EBDAEEA-04A6-439F-AE0D-E21B390EE0C9}" presName="aSpace2" presStyleCnt="0"/>
      <dgm:spPr/>
      <dgm:t>
        <a:bodyPr/>
        <a:lstStyle/>
        <a:p>
          <a:endParaRPr lang="en-GB"/>
        </a:p>
      </dgm:t>
    </dgm:pt>
    <dgm:pt modelId="{9E504FBB-FA69-4E60-8AB3-EBEAB6B0CE47}" type="pres">
      <dgm:prSet presAssocID="{34D66A89-1704-44DE-80FE-042156427A24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7796B2A-054F-47C2-B5C1-E4D3B1BCF6EE}" type="presOf" srcId="{E1CF429C-08E7-409C-9068-F1F6ECC46A49}" destId="{B9F04D62-C932-40FD-863E-A264424E3C31}" srcOrd="1" destOrd="0" presId="urn:microsoft.com/office/officeart/2005/8/layout/lProcess2"/>
    <dgm:cxn modelId="{D81BED4F-81E2-400C-93D4-0C94DEFAA961}" type="presOf" srcId="{39B1D9F1-77D8-4744-ACB4-FAE0619FB8E9}" destId="{167D8F91-19C3-4827-A80F-B3C8F19C27C5}" srcOrd="0" destOrd="0" presId="urn:microsoft.com/office/officeart/2005/8/layout/lProcess2"/>
    <dgm:cxn modelId="{2B87824A-2F6F-4D11-8AD3-8A844EC2BE8F}" type="presOf" srcId="{E1CF429C-08E7-409C-9068-F1F6ECC46A49}" destId="{37769F5B-529D-4729-BF6A-68E36616803A}" srcOrd="0" destOrd="0" presId="urn:microsoft.com/office/officeart/2005/8/layout/lProcess2"/>
    <dgm:cxn modelId="{5912A31E-7B9D-4614-8E06-4E9DDC0F323C}" type="presOf" srcId="{0EBDAEEA-04A6-439F-AE0D-E21B390EE0C9}" destId="{F1A0AFFC-013B-4956-928B-C2266CBC4A49}" srcOrd="0" destOrd="0" presId="urn:microsoft.com/office/officeart/2005/8/layout/lProcess2"/>
    <dgm:cxn modelId="{58E49335-5CA6-4198-B7AE-773E33A67A72}" srcId="{71EE0AAF-F4B6-4277-9F10-A03A1B93E41C}" destId="{0EBDAEEA-04A6-439F-AE0D-E21B390EE0C9}" srcOrd="0" destOrd="0" parTransId="{881ADA56-4F96-467C-BA48-A4DD6C2071C2}" sibTransId="{F2CEE698-D813-487E-A633-A2B11E40FD50}"/>
    <dgm:cxn modelId="{AA80DF3B-E96D-4351-9302-1C7ECAB29D3B}" type="presOf" srcId="{71EE0AAF-F4B6-4277-9F10-A03A1B93E41C}" destId="{AF5A6142-81A3-4E2C-A79A-6D0181055816}" srcOrd="0" destOrd="0" presId="urn:microsoft.com/office/officeart/2005/8/layout/lProcess2"/>
    <dgm:cxn modelId="{39106538-65C2-43F9-94B7-3C8C50800FA6}" srcId="{E1CF429C-08E7-409C-9068-F1F6ECC46A49}" destId="{3D049AD1-8A47-4D04-B05A-207C82749480}" srcOrd="1" destOrd="0" parTransId="{FAAD5366-42BE-4BC8-87C8-67CA3BE01E7D}" sibTransId="{D03A4519-169F-463A-B307-ADD52F29F90E}"/>
    <dgm:cxn modelId="{A7B02425-6112-4887-9766-C1E9BC43235A}" type="presOf" srcId="{727B72DA-7A0D-4B97-AA72-B066693ECDF4}" destId="{8F6C0B67-EB86-4FD3-ACC9-2D108236789F}" srcOrd="0" destOrd="0" presId="urn:microsoft.com/office/officeart/2005/8/layout/lProcess2"/>
    <dgm:cxn modelId="{DB9B1EE1-EEAA-46B5-BC3A-E284930828AD}" srcId="{727B72DA-7A0D-4B97-AA72-B066693ECDF4}" destId="{71EE0AAF-F4B6-4277-9F10-A03A1B93E41C}" srcOrd="1" destOrd="0" parTransId="{7C07F237-5685-41D7-A6EF-C328069DD473}" sibTransId="{104E5F0E-6B16-41D4-BED6-FA07013B2366}"/>
    <dgm:cxn modelId="{7EBBE002-3789-4D42-952D-1DCAA2F9F4B7}" srcId="{71EE0AAF-F4B6-4277-9F10-A03A1B93E41C}" destId="{34D66A89-1704-44DE-80FE-042156427A24}" srcOrd="1" destOrd="0" parTransId="{973DB92B-B9D4-4FEE-AE38-86B0C505FAAB}" sibTransId="{B887E61C-4FD5-4BBD-BAD8-6B7F0B1E67F5}"/>
    <dgm:cxn modelId="{7EB1765B-41DD-434F-801B-B6269080C8F9}" srcId="{E1CF429C-08E7-409C-9068-F1F6ECC46A49}" destId="{39B1D9F1-77D8-4744-ACB4-FAE0619FB8E9}" srcOrd="2" destOrd="0" parTransId="{BC913ABE-5DEA-413A-AEC7-B341DBEC3BBF}" sibTransId="{ED8922C4-29E7-4043-8C5F-E250F7B778EE}"/>
    <dgm:cxn modelId="{A3BB1342-818F-46D5-BD97-1AB1EF20F5A6}" type="presOf" srcId="{71EE0AAF-F4B6-4277-9F10-A03A1B93E41C}" destId="{48E24C6E-F93E-4762-A2AA-741DA1C69FD5}" srcOrd="1" destOrd="0" presId="urn:microsoft.com/office/officeart/2005/8/layout/lProcess2"/>
    <dgm:cxn modelId="{1A94E312-46BD-4967-8CD3-B5A0A179FEA9}" type="presOf" srcId="{3D049AD1-8A47-4D04-B05A-207C82749480}" destId="{8C10250F-F1A6-4FD4-A5C4-0131C2BA62B3}" srcOrd="0" destOrd="0" presId="urn:microsoft.com/office/officeart/2005/8/layout/lProcess2"/>
    <dgm:cxn modelId="{5CC2425A-9395-4CE8-92C0-362CE744B04F}" type="presOf" srcId="{34D66A89-1704-44DE-80FE-042156427A24}" destId="{9E504FBB-FA69-4E60-8AB3-EBEAB6B0CE47}" srcOrd="0" destOrd="0" presId="urn:microsoft.com/office/officeart/2005/8/layout/lProcess2"/>
    <dgm:cxn modelId="{3BFA99A3-AABA-4251-8F15-69F52755B804}" srcId="{727B72DA-7A0D-4B97-AA72-B066693ECDF4}" destId="{E1CF429C-08E7-409C-9068-F1F6ECC46A49}" srcOrd="0" destOrd="0" parTransId="{6EFD6A55-38AF-41FF-9610-FD23E0AB1A92}" sibTransId="{6E290F1C-16A1-43F9-AF13-A06D5B1F7AD6}"/>
    <dgm:cxn modelId="{DF277A15-B516-479F-974E-3611EBF7EAD5}" type="presOf" srcId="{D1028D94-1809-443F-9DE6-171100EB5AE8}" destId="{14FF4330-67F1-4B42-B5FA-E7EEE240709D}" srcOrd="0" destOrd="0" presId="urn:microsoft.com/office/officeart/2005/8/layout/lProcess2"/>
    <dgm:cxn modelId="{25A90006-D617-49B8-BF98-962F0054AE2F}" srcId="{E1CF429C-08E7-409C-9068-F1F6ECC46A49}" destId="{D1028D94-1809-443F-9DE6-171100EB5AE8}" srcOrd="0" destOrd="0" parTransId="{FF7B17B6-B727-48E4-8B01-1844DC4E460E}" sibTransId="{8E262621-196D-45C6-9343-38027249C4EA}"/>
    <dgm:cxn modelId="{2412D500-7056-455F-B3E3-D63E4A37FC19}" type="presParOf" srcId="{8F6C0B67-EB86-4FD3-ACC9-2D108236789F}" destId="{C57DA6AF-38C8-4A98-9FEE-31BDC9A8F1F4}" srcOrd="0" destOrd="0" presId="urn:microsoft.com/office/officeart/2005/8/layout/lProcess2"/>
    <dgm:cxn modelId="{DD358C0B-6013-424B-9B91-EE32E106FB09}" type="presParOf" srcId="{C57DA6AF-38C8-4A98-9FEE-31BDC9A8F1F4}" destId="{37769F5B-529D-4729-BF6A-68E36616803A}" srcOrd="0" destOrd="0" presId="urn:microsoft.com/office/officeart/2005/8/layout/lProcess2"/>
    <dgm:cxn modelId="{C5927972-35F0-4CD2-BE79-43DC6055D871}" type="presParOf" srcId="{C57DA6AF-38C8-4A98-9FEE-31BDC9A8F1F4}" destId="{B9F04D62-C932-40FD-863E-A264424E3C31}" srcOrd="1" destOrd="0" presId="urn:microsoft.com/office/officeart/2005/8/layout/lProcess2"/>
    <dgm:cxn modelId="{08AD76FA-2662-4E5F-83FA-E8074DC198DF}" type="presParOf" srcId="{C57DA6AF-38C8-4A98-9FEE-31BDC9A8F1F4}" destId="{81084AE0-4861-43AC-B659-D152A8077C81}" srcOrd="2" destOrd="0" presId="urn:microsoft.com/office/officeart/2005/8/layout/lProcess2"/>
    <dgm:cxn modelId="{D16D2583-045F-465B-982A-62C8D799E4E1}" type="presParOf" srcId="{81084AE0-4861-43AC-B659-D152A8077C81}" destId="{1A211F2A-342D-448C-A461-CAD029FED9AB}" srcOrd="0" destOrd="0" presId="urn:microsoft.com/office/officeart/2005/8/layout/lProcess2"/>
    <dgm:cxn modelId="{01748B0D-EEEA-49EE-A1B8-3DBEC799A190}" type="presParOf" srcId="{1A211F2A-342D-448C-A461-CAD029FED9AB}" destId="{14FF4330-67F1-4B42-B5FA-E7EEE240709D}" srcOrd="0" destOrd="0" presId="urn:microsoft.com/office/officeart/2005/8/layout/lProcess2"/>
    <dgm:cxn modelId="{AD29733E-A1DC-488E-9D9A-A11F92EECC79}" type="presParOf" srcId="{1A211F2A-342D-448C-A461-CAD029FED9AB}" destId="{4370E8C8-90C1-4BA3-8F6F-377B9CBF2615}" srcOrd="1" destOrd="0" presId="urn:microsoft.com/office/officeart/2005/8/layout/lProcess2"/>
    <dgm:cxn modelId="{F70D4D86-7ED9-4DF5-AB19-8E506BE86C95}" type="presParOf" srcId="{1A211F2A-342D-448C-A461-CAD029FED9AB}" destId="{8C10250F-F1A6-4FD4-A5C4-0131C2BA62B3}" srcOrd="2" destOrd="0" presId="urn:microsoft.com/office/officeart/2005/8/layout/lProcess2"/>
    <dgm:cxn modelId="{31BDC786-B7D9-44EA-85EF-7B649F95CB3A}" type="presParOf" srcId="{1A211F2A-342D-448C-A461-CAD029FED9AB}" destId="{34C627F6-57FE-4E36-B523-1B83F4110CDC}" srcOrd="3" destOrd="0" presId="urn:microsoft.com/office/officeart/2005/8/layout/lProcess2"/>
    <dgm:cxn modelId="{EC61533C-3CB4-49ED-A629-E7434CE0FFA4}" type="presParOf" srcId="{1A211F2A-342D-448C-A461-CAD029FED9AB}" destId="{167D8F91-19C3-4827-A80F-B3C8F19C27C5}" srcOrd="4" destOrd="0" presId="urn:microsoft.com/office/officeart/2005/8/layout/lProcess2"/>
    <dgm:cxn modelId="{CB5961A9-B494-4D85-A394-D9D3FBA47B22}" type="presParOf" srcId="{8F6C0B67-EB86-4FD3-ACC9-2D108236789F}" destId="{F79BB2D3-541A-4FB4-97D3-84CF46FBD88C}" srcOrd="1" destOrd="0" presId="urn:microsoft.com/office/officeart/2005/8/layout/lProcess2"/>
    <dgm:cxn modelId="{095AB605-C1B6-4FD4-8692-55DBC70B79C1}" type="presParOf" srcId="{8F6C0B67-EB86-4FD3-ACC9-2D108236789F}" destId="{0A9C4BE9-CE61-446B-B621-94EE1C4615C0}" srcOrd="2" destOrd="0" presId="urn:microsoft.com/office/officeart/2005/8/layout/lProcess2"/>
    <dgm:cxn modelId="{8027BDBF-6A66-4BDD-8AA2-A1E01A5B7868}" type="presParOf" srcId="{0A9C4BE9-CE61-446B-B621-94EE1C4615C0}" destId="{AF5A6142-81A3-4E2C-A79A-6D0181055816}" srcOrd="0" destOrd="0" presId="urn:microsoft.com/office/officeart/2005/8/layout/lProcess2"/>
    <dgm:cxn modelId="{988DEF17-1E18-42B8-AF04-8986E4DB37BD}" type="presParOf" srcId="{0A9C4BE9-CE61-446B-B621-94EE1C4615C0}" destId="{48E24C6E-F93E-4762-A2AA-741DA1C69FD5}" srcOrd="1" destOrd="0" presId="urn:microsoft.com/office/officeart/2005/8/layout/lProcess2"/>
    <dgm:cxn modelId="{9540600C-28FD-45CA-B8C9-87DB2E974810}" type="presParOf" srcId="{0A9C4BE9-CE61-446B-B621-94EE1C4615C0}" destId="{F3AF91AA-B4D3-40CB-BF53-186F571112E9}" srcOrd="2" destOrd="0" presId="urn:microsoft.com/office/officeart/2005/8/layout/lProcess2"/>
    <dgm:cxn modelId="{7EA7EDA5-810F-4F7D-BF01-9B3036C87301}" type="presParOf" srcId="{F3AF91AA-B4D3-40CB-BF53-186F571112E9}" destId="{5FB55D74-7E70-4461-96CA-E022A32041B9}" srcOrd="0" destOrd="0" presId="urn:microsoft.com/office/officeart/2005/8/layout/lProcess2"/>
    <dgm:cxn modelId="{420FEA83-E54F-4FD5-9649-1CBCE7522723}" type="presParOf" srcId="{5FB55D74-7E70-4461-96CA-E022A32041B9}" destId="{F1A0AFFC-013B-4956-928B-C2266CBC4A49}" srcOrd="0" destOrd="0" presId="urn:microsoft.com/office/officeart/2005/8/layout/lProcess2"/>
    <dgm:cxn modelId="{87867D61-C752-4A58-85EE-FFD883BDD05D}" type="presParOf" srcId="{5FB55D74-7E70-4461-96CA-E022A32041B9}" destId="{A768CDDC-9D51-4501-842E-82AFBF031615}" srcOrd="1" destOrd="0" presId="urn:microsoft.com/office/officeart/2005/8/layout/lProcess2"/>
    <dgm:cxn modelId="{A43C4B24-8363-4023-98CD-1FF3AD8F0F58}" type="presParOf" srcId="{5FB55D74-7E70-4461-96CA-E022A32041B9}" destId="{9E504FBB-FA69-4E60-8AB3-EBEAB6B0CE4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69F5B-529D-4729-BF6A-68E36616803A}">
      <dsp:nvSpPr>
        <dsp:cNvPr id="0" name=""/>
        <dsp:cNvSpPr/>
      </dsp:nvSpPr>
      <dsp:spPr>
        <a:xfrm>
          <a:off x="2501" y="0"/>
          <a:ext cx="2406080" cy="227967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ARC-CE can do all the data transfers</a:t>
          </a:r>
          <a:endParaRPr lang="en-US" sz="1800" kern="1200" dirty="0"/>
        </a:p>
      </dsp:txBody>
      <dsp:txXfrm>
        <a:off x="2501" y="0"/>
        <a:ext cx="2406080" cy="683902"/>
      </dsp:txXfrm>
    </dsp:sp>
    <dsp:sp modelId="{14FF4330-67F1-4B42-B5FA-E7EEE240709D}">
      <dsp:nvSpPr>
        <dsp:cNvPr id="0" name=""/>
        <dsp:cNvSpPr/>
      </dsp:nvSpPr>
      <dsp:spPr>
        <a:xfrm>
          <a:off x="243109" y="684096"/>
          <a:ext cx="1924864" cy="447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Allows to cache </a:t>
          </a:r>
          <a:r>
            <a:rPr lang="en-US" sz="1000" b="1" kern="1200" dirty="0" smtClean="0"/>
            <a:t>frequently used</a:t>
          </a:r>
          <a:r>
            <a:rPr lang="en-US" sz="1000" kern="1200" dirty="0" smtClean="0"/>
            <a:t> files</a:t>
          </a:r>
          <a:endParaRPr lang="en-US" sz="1000" kern="1200" dirty="0"/>
        </a:p>
      </dsp:txBody>
      <dsp:txXfrm>
        <a:off x="256226" y="697213"/>
        <a:ext cx="1898630" cy="421630"/>
      </dsp:txXfrm>
    </dsp:sp>
    <dsp:sp modelId="{8C10250F-F1A6-4FD4-A5C4-0131C2BA62B3}">
      <dsp:nvSpPr>
        <dsp:cNvPr id="0" name=""/>
        <dsp:cNvSpPr/>
      </dsp:nvSpPr>
      <dsp:spPr>
        <a:xfrm>
          <a:off x="243109" y="1200863"/>
          <a:ext cx="1924864" cy="447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Minimizes </a:t>
          </a:r>
          <a:r>
            <a:rPr lang="en-US" sz="1000" b="1" kern="1200" dirty="0" smtClean="0"/>
            <a:t>bandwidth</a:t>
          </a:r>
          <a:endParaRPr lang="en-US" sz="1000" b="1" kern="1200" dirty="0"/>
        </a:p>
      </dsp:txBody>
      <dsp:txXfrm>
        <a:off x="256226" y="1213980"/>
        <a:ext cx="1898630" cy="421630"/>
      </dsp:txXfrm>
    </dsp:sp>
    <dsp:sp modelId="{167D8F91-19C3-4827-A80F-B3C8F19C27C5}">
      <dsp:nvSpPr>
        <dsp:cNvPr id="0" name=""/>
        <dsp:cNvSpPr/>
      </dsp:nvSpPr>
      <dsp:spPr>
        <a:xfrm>
          <a:off x="243109" y="1717630"/>
          <a:ext cx="1924864" cy="4478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Maximizes worker nodes usage </a:t>
          </a:r>
          <a:r>
            <a:rPr lang="en-US" sz="1000" b="1" kern="1200" dirty="0" smtClean="0"/>
            <a:t>efficiency</a:t>
          </a:r>
          <a:endParaRPr lang="en-US" sz="1000" b="1" kern="1200" dirty="0"/>
        </a:p>
      </dsp:txBody>
      <dsp:txXfrm>
        <a:off x="256226" y="1730747"/>
        <a:ext cx="1898630" cy="421630"/>
      </dsp:txXfrm>
    </dsp:sp>
    <dsp:sp modelId="{AF5A6142-81A3-4E2C-A79A-6D0181055816}">
      <dsp:nvSpPr>
        <dsp:cNvPr id="0" name=""/>
        <dsp:cNvSpPr/>
      </dsp:nvSpPr>
      <dsp:spPr>
        <a:xfrm>
          <a:off x="2591538" y="0"/>
          <a:ext cx="2406080" cy="2279674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ARC-CE is a rather complex service</a:t>
          </a:r>
          <a:endParaRPr lang="en-US" sz="1800" kern="1200" dirty="0"/>
        </a:p>
      </dsp:txBody>
      <dsp:txXfrm>
        <a:off x="2591538" y="0"/>
        <a:ext cx="2406080" cy="683902"/>
      </dsp:txXfrm>
    </dsp:sp>
    <dsp:sp modelId="{F1A0AFFC-013B-4956-928B-C2266CBC4A49}">
      <dsp:nvSpPr>
        <dsp:cNvPr id="0" name=""/>
        <dsp:cNvSpPr/>
      </dsp:nvSpPr>
      <dsp:spPr>
        <a:xfrm>
          <a:off x="2829645" y="684570"/>
          <a:ext cx="1924864" cy="68735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smtClean="0"/>
            <a:t>Is built of many individual services and tools</a:t>
          </a:r>
          <a:endParaRPr lang="en-US" sz="1000" kern="1200"/>
        </a:p>
      </dsp:txBody>
      <dsp:txXfrm>
        <a:off x="2849777" y="704702"/>
        <a:ext cx="1884600" cy="647088"/>
      </dsp:txXfrm>
    </dsp:sp>
    <dsp:sp modelId="{9E504FBB-FA69-4E60-8AB3-EBEAB6B0CE47}">
      <dsp:nvSpPr>
        <dsp:cNvPr id="0" name=""/>
        <dsp:cNvSpPr/>
      </dsp:nvSpPr>
      <dsp:spPr>
        <a:xfrm>
          <a:off x="2829645" y="1477669"/>
          <a:ext cx="1924864" cy="68735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Requires high-end storage for cache</a:t>
          </a:r>
          <a:endParaRPr lang="en-US" sz="1000" kern="1200" dirty="0"/>
        </a:p>
      </dsp:txBody>
      <dsp:txXfrm>
        <a:off x="2849777" y="1497801"/>
        <a:ext cx="1884600" cy="647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F65AA9-FE17-4043-A3E1-79C3982E8C57}" type="datetimeFigureOut">
              <a:rPr lang="en-US"/>
              <a:pPr>
                <a:defRPr/>
              </a:pPr>
              <a:t>6/30/2014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8B50A84-8B22-41FE-B923-7B4084F7A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190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50A84-8B22-41FE-B923-7B4084F7AAA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2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50A84-8B22-41FE-B923-7B4084F7AAA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492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50A84-8B22-41FE-B923-7B4084F7AAA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56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97961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20" descr="logo-ng-sheared.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17500"/>
            <a:ext cx="38100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95513" y="2130425"/>
            <a:ext cx="6262687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43213" y="4292600"/>
            <a:ext cx="4929187" cy="1346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0000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FC14C-0197-4225-87A3-DEF9A4130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24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3DA5BB-DA26-43F8-A127-8E04375C5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48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381000"/>
            <a:ext cx="20415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737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4C78E-C8D4-46DE-B1ED-9DDEDD8CFC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696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719888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40005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2014-07-01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www.nordugrid.org/arc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E648D-B867-489A-98D6-C205CAE26F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2985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719888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8153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733800"/>
            <a:ext cx="81534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021ED-3456-4151-9A79-7EF87D82B8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67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smtClean="0"/>
              <a:t>Title</a:t>
            </a:r>
            <a:endParaRPr lang="en-GB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1994" y="1670562"/>
            <a:ext cx="3181351" cy="372960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5"/>
            </a:lvl1pPr>
            <a:lvl2pPr>
              <a:defRPr sz="1804"/>
            </a:lvl2pPr>
            <a:lvl3pPr>
              <a:defRPr sz="1604"/>
            </a:lvl3pPr>
            <a:lvl4pPr>
              <a:defRPr sz="1403"/>
            </a:lvl4pPr>
            <a:lvl5pPr>
              <a:defRPr sz="1804"/>
            </a:lvl5pPr>
            <a:lvl6pPr>
              <a:defRPr sz="1804"/>
            </a:lvl6pPr>
            <a:lvl7pPr>
              <a:defRPr sz="1804"/>
            </a:lvl7pPr>
            <a:lvl8pPr>
              <a:defRPr sz="1804"/>
            </a:lvl8pPr>
            <a:lvl9pPr>
              <a:defRPr sz="1804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115607" y="1670561"/>
            <a:ext cx="4280102" cy="3729603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5"/>
            </a:lvl1pPr>
            <a:lvl2pPr>
              <a:spcAft>
                <a:spcPts val="0"/>
              </a:spcAft>
              <a:buClr>
                <a:schemeClr val="tx2"/>
              </a:buClr>
              <a:defRPr sz="2205"/>
            </a:lvl2pPr>
            <a:lvl3pPr>
              <a:spcAft>
                <a:spcPts val="0"/>
              </a:spcAft>
              <a:buClr>
                <a:schemeClr val="tx2"/>
              </a:buClr>
              <a:defRPr sz="2005"/>
            </a:lvl3pPr>
            <a:lvl4pPr>
              <a:spcAft>
                <a:spcPts val="0"/>
              </a:spcAft>
              <a:buClr>
                <a:schemeClr val="tx2"/>
              </a:buClr>
              <a:defRPr sz="2005"/>
            </a:lvl4pPr>
            <a:lvl5pPr>
              <a:defRPr sz="1804"/>
            </a:lvl5pPr>
            <a:lvl6pPr>
              <a:defRPr sz="1804"/>
            </a:lvl6pPr>
            <a:lvl7pPr>
              <a:defRPr sz="1804"/>
            </a:lvl7pPr>
            <a:lvl8pPr>
              <a:defRPr sz="1804"/>
            </a:lvl8pPr>
            <a:lvl9pPr>
              <a:defRPr sz="1804"/>
            </a:lvl9pPr>
          </a:lstStyle>
          <a:p>
            <a:pPr lvl="0"/>
            <a:r>
              <a:rPr lang="en-GB" noProof="0" smtClean="0"/>
              <a:t>Add text</a:t>
            </a:r>
          </a:p>
          <a:p>
            <a:pPr lvl="1"/>
            <a:r>
              <a:rPr lang="en-GB" noProof="0" smtClean="0"/>
              <a:t>Level two</a:t>
            </a:r>
          </a:p>
          <a:p>
            <a:pPr lvl="2"/>
            <a:r>
              <a:rPr lang="en-GB" noProof="0" smtClean="0"/>
              <a:t>Level three</a:t>
            </a:r>
          </a:p>
          <a:p>
            <a:pPr lvl="3"/>
            <a:r>
              <a:rPr lang="en-GB" noProof="0" smtClean="0"/>
              <a:t>Level four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2014-07-01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www.nordugrid.org/arc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EA1C2-1087-4615-B13F-721579991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0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17369-A205-4AC3-ACD4-F0E40A62F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63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B1B91-ED40-4101-BA33-8CE342ADFA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97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9EC03-7924-402F-967D-166ECD0A8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44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D8569-87F0-4A86-94A5-BA9A2FFF9C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87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DC1AA-A13D-4925-8D33-09BBAA46B1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48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597CD-FFE8-430E-8C84-679D3AEA8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796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10599F-9E9C-454D-9FA3-BFD9D3522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12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186F1-59A1-48FD-9754-8E1656978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79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59013" y="381000"/>
            <a:ext cx="644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Lucida Sans Unicode" panose="020B0602030504020204" pitchFamily="34" charset="0"/>
              </a:defRPr>
            </a:lvl1pPr>
          </a:lstStyle>
          <a:p>
            <a:fld id="{A18BE0D7-9662-4D27-8BF8-7965BD18924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0" y="1524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8991600" y="152400"/>
            <a:ext cx="152400" cy="6019800"/>
          </a:xfrm>
          <a:prstGeom prst="rect">
            <a:avLst/>
          </a:prstGeom>
          <a:gradFill>
            <a:gsLst>
              <a:gs pos="0">
                <a:srgbClr val="CCCCFF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152400" cy="1066800"/>
          </a:xfrm>
          <a:prstGeom prst="rect">
            <a:avLst/>
          </a:prstGeom>
          <a:gradFill flip="none" rotWithShape="1">
            <a:gsLst>
              <a:gs pos="0">
                <a:srgbClr val="C80043">
                  <a:tint val="66000"/>
                  <a:satMod val="160000"/>
                </a:srgbClr>
              </a:gs>
              <a:gs pos="50000">
                <a:srgbClr val="C80043">
                  <a:tint val="44500"/>
                  <a:satMod val="160000"/>
                </a:srgbClr>
              </a:gs>
              <a:gs pos="100000">
                <a:srgbClr val="C80043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6172200"/>
            <a:ext cx="152400" cy="685800"/>
          </a:xfrm>
          <a:prstGeom prst="rect">
            <a:avLst/>
          </a:prstGeom>
          <a:gradFill>
            <a:gsLst>
              <a:gs pos="0">
                <a:srgbClr val="CCCCFF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304800" y="0"/>
            <a:ext cx="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304800" y="1066800"/>
            <a:ext cx="0" cy="57912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52400" y="0"/>
            <a:ext cx="152400" cy="152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2400" y="1066800"/>
            <a:ext cx="152400" cy="510540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043" name="Picture 23" descr="logo-ng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9238"/>
            <a:ext cx="19431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7" r:id="rId12"/>
    <p:sldLayoutId id="2147484145" r:id="rId13"/>
    <p:sldLayoutId id="2147484148" r:id="rId14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990000"/>
          </a:solidFill>
          <a:effectLst>
            <a:outerShdw blurRad="38100" dist="38100" dir="2700000" algn="tl">
              <a:srgbClr val="C0C0C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0000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ARC-CE: updates and plans 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843213" y="4292600"/>
            <a:ext cx="5761235" cy="1872704"/>
          </a:xfrm>
        </p:spPr>
        <p:txBody>
          <a:bodyPr/>
          <a:lstStyle/>
          <a:p>
            <a:pPr algn="r"/>
            <a:r>
              <a:rPr lang="en-US" altLang="en-US" sz="1800" i="1" dirty="0" smtClean="0"/>
              <a:t>Oxana </a:t>
            </a:r>
            <a:r>
              <a:rPr lang="en-US" altLang="en-US" sz="1800" i="1" dirty="0" err="1" smtClean="0"/>
              <a:t>Smirnova</a:t>
            </a:r>
            <a:r>
              <a:rPr lang="en-US" altLang="en-US" sz="1800" i="1" dirty="0" smtClean="0"/>
              <a:t>, </a:t>
            </a:r>
            <a:r>
              <a:rPr lang="en-US" altLang="en-US" sz="1800" i="1" dirty="0" err="1" smtClean="0"/>
              <a:t>NeIC</a:t>
            </a:r>
            <a:r>
              <a:rPr lang="en-US" altLang="en-US" sz="1800" i="1" dirty="0" smtClean="0"/>
              <a:t>/Lund University</a:t>
            </a:r>
            <a:br>
              <a:rPr lang="en-US" altLang="en-US" sz="1800" i="1" dirty="0" smtClean="0"/>
            </a:br>
            <a:r>
              <a:rPr lang="en-US" altLang="en-US" sz="1800" i="1" dirty="0"/>
              <a:t>1 July </a:t>
            </a:r>
            <a:r>
              <a:rPr lang="en-US" altLang="en-US" sz="1800" i="1" dirty="0" smtClean="0"/>
              <a:t>2014</a:t>
            </a:r>
            <a:br>
              <a:rPr lang="en-US" altLang="en-US" sz="1800" i="1" dirty="0" smtClean="0"/>
            </a:br>
            <a:r>
              <a:rPr lang="en-US" altLang="en-US" sz="1800" i="1" dirty="0" smtClean="0"/>
              <a:t>Grid 2014, </a:t>
            </a:r>
            <a:r>
              <a:rPr lang="en-US" altLang="en-US" sz="1800" i="1" dirty="0" err="1" smtClean="0"/>
              <a:t>Dubna</a:t>
            </a:r>
            <a:r>
              <a:rPr lang="en-US" altLang="en-US" sz="1800" i="1" dirty="0" smtClean="0"/>
              <a:t/>
            </a:r>
            <a:br>
              <a:rPr lang="en-US" altLang="en-US" sz="1800" i="1" dirty="0" smtClean="0"/>
            </a:br>
            <a:r>
              <a:rPr lang="en-US" altLang="en-US" sz="1800" i="1" dirty="0" smtClean="0"/>
              <a:t/>
            </a:r>
            <a:br>
              <a:rPr lang="en-US" altLang="en-US" sz="1800" i="1" dirty="0" smtClean="0"/>
            </a:br>
            <a:r>
              <a:rPr lang="en-US" altLang="en-US" sz="1800" i="1" dirty="0" smtClean="0"/>
              <a:t>using input from: D. Cameron, A. </a:t>
            </a:r>
            <a:r>
              <a:rPr lang="en-US" altLang="en-US" sz="1800" i="1" dirty="0" err="1" smtClean="0"/>
              <a:t>Filipčič</a:t>
            </a:r>
            <a:r>
              <a:rPr lang="en-US" altLang="en-US" sz="1800" i="1" dirty="0" smtClean="0"/>
              <a:t>,</a:t>
            </a:r>
            <a:br>
              <a:rPr lang="en-US" altLang="en-US" sz="1800" i="1" dirty="0" smtClean="0"/>
            </a:br>
            <a:r>
              <a:rPr lang="en-US" altLang="en-US" sz="1800" i="1" dirty="0" smtClean="0"/>
              <a:t>J</a:t>
            </a:r>
            <a:r>
              <a:rPr lang="en-US" altLang="en-US" sz="1800" i="1" dirty="0"/>
              <a:t>. Kerr </a:t>
            </a:r>
            <a:r>
              <a:rPr lang="en-US" altLang="en-US" sz="1800" i="1" dirty="0" err="1" smtClean="0"/>
              <a:t>Nilsen</a:t>
            </a:r>
            <a:r>
              <a:rPr lang="en-US" altLang="en-US" sz="1800" i="1" dirty="0" smtClean="0"/>
              <a:t>, B. Kónya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Gateways to supercomputers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ATLAS is pursuing usage of HPC resources</a:t>
            </a:r>
          </a:p>
          <a:p>
            <a:pPr lvl="1"/>
            <a:r>
              <a:rPr lang="en-US" dirty="0"/>
              <a:t>Long-term funding guaranteed</a:t>
            </a:r>
          </a:p>
          <a:p>
            <a:pPr lvl="1"/>
            <a:r>
              <a:rPr lang="en-US" dirty="0"/>
              <a:t>Not suitable for all kinds of jobs still</a:t>
            </a:r>
          </a:p>
          <a:p>
            <a:r>
              <a:rPr lang="en-US" dirty="0"/>
              <a:t>In Europe, ARC is often used as a “gateway”</a:t>
            </a:r>
          </a:p>
          <a:p>
            <a:pPr lvl="1"/>
            <a:r>
              <a:rPr lang="en-US" dirty="0"/>
              <a:t>C2PAP/</a:t>
            </a:r>
            <a:r>
              <a:rPr lang="en-US" dirty="0" err="1"/>
              <a:t>SuperMUC</a:t>
            </a:r>
            <a:r>
              <a:rPr lang="en-US" dirty="0"/>
              <a:t>, Hydra: via </a:t>
            </a:r>
            <a:r>
              <a:rPr lang="en-US" dirty="0" err="1"/>
              <a:t>aCT</a:t>
            </a:r>
            <a:endParaRPr lang="en-US" dirty="0"/>
          </a:p>
          <a:p>
            <a:pPr lvl="1"/>
            <a:r>
              <a:rPr lang="en-US" dirty="0"/>
              <a:t>Piz </a:t>
            </a:r>
            <a:r>
              <a:rPr lang="en-US" dirty="0" err="1"/>
              <a:t>Daint</a:t>
            </a:r>
            <a:r>
              <a:rPr lang="en-US" dirty="0"/>
              <a:t>: via ARC-CE </a:t>
            </a:r>
            <a:r>
              <a:rPr lang="en-US" dirty="0" err="1"/>
              <a:t>ssh</a:t>
            </a:r>
            <a:r>
              <a:rPr lang="en-US" dirty="0"/>
              <a:t> back-end (testing)</a:t>
            </a:r>
          </a:p>
          <a:p>
            <a:r>
              <a:rPr lang="en-US" dirty="0"/>
              <a:t>Still, a lot remains to be done on both HEP and HPC sides to make it useable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C03-7924-402F-967D-166ECD0A8870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000500" cy="182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6" y="3501008"/>
            <a:ext cx="3999600" cy="2250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26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HPC challenges to overcome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WAN access on nodes is limited or not </a:t>
            </a:r>
            <a:r>
              <a:rPr lang="en-GB" dirty="0" smtClean="0"/>
              <a:t>available</a:t>
            </a:r>
          </a:p>
          <a:p>
            <a:r>
              <a:rPr lang="en-GB" dirty="0"/>
              <a:t>Whole-node, whole-socket, whole-partition </a:t>
            </a:r>
            <a:r>
              <a:rPr lang="en-GB" dirty="0" smtClean="0"/>
              <a:t>scheduling</a:t>
            </a:r>
          </a:p>
          <a:p>
            <a:r>
              <a:rPr lang="en-GB" dirty="0"/>
              <a:t>Shared </a:t>
            </a:r>
            <a:r>
              <a:rPr lang="en-GB" dirty="0" err="1"/>
              <a:t>filesystem</a:t>
            </a:r>
            <a:r>
              <a:rPr lang="en-GB" dirty="0"/>
              <a:t> might suffer with heavy I/O </a:t>
            </a:r>
            <a:r>
              <a:rPr lang="en-GB" dirty="0" smtClean="0"/>
              <a:t>jobs</a:t>
            </a:r>
          </a:p>
          <a:p>
            <a:r>
              <a:rPr lang="en-GB" dirty="0"/>
              <a:t>Limited access to login/edge </a:t>
            </a:r>
            <a:r>
              <a:rPr lang="en-GB" dirty="0" smtClean="0"/>
              <a:t>nodes</a:t>
            </a:r>
          </a:p>
          <a:p>
            <a:r>
              <a:rPr lang="en-US" dirty="0" smtClean="0"/>
              <a:t>HPC policies and procedures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ites are tuned for few classes of </a:t>
            </a:r>
            <a:r>
              <a:rPr lang="en-GB" dirty="0"/>
              <a:t>massively parallel applications with relatively low </a:t>
            </a:r>
            <a:r>
              <a:rPr lang="en-GB" dirty="0" smtClean="0"/>
              <a:t>I/O</a:t>
            </a:r>
          </a:p>
          <a:p>
            <a:pPr lvl="1"/>
            <a:r>
              <a:rPr lang="en-US" dirty="0" smtClean="0"/>
              <a:t>Limited time slots allocated</a:t>
            </a:r>
          </a:p>
          <a:p>
            <a:pPr lvl="1"/>
            <a:r>
              <a:rPr lang="en-US" dirty="0" smtClean="0"/>
              <a:t>Access via a SSH-login front node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9EC03-7924-402F-967D-166ECD0A8870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60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Overcoming the difficulties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Custom ARC-CE service machines:</a:t>
            </a:r>
          </a:p>
          <a:p>
            <a:pPr lvl="1"/>
            <a:r>
              <a:rPr lang="en-GB" dirty="0"/>
              <a:t>Using RHEL6 packages on unsupported OS</a:t>
            </a:r>
          </a:p>
          <a:p>
            <a:pPr lvl="1"/>
            <a:r>
              <a:rPr lang="en-GB" dirty="0"/>
              <a:t>Porting to unsupported OS (SLES11)</a:t>
            </a:r>
          </a:p>
          <a:p>
            <a:r>
              <a:rPr lang="en-GB" dirty="0"/>
              <a:t>User mode services:</a:t>
            </a:r>
          </a:p>
          <a:p>
            <a:pPr lvl="1"/>
            <a:r>
              <a:rPr lang="en-GB" dirty="0"/>
              <a:t>Adapting ARC-CE to run as a non-privileged user</a:t>
            </a:r>
          </a:p>
          <a:p>
            <a:pPr lvl="1"/>
            <a:r>
              <a:rPr lang="en-GB" dirty="0"/>
              <a:t>Limited usability (</a:t>
            </a:r>
            <a:r>
              <a:rPr lang="en-GB" dirty="0" err="1"/>
              <a:t>uid</a:t>
            </a:r>
            <a:r>
              <a:rPr lang="en-GB" dirty="0"/>
              <a:t> mapped to one batch account)</a:t>
            </a:r>
          </a:p>
          <a:p>
            <a:r>
              <a:rPr lang="en-GB" dirty="0"/>
              <a:t>No WAN access:</a:t>
            </a:r>
          </a:p>
          <a:p>
            <a:pPr lvl="1"/>
            <a:r>
              <a:rPr lang="en-GB" dirty="0" err="1" smtClean="0"/>
              <a:t>aCT</a:t>
            </a:r>
            <a:r>
              <a:rPr lang="en-GB" dirty="0" smtClean="0"/>
              <a:t>, </a:t>
            </a:r>
            <a:r>
              <a:rPr lang="en-GB" dirty="0"/>
              <a:t>manual software sync, Parrot, no </a:t>
            </a:r>
            <a:r>
              <a:rPr lang="en-GB" dirty="0" err="1"/>
              <a:t>db</a:t>
            </a:r>
            <a:r>
              <a:rPr lang="en-GB" dirty="0"/>
              <a:t> </a:t>
            </a:r>
            <a:r>
              <a:rPr lang="en-GB" dirty="0" smtClean="0"/>
              <a:t>access</a:t>
            </a:r>
          </a:p>
          <a:p>
            <a:pPr lvl="2"/>
            <a:r>
              <a:rPr lang="en-US" dirty="0" smtClean="0"/>
              <a:t>Experienced </a:t>
            </a:r>
            <a:r>
              <a:rPr lang="en-GB" dirty="0"/>
              <a:t>GPFS </a:t>
            </a:r>
            <a:r>
              <a:rPr lang="en-GB" dirty="0" smtClean="0"/>
              <a:t>lock-up </a:t>
            </a:r>
            <a:r>
              <a:rPr lang="en-GB" dirty="0"/>
              <a:t>due to heavy software area </a:t>
            </a:r>
            <a:r>
              <a:rPr lang="en-GB" dirty="0" smtClean="0"/>
              <a:t>usage (bug fixed by IBM)</a:t>
            </a:r>
            <a:endParaRPr lang="en-GB" dirty="0"/>
          </a:p>
          <a:p>
            <a:r>
              <a:rPr lang="en-GB" dirty="0"/>
              <a:t>Limited connectivity to edge nodes:</a:t>
            </a:r>
          </a:p>
          <a:p>
            <a:pPr lvl="1"/>
            <a:r>
              <a:rPr lang="en-GB" dirty="0"/>
              <a:t>ARC SSH backend in the 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7369-A205-4AC3-ACD4-F0E40A62FC8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000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dirty="0" err="1" smtClean="0">
                <a:latin typeface="+mn-lt"/>
                <a:ea typeface="MS PGothic" charset="0"/>
                <a:cs typeface="MS PGothic" charset="0"/>
              </a:rPr>
              <a:t>ATLAS@Home</a:t>
            </a:r>
            <a:r>
              <a:rPr lang="en-US" altLang="zh-CN" dirty="0" smtClean="0">
                <a:latin typeface="+mn-lt"/>
                <a:ea typeface="MS PGothic" charset="0"/>
                <a:cs typeface="MS PGothic" charset="0"/>
              </a:rPr>
              <a:t>: BOINC via ARC</a:t>
            </a:r>
            <a:endParaRPr lang="zh-CN" dirty="0">
              <a:latin typeface="+mn-lt"/>
              <a:ea typeface="MS PGothic" charset="0"/>
              <a:cs typeface="MS PGothic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Arial"/>
                <a:ea typeface="MS PGothic" charset="0"/>
                <a:cs typeface="Arial"/>
              </a:rPr>
              <a:t>The scale of volunteer computing:</a:t>
            </a:r>
          </a:p>
          <a:p>
            <a:pPr lvl="1"/>
            <a:r>
              <a:rPr lang="en-US" altLang="zh-CN" dirty="0" smtClean="0">
                <a:latin typeface="Arial"/>
                <a:ea typeface="MS PGothic" charset="0"/>
                <a:cs typeface="Arial"/>
              </a:rPr>
              <a:t>At Amazon </a:t>
            </a:r>
            <a:r>
              <a:rPr lang="zh-CN" dirty="0" smtClean="0">
                <a:latin typeface="Arial"/>
                <a:ea typeface="MS PGothic" charset="0"/>
                <a:cs typeface="Arial"/>
              </a:rPr>
              <a:t>EC2 </a:t>
            </a:r>
            <a:r>
              <a:rPr lang="zh-CN" dirty="0">
                <a:latin typeface="Arial"/>
                <a:ea typeface="MS PGothic" charset="0"/>
                <a:cs typeface="Arial"/>
              </a:rPr>
              <a:t>price: 1.16USD/hour for a CPU intensive Windows/Linux instance (~</a:t>
            </a:r>
            <a:r>
              <a:rPr lang="zh-CN" dirty="0" smtClean="0">
                <a:latin typeface="Arial"/>
                <a:ea typeface="MS PGothic" charset="0"/>
                <a:cs typeface="Arial"/>
              </a:rPr>
              <a:t>1.5GFLOPS)</a:t>
            </a:r>
            <a:r>
              <a:rPr lang="en-US" altLang="zh-CN" smtClean="0">
                <a:latin typeface="Arial"/>
                <a:ea typeface="MS PGothic" charset="0"/>
                <a:cs typeface="Arial"/>
              </a:rPr>
              <a:t/>
            </a:r>
            <a:br>
              <a:rPr lang="en-US" altLang="zh-CN" smtClean="0">
                <a:latin typeface="Arial"/>
                <a:ea typeface="MS PGothic" charset="0"/>
                <a:cs typeface="Arial"/>
              </a:rPr>
            </a:br>
            <a:r>
              <a:rPr lang="en-US" altLang="zh-CN" smtClean="0">
                <a:latin typeface="Arial"/>
                <a:ea typeface="MS PGothic" charset="0"/>
                <a:cs typeface="Arial"/>
              </a:rPr>
              <a:t>All </a:t>
            </a:r>
            <a:r>
              <a:rPr lang="en-US" altLang="zh-CN" dirty="0" smtClean="0">
                <a:latin typeface="Arial"/>
                <a:ea typeface="MS PGothic" charset="0"/>
                <a:cs typeface="Arial"/>
              </a:rPr>
              <a:t>BOINC activities would cost ~ </a:t>
            </a:r>
            <a:r>
              <a:rPr lang="zh-CN" dirty="0" smtClean="0">
                <a:latin typeface="Arial"/>
                <a:ea typeface="MS PGothic" charset="0"/>
                <a:cs typeface="Arial"/>
              </a:rPr>
              <a:t>(7.2PetaFLOPS/1.5GFLOPS</a:t>
            </a:r>
            <a:r>
              <a:rPr lang="zh-CN" dirty="0">
                <a:latin typeface="Arial"/>
                <a:ea typeface="MS PGothic" charset="0"/>
                <a:cs typeface="Arial"/>
              </a:rPr>
              <a:t>)*</a:t>
            </a:r>
            <a:r>
              <a:rPr lang="zh-CN" dirty="0" smtClean="0">
                <a:latin typeface="Arial"/>
                <a:ea typeface="MS PGothic" charset="0"/>
                <a:cs typeface="Arial"/>
              </a:rPr>
              <a:t>1.16USD=</a:t>
            </a:r>
            <a:r>
              <a:rPr lang="en-US" altLang="zh-CN" dirty="0">
                <a:latin typeface="Arial"/>
                <a:ea typeface="MS PGothic" charset="0"/>
                <a:cs typeface="Arial"/>
              </a:rPr>
              <a:t/>
            </a:r>
            <a:br>
              <a:rPr lang="en-US" altLang="zh-CN" dirty="0">
                <a:latin typeface="Arial"/>
                <a:ea typeface="MS PGothic" charset="0"/>
                <a:cs typeface="Arial"/>
              </a:rPr>
            </a:br>
            <a:r>
              <a:rPr lang="en-US" altLang="zh-CN" dirty="0" smtClean="0">
                <a:latin typeface="Arial"/>
                <a:ea typeface="MS PGothic" charset="0"/>
                <a:cs typeface="Arial"/>
              </a:rPr>
              <a:t>                                                      =</a:t>
            </a:r>
            <a:r>
              <a:rPr lang="zh-CN" b="1" dirty="0" smtClean="0">
                <a:latin typeface="Arial"/>
                <a:ea typeface="MS PGothic" charset="0"/>
                <a:cs typeface="Arial"/>
              </a:rPr>
              <a:t>5.56M </a:t>
            </a:r>
            <a:r>
              <a:rPr lang="zh-CN" b="1" dirty="0">
                <a:latin typeface="Arial"/>
                <a:ea typeface="MS PGothic" charset="0"/>
                <a:cs typeface="Arial"/>
              </a:rPr>
              <a:t>USD/hour</a:t>
            </a:r>
          </a:p>
          <a:p>
            <a:pPr lvl="1"/>
            <a:r>
              <a:rPr lang="zh-CN" dirty="0">
                <a:latin typeface="Arial"/>
                <a:ea typeface="MS PGothic" charset="0"/>
                <a:cs typeface="Arial"/>
              </a:rPr>
              <a:t>Successful Individual projects:</a:t>
            </a:r>
          </a:p>
          <a:p>
            <a:pPr lvl="2">
              <a:lnSpc>
                <a:spcPct val="102000"/>
              </a:lnSpc>
            </a:pPr>
            <a:r>
              <a:rPr lang="zh-CN" dirty="0">
                <a:latin typeface="Arial"/>
                <a:ea typeface="SimSun" charset="0"/>
                <a:cs typeface="Arial"/>
              </a:rPr>
              <a:t>Einstein@home </a:t>
            </a:r>
            <a:r>
              <a:rPr lang="zh-CN" dirty="0" smtClean="0">
                <a:latin typeface="Arial"/>
                <a:ea typeface="SimSun" charset="0"/>
                <a:cs typeface="Arial"/>
              </a:rPr>
              <a:t>(280 </a:t>
            </a:r>
            <a:r>
              <a:rPr lang="zh-CN" dirty="0">
                <a:latin typeface="Arial"/>
                <a:ea typeface="SimSun" charset="0"/>
                <a:cs typeface="Arial"/>
              </a:rPr>
              <a:t>TeraFLOPS),</a:t>
            </a:r>
          </a:p>
          <a:p>
            <a:pPr lvl="2">
              <a:lnSpc>
                <a:spcPct val="102000"/>
              </a:lnSpc>
            </a:pPr>
            <a:r>
              <a:rPr lang="zh-CN" dirty="0">
                <a:latin typeface="Arial"/>
                <a:ea typeface="SimSun" charset="0"/>
                <a:cs typeface="Arial"/>
              </a:rPr>
              <a:t>SETI@home (581 TeraFLOPS) </a:t>
            </a:r>
          </a:p>
          <a:p>
            <a:pPr lvl="2">
              <a:lnSpc>
                <a:spcPct val="102000"/>
              </a:lnSpc>
            </a:pPr>
            <a:r>
              <a:rPr lang="zh-CN" dirty="0">
                <a:latin typeface="Arial"/>
                <a:ea typeface="SimSun" charset="0"/>
                <a:cs typeface="Arial"/>
              </a:rPr>
              <a:t>LHC@home (2TeraFLOPS)</a:t>
            </a:r>
          </a:p>
          <a:p>
            <a:pPr eaLnBrk="1" hangingPunct="1"/>
            <a:endParaRPr lang="zh-CN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5728" y="6381329"/>
            <a:ext cx="190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Slide by </a:t>
            </a:r>
            <a:r>
              <a:rPr lang="en-GB" sz="1400" dirty="0" err="1" smtClean="0"/>
              <a:t>Wenjing</a:t>
            </a:r>
            <a:r>
              <a:rPr lang="en-GB" sz="1400" dirty="0" smtClean="0"/>
              <a:t> Wu</a:t>
            </a:r>
            <a:endParaRPr lang="en-GB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597CD-FFE8-430E-8C84-679D3AEA88B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547971"/>
      </p:ext>
    </p:extLst>
  </p:cSld>
  <p:clrMapOvr>
    <a:masterClrMapping/>
  </p:clrMapOvr>
  <p:transition spd="slow" advTm="12869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ATLAS@Home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Why use volunteer computing?</a:t>
            </a:r>
          </a:p>
          <a:p>
            <a:pPr lvl="1"/>
            <a:r>
              <a:rPr lang="en-GB" dirty="0" smtClean="0"/>
              <a:t>It’s free!</a:t>
            </a:r>
          </a:p>
          <a:p>
            <a:pPr lvl="1"/>
            <a:r>
              <a:rPr lang="en-GB" dirty="0" smtClean="0"/>
              <a:t>Public outreach</a:t>
            </a:r>
          </a:p>
          <a:p>
            <a:r>
              <a:rPr lang="en-GB" dirty="0" smtClean="0"/>
              <a:t>Considerations</a:t>
            </a:r>
          </a:p>
          <a:p>
            <a:pPr lvl="1"/>
            <a:r>
              <a:rPr lang="en-GB" dirty="0" smtClean="0"/>
              <a:t>Low priority jobs with high CPU-I/O ratio</a:t>
            </a:r>
          </a:p>
          <a:p>
            <a:pPr lvl="2"/>
            <a:r>
              <a:rPr lang="en-GB" dirty="0" smtClean="0"/>
              <a:t>Non-urgent Monte Carlo simulation</a:t>
            </a:r>
          </a:p>
          <a:p>
            <a:pPr lvl="1"/>
            <a:r>
              <a:rPr lang="en-GB" dirty="0" smtClean="0"/>
              <a:t>Need virtualisation for ATLAS </a:t>
            </a:r>
            <a:r>
              <a:rPr lang="en-GB" dirty="0" err="1" smtClean="0"/>
              <a:t>sw</a:t>
            </a:r>
            <a:r>
              <a:rPr lang="en-GB" dirty="0" smtClean="0"/>
              <a:t> environment</a:t>
            </a:r>
          </a:p>
          <a:p>
            <a:pPr lvl="2"/>
            <a:r>
              <a:rPr lang="en-GB" dirty="0" smtClean="0"/>
              <a:t>CERNVM image and CVMFS</a:t>
            </a:r>
          </a:p>
          <a:p>
            <a:pPr lvl="1"/>
            <a:r>
              <a:rPr lang="en-GB" dirty="0" smtClean="0"/>
              <a:t>No grid credentials or access on volunteer hosts</a:t>
            </a:r>
          </a:p>
          <a:p>
            <a:pPr lvl="2"/>
            <a:r>
              <a:rPr lang="en-GB" dirty="0" smtClean="0"/>
              <a:t>ARC middleware for data staging</a:t>
            </a:r>
          </a:p>
          <a:p>
            <a:pPr lvl="1"/>
            <a:r>
              <a:rPr lang="en-GB" dirty="0" smtClean="0"/>
              <a:t>The resources should look like a regular Panda queue</a:t>
            </a:r>
          </a:p>
          <a:p>
            <a:pPr lvl="2"/>
            <a:r>
              <a:rPr lang="en-GB" dirty="0" smtClean="0"/>
              <a:t>ARC Control Tower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7369-A205-4AC3-ACD4-F0E40A62FC8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5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899591" y="2835048"/>
            <a:ext cx="4104456" cy="331236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ATLAS@Home</a:t>
            </a:r>
            <a:r>
              <a:rPr lang="en-GB" dirty="0" smtClean="0"/>
              <a:t> Architecture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635895" y="1250872"/>
            <a:ext cx="1224136" cy="1008112"/>
          </a:xfrm>
          <a:prstGeom prst="round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ARC Control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Tower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827583" y="1394888"/>
            <a:ext cx="1872208" cy="720080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Panda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Server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15615" y="3051072"/>
            <a:ext cx="3744416" cy="1656184"/>
          </a:xfrm>
          <a:prstGeom prst="rect">
            <a:avLst/>
          </a:prstGeom>
          <a:gradFill flip="none" rotWithShape="1">
            <a:gsLst>
              <a:gs pos="0">
                <a:srgbClr val="FFCAAE"/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ARC CE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47863" y="3627136"/>
            <a:ext cx="1368152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Session</a:t>
            </a:r>
            <a:r>
              <a:rPr lang="en-GB" sz="1600" dirty="0"/>
              <a:t> </a:t>
            </a:r>
            <a:r>
              <a:rPr lang="en-GB" sz="1600" dirty="0" smtClean="0"/>
              <a:t>Directory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ound Same Side Corner Rectangle 7"/>
          <p:cNvSpPr/>
          <p:nvPr/>
        </p:nvSpPr>
        <p:spPr bwMode="auto">
          <a:xfrm>
            <a:off x="1259631" y="3627136"/>
            <a:ext cx="1944216" cy="792088"/>
          </a:xfrm>
          <a:prstGeom prst="round2Same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BOINC LRMS Plugin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115615" y="5139304"/>
            <a:ext cx="3744416" cy="7920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Boinc</a:t>
            </a:r>
            <a:r>
              <a: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server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Snip Same Side Corner Rectangle 9"/>
          <p:cNvSpPr/>
          <p:nvPr/>
        </p:nvSpPr>
        <p:spPr bwMode="auto">
          <a:xfrm>
            <a:off x="6012159" y="3627136"/>
            <a:ext cx="2520280" cy="2376264"/>
          </a:xfrm>
          <a:prstGeom prst="snip2SameRect">
            <a:avLst>
              <a:gd name="adj1" fmla="val 4860"/>
              <a:gd name="adj2" fmla="val 0"/>
            </a:avLst>
          </a:prstGeom>
          <a:ln>
            <a:headEnd type="none" w="med" len="med"/>
            <a:tailEnd type="none" w="med" len="med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Volunteer PC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732239" y="4275208"/>
            <a:ext cx="1368152" cy="648072"/>
          </a:xfrm>
          <a:prstGeom prst="roundRect">
            <a:avLst/>
          </a:prstGeom>
          <a:solidFill>
            <a:srgbClr val="3C8C9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Boinc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Client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04247" y="5139304"/>
            <a:ext cx="1224136" cy="576064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VM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44207" y="4851272"/>
            <a:ext cx="187220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Shared Directory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976155" y="2288836"/>
            <a:ext cx="1512168" cy="72008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Grid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r>
              <a:rPr kumimoji="0" lang="en-GB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Catalogs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 and Storage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0" name="Straight Arrow Connector 19"/>
          <p:cNvCxnSpPr>
            <a:stCxn id="4" idx="1"/>
            <a:endCxn id="5" idx="3"/>
          </p:cNvCxnSpPr>
          <p:nvPr/>
        </p:nvCxnSpPr>
        <p:spPr bwMode="auto">
          <a:xfrm flipH="1">
            <a:off x="2699790" y="1754928"/>
            <a:ext cx="93610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endCxn id="6" idx="0"/>
          </p:cNvCxnSpPr>
          <p:nvPr/>
        </p:nvCxnSpPr>
        <p:spPr bwMode="auto">
          <a:xfrm flipH="1">
            <a:off x="2987823" y="2258984"/>
            <a:ext cx="1224134" cy="7920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7" idx="3"/>
            <a:endCxn id="14" idx="1"/>
          </p:cNvCxnSpPr>
          <p:nvPr/>
        </p:nvCxnSpPr>
        <p:spPr bwMode="auto">
          <a:xfrm flipV="1">
            <a:off x="4716015" y="2648876"/>
            <a:ext cx="1260140" cy="13743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267743" y="4419224"/>
            <a:ext cx="1080120" cy="9361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1"/>
            <a:endCxn id="9" idx="3"/>
          </p:cNvCxnSpPr>
          <p:nvPr/>
        </p:nvCxnSpPr>
        <p:spPr bwMode="auto">
          <a:xfrm flipH="1">
            <a:off x="4860031" y="4599244"/>
            <a:ext cx="1872208" cy="9361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V="1">
            <a:off x="4355975" y="4419224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ounded Rectangle 2"/>
          <p:cNvSpPr/>
          <p:nvPr/>
        </p:nvSpPr>
        <p:spPr bwMode="auto">
          <a:xfrm>
            <a:off x="2987823" y="5355328"/>
            <a:ext cx="792088" cy="36004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DB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635895" y="4419224"/>
            <a:ext cx="0" cy="7200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Folded Corner 24"/>
          <p:cNvSpPr/>
          <p:nvPr/>
        </p:nvSpPr>
        <p:spPr bwMode="auto">
          <a:xfrm>
            <a:off x="3419871" y="3195088"/>
            <a:ext cx="1224136" cy="288032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proxy cert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1409" y="1228690"/>
            <a:ext cx="3373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</a:rPr>
              <a:t>http://atlasathome.cern.ch</a:t>
            </a:r>
            <a:endParaRPr lang="en-GB" sz="20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7369-A205-4AC3-ACD4-F0E40A62FC8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62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Participants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0" y="1052736"/>
            <a:ext cx="8532440" cy="51207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95536" y="2789100"/>
            <a:ext cx="8640960" cy="360040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95536" y="4373276"/>
            <a:ext cx="8640960" cy="360040"/>
          </a:xfrm>
          <a:prstGeom prst="rect">
            <a:avLst/>
          </a:pr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5165364"/>
            <a:ext cx="367773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No idea who they are!</a:t>
            </a:r>
            <a:endParaRPr lang="en-GB" sz="28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7369-A205-4AC3-ACD4-F0E40A62FC8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9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and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ARC-CE is well established beyond Nordics now</a:t>
            </a:r>
          </a:p>
          <a:p>
            <a:pPr lvl="1"/>
            <a:r>
              <a:rPr lang="en-US" dirty="0" smtClean="0"/>
              <a:t>More contributors, too</a:t>
            </a:r>
          </a:p>
          <a:p>
            <a:r>
              <a:rPr lang="en-US" dirty="0" smtClean="0"/>
              <a:t>aCT2 opens up many more possibilities, such as usage of HPC and volunteer computing</a:t>
            </a:r>
          </a:p>
          <a:p>
            <a:pPr lvl="1"/>
            <a:r>
              <a:rPr lang="en-US" dirty="0" smtClean="0"/>
              <a:t>Very new, much </a:t>
            </a:r>
            <a:r>
              <a:rPr lang="en-US" dirty="0" err="1" smtClean="0"/>
              <a:t>optimisation</a:t>
            </a:r>
            <a:r>
              <a:rPr lang="en-US" dirty="0" smtClean="0"/>
              <a:t> is still needed</a:t>
            </a:r>
          </a:p>
          <a:p>
            <a:pPr lvl="1"/>
            <a:r>
              <a:rPr lang="en-US" dirty="0" smtClean="0"/>
              <a:t>… and also documentation and packaging</a:t>
            </a:r>
          </a:p>
          <a:p>
            <a:r>
              <a:rPr lang="en-US" dirty="0" smtClean="0"/>
              <a:t>Future directions: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ocus on LHC requirements</a:t>
            </a:r>
          </a:p>
          <a:p>
            <a:pPr lvl="1"/>
            <a:r>
              <a:rPr lang="en-US" dirty="0" smtClean="0"/>
              <a:t>Enhance support of HPC systems, more batch system options</a:t>
            </a:r>
          </a:p>
          <a:p>
            <a:pPr lvl="1"/>
            <a:r>
              <a:rPr lang="en-US" dirty="0" smtClean="0"/>
              <a:t>Develop more user-friendly task schedulers, using aCT2 experience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7369-A205-4AC3-ACD4-F0E40A62FC8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93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ARC-CE: brief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Compute element by </a:t>
            </a:r>
            <a:r>
              <a:rPr lang="en-GB" dirty="0" err="1" smtClean="0"/>
              <a:t>NorduGrid</a:t>
            </a:r>
            <a:endParaRPr lang="en-GB" dirty="0" smtClean="0"/>
          </a:p>
          <a:p>
            <a:r>
              <a:rPr lang="en-GB" dirty="0" smtClean="0"/>
              <a:t>A key component of ARC middleware</a:t>
            </a:r>
          </a:p>
          <a:p>
            <a:pPr lvl="1"/>
            <a:r>
              <a:rPr lang="en-GB" dirty="0" smtClean="0"/>
              <a:t>Other components: clients, information services</a:t>
            </a:r>
          </a:p>
          <a:p>
            <a:r>
              <a:rPr lang="en-GB" dirty="0" smtClean="0"/>
              <a:t>A key enabler of the Nordic Tier-1</a:t>
            </a:r>
          </a:p>
          <a:p>
            <a:pPr lvl="1"/>
            <a:r>
              <a:rPr lang="en-GB" dirty="0" smtClean="0"/>
              <a:t>Along with the distributed </a:t>
            </a:r>
            <a:r>
              <a:rPr lang="en-GB" dirty="0" err="1" smtClean="0"/>
              <a:t>dCache</a:t>
            </a:r>
            <a:r>
              <a:rPr lang="en-GB" dirty="0" smtClean="0"/>
              <a:t> storage</a:t>
            </a:r>
          </a:p>
          <a:p>
            <a:r>
              <a:rPr lang="en-GB" dirty="0" smtClean="0"/>
              <a:t>Used by all LHC experiments</a:t>
            </a:r>
          </a:p>
          <a:p>
            <a:pPr lvl="1"/>
            <a:r>
              <a:rPr lang="en-GB" dirty="0" smtClean="0"/>
              <a:t>Mostly by ATLAS (so far)</a:t>
            </a:r>
          </a:p>
          <a:p>
            <a:pPr lvl="2"/>
            <a:r>
              <a:rPr lang="en-GB" dirty="0" smtClean="0"/>
              <a:t>Increasing use by CMS</a:t>
            </a:r>
          </a:p>
          <a:p>
            <a:pPr lvl="1"/>
            <a:r>
              <a:rPr lang="en-GB" dirty="0" smtClean="0"/>
              <a:t>The only CE used in Nordic and Baltic countries</a:t>
            </a:r>
          </a:p>
          <a:p>
            <a:pPr lvl="1"/>
            <a:r>
              <a:rPr lang="en-US" dirty="0" smtClean="0"/>
              <a:t>Main CE in Slovenia and Ukraine</a:t>
            </a:r>
          </a:p>
          <a:p>
            <a:pPr lvl="1"/>
            <a:r>
              <a:rPr lang="en-US" dirty="0" smtClean="0"/>
              <a:t>Increasing use in the UK and Germany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7369-A205-4AC3-ACD4-F0E40A62FC8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65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ARC-CE instances in GOCDB</a:t>
            </a:r>
            <a:endParaRPr lang="fr-FR" dirty="0"/>
          </a:p>
        </p:txBody>
      </p:sp>
      <p:sp>
        <p:nvSpPr>
          <p:cNvPr id="5125" name="Date Placeholder 7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/>
              <a:t>2014-07-01</a:t>
            </a:r>
            <a:endParaRPr lang="en-US" altLang="en-US"/>
          </a:p>
        </p:txBody>
      </p:sp>
      <p:sp>
        <p:nvSpPr>
          <p:cNvPr id="5126" name="Slide Number Placeholder 8"/>
          <p:cNvSpPr>
            <a:spLocks noGrp="1"/>
          </p:cNvSpPr>
          <p:nvPr>
            <p:ph type="sldNum" sz="quarter" idx="12"/>
          </p:nvPr>
        </p:nvSpPr>
        <p:spPr>
          <a:prstGeom prst="roundRect">
            <a:avLst>
              <a:gd name="adj" fmla="val 16667"/>
            </a:avLst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fld id="{2CFD3A76-7620-4E69-93E1-E701A979270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971148"/>
              </p:ext>
            </p:extLst>
          </p:nvPr>
        </p:nvGraphicFramePr>
        <p:xfrm>
          <a:off x="1619672" y="1484784"/>
          <a:ext cx="6291719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566124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cf</a:t>
            </a:r>
            <a:r>
              <a:rPr lang="en-GB" i="1" dirty="0"/>
              <a:t>.</a:t>
            </a:r>
            <a:r>
              <a:rPr lang="en-GB" i="1" dirty="0" smtClean="0"/>
              <a:t> CREAM-CE: 566 instances as of today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ARC-CE geography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49" y="1219200"/>
            <a:ext cx="6183502" cy="4876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7369-A205-4AC3-ACD4-F0E40A62FC88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39859" y="5788223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Data as of end-2013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68506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Optimisation</a:t>
            </a:r>
            <a:r>
              <a:rPr lang="en-US" sz="2400" dirty="0" smtClean="0"/>
              <a:t> </a:t>
            </a:r>
            <a:r>
              <a:rPr lang="en-US" sz="2400" dirty="0"/>
              <a:t>for data-intensive jobs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9290921"/>
              </p:ext>
            </p:extLst>
          </p:nvPr>
        </p:nvGraphicFramePr>
        <p:xfrm>
          <a:off x="3665960" y="3717032"/>
          <a:ext cx="4997619" cy="227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2014-07-01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www.nordugrid.org/arc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D880-A4B1-4A02-AC0A-71AA77388C94}" type="slidenum">
              <a:rPr lang="en-US" smtClean="0"/>
              <a:t>5</a:t>
            </a:fld>
            <a:endParaRPr lang="en-US"/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4403962" y="1556948"/>
            <a:ext cx="1800036" cy="1727019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89990" tIns="59106" rIns="89990" bIns="44995" anchor="t" anchorCtr="0"/>
          <a:lstStyle/>
          <a:p>
            <a:pPr>
              <a:tabLst>
                <a:tab pos="723825" algn="l"/>
                <a:tab pos="1447650" algn="l"/>
              </a:tabLst>
            </a:pPr>
            <a:r>
              <a:rPr lang="en-GB" sz="16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Linux</a:t>
            </a:r>
            <a:br>
              <a:rPr lang="en-GB" sz="1600" dirty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GB" sz="16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Cluster</a:t>
            </a:r>
            <a:r>
              <a:rPr lang="en-GB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/>
            </a:r>
            <a:br>
              <a:rPr lang="en-GB" dirty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GB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/>
            </a:r>
            <a:br>
              <a:rPr lang="en-GB" dirty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endParaRPr lang="en-GB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5365107" y="1772825"/>
            <a:ext cx="719061" cy="360324"/>
          </a:xfrm>
          <a:prstGeom prst="roundRect">
            <a:avLst/>
          </a:prstGeom>
          <a:solidFill>
            <a:srgbClr val="83CAFF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0" tIns="56460" rIns="89990" bIns="44995" anchor="ctr"/>
          <a:lstStyle/>
          <a:p>
            <a:pPr algn="r"/>
            <a:r>
              <a:rPr lang="en-GB" sz="13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Worker</a:t>
            </a:r>
            <a:br>
              <a:rPr lang="en-GB" sz="1300" dirty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GB" sz="13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Node</a:t>
            </a:r>
          </a:p>
        </p:txBody>
      </p:sp>
      <p:sp>
        <p:nvSpPr>
          <p:cNvPr id="25" name="AutoShape 4"/>
          <p:cNvSpPr>
            <a:spLocks noChangeArrowheads="1"/>
          </p:cNvSpPr>
          <p:nvPr/>
        </p:nvSpPr>
        <p:spPr bwMode="auto">
          <a:xfrm>
            <a:off x="803889" y="1556948"/>
            <a:ext cx="1800036" cy="2017977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89990" tIns="59106" rIns="89990" bIns="44995" anchor="t" anchorCtr="0"/>
          <a:lstStyle/>
          <a:p>
            <a:pPr>
              <a:tabLst>
                <a:tab pos="723825" algn="l"/>
                <a:tab pos="1447650" algn="l"/>
              </a:tabLst>
            </a:pPr>
            <a:r>
              <a:rPr lang="en-GB" sz="16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/>
            </a:r>
            <a:br>
              <a:rPr lang="en-GB" sz="1600" dirty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GB" sz="16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Linux</a:t>
            </a:r>
            <a:br>
              <a:rPr lang="en-GB" sz="1600" dirty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GB" sz="16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Cluster</a:t>
            </a:r>
            <a:r>
              <a:rPr lang="en-GB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/>
            </a:r>
            <a:br>
              <a:rPr lang="en-GB" dirty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GB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/>
            </a:r>
            <a:br>
              <a:rPr lang="en-GB" dirty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endParaRPr lang="en-GB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auto">
          <a:xfrm>
            <a:off x="1763119" y="1772825"/>
            <a:ext cx="720649" cy="360324"/>
          </a:xfrm>
          <a:prstGeom prst="roundRect">
            <a:avLst/>
          </a:prstGeom>
          <a:solidFill>
            <a:srgbClr val="AECF0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0" tIns="56460" rIns="89990" bIns="44995" anchor="ctr"/>
          <a:lstStyle/>
          <a:p>
            <a:pPr algn="r"/>
            <a:r>
              <a:rPr lang="en-GB" sz="13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Worker</a:t>
            </a:r>
            <a:br>
              <a:rPr lang="en-GB" sz="1300" dirty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GB" sz="13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Node</a:t>
            </a:r>
          </a:p>
        </p:txBody>
      </p:sp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3124200" y="2564904"/>
            <a:ext cx="863509" cy="647632"/>
          </a:xfrm>
          <a:prstGeom prst="flowChartMagneticDisk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89990" tIns="60870" rIns="89990" bIns="44995" anchor="ctr"/>
          <a:lstStyle/>
          <a:p>
            <a:pPr algn="ctr">
              <a:tabLst>
                <a:tab pos="723825" algn="l"/>
              </a:tabLst>
            </a:pPr>
            <a:r>
              <a:rPr lang="en-GB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Storage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803889" y="2852213"/>
            <a:ext cx="1800036" cy="786115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89990" tIns="60870" rIns="89990" bIns="44995" anchor="ctr"/>
          <a:lstStyle/>
          <a:p>
            <a:pPr algn="ctr">
              <a:tabLst>
                <a:tab pos="723825" algn="l"/>
                <a:tab pos="1447650" algn="l"/>
              </a:tabLst>
            </a:pPr>
            <a:r>
              <a:rPr lang="en-GB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/>
            </a:r>
            <a:br>
              <a:rPr lang="en-GB" dirty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GB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ARC-CE</a:t>
            </a:r>
            <a:endParaRPr lang="en-GB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1344376" y="2708557"/>
            <a:ext cx="1223835" cy="360324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9990" tIns="32655" rIns="89990" bIns="32655" anchor="ctr" anchorCtr="0"/>
          <a:lstStyle/>
          <a:p>
            <a:pPr>
              <a:tabLst>
                <a:tab pos="723825" algn="l"/>
              </a:tabLst>
            </a:pPr>
            <a:r>
              <a:rPr lang="en-GB" b="1" dirty="0">
                <a:solidFill>
                  <a:srgbClr val="C00000"/>
                </a:solidFill>
                <a:ea typeface="AR PL UMing HK" charset="0"/>
                <a:cs typeface="AR PL UMing HK" charset="0"/>
              </a:rPr>
              <a:t>cache</a:t>
            </a: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4403962" y="2852211"/>
            <a:ext cx="1800036" cy="43175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89990" tIns="60870" rIns="89990" bIns="44995" anchor="ctr"/>
          <a:lstStyle/>
          <a:p>
            <a:pPr algn="ctr">
              <a:tabLst>
                <a:tab pos="723825" algn="l"/>
                <a:tab pos="1447650" algn="l"/>
              </a:tabLst>
            </a:pPr>
            <a:r>
              <a:rPr lang="en-GB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Other CE</a:t>
            </a:r>
          </a:p>
        </p:txBody>
      </p:sp>
      <p:sp>
        <p:nvSpPr>
          <p:cNvPr id="31" name="AutoShape 22"/>
          <p:cNvSpPr>
            <a:spLocks/>
          </p:cNvSpPr>
          <p:nvPr/>
        </p:nvSpPr>
        <p:spPr bwMode="auto">
          <a:xfrm>
            <a:off x="1763119" y="2204580"/>
            <a:ext cx="720649" cy="360324"/>
          </a:xfrm>
          <a:prstGeom prst="roundRect">
            <a:avLst/>
          </a:prstGeom>
          <a:solidFill>
            <a:srgbClr val="AECF00"/>
          </a:solidFill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0" tIns="56460" rIns="89990" bIns="44995" anchor="ctr"/>
          <a:lstStyle/>
          <a:p>
            <a:pPr algn="r"/>
            <a:r>
              <a:rPr lang="en-GB" sz="13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Worker</a:t>
            </a:r>
            <a:br>
              <a:rPr lang="en-GB" sz="1300" dirty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GB" sz="13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Node</a:t>
            </a:r>
          </a:p>
        </p:txBody>
      </p:sp>
      <p:sp>
        <p:nvSpPr>
          <p:cNvPr id="32" name="AutoShape 23"/>
          <p:cNvSpPr>
            <a:spLocks noChangeArrowheads="1"/>
          </p:cNvSpPr>
          <p:nvPr/>
        </p:nvSpPr>
        <p:spPr bwMode="auto">
          <a:xfrm>
            <a:off x="5365107" y="2204580"/>
            <a:ext cx="719061" cy="360324"/>
          </a:xfrm>
          <a:prstGeom prst="roundRect">
            <a:avLst/>
          </a:prstGeom>
          <a:solidFill>
            <a:srgbClr val="83CAFF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0" tIns="56460" rIns="89990" bIns="44995" anchor="ctr"/>
          <a:lstStyle/>
          <a:p>
            <a:pPr algn="r"/>
            <a:r>
              <a:rPr lang="en-GB" sz="13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Worker</a:t>
            </a:r>
            <a:br>
              <a:rPr lang="en-GB" sz="1300" dirty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GB" sz="1300" dirty="0">
                <a:solidFill>
                  <a:srgbClr val="000000"/>
                </a:solidFill>
                <a:ea typeface="AR PL UMing HK" charset="0"/>
                <a:cs typeface="AR PL UMing HK" charset="0"/>
              </a:rPr>
              <a:t>Node</a:t>
            </a:r>
          </a:p>
        </p:txBody>
      </p:sp>
      <p:sp>
        <p:nvSpPr>
          <p:cNvPr id="38" name="Rectangle 29"/>
          <p:cNvSpPr>
            <a:spLocks noChangeArrowheads="1"/>
          </p:cNvSpPr>
          <p:nvPr/>
        </p:nvSpPr>
        <p:spPr bwMode="auto">
          <a:xfrm>
            <a:off x="5267470" y="2420458"/>
            <a:ext cx="144447" cy="144447"/>
          </a:xfrm>
          <a:prstGeom prst="rect">
            <a:avLst/>
          </a:prstGeom>
          <a:solidFill>
            <a:srgbClr val="FFD32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5267470" y="1988703"/>
            <a:ext cx="144447" cy="144447"/>
          </a:xfrm>
          <a:prstGeom prst="rect">
            <a:avLst/>
          </a:prstGeom>
          <a:solidFill>
            <a:srgbClr val="FFD320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5" name="Straight Arrow Connector 44"/>
          <p:cNvCxnSpPr>
            <a:stCxn id="27" idx="4"/>
            <a:endCxn id="39" idx="2"/>
          </p:cNvCxnSpPr>
          <p:nvPr/>
        </p:nvCxnSpPr>
        <p:spPr>
          <a:xfrm flipV="1">
            <a:off x="3987709" y="2133150"/>
            <a:ext cx="1351985" cy="7555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7" idx="4"/>
            <a:endCxn id="38" idx="2"/>
          </p:cNvCxnSpPr>
          <p:nvPr/>
        </p:nvCxnSpPr>
        <p:spPr>
          <a:xfrm flipV="1">
            <a:off x="3987709" y="2564905"/>
            <a:ext cx="1351985" cy="3238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7" idx="2"/>
            <a:endCxn id="29" idx="3"/>
          </p:cNvCxnSpPr>
          <p:nvPr/>
        </p:nvCxnSpPr>
        <p:spPr>
          <a:xfrm flipH="1" flipV="1">
            <a:off x="2568211" y="2888719"/>
            <a:ext cx="555989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279935" y="2133150"/>
            <a:ext cx="145526" cy="719061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027724" y="2564905"/>
            <a:ext cx="367711" cy="287306"/>
          </a:xfrm>
          <a:prstGeom prst="straightConnector1">
            <a:avLst/>
          </a:prstGeom>
          <a:ln>
            <a:prstDash val="sysDot"/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11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ARC-CE </a:t>
            </a:r>
            <a:r>
              <a:rPr lang="en-US" sz="2400" dirty="0"/>
              <a:t>components on </a:t>
            </a:r>
            <a:r>
              <a:rPr lang="en-US" sz="2400" dirty="0" smtClean="0"/>
              <a:t>a (SLURM) </a:t>
            </a:r>
            <a:r>
              <a:rPr lang="en-US" sz="2400" dirty="0"/>
              <a:t>cluster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2014-07-01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www.nordugrid.org/arc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6D880-A4B1-4A02-AC0A-71AA77388C94}" type="slidenum">
              <a:rPr lang="en-US" smtClean="0"/>
              <a:t>6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26178" y="1196752"/>
            <a:ext cx="3929243" cy="4824030"/>
            <a:chOff x="357157" y="1936677"/>
            <a:chExt cx="4331717" cy="5318158"/>
          </a:xfrm>
        </p:grpSpPr>
        <p:sp>
          <p:nvSpPr>
            <p:cNvPr id="45" name="Rectangle 44"/>
            <p:cNvSpPr/>
            <p:nvPr/>
          </p:nvSpPr>
          <p:spPr>
            <a:xfrm>
              <a:off x="357157" y="1936677"/>
              <a:ext cx="2335475" cy="53181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vert270" lIns="89990" bIns="143985" rtlCol="0" anchor="ctr"/>
            <a:lstStyle/>
            <a:p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Shared file system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590800" y="6319853"/>
              <a:ext cx="2098074" cy="714379"/>
              <a:chOff x="1007604" y="5301208"/>
              <a:chExt cx="2808312" cy="64807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Rounded Rectangle 46"/>
              <p:cNvSpPr/>
              <p:nvPr/>
            </p:nvSpPr>
            <p:spPr>
              <a:xfrm>
                <a:off x="1007604" y="5301208"/>
                <a:ext cx="2808312" cy="648072"/>
              </a:xfrm>
              <a:prstGeom prst="round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Worker</a:t>
                </a:r>
                <a:b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Node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151620" y="5445224"/>
                <a:ext cx="1224136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89" dirty="0"/>
                  <a:t>SLURM daemon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2590800" y="5287971"/>
              <a:ext cx="2098074" cy="714379"/>
              <a:chOff x="1007604" y="4437112"/>
              <a:chExt cx="2808312" cy="648072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Rounded Rectangle 49"/>
              <p:cNvSpPr/>
              <p:nvPr/>
            </p:nvSpPr>
            <p:spPr>
              <a:xfrm>
                <a:off x="1007604" y="4437112"/>
                <a:ext cx="2808312" cy="648072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Worker</a:t>
                </a:r>
                <a:b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Node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151620" y="4581128"/>
                <a:ext cx="1224136" cy="36004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89" dirty="0"/>
                  <a:t>SLURM daemon</a:t>
                </a:r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725441" y="2221682"/>
              <a:ext cx="1713600" cy="7632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Session</a:t>
              </a:r>
            </a:p>
            <a:p>
              <a:pPr algn="ctr"/>
              <a:r>
                <a:rPr lang="en-US" sz="1400" dirty="0"/>
                <a:t>directory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725442" y="3071477"/>
              <a:ext cx="1713600" cy="763201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Cache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725442" y="3921272"/>
              <a:ext cx="1713600" cy="763201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Runtime </a:t>
              </a:r>
              <a:r>
                <a:rPr lang="en-US" sz="1400" dirty="0" err="1"/>
                <a:t>env</a:t>
              </a:r>
              <a:r>
                <a:rPr lang="en-US" sz="1400" dirty="0"/>
                <a:t>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52286" y="1308886"/>
            <a:ext cx="5598720" cy="2607911"/>
            <a:chOff x="2590801" y="2060296"/>
            <a:chExt cx="6172200" cy="2875041"/>
          </a:xfrm>
        </p:grpSpPr>
        <p:sp>
          <p:nvSpPr>
            <p:cNvPr id="58" name="Rounded Rectangle 57"/>
            <p:cNvSpPr/>
            <p:nvPr/>
          </p:nvSpPr>
          <p:spPr>
            <a:xfrm>
              <a:off x="2590801" y="2060296"/>
              <a:ext cx="6172200" cy="2875041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89990" tIns="0" rtlCol="0" anchor="t" anchorCtr="0"/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Head Node</a:t>
              </a:r>
            </a:p>
          </p:txBody>
        </p:sp>
        <p:sp>
          <p:nvSpPr>
            <p:cNvPr id="59" name="Flowchart: Process 58"/>
            <p:cNvSpPr/>
            <p:nvPr/>
          </p:nvSpPr>
          <p:spPr>
            <a:xfrm>
              <a:off x="2752874" y="3495040"/>
              <a:ext cx="1349383" cy="591185"/>
            </a:xfrm>
            <a:prstGeom prst="flowChart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SLURM controller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892116" y="3193281"/>
              <a:ext cx="745450" cy="396877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DTR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367984" y="3991078"/>
              <a:ext cx="745450" cy="396877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ARIS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113434" y="3991078"/>
              <a:ext cx="745450" cy="396877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JURA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364320" y="3189502"/>
              <a:ext cx="1527797" cy="396877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infoproviders</a:t>
              </a:r>
              <a:endParaRPr lang="en-US" sz="1400" dirty="0"/>
            </a:p>
          </p:txBody>
        </p:sp>
        <p:sp>
          <p:nvSpPr>
            <p:cNvPr id="68" name="Oval 67"/>
            <p:cNvSpPr/>
            <p:nvPr/>
          </p:nvSpPr>
          <p:spPr>
            <a:xfrm>
              <a:off x="6522658" y="2226862"/>
              <a:ext cx="1862819" cy="764677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CA certificates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6994704" y="3969743"/>
              <a:ext cx="1068814" cy="736086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users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3019661" y="2227600"/>
              <a:ext cx="1713600" cy="763200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Control directory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114180" y="4395473"/>
              <a:ext cx="1059226" cy="396833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89"/>
                </a:lnSpc>
              </a:pPr>
              <a:r>
                <a:rPr lang="en-US" sz="1400" dirty="0"/>
                <a:t>user</a:t>
              </a:r>
              <a:br>
                <a:rPr lang="en-US" sz="1400" dirty="0"/>
              </a:br>
              <a:r>
                <a:rPr lang="en-US" sz="1400" dirty="0"/>
                <a:t>mapping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700365" y="4395429"/>
              <a:ext cx="1413069" cy="396877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089"/>
                </a:lnSpc>
              </a:pPr>
              <a:r>
                <a:rPr lang="en-US" sz="1400" dirty="0"/>
                <a:t>registration</a:t>
              </a:r>
              <a:br>
                <a:rPr lang="en-US" sz="1400" dirty="0"/>
              </a:br>
              <a:r>
                <a:rPr lang="en-US" sz="1400" dirty="0"/>
                <a:t>process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05204" y="3591520"/>
              <a:ext cx="1350368" cy="396833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/>
                <a:t>gridftp</a:t>
              </a:r>
              <a:r>
                <a:rPr lang="en-US" sz="1400" dirty="0"/>
                <a:t>/http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27050" y="3590290"/>
              <a:ext cx="889579" cy="396877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A-REX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4102257" y="3728892"/>
              <a:ext cx="119672" cy="11967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58363" y="4241582"/>
            <a:ext cx="2348720" cy="1536493"/>
            <a:chOff x="5930544" y="5121940"/>
            <a:chExt cx="2589301" cy="1693877"/>
          </a:xfrm>
        </p:grpSpPr>
        <p:sp>
          <p:nvSpPr>
            <p:cNvPr id="76" name="Oval 75"/>
            <p:cNvSpPr/>
            <p:nvPr/>
          </p:nvSpPr>
          <p:spPr>
            <a:xfrm>
              <a:off x="6645733" y="5684033"/>
              <a:ext cx="1158924" cy="454617"/>
            </a:xfrm>
            <a:prstGeom prst="ellipse">
              <a:avLst/>
            </a:prstGeom>
            <a:solidFill>
              <a:srgbClr val="FF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files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45733" y="6275970"/>
              <a:ext cx="1158924" cy="539847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processes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930544" y="5121940"/>
              <a:ext cx="2589301" cy="5327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270" dirty="0">
                  <a:solidFill>
                    <a:schemeClr val="tx2"/>
                  </a:solidFill>
                </a:rPr>
                <a:t>Legend</a:t>
              </a:r>
              <a:br>
                <a:rPr lang="en-GB" sz="1270" dirty="0">
                  <a:solidFill>
                    <a:schemeClr val="tx2"/>
                  </a:solidFill>
                </a:rPr>
              </a:br>
              <a:r>
                <a:rPr lang="en-GB" sz="1270" dirty="0">
                  <a:solidFill>
                    <a:schemeClr val="tx2"/>
                  </a:solidFill>
                </a:rPr>
                <a:t>(ARC components in orange):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14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Integration with EGI services</a:t>
            </a:r>
            <a:endParaRPr lang="en-GB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4626353" cy="4525962"/>
          </a:xfrm>
        </p:spPr>
      </p:pic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2014-07-01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96C5-0863-4B16-90E0-EFE3A2A0BFF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 tower for pilots: </a:t>
            </a:r>
            <a:r>
              <a:rPr lang="en-US" dirty="0" err="1" smtClean="0"/>
              <a:t>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ARC Control Tower is the layer between ATLAS and ARC</a:t>
            </a:r>
          </a:p>
          <a:p>
            <a:pPr lvl="1"/>
            <a:r>
              <a:rPr lang="en-GB" dirty="0" smtClean="0"/>
              <a:t>Picks </a:t>
            </a:r>
            <a:r>
              <a:rPr lang="en-GB" dirty="0"/>
              <a:t>up job descriptions from Panda</a:t>
            </a:r>
          </a:p>
          <a:p>
            <a:pPr lvl="1"/>
            <a:r>
              <a:rPr lang="en-GB" dirty="0" smtClean="0"/>
              <a:t>Converts </a:t>
            </a:r>
            <a:r>
              <a:rPr lang="en-GB" dirty="0"/>
              <a:t>them to XRSL job description</a:t>
            </a:r>
          </a:p>
          <a:p>
            <a:pPr lvl="1"/>
            <a:r>
              <a:rPr lang="en-GB" dirty="0" smtClean="0"/>
              <a:t>Submits </a:t>
            </a:r>
            <a:r>
              <a:rPr lang="en-GB" dirty="0"/>
              <a:t>and manages jobs on </a:t>
            </a:r>
            <a:r>
              <a:rPr lang="en-GB" dirty="0" smtClean="0"/>
              <a:t>ARC-CEs</a:t>
            </a:r>
            <a:endParaRPr lang="en-GB" dirty="0"/>
          </a:p>
          <a:p>
            <a:pPr lvl="1"/>
            <a:r>
              <a:rPr lang="en-GB" dirty="0" smtClean="0"/>
              <a:t>Fetches </a:t>
            </a:r>
            <a:r>
              <a:rPr lang="en-GB" dirty="0"/>
              <a:t>output, handles common failures and updates </a:t>
            </a:r>
            <a:r>
              <a:rPr lang="en-GB" dirty="0" smtClean="0"/>
              <a:t>Panda</a:t>
            </a:r>
          </a:p>
          <a:p>
            <a:r>
              <a:rPr lang="en-US" dirty="0" smtClean="0"/>
              <a:t>aCT2: based on ARC API</a:t>
            </a:r>
          </a:p>
          <a:p>
            <a:r>
              <a:rPr lang="en-US" dirty="0" smtClean="0"/>
              <a:t>Modular</a:t>
            </a:r>
          </a:p>
          <a:p>
            <a:pPr lvl="1"/>
            <a:r>
              <a:rPr lang="en-GB" dirty="0"/>
              <a:t>ARC actors: </a:t>
            </a:r>
            <a:r>
              <a:rPr lang="en-GB" dirty="0" smtClean="0"/>
              <a:t>submitter</a:t>
            </a:r>
            <a:r>
              <a:rPr lang="en-GB" dirty="0"/>
              <a:t>, status checker, fetcher, cleaner</a:t>
            </a:r>
          </a:p>
          <a:p>
            <a:pPr lvl="1"/>
            <a:r>
              <a:rPr lang="en-GB" dirty="0" smtClean="0"/>
              <a:t>ATLAS </a:t>
            </a:r>
            <a:r>
              <a:rPr lang="en-GB" dirty="0"/>
              <a:t>actors: </a:t>
            </a:r>
            <a:r>
              <a:rPr lang="en-GB" dirty="0" smtClean="0"/>
              <a:t>autopilot</a:t>
            </a:r>
            <a:r>
              <a:rPr lang="en-GB" dirty="0"/>
              <a:t>, panda2arc, atlas status </a:t>
            </a:r>
            <a:r>
              <a:rPr lang="en-GB" dirty="0" smtClean="0"/>
              <a:t>checker, validator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7369-A205-4AC3-ACD4-F0E40A62FC8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57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aCT2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7" y="1630610"/>
            <a:ext cx="7224227" cy="4102646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148064" y="1219200"/>
            <a:ext cx="3538736" cy="1705744"/>
          </a:xfrm>
        </p:spPr>
        <p:txBody>
          <a:bodyPr/>
          <a:lstStyle/>
          <a:p>
            <a:r>
              <a:rPr lang="en-GB" sz="1800" dirty="0"/>
              <a:t>Runs on two 24 CPU, 50GB RAM servers at CERN</a:t>
            </a:r>
          </a:p>
          <a:p>
            <a:pPr lvl="1"/>
            <a:r>
              <a:rPr lang="en-GB" sz="1600" dirty="0" smtClean="0"/>
              <a:t>Usually </a:t>
            </a:r>
            <a:r>
              <a:rPr lang="en-GB" sz="1600" dirty="0"/>
              <a:t>one for production, one for </a:t>
            </a:r>
            <a:r>
              <a:rPr lang="en-GB" sz="1600" dirty="0" smtClean="0"/>
              <a:t>testing</a:t>
            </a:r>
          </a:p>
          <a:p>
            <a:pPr lvl="1"/>
            <a:r>
              <a:rPr lang="en-US" sz="1600" dirty="0" smtClean="0"/>
              <a:t>Goal: 1 </a:t>
            </a:r>
            <a:r>
              <a:rPr lang="en-US" sz="1600" dirty="0" err="1" smtClean="0"/>
              <a:t>Mjobs</a:t>
            </a:r>
            <a:r>
              <a:rPr lang="en-US" sz="1600" dirty="0" smtClean="0"/>
              <a:t>/day</a:t>
            </a:r>
            <a:endParaRPr lang="en-GB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2014-07-01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www.nordugrid.org/arc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7369-A205-4AC3-ACD4-F0E40A62FC88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5300464" y="4725144"/>
            <a:ext cx="3538736" cy="134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99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 smtClean="0"/>
              <a:t>ATLAS part can be replaced by another workflow manager</a:t>
            </a:r>
          </a:p>
          <a:p>
            <a:pPr lvl="1"/>
            <a:r>
              <a:rPr lang="en-US" sz="1600" kern="0" dirty="0" smtClean="0"/>
              <a:t>Implemented in Python</a:t>
            </a:r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1865208475"/>
      </p:ext>
    </p:extLst>
  </p:cSld>
  <p:clrMapOvr>
    <a:masterClrMapping/>
  </p:clrMapOvr>
</p:sld>
</file>

<file path=ppt/theme/theme1.xml><?xml version="1.0" encoding="utf-8"?>
<a:theme xmlns:a="http://schemas.openxmlformats.org/drawingml/2006/main" name="NorduGrid">
  <a:themeElements>
    <a:clrScheme name="NorduGrid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8FF"/>
      </a:accent1>
      <a:accent2>
        <a:srgbClr val="92D050"/>
      </a:accent2>
      <a:accent3>
        <a:srgbClr val="FFC000"/>
      </a:accent3>
      <a:accent4>
        <a:srgbClr val="FF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nordugrid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nordugr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ordugr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ordugr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NorduGrid</Template>
  <TotalTime>1431</TotalTime>
  <Words>772</Words>
  <Application>Microsoft Office PowerPoint</Application>
  <PresentationFormat>On-screen Show (4:3)</PresentationFormat>
  <Paragraphs>208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NorduGrid</vt:lpstr>
      <vt:lpstr>ARC-CE: updates and plans </vt:lpstr>
      <vt:lpstr>ARC-CE: brief summary</vt:lpstr>
      <vt:lpstr>ARC-CE instances in GOCDB</vt:lpstr>
      <vt:lpstr>ARC-CE geography</vt:lpstr>
      <vt:lpstr>Optimisation for data-intensive jobs</vt:lpstr>
      <vt:lpstr>ARC-CE components on a (SLURM) cluster</vt:lpstr>
      <vt:lpstr>Integration with EGI services</vt:lpstr>
      <vt:lpstr>Control tower for pilots: aCT</vt:lpstr>
      <vt:lpstr>aCT2</vt:lpstr>
      <vt:lpstr>Gateways to supercomputers</vt:lpstr>
      <vt:lpstr>HPC challenges to overcome</vt:lpstr>
      <vt:lpstr>Overcoming the difficulties</vt:lpstr>
      <vt:lpstr>ATLAS@Home: BOINC via ARC</vt:lpstr>
      <vt:lpstr>ATLAS@Home</vt:lpstr>
      <vt:lpstr>ATLAS@Home Architecture</vt:lpstr>
      <vt:lpstr>Participants</vt:lpstr>
      <vt:lpstr>Summary and outlook</vt:lpstr>
    </vt:vector>
  </TitlesOfParts>
  <Company>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Oxana Smirnova</dc:creator>
  <cp:lastModifiedBy>Oxana Smirnova</cp:lastModifiedBy>
  <cp:revision>72</cp:revision>
  <dcterms:created xsi:type="dcterms:W3CDTF">2009-03-18T17:56:22Z</dcterms:created>
  <dcterms:modified xsi:type="dcterms:W3CDTF">2014-06-30T13:13:32Z</dcterms:modified>
</cp:coreProperties>
</file>