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media/image7.jpg" ContentType="image/jpeg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media/image9.jp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5"/>
  </p:notesMasterIdLst>
  <p:sldIdLst>
    <p:sldId id="256" r:id="rId2"/>
    <p:sldId id="257" r:id="rId3"/>
    <p:sldId id="276" r:id="rId4"/>
    <p:sldId id="258" r:id="rId5"/>
    <p:sldId id="260" r:id="rId6"/>
    <p:sldId id="268" r:id="rId7"/>
    <p:sldId id="259" r:id="rId8"/>
    <p:sldId id="281" r:id="rId9"/>
    <p:sldId id="261" r:id="rId10"/>
    <p:sldId id="265" r:id="rId11"/>
    <p:sldId id="279" r:id="rId12"/>
    <p:sldId id="267" r:id="rId13"/>
    <p:sldId id="266" r:id="rId14"/>
    <p:sldId id="275" r:id="rId15"/>
    <p:sldId id="263" r:id="rId16"/>
    <p:sldId id="269" r:id="rId17"/>
    <p:sldId id="270" r:id="rId18"/>
    <p:sldId id="277" r:id="rId19"/>
    <p:sldId id="278" r:id="rId20"/>
    <p:sldId id="273" r:id="rId21"/>
    <p:sldId id="272" r:id="rId22"/>
    <p:sldId id="280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10" autoAdjust="0"/>
  </p:normalViewPr>
  <p:slideViewPr>
    <p:cSldViewPr snapToGrid="0">
      <p:cViewPr varScale="1">
        <p:scale>
          <a:sx n="81" d="100"/>
          <a:sy n="81" d="100"/>
        </p:scale>
        <p:origin x="10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AC2B8-707F-4D63-AFC7-808D4E3D142E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F7C87-214D-43D3-BD3C-05690A24D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71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759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6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004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65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34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224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32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936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28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623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81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87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3479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90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14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46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52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46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185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79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F7C87-214D-43D3-BD3C-05690A24D93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2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2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5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112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05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968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39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3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1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7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1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6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7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01-Jul-14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7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key@imm.uran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63105" y="1976168"/>
            <a:ext cx="7766936" cy="1646303"/>
          </a:xfrm>
        </p:spPr>
        <p:txBody>
          <a:bodyPr/>
          <a:lstStyle/>
          <a:p>
            <a:r>
              <a:rPr lang="en-US" altLang="ru-RU" dirty="0" smtClean="0"/>
              <a:t>Distributed </a:t>
            </a:r>
            <a:r>
              <a:rPr lang="en-US" altLang="ru-RU" dirty="0"/>
              <a:t>storage system with </a:t>
            </a:r>
            <a:r>
              <a:rPr lang="en-US" altLang="ru-RU" dirty="0" err="1"/>
              <a:t>dCache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63105" y="4050835"/>
            <a:ext cx="7766936" cy="1812505"/>
          </a:xfrm>
        </p:spPr>
        <p:txBody>
          <a:bodyPr>
            <a:norm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E.Y.Kuklin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Sozykin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A.Y.Bersenev</a:t>
            </a:r>
            <a:endParaRPr lang="en-US" altLang="ru-RU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Institute of Mathematics and Mechanics UB RAS, Yekaterinburg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Masich</a:t>
            </a:r>
            <a:endParaRPr lang="en-US" alt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Institute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ru-RU" alt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Сontinuous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Мedia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Мechanics</a:t>
            </a:r>
            <a:r>
              <a:rPr lang="ru-RU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UB RAS,</a:t>
            </a:r>
            <a:r>
              <a:rPr lang="en-US" alt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Perm</a:t>
            </a:r>
            <a:endParaRPr lang="ru-RU" alt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498"/>
            <a:ext cx="1371429" cy="91428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83900" y="6469849"/>
            <a:ext cx="7592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Distributed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Computing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Grid-technologies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Science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Education</a:t>
            </a:r>
            <a:r>
              <a:rPr lang="en-US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Dubna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201</a:t>
            </a:r>
            <a:r>
              <a:rPr lang="en-US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82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63782" y="1888177"/>
            <a:ext cx="6108490" cy="1713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dirty="0"/>
              <a:t>Current </a:t>
            </a:r>
            <a:endParaRPr lang="en-US" altLang="ru-RU" dirty="0" smtClean="0"/>
          </a:p>
          <a:p>
            <a:r>
              <a:rPr lang="en-US" altLang="ru-RU" dirty="0" smtClean="0"/>
              <a:t>implementation</a:t>
            </a: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3241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6605" y="939120"/>
            <a:ext cx="2916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Plan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6027" y="1691233"/>
            <a:ext cx="2903239" cy="47926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34545" y="1709009"/>
            <a:ext cx="2894620" cy="47749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99270" y="6141456"/>
            <a:ext cx="2035281" cy="8888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17502" y="5786673"/>
            <a:ext cx="99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456 km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71949" y="6188038"/>
            <a:ext cx="128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 GE</a:t>
            </a:r>
          </a:p>
        </p:txBody>
      </p:sp>
      <p:sp>
        <p:nvSpPr>
          <p:cNvPr id="14" name="L-Shape 13"/>
          <p:cNvSpPr/>
          <p:nvPr/>
        </p:nvSpPr>
        <p:spPr>
          <a:xfrm rot="5400000">
            <a:off x="3294541" y="789698"/>
            <a:ext cx="2436109" cy="7526216"/>
          </a:xfrm>
          <a:prstGeom prst="corner">
            <a:avLst>
              <a:gd name="adj1" fmla="val 107484"/>
              <a:gd name="adj2" fmla="val 36625"/>
            </a:avLst>
          </a:prstGeom>
          <a:solidFill>
            <a:schemeClr val="accent5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28304" y="5783245"/>
            <a:ext cx="2307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ICMM UB RAS,</a:t>
            </a: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Perm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2546" y="5783245"/>
            <a:ext cx="2307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 UB RAS, Yekaterinburg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1580" y="1791985"/>
            <a:ext cx="199213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URAN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supercomputer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7958" y="3460456"/>
            <a:ext cx="240809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dCache</a:t>
            </a:r>
            <a:r>
              <a:rPr lang="en-US" dirty="0"/>
              <a:t> broker host, pool1a, pool1b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3596" y="4232487"/>
            <a:ext cx="240809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dCache</a:t>
            </a:r>
            <a:endParaRPr lang="en-US" dirty="0"/>
          </a:p>
          <a:p>
            <a:r>
              <a:rPr lang="en-US" dirty="0"/>
              <a:t>pool2a, pool2b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2046" y="5004518"/>
            <a:ext cx="240809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dCache</a:t>
            </a:r>
            <a:r>
              <a:rPr lang="en-US" dirty="0"/>
              <a:t> </a:t>
            </a:r>
          </a:p>
          <a:p>
            <a:r>
              <a:rPr lang="en-US" dirty="0"/>
              <a:t>pool3a, pool3b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46654" y="3460457"/>
            <a:ext cx="240809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dCache</a:t>
            </a:r>
            <a:r>
              <a:rPr lang="en-US" dirty="0"/>
              <a:t> pool4</a:t>
            </a: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610343" y="2508896"/>
            <a:ext cx="0" cy="79567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56718" y="2713971"/>
            <a:ext cx="1188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NFS v4.1</a:t>
            </a:r>
          </a:p>
        </p:txBody>
      </p:sp>
      <p:cxnSp>
        <p:nvCxnSpPr>
          <p:cNvPr id="26" name="Straight Connector 25"/>
          <p:cNvCxnSpPr>
            <a:endCxn id="22" idx="1"/>
          </p:cNvCxnSpPr>
          <p:nvPr/>
        </p:nvCxnSpPr>
        <p:spPr>
          <a:xfrm flipV="1">
            <a:off x="3251693" y="3783622"/>
            <a:ext cx="2494960" cy="369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03509" y="3357142"/>
            <a:ext cx="1188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DSS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18142" y="3810414"/>
            <a:ext cx="1188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UB RAS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05565" y="1789802"/>
            <a:ext cx="177616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Triton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cluster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558248" y="2507160"/>
            <a:ext cx="9632" cy="82149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01094" y="2730006"/>
            <a:ext cx="1188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NFS v4.1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46655" y="5082830"/>
            <a:ext cx="249398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Experimental</a:t>
            </a:r>
          </a:p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setups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995549" y="4225167"/>
            <a:ext cx="8089" cy="857669"/>
          </a:xfrm>
          <a:prstGeom prst="straightConnector1">
            <a:avLst/>
          </a:prstGeom>
          <a:ln w="2540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6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46605" y="939120"/>
            <a:ext cx="2916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Hardware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149" y="2368059"/>
            <a:ext cx="3620301" cy="4261396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22514" y="1640183"/>
            <a:ext cx="7739449" cy="3886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ea typeface="굴림" panose="020B0600000101010101" pitchFamily="34" charset="-127"/>
            </a:endParaRP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Supermicro</a:t>
            </a: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 servers: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굴림" panose="020B0600000101010101" pitchFamily="34" charset="-127"/>
            </a:endParaRPr>
          </a:p>
          <a:p>
            <a:pPr marL="800080" lvl="1" indent="-342891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4 storage nodes.</a:t>
            </a:r>
          </a:p>
          <a:p>
            <a:pPr marL="800080" lvl="1" indent="-342891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Scientific Linux 6.5.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ea typeface="굴림" panose="020B0600000101010101" pitchFamily="34" charset="-127"/>
            </a:endParaRPr>
          </a:p>
          <a:p>
            <a:pPr marL="800080" lvl="1" indent="-342891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Intel Xeon CPU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E5607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.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ea typeface="굴림" panose="020B0600000101010101" pitchFamily="34" charset="-127"/>
            </a:endParaRPr>
          </a:p>
          <a:p>
            <a:pPr marL="800080" lvl="1" indent="-342891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24  HDD Seagate SATA3 3Tb.</a:t>
            </a:r>
          </a:p>
          <a:p>
            <a:pPr marL="800080" lvl="1" indent="-342891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210 Tb usable capacity.</a:t>
            </a:r>
          </a:p>
        </p:txBody>
      </p:sp>
    </p:spTree>
    <p:extLst>
      <p:ext uri="{BB962C8B-B14F-4D97-AF65-F5344CB8AC3E}">
        <p14:creationId xmlns:p14="http://schemas.microsoft.com/office/powerpoint/2010/main" val="8791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2494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59161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-576647" y="1670167"/>
            <a:ext cx="7739449" cy="407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6605" y="939120"/>
            <a:ext cx="2916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File system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44546" y="1786951"/>
            <a:ext cx="1335641" cy="1212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42143" y="2039182"/>
            <a:ext cx="114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XFS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18875" y="1786951"/>
            <a:ext cx="1335641" cy="1212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518874" y="2039182"/>
            <a:ext cx="1335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EXT4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5518" y="1608297"/>
            <a:ext cx="13080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  <a:endParaRPr lang="ru-RU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85715" y="3847138"/>
            <a:ext cx="6866992" cy="2238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Choice between XFS and EXT4.</a:t>
            </a:r>
          </a:p>
          <a:p>
            <a:pPr marL="800080" lvl="1" indent="-342891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We need good I/O performance.</a:t>
            </a:r>
          </a:p>
          <a:p>
            <a:pPr marL="800080" lvl="1" indent="-342891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The file system should be natively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supported by </a:t>
            </a:r>
            <a:r>
              <a: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Linux kernel.</a:t>
            </a:r>
          </a:p>
        </p:txBody>
      </p:sp>
    </p:spTree>
    <p:extLst>
      <p:ext uri="{BB962C8B-B14F-4D97-AF65-F5344CB8AC3E}">
        <p14:creationId xmlns:p14="http://schemas.microsoft.com/office/powerpoint/2010/main" val="15032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6605" y="939120"/>
            <a:ext cx="2916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File system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143" y="2039182"/>
            <a:ext cx="114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XFS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8874" y="2039182"/>
            <a:ext cx="1335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EXT4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67" y="1600200"/>
            <a:ext cx="8201025" cy="5257800"/>
          </a:xfrm>
          <a:prstGeom prst="rect">
            <a:avLst/>
          </a:prstGeom>
        </p:spPr>
      </p:pic>
      <p:pic>
        <p:nvPicPr>
          <p:cNvPr id="7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17762" y="1594365"/>
            <a:ext cx="7739449" cy="3886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ea typeface="굴림" panose="020B0600000101010101" pitchFamily="34" charset="-127"/>
            </a:endParaRP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456 km distance.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DWDM optical fiber.</a:t>
            </a:r>
          </a:p>
          <a:p>
            <a:pPr marL="800080" lvl="1" indent="-342891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Operated by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ECI-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Telecom</a:t>
            </a: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10GE encapsulated in 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2x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λ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-channels.</a:t>
            </a: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  <a:ea typeface="굴림" panose="020B0600000101010101" pitchFamily="34" charset="-127"/>
            </a:endParaRP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NFS v4.1.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7915" y="939120"/>
            <a:ext cx="4394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Backbone network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4520" y="6216189"/>
            <a:ext cx="698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Laboratory of Telecommunication and Information Systems ICMM</a:t>
            </a:r>
          </a:p>
        </p:txBody>
      </p:sp>
    </p:spTree>
    <p:extLst>
      <p:ext uri="{BB962C8B-B14F-4D97-AF65-F5344CB8AC3E}">
        <p14:creationId xmlns:p14="http://schemas.microsoft.com/office/powerpoint/2010/main" val="29865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7915" y="939120"/>
            <a:ext cx="4394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Problems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41515" y="1523895"/>
            <a:ext cx="7739449" cy="3886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ea typeface="굴림" panose="020B0600000101010101" pitchFamily="34" charset="-127"/>
            </a:endParaRP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Long distance.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Network 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stack configuration.</a:t>
            </a:r>
            <a:endParaRPr lang="en-US" altLang="ko-KR" sz="2800" dirty="0">
              <a:solidFill>
                <a:schemeClr val="tx1">
                  <a:lumMod val="75000"/>
                  <a:lumOff val="25000"/>
                </a:schemeClr>
              </a:solidFill>
              <a:ea typeface="굴림" panose="020B0600000101010101" pitchFamily="34" charset="-127"/>
            </a:endParaRP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Intel 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network cards drawbacks.</a:t>
            </a:r>
            <a:endParaRPr lang="ru-RU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ea typeface="굴림" panose="020B0600000101010101" pitchFamily="34" charset="-127"/>
              </a:rPr>
              <a:t>Custom-built kernel.</a:t>
            </a: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589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8931" y="939120"/>
            <a:ext cx="4913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Computational resources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85714" y="1523895"/>
            <a:ext cx="7739449" cy="407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44" lvl="1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 UB RAS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the “URAN” supercomputer.</a:t>
            </a:r>
          </a:p>
          <a:p>
            <a:pPr lvl="2" indent="-457189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en-US" altLang="ru-RU" sz="28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position in Top50 (CIS).</a:t>
            </a:r>
          </a:p>
          <a:p>
            <a:pPr marL="285744" lvl="1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ICMM UB RAS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the “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Triton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cluster.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699" y="3502298"/>
            <a:ext cx="4474269" cy="33557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63768" y="6499901"/>
            <a:ext cx="90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“URAN”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97" y="1600200"/>
            <a:ext cx="8201025" cy="525780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8931" y="939120"/>
            <a:ext cx="4913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Network benchmark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6997" y="2005055"/>
            <a:ext cx="6453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387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5943" y="6488668"/>
            <a:ext cx="9021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8931" y="939120"/>
            <a:ext cx="4913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Network benchmark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2" y="1713781"/>
            <a:ext cx="7925907" cy="514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1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003" y="6172256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dirty="0"/>
              <a:t>Introduction</a:t>
            </a:r>
            <a:endParaRPr lang="ru-RU" alt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02403" y="1670167"/>
            <a:ext cx="7739449" cy="407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High-performance distributed computing environment of UB RAS: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 Research Institutes of UB RAS in 7 regions (Yekaterinburg, Arkhangelsk, Syktyvkar, Orenburg, Perm, Izhevsk, Chelyabinsk).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Universities.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Industrial</a:t>
            </a:r>
            <a:r>
              <a:rPr lang="ru-RU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enterprises.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Distributed data storage system.</a:t>
            </a:r>
          </a:p>
        </p:txBody>
      </p:sp>
    </p:spTree>
    <p:extLst>
      <p:ext uri="{BB962C8B-B14F-4D97-AF65-F5344CB8AC3E}">
        <p14:creationId xmlns:p14="http://schemas.microsoft.com/office/powerpoint/2010/main" val="108864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30"/>
          <p:cNvSpPr/>
          <p:nvPr/>
        </p:nvSpPr>
        <p:spPr>
          <a:xfrm>
            <a:off x="660585" y="4407185"/>
            <a:ext cx="2307570" cy="1111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-1066800" y="228601"/>
            <a:ext cx="8229600" cy="710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Current implementation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8931" y="939120"/>
            <a:ext cx="4913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ru-RU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Possible replication</a:t>
            </a:r>
            <a:endParaRPr lang="ru-RU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0585" y="2187276"/>
            <a:ext cx="2304241" cy="121235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2749" y="2566835"/>
            <a:ext cx="261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Data2  Data1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76802" y="2188878"/>
            <a:ext cx="2300690" cy="120939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56728" y="1686583"/>
            <a:ext cx="15119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 UB RAS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27112" y="1694349"/>
            <a:ext cx="19931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ICMM UB RAS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2964826" y="2795050"/>
            <a:ext cx="1911974" cy="11176"/>
          </a:xfrm>
          <a:prstGeom prst="straightConnector1">
            <a:avLst/>
          </a:prstGeom>
          <a:ln w="60325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32197" y="2561459"/>
            <a:ext cx="261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Data1  Data2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86863" y="2792291"/>
            <a:ext cx="14679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Replication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90723" y="1686583"/>
            <a:ext cx="2060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[DWDM channel]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4414" y="4732145"/>
            <a:ext cx="261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“URAN”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69922" y="4407186"/>
            <a:ext cx="2307570" cy="1111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713751" y="4485927"/>
            <a:ext cx="2619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Experimental setups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1795401" y="3408059"/>
            <a:ext cx="453530" cy="978810"/>
          </a:xfrm>
          <a:prstGeom prst="straightConnector1">
            <a:avLst/>
          </a:prstGeom>
          <a:ln w="412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1" idx="0"/>
          </p:cNvCxnSpPr>
          <p:nvPr/>
        </p:nvCxnSpPr>
        <p:spPr>
          <a:xfrm flipH="1" flipV="1">
            <a:off x="5569527" y="3395705"/>
            <a:ext cx="454180" cy="1011481"/>
          </a:xfrm>
          <a:prstGeom prst="straightConnector1">
            <a:avLst/>
          </a:prstGeom>
          <a:ln w="412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767287" y="3692749"/>
            <a:ext cx="10470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NFS 4.1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23706" y="3692749"/>
            <a:ext cx="10470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NFS 4.1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prstClr val="white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4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800" dirty="0">
                <a:solidFill>
                  <a:srgbClr val="4A66AC"/>
                </a:solidFill>
              </a:rPr>
              <a:t>Future plans</a:t>
            </a:r>
            <a:endParaRPr lang="ru-RU" altLang="ru-RU" sz="4800" dirty="0">
              <a:solidFill>
                <a:srgbClr val="4A66AC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68217" y="1670165"/>
            <a:ext cx="7038869" cy="4421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alt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Near </a:t>
            </a:r>
            <a:r>
              <a:rPr lang="en-US" alt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future:</a:t>
            </a:r>
          </a:p>
          <a:p>
            <a:pPr marL="742932" lvl="1" indent="-285744" algn="l">
              <a:lnSpc>
                <a:spcPct val="80000"/>
              </a:lnSpc>
              <a:buClr>
                <a:srgbClr val="4A66AC"/>
              </a:buClr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Performance and fault tolerance benchmarks.</a:t>
            </a:r>
          </a:p>
          <a:p>
            <a:pPr marL="742932" lvl="1" indent="-285744" algn="l">
              <a:lnSpc>
                <a:spcPct val="80000"/>
              </a:lnSpc>
              <a:buClr>
                <a:srgbClr val="4A66AC"/>
              </a:buClr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More concern on security and monitoring.</a:t>
            </a:r>
          </a:p>
          <a:p>
            <a:pPr marL="285744" indent="-285744" algn="l">
              <a:lnSpc>
                <a:spcPct val="80000"/>
              </a:lnSpc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alt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Long-term plans:</a:t>
            </a:r>
          </a:p>
          <a:p>
            <a:pPr marL="742932" lvl="1" indent="-285744" algn="l">
              <a:lnSpc>
                <a:spcPct val="80000"/>
              </a:lnSpc>
              <a:buClr>
                <a:srgbClr val="4A66AC"/>
              </a:buClr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Increasing of the storage system volume.</a:t>
            </a:r>
          </a:p>
          <a:p>
            <a:pPr marL="742932" lvl="1" indent="-285744" algn="l">
              <a:lnSpc>
                <a:spcPct val="80000"/>
              </a:lnSpc>
              <a:buClr>
                <a:srgbClr val="4A66AC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Integration with experimental setups in ICMM UB RAS and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UrFU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prstClr val="white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4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800" dirty="0">
                <a:solidFill>
                  <a:srgbClr val="4A66AC"/>
                </a:solidFill>
              </a:rPr>
              <a:t>Future plans</a:t>
            </a:r>
            <a:endParaRPr lang="ru-RU" altLang="ru-RU" sz="4800" dirty="0">
              <a:solidFill>
                <a:srgbClr val="4A66AC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97321" y="1441623"/>
            <a:ext cx="6522877" cy="4421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Clr>
                <a:srgbClr val="4A66AC"/>
              </a:buClr>
              <a:buFont typeface="Wingdings" panose="05000000000000000000" pitchFamily="2" charset="2"/>
              <a:buChar char="§"/>
            </a:pPr>
            <a:endParaRPr lang="en-US" sz="28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85744" indent="-285744" algn="l">
              <a:lnSpc>
                <a:spcPct val="80000"/>
              </a:lnSpc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Joining </a:t>
            </a: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GRID projects</a:t>
            </a:r>
            <a:r>
              <a:rPr lang="en-US" alt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742932" lvl="1" indent="-285744" algn="l">
              <a:lnSpc>
                <a:spcPct val="80000"/>
              </a:lnSpc>
              <a:buClr>
                <a:srgbClr val="4A66AC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National Nanotechnology Network (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GridNNN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).</a:t>
            </a:r>
          </a:p>
          <a:p>
            <a:pPr marL="742932" lvl="1" indent="-285744" algn="l">
              <a:lnSpc>
                <a:spcPct val="80000"/>
              </a:lnSpc>
              <a:buClr>
                <a:srgbClr val="4A66AC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Worldwide Large Hadron Collider Computing Grid (WLCG).</a:t>
            </a:r>
          </a:p>
        </p:txBody>
      </p:sp>
    </p:spTree>
    <p:extLst>
      <p:ext uri="{BB962C8B-B14F-4D97-AF65-F5344CB8AC3E}">
        <p14:creationId xmlns:p14="http://schemas.microsoft.com/office/powerpoint/2010/main" val="3944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774357" y="1942071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000" dirty="0">
                <a:solidFill>
                  <a:srgbClr val="4A66AC"/>
                </a:solidFill>
              </a:rPr>
              <a:t>Thank you for your attention</a:t>
            </a:r>
            <a:r>
              <a:rPr lang="ru-RU" altLang="ru-RU" sz="4000" dirty="0">
                <a:solidFill>
                  <a:srgbClr val="4A66AC"/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7502" y="5842337"/>
            <a:ext cx="3805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Evgheniy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Kuklin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 UB RAS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key@imm.uran.ru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dirty="0"/>
              <a:t>Introduction</a:t>
            </a:r>
            <a:endParaRPr lang="ru-RU" alt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45081" y="1670167"/>
            <a:ext cx="7739449" cy="407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Project </a:t>
            </a:r>
            <a:r>
              <a:rPr lang="en-US" altLang="ru-R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participants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Institute of Mathematics and Mechanics UB RAS (IMM UB RAS) – computational recourses and storage system.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Institute of </a:t>
            </a:r>
            <a:r>
              <a:rPr lang="en-US" alt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Сontinuous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Мedia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Мechanics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UB RAS (ICMM UB RAS) – backbone networks.</a:t>
            </a:r>
          </a:p>
          <a:p>
            <a:pPr marL="285744" indent="-285744" algn="l"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Supported by grant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UB RAS 12-P-1-2012 and by the RFBR grant 14-07-96001r_ural_a.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dirty="0"/>
              <a:t>Overview</a:t>
            </a:r>
            <a:endParaRPr lang="ru-RU" alt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41516" y="1441625"/>
            <a:ext cx="7739449" cy="407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About </a:t>
            </a:r>
            <a:r>
              <a:rPr lang="en-US" alt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dCache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Middleware selection.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Current implementation.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 problems.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Future plans.</a:t>
            </a:r>
          </a:p>
        </p:txBody>
      </p:sp>
    </p:spTree>
    <p:extLst>
      <p:ext uri="{BB962C8B-B14F-4D97-AF65-F5344CB8AC3E}">
        <p14:creationId xmlns:p14="http://schemas.microsoft.com/office/powerpoint/2010/main" val="37524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dirty="0"/>
              <a:t>About </a:t>
            </a:r>
            <a:r>
              <a:rPr lang="en-US" altLang="ru-RU" dirty="0" err="1"/>
              <a:t>dCache</a:t>
            </a:r>
            <a:endParaRPr lang="ru-RU" alt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53389" y="1441625"/>
            <a:ext cx="7739449" cy="407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Distributed storage system.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Experimental data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Commodity hardware.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Facilities in hundreds of terabytes</a:t>
            </a: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Single file system tree.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Simple storage extension.</a:t>
            </a:r>
          </a:p>
        </p:txBody>
      </p:sp>
    </p:spTree>
    <p:extLst>
      <p:ext uri="{BB962C8B-B14F-4D97-AF65-F5344CB8AC3E}">
        <p14:creationId xmlns:p14="http://schemas.microsoft.com/office/powerpoint/2010/main" val="18081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dirty="0"/>
              <a:t>About </a:t>
            </a:r>
            <a:r>
              <a:rPr lang="en-US" altLang="ru-RU" dirty="0" err="1"/>
              <a:t>dCache</a:t>
            </a:r>
            <a:endParaRPr lang="ru-RU" alt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88418" y="1670167"/>
            <a:ext cx="7739449" cy="407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Access protocols: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FTP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WebDAV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NFS 4.1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SRM</a:t>
            </a: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gridFTP</a:t>
            </a: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32" lvl="1" indent="-285744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dCap</a:t>
            </a: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Middleware selection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63" y="2010085"/>
            <a:ext cx="2174739" cy="21747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956" y="2010085"/>
            <a:ext cx="1886415" cy="18864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779" y="2213500"/>
            <a:ext cx="2094404" cy="16830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3102" y="4239250"/>
            <a:ext cx="175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dCache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8833" y="4239250"/>
            <a:ext cx="175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DPM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9526" y="4184821"/>
            <a:ext cx="175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StoRM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9671" y="5099856"/>
            <a:ext cx="6758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European Middleware Initiative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EMI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10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Middleware selection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53389" y="1441625"/>
            <a:ext cx="7739449" cy="407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upport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both types of protocols.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igh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quality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documentation.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Wide community.</a:t>
            </a:r>
          </a:p>
          <a:p>
            <a:pPr marL="285744" indent="-285744" algn="l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install and administer.</a:t>
            </a:r>
            <a:endParaRPr lang="en-US" alt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713"/>
            <a:ext cx="1371429" cy="914287"/>
          </a:xfrm>
          <a:prstGeom prst="rect">
            <a:avLst/>
          </a:prstGeom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421" y="6172255"/>
            <a:ext cx="473676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E7B47D-38ED-46D0-8FB7-750BA759A640}" type="slidenum">
              <a:rPr lang="ru-RU" altLang="ru-RU" sz="140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6800" y="228602"/>
            <a:ext cx="8229600" cy="1213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400" dirty="0"/>
              <a:t>Middleware selection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1758" y="3551042"/>
            <a:ext cx="175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JINR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5508" y="6085405"/>
            <a:ext cx="175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NDGF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853" y="1609136"/>
            <a:ext cx="2680469" cy="17743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518" y="4327219"/>
            <a:ext cx="4317143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9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1988</TotalTime>
  <Words>584</Words>
  <Application>Microsoft Office PowerPoint</Application>
  <PresentationFormat>On-screen Show (4:3)</PresentationFormat>
  <Paragraphs>198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굴림</vt:lpstr>
      <vt:lpstr>Arial</vt:lpstr>
      <vt:lpstr>Arial Black</vt:lpstr>
      <vt:lpstr>Calibri</vt:lpstr>
      <vt:lpstr>Trebuchet MS</vt:lpstr>
      <vt:lpstr>Wingdings</vt:lpstr>
      <vt:lpstr>Wingdings 3</vt:lpstr>
      <vt:lpstr>Facet</vt:lpstr>
      <vt:lpstr>Distributed storage system with dCache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Куклин Евгений Юрьевич</dc:creator>
  <cp:lastModifiedBy>Evgeniy Kuklin</cp:lastModifiedBy>
  <cp:revision>132</cp:revision>
  <dcterms:created xsi:type="dcterms:W3CDTF">2014-06-25T06:08:06Z</dcterms:created>
  <dcterms:modified xsi:type="dcterms:W3CDTF">2014-07-01T05:24:03Z</dcterms:modified>
</cp:coreProperties>
</file>