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81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90" r:id="rId6"/>
    <p:sldId id="261" r:id="rId7"/>
    <p:sldId id="265" r:id="rId8"/>
    <p:sldId id="263" r:id="rId9"/>
    <p:sldId id="264" r:id="rId10"/>
    <p:sldId id="291" r:id="rId11"/>
    <p:sldId id="300" r:id="rId12"/>
    <p:sldId id="273" r:id="rId13"/>
    <p:sldId id="292" r:id="rId14"/>
    <p:sldId id="293" r:id="rId15"/>
    <p:sldId id="294" r:id="rId16"/>
    <p:sldId id="276" r:id="rId17"/>
    <p:sldId id="277" r:id="rId18"/>
    <p:sldId id="278" r:id="rId19"/>
    <p:sldId id="279" r:id="rId20"/>
    <p:sldId id="299" r:id="rId21"/>
    <p:sldId id="295" r:id="rId22"/>
    <p:sldId id="296" r:id="rId23"/>
    <p:sldId id="297" r:id="rId24"/>
    <p:sldId id="301" r:id="rId25"/>
    <p:sldId id="302" r:id="rId26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8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22099-72EB-1747-95F9-DE2B057365CE}" type="datetimeFigureOut">
              <a:rPr lang="ru-RU" smtClean="0"/>
              <a:t>01.07.14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779B1-23EC-9748-9C4C-57AEE798D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867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EDCDA-A06F-C741-BDDB-50052A09E725}" type="datetimeFigureOut">
              <a:rPr lang="ru-RU" smtClean="0"/>
              <a:t>01.07.14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B49FC-7800-E046-BA3A-AED5AC7CB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198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C96C-9DB8-0444-8125-596E24389A72}" type="datetime1">
              <a:rPr lang="ru-RU" smtClean="0"/>
              <a:t>01.07.14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4DD-02D9-054E-A812-CB93AB3B29C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Образец текста</a:t>
            </a:r>
          </a:p>
          <a:p>
            <a:pPr lvl="1" eaLnBrk="1" latinLnBrk="0" hangingPunct="1"/>
            <a:r>
              <a:rPr lang="en-US" smtClean="0"/>
              <a:t>Второй уровень</a:t>
            </a:r>
          </a:p>
          <a:p>
            <a:pPr lvl="2" eaLnBrk="1" latinLnBrk="0" hangingPunct="1"/>
            <a:r>
              <a:rPr lang="en-US" smtClean="0"/>
              <a:t>Третий уровень</a:t>
            </a:r>
          </a:p>
          <a:p>
            <a:pPr lvl="3" eaLnBrk="1" latinLnBrk="0" hangingPunct="1"/>
            <a:r>
              <a:rPr lang="en-US" smtClean="0"/>
              <a:t>Четвертый уровень</a:t>
            </a:r>
          </a:p>
          <a:p>
            <a:pPr lvl="4" eaLnBrk="1" latinLnBrk="0" hangingPunct="1"/>
            <a:r>
              <a:rPr lang="en-US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570E-586E-2943-BFE7-699F2883E4FA}" type="datetime1">
              <a:rPr lang="ru-RU" smtClean="0"/>
              <a:t>01.07.14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4DD-02D9-054E-A812-CB93AB3B2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Образец текста</a:t>
            </a:r>
          </a:p>
          <a:p>
            <a:pPr lvl="1" eaLnBrk="1" latinLnBrk="0" hangingPunct="1"/>
            <a:r>
              <a:rPr lang="en-US" smtClean="0"/>
              <a:t>Второй уровень</a:t>
            </a:r>
          </a:p>
          <a:p>
            <a:pPr lvl="2" eaLnBrk="1" latinLnBrk="0" hangingPunct="1"/>
            <a:r>
              <a:rPr lang="en-US" smtClean="0"/>
              <a:t>Третий уровень</a:t>
            </a:r>
          </a:p>
          <a:p>
            <a:pPr lvl="3" eaLnBrk="1" latinLnBrk="0" hangingPunct="1"/>
            <a:r>
              <a:rPr lang="en-US" smtClean="0"/>
              <a:t>Четвертый уровень</a:t>
            </a:r>
          </a:p>
          <a:p>
            <a:pPr lvl="4" eaLnBrk="1" latinLnBrk="0" hangingPunct="1"/>
            <a:r>
              <a:rPr lang="en-US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16E4-FAEF-6245-B021-E64C98B9EE80}" type="datetime1">
              <a:rPr lang="ru-RU" smtClean="0"/>
              <a:t>01.07.14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4DD-02D9-054E-A812-CB93AB3B2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Образец текста</a:t>
            </a:r>
          </a:p>
          <a:p>
            <a:pPr lvl="1" eaLnBrk="1" latinLnBrk="0" hangingPunct="1"/>
            <a:r>
              <a:rPr lang="en-US" smtClean="0"/>
              <a:t>Второй уровень</a:t>
            </a:r>
          </a:p>
          <a:p>
            <a:pPr lvl="2" eaLnBrk="1" latinLnBrk="0" hangingPunct="1"/>
            <a:r>
              <a:rPr lang="en-US" smtClean="0"/>
              <a:t>Третий уровень</a:t>
            </a:r>
          </a:p>
          <a:p>
            <a:pPr lvl="3" eaLnBrk="1" latinLnBrk="0" hangingPunct="1"/>
            <a:r>
              <a:rPr lang="en-US" smtClean="0"/>
              <a:t>Четвертый уровень</a:t>
            </a:r>
          </a:p>
          <a:p>
            <a:pPr lvl="4" eaLnBrk="1" latinLnBrk="0" hangingPunct="1"/>
            <a:r>
              <a:rPr lang="en-US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2BCA-829A-F34C-B981-D46A06FBD32E}" type="datetime1">
              <a:rPr lang="ru-RU" smtClean="0"/>
              <a:t>01.07.14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4DD-02D9-054E-A812-CB93AB3B2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844E-E8E9-794B-B9CB-98E8717EC610}" type="datetime1">
              <a:rPr lang="ru-RU" smtClean="0"/>
              <a:t>01.07.14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4DD-02D9-054E-A812-CB93AB3B29C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Образец текста</a:t>
            </a:r>
          </a:p>
          <a:p>
            <a:pPr lvl="1" eaLnBrk="1" latinLnBrk="0" hangingPunct="1"/>
            <a:r>
              <a:rPr lang="en-US" smtClean="0"/>
              <a:t>Второй уровень</a:t>
            </a:r>
          </a:p>
          <a:p>
            <a:pPr lvl="2" eaLnBrk="1" latinLnBrk="0" hangingPunct="1"/>
            <a:r>
              <a:rPr lang="en-US" smtClean="0"/>
              <a:t>Третий уровень</a:t>
            </a:r>
          </a:p>
          <a:p>
            <a:pPr lvl="3" eaLnBrk="1" latinLnBrk="0" hangingPunct="1"/>
            <a:r>
              <a:rPr lang="en-US" smtClean="0"/>
              <a:t>Четвертый уровень</a:t>
            </a:r>
          </a:p>
          <a:p>
            <a:pPr lvl="4" eaLnBrk="1" latinLnBrk="0" hangingPunct="1"/>
            <a:r>
              <a:rPr lang="en-US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Образец текста</a:t>
            </a:r>
          </a:p>
          <a:p>
            <a:pPr lvl="1" eaLnBrk="1" latinLnBrk="0" hangingPunct="1"/>
            <a:r>
              <a:rPr lang="en-US" smtClean="0"/>
              <a:t>Второй уровень</a:t>
            </a:r>
          </a:p>
          <a:p>
            <a:pPr lvl="2" eaLnBrk="1" latinLnBrk="0" hangingPunct="1"/>
            <a:r>
              <a:rPr lang="en-US" smtClean="0"/>
              <a:t>Третий уровень</a:t>
            </a:r>
          </a:p>
          <a:p>
            <a:pPr lvl="3" eaLnBrk="1" latinLnBrk="0" hangingPunct="1"/>
            <a:r>
              <a:rPr lang="en-US" smtClean="0"/>
              <a:t>Четвертый уровень</a:t>
            </a:r>
          </a:p>
          <a:p>
            <a:pPr lvl="4" eaLnBrk="1" latinLnBrk="0" hangingPunct="1"/>
            <a:r>
              <a:rPr lang="en-US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095B-46F4-114F-9FD5-E86544FD347B}" type="datetime1">
              <a:rPr lang="ru-RU" smtClean="0"/>
              <a:t>01.07.14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4DD-02D9-054E-A812-CB93AB3B2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Образец текста</a:t>
            </a:r>
          </a:p>
          <a:p>
            <a:pPr lvl="1" eaLnBrk="1" latinLnBrk="0" hangingPunct="1"/>
            <a:r>
              <a:rPr lang="en-US" smtClean="0"/>
              <a:t>Второй уровень</a:t>
            </a:r>
          </a:p>
          <a:p>
            <a:pPr lvl="2" eaLnBrk="1" latinLnBrk="0" hangingPunct="1"/>
            <a:r>
              <a:rPr lang="en-US" smtClean="0"/>
              <a:t>Третий уровень</a:t>
            </a:r>
          </a:p>
          <a:p>
            <a:pPr lvl="3" eaLnBrk="1" latinLnBrk="0" hangingPunct="1"/>
            <a:r>
              <a:rPr lang="en-US" smtClean="0"/>
              <a:t>Четвертый уровень</a:t>
            </a:r>
          </a:p>
          <a:p>
            <a:pPr lvl="4" eaLnBrk="1" latinLnBrk="0" hangingPunct="1"/>
            <a:r>
              <a:rPr lang="en-US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Образец текста</a:t>
            </a:r>
          </a:p>
          <a:p>
            <a:pPr lvl="1" eaLnBrk="1" latinLnBrk="0" hangingPunct="1"/>
            <a:r>
              <a:rPr lang="en-US" smtClean="0"/>
              <a:t>Второй уровень</a:t>
            </a:r>
          </a:p>
          <a:p>
            <a:pPr lvl="2" eaLnBrk="1" latinLnBrk="0" hangingPunct="1"/>
            <a:r>
              <a:rPr lang="en-US" smtClean="0"/>
              <a:t>Третий уровень</a:t>
            </a:r>
          </a:p>
          <a:p>
            <a:pPr lvl="3" eaLnBrk="1" latinLnBrk="0" hangingPunct="1"/>
            <a:r>
              <a:rPr lang="en-US" smtClean="0"/>
              <a:t>Четвертый уровень</a:t>
            </a:r>
          </a:p>
          <a:p>
            <a:pPr lvl="4" eaLnBrk="1" latinLnBrk="0" hangingPunct="1"/>
            <a:r>
              <a:rPr lang="en-US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637B-1DFB-5A41-9F51-32244B35DC38}" type="datetime1">
              <a:rPr lang="ru-RU" smtClean="0"/>
              <a:t>01.07.14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4DD-02D9-054E-A812-CB93AB3B2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08E6-EDE7-1D46-8598-9FACA407F57D}" type="datetime1">
              <a:rPr lang="ru-RU" smtClean="0"/>
              <a:t>01.07.14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4DD-02D9-054E-A812-CB93AB3B2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C647-34E4-AA46-A753-0ED21B389014}" type="datetime1">
              <a:rPr lang="ru-RU" smtClean="0"/>
              <a:t>01.07.14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4DD-02D9-054E-A812-CB93AB3B2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Образец текста</a:t>
            </a:r>
          </a:p>
          <a:p>
            <a:pPr lvl="1" eaLnBrk="1" latinLnBrk="0" hangingPunct="1"/>
            <a:r>
              <a:rPr lang="en-US" smtClean="0"/>
              <a:t>Второй уровень</a:t>
            </a:r>
          </a:p>
          <a:p>
            <a:pPr lvl="2" eaLnBrk="1" latinLnBrk="0" hangingPunct="1"/>
            <a:r>
              <a:rPr lang="en-US" smtClean="0"/>
              <a:t>Третий уровень</a:t>
            </a:r>
          </a:p>
          <a:p>
            <a:pPr lvl="3" eaLnBrk="1" latinLnBrk="0" hangingPunct="1"/>
            <a:r>
              <a:rPr lang="en-US" smtClean="0"/>
              <a:t>Четвертый уровень</a:t>
            </a:r>
          </a:p>
          <a:p>
            <a:pPr lvl="4" eaLnBrk="1" latinLnBrk="0" hangingPunct="1"/>
            <a:r>
              <a:rPr lang="en-US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F994-9DFB-C74C-AA53-AEA069999D9B}" type="datetime1">
              <a:rPr lang="ru-RU" smtClean="0"/>
              <a:t>01.07.14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4DD-02D9-054E-A812-CB93AB3B29C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Чтобы добавить рисунок, перетащите его на заполнитель или щелкните значок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A316B80-2FBD-D645-9594-500A3DCE874E}" type="datetime1">
              <a:rPr lang="ru-RU" smtClean="0"/>
              <a:t>01.07.14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D57D4DD-02D9-054E-A812-CB93AB3B29C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Образец текста</a:t>
            </a:r>
          </a:p>
          <a:p>
            <a:pPr lvl="1" eaLnBrk="1" latinLnBrk="0" hangingPunct="1"/>
            <a:r>
              <a:rPr kumimoji="0" lang="en-US" smtClean="0"/>
              <a:t>Второй уровень</a:t>
            </a:r>
          </a:p>
          <a:p>
            <a:pPr lvl="2" eaLnBrk="1" latinLnBrk="0" hangingPunct="1"/>
            <a:r>
              <a:rPr kumimoji="0" lang="en-US" smtClean="0"/>
              <a:t>Третий уровень</a:t>
            </a:r>
          </a:p>
          <a:p>
            <a:pPr lvl="3" eaLnBrk="1" latinLnBrk="0" hangingPunct="1"/>
            <a:r>
              <a:rPr kumimoji="0" lang="en-US" smtClean="0"/>
              <a:t>Четвертый уровень</a:t>
            </a:r>
          </a:p>
          <a:p>
            <a:pPr lvl="4" eaLnBrk="1" latinLnBrk="0" hangingPunct="1"/>
            <a:r>
              <a:rPr kumimoji="0" lang="en-US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3D4BD79-186B-0B40-8FCE-323EAE9F26CB}" type="datetime1">
              <a:rPr lang="ru-RU" smtClean="0"/>
              <a:t>01.07.14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D57D4DD-02D9-054E-A812-CB93AB3B29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aga-project.github.io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ATLAS </a:t>
            </a:r>
            <a:r>
              <a:rPr lang="en-US" sz="2800" dirty="0" err="1"/>
              <a:t>PanDA</a:t>
            </a:r>
            <a:r>
              <a:rPr lang="en-US" sz="2800" dirty="0"/>
              <a:t>: Workload Management System for Big Data on Heterogeneous Distributed Computing Resources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Danila Oleynik (On behalf of ATLAS collaboration)</a:t>
            </a:r>
          </a:p>
          <a:p>
            <a:r>
              <a:rPr lang="en-US" dirty="0" smtClean="0"/>
              <a:t>02.07.2014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59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LHC &amp; ATLAS upgrade – new challenges for computing 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Ø"/>
            </a:pPr>
            <a:r>
              <a:rPr lang="en-US" dirty="0"/>
              <a:t>The ADC (ATLAS Distributed Computing) software components, and particularly </a:t>
            </a:r>
            <a:r>
              <a:rPr lang="en-US" dirty="0" err="1"/>
              <a:t>PanDA</a:t>
            </a:r>
            <a:r>
              <a:rPr lang="en-US" dirty="0"/>
              <a:t>, managed, with contingency, the challenge of data taking and data </a:t>
            </a:r>
            <a:r>
              <a:rPr lang="en-US" dirty="0" smtClean="0"/>
              <a:t>processing</a:t>
            </a:r>
            <a:endParaRPr lang="ru-RU" dirty="0"/>
          </a:p>
          <a:p>
            <a:pPr>
              <a:buFont typeface="Wingdings" charset="2"/>
              <a:buChar char="Ø"/>
            </a:pPr>
            <a:r>
              <a:rPr lang="en-US" dirty="0" smtClean="0"/>
              <a:t>But: the </a:t>
            </a:r>
            <a:r>
              <a:rPr lang="en-US" dirty="0"/>
              <a:t>increase in trigger rate and luminosity will most likely not be accompanied by an equivalent increase of available resources </a:t>
            </a:r>
            <a:endParaRPr lang="ru-RU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One of the way for increasing efficiency of system – involving opportunistic resources: Clouds and HPC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4DD-02D9-054E-A812-CB93AB3B29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54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 and </a:t>
            </a:r>
            <a:r>
              <a:rPr lang="en-US" dirty="0" err="1"/>
              <a:t>PanDA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ATLAS cloud computing project set up a few years ago to exploit virtualization and clouds </a:t>
            </a:r>
            <a:endParaRPr lang="en-US" dirty="0"/>
          </a:p>
          <a:p>
            <a:pPr lvl="1"/>
            <a:r>
              <a:rPr lang="en-US" dirty="0" smtClean="0"/>
              <a:t>To </a:t>
            </a:r>
            <a:r>
              <a:rPr lang="en-US" dirty="0"/>
              <a:t>utilize public and private clouds as extra computing resources </a:t>
            </a:r>
            <a:endParaRPr lang="en-US" dirty="0"/>
          </a:p>
          <a:p>
            <a:pPr lvl="1"/>
            <a:r>
              <a:rPr lang="en-US" dirty="0" smtClean="0"/>
              <a:t>Additional </a:t>
            </a:r>
            <a:r>
              <a:rPr lang="en-US" dirty="0"/>
              <a:t>mechanism to cope with peak loads on the grid </a:t>
            </a:r>
            <a:endParaRPr lang="en-US" dirty="0"/>
          </a:p>
          <a:p>
            <a:r>
              <a:rPr lang="en-US" dirty="0" smtClean="0"/>
              <a:t>Excellent </a:t>
            </a:r>
            <a:r>
              <a:rPr lang="en-US" dirty="0"/>
              <a:t>progress so far </a:t>
            </a:r>
            <a:endParaRPr lang="en-US" dirty="0"/>
          </a:p>
          <a:p>
            <a:pPr lvl="1"/>
            <a:r>
              <a:rPr lang="en-US" dirty="0" smtClean="0"/>
              <a:t>Commercial </a:t>
            </a:r>
            <a:r>
              <a:rPr lang="en-US" dirty="0"/>
              <a:t>clouds – Google Compute Engine, Amazon EC2 </a:t>
            </a:r>
            <a:endParaRPr lang="en-US" dirty="0"/>
          </a:p>
          <a:p>
            <a:pPr lvl="1"/>
            <a:r>
              <a:rPr lang="en-US" dirty="0" smtClean="0"/>
              <a:t>Academic </a:t>
            </a:r>
            <a:r>
              <a:rPr lang="en-US" dirty="0"/>
              <a:t>clouds – CERN, Canada (Victoria, Edmonton, Quebec and Ottawa), the United States (</a:t>
            </a:r>
            <a:r>
              <a:rPr lang="en-US" dirty="0" err="1"/>
              <a:t>FutureGrid</a:t>
            </a:r>
            <a:r>
              <a:rPr lang="en-US" dirty="0"/>
              <a:t> clouds in San Diego and Chicago), Australia (Melbourne and Queensland) and the United Kingdom </a:t>
            </a:r>
            <a:endParaRPr lang="en-US" dirty="0"/>
          </a:p>
          <a:p>
            <a:r>
              <a:rPr lang="en-US" dirty="0" smtClean="0"/>
              <a:t>Personal </a:t>
            </a:r>
            <a:r>
              <a:rPr lang="en-US" dirty="0" err="1"/>
              <a:t>PanDA</a:t>
            </a:r>
            <a:r>
              <a:rPr lang="en-US" dirty="0"/>
              <a:t> analysis queues being set up </a:t>
            </a:r>
            <a:endParaRPr lang="en-US" dirty="0"/>
          </a:p>
          <a:p>
            <a:pPr lvl="1"/>
            <a:r>
              <a:rPr lang="en-US" dirty="0" smtClean="0"/>
              <a:t>Mechanism </a:t>
            </a:r>
            <a:r>
              <a:rPr lang="en-US" dirty="0"/>
              <a:t>for a user to exploit private cloud resources or purchase additional resources from commercial cloud providers when conventional grid resources are busy and the user has exhausted his/her fair share </a:t>
            </a:r>
            <a:endParaRPr lang="en-US" dirty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4DD-02D9-054E-A812-CB93AB3B29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75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956" y="298122"/>
            <a:ext cx="75628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21" y="4246244"/>
            <a:ext cx="60102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010400" y="5334000"/>
            <a:ext cx="18081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From </a:t>
            </a:r>
          </a:p>
          <a:p>
            <a:r>
              <a:rPr lang="en-US" sz="2000">
                <a:solidFill>
                  <a:srgbClr val="FF0000"/>
                </a:solidFill>
              </a:rPr>
              <a:t>Sergey Panitkin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4DD-02D9-054E-A812-CB93AB3B29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5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High Performance Computing (Top 10, Nov 2013)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4DD-02D9-054E-A812-CB93AB3B29CB}" type="slidenum">
              <a:rPr lang="en-US" smtClean="0"/>
              <a:t>13</a:t>
            </a:fld>
            <a:endParaRPr lang="en-US"/>
          </a:p>
        </p:txBody>
      </p:sp>
      <p:sp>
        <p:nvSpPr>
          <p:cNvPr id="5" name="5-Point Star 11"/>
          <p:cNvSpPr/>
          <p:nvPr/>
        </p:nvSpPr>
        <p:spPr>
          <a:xfrm>
            <a:off x="152400" y="6248400"/>
            <a:ext cx="167115" cy="178015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6172200"/>
            <a:ext cx="8763000" cy="58477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ATLAS  has members with access to these machines and to ARCHER, NERSC, … </a:t>
            </a:r>
          </a:p>
          <a:p>
            <a:r>
              <a:rPr lang="en-US" sz="1600" dirty="0" smtClean="0"/>
              <a:t>Already successfully used in ATLAS as part of </a:t>
            </a:r>
            <a:r>
              <a:rPr lang="en-US" sz="1600" dirty="0" err="1" smtClean="0"/>
              <a:t>Nordu</a:t>
            </a:r>
            <a:r>
              <a:rPr lang="en-US" sz="1600" dirty="0" smtClean="0"/>
              <a:t> Grid and in DE</a:t>
            </a:r>
            <a:endParaRPr lang="en-US" sz="1600" dirty="0"/>
          </a:p>
        </p:txBody>
      </p:sp>
      <p:pic>
        <p:nvPicPr>
          <p:cNvPr id="7" name="Picture 13" descr="Screen Shot 2014-06-05 at 6.54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00" y="1486609"/>
            <a:ext cx="7493043" cy="4609390"/>
          </a:xfrm>
          <a:prstGeom prst="rect">
            <a:avLst/>
          </a:prstGeom>
        </p:spPr>
      </p:pic>
      <p:sp>
        <p:nvSpPr>
          <p:cNvPr id="8" name="5-Point Star 14"/>
          <p:cNvSpPr/>
          <p:nvPr/>
        </p:nvSpPr>
        <p:spPr>
          <a:xfrm>
            <a:off x="8282130" y="2218876"/>
            <a:ext cx="167115" cy="178015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15"/>
          <p:cNvSpPr/>
          <p:nvPr/>
        </p:nvSpPr>
        <p:spPr>
          <a:xfrm>
            <a:off x="8282130" y="3520954"/>
            <a:ext cx="167115" cy="178015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16"/>
          <p:cNvSpPr/>
          <p:nvPr/>
        </p:nvSpPr>
        <p:spPr>
          <a:xfrm>
            <a:off x="8282130" y="3965825"/>
            <a:ext cx="167115" cy="178015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7"/>
          <p:cNvSpPr/>
          <p:nvPr/>
        </p:nvSpPr>
        <p:spPr>
          <a:xfrm>
            <a:off x="8282130" y="4375935"/>
            <a:ext cx="167115" cy="178015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8"/>
          <p:cNvSpPr/>
          <p:nvPr/>
        </p:nvSpPr>
        <p:spPr>
          <a:xfrm>
            <a:off x="8282130" y="5675787"/>
            <a:ext cx="167115" cy="178015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81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connect HPC to ATLAS Distributed </a:t>
            </a:r>
            <a:r>
              <a:rPr lang="en-US" dirty="0" smtClean="0"/>
              <a:t>Computing?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/>
              <a:t>Already two solutions:</a:t>
            </a: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r>
              <a:rPr lang="en-US" dirty="0"/>
              <a:t>ARC-CE/aCT2</a:t>
            </a:r>
          </a:p>
          <a:p>
            <a:pPr lvl="2">
              <a:buClr>
                <a:schemeClr val="accent1"/>
              </a:buClr>
              <a:buFont typeface="Wingdings" charset="2"/>
              <a:buChar char="Ø"/>
            </a:pPr>
            <a:r>
              <a:rPr lang="en-US" dirty="0" err="1"/>
              <a:t>Nordu</a:t>
            </a:r>
            <a:r>
              <a:rPr lang="en-US" dirty="0"/>
              <a:t> Grid based solution, ARC-CE as unified interface</a:t>
            </a: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r>
              <a:rPr lang="en-US" dirty="0"/>
              <a:t>OLCF Titan (Cray)</a:t>
            </a:r>
          </a:p>
          <a:p>
            <a:pPr lvl="2">
              <a:buClr>
                <a:schemeClr val="accent1"/>
              </a:buClr>
              <a:buFont typeface="Wingdings" charset="2"/>
              <a:buChar char="Ø"/>
            </a:pPr>
            <a:r>
              <a:rPr lang="en-US" dirty="0" smtClean="0"/>
              <a:t>Modular structure of </a:t>
            </a:r>
            <a:r>
              <a:rPr lang="en-US" dirty="0" err="1"/>
              <a:t>PanDA</a:t>
            </a:r>
            <a:r>
              <a:rPr lang="en-US" dirty="0"/>
              <a:t> </a:t>
            </a:r>
            <a:r>
              <a:rPr lang="en-US" dirty="0" smtClean="0"/>
              <a:t>Pilot now allow easy integration with different computing facility.  </a:t>
            </a:r>
            <a:endParaRPr lang="en-US" dirty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4DD-02D9-054E-A812-CB93AB3B29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18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ARC-CE/aCT2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4DD-02D9-054E-A812-CB93AB3B29CB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6" descr="Screen Shot 2014-06-04 at 10.01.5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" r="2897"/>
          <a:stretch>
            <a:fillRect/>
          </a:stretch>
        </p:blipFill>
        <p:spPr>
          <a:xfrm>
            <a:off x="124809" y="1506809"/>
            <a:ext cx="8882571" cy="49926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9494" y="6016815"/>
            <a:ext cx="4668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information: </a:t>
            </a:r>
            <a:r>
              <a:rPr lang="en-US" b="1" dirty="0"/>
              <a:t>ARC-CE: updates and </a:t>
            </a:r>
            <a:r>
              <a:rPr lang="en-US" b="1" dirty="0" smtClean="0"/>
              <a:t>plans</a:t>
            </a:r>
          </a:p>
          <a:p>
            <a:r>
              <a:rPr lang="en-US" b="1" dirty="0"/>
              <a:t>Dr. </a:t>
            </a:r>
            <a:r>
              <a:rPr lang="en-US" b="1" dirty="0" err="1"/>
              <a:t>Oxana</a:t>
            </a:r>
            <a:r>
              <a:rPr lang="en-US" b="1" dirty="0"/>
              <a:t> SMIRNOVA </a:t>
            </a:r>
            <a:r>
              <a:rPr lang="en-US" dirty="0"/>
              <a:t>on </a:t>
            </a:r>
            <a:r>
              <a:rPr lang="en-US" b="1" dirty="0"/>
              <a:t>1 Jul </a:t>
            </a:r>
            <a:r>
              <a:rPr lang="en-US" b="1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260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Titan LCF specialty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charset="2"/>
              <a:buChar char="Ø"/>
            </a:pPr>
            <a:r>
              <a:rPr lang="en-US" dirty="0" smtClean="0">
                <a:solidFill>
                  <a:srgbClr val="FF6600"/>
                </a:solidFill>
              </a:rPr>
              <a:t>Parallel file system shared between nodes.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charset="2"/>
              <a:buChar char="Ø"/>
            </a:pPr>
            <a:r>
              <a:rPr lang="en-US" dirty="0" smtClean="0">
                <a:solidFill>
                  <a:srgbClr val="FF6600"/>
                </a:solidFill>
              </a:rPr>
              <a:t>Access only to interactive nodes (computing nodes have extremely limited connectivity)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charset="2"/>
              <a:buChar char="Ø"/>
            </a:pPr>
            <a:r>
              <a:rPr lang="en-US" dirty="0" smtClean="0"/>
              <a:t>One-Time Password Authentication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charset="2"/>
              <a:buChar char="Ø"/>
            </a:pPr>
            <a:r>
              <a:rPr lang="en-US" dirty="0" smtClean="0">
                <a:solidFill>
                  <a:srgbClr val="FF6600"/>
                </a:solidFill>
              </a:rPr>
              <a:t>Internal job management tool: PBS/TORQUE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charset="2"/>
              <a:buChar char="Ø"/>
            </a:pPr>
            <a:r>
              <a:rPr lang="en-US" dirty="0" smtClean="0">
                <a:solidFill>
                  <a:srgbClr val="FF6600"/>
                </a:solidFill>
              </a:rPr>
              <a:t>One job occupy minimum one node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charset="2"/>
              <a:buChar char="Ø"/>
            </a:pPr>
            <a:r>
              <a:rPr lang="en-US" dirty="0" smtClean="0">
                <a:solidFill>
                  <a:srgbClr val="FF6600"/>
                </a:solidFill>
              </a:rPr>
              <a:t>Limitation of number of jobs in scheduler for one user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charset="2"/>
              <a:buChar char="Ø"/>
            </a:pPr>
            <a:r>
              <a:rPr lang="en-US" dirty="0" smtClean="0"/>
              <a:t>Special data transfer nodes (high speed stage in/out)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4DD-02D9-054E-A812-CB93AB3B29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PanDA architecture for Titan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735668"/>
            <a:ext cx="7467600" cy="4254058"/>
          </a:xfrm>
        </p:spPr>
        <p:txBody>
          <a:bodyPr/>
          <a:lstStyle/>
          <a:p>
            <a:pPr>
              <a:buClr>
                <a:schemeClr val="accent2">
                  <a:lumMod val="50000"/>
                </a:schemeClr>
              </a:buClr>
              <a:buFont typeface="Wingdings" charset="2"/>
              <a:buChar char="Ø"/>
            </a:pPr>
            <a:r>
              <a:rPr lang="en-US" sz="2000" dirty="0" smtClean="0"/>
              <a:t> Pilot(s) executes on HPC interactive node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charset="2"/>
              <a:buChar char="Ø"/>
            </a:pPr>
            <a:r>
              <a:rPr lang="en-US" sz="2000" dirty="0" smtClean="0"/>
              <a:t> Pilot interact with local job scheduler to manage job 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charset="2"/>
              <a:buChar char="Ø"/>
            </a:pPr>
            <a:r>
              <a:rPr lang="en-US" sz="2000" dirty="0" smtClean="0"/>
              <a:t> Number of executing pilots = number of available slots in local scheduler </a:t>
            </a:r>
          </a:p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4DD-02D9-054E-A812-CB93AB3B29CB}" type="slidenum">
              <a:rPr lang="en-US" smtClean="0"/>
              <a:t>17</a:t>
            </a:fld>
            <a:endParaRPr lang="en-US"/>
          </a:p>
        </p:txBody>
      </p:sp>
      <p:pic>
        <p:nvPicPr>
          <p:cNvPr id="5" name="Изображение 4" descr="HPC_ORNL_v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891" y="3027408"/>
            <a:ext cx="5691689" cy="372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3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SAGA API - </a:t>
            </a:r>
            <a:r>
              <a:rPr lang="en-US" dirty="0"/>
              <a:t>uniform access-layer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charset="2"/>
              <a:buChar char="Ø"/>
            </a:pPr>
            <a:r>
              <a:rPr lang="en-US" dirty="0" smtClean="0"/>
              <a:t>SAGA </a:t>
            </a:r>
            <a:r>
              <a:rPr lang="en-US" dirty="0" smtClean="0"/>
              <a:t>API was chosen for encapsulation of interactions with Titan internal batch system (PBS)</a:t>
            </a:r>
          </a:p>
          <a:p>
            <a:pPr lvl="1">
              <a:buClr>
                <a:schemeClr val="accent2">
                  <a:lumMod val="50000"/>
                </a:schemeClr>
              </a:buClr>
              <a:buFont typeface="Wingdings" charset="2"/>
              <a:buChar char="Ø"/>
            </a:pPr>
            <a:r>
              <a:rPr lang="en-US" dirty="0" smtClean="0"/>
              <a:t>High </a:t>
            </a:r>
            <a:r>
              <a:rPr lang="en-US" dirty="0" smtClean="0"/>
              <a:t>level job description </a:t>
            </a:r>
            <a:r>
              <a:rPr lang="en-US" dirty="0" smtClean="0"/>
              <a:t>API</a:t>
            </a:r>
            <a:endParaRPr lang="en-US" dirty="0" smtClean="0"/>
          </a:p>
          <a:p>
            <a:pPr lvl="1">
              <a:buClr>
                <a:schemeClr val="accent2">
                  <a:lumMod val="50000"/>
                </a:schemeClr>
              </a:buClr>
              <a:buFont typeface="Wingdings" charset="2"/>
              <a:buChar char="Ø"/>
            </a:pPr>
            <a:r>
              <a:rPr lang="en-US" dirty="0" smtClean="0"/>
              <a:t>Set </a:t>
            </a:r>
            <a:r>
              <a:rPr lang="en-US" dirty="0" smtClean="0"/>
              <a:t>of adapters for different job submission systems (SSH and GSISSH; Condor and Condor-G; PBS and Torque; Sun Grid Engine; SLURM, IBM </a:t>
            </a:r>
            <a:r>
              <a:rPr lang="en-US" dirty="0" err="1" smtClean="0"/>
              <a:t>LoadLeveler</a:t>
            </a:r>
            <a:r>
              <a:rPr lang="en-US" dirty="0" smtClean="0"/>
              <a:t>)</a:t>
            </a:r>
            <a:endParaRPr lang="en-US" dirty="0" smtClean="0"/>
          </a:p>
          <a:p>
            <a:pPr lvl="1">
              <a:buClr>
                <a:schemeClr val="accent2">
                  <a:lumMod val="50000"/>
                </a:schemeClr>
              </a:buClr>
              <a:buFont typeface="Wingdings" charset="2"/>
              <a:buChar char="Ø"/>
            </a:pPr>
            <a:r>
              <a:rPr lang="en-US" dirty="0" smtClean="0"/>
              <a:t>Local </a:t>
            </a:r>
            <a:r>
              <a:rPr lang="en-US" dirty="0" smtClean="0"/>
              <a:t>and remote intercommunication with job submission </a:t>
            </a:r>
            <a:r>
              <a:rPr lang="en-US" dirty="0" smtClean="0"/>
              <a:t>systems</a:t>
            </a:r>
            <a:endParaRPr lang="en-US" dirty="0" smtClean="0"/>
          </a:p>
          <a:p>
            <a:pPr lvl="1">
              <a:buClr>
                <a:schemeClr val="accent2">
                  <a:lumMod val="50000"/>
                </a:schemeClr>
              </a:buClr>
              <a:buFont typeface="Wingdings" charset="2"/>
              <a:buChar char="Ø"/>
            </a:pPr>
            <a:r>
              <a:rPr lang="en-US" dirty="0" smtClean="0"/>
              <a:t>API </a:t>
            </a:r>
            <a:r>
              <a:rPr lang="en-US" dirty="0" smtClean="0"/>
              <a:t>for different data transfers protocols (SFTP/GSIFTP; HTTP/HTTPS; </a:t>
            </a:r>
            <a:r>
              <a:rPr lang="en-US" dirty="0" err="1" smtClean="0"/>
              <a:t>iRODS</a:t>
            </a:r>
            <a:r>
              <a:rPr lang="en-US" dirty="0" smtClean="0"/>
              <a:t>)</a:t>
            </a:r>
            <a:endParaRPr lang="en-US" dirty="0" smtClean="0"/>
          </a:p>
          <a:p>
            <a:pPr>
              <a:buClr>
                <a:schemeClr val="accent2">
                  <a:lumMod val="50000"/>
                </a:schemeClr>
              </a:buClr>
              <a:buFont typeface="Wingdings" charset="2"/>
              <a:buChar char="Ø"/>
            </a:pPr>
            <a:r>
              <a:rPr lang="en-US" dirty="0" smtClean="0"/>
              <a:t>To </a:t>
            </a:r>
            <a:r>
              <a:rPr lang="en-US" dirty="0" smtClean="0"/>
              <a:t>avoid deployment restrictions, SAGA API modules was directly included in PanDA pilot </a:t>
            </a:r>
            <a:r>
              <a:rPr lang="en-US" dirty="0" smtClean="0"/>
              <a:t>code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://saga-</a:t>
            </a:r>
            <a:r>
              <a:rPr lang="en-US" dirty="0" smtClean="0">
                <a:hlinkClick r:id="rId2"/>
              </a:rPr>
              <a:t>project.github.io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4DD-02D9-054E-A812-CB93AB3B29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2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Backfill Enabled Pilot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 typeface="Wingdings" charset="2"/>
              <a:buChar char="Ø"/>
            </a:pPr>
            <a:r>
              <a:rPr lang="en-US" dirty="0"/>
              <a:t>Typical HPC facility is ran on average at ~90% occupancy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charset="2"/>
              <a:buChar char="Ø"/>
            </a:pPr>
            <a:r>
              <a:rPr lang="en-US" dirty="0"/>
              <a:t>On a machine of the scale of Titan that translates into ~300M unused core hours per year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charset="2"/>
              <a:buChar char="Ø"/>
            </a:pPr>
            <a:r>
              <a:rPr lang="en-US" dirty="0"/>
              <a:t>Anything that helps to improve this number is very useful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charset="2"/>
              <a:buChar char="Ø"/>
            </a:pPr>
            <a:r>
              <a:rPr lang="en-US" dirty="0"/>
              <a:t>We added to </a:t>
            </a:r>
            <a:r>
              <a:rPr lang="en-US" dirty="0" err="1"/>
              <a:t>PanDA</a:t>
            </a:r>
            <a:r>
              <a:rPr lang="en-US" dirty="0"/>
              <a:t> Pilot a capability to collect, in near real time, information about current free resources on Titan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charset="2"/>
              <a:buChar char="Ø"/>
            </a:pPr>
            <a:r>
              <a:rPr lang="en-US" dirty="0"/>
              <a:t>Both number of free worker nodes and time of their availability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charset="2"/>
              <a:buChar char="Ø"/>
            </a:pPr>
            <a:r>
              <a:rPr lang="en-US" dirty="0"/>
              <a:t>Based on that information Pilot can define job submission parameters when forming PBS script for Titan, thus tailoring the submission to the available resource.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charset="2"/>
              <a:buChar char="Ø"/>
            </a:pPr>
            <a:r>
              <a:rPr lang="en-US" dirty="0"/>
              <a:t>Takes into account Titan’s scheduling policies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charset="2"/>
              <a:buChar char="Ø"/>
            </a:pPr>
            <a:r>
              <a:rPr lang="en-US" dirty="0"/>
              <a:t>Can also take into account other limitations, such as workload output size,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4DD-02D9-054E-A812-CB93AB3B29C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8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PanDA?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09217" indent="-457200">
              <a:buFont typeface="Wingdings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roduction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an</a:t>
            </a:r>
            <a:r>
              <a:rPr lang="en-US" dirty="0">
                <a:solidFill>
                  <a:srgbClr val="000000"/>
                </a:solidFill>
              </a:rPr>
              <a:t>d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>
                <a:solidFill>
                  <a:srgbClr val="000000"/>
                </a:solidFill>
              </a:rPr>
              <a:t>istributed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nalysis system</a:t>
            </a:r>
            <a:r>
              <a:rPr lang="en-US" dirty="0"/>
              <a:t> developed for the </a:t>
            </a:r>
            <a:r>
              <a:rPr lang="en-US" dirty="0">
                <a:solidFill>
                  <a:srgbClr val="FF6600"/>
                </a:solidFill>
              </a:rPr>
              <a:t>ATLAS </a:t>
            </a:r>
            <a:r>
              <a:rPr lang="en-US" dirty="0"/>
              <a:t>experiment at the LHC</a:t>
            </a:r>
          </a:p>
          <a:p>
            <a:pPr marL="609217" indent="-457200">
              <a:buFont typeface="Wingdings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dirty="0"/>
              <a:t>Deployed on </a:t>
            </a:r>
            <a:r>
              <a:rPr lang="en-US" dirty="0">
                <a:solidFill>
                  <a:srgbClr val="FF6600"/>
                </a:solidFill>
              </a:rPr>
              <a:t>WLCG </a:t>
            </a:r>
            <a:r>
              <a:rPr lang="en-US" dirty="0"/>
              <a:t>resources worldwide</a:t>
            </a:r>
          </a:p>
          <a:p>
            <a:pPr marL="609217" indent="-457200">
              <a:buFont typeface="Wingdings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dirty="0"/>
              <a:t>Now also used by </a:t>
            </a:r>
            <a:r>
              <a:rPr lang="en-US" dirty="0" smtClean="0">
                <a:solidFill>
                  <a:srgbClr val="FF6600"/>
                </a:solidFill>
              </a:rPr>
              <a:t>AMS </a:t>
            </a:r>
            <a:r>
              <a:rPr lang="en-US" dirty="0">
                <a:solidFill>
                  <a:srgbClr val="FF6600"/>
                </a:solidFill>
              </a:rPr>
              <a:t>and LSST </a:t>
            </a:r>
            <a:r>
              <a:rPr lang="en-US" dirty="0" smtClean="0"/>
              <a:t>experiment</a:t>
            </a:r>
            <a:endParaRPr lang="en-US" dirty="0"/>
          </a:p>
          <a:p>
            <a:pPr marL="609217" indent="-457200">
              <a:buFont typeface="Wingdings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dirty="0"/>
              <a:t>Being evaluated for </a:t>
            </a:r>
            <a:r>
              <a:rPr lang="en-US" dirty="0">
                <a:solidFill>
                  <a:srgbClr val="FF6600"/>
                </a:solidFill>
              </a:rPr>
              <a:t>ALICE</a:t>
            </a:r>
            <a:r>
              <a:rPr lang="en-US" dirty="0" smtClean="0">
                <a:solidFill>
                  <a:srgbClr val="FF6600"/>
                </a:solidFill>
              </a:rPr>
              <a:t>, NICA, COMPAS, NA-62</a:t>
            </a:r>
            <a:r>
              <a:rPr lang="en-US" dirty="0" smtClean="0"/>
              <a:t> and </a:t>
            </a:r>
            <a:r>
              <a:rPr lang="en-US" dirty="0"/>
              <a:t>others</a:t>
            </a:r>
          </a:p>
          <a:p>
            <a:pPr marL="609217" indent="-457200">
              <a:buFont typeface="Wingdings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dirty="0"/>
              <a:t>Many international partners: </a:t>
            </a:r>
            <a:r>
              <a:rPr lang="en-US" dirty="0">
                <a:solidFill>
                  <a:schemeClr val="accent6"/>
                </a:solidFill>
              </a:rPr>
              <a:t>CERN IT, OSG, </a:t>
            </a:r>
            <a:r>
              <a:rPr lang="en-US" dirty="0" err="1">
                <a:solidFill>
                  <a:schemeClr val="accent6"/>
                </a:solidFill>
              </a:rPr>
              <a:t>NorduGrid</a:t>
            </a:r>
            <a:r>
              <a:rPr lang="en-US" dirty="0">
                <a:solidFill>
                  <a:schemeClr val="accent6"/>
                </a:solidFill>
              </a:rPr>
              <a:t>, European grid projects, Russian grid projects…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4DD-02D9-054E-A812-CB93AB3B29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9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Backfill test (initial)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4DD-02D9-054E-A812-CB93AB3B29CB}" type="slidenum">
              <a:rPr lang="en-US" smtClean="0"/>
              <a:t>20</a:t>
            </a:fld>
            <a:endParaRPr lang="en-US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8618"/>
            <a:ext cx="9144000" cy="420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20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Backfill tests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Conducted together with Titan engineers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solidFill>
                  <a:srgbClr val="FF6600"/>
                </a:solidFill>
              </a:rPr>
              <a:t>Payload :  ATLAS </a:t>
            </a:r>
            <a:r>
              <a:rPr lang="en-US" dirty="0" err="1">
                <a:solidFill>
                  <a:srgbClr val="FF6600"/>
                </a:solidFill>
              </a:rPr>
              <a:t>alpgen</a:t>
            </a:r>
            <a:r>
              <a:rPr lang="en-US" dirty="0">
                <a:solidFill>
                  <a:srgbClr val="FF6600"/>
                </a:solidFill>
              </a:rPr>
              <a:t> and ALICE </a:t>
            </a:r>
            <a:r>
              <a:rPr lang="en-US" u="sng" dirty="0">
                <a:solidFill>
                  <a:srgbClr val="FF6600"/>
                </a:solidFill>
              </a:rPr>
              <a:t>full simulation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Goals for the tests 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Demonstrate that current approach provides real improvement in Titan’s utilization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Demonstrate that </a:t>
            </a:r>
            <a:r>
              <a:rPr lang="en-US" dirty="0" err="1"/>
              <a:t>PanDA</a:t>
            </a:r>
            <a:r>
              <a:rPr lang="en-US" dirty="0"/>
              <a:t> backfill has no negative impact (wait time, IO effects, failure rate…)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Test jobs submission chain and the whole system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24h test results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Stable operations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22k core-hours collected in 24h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Observed encouragingly short job wait time on Titan </a:t>
            </a:r>
            <a:r>
              <a:rPr lang="en-US" dirty="0" smtClean="0"/>
              <a:t>(few min.)</a:t>
            </a:r>
            <a:endParaRPr lang="en-US" dirty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4DD-02D9-054E-A812-CB93AB3B29C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37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‘Titan’ solution on others HPCs, on first step on other Cray machines: Eos (ORNL), Hopper (NERSC</a:t>
            </a:r>
            <a:r>
              <a:rPr lang="en-US" dirty="0" smtClean="0"/>
              <a:t>)</a:t>
            </a:r>
          </a:p>
          <a:p>
            <a:r>
              <a:rPr lang="en-US" dirty="0" smtClean="0"/>
              <a:t>Improvement of Pilot for dynamic rearranging of submission parameters (available resources and </a:t>
            </a:r>
            <a:r>
              <a:rPr lang="en-US" dirty="0" err="1" smtClean="0"/>
              <a:t>walltime</a:t>
            </a:r>
            <a:r>
              <a:rPr lang="en-US" dirty="0" smtClean="0"/>
              <a:t> limit) in case job stuck in local queue</a:t>
            </a:r>
          </a:p>
          <a:p>
            <a:r>
              <a:rPr lang="en-US" dirty="0" smtClean="0"/>
              <a:t>Implementation of new ‘computing backend’ plugin for ALCF</a:t>
            </a:r>
          </a:p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4DD-02D9-054E-A812-CB93AB3B29C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33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D.Benjamin</a:t>
            </a:r>
            <a:r>
              <a:rPr lang="en-US" dirty="0"/>
              <a:t>, </a:t>
            </a:r>
            <a:r>
              <a:rPr lang="en-US" dirty="0" err="1"/>
              <a:t>T.Childers</a:t>
            </a:r>
            <a:r>
              <a:rPr lang="en-US" dirty="0"/>
              <a:t>, </a:t>
            </a:r>
            <a:r>
              <a:rPr lang="en-US" dirty="0" err="1"/>
              <a:t>K.De</a:t>
            </a:r>
            <a:r>
              <a:rPr lang="en-US" dirty="0"/>
              <a:t>, </a:t>
            </a:r>
            <a:r>
              <a:rPr lang="en-US" dirty="0" err="1"/>
              <a:t>A.Filipcic</a:t>
            </a:r>
            <a:r>
              <a:rPr lang="en-US" dirty="0"/>
              <a:t>, </a:t>
            </a:r>
            <a:r>
              <a:rPr lang="en-US" dirty="0" err="1" smtClean="0"/>
              <a:t>T.LeCompte</a:t>
            </a:r>
            <a:r>
              <a:rPr lang="en-US" dirty="0"/>
              <a:t>, </a:t>
            </a:r>
            <a:r>
              <a:rPr lang="en-US" dirty="0" err="1" smtClean="0"/>
              <a:t>A.Klimentov</a:t>
            </a:r>
            <a:r>
              <a:rPr lang="en-US" dirty="0" smtClean="0"/>
              <a:t>, </a:t>
            </a:r>
            <a:r>
              <a:rPr lang="en-US" dirty="0" err="1" smtClean="0"/>
              <a:t>T.Maeno</a:t>
            </a:r>
            <a:r>
              <a:rPr lang="en-US" dirty="0" smtClean="0"/>
              <a:t>, </a:t>
            </a:r>
            <a:r>
              <a:rPr lang="en-US" dirty="0" err="1" smtClean="0"/>
              <a:t>S.Panitkin</a:t>
            </a:r>
            <a:endParaRPr lang="en-US" dirty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4DD-02D9-054E-A812-CB93AB3B29C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25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BackUP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4DD-02D9-054E-A812-CB93AB3B29C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78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Volunteer </a:t>
            </a:r>
            <a:r>
              <a:rPr lang="en-US" dirty="0" smtClean="0"/>
              <a:t>Computing: </a:t>
            </a:r>
            <a:r>
              <a:rPr lang="en-US" dirty="0" err="1" smtClean="0"/>
              <a:t>ATLAS</a:t>
            </a:r>
            <a:r>
              <a:rPr lang="en-US" dirty="0" err="1"/>
              <a:t>@Home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Goal: to run ATLAS simulation jobs on volunteer </a:t>
            </a:r>
            <a:r>
              <a:rPr lang="en-US" dirty="0" smtClean="0"/>
              <a:t>computers</a:t>
            </a:r>
          </a:p>
          <a:p>
            <a:pPr lvl="1"/>
            <a:r>
              <a:rPr lang="en-US" dirty="0" smtClean="0"/>
              <a:t>Huge </a:t>
            </a:r>
            <a:r>
              <a:rPr lang="en-US" dirty="0"/>
              <a:t>potential resources </a:t>
            </a:r>
            <a:endParaRPr lang="en-US" dirty="0"/>
          </a:p>
          <a:p>
            <a:r>
              <a:rPr lang="en-US" dirty="0" smtClean="0"/>
              <a:t>Conditions</a:t>
            </a:r>
            <a:r>
              <a:rPr lang="en-US" dirty="0"/>
              <a:t>: </a:t>
            </a:r>
            <a:endParaRPr lang="en-US" dirty="0"/>
          </a:p>
          <a:p>
            <a:pPr lvl="1"/>
            <a:r>
              <a:rPr lang="en-US" dirty="0" smtClean="0"/>
              <a:t>Volunteer </a:t>
            </a:r>
            <a:r>
              <a:rPr lang="en-US" dirty="0"/>
              <a:t>computers need to be virtualized (use </a:t>
            </a:r>
            <a:r>
              <a:rPr lang="en-US" dirty="0" err="1"/>
              <a:t>CernVM</a:t>
            </a:r>
            <a:r>
              <a:rPr lang="en-US" dirty="0"/>
              <a:t> image and </a:t>
            </a:r>
            <a:r>
              <a:rPr lang="en-US" dirty="0" err="1" smtClean="0"/>
              <a:t>CernVM</a:t>
            </a:r>
            <a:r>
              <a:rPr lang="en-US" dirty="0" smtClean="0"/>
              <a:t> </a:t>
            </a:r>
            <a:r>
              <a:rPr lang="en-US" dirty="0"/>
              <a:t>FS to distribute software), so standard software can be used </a:t>
            </a:r>
            <a:endParaRPr lang="en-US" dirty="0"/>
          </a:p>
          <a:p>
            <a:pPr lvl="1"/>
            <a:r>
              <a:rPr lang="en-US" dirty="0" smtClean="0"/>
              <a:t>Volunteer </a:t>
            </a:r>
            <a:r>
              <a:rPr lang="en-US" dirty="0"/>
              <a:t>cloud should be integrated into </a:t>
            </a:r>
            <a:r>
              <a:rPr lang="en-US" dirty="0" err="1"/>
              <a:t>PanDA</a:t>
            </a:r>
            <a:r>
              <a:rPr lang="en-US" dirty="0"/>
              <a:t>, i.e. all the volunteer computers should appear as a site. Jobs are created by </a:t>
            </a:r>
            <a:r>
              <a:rPr lang="en-US" dirty="0" err="1"/>
              <a:t>PanDA</a:t>
            </a:r>
            <a:r>
              <a:rPr lang="en-US" dirty="0"/>
              <a:t> </a:t>
            </a:r>
            <a:endParaRPr lang="en-US" dirty="0"/>
          </a:p>
          <a:p>
            <a:pPr lvl="1"/>
            <a:r>
              <a:rPr lang="en-US" dirty="0" smtClean="0"/>
              <a:t>No </a:t>
            </a:r>
            <a:r>
              <a:rPr lang="en-US" dirty="0"/>
              <a:t>credentials should be put on volunteer computers </a:t>
            </a:r>
            <a:endParaRPr lang="en-US" dirty="0"/>
          </a:p>
          <a:p>
            <a:r>
              <a:rPr lang="en-US" dirty="0" smtClean="0"/>
              <a:t>Solution</a:t>
            </a:r>
            <a:r>
              <a:rPr lang="en-US" dirty="0"/>
              <a:t>: Use BOINC platform, and a combination of </a:t>
            </a:r>
            <a:r>
              <a:rPr lang="en-US" dirty="0" err="1"/>
              <a:t>PanDA</a:t>
            </a:r>
            <a:r>
              <a:rPr lang="en-US" dirty="0"/>
              <a:t> components and a modified version of the ARC Control Tower (</a:t>
            </a:r>
            <a:r>
              <a:rPr lang="en-US" dirty="0" err="1"/>
              <a:t>aCT</a:t>
            </a:r>
            <a:r>
              <a:rPr lang="en-US" dirty="0"/>
              <a:t>) located between user and </a:t>
            </a:r>
            <a:r>
              <a:rPr lang="en-US" dirty="0" err="1"/>
              <a:t>PanDA</a:t>
            </a:r>
            <a:r>
              <a:rPr lang="en-US" dirty="0"/>
              <a:t> Server </a:t>
            </a:r>
            <a:endParaRPr lang="en-US" dirty="0"/>
          </a:p>
          <a:p>
            <a:r>
              <a:rPr lang="en-US" dirty="0" smtClean="0"/>
              <a:t>Project </a:t>
            </a:r>
            <a:r>
              <a:rPr lang="en-US" dirty="0"/>
              <a:t>status: Successfully demonstrated in February 2014 </a:t>
            </a:r>
            <a:endParaRPr lang="en-US" dirty="0"/>
          </a:p>
          <a:p>
            <a:pPr lvl="1"/>
            <a:r>
              <a:rPr lang="en-US" dirty="0" smtClean="0"/>
              <a:t>Client </a:t>
            </a:r>
            <a:r>
              <a:rPr lang="en-US" dirty="0"/>
              <a:t>running on a “volunteer” computer downloaded simulation jobs from </a:t>
            </a:r>
            <a:r>
              <a:rPr lang="en-US" dirty="0" err="1"/>
              <a:t>aCT</a:t>
            </a:r>
            <a:r>
              <a:rPr lang="en-US" dirty="0"/>
              <a:t>, payload was executed by </a:t>
            </a:r>
            <a:r>
              <a:rPr lang="en-US" dirty="0" err="1"/>
              <a:t>PanDA</a:t>
            </a:r>
            <a:r>
              <a:rPr lang="en-US" dirty="0"/>
              <a:t> Pilot and results were uploaded back to </a:t>
            </a:r>
            <a:r>
              <a:rPr lang="en-US" dirty="0" err="1"/>
              <a:t>aCT</a:t>
            </a:r>
            <a:r>
              <a:rPr lang="en-US" dirty="0"/>
              <a:t> which put the output files in the proper Storage Element and updated the final job status to </a:t>
            </a:r>
            <a:r>
              <a:rPr lang="en-US" dirty="0" err="1"/>
              <a:t>PanDA</a:t>
            </a:r>
            <a:r>
              <a:rPr lang="en-US" dirty="0"/>
              <a:t> Server </a:t>
            </a:r>
            <a:endParaRPr lang="en-US" dirty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4DD-02D9-054E-A812-CB93AB3B29C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4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PanDA do?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7717" indent="0">
              <a:buClr>
                <a:srgbClr val="996633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800" dirty="0">
                <a:solidFill>
                  <a:srgbClr val="C00000"/>
                </a:solidFill>
              </a:rPr>
              <a:t>PanDA can manage:</a:t>
            </a:r>
          </a:p>
          <a:p>
            <a:pPr marL="894967" lvl="1" indent="-457200">
              <a:buClr>
                <a:schemeClr val="accent1"/>
              </a:buClr>
              <a:buFont typeface="Wingdings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3200" dirty="0">
                <a:solidFill>
                  <a:srgbClr val="008000"/>
                </a:solidFill>
              </a:rPr>
              <a:t>Large data volume</a:t>
            </a:r>
            <a:r>
              <a:rPr lang="en-US" sz="3200" dirty="0"/>
              <a:t> – hundreds of petabytes</a:t>
            </a:r>
          </a:p>
          <a:p>
            <a:pPr marL="894967" lvl="1" indent="-457200">
              <a:buClr>
                <a:schemeClr val="accent1"/>
              </a:buClr>
              <a:buFont typeface="Wingdings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3200" dirty="0">
                <a:solidFill>
                  <a:srgbClr val="008000"/>
                </a:solidFill>
              </a:rPr>
              <a:t>Distributed resources</a:t>
            </a:r>
            <a:r>
              <a:rPr lang="en-US" sz="3200" dirty="0"/>
              <a:t> – hundreds of computing centers worldwide</a:t>
            </a:r>
          </a:p>
          <a:p>
            <a:pPr marL="894967" lvl="1" indent="-457200">
              <a:buClr>
                <a:schemeClr val="accent1"/>
              </a:buClr>
              <a:buFont typeface="Wingdings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3200" dirty="0">
                <a:solidFill>
                  <a:srgbClr val="008000"/>
                </a:solidFill>
              </a:rPr>
              <a:t>Collaborative</a:t>
            </a:r>
            <a:r>
              <a:rPr lang="en-US" sz="3200" dirty="0"/>
              <a:t> – thousands of scientific users</a:t>
            </a:r>
          </a:p>
          <a:p>
            <a:pPr marL="894967" lvl="1" indent="-457200">
              <a:buClr>
                <a:schemeClr val="accent1"/>
              </a:buClr>
              <a:buFont typeface="Wingdings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3200" dirty="0"/>
              <a:t>Complex work flows, multiple applications, automated processing chunks, fast turn-around ...</a:t>
            </a:r>
          </a:p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4DD-02D9-054E-A812-CB93AB3B29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9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of History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726572" indent="-514350">
              <a:lnSpc>
                <a:spcPct val="110000"/>
              </a:lnSpc>
              <a:buSzPct val="100000"/>
              <a:buFont typeface="Wingdings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600" dirty="0"/>
              <a:t>The ATLAS experiment at the LHC</a:t>
            </a:r>
          </a:p>
          <a:p>
            <a:pPr marL="894967" lvl="1" indent="-457200">
              <a:lnSpc>
                <a:spcPct val="110000"/>
              </a:lnSpc>
              <a:buClr>
                <a:schemeClr val="accent1"/>
              </a:buClr>
              <a:buSzPct val="75000"/>
              <a:buFont typeface="Wingdings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400" dirty="0"/>
              <a:t>Well known for recent Higgs discovery</a:t>
            </a:r>
          </a:p>
          <a:p>
            <a:pPr marL="894967" lvl="1" indent="-457200">
              <a:lnSpc>
                <a:spcPct val="110000"/>
              </a:lnSpc>
              <a:buClr>
                <a:schemeClr val="accent1"/>
              </a:buClr>
              <a:buSzPct val="75000"/>
              <a:buFont typeface="Wingdings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400" dirty="0"/>
              <a:t>Search for new physics continues</a:t>
            </a:r>
          </a:p>
          <a:p>
            <a:pPr marL="726572" indent="-514350">
              <a:lnSpc>
                <a:spcPct val="110000"/>
              </a:lnSpc>
              <a:buSzPct val="100000"/>
              <a:buFont typeface="Wingdings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600" dirty="0"/>
              <a:t>PanDA project was started in Fall 2005</a:t>
            </a:r>
          </a:p>
          <a:p>
            <a:pPr marL="952117" lvl="1" indent="-514350">
              <a:lnSpc>
                <a:spcPct val="110000"/>
              </a:lnSpc>
              <a:buClr>
                <a:schemeClr val="accent1"/>
              </a:buClr>
              <a:buSzPct val="75000"/>
              <a:buFont typeface="Wingdings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b="1" dirty="0"/>
              <a:t>Goal:</a:t>
            </a:r>
            <a:r>
              <a:rPr lang="en-US" dirty="0"/>
              <a:t> </a:t>
            </a:r>
            <a:r>
              <a:rPr lang="en-US" sz="2600" dirty="0"/>
              <a:t>An </a:t>
            </a:r>
            <a:r>
              <a:rPr lang="en-US" sz="2600" dirty="0">
                <a:solidFill>
                  <a:srgbClr val="008000"/>
                </a:solidFill>
              </a:rPr>
              <a:t>automated</a:t>
            </a:r>
            <a:r>
              <a:rPr lang="en-US" sz="2600" dirty="0"/>
              <a:t> yet </a:t>
            </a:r>
            <a:r>
              <a:rPr lang="en-US" sz="2600" dirty="0">
                <a:solidFill>
                  <a:srgbClr val="008000"/>
                </a:solidFill>
              </a:rPr>
              <a:t>flexible</a:t>
            </a:r>
            <a:r>
              <a:rPr lang="en-US" sz="2600" dirty="0"/>
              <a:t> workload management system which can </a:t>
            </a:r>
            <a:r>
              <a:rPr lang="en-US" sz="2600" dirty="0">
                <a:solidFill>
                  <a:srgbClr val="008000"/>
                </a:solidFill>
              </a:rPr>
              <a:t>optimally</a:t>
            </a:r>
            <a:r>
              <a:rPr lang="en-US" sz="2600" dirty="0"/>
              <a:t> make  </a:t>
            </a:r>
            <a:r>
              <a:rPr lang="en-US" sz="2600" dirty="0">
                <a:solidFill>
                  <a:srgbClr val="008000"/>
                </a:solidFill>
              </a:rPr>
              <a:t>distributed resources</a:t>
            </a:r>
            <a:r>
              <a:rPr lang="en-US" sz="2600" dirty="0"/>
              <a:t> accessible to </a:t>
            </a:r>
            <a:r>
              <a:rPr lang="en-US" sz="2600" dirty="0">
                <a:solidFill>
                  <a:srgbClr val="008000"/>
                </a:solidFill>
              </a:rPr>
              <a:t>all users</a:t>
            </a:r>
          </a:p>
          <a:p>
            <a:pPr marL="952117" lvl="1" indent="-514350">
              <a:lnSpc>
                <a:spcPct val="110000"/>
              </a:lnSpc>
              <a:buClr>
                <a:schemeClr val="accent1"/>
              </a:buClr>
              <a:buSzPct val="75000"/>
              <a:buFont typeface="Wingdings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dirty="0"/>
              <a:t>Originally developed for US physicists</a:t>
            </a:r>
          </a:p>
          <a:p>
            <a:pPr marL="952117" lvl="1" indent="-514350">
              <a:lnSpc>
                <a:spcPct val="110000"/>
              </a:lnSpc>
              <a:buClr>
                <a:schemeClr val="accent1"/>
              </a:buClr>
              <a:buSzPct val="75000"/>
              <a:buFont typeface="Wingdings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dirty="0"/>
              <a:t>Joint project by UTA and BNL</a:t>
            </a:r>
          </a:p>
          <a:p>
            <a:pPr marL="726572" indent="-514350">
              <a:lnSpc>
                <a:spcPct val="110000"/>
              </a:lnSpc>
              <a:buSzPct val="100000"/>
              <a:buFont typeface="Wingdings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600" dirty="0"/>
              <a:t>Adopted as the ATLAS wide WMS in 2008</a:t>
            </a:r>
          </a:p>
          <a:p>
            <a:pPr marL="726572" indent="-514350">
              <a:lnSpc>
                <a:spcPct val="110000"/>
              </a:lnSpc>
              <a:buSzPct val="100000"/>
              <a:buFont typeface="Wingdings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600" dirty="0"/>
              <a:t>In use for all ATLAS computing </a:t>
            </a:r>
            <a:r>
              <a:rPr lang="en-US" sz="2600" dirty="0" smtClean="0"/>
              <a:t>applications</a:t>
            </a:r>
            <a:endParaRPr lang="en-US" sz="2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4DD-02D9-054E-A812-CB93AB3B29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4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PanDA Philosophy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97922" indent="0">
              <a:buClr>
                <a:srgbClr val="996633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dirty="0"/>
              <a:t>PanDA WMS design goals:</a:t>
            </a:r>
          </a:p>
          <a:p>
            <a:pPr marL="894967" lvl="1" indent="-457200">
              <a:buClr>
                <a:schemeClr val="accent1"/>
              </a:buClr>
              <a:buFont typeface="Wingdings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dirty="0">
                <a:solidFill>
                  <a:srgbClr val="008000"/>
                </a:solidFill>
              </a:rPr>
              <a:t>Achieve high level of automation to reduce operational effort for large collaboration</a:t>
            </a:r>
          </a:p>
          <a:p>
            <a:pPr marL="894967" lvl="1" indent="-457200">
              <a:buClr>
                <a:schemeClr val="accent1"/>
              </a:buClr>
              <a:buFont typeface="Wingdings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dirty="0"/>
              <a:t>Flexibility in adapting to evolving hardware and network configurations over many decades</a:t>
            </a:r>
          </a:p>
          <a:p>
            <a:pPr marL="894967" lvl="1" indent="-457200">
              <a:buClr>
                <a:schemeClr val="accent1"/>
              </a:buClr>
              <a:buFont typeface="Wingdings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dirty="0"/>
              <a:t>Support diverse and changing middleware</a:t>
            </a:r>
          </a:p>
          <a:p>
            <a:pPr marL="894967" lvl="1" indent="-457200">
              <a:buClr>
                <a:schemeClr val="accent1"/>
              </a:buClr>
              <a:buFont typeface="Wingdings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dirty="0">
                <a:solidFill>
                  <a:srgbClr val="008000"/>
                </a:solidFill>
              </a:rPr>
              <a:t>Insulate user from hardware, middleware, and all other complexities of the underlying system</a:t>
            </a:r>
          </a:p>
          <a:p>
            <a:pPr marL="894967" lvl="1" indent="-457200">
              <a:buClr>
                <a:schemeClr val="accent1"/>
              </a:buClr>
              <a:buFont typeface="Wingdings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dirty="0"/>
              <a:t>Unified system for production and user analysis</a:t>
            </a:r>
          </a:p>
          <a:p>
            <a:pPr marL="894967" lvl="1" indent="-457200">
              <a:buClr>
                <a:schemeClr val="accent1"/>
              </a:buClr>
              <a:buFont typeface="Wingdings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dirty="0">
                <a:solidFill>
                  <a:srgbClr val="008000"/>
                </a:solidFill>
              </a:rPr>
              <a:t>Incremental and adaptive software development</a:t>
            </a:r>
          </a:p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4DD-02D9-054E-A812-CB93AB3B29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7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PanDA Scope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55122" indent="-457200">
              <a:buSzPct val="100000"/>
              <a:buFont typeface="Wingdings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800" dirty="0"/>
              <a:t>Key features of PanDA</a:t>
            </a:r>
          </a:p>
          <a:p>
            <a:pPr marL="780667" lvl="1" indent="-342900">
              <a:buClr>
                <a:schemeClr val="accent1"/>
              </a:buClr>
              <a:buSzPct val="100000"/>
              <a:buFont typeface="Wingdings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400" dirty="0"/>
              <a:t>Central job queue</a:t>
            </a:r>
          </a:p>
          <a:p>
            <a:pPr marL="1323555" lvl="2" indent="-342900">
              <a:buClr>
                <a:schemeClr val="accent1"/>
              </a:buClr>
              <a:buSzPct val="100000"/>
              <a:buFont typeface="Wingdings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000" dirty="0">
                <a:solidFill>
                  <a:srgbClr val="1F497D"/>
                </a:solidFill>
              </a:rPr>
              <a:t>Unified treatment of distributed resources</a:t>
            </a:r>
          </a:p>
          <a:p>
            <a:pPr marL="1323555" lvl="2" indent="-342900">
              <a:buClr>
                <a:schemeClr val="accent1"/>
              </a:buClr>
              <a:buSzPct val="100000"/>
              <a:buFont typeface="Wingdings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000" dirty="0">
                <a:solidFill>
                  <a:srgbClr val="1F497D"/>
                </a:solidFill>
              </a:rPr>
              <a:t>SQL DB keeps state of all workloads</a:t>
            </a:r>
          </a:p>
          <a:p>
            <a:pPr marL="780667" lvl="1" indent="-342900">
              <a:buClr>
                <a:schemeClr val="accent1"/>
              </a:buClr>
              <a:buSzPct val="100000"/>
              <a:buFont typeface="Wingdings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400" dirty="0"/>
              <a:t>Pilot based job execution system</a:t>
            </a:r>
          </a:p>
          <a:p>
            <a:pPr marL="1323555" lvl="2" indent="-342900">
              <a:buClr>
                <a:schemeClr val="accent1"/>
              </a:buClr>
              <a:buSzPct val="100000"/>
              <a:buFont typeface="Wingdings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000" dirty="0">
                <a:solidFill>
                  <a:schemeClr val="tx2"/>
                </a:solidFill>
              </a:rPr>
              <a:t>ATLAS work is sent only after </a:t>
            </a:r>
            <a:r>
              <a:rPr lang="en-US" sz="2000" dirty="0" smtClean="0">
                <a:solidFill>
                  <a:schemeClr val="tx2"/>
                </a:solidFill>
              </a:rPr>
              <a:t>pilot execution </a:t>
            </a:r>
            <a:r>
              <a:rPr lang="en-US" sz="2000" dirty="0">
                <a:solidFill>
                  <a:schemeClr val="tx2"/>
                </a:solidFill>
              </a:rPr>
              <a:t>begins on CE</a:t>
            </a:r>
          </a:p>
          <a:p>
            <a:pPr marL="1323555" lvl="2" indent="-342900">
              <a:buClr>
                <a:schemeClr val="accent1"/>
              </a:buClr>
              <a:buSzPct val="100000"/>
              <a:buFont typeface="Wingdings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000" dirty="0">
                <a:solidFill>
                  <a:schemeClr val="tx2"/>
                </a:solidFill>
              </a:rPr>
              <a:t>Minimize latency, reduce error rates</a:t>
            </a:r>
          </a:p>
          <a:p>
            <a:pPr marL="780667" lvl="1" indent="-342900">
              <a:buClr>
                <a:schemeClr val="accent1"/>
              </a:buClr>
              <a:buSzPct val="100000"/>
              <a:buFont typeface="Wingdings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400" dirty="0" err="1"/>
              <a:t>Fairshare</a:t>
            </a:r>
            <a:r>
              <a:rPr lang="en-US" sz="2400" dirty="0"/>
              <a:t> or policy driven priorities for thousands of users at hundreds of resources</a:t>
            </a:r>
          </a:p>
          <a:p>
            <a:pPr marL="780667" lvl="1" indent="-342900">
              <a:buClr>
                <a:schemeClr val="accent1"/>
              </a:buClr>
              <a:buSzPct val="100000"/>
              <a:buFont typeface="Wingdings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400" dirty="0"/>
              <a:t>Automatic error handling  and recovery</a:t>
            </a:r>
          </a:p>
          <a:p>
            <a:pPr marL="780667" lvl="1" indent="-342900">
              <a:buClr>
                <a:schemeClr val="accent1"/>
              </a:buClr>
              <a:buSzPct val="100000"/>
              <a:buFont typeface="Wingdings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400" dirty="0"/>
              <a:t>Extensive monitoring</a:t>
            </a:r>
          </a:p>
          <a:p>
            <a:pPr marL="780667" lvl="1" indent="-342900">
              <a:buClr>
                <a:schemeClr val="accent1"/>
              </a:buClr>
              <a:buSzPct val="100000"/>
              <a:buFont typeface="Wingdings" charset="2"/>
              <a:buChar char="Ø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400" dirty="0"/>
              <a:t>Modular </a:t>
            </a:r>
            <a:r>
              <a:rPr lang="en-US" sz="2400" dirty="0" smtClean="0"/>
              <a:t>design</a:t>
            </a:r>
            <a:endParaRPr lang="en-US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4DD-02D9-054E-A812-CB93AB3B29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7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PanDA Components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40822" indent="-342900">
              <a:buClr>
                <a:schemeClr val="accent2">
                  <a:lumMod val="50000"/>
                </a:schemeClr>
              </a:buClr>
              <a:buSzPct val="100000"/>
              <a:buFont typeface="Wingdings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dirty="0" smtClean="0"/>
              <a:t>PanDA server</a:t>
            </a:r>
            <a:endParaRPr lang="en-US" dirty="0"/>
          </a:p>
          <a:p>
            <a:pPr marL="733430" lvl="1" indent="-342900">
              <a:buClr>
                <a:schemeClr val="accent2">
                  <a:lumMod val="50000"/>
                </a:schemeClr>
              </a:buClr>
              <a:buSzPct val="100000"/>
              <a:buFont typeface="Wingdings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dirty="0"/>
              <a:t>Database back-</a:t>
            </a:r>
            <a:r>
              <a:rPr lang="en-US" dirty="0" smtClean="0"/>
              <a:t>end</a:t>
            </a:r>
          </a:p>
          <a:p>
            <a:pPr marL="733430" lvl="1" indent="-342900">
              <a:buClr>
                <a:schemeClr val="accent2">
                  <a:lumMod val="50000"/>
                </a:schemeClr>
              </a:buClr>
              <a:buSzPct val="100000"/>
              <a:buFont typeface="Wingdings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dirty="0"/>
              <a:t>Brokerage</a:t>
            </a:r>
          </a:p>
          <a:p>
            <a:pPr marL="733430" lvl="1" indent="-342900">
              <a:buClr>
                <a:schemeClr val="accent2">
                  <a:lumMod val="50000"/>
                </a:schemeClr>
              </a:buClr>
              <a:buSzPct val="100000"/>
              <a:buFont typeface="Wingdings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dirty="0" smtClean="0"/>
              <a:t>Dispatcher</a:t>
            </a:r>
            <a:endParaRPr lang="en-US" dirty="0"/>
          </a:p>
          <a:p>
            <a:pPr marL="440822" indent="-342900">
              <a:buClr>
                <a:schemeClr val="accent2">
                  <a:lumMod val="50000"/>
                </a:schemeClr>
              </a:buClr>
              <a:buSzPct val="100000"/>
              <a:buFont typeface="Wingdings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dirty="0"/>
              <a:t>PanDA pilot system</a:t>
            </a:r>
          </a:p>
          <a:p>
            <a:pPr marL="780667" lvl="1" indent="-342900">
              <a:buClr>
                <a:schemeClr val="accent2">
                  <a:lumMod val="50000"/>
                </a:schemeClr>
              </a:buClr>
              <a:buSzPct val="100000"/>
              <a:buFont typeface="Wingdings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dirty="0"/>
              <a:t>Job wrapper</a:t>
            </a:r>
          </a:p>
          <a:p>
            <a:pPr marL="780667" lvl="1" indent="-342900">
              <a:buClr>
                <a:schemeClr val="accent2">
                  <a:lumMod val="50000"/>
                </a:schemeClr>
              </a:buClr>
              <a:buSzPct val="100000"/>
              <a:buFont typeface="Wingdings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dirty="0"/>
              <a:t>Pilot factory</a:t>
            </a:r>
          </a:p>
          <a:p>
            <a:pPr marL="440822" indent="-342900">
              <a:buClr>
                <a:schemeClr val="accent2">
                  <a:lumMod val="50000"/>
                </a:schemeClr>
              </a:buClr>
              <a:buSzPct val="100000"/>
              <a:buFont typeface="Wingdings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dirty="0" smtClean="0"/>
              <a:t>Dynamic </a:t>
            </a:r>
            <a:r>
              <a:rPr lang="en-US" dirty="0"/>
              <a:t>data placement</a:t>
            </a:r>
          </a:p>
          <a:p>
            <a:pPr marL="440822" indent="-342900">
              <a:buClr>
                <a:schemeClr val="accent2">
                  <a:lumMod val="50000"/>
                </a:schemeClr>
              </a:buClr>
              <a:buSzPct val="100000"/>
              <a:buFont typeface="Wingdings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dirty="0"/>
              <a:t>Information system</a:t>
            </a:r>
          </a:p>
          <a:p>
            <a:pPr marL="440822" indent="-342900">
              <a:buClr>
                <a:schemeClr val="accent2">
                  <a:lumMod val="50000"/>
                </a:schemeClr>
              </a:buClr>
              <a:buSzPct val="100000"/>
              <a:buFont typeface="Wingdings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dirty="0"/>
              <a:t>Monitoring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4DD-02D9-054E-A812-CB93AB3B29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-13809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PanDA Workload Management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4DD-02D9-054E-A812-CB93AB3B29CB}" type="slidenum">
              <a:rPr lang="en-US" smtClean="0"/>
              <a:t>8</a:t>
            </a:fld>
            <a:endParaRPr lang="en-US"/>
          </a:p>
        </p:txBody>
      </p:sp>
      <p:sp>
        <p:nvSpPr>
          <p:cNvPr id="148" name="Text Box 17"/>
          <p:cNvSpPr txBox="1">
            <a:spLocks noChangeArrowheads="1"/>
          </p:cNvSpPr>
          <p:nvPr/>
        </p:nvSpPr>
        <p:spPr bwMode="auto">
          <a:xfrm>
            <a:off x="3232150" y="1025525"/>
            <a:ext cx="1624013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>
              <a:tabLst>
                <a:tab pos="655638" algn="l"/>
                <a:tab pos="1312863" algn="l"/>
              </a:tabLst>
            </a:pPr>
            <a:r>
              <a:rPr lang="en-US" sz="1800" dirty="0">
                <a:solidFill>
                  <a:srgbClr val="000000"/>
                </a:solidFill>
                <a:latin typeface="Comic Sans MS" pitchFamily="66" charset="0"/>
              </a:rPr>
              <a:t>PanDA server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69" y="1496178"/>
            <a:ext cx="7779600" cy="525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4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Jobs/month Completed by </a:t>
            </a:r>
            <a:r>
              <a:rPr lang="en-US" dirty="0" err="1" smtClean="0"/>
              <a:t>PanDA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4DD-02D9-054E-A812-CB93AB3B29CB}" type="slidenum">
              <a:rPr lang="en-US" smtClean="0"/>
              <a:t>9</a:t>
            </a:fld>
            <a:endParaRPr lang="en-US"/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idx="1"/>
          </p:nvPr>
        </p:nvPicPr>
        <p:blipFill>
          <a:blip r:embed="rId2"/>
          <a:srcRect l="-16712" r="-16712"/>
          <a:stretch>
            <a:fillRect/>
          </a:stretch>
        </p:blipFill>
        <p:spPr>
          <a:xfrm>
            <a:off x="457200" y="1774825"/>
            <a:ext cx="8229600" cy="4625975"/>
          </a:xfrm>
        </p:spPr>
      </p:pic>
    </p:spTree>
    <p:extLst>
      <p:ext uri="{BB962C8B-B14F-4D97-AF65-F5344CB8AC3E}">
        <p14:creationId xmlns:p14="http://schemas.microsoft.com/office/powerpoint/2010/main" val="424351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Модульная.thmx</Template>
  <TotalTime>12290</TotalTime>
  <Words>1371</Words>
  <Application>Microsoft Macintosh PowerPoint</Application>
  <PresentationFormat>Экран (4:3)</PresentationFormat>
  <Paragraphs>169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Модульная</vt:lpstr>
      <vt:lpstr>ATLAS PanDA: Workload Management System for Big Data on Heterogeneous Distributed Computing Resources</vt:lpstr>
      <vt:lpstr>What is PanDA?</vt:lpstr>
      <vt:lpstr>What can PanDA do?</vt:lpstr>
      <vt:lpstr>A bit of History</vt:lpstr>
      <vt:lpstr>PanDA Philosophy</vt:lpstr>
      <vt:lpstr>PanDA Scope</vt:lpstr>
      <vt:lpstr>PanDA Components</vt:lpstr>
      <vt:lpstr>PanDA Workload Management</vt:lpstr>
      <vt:lpstr>Jobs/month Completed by PanDA</vt:lpstr>
      <vt:lpstr>LHC &amp; ATLAS upgrade – new challenges for computing </vt:lpstr>
      <vt:lpstr>Cloud Computing and PanDA</vt:lpstr>
      <vt:lpstr>Презентация PowerPoint</vt:lpstr>
      <vt:lpstr>High Performance Computing (Top 10, Nov 2013)</vt:lpstr>
      <vt:lpstr>How to connect HPC to ATLAS Distributed Computing?</vt:lpstr>
      <vt:lpstr>ARC-CE/aCT2</vt:lpstr>
      <vt:lpstr>Titan LCF specialty</vt:lpstr>
      <vt:lpstr>PanDA architecture for Titan</vt:lpstr>
      <vt:lpstr>SAGA API - uniform access-layer</vt:lpstr>
      <vt:lpstr>Backfill Enabled Pilot</vt:lpstr>
      <vt:lpstr>Backfill test (initial)</vt:lpstr>
      <vt:lpstr>Backfill tests</vt:lpstr>
      <vt:lpstr>Next steps</vt:lpstr>
      <vt:lpstr>Acknowledgements</vt:lpstr>
      <vt:lpstr>BackUP </vt:lpstr>
      <vt:lpstr>Volunteer Computing: ATLAS@Home </vt:lpstr>
    </vt:vector>
  </TitlesOfParts>
  <Company>JINR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BigPanDA</dc:title>
  <dc:creator>Oleynik Danila</dc:creator>
  <cp:lastModifiedBy>Oleynik Danila</cp:lastModifiedBy>
  <cp:revision>64</cp:revision>
  <dcterms:created xsi:type="dcterms:W3CDTF">2013-12-29T10:04:02Z</dcterms:created>
  <dcterms:modified xsi:type="dcterms:W3CDTF">2014-07-02T06:35:38Z</dcterms:modified>
</cp:coreProperties>
</file>