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embeddings/oleObject1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embeddings/oleObject2.bin" ContentType="application/vnd.openxmlformats-officedocument.oleObject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embeddings/oleObject3.bin" ContentType="application/vnd.openxmlformats-officedocument.oleObject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824" r:id="rId1"/>
    <p:sldMasterId id="2147483938" r:id="rId2"/>
    <p:sldMasterId id="2147483950" r:id="rId3"/>
  </p:sldMasterIdLst>
  <p:notesMasterIdLst>
    <p:notesMasterId r:id="rId18"/>
  </p:notesMasterIdLst>
  <p:handoutMasterIdLst>
    <p:handoutMasterId r:id="rId19"/>
  </p:handoutMasterIdLst>
  <p:sldIdLst>
    <p:sldId id="449" r:id="rId4"/>
    <p:sldId id="473" r:id="rId5"/>
    <p:sldId id="457" r:id="rId6"/>
    <p:sldId id="474" r:id="rId7"/>
    <p:sldId id="478" r:id="rId8"/>
    <p:sldId id="481" r:id="rId9"/>
    <p:sldId id="480" r:id="rId10"/>
    <p:sldId id="479" r:id="rId11"/>
    <p:sldId id="475" r:id="rId12"/>
    <p:sldId id="477" r:id="rId13"/>
    <p:sldId id="461" r:id="rId14"/>
    <p:sldId id="455" r:id="rId15"/>
    <p:sldId id="484" r:id="rId16"/>
    <p:sldId id="465" r:id="rId17"/>
  </p:sldIdLst>
  <p:sldSz cx="9144000" cy="6858000" type="screen4x3"/>
  <p:notesSz cx="7102475" cy="10234613"/>
  <p:custDataLst>
    <p:tags r:id="rId2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C0000"/>
    <a:srgbClr val="FFF9F6"/>
    <a:srgbClr val="004C00"/>
    <a:srgbClr val="008000"/>
    <a:srgbClr val="006600"/>
    <a:srgbClr val="FF6161"/>
    <a:srgbClr val="FFFF00"/>
    <a:srgbClr val="00DBD6"/>
    <a:srgbClr val="66FF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94630" autoAdjust="0"/>
  </p:normalViewPr>
  <p:slideViewPr>
    <p:cSldViewPr snapToGrid="0">
      <p:cViewPr>
        <p:scale>
          <a:sx n="100" d="100"/>
          <a:sy n="100" d="100"/>
        </p:scale>
        <p:origin x="-936" y="344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8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interSettings" Target="printerSettings/printerSettings1.bin"/><Relationship Id="rId21" Type="http://schemas.openxmlformats.org/officeDocument/2006/relationships/tags" Target="tags/tag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95" tIns="47698" rIns="95395" bIns="47698" numCol="1" anchor="t" anchorCtr="0" compatLnSpc="1">
            <a:prstTxWarp prst="textNoShape">
              <a:avLst/>
            </a:prstTxWarp>
          </a:bodyPr>
          <a:lstStyle>
            <a:lvl1pPr defTabSz="954088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4024313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95" tIns="47698" rIns="95395" bIns="4769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400">
                <a:cs typeface="Arial" charset="0"/>
              </a:defRPr>
            </a:lvl1pPr>
          </a:lstStyle>
          <a:p>
            <a:pPr>
              <a:defRPr/>
            </a:pPr>
            <a:fld id="{9A6F32DF-BDEC-470C-8CD0-28BE85C9AB54}" type="datetimeFigureOut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95" tIns="47698" rIns="95395" bIns="47698" numCol="1" anchor="b" anchorCtr="0" compatLnSpc="1">
            <a:prstTxWarp prst="textNoShape">
              <a:avLst/>
            </a:prstTxWarp>
          </a:bodyPr>
          <a:lstStyle>
            <a:lvl1pPr defTabSz="954088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4024313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95" tIns="47698" rIns="95395" bIns="4769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400">
                <a:cs typeface="Arial" charset="0"/>
              </a:defRPr>
            </a:lvl1pPr>
          </a:lstStyle>
          <a:p>
            <a:pPr>
              <a:defRPr/>
            </a:pPr>
            <a:fld id="{2558AA46-3FE6-4F65-BB4F-BEF4CD427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02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63" tIns="47732" rIns="95463" bIns="47732" numCol="1" anchor="t" anchorCtr="0" compatLnSpc="1">
            <a:prstTxWarp prst="textNoShape">
              <a:avLst/>
            </a:prstTxWarp>
          </a:bodyPr>
          <a:lstStyle>
            <a:lvl1pPr defTabSz="954088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63" tIns="47732" rIns="95463" bIns="47732" numCol="1" anchor="t" anchorCtr="0" compatLnSpc="1">
            <a:prstTxWarp prst="textNoShape">
              <a:avLst/>
            </a:prstTxWarp>
          </a:bodyPr>
          <a:lstStyle>
            <a:lvl1pPr algn="r" defTabSz="954088">
              <a:defRPr sz="1400">
                <a:cs typeface="Arial" charset="0"/>
              </a:defRPr>
            </a:lvl1pPr>
          </a:lstStyle>
          <a:p>
            <a:pPr>
              <a:defRPr/>
            </a:pPr>
            <a:fld id="{8A32E917-9D77-4D30-87D6-D80C5781996F}" type="datetimeFigureOut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21275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04" tIns="45752" rIns="91504" bIns="4575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00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63" tIns="47732" rIns="95463" bIns="477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63" tIns="47732" rIns="95463" bIns="47732" numCol="1" anchor="b" anchorCtr="0" compatLnSpc="1">
            <a:prstTxWarp prst="textNoShape">
              <a:avLst/>
            </a:prstTxWarp>
          </a:bodyPr>
          <a:lstStyle>
            <a:lvl1pPr defTabSz="954088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63" tIns="47732" rIns="95463" bIns="47732" numCol="1" anchor="b" anchorCtr="0" compatLnSpc="1">
            <a:prstTxWarp prst="textNoShape">
              <a:avLst/>
            </a:prstTxWarp>
          </a:bodyPr>
          <a:lstStyle>
            <a:lvl1pPr algn="r" defTabSz="954088">
              <a:defRPr sz="1400">
                <a:cs typeface="Arial" charset="0"/>
              </a:defRPr>
            </a:lvl1pPr>
          </a:lstStyle>
          <a:p>
            <a:pPr>
              <a:defRPr/>
            </a:pPr>
            <a:fld id="{A431D445-BA37-42D3-864F-DFAF5FB619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697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tags" Target="../tags/tag2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tags" Target="../tags/tag9.x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tags" Target="../tags/tag10.xml"/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tags" Target="../tags/tag13.xml"/><Relationship Id="rId6" Type="http://schemas.openxmlformats.org/officeDocument/2006/relationships/tags" Target="../tags/tag14.xml"/><Relationship Id="rId7" Type="http://schemas.openxmlformats.org/officeDocument/2006/relationships/tags" Target="../tags/tag15.xml"/><Relationship Id="rId8" Type="http://schemas.openxmlformats.org/officeDocument/2006/relationships/slideMaster" Target="../slideMasters/slideMaster2.xml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tags" Target="../tags/tag16.xml"/><Relationship Id="rId2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5.emf"/><Relationship Id="rId1" Type="http://schemas.openxmlformats.org/officeDocument/2006/relationships/vmlDrawing" Target="../drawings/vmlDrawing3.vml"/><Relationship Id="rId2" Type="http://schemas.openxmlformats.org/officeDocument/2006/relationships/tags" Target="../tags/tag17.xml"/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tags" Target="../tags/tag20.xml"/><Relationship Id="rId6" Type="http://schemas.openxmlformats.org/officeDocument/2006/relationships/tags" Target="../tags/tag21.xml"/><Relationship Id="rId7" Type="http://schemas.openxmlformats.org/officeDocument/2006/relationships/tags" Target="../tags/tag22.xml"/><Relationship Id="rId8" Type="http://schemas.openxmlformats.org/officeDocument/2006/relationships/slideMaster" Target="../slideMasters/slideMaster3.xml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tags" Target="../tags/tag8.xml"/><Relationship Id="rId8" Type="http://schemas.openxmlformats.org/officeDocument/2006/relationships/slideMaster" Target="../slideMasters/slideMaster1.xml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-23813" y="2220913"/>
            <a:ext cx="2643188" cy="4637087"/>
          </a:xfrm>
          <a:prstGeom prst="rect">
            <a:avLst/>
          </a:prstGeom>
          <a:solidFill>
            <a:srgbClr val="00583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2" t="22610" b="36198"/>
          <a:stretch>
            <a:fillRect/>
          </a:stretch>
        </p:blipFill>
        <p:spPr bwMode="auto">
          <a:xfrm>
            <a:off x="6569075" y="5165725"/>
            <a:ext cx="24352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50800"/>
            <a:ext cx="3448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r="7503"/>
          <a:stretch>
            <a:fillRect/>
          </a:stretch>
        </p:blipFill>
        <p:spPr bwMode="auto">
          <a:xfrm>
            <a:off x="-33338" y="0"/>
            <a:ext cx="265271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ABA4E-CD72-497B-97AA-7213B3980F60}" type="datetimeFigureOut">
              <a:rPr lang="en-US"/>
              <a:pPr>
                <a:defRPr/>
              </a:pPr>
              <a:t>01.07.14</a:t>
            </a:fld>
            <a:endParaRPr lang="en-US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5E0E7-A226-4A9E-9ECA-4DFD1D9E7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34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A1B90-4525-452D-9968-919E0DE3D92D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26D9F-C9FE-4E39-9B02-D462FBD13D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8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39EB3-21D0-4C9C-A62B-7E5CE20426FA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4244D-8BEE-437A-82A4-74A6750406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153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>
              <a:gd name="T0" fmla="*/ 0 w 5760"/>
              <a:gd name="T1" fmla="*/ 1692275 h 1331"/>
              <a:gd name="T2" fmla="*/ 0 w 5760"/>
              <a:gd name="T3" fmla="*/ 2112962 h 1331"/>
              <a:gd name="T4" fmla="*/ 9144000 w 5760"/>
              <a:gd name="T5" fmla="*/ 2112962 h 1331"/>
              <a:gd name="T6" fmla="*/ 9144000 w 5760"/>
              <a:gd name="T7" fmla="*/ 0 h 1331"/>
              <a:gd name="T8" fmla="*/ 0 w 5760"/>
              <a:gd name="T9" fmla="*/ 1692275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63500" dist="44450" dir="16200000" algn="ctr" rotWithShape="0">
              <a:srgbClr val="000000">
                <a:alpha val="34998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T0" fmla="*/ 2147483647 w 1914"/>
              <a:gd name="T1" fmla="*/ 22587518 h 4329"/>
              <a:gd name="T2" fmla="*/ 2147483647 w 1914"/>
              <a:gd name="T3" fmla="*/ 2147483647 h 4329"/>
              <a:gd name="T4" fmla="*/ 514111875 w 1914"/>
              <a:gd name="T5" fmla="*/ 2147483647 h 4329"/>
              <a:gd name="T6" fmla="*/ 0 w 1914"/>
              <a:gd name="T7" fmla="*/ 0 h 4329"/>
              <a:gd name="T8" fmla="*/ 2147483647 w 1914"/>
              <a:gd name="T9" fmla="*/ 2258751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63500" dist="50800" dir="10800000" algn="ctr" rotWithShape="0">
              <a:srgbClr val="000000">
                <a:alpha val="45000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-23813" y="2220913"/>
            <a:ext cx="2643188" cy="4637087"/>
          </a:xfrm>
          <a:prstGeom prst="rect">
            <a:avLst/>
          </a:prstGeom>
          <a:solidFill>
            <a:srgbClr val="00583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2" t="22610" b="36198"/>
          <a:stretch>
            <a:fillRect/>
          </a:stretch>
        </p:blipFill>
        <p:spPr bwMode="auto">
          <a:xfrm>
            <a:off x="6569075" y="5165725"/>
            <a:ext cx="24352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50800"/>
            <a:ext cx="3448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r="7503"/>
          <a:stretch>
            <a:fillRect/>
          </a:stretch>
        </p:blipFill>
        <p:spPr bwMode="auto">
          <a:xfrm>
            <a:off x="-33338" y="0"/>
            <a:ext cx="265271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0C26E2-CE19-4274-86DE-C7B356D8E260}" type="datetime1">
              <a:rPr lang="en-US"/>
              <a:pPr>
                <a:defRPr/>
              </a:pPr>
              <a:t>01.07.14</a:t>
            </a:fld>
            <a:endParaRPr lang="en-US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C4281B-C1F7-4D30-A7F9-FF1B31FA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82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BED230-9609-4DC9-8C37-2129B2A1D847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3079FE-26B0-4C37-9DD1-828AC245EF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70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>
              <a:gd name="T0" fmla="*/ 0 w 5760"/>
              <a:gd name="T1" fmla="*/ 1692275 h 1331"/>
              <a:gd name="T2" fmla="*/ 0 w 5760"/>
              <a:gd name="T3" fmla="*/ 2112962 h 1331"/>
              <a:gd name="T4" fmla="*/ 9144000 w 5760"/>
              <a:gd name="T5" fmla="*/ 2112962 h 1331"/>
              <a:gd name="T6" fmla="*/ 9144000 w 5760"/>
              <a:gd name="T7" fmla="*/ 0 h 1331"/>
              <a:gd name="T8" fmla="*/ 0 w 5760"/>
              <a:gd name="T9" fmla="*/ 1692275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63500" dist="44450" dir="16200000" algn="ctr" rotWithShape="0">
              <a:srgbClr val="000000">
                <a:alpha val="34998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T0" fmla="*/ 2147483647 w 1914"/>
              <a:gd name="T1" fmla="*/ 22587518 h 4329"/>
              <a:gd name="T2" fmla="*/ 2147483647 w 1914"/>
              <a:gd name="T3" fmla="*/ 2147483647 h 4329"/>
              <a:gd name="T4" fmla="*/ 514111875 w 1914"/>
              <a:gd name="T5" fmla="*/ 2147483647 h 4329"/>
              <a:gd name="T6" fmla="*/ 0 w 1914"/>
              <a:gd name="T7" fmla="*/ 0 h 4329"/>
              <a:gd name="T8" fmla="*/ 2147483647 w 1914"/>
              <a:gd name="T9" fmla="*/ 2258751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63500" dist="50800" dir="10800000" algn="ctr" rotWithShape="0">
              <a:srgbClr val="000000">
                <a:alpha val="45000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15A8A8-BF18-4EC8-9200-BE6C8BFF4D94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1ACC80-55B2-4F6E-A988-BB2F76DC4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104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590461-C302-4ADD-8D7B-0846BE7F0081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593097-5A83-4F0B-B7E0-FECDB7024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67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2223FE-F169-4C84-BA73-D8314D1A5AD5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EBFC6F-F67B-477B-86A0-6379AE2D1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05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942975"/>
          </a:xfrm>
          <a:prstGeom prst="rect">
            <a:avLst/>
          </a:prstGeom>
          <a:gradFill>
            <a:gsLst>
              <a:gs pos="0">
                <a:srgbClr val="FEF5CE"/>
              </a:gs>
              <a:gs pos="50000">
                <a:srgbClr val="FFFDF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C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 userDrawn="1">
            <p:custDataLst>
              <p:tags r:id="rId3"/>
            </p:custDataLst>
          </p:nvPr>
        </p:nvCxnSpPr>
        <p:spPr>
          <a:xfrm>
            <a:off x="0" y="6323013"/>
            <a:ext cx="9144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17349" b="7211"/>
          <a:stretch>
            <a:fillRect/>
          </a:stretch>
        </p:blipFill>
        <p:spPr bwMode="auto">
          <a:xfrm>
            <a:off x="6305550" y="152400"/>
            <a:ext cx="27574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0" y="0"/>
            <a:ext cx="317500" cy="434975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b"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fld id="{BC3809C4-F4B1-4DE3-A195-CB45CC28C74F}" type="slidenum">
              <a:rPr kumimoji="0" lang="ru-RU" sz="1900" b="1" smtClean="0">
                <a:solidFill>
                  <a:srgbClr val="FFFFFF"/>
                </a:solidFill>
                <a:latin typeface="Arial" pitchFamily="34" charset="0"/>
              </a:rPr>
              <a:pPr algn="ctr">
                <a:defRPr/>
              </a:pPr>
              <a:t>‹#›</a:t>
            </a:fld>
            <a:endParaRPr kumimoji="0" lang="ru-RU" sz="1900" b="1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7" name="Рисунок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5822950"/>
            <a:ext cx="16700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6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3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6698C1-662C-4B15-B3F6-479335645B57}" type="datetime1">
              <a:rPr lang="en-US"/>
              <a:pPr>
                <a:defRPr/>
              </a:pPr>
              <a:t>01.07.14</a:t>
            </a:fld>
            <a:endParaRPr lang="en-US"/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12EB0A9-1AFC-4F50-894D-3DA7174F8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 wrap="square" tIns="45720" numCol="1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9B9A9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	Источник:	Текст источника</a:t>
            </a:r>
          </a:p>
          <a:p>
            <a:pPr>
              <a:defRPr/>
            </a:pPr>
            <a:r>
              <a:rPr lang="ru-RU"/>
              <a:t>	*	Текст сноски 1</a:t>
            </a:r>
          </a:p>
          <a:p>
            <a:pPr>
              <a:defRPr/>
            </a:pPr>
            <a:r>
              <a:rPr lang="ru-RU"/>
              <a:t>	**	Текст сноски 2</a:t>
            </a:r>
          </a:p>
        </p:txBody>
      </p:sp>
    </p:spTree>
    <p:extLst>
      <p:ext uri="{BB962C8B-B14F-4D97-AF65-F5344CB8AC3E}">
        <p14:creationId xmlns:p14="http://schemas.microsoft.com/office/powerpoint/2010/main" val="2825714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7BA4BB-199F-4365-AB6A-B0A7A004A6B1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C74E9D-85A3-46DA-A4BF-02C14F10E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19757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184FBF-C504-4C7C-8B67-7FB7FBF79C38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01CA1B-7EE4-4272-A66F-8F03B4E81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4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A8268-B305-4548-B276-E167F64CEE97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BBD9B-F92E-4624-A3B5-283909FB5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917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2DE60A-C029-4117-AE10-DCC96EA0CD5B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D59274-CAE9-4BFB-B17C-9E6A75F768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3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2C9F59-43D2-4C4D-A3D4-A95798D603EC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F15A43-D6EA-4788-8BBE-489AFE2D8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F86AA4-4820-45FE-8C51-12DAB7344D74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E4790B-1429-46D7-A0D5-48CFB1E18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64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-23813" y="2220913"/>
            <a:ext cx="2643188" cy="4637087"/>
          </a:xfrm>
          <a:prstGeom prst="rect">
            <a:avLst/>
          </a:prstGeom>
          <a:solidFill>
            <a:srgbClr val="00583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2" t="22610" b="36198"/>
          <a:stretch>
            <a:fillRect/>
          </a:stretch>
        </p:blipFill>
        <p:spPr bwMode="auto">
          <a:xfrm>
            <a:off x="6569075" y="5165725"/>
            <a:ext cx="24352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50800"/>
            <a:ext cx="3448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r="7503"/>
          <a:stretch>
            <a:fillRect/>
          </a:stretch>
        </p:blipFill>
        <p:spPr bwMode="auto">
          <a:xfrm>
            <a:off x="-33338" y="0"/>
            <a:ext cx="265271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1ABA4E-CD72-497B-97AA-7213B3980F60}" type="datetimeFigureOut">
              <a:rPr lang="en-US"/>
              <a:pPr>
                <a:defRPr/>
              </a:pPr>
              <a:t>01.07.14</a:t>
            </a:fld>
            <a:endParaRPr lang="en-US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86528D-6E30-478A-8CA7-94921FDA9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49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48A522-0EF2-4425-BDA8-AE76DFB3A1AD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ED5B1AF-54A7-4A10-90CA-2F3FFD115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97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A9BB28-5DB9-40E8-BCA7-D65793969076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B803426-74E0-4D33-8EF7-73788402D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970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446DF9E-C436-4A96-AA4C-62E451A7B31C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8499C59-769A-47D0-9FFF-9CBE0A6DE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250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635B41-7F94-447C-929C-2AF027422DF7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B215583-3B6F-415A-B78D-0C93F09AD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103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942975"/>
          </a:xfrm>
          <a:prstGeom prst="rect">
            <a:avLst/>
          </a:prstGeom>
          <a:gradFill>
            <a:gsLst>
              <a:gs pos="0">
                <a:srgbClr val="FEF5CE"/>
              </a:gs>
              <a:gs pos="50000">
                <a:srgbClr val="FFFDF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C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 userDrawn="1">
            <p:custDataLst>
              <p:tags r:id="rId3"/>
            </p:custDataLst>
          </p:nvPr>
        </p:nvCxnSpPr>
        <p:spPr>
          <a:xfrm>
            <a:off x="0" y="6323013"/>
            <a:ext cx="9144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17349" b="7211"/>
          <a:stretch>
            <a:fillRect/>
          </a:stretch>
        </p:blipFill>
        <p:spPr bwMode="auto">
          <a:xfrm>
            <a:off x="6305550" y="152400"/>
            <a:ext cx="27574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0" y="0"/>
            <a:ext cx="317500" cy="434975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b"/>
          <a:lstStyle>
            <a:defPPr>
              <a:defRPr lang="ru-RU"/>
            </a:defPPr>
            <a:lvl1pPr marL="0" algn="ctr" defTabSz="914400" rtl="0" eaLnBrk="1" latinLnBrk="0" hangingPunct="1">
              <a:defRPr lang="ru-RU" sz="1900" b="1" kern="1200" smtClean="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0DBC273-7469-4CB9-8B2B-F06BE77A0A77}" type="slidenum">
              <a:rPr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>
              <a:solidFill>
                <a:prstClr val="white"/>
              </a:solidFill>
            </a:endParaRPr>
          </a:p>
        </p:txBody>
      </p:sp>
      <p:pic>
        <p:nvPicPr>
          <p:cNvPr id="7" name="Рисунок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5822950"/>
            <a:ext cx="16700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6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1ABA4E-CD72-497B-97AA-7213B3980F60}" type="datetimeFigureOut">
              <a:rPr lang="en-US"/>
              <a:pPr>
                <a:defRPr/>
              </a:pPr>
              <a:t>01.07.14</a:t>
            </a:fld>
            <a:endParaRPr lang="en-US"/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3F2D5ED-C69C-4FFB-BD86-C1BA8C113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	Источник:	Текст источника</a:t>
            </a:r>
          </a:p>
          <a:p>
            <a:pPr>
              <a:defRPr/>
            </a:pPr>
            <a:r>
              <a:rPr lang="ru-RU"/>
              <a:t>	*	Текст сноски 1</a:t>
            </a:r>
          </a:p>
          <a:p>
            <a:pPr>
              <a:defRPr/>
            </a:pPr>
            <a:r>
              <a:rPr lang="ru-RU"/>
              <a:t>	**	Текст сноски 2</a:t>
            </a:r>
          </a:p>
        </p:txBody>
      </p:sp>
    </p:spTree>
    <p:extLst>
      <p:ext uri="{BB962C8B-B14F-4D97-AF65-F5344CB8AC3E}">
        <p14:creationId xmlns:p14="http://schemas.microsoft.com/office/powerpoint/2010/main" val="1791530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5EFF08B-E022-4E18-945F-D920D954DEA9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6D0320D-8205-48FD-AFB0-47C6454556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35439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F4BC1-B0AC-40A4-987E-DFEEC8BF3BF6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449D-5E13-4FB9-A12B-6B8DFF32CF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132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CF0393B-89CC-42BD-9495-98AD7947F2D7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FEBE5B2-DFAC-4F7F-9B5D-429C0DE09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33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4791F7-926F-44F0-9EB7-32331310B4EC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655850-2700-40ED-88B6-0D7E1EDE0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866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FC9FEDA-8A38-4650-B33C-D98D848C6198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83696D-D9B4-4822-9419-BCF16F315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051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D9C44F4-6967-4E2B-8671-478BFE400195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6A99637-BD81-43E2-B952-2315FC6B4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1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59B6A-61E8-4ECB-B2AB-2A58C13A5F4E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FC79A-5212-47CD-8E2F-D51012E98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39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23AE0-07D2-46EB-8852-77403B546E39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38FED-4069-48D4-973E-AEA6CA7AB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59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942975"/>
          </a:xfrm>
          <a:prstGeom prst="rect">
            <a:avLst/>
          </a:prstGeom>
          <a:gradFill>
            <a:gsLst>
              <a:gs pos="0">
                <a:srgbClr val="FEF5CE"/>
              </a:gs>
              <a:gs pos="50000">
                <a:srgbClr val="FFFDF7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C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 userDrawn="1">
            <p:custDataLst>
              <p:tags r:id="rId3"/>
            </p:custDataLst>
          </p:nvPr>
        </p:nvCxnSpPr>
        <p:spPr>
          <a:xfrm>
            <a:off x="0" y="6323013"/>
            <a:ext cx="9144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17349" b="7211"/>
          <a:stretch>
            <a:fillRect/>
          </a:stretch>
        </p:blipFill>
        <p:spPr bwMode="auto">
          <a:xfrm>
            <a:off x="6305550" y="152400"/>
            <a:ext cx="27574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0" y="0"/>
            <a:ext cx="317500" cy="434975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b"/>
          <a:lstStyle>
            <a:defPPr>
              <a:defRPr lang="ru-RU"/>
            </a:defPPr>
            <a:lvl1pPr marL="0" algn="ctr" defTabSz="914400" rtl="0" eaLnBrk="1" latinLnBrk="0" hangingPunct="1">
              <a:defRPr lang="ru-RU" sz="1900" b="1" kern="1200" smtClean="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FAB15DA-CE51-490A-930A-5B29025B3D62}" type="slidenum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/>
          </a:p>
        </p:txBody>
      </p:sp>
      <p:pic>
        <p:nvPicPr>
          <p:cNvPr id="7" name="Рисунок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5822950"/>
            <a:ext cx="16700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6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ABA4E-CD72-497B-97AA-7213B3980F60}" type="datetimeFigureOut">
              <a:rPr lang="en-US"/>
              <a:pPr>
                <a:defRPr/>
              </a:pPr>
              <a:t>01.07.14</a:t>
            </a:fld>
            <a:endParaRPr lang="en-US"/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C537B-BE55-44B3-999F-D617EE4BB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	Источник:	Текст источника</a:t>
            </a:r>
          </a:p>
          <a:p>
            <a:pPr>
              <a:defRPr/>
            </a:pPr>
            <a:r>
              <a:rPr lang="ru-RU"/>
              <a:t>	*	Текст сноски 1</a:t>
            </a:r>
          </a:p>
          <a:p>
            <a:pPr>
              <a:defRPr/>
            </a:pPr>
            <a:r>
              <a:rPr lang="ru-RU"/>
              <a:t>	**	Текст сноски 2</a:t>
            </a:r>
          </a:p>
        </p:txBody>
      </p:sp>
    </p:spTree>
    <p:extLst>
      <p:ext uri="{BB962C8B-B14F-4D97-AF65-F5344CB8AC3E}">
        <p14:creationId xmlns:p14="http://schemas.microsoft.com/office/powerpoint/2010/main" val="1274371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9128D-3CEF-4888-8284-5653D9B2D279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3F756-3F70-4041-9B69-F59A4384E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2099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327D5-789F-4049-BC78-6ABC1B370532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49C42-6ED3-4F1A-A6FE-BECB9E157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62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D33AB-D045-4474-8B9A-BF8BEAAD4FAC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54D21-F8A1-444A-823B-46333BC091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9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778376CB-A46D-49F5-8376-5B817F379BCE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A85BFC77-E8F6-47E4-A400-AD4A7A036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2" r:id="rId1"/>
    <p:sldLayoutId id="2147483927" r:id="rId2"/>
    <p:sldLayoutId id="2147483933" r:id="rId3"/>
    <p:sldLayoutId id="2147483928" r:id="rId4"/>
    <p:sldLayoutId id="2147483934" r:id="rId5"/>
    <p:sldLayoutId id="2147483935" r:id="rId6"/>
    <p:sldLayoutId id="2147483929" r:id="rId7"/>
    <p:sldLayoutId id="2147483936" r:id="rId8"/>
    <p:sldLayoutId id="2147483937" r:id="rId9"/>
    <p:sldLayoutId id="2147483930" r:id="rId10"/>
    <p:sldLayoutId id="21474839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>
              <a:gd name="T0" fmla="*/ 0 w 5760"/>
              <a:gd name="T1" fmla="*/ 1692275 h 1331"/>
              <a:gd name="T2" fmla="*/ 0 w 5760"/>
              <a:gd name="T3" fmla="*/ 2112962 h 1331"/>
              <a:gd name="T4" fmla="*/ 9144000 w 5760"/>
              <a:gd name="T5" fmla="*/ 2112962 h 1331"/>
              <a:gd name="T6" fmla="*/ 9144000 w 5760"/>
              <a:gd name="T7" fmla="*/ 0 h 1331"/>
              <a:gd name="T8" fmla="*/ 0 w 5760"/>
              <a:gd name="T9" fmla="*/ 1692275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63500" dist="44450" dir="16200000" algn="ctr" rotWithShape="0">
              <a:srgbClr val="000000">
                <a:alpha val="34998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T0" fmla="*/ 1747392602 w 1914"/>
              <a:gd name="T1" fmla="*/ 22587518 h 4329"/>
              <a:gd name="T2" fmla="*/ 1747392602 w 1914"/>
              <a:gd name="T3" fmla="*/ 2147483647 h 4329"/>
              <a:gd name="T4" fmla="*/ 186242355 w 1914"/>
              <a:gd name="T5" fmla="*/ 2147483647 h 4329"/>
              <a:gd name="T6" fmla="*/ 0 w 1914"/>
              <a:gd name="T7" fmla="*/ 0 h 4329"/>
              <a:gd name="T8" fmla="*/ 1747392602 w 1914"/>
              <a:gd name="T9" fmla="*/ 2258751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63500" dist="50800" dir="10800000" algn="ctr" rotWithShape="0">
              <a:srgbClr val="000000">
                <a:alpha val="45000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7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7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9B9A98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B02334C-9F78-46F2-A718-A0104097A43D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rgbClr val="D4D2D0">
                    <a:shade val="50000"/>
                  </a:srgbClr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B9A98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0DB1FD7-F520-4CE1-B43D-EF5423BDC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6687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600" kern="1200">
          <a:solidFill>
            <a:schemeClr val="tx1"/>
          </a:solidFill>
          <a:latin typeface="+mj-lt"/>
          <a:ea typeface="Arial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Franklin Gothic Book" pitchFamily="34" charset="0"/>
          <a:ea typeface="Arial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Franklin Gothic Book" pitchFamily="34" charset="0"/>
          <a:ea typeface="Arial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Franklin Gothic Book" pitchFamily="34" charset="0"/>
          <a:ea typeface="Arial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Franklin Gothic Book" pitchFamily="34" charset="0"/>
          <a:ea typeface="Arial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kumimoji="1" sz="3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kumimoji="1" sz="26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rgbClr val="D4D2D0">
                    <a:shade val="5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3119DF0-F1A2-4400-B839-16844D3EF2BF}" type="datetime1">
              <a:rPr lang="ru-RU"/>
              <a:pPr>
                <a:defRPr/>
              </a:pPr>
              <a:t>01.07.14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rgbClr val="D4D2D0">
                    <a:shade val="5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rgbClr val="D4D2D0">
                    <a:shade val="5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C2DFFB0-45F1-4DFB-B251-7AB648E36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7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jpe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jpeg"/><Relationship Id="rId12" Type="http://schemas.microsoft.com/office/2007/relationships/hdphoto" Target="../media/hdphoto6.wdp"/><Relationship Id="rId13" Type="http://schemas.openxmlformats.org/officeDocument/2006/relationships/image" Target="../media/image32.jpeg"/><Relationship Id="rId14" Type="http://schemas.microsoft.com/office/2007/relationships/hdphoto" Target="../media/hdphoto7.wdp"/><Relationship Id="rId15" Type="http://schemas.openxmlformats.org/officeDocument/2006/relationships/image" Target="../media/image33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png"/><Relationship Id="rId3" Type="http://schemas.openxmlformats.org/officeDocument/2006/relationships/image" Target="../media/image26.jpeg"/><Relationship Id="rId4" Type="http://schemas.microsoft.com/office/2007/relationships/hdphoto" Target="../media/hdphoto3.wdp"/><Relationship Id="rId5" Type="http://schemas.openxmlformats.org/officeDocument/2006/relationships/image" Target="../media/image27.jpeg"/><Relationship Id="rId6" Type="http://schemas.microsoft.com/office/2007/relationships/hdphoto" Target="../media/hdphoto4.wdp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jpeg"/><Relationship Id="rId10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jpeg"/><Relationship Id="rId9" Type="http://schemas.microsoft.com/office/2007/relationships/hdphoto" Target="../media/hdphoto9.wdp"/><Relationship Id="rId10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5232400" y="4057650"/>
            <a:ext cx="34417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i="1" dirty="0" smtClean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Yury </a:t>
            </a:r>
            <a:r>
              <a:rPr lang="en-US" sz="1600" b="1" i="1" dirty="0" smtClean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Lazin</a:t>
            </a:r>
            <a:r>
              <a:rPr lang="en-US" sz="1600" b="1" i="1" dirty="0" smtClean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,</a:t>
            </a:r>
          </a:p>
          <a:p>
            <a:pPr algn="ctr" eaLnBrk="1" hangingPunct="1">
              <a:defRPr/>
            </a:pPr>
            <a:r>
              <a:rPr lang="en-US" sz="1600" b="1" i="1" dirty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on behalf of the </a:t>
            </a:r>
            <a:r>
              <a:rPr lang="en-US" sz="1600" b="1" i="1" dirty="0" smtClean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Tier-s team</a:t>
            </a:r>
            <a:endParaRPr lang="ru-RU" sz="1600" b="1" i="1" dirty="0" smtClean="0">
              <a:ln w="50800"/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44357" y="1451211"/>
            <a:ext cx="6205943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Tier</a:t>
            </a:r>
            <a:r>
              <a:rPr lang="en-US" sz="2800" b="1" dirty="0" smtClean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-1 &amp; Tier-2</a:t>
            </a:r>
            <a:endParaRPr lang="en-US" sz="2800" b="1" dirty="0">
              <a:ln w="50800"/>
              <a:solidFill>
                <a:srgbClr val="000090"/>
              </a:solidFill>
              <a:latin typeface="Comic Sans MS"/>
              <a:cs typeface="Comic Sans MS"/>
            </a:endParaRPr>
          </a:p>
          <a:p>
            <a:pPr algn="ctr">
              <a:defRPr/>
            </a:pPr>
            <a:r>
              <a:rPr lang="en-US" sz="2800" b="1" dirty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for ATLAS, ALICE &amp; </a:t>
            </a:r>
            <a:r>
              <a:rPr lang="en-US" sz="2800" b="1" dirty="0" err="1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LHCb</a:t>
            </a:r>
            <a:r>
              <a:rPr lang="en-US" sz="2800" b="1" dirty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pPr algn="ctr">
              <a:defRPr/>
            </a:pPr>
            <a:r>
              <a:rPr lang="en-US" sz="2800" b="1" dirty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at </a:t>
            </a:r>
            <a:r>
              <a:rPr lang="en-US" sz="2800" b="1" dirty="0" err="1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Kurchatov</a:t>
            </a:r>
            <a:r>
              <a:rPr lang="en-US" sz="2800" b="1" dirty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800" b="1" dirty="0" smtClean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Institute (</a:t>
            </a:r>
            <a:r>
              <a:rPr lang="en-US" sz="2800" b="1" dirty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NRC KI</a:t>
            </a:r>
            <a:r>
              <a:rPr lang="en-US" sz="2800" b="1" dirty="0" smtClean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). </a:t>
            </a:r>
          </a:p>
          <a:p>
            <a:pPr algn="ctr">
              <a:defRPr/>
            </a:pPr>
            <a:r>
              <a:rPr lang="en-US" sz="2800" b="1" dirty="0" smtClean="0">
                <a:ln w="50800"/>
                <a:solidFill>
                  <a:srgbClr val="000090"/>
                </a:solidFill>
                <a:latin typeface="Comic Sans MS"/>
                <a:cs typeface="Comic Sans MS"/>
              </a:rPr>
              <a:t>Current status.</a:t>
            </a:r>
            <a:endParaRPr lang="ru-RU" sz="2800" b="1" dirty="0">
              <a:ln w="50800"/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3" name="Изображение 2" descr="Снимок экрана 2014-06-30 в 14.31.48.p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4993552"/>
            <a:ext cx="1839762" cy="16739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6875" y="0"/>
            <a:ext cx="5702300" cy="369332"/>
          </a:xfrm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sz="2400" b="1" i="1" dirty="0">
                <a:solidFill>
                  <a:srgbClr val="006600"/>
                </a:solidFill>
                <a:latin typeface="Times New Roman"/>
                <a:cs typeface="Times New Roman"/>
              </a:rPr>
              <a:t>Operational management subsystem</a:t>
            </a:r>
            <a:r>
              <a:rPr lang="ru-RU" sz="2400" b="1" i="1" dirty="0">
                <a:solidFill>
                  <a:srgbClr val="006600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3839" y="1485900"/>
            <a:ext cx="8867775" cy="3981450"/>
          </a:xfrm>
          <a:prstGeom prst="rect">
            <a:avLst/>
          </a:prstGeom>
          <a:pattFill prst="narHorz">
            <a:fgClr>
              <a:schemeClr val="accent2">
                <a:lumMod val="20000"/>
                <a:lumOff val="80000"/>
              </a:schemeClr>
            </a:fgClr>
            <a:bgClr>
              <a:schemeClr val="accent2"/>
            </a:bgClr>
          </a:pattFill>
          <a:ln>
            <a:solidFill>
              <a:schemeClr val="accent1">
                <a:shade val="50000"/>
              </a:schemeClr>
            </a:solidFill>
          </a:ln>
          <a:effectLst>
            <a:glow rad="469900">
              <a:schemeClr val="accent1">
                <a:alpha val="58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 rot="5400000">
            <a:off x="2056219" y="2972398"/>
            <a:ext cx="476726" cy="4230986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Rapid Response</a:t>
            </a:r>
            <a:endParaRPr lang="ru-RU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85220" y="3588172"/>
            <a:ext cx="2661245" cy="601602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1600" b="1" dirty="0" smtClean="0">
                <a:ln w="50800"/>
                <a:solidFill>
                  <a:srgbClr val="FF0000"/>
                </a:solidFill>
              </a:rPr>
              <a:t>Protocol</a:t>
            </a:r>
            <a:r>
              <a:rPr lang="ru-RU" sz="1600" b="1" dirty="0" smtClean="0">
                <a:ln w="50800"/>
                <a:solidFill>
                  <a:srgbClr val="FF0000"/>
                </a:solidFill>
              </a:rPr>
              <a:t>:</a:t>
            </a:r>
            <a:endParaRPr lang="en-US" sz="1600" b="1" dirty="0" smtClean="0">
              <a:ln w="50800"/>
              <a:solidFill>
                <a:srgbClr val="FF0000"/>
              </a:solidFill>
            </a:endParaRPr>
          </a:p>
          <a:p>
            <a:pPr algn="ctr"/>
            <a:r>
              <a:rPr lang="en-US" sz="1400" b="1" dirty="0" err="1" smtClean="0">
                <a:ln w="50800"/>
                <a:solidFill>
                  <a:srgbClr val="000090"/>
                </a:solidFill>
              </a:rPr>
              <a:t>Griki</a:t>
            </a:r>
            <a:r>
              <a:rPr lang="en-US" sz="1400" b="1" dirty="0" smtClean="0">
                <a:ln w="50800"/>
                <a:solidFill>
                  <a:srgbClr val="000090"/>
                </a:solidFill>
              </a:rPr>
              <a:t>-DB; E-Mails</a:t>
            </a:r>
            <a:endParaRPr lang="ru-RU" sz="1000" b="1" dirty="0">
              <a:ln w="50800"/>
              <a:solidFill>
                <a:srgbClr val="00009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5400000">
            <a:off x="2499503" y="1435952"/>
            <a:ext cx="1850837" cy="2303245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/>
                <a:solidFill>
                  <a:srgbClr val="FF0000"/>
                </a:solidFill>
              </a:rPr>
              <a:t>Local monitoring</a:t>
            </a:r>
            <a:r>
              <a:rPr lang="ru-RU" b="1" dirty="0" smtClean="0">
                <a:ln w="50800"/>
                <a:solidFill>
                  <a:srgbClr val="FF0000"/>
                </a:solidFill>
              </a:rPr>
              <a:t>:</a:t>
            </a:r>
            <a:endParaRPr lang="en-US" b="1" dirty="0" smtClean="0">
              <a:ln w="50800"/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en-US" sz="1400" b="1" dirty="0" smtClean="0">
                <a:ln w="50800"/>
                <a:solidFill>
                  <a:srgbClr val="000090"/>
                </a:solidFill>
              </a:rPr>
              <a:t>https</a:t>
            </a:r>
            <a:r>
              <a:rPr lang="en-US" sz="1400" b="1" dirty="0">
                <a:ln w="50800"/>
                <a:solidFill>
                  <a:srgbClr val="000090"/>
                </a:solidFill>
              </a:rPr>
              <a:t>://orb.t1.grid.kiae.ru/nagios</a:t>
            </a:r>
            <a:r>
              <a:rPr lang="en-US" sz="1400" b="1" dirty="0" smtClean="0">
                <a:ln w="50800"/>
                <a:solidFill>
                  <a:srgbClr val="000090"/>
                </a:solidFill>
              </a:rPr>
              <a:t>/,</a:t>
            </a:r>
            <a:r>
              <a:rPr lang="en-US" sz="1400" b="1" dirty="0">
                <a:ln w="50800"/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ln w="50800"/>
                <a:solidFill>
                  <a:srgbClr val="000090"/>
                </a:solidFill>
              </a:rPr>
              <a:t>Griki</a:t>
            </a:r>
            <a:r>
              <a:rPr lang="en-US" sz="1400" b="1" dirty="0" smtClean="0">
                <a:ln w="50800"/>
                <a:solidFill>
                  <a:srgbClr val="000090"/>
                </a:solidFill>
              </a:rPr>
              <a:t>-DB </a:t>
            </a:r>
            <a:r>
              <a:rPr lang="en-US" sz="1400" b="1" dirty="0">
                <a:ln w="50800"/>
                <a:solidFill>
                  <a:srgbClr val="000090"/>
                </a:solidFill>
              </a:rPr>
              <a:t>(https://grid.kiae.ru/griki</a:t>
            </a:r>
            <a:r>
              <a:rPr lang="en-US" sz="1400" b="1" dirty="0" smtClean="0">
                <a:ln w="50800"/>
                <a:solidFill>
                  <a:srgbClr val="000090"/>
                </a:solidFill>
              </a:rPr>
              <a:t>/) mail.grid.kiae.ru</a:t>
            </a:r>
            <a:endParaRPr lang="ru-RU" sz="1400" b="1" dirty="0" smtClean="0">
              <a:ln w="50800"/>
              <a:solidFill>
                <a:srgbClr val="00009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128510" y="1662156"/>
            <a:ext cx="1857375" cy="1182476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1600" b="1" dirty="0" smtClean="0">
                <a:ln w="50800"/>
                <a:solidFill>
                  <a:srgbClr val="FF0000"/>
                </a:solidFill>
              </a:rPr>
              <a:t>Modernization </a:t>
            </a:r>
            <a:r>
              <a:rPr lang="en-US" sz="1600" b="1" dirty="0" smtClean="0">
                <a:ln w="50800"/>
                <a:solidFill>
                  <a:srgbClr val="FF0000"/>
                </a:solidFill>
              </a:rPr>
              <a:t>of the resource </a:t>
            </a:r>
            <a:r>
              <a:rPr lang="en-US" sz="1600" b="1" dirty="0">
                <a:ln w="50800"/>
                <a:solidFill>
                  <a:srgbClr val="FF0000"/>
                </a:solidFill>
              </a:rPr>
              <a:t>c</a:t>
            </a:r>
            <a:r>
              <a:rPr lang="en-US" sz="1600" b="1" dirty="0" smtClean="0">
                <a:ln w="50800"/>
                <a:solidFill>
                  <a:srgbClr val="FF0000"/>
                </a:solidFill>
              </a:rPr>
              <a:t>enter</a:t>
            </a:r>
            <a:r>
              <a:rPr lang="en-US" sz="1600" b="1" dirty="0">
                <a:ln w="50800"/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1400" b="1" dirty="0" err="1" smtClean="0">
                <a:ln w="50800"/>
                <a:solidFill>
                  <a:srgbClr val="000090"/>
                </a:solidFill>
              </a:rPr>
              <a:t>Griki</a:t>
            </a:r>
            <a:r>
              <a:rPr lang="en-US" sz="1400" b="1" dirty="0" smtClean="0">
                <a:ln w="50800"/>
                <a:solidFill>
                  <a:srgbClr val="000090"/>
                </a:solidFill>
              </a:rPr>
              <a:t>-DB; Puppet</a:t>
            </a:r>
            <a:endParaRPr lang="ru-RU" sz="1400" b="1" dirty="0" smtClean="0">
              <a:ln w="50800"/>
              <a:solidFill>
                <a:srgbClr val="00009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 rot="5400000">
            <a:off x="6465013" y="2900358"/>
            <a:ext cx="476726" cy="4375069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System Administrators</a:t>
            </a:r>
            <a:endParaRPr lang="ru-RU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 rot="5400000">
            <a:off x="-266055" y="2019946"/>
            <a:ext cx="2946398" cy="2030710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/>
                <a:solidFill>
                  <a:srgbClr val="FF0000"/>
                </a:solidFill>
              </a:rPr>
              <a:t>Remote monitoring</a:t>
            </a:r>
            <a:r>
              <a:rPr lang="en-US" b="1" dirty="0" smtClean="0">
                <a:ln w="50800"/>
                <a:solidFill>
                  <a:srgbClr val="FF0000"/>
                </a:solidFill>
              </a:rPr>
              <a:t>:</a:t>
            </a:r>
            <a:endParaRPr lang="en-US" b="1" dirty="0" smtClean="0">
              <a:ln w="50800"/>
              <a:solidFill>
                <a:srgbClr val="FF0000"/>
              </a:solidFill>
            </a:endParaRPr>
          </a:p>
          <a:p>
            <a:pPr algn="ctr"/>
            <a:r>
              <a:rPr lang="en-US" sz="1300" b="1" dirty="0">
                <a:ln w="50800"/>
                <a:solidFill>
                  <a:srgbClr val="000090"/>
                </a:solidFill>
              </a:rPr>
              <a:t>by means of experiments</a:t>
            </a:r>
            <a:r>
              <a:rPr lang="ru-RU" sz="1300" b="1" dirty="0" smtClean="0">
                <a:ln w="50800"/>
                <a:solidFill>
                  <a:srgbClr val="000090"/>
                </a:solidFill>
              </a:rPr>
              <a:t> </a:t>
            </a:r>
            <a:r>
              <a:rPr lang="en-US" sz="1300" b="1" dirty="0" smtClean="0">
                <a:ln w="50800"/>
                <a:solidFill>
                  <a:srgbClr val="000090"/>
                </a:solidFill>
              </a:rPr>
              <a:t>ALICE, ATLAS, </a:t>
            </a:r>
            <a:r>
              <a:rPr lang="en-US" sz="1300" b="1" dirty="0" err="1" smtClean="0">
                <a:ln w="50800"/>
                <a:solidFill>
                  <a:srgbClr val="000090"/>
                </a:solidFill>
              </a:rPr>
              <a:t>LHCb</a:t>
            </a:r>
            <a:r>
              <a:rPr lang="en-US" sz="1300" b="1" dirty="0" smtClean="0">
                <a:ln w="50800"/>
                <a:solidFill>
                  <a:srgbClr val="000090"/>
                </a:solidFill>
              </a:rPr>
              <a:t>, WLCG, RDIG, </a:t>
            </a:r>
            <a:r>
              <a:rPr lang="en-US" sz="1300" b="1" dirty="0" err="1" smtClean="0">
                <a:ln w="50800"/>
                <a:solidFill>
                  <a:srgbClr val="000090"/>
                </a:solidFill>
              </a:rPr>
              <a:t>GStat</a:t>
            </a:r>
            <a:r>
              <a:rPr lang="en-US" sz="1300" b="1" dirty="0" smtClean="0">
                <a:ln w="50800"/>
                <a:solidFill>
                  <a:srgbClr val="000090"/>
                </a:solidFill>
              </a:rPr>
              <a:t>, GOCDB</a:t>
            </a:r>
            <a:r>
              <a:rPr lang="en-US" sz="1300" b="1" dirty="0">
                <a:ln w="50800"/>
                <a:solidFill>
                  <a:srgbClr val="000090"/>
                </a:solidFill>
              </a:rPr>
              <a:t>, </a:t>
            </a:r>
            <a:r>
              <a:rPr lang="en-US" sz="1300" b="1" dirty="0" smtClean="0">
                <a:ln w="50800"/>
                <a:solidFill>
                  <a:srgbClr val="000090"/>
                </a:solidFill>
              </a:rPr>
              <a:t>GGUS:</a:t>
            </a:r>
          </a:p>
          <a:p>
            <a:pPr algn="ctr"/>
            <a:r>
              <a:rPr lang="en-US" sz="1300" b="1" dirty="0" err="1" smtClean="0">
                <a:ln w="50800"/>
                <a:solidFill>
                  <a:srgbClr val="000090"/>
                </a:solidFill>
              </a:rPr>
              <a:t>MonALISA</a:t>
            </a:r>
            <a:r>
              <a:rPr lang="en-US" sz="1300" b="1" dirty="0" smtClean="0">
                <a:ln w="50800"/>
                <a:solidFill>
                  <a:srgbClr val="000090"/>
                </a:solidFill>
              </a:rPr>
              <a:t>, SSB/Jobs/DDM-Dashboard, SUM Dashboard, Dirac …</a:t>
            </a:r>
          </a:p>
          <a:p>
            <a:pPr algn="ctr"/>
            <a:r>
              <a:rPr lang="en-US" sz="1300" b="1" dirty="0" smtClean="0">
                <a:ln w="50800"/>
                <a:solidFill>
                  <a:srgbClr val="000090"/>
                </a:solidFill>
              </a:rPr>
              <a:t>https://netstat.cern.ch/monitoring</a:t>
            </a:r>
            <a:endParaRPr lang="ru-RU" sz="1300" b="1" dirty="0" smtClean="0">
              <a:ln w="50800"/>
              <a:solidFill>
                <a:srgbClr val="000090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947734" y="4528162"/>
            <a:ext cx="484632" cy="347555"/>
          </a:xfrm>
          <a:prstGeom prst="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00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2700588" y="3512993"/>
            <a:ext cx="484632" cy="1353560"/>
          </a:xfrm>
          <a:prstGeom prst="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00"/>
              </a:solidFill>
            </a:endParaRPr>
          </a:p>
        </p:txBody>
      </p:sp>
      <p:sp>
        <p:nvSpPr>
          <p:cNvPr id="6" name="Двойная стрелка вверх/вниз 5"/>
          <p:cNvSpPr/>
          <p:nvPr/>
        </p:nvSpPr>
        <p:spPr>
          <a:xfrm>
            <a:off x="5091569" y="4189774"/>
            <a:ext cx="409576" cy="676780"/>
          </a:xfrm>
          <a:prstGeom prst="up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войная стрелка вверх/вниз 21"/>
          <p:cNvSpPr/>
          <p:nvPr/>
        </p:nvSpPr>
        <p:spPr>
          <a:xfrm>
            <a:off x="3719969" y="4189774"/>
            <a:ext cx="409576" cy="676780"/>
          </a:xfrm>
          <a:prstGeom prst="up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63" y="3683178"/>
            <a:ext cx="427363" cy="4179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765" y="3676818"/>
            <a:ext cx="426204" cy="4243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Двойная стрелка вверх/вниз 22"/>
          <p:cNvSpPr/>
          <p:nvPr/>
        </p:nvSpPr>
        <p:spPr>
          <a:xfrm>
            <a:off x="5852410" y="2844632"/>
            <a:ext cx="409576" cy="2002485"/>
          </a:xfrm>
          <a:prstGeom prst="up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22814" y="1662156"/>
            <a:ext cx="1767186" cy="1182476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1600" b="1" dirty="0">
                <a:ln w="50800"/>
                <a:solidFill>
                  <a:srgbClr val="FF0000"/>
                </a:solidFill>
              </a:rPr>
              <a:t>Operational management of the resource </a:t>
            </a:r>
            <a:r>
              <a:rPr lang="en-US" sz="1600" b="1" dirty="0" smtClean="0">
                <a:ln w="50800"/>
                <a:solidFill>
                  <a:srgbClr val="FF0000"/>
                </a:solidFill>
              </a:rPr>
              <a:t>center.</a:t>
            </a:r>
          </a:p>
        </p:txBody>
      </p:sp>
      <p:sp>
        <p:nvSpPr>
          <p:cNvPr id="25" name="Двойная стрелка вверх/вниз 24"/>
          <p:cNvSpPr/>
          <p:nvPr/>
        </p:nvSpPr>
        <p:spPr>
          <a:xfrm>
            <a:off x="7752646" y="2844631"/>
            <a:ext cx="409576" cy="2002485"/>
          </a:xfrm>
          <a:prstGeom prst="up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261987" y="3007537"/>
            <a:ext cx="1490660" cy="1189992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1600" b="1" dirty="0" smtClean="0">
                <a:ln w="50800"/>
                <a:solidFill>
                  <a:srgbClr val="FF0000"/>
                </a:solidFill>
              </a:rPr>
              <a:t>Solution </a:t>
            </a:r>
            <a:r>
              <a:rPr lang="en-US" sz="1600" b="1" dirty="0">
                <a:ln w="50800"/>
                <a:solidFill>
                  <a:srgbClr val="FF0000"/>
                </a:solidFill>
              </a:rPr>
              <a:t>of errors:</a:t>
            </a:r>
          </a:p>
          <a:p>
            <a:pPr algn="ctr"/>
            <a:r>
              <a:rPr lang="en-US" sz="1400" b="1" dirty="0" err="1" smtClean="0">
                <a:ln w="50800"/>
                <a:solidFill>
                  <a:srgbClr val="000090"/>
                </a:solidFill>
              </a:rPr>
              <a:t>Griki</a:t>
            </a:r>
            <a:r>
              <a:rPr lang="en-US" sz="1400" b="1" dirty="0" smtClean="0">
                <a:ln w="50800"/>
                <a:solidFill>
                  <a:srgbClr val="000090"/>
                </a:solidFill>
              </a:rPr>
              <a:t>-DB; </a:t>
            </a:r>
            <a:endParaRPr lang="ru-RU" sz="1400" b="1" dirty="0" smtClean="0">
              <a:ln w="50800"/>
              <a:solidFill>
                <a:srgbClr val="000090"/>
              </a:solidFill>
            </a:endParaRPr>
          </a:p>
          <a:p>
            <a:pPr algn="ctr"/>
            <a:r>
              <a:rPr lang="en-US" sz="1400" b="1" dirty="0" smtClean="0">
                <a:ln w="50800"/>
                <a:solidFill>
                  <a:srgbClr val="000090"/>
                </a:solidFill>
              </a:rPr>
              <a:t>E-Mails; GOCDB.</a:t>
            </a:r>
            <a:endParaRPr lang="ru-RU" sz="1000" b="1" dirty="0">
              <a:ln w="50800"/>
              <a:solidFill>
                <a:srgbClr val="000090"/>
              </a:solidFill>
            </a:endParaRPr>
          </a:p>
        </p:txBody>
      </p:sp>
      <p:sp>
        <p:nvSpPr>
          <p:cNvPr id="27" name="Двойная стрелка вверх/вниз 26"/>
          <p:cNvSpPr/>
          <p:nvPr/>
        </p:nvSpPr>
        <p:spPr>
          <a:xfrm>
            <a:off x="6802529" y="4189773"/>
            <a:ext cx="409576" cy="676780"/>
          </a:xfrm>
          <a:prstGeom prst="up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войная стрелка вверх/вниз 27"/>
          <p:cNvSpPr/>
          <p:nvPr/>
        </p:nvSpPr>
        <p:spPr>
          <a:xfrm rot="5400000">
            <a:off x="4709286" y="2038958"/>
            <a:ext cx="286482" cy="551966"/>
          </a:xfrm>
          <a:prstGeom prst="up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019362"/>
      </p:ext>
    </p:extLst>
  </p:cSld>
  <p:clrMapOvr>
    <a:masterClrMapping/>
  </p:clrMapOvr>
  <p:transition xmlns:p14="http://schemas.microsoft.com/office/powerpoint/2010/main" spd="slow" advTm="10004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6875" y="0"/>
            <a:ext cx="5702300" cy="369332"/>
          </a:xfrm>
        </p:spPr>
        <p:txBody>
          <a:bodyPr lIns="0" tIns="0" rIns="0" bIns="0" anchor="t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>
                <a:solidFill>
                  <a:srgbClr val="004C00"/>
                </a:solidFill>
                <a:latin typeface="Times New Roman"/>
                <a:cs typeface="Times New Roman"/>
              </a:rPr>
              <a:t>Modernization </a:t>
            </a:r>
            <a:r>
              <a:rPr lang="en-US" sz="2400" b="1" i="1" dirty="0" smtClean="0">
                <a:solidFill>
                  <a:srgbClr val="004C00"/>
                </a:solidFill>
                <a:latin typeface="Times New Roman"/>
                <a:cs typeface="Times New Roman"/>
              </a:rPr>
              <a:t>of the Tier-1</a:t>
            </a:r>
            <a:r>
              <a:rPr lang="en-US" sz="2400" b="1" i="1" dirty="0" smtClean="0">
                <a:solidFill>
                  <a:srgbClr val="004C00"/>
                </a:solidFill>
                <a:latin typeface="Times New Roman"/>
                <a:cs typeface="Times New Roman"/>
              </a:rPr>
              <a:t>:</a:t>
            </a:r>
            <a:endParaRPr lang="en-US" sz="2400" b="1" i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39800"/>
            <a:ext cx="9144000" cy="5918200"/>
          </a:xfrm>
          <a:prstGeom prst="rect">
            <a:avLst/>
          </a:prstGeom>
          <a:pattFill prst="narHorz">
            <a:fgClr>
              <a:schemeClr val="accent2">
                <a:lumMod val="20000"/>
                <a:lumOff val="80000"/>
              </a:schemeClr>
            </a:fgClr>
            <a:bgClr>
              <a:schemeClr val="accent2"/>
            </a:bgClr>
          </a:pattFill>
          <a:ln>
            <a:solidFill>
              <a:schemeClr val="accent1">
                <a:shade val="50000"/>
              </a:schemeClr>
            </a:solidFill>
          </a:ln>
          <a:effectLst>
            <a:glow rad="469900">
              <a:schemeClr val="accent1">
                <a:alpha val="58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03304" y="5143500"/>
            <a:ext cx="2928329" cy="668896"/>
          </a:xfrm>
          <a:prstGeom prst="roundRect">
            <a:avLst/>
          </a:prstGeom>
          <a:pattFill prst="narHorz">
            <a:fgClr>
              <a:schemeClr val="accent1">
                <a:lumMod val="60000"/>
                <a:lumOff val="4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Protocol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Griki</a:t>
            </a:r>
            <a:r>
              <a:rPr lang="en-U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-DB, E-Mails</a:t>
            </a:r>
            <a:endParaRPr lang="ru-RU" sz="1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 rot="5400000">
            <a:off x="4320135" y="611740"/>
            <a:ext cx="824119" cy="2930810"/>
          </a:xfrm>
          <a:prstGeom prst="roundRect">
            <a:avLst/>
          </a:prstGeom>
          <a:pattFill prst="narHorz">
            <a:fgClr>
              <a:schemeClr val="accent1">
                <a:lumMod val="60000"/>
                <a:lumOff val="4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monitoring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</a:t>
            </a:r>
            <a:r>
              <a:rPr lang="en-U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://orb.t1.grid.kiae.ru/nagios</a:t>
            </a:r>
            <a:r>
              <a:rPr lang="en-U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endPara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трелка вниз 9"/>
          <p:cNvSpPr/>
          <p:nvPr/>
        </p:nvSpPr>
        <p:spPr>
          <a:xfrm rot="10800000">
            <a:off x="1020985" y="5219699"/>
            <a:ext cx="499728" cy="914399"/>
          </a:xfrm>
          <a:prstGeom prst="downArrow">
            <a:avLst/>
          </a:prstGeom>
          <a:solidFill>
            <a:srgbClr val="FF616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00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 rot="16200000">
            <a:off x="2547666" y="1633684"/>
            <a:ext cx="506702" cy="993922"/>
          </a:xfrm>
          <a:prstGeom prst="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0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 rot="5400000">
            <a:off x="4282842" y="1467200"/>
            <a:ext cx="879156" cy="2942849"/>
          </a:xfrm>
          <a:prstGeom prst="roundRect">
            <a:avLst/>
          </a:prstGeom>
          <a:pattFill prst="narHorz">
            <a:fgClr>
              <a:schemeClr val="accent1">
                <a:lumMod val="60000"/>
                <a:lumOff val="4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box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DNS, DHCP,  Routers, </a:t>
            </a:r>
            <a:r>
              <a:rPr lang="en-US" sz="1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Switchs</a:t>
            </a:r>
            <a:endPara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Стрелка вниз 24"/>
          <p:cNvSpPr/>
          <p:nvPr/>
        </p:nvSpPr>
        <p:spPr>
          <a:xfrm rot="16200000">
            <a:off x="2547662" y="2459683"/>
            <a:ext cx="506702" cy="993932"/>
          </a:xfrm>
          <a:prstGeom prst="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00"/>
              </a:solidFill>
            </a:endParaRPr>
          </a:p>
        </p:txBody>
      </p:sp>
      <p:sp>
        <p:nvSpPr>
          <p:cNvPr id="22" name="Стрелка углом вверх 21"/>
          <p:cNvSpPr/>
          <p:nvPr/>
        </p:nvSpPr>
        <p:spPr>
          <a:xfrm rot="5400000">
            <a:off x="2214432" y="4590417"/>
            <a:ext cx="632030" cy="1505701"/>
          </a:xfrm>
          <a:prstGeom prst="bentUp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 rot="5400000">
            <a:off x="4243321" y="2395881"/>
            <a:ext cx="958195" cy="2942854"/>
          </a:xfrm>
          <a:prstGeom prst="roundRect">
            <a:avLst/>
          </a:prstGeom>
          <a:pattFill prst="narHorz">
            <a:fgClr>
              <a:schemeClr val="accent1">
                <a:lumMod val="60000"/>
                <a:lumOff val="4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processing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</a:t>
            </a:r>
            <a:endPara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Стрелка вниз 27"/>
          <p:cNvSpPr/>
          <p:nvPr/>
        </p:nvSpPr>
        <p:spPr>
          <a:xfrm rot="16200000">
            <a:off x="2547668" y="3411054"/>
            <a:ext cx="506702" cy="993926"/>
          </a:xfrm>
          <a:prstGeom prst="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00"/>
              </a:solidFill>
            </a:endParaRPr>
          </a:p>
        </p:txBody>
      </p:sp>
      <p:sp>
        <p:nvSpPr>
          <p:cNvPr id="2" name="Блок-схема: магнитный диск 1"/>
          <p:cNvSpPr/>
          <p:nvPr/>
        </p:nvSpPr>
        <p:spPr>
          <a:xfrm>
            <a:off x="114300" y="1042634"/>
            <a:ext cx="2298699" cy="4173497"/>
          </a:xfrm>
          <a:prstGeom prst="flowChartMagneticDisk">
            <a:avLst/>
          </a:prstGeom>
          <a:pattFill prst="narHorz">
            <a:fgClr>
              <a:schemeClr val="accent1">
                <a:lumMod val="60000"/>
                <a:lumOff val="4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GRIKI-DB:</a:t>
            </a:r>
          </a:p>
          <a:p>
            <a:pPr algn="ctr"/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2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Hostname; </a:t>
            </a:r>
            <a:r>
              <a: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oftware; MAC; IP;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расположение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GetHostMacIp.sh</a:t>
            </a:r>
            <a:endParaRPr lang="en-US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dhcp_conf.sh</a:t>
            </a:r>
            <a:endParaRPr lang="en-US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dns_conf.sh</a:t>
            </a:r>
            <a:endParaRPr lang="en-US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commutators.sh</a:t>
            </a:r>
            <a:endParaRPr lang="en-US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getUnused.sh</a:t>
            </a:r>
            <a:endParaRPr lang="en-US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CreateNagiosConfigs.sh </a:t>
            </a:r>
            <a:endParaRPr lang="en-US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30" name="Блок-схема: магнитный диск 29"/>
          <p:cNvSpPr/>
          <p:nvPr/>
        </p:nvSpPr>
        <p:spPr>
          <a:xfrm>
            <a:off x="6702848" y="1109558"/>
            <a:ext cx="2181389" cy="4173497"/>
          </a:xfrm>
          <a:prstGeom prst="flowChartMagneticDisk">
            <a:avLst/>
          </a:prstGeom>
          <a:pattFill prst="narHorz">
            <a:fgClr>
              <a:schemeClr val="accent1">
                <a:lumMod val="60000"/>
                <a:lumOff val="4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Puppet:</a:t>
            </a:r>
          </a:p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rgbClr val="000090"/>
                </a:solidFill>
              </a:rPr>
              <a:t>Manifests </a:t>
            </a:r>
            <a:r>
              <a:rPr lang="en-US" b="1" dirty="0">
                <a:solidFill>
                  <a:srgbClr val="000090"/>
                </a:solidFill>
              </a:rPr>
              <a:t/>
            </a:r>
            <a:br>
              <a:rPr lang="en-US" b="1" dirty="0">
                <a:solidFill>
                  <a:srgbClr val="000090"/>
                </a:solidFill>
              </a:rPr>
            </a:br>
            <a:r>
              <a:rPr lang="en-US" b="1" dirty="0">
                <a:solidFill>
                  <a:srgbClr val="000090"/>
                </a:solidFill>
              </a:rPr>
              <a:t/>
            </a:r>
            <a:br>
              <a:rPr lang="en-US" b="1" dirty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Classes </a:t>
            </a:r>
            <a:r>
              <a:rPr lang="en-US" b="1" dirty="0">
                <a:solidFill>
                  <a:srgbClr val="000090"/>
                </a:solidFill>
              </a:rPr>
              <a:t/>
            </a:r>
            <a:br>
              <a:rPr lang="en-US" b="1" dirty="0">
                <a:solidFill>
                  <a:srgbClr val="000090"/>
                </a:solidFill>
              </a:rPr>
            </a:br>
            <a:r>
              <a:rPr lang="en-US" b="1" dirty="0">
                <a:solidFill>
                  <a:srgbClr val="000090"/>
                </a:solidFill>
              </a:rPr>
              <a:t/>
            </a:r>
            <a:br>
              <a:rPr lang="en-US" b="1" dirty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Scenarios</a:t>
            </a:r>
          </a:p>
          <a:p>
            <a:pPr algn="ctr"/>
            <a:endParaRPr lang="en-US" b="1" dirty="0" smtClean="0">
              <a:solidFill>
                <a:srgbClr val="000090"/>
              </a:solidFill>
            </a:endParaRPr>
          </a:p>
          <a:p>
            <a:pPr algn="ctr"/>
            <a:endParaRPr lang="en-US" b="1" dirty="0">
              <a:solidFill>
                <a:srgbClr val="000090"/>
              </a:solidFill>
            </a:endParaRPr>
          </a:p>
          <a:p>
            <a:pPr algn="ctr"/>
            <a:endParaRPr lang="en-US" b="1" dirty="0" smtClean="0">
              <a:solidFill>
                <a:srgbClr val="000090"/>
              </a:solidFill>
            </a:endParaRPr>
          </a:p>
          <a:p>
            <a:pPr algn="ctr"/>
            <a:endParaRPr lang="ru-RU" b="1" dirty="0" smtClean="0">
              <a:solidFill>
                <a:srgbClr val="00009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 rot="16200000">
            <a:off x="6212924" y="1849273"/>
            <a:ext cx="506702" cy="537343"/>
          </a:xfrm>
          <a:prstGeom prst="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00"/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 rot="16200000">
            <a:off x="6219272" y="2681629"/>
            <a:ext cx="506702" cy="524646"/>
          </a:xfrm>
          <a:prstGeom prst="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00"/>
              </a:solidFill>
            </a:endParaRPr>
          </a:p>
        </p:txBody>
      </p:sp>
      <p:sp>
        <p:nvSpPr>
          <p:cNvPr id="33" name="Стрелка вниз 32"/>
          <p:cNvSpPr/>
          <p:nvPr/>
        </p:nvSpPr>
        <p:spPr>
          <a:xfrm rot="16200000">
            <a:off x="6225623" y="3601243"/>
            <a:ext cx="506702" cy="511947"/>
          </a:xfrm>
          <a:prstGeom prst="downArrow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00"/>
              </a:solidFill>
            </a:endParaRPr>
          </a:p>
        </p:txBody>
      </p:sp>
      <p:sp>
        <p:nvSpPr>
          <p:cNvPr id="34" name="Стрелка углом вверх 33"/>
          <p:cNvSpPr/>
          <p:nvPr/>
        </p:nvSpPr>
        <p:spPr>
          <a:xfrm>
            <a:off x="4604496" y="5286849"/>
            <a:ext cx="3594458" cy="1223691"/>
          </a:xfrm>
          <a:prstGeom prst="bentUpArrow">
            <a:avLst/>
          </a:prstGeom>
          <a:solidFill>
            <a:srgbClr val="FF616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 rot="5400000">
            <a:off x="2124460" y="4118458"/>
            <a:ext cx="476726" cy="4511349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System Administrators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982508"/>
      </p:ext>
    </p:extLst>
  </p:cSld>
  <p:clrMapOvr>
    <a:masterClrMapping/>
  </p:clrMapOvr>
  <p:transition xmlns:p14="http://schemas.microsoft.com/office/powerpoint/2010/main" spd="slow" advTm="10004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42650" y="0"/>
            <a:ext cx="5702300" cy="369332"/>
          </a:xfrm>
        </p:spPr>
        <p:txBody>
          <a:bodyPr lIns="0" tIns="0" rIns="0" bIns="0" anchor="t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400" b="1" i="1" dirty="0">
                <a:ln w="50800"/>
                <a:solidFill>
                  <a:srgbClr val="004C00"/>
                </a:solidFill>
                <a:latin typeface="Times New Roman" pitchFamily="18" charset="0"/>
                <a:cs typeface="Times New Roman" pitchFamily="18" charset="0"/>
              </a:rPr>
              <a:t>Plans by change of resources of </a:t>
            </a:r>
            <a:r>
              <a:rPr lang="en-US" sz="2400" b="1" i="1" dirty="0" smtClean="0">
                <a:ln w="50800"/>
                <a:solidFill>
                  <a:srgbClr val="004C00"/>
                </a:solidFill>
                <a:latin typeface="Times New Roman" pitchFamily="18" charset="0"/>
                <a:cs typeface="Times New Roman" pitchFamily="18" charset="0"/>
              </a:rPr>
              <a:t>Tier-1.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4750" y="4883148"/>
            <a:ext cx="5539050" cy="369332"/>
          </a:xfrm>
          <a:prstGeom prst="rect">
            <a:avLst/>
          </a:prstGeom>
          <a:solidFill>
            <a:schemeClr val="tx1">
              <a:lumMod val="65000"/>
              <a:alpha val="90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800000"/>
                </a:solidFill>
                <a:latin typeface="+mn-lt"/>
              </a:rPr>
              <a:t>Disks </a:t>
            </a:r>
            <a:r>
              <a:rPr lang="en-US" b="1" dirty="0">
                <a:solidFill>
                  <a:srgbClr val="800000"/>
                </a:solidFill>
                <a:latin typeface="+mn-lt"/>
              </a:rPr>
              <a:t>resources include buffer pool for tapes.</a:t>
            </a:r>
            <a:endParaRPr lang="en-US" b="1" dirty="0">
              <a:solidFill>
                <a:srgbClr val="800000"/>
              </a:solidFill>
              <a:effectLst>
                <a:outerShdw blurRad="50800" dist="50800" dir="5400000" algn="ctr" rotWithShape="0">
                  <a:srgbClr val="000000">
                    <a:alpha val="21000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919901"/>
              </p:ext>
            </p:extLst>
          </p:nvPr>
        </p:nvGraphicFramePr>
        <p:xfrm>
          <a:off x="3443288" y="1963738"/>
          <a:ext cx="5186362" cy="2666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093"/>
                <a:gridCol w="1319519"/>
                <a:gridCol w="1809750"/>
              </a:tblGrid>
              <a:tr h="370681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FFFF00"/>
                          </a:solidFill>
                        </a:rPr>
                        <a:t>Currently</a:t>
                      </a:r>
                      <a:endParaRPr kumimoji="0" lang="ru-RU" sz="1800" b="0" i="0" u="none" strike="noStrike" kern="12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By the beginning of the </a:t>
                      </a:r>
                      <a:r>
                        <a:rPr kumimoji="0" lang="en-US" sz="1800" b="0" i="0" u="none" strike="noStrike" kern="1200" dirty="0" err="1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seance</a:t>
                      </a:r>
                      <a:r>
                        <a:rPr kumimoji="0" lang="en-US" sz="1800" b="0" i="0" u="none" strike="noStrike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in 2015.</a:t>
                      </a:r>
                      <a:endParaRPr kumimoji="0" lang="ru-RU" sz="1800" b="0" i="0" u="none" strike="noStrike" kern="1200" dirty="0" smtClean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CPU, HEP-SPEC06</a:t>
                      </a: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22700</a:t>
                      </a:r>
                      <a:endParaRPr kumimoji="0" lang="ru-RU" sz="1800" b="0" i="0" u="none" strike="noStrike" kern="1200" dirty="0" smtClean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71000</a:t>
                      </a: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Disks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kumimoji="0" lang="en-US" sz="1800" b="0" i="0" u="none" strike="noStrike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, T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Б</a:t>
                      </a:r>
                      <a:endParaRPr kumimoji="0" lang="en-US" sz="1800" b="0" i="0" u="none" strike="noStrike" kern="1200" dirty="0" smtClean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26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00</a:t>
                      </a:r>
                      <a:endParaRPr kumimoji="0" lang="ru-RU" sz="1800" b="0" i="0" u="none" strike="noStrike" kern="1200" dirty="0" smtClean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6300</a:t>
                      </a: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Tapes, T</a:t>
                      </a:r>
                      <a:r>
                        <a:rPr kumimoji="0" lang="ru-RU" sz="1800" b="0" i="0" u="none" strike="noStrike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Б</a:t>
                      </a:r>
                      <a:endParaRPr kumimoji="0" lang="en-US" sz="1800" b="0" i="0" u="none" strike="noStrike" kern="1200" dirty="0" smtClean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2000</a:t>
                      </a:r>
                      <a:endParaRPr kumimoji="0" lang="ru-RU" sz="1800" b="0" i="0" u="none" strike="noStrike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7400</a:t>
                      </a: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6875" y="0"/>
            <a:ext cx="5702300" cy="369332"/>
          </a:xfrm>
        </p:spPr>
        <p:txBody>
          <a:bodyPr lIns="0" tIns="0" rIns="0" bIns="0" anchor="t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400" b="1" i="1" dirty="0" smtClean="0">
                <a:ln w="50800"/>
                <a:solidFill>
                  <a:srgbClr val="004C00"/>
                </a:solidFill>
                <a:latin typeface="Times New Roman" pitchFamily="18" charset="0"/>
                <a:cs typeface="Times New Roman" pitchFamily="18" charset="0"/>
              </a:rPr>
              <a:t>Next Steps: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7800" y="1879600"/>
            <a:ext cx="88792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1 –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We need to clone 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GRID-admin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specialists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;</a:t>
            </a:r>
          </a:p>
          <a:p>
            <a:endParaRPr lang="ru-RU" sz="24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ru-RU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2 –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Expanding the resource base of Tier-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1;</a:t>
            </a:r>
          </a:p>
          <a:p>
            <a:endParaRPr lang="ru-RU" sz="24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ru-RU" sz="2400" dirty="0">
                <a:solidFill>
                  <a:srgbClr val="FFFF00"/>
                </a:solidFill>
                <a:latin typeface="Comic Sans MS"/>
                <a:cs typeface="Comic Sans MS"/>
              </a:rPr>
              <a:t>3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– We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need to sign a 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Memorandum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of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U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nderstanding</a:t>
            </a:r>
            <a:r>
              <a:rPr lang="ru-RU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(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MoU</a:t>
            </a:r>
            <a:r>
              <a:rPr lang="ru-RU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)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.</a:t>
            </a:r>
            <a:endParaRPr lang="ru-RU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76626947"/>
      </p:ext>
    </p:extLst>
  </p:cSld>
  <p:clrMapOvr>
    <a:masterClrMapping/>
  </p:clrMapOvr>
  <p:transition xmlns:p14="http://schemas.microsoft.com/office/powerpoint/2010/main" spd="slow" advTm="10004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82600" y="0"/>
            <a:ext cx="5702300" cy="738664"/>
          </a:xfrm>
        </p:spPr>
        <p:txBody>
          <a:bodyPr lIns="0" tIns="0" rIns="0" bIns="0" anchor="t">
            <a:spAutoFit/>
          </a:bodyPr>
          <a:lstStyle/>
          <a:p>
            <a:pPr algn="ctr">
              <a:defRPr/>
            </a:pP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Tier-1&amp;2 at </a:t>
            </a:r>
            <a:r>
              <a:rPr lang="en-US" sz="2400" b="1" i="1" dirty="0" err="1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Kurchatov</a:t>
            </a: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Institute for the LHC experiments. Current </a:t>
            </a: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status.</a:t>
            </a:r>
            <a:endParaRPr lang="ru-RU" sz="2400" b="1" i="1" dirty="0"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3545" y="5162034"/>
            <a:ext cx="6010455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latin typeface="Comic Sans MS"/>
                <a:cs typeface="Comic Sans MS"/>
              </a:rPr>
              <a:t>Thanks for your </a:t>
            </a:r>
            <a:r>
              <a:rPr lang="en-US" sz="3600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attention!</a:t>
            </a:r>
            <a:endParaRPr lang="ru-RU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350" y="675072"/>
            <a:ext cx="7724200" cy="465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053058"/>
      </p:ext>
    </p:extLst>
  </p:cSld>
  <p:clrMapOvr>
    <a:masterClrMapping/>
  </p:clrMapOvr>
  <p:transition xmlns:p14="http://schemas.microsoft.com/office/powerpoint/2010/main" spd="slow" advTm="10004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6875" y="0"/>
            <a:ext cx="5702300" cy="369332"/>
          </a:xfrm>
        </p:spPr>
        <p:txBody>
          <a:bodyPr lIns="0" tIns="0" rIns="0" bIns="0" anchor="t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400" b="1" i="1" dirty="0" smtClean="0">
                <a:ln w="50800"/>
                <a:solidFill>
                  <a:srgbClr val="004C00"/>
                </a:solidFill>
                <a:latin typeface="Times New Roman" pitchFamily="18" charset="0"/>
                <a:cs typeface="Times New Roman" pitchFamily="18" charset="0"/>
              </a:rPr>
              <a:t>Index: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0700" y="2006600"/>
            <a:ext cx="810795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1 –</a:t>
            </a:r>
            <a:r>
              <a:rPr lang="ru-RU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Statistical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information about our resource 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centers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;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  <a:p>
            <a:endParaRPr lang="en-US" sz="240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2 –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Basic infrastructure of 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the Tier-1 &amp; 2 centers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;</a:t>
            </a:r>
            <a:endParaRPr lang="en-US" sz="2400" b="1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endParaRPr lang="en-US" sz="240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3 –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Some words about the 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future.</a:t>
            </a:r>
          </a:p>
          <a:p>
            <a:endParaRPr lang="ru-RU" sz="2800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94781433"/>
      </p:ext>
    </p:extLst>
  </p:cSld>
  <p:clrMapOvr>
    <a:masterClrMapping/>
  </p:clrMapOvr>
  <p:transition xmlns:p14="http://schemas.microsoft.com/office/powerpoint/2010/main" spd="slow" advTm="10004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3482896"/>
            <a:ext cx="4810125" cy="337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92125" y="0"/>
            <a:ext cx="5702300" cy="738664"/>
          </a:xfrm>
          <a:ln>
            <a:miter lim="800000"/>
            <a:headEnd/>
            <a:tailEnd/>
          </a:ln>
          <a:extLst/>
        </p:spPr>
        <p:txBody>
          <a:bodyPr lIns="0" tIns="0" rIns="0" bIns="0" anchor="t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Tier-1&amp;2 at </a:t>
            </a:r>
            <a:r>
              <a:rPr lang="en-US" sz="2400" b="1" i="1" dirty="0" err="1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Kurchatov</a:t>
            </a: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</a:t>
            </a: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Institute for the LHC experiments. </a:t>
            </a: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Current </a:t>
            </a: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status</a:t>
            </a:r>
            <a:r>
              <a:rPr kumimoji="0"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400" b="1" i="1" dirty="0" smtClean="0">
              <a:ln w="1905"/>
              <a:solidFill>
                <a:srgbClr val="004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097"/>
            <a:ext cx="3571875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30300" y="4998135"/>
            <a:ext cx="127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Tape Storage System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(TSS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)</a:t>
            </a:r>
            <a:endParaRPr lang="ru-RU" sz="16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2000 Т</a:t>
            </a:r>
            <a:r>
              <a:rPr lang="en-US" sz="1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B</a:t>
            </a:r>
            <a:endParaRPr lang="ru-RU" sz="1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998135"/>
            <a:ext cx="1130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Disk Storage System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(DSS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)</a:t>
            </a:r>
            <a:endParaRPr lang="ru-RU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2600 Т</a:t>
            </a:r>
            <a:r>
              <a:rPr lang="en-US" sz="1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B</a:t>
            </a:r>
            <a:endParaRPr lang="ru-RU" sz="1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198035"/>
            <a:ext cx="243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Computing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array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core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HEPSPEC06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2160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22700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890397"/>
            <a:ext cx="3019425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890397"/>
            <a:ext cx="318770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9700" y="3702735"/>
            <a:ext cx="22733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RRC-KI-T1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66000" y="5163235"/>
            <a:ext cx="11303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DSS</a:t>
            </a:r>
            <a:endParaRPr lang="ru-RU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algn="ctr"/>
            <a:r>
              <a:rPr lang="en-US" sz="1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636</a:t>
            </a:r>
            <a:r>
              <a:rPr lang="ru-RU" sz="1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Т</a:t>
            </a:r>
            <a:r>
              <a:rPr lang="en-US" sz="1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B</a:t>
            </a:r>
            <a:endParaRPr lang="ru-RU" sz="1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05600" y="4261535"/>
            <a:ext cx="243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Computing array </a:t>
            </a:r>
            <a:endParaRPr lang="en-US" sz="16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core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HEPSPEC06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1052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540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56400" y="3690035"/>
            <a:ext cx="22733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RRC-KI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444959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3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6875" y="0"/>
            <a:ext cx="5702300" cy="738664"/>
          </a:xfrm>
        </p:spPr>
        <p:txBody>
          <a:bodyPr lIns="0" tIns="0" rIns="0" bIns="0" anchor="t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Usage statistics of resources of </a:t>
            </a: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Tier-1 (RRC-KI-T1) </a:t>
            </a: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for LHC experiments</a:t>
            </a: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.</a:t>
            </a:r>
            <a:endParaRPr lang="en-US" sz="2400" b="1" i="1" dirty="0" smtClean="0">
              <a:ln w="1905"/>
              <a:solidFill>
                <a:srgbClr val="004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2" name="Изображение 1" descr="Jobs_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622"/>
            <a:ext cx="9359900" cy="28253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949236"/>
            <a:ext cx="9144000" cy="7398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>
                <a:ln w="50800"/>
                <a:solidFill>
                  <a:srgbClr val="000090"/>
                </a:solidFill>
              </a:rPr>
              <a:t>This chart shows a summary of the accounting records for this site. </a:t>
            </a:r>
            <a:endParaRPr lang="en-US" b="1" dirty="0" smtClean="0">
              <a:ln w="50800"/>
              <a:solidFill>
                <a:srgbClr val="000090"/>
              </a:solidFill>
            </a:endParaRPr>
          </a:p>
          <a:p>
            <a:pPr algn="ctr"/>
            <a:r>
              <a:rPr lang="en-US" b="1" dirty="0" smtClean="0">
                <a:ln w="50800"/>
                <a:solidFill>
                  <a:srgbClr val="000090"/>
                </a:solidFill>
              </a:rPr>
              <a:t>The </a:t>
            </a:r>
            <a:r>
              <a:rPr lang="en-US" b="1" dirty="0">
                <a:ln w="50800"/>
                <a:solidFill>
                  <a:srgbClr val="000090"/>
                </a:solidFill>
              </a:rPr>
              <a:t>records are </a:t>
            </a:r>
            <a:r>
              <a:rPr lang="en-US" b="1" dirty="0" err="1">
                <a:ln w="50800"/>
                <a:solidFill>
                  <a:srgbClr val="000090"/>
                </a:solidFill>
              </a:rPr>
              <a:t>organised</a:t>
            </a:r>
            <a:r>
              <a:rPr lang="en-US" b="1" dirty="0">
                <a:ln w="50800"/>
                <a:solidFill>
                  <a:srgbClr val="000090"/>
                </a:solidFill>
              </a:rPr>
              <a:t> according to VO (only information about LHC VOs is returned). </a:t>
            </a:r>
            <a:endParaRPr lang="ru-RU" b="1" dirty="0">
              <a:ln w="50800"/>
              <a:solidFill>
                <a:srgbClr val="00009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1000"/>
            <a:ext cx="9134231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10863"/>
      </p:ext>
    </p:extLst>
  </p:cSld>
  <p:clrMapOvr>
    <a:masterClrMapping/>
  </p:clrMapOvr>
  <p:transition xmlns:p14="http://schemas.microsoft.com/office/powerpoint/2010/main" spd="slow" advTm="10004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6875" y="0"/>
            <a:ext cx="5702300" cy="738664"/>
          </a:xfrm>
        </p:spPr>
        <p:txBody>
          <a:bodyPr lIns="0" tIns="0" rIns="0" bIns="0" anchor="t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Usage statistics of resources of Tier</a:t>
            </a: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-2 </a:t>
            </a: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(RRC-</a:t>
            </a: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KI) </a:t>
            </a: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for LHC experiments</a:t>
            </a:r>
            <a:endParaRPr lang="en-US" sz="2400" b="1" i="1" dirty="0" smtClean="0">
              <a:ln w="1905"/>
              <a:solidFill>
                <a:srgbClr val="004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3" name="Изображение 2" descr="Jobs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" y="4102100"/>
            <a:ext cx="9129735" cy="27559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98436"/>
            <a:ext cx="9144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>
                <a:ln w="50800"/>
                <a:solidFill>
                  <a:srgbClr val="000090"/>
                </a:solidFill>
              </a:rPr>
              <a:t>This chart shows a summary of the accounting records </a:t>
            </a:r>
            <a:r>
              <a:rPr lang="en-US" b="1" dirty="0" smtClean="0">
                <a:ln w="50800"/>
                <a:solidFill>
                  <a:srgbClr val="000090"/>
                </a:solidFill>
              </a:rPr>
              <a:t>for </a:t>
            </a:r>
            <a:r>
              <a:rPr lang="en-US" b="1" dirty="0">
                <a:ln w="50800"/>
                <a:solidFill>
                  <a:srgbClr val="000090"/>
                </a:solidFill>
              </a:rPr>
              <a:t>this site. </a:t>
            </a:r>
            <a:endParaRPr lang="en-US" b="1" dirty="0" smtClean="0">
              <a:ln w="50800"/>
              <a:solidFill>
                <a:srgbClr val="000090"/>
              </a:solidFill>
            </a:endParaRPr>
          </a:p>
          <a:p>
            <a:pPr algn="ctr"/>
            <a:r>
              <a:rPr lang="en-US" b="1" dirty="0" smtClean="0">
                <a:ln w="50800"/>
                <a:solidFill>
                  <a:srgbClr val="000090"/>
                </a:solidFill>
              </a:rPr>
              <a:t>The </a:t>
            </a:r>
            <a:r>
              <a:rPr lang="en-US" b="1" dirty="0">
                <a:ln w="50800"/>
                <a:solidFill>
                  <a:srgbClr val="000090"/>
                </a:solidFill>
              </a:rPr>
              <a:t>records are </a:t>
            </a:r>
            <a:r>
              <a:rPr lang="en-US" b="1" dirty="0" err="1">
                <a:ln w="50800"/>
                <a:solidFill>
                  <a:srgbClr val="000090"/>
                </a:solidFill>
              </a:rPr>
              <a:t>organised</a:t>
            </a:r>
            <a:r>
              <a:rPr lang="en-US" b="1" dirty="0">
                <a:ln w="50800"/>
                <a:solidFill>
                  <a:srgbClr val="000090"/>
                </a:solidFill>
              </a:rPr>
              <a:t> according to VO (only information about LHC VOs is returned). </a:t>
            </a:r>
            <a:endParaRPr lang="ru-RU" b="1" dirty="0">
              <a:ln w="50800"/>
              <a:solidFill>
                <a:srgbClr val="000090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2229"/>
            <a:ext cx="9144000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63302"/>
      </p:ext>
    </p:extLst>
  </p:cSld>
  <p:clrMapOvr>
    <a:masterClrMapping/>
  </p:clrMapOvr>
  <p:transition xmlns:p14="http://schemas.microsoft.com/office/powerpoint/2010/main" spd="slow" advTm="10004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6875" y="0"/>
            <a:ext cx="5702300" cy="738664"/>
          </a:xfrm>
        </p:spPr>
        <p:txBody>
          <a:bodyPr lIns="0" tIns="0" rIns="0" bIns="0" anchor="t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Usage statistics of resources of </a:t>
            </a: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centers for VO-ALICE.</a:t>
            </a:r>
            <a:endParaRPr lang="en-US" sz="2400" b="1" i="1" dirty="0" smtClean="0">
              <a:ln w="1905"/>
              <a:solidFill>
                <a:srgbClr val="004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2" name="Изображение 1" descr="AliceJob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3685907"/>
            <a:ext cx="7188200" cy="2169829"/>
          </a:xfrm>
          <a:prstGeom prst="rect">
            <a:avLst/>
          </a:prstGeom>
        </p:spPr>
      </p:pic>
      <p:pic>
        <p:nvPicPr>
          <p:cNvPr id="3" name="Изображение 2" descr="Alice_Jobs_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00" y="914400"/>
            <a:ext cx="7194400" cy="21717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1" y="1160462"/>
            <a:ext cx="790575" cy="1343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124538"/>
            <a:ext cx="9144000" cy="523220"/>
          </a:xfrm>
          <a:prstGeom prst="rect">
            <a:avLst/>
          </a:prstGeom>
          <a:solidFill>
            <a:srgbClr val="FFF9F6"/>
          </a:solidFill>
        </p:spPr>
        <p:txBody>
          <a:bodyPr wrap="square">
            <a:spAutoFit/>
          </a:bodyPr>
          <a:lstStyle/>
          <a:p>
            <a:r>
              <a:rPr lang="en-US" dirty="0"/>
              <a:t>	</a:t>
            </a:r>
            <a:r>
              <a:rPr lang="en-US" sz="1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Name </a:t>
            </a:r>
            <a:r>
              <a:rPr lang="en-US" sz="1000" b="1" dirty="0">
                <a:solidFill>
                  <a:srgbClr val="000090"/>
                </a:solidFill>
                <a:latin typeface="Times New Roman"/>
                <a:cs typeface="Times New Roman"/>
              </a:rPr>
              <a:t>	Status 	Size 	Used 	Free 	Usage 	No of files 	Type 	ADD test</a:t>
            </a:r>
          </a:p>
          <a:p>
            <a:r>
              <a:rPr lang="en-US" sz="1000" b="1" dirty="0">
                <a:solidFill>
                  <a:srgbClr val="004C00"/>
                </a:solidFill>
                <a:latin typeface="Times New Roman"/>
                <a:cs typeface="Times New Roman"/>
              </a:rPr>
              <a:t>ALICE::RRC_KI_T1::EOS 	OK 	150 TB 	23.6% 	114.6 TB 	35.4 TB 	764.7 K 	FILE 	OK</a:t>
            </a:r>
            <a:endParaRPr lang="ru-RU" sz="1000" b="1" dirty="0">
              <a:solidFill>
                <a:srgbClr val="004C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Изображение 5" descr="Снимок экрана 2014-07-01 в 11.29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0498"/>
            <a:ext cx="6007100" cy="331602"/>
          </a:xfrm>
          <a:prstGeom prst="rect">
            <a:avLst/>
          </a:prstGeom>
        </p:spPr>
      </p:pic>
      <p:pic>
        <p:nvPicPr>
          <p:cNvPr id="8" name="Изображение 7" descr="Снимок экрана 2014-07-01 в 11.30.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8266"/>
            <a:ext cx="6007100" cy="433634"/>
          </a:xfrm>
          <a:prstGeom prst="rect">
            <a:avLst/>
          </a:prstGeom>
        </p:spPr>
      </p:pic>
      <p:pic>
        <p:nvPicPr>
          <p:cNvPr id="9" name="Изображение 8" descr="Снимок экрана 2014-07-01 в 11.31.4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5942683"/>
            <a:ext cx="726974" cy="21681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1" y="4183062"/>
            <a:ext cx="790575" cy="1343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784385"/>
      </p:ext>
    </p:extLst>
  </p:cSld>
  <p:clrMapOvr>
    <a:masterClrMapping/>
  </p:clrMapOvr>
  <p:transition xmlns:p14="http://schemas.microsoft.com/office/powerpoint/2010/main" spd="slow" advTm="10004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6875" y="0"/>
            <a:ext cx="5702300" cy="738664"/>
          </a:xfrm>
        </p:spPr>
        <p:txBody>
          <a:bodyPr lIns="0" tIns="0" rIns="0" bIns="0" anchor="t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Usage statistics of resources of centers for</a:t>
            </a: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VO-ATLAS</a:t>
            </a:r>
            <a:endParaRPr lang="en-US" sz="2400" b="1" i="1" dirty="0" smtClean="0">
              <a:ln w="1905"/>
              <a:solidFill>
                <a:srgbClr val="004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2" name="Изображение 1" descr="ATLAS_Job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96" y="2019300"/>
            <a:ext cx="4585904" cy="1397000"/>
          </a:xfrm>
          <a:prstGeom prst="rect">
            <a:avLst/>
          </a:prstGeom>
        </p:spPr>
      </p:pic>
      <p:pic>
        <p:nvPicPr>
          <p:cNvPr id="3" name="Изображение 2" descr="Atlas_jobs_T2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9300"/>
            <a:ext cx="4648201" cy="140310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4814690"/>
            <a:ext cx="1047750" cy="1738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Снимок экрана 2014-06-30 в 15.09.3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9144000" cy="10922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6014" y="3416300"/>
            <a:ext cx="4597986" cy="12827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12920"/>
            <a:ext cx="4610100" cy="1286080"/>
          </a:xfrm>
          <a:prstGeom prst="rect">
            <a:avLst/>
          </a:prstGeom>
        </p:spPr>
      </p:pic>
      <p:pic>
        <p:nvPicPr>
          <p:cNvPr id="4" name="Изображение 3" descr="Снимок экрана 2014-07-01 в 11.36.45.p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4686300"/>
            <a:ext cx="2912428" cy="1639491"/>
          </a:xfrm>
          <a:prstGeom prst="rect">
            <a:avLst/>
          </a:prstGeom>
        </p:spPr>
      </p:pic>
      <p:pic>
        <p:nvPicPr>
          <p:cNvPr id="6" name="Изображение 5" descr="Снимок экрана 2014-07-01 в 11.39.00.pn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61" y="4699727"/>
            <a:ext cx="2911239" cy="16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38981"/>
      </p:ext>
    </p:extLst>
  </p:cSld>
  <p:clrMapOvr>
    <a:masterClrMapping/>
  </p:clrMapOvr>
  <p:transition xmlns:p14="http://schemas.microsoft.com/office/powerpoint/2010/main" spd="slow" advTm="10004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6875" y="0"/>
            <a:ext cx="5702300" cy="738664"/>
          </a:xfrm>
        </p:spPr>
        <p:txBody>
          <a:bodyPr lIns="0" tIns="0" rIns="0" bIns="0" anchor="t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Usage statistics of resources of centers </a:t>
            </a: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for VO-</a:t>
            </a:r>
            <a:r>
              <a:rPr lang="en-US" sz="2400" b="1" i="1" dirty="0" err="1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LHCb</a:t>
            </a:r>
            <a:r>
              <a:rPr lang="en-US" sz="2400" b="1" i="1" dirty="0" smtClean="0">
                <a:ln w="1905"/>
                <a:solidFill>
                  <a:srgbClr val="004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.</a:t>
            </a:r>
            <a:endParaRPr lang="en-US" sz="2400" b="1" i="1" dirty="0" smtClean="0">
              <a:ln w="1905"/>
              <a:solidFill>
                <a:srgbClr val="004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2" name="Изображение 1" descr="LHCb_Jobs_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400"/>
            <a:ext cx="4543832" cy="1409700"/>
          </a:xfrm>
          <a:prstGeom prst="rect">
            <a:avLst/>
          </a:prstGeom>
        </p:spPr>
      </p:pic>
      <p:pic>
        <p:nvPicPr>
          <p:cNvPr id="3" name="Изображение 2" descr="LHCb_Job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2560767"/>
            <a:ext cx="4686300" cy="141460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816600"/>
            <a:ext cx="1371600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 descr="Снимок экрана 2014-06-30 в 15.44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88258"/>
          </a:xfrm>
          <a:prstGeom prst="rect">
            <a:avLst/>
          </a:prstGeom>
        </p:spPr>
      </p:pic>
      <p:pic>
        <p:nvPicPr>
          <p:cNvPr id="6" name="Изображение 5" descr="Снимок экрана 2014-06-30 в 15.45.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37997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3900" y="3997120"/>
            <a:ext cx="4610100" cy="1286079"/>
          </a:xfrm>
          <a:prstGeom prst="rect">
            <a:avLst/>
          </a:prstGeom>
        </p:spPr>
      </p:pic>
      <p:pic>
        <p:nvPicPr>
          <p:cNvPr id="9" name="Изображение 8" descr="Снимок экрана 2014-07-01 в 11.29.1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522"/>
            <a:ext cx="4521200" cy="249578"/>
          </a:xfrm>
          <a:prstGeom prst="rect">
            <a:avLst/>
          </a:prstGeom>
        </p:spPr>
      </p:pic>
      <p:pic>
        <p:nvPicPr>
          <p:cNvPr id="10" name="Изображение 9" descr="Снимок экрана 2014-07-01 в 11.30.1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4728"/>
            <a:ext cx="4521200" cy="326371"/>
          </a:xfrm>
          <a:prstGeom prst="rect">
            <a:avLst/>
          </a:prstGeom>
        </p:spPr>
      </p:pic>
      <p:pic>
        <p:nvPicPr>
          <p:cNvPr id="11" name="Изображение 10" descr="Снимок экрана 2014-07-01 в 11.31.4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4751714"/>
            <a:ext cx="547152" cy="16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09322"/>
      </p:ext>
    </p:extLst>
  </p:cSld>
  <p:clrMapOvr>
    <a:masterClrMapping/>
  </p:clrMapOvr>
  <p:transition xmlns:p14="http://schemas.microsoft.com/office/powerpoint/2010/main" spd="slow" advTm="10004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96875" y="0"/>
            <a:ext cx="5702300" cy="369332"/>
          </a:xfrm>
        </p:spPr>
        <p:txBody>
          <a:bodyPr lIns="0" tIns="0" rIns="0" bIns="0" anchor="t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>
                <a:solidFill>
                  <a:srgbClr val="004C00"/>
                </a:solidFill>
                <a:latin typeface="Times New Roman"/>
                <a:cs typeface="Times New Roman"/>
              </a:rPr>
              <a:t>Basic </a:t>
            </a:r>
            <a:r>
              <a:rPr lang="en-US" sz="2400" b="1" i="1" dirty="0" smtClean="0">
                <a:solidFill>
                  <a:srgbClr val="004C00"/>
                </a:solidFill>
                <a:latin typeface="Times New Roman"/>
                <a:cs typeface="Times New Roman"/>
              </a:rPr>
              <a:t>infrastructure </a:t>
            </a:r>
            <a:r>
              <a:rPr lang="en-US" sz="2400" b="1" i="1" dirty="0">
                <a:solidFill>
                  <a:srgbClr val="004C00"/>
                </a:solidFill>
                <a:latin typeface="Times New Roman"/>
                <a:cs typeface="Times New Roman"/>
              </a:rPr>
              <a:t>of </a:t>
            </a:r>
            <a:r>
              <a:rPr lang="en-US" sz="2400" b="1" i="1" dirty="0" smtClean="0">
                <a:solidFill>
                  <a:srgbClr val="004C00"/>
                </a:solidFill>
                <a:latin typeface="Times New Roman"/>
                <a:cs typeface="Times New Roman"/>
              </a:rPr>
              <a:t>the</a:t>
            </a:r>
            <a:r>
              <a:rPr lang="en-US" sz="2400" b="1" i="1" dirty="0" smtClean="0">
                <a:solidFill>
                  <a:srgbClr val="004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4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Tier-</a:t>
            </a:r>
            <a:r>
              <a:rPr lang="en-US" sz="2400" b="1" i="1" dirty="0" smtClean="0">
                <a:solidFill>
                  <a:srgbClr val="004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1&amp;2 </a:t>
            </a:r>
            <a:r>
              <a:rPr lang="en-US" sz="2400" b="1" i="1" dirty="0" smtClean="0">
                <a:solidFill>
                  <a:srgbClr val="004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centers</a:t>
            </a:r>
            <a:endParaRPr lang="en-US" sz="2400" b="1" i="1" dirty="0" smtClean="0">
              <a:solidFill>
                <a:srgbClr val="004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958564"/>
            <a:ext cx="9143999" cy="5366036"/>
          </a:xfrm>
          <a:prstGeom prst="rect">
            <a:avLst/>
          </a:prstGeom>
          <a:pattFill prst="narHorz">
            <a:fgClr>
              <a:schemeClr val="accent2">
                <a:lumMod val="20000"/>
                <a:lumOff val="80000"/>
              </a:schemeClr>
            </a:fgClr>
            <a:bgClr>
              <a:schemeClr val="accent2"/>
            </a:bgClr>
          </a:pattFill>
          <a:ln>
            <a:solidFill>
              <a:schemeClr val="accent1">
                <a:shade val="50000"/>
              </a:schemeClr>
            </a:solidFill>
          </a:ln>
          <a:effectLst>
            <a:glow rad="469900">
              <a:schemeClr val="accent1">
                <a:alpha val="58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49800" y="1117600"/>
            <a:ext cx="4394200" cy="2324100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Service subsystem:</a:t>
            </a:r>
          </a:p>
          <a:p>
            <a:pPr algn="r"/>
            <a:r>
              <a:rPr lang="en-US" sz="1400" b="1" dirty="0" smtClean="0">
                <a:solidFill>
                  <a:srgbClr val="000090"/>
                </a:solidFill>
              </a:rPr>
              <a:t>EGI services: </a:t>
            </a:r>
            <a:r>
              <a:rPr lang="en-US" sz="1400" dirty="0" smtClean="0">
                <a:solidFill>
                  <a:srgbClr val="000090"/>
                </a:solidFill>
              </a:rPr>
              <a:t>APEL; Top-BDII; Site-BDII; CREAM CE; </a:t>
            </a:r>
            <a:r>
              <a:rPr lang="en-US" sz="1400" dirty="0" err="1" smtClean="0">
                <a:solidFill>
                  <a:srgbClr val="000090"/>
                </a:solidFill>
              </a:rPr>
              <a:t>ngi</a:t>
            </a:r>
            <a:r>
              <a:rPr lang="en-US" sz="1400" dirty="0" smtClean="0">
                <a:solidFill>
                  <a:srgbClr val="000090"/>
                </a:solidFill>
              </a:rPr>
              <a:t>-SAM; SRM; VO-BOX</a:t>
            </a:r>
          </a:p>
          <a:p>
            <a:r>
              <a:rPr lang="en-US" sz="1400" b="1" dirty="0">
                <a:solidFill>
                  <a:srgbClr val="000090"/>
                </a:solidFill>
              </a:rPr>
              <a:t>Tier-1 Grid </a:t>
            </a:r>
            <a:r>
              <a:rPr lang="en-US" sz="1400" b="1" dirty="0" smtClean="0">
                <a:solidFill>
                  <a:srgbClr val="000090"/>
                </a:solidFill>
              </a:rPr>
              <a:t>services:</a:t>
            </a:r>
            <a:endParaRPr lang="en-US" sz="1400" dirty="0" smtClean="0">
              <a:solidFill>
                <a:srgbClr val="000090"/>
              </a:solidFill>
            </a:endParaRPr>
          </a:p>
          <a:p>
            <a:r>
              <a:rPr lang="en-US" sz="1400" dirty="0" err="1">
                <a:solidFill>
                  <a:srgbClr val="000090"/>
                </a:solidFill>
              </a:rPr>
              <a:t>dCache</a:t>
            </a:r>
            <a:r>
              <a:rPr lang="en-US" sz="1400" dirty="0">
                <a:solidFill>
                  <a:srgbClr val="000090"/>
                </a:solidFill>
              </a:rPr>
              <a:t> 2.2.24 + </a:t>
            </a:r>
            <a:r>
              <a:rPr lang="en-US" sz="1400" dirty="0" err="1">
                <a:solidFill>
                  <a:srgbClr val="000090"/>
                </a:solidFill>
              </a:rPr>
              <a:t>Enstore</a:t>
            </a:r>
            <a:r>
              <a:rPr lang="en-US" sz="1400" dirty="0">
                <a:solidFill>
                  <a:srgbClr val="000090"/>
                </a:solidFill>
              </a:rPr>
              <a:t> (ATLAS) tape instance</a:t>
            </a:r>
            <a:br>
              <a:rPr lang="en-US" sz="1400" dirty="0">
                <a:solidFill>
                  <a:srgbClr val="000090"/>
                </a:solidFill>
              </a:rPr>
            </a:br>
            <a:r>
              <a:rPr lang="en-US" sz="1400" dirty="0" err="1">
                <a:solidFill>
                  <a:srgbClr val="000090"/>
                </a:solidFill>
              </a:rPr>
              <a:t>dCache</a:t>
            </a:r>
            <a:r>
              <a:rPr lang="en-US" sz="1400" dirty="0">
                <a:solidFill>
                  <a:srgbClr val="000090"/>
                </a:solidFill>
              </a:rPr>
              <a:t> 2.2.24 (ATLAS) disk instance</a:t>
            </a:r>
            <a:br>
              <a:rPr lang="en-US" sz="1400" dirty="0">
                <a:solidFill>
                  <a:srgbClr val="000090"/>
                </a:solidFill>
              </a:rPr>
            </a:br>
            <a:r>
              <a:rPr lang="en-US" sz="1400" dirty="0" err="1">
                <a:solidFill>
                  <a:srgbClr val="000090"/>
                </a:solidFill>
              </a:rPr>
              <a:t>dCache</a:t>
            </a:r>
            <a:r>
              <a:rPr lang="en-US" sz="1400" dirty="0">
                <a:solidFill>
                  <a:srgbClr val="000090"/>
                </a:solidFill>
              </a:rPr>
              <a:t> 2.6.22 (</a:t>
            </a:r>
            <a:r>
              <a:rPr lang="en-US" sz="1400" dirty="0" err="1">
                <a:solidFill>
                  <a:srgbClr val="000090"/>
                </a:solidFill>
              </a:rPr>
              <a:t>LHCb</a:t>
            </a:r>
            <a:r>
              <a:rPr lang="en-US" sz="1400" dirty="0">
                <a:solidFill>
                  <a:srgbClr val="000090"/>
                </a:solidFill>
              </a:rPr>
              <a:t>) disk instance</a:t>
            </a:r>
            <a:br>
              <a:rPr lang="en-US" sz="1400" dirty="0">
                <a:solidFill>
                  <a:srgbClr val="000090"/>
                </a:solidFill>
              </a:rPr>
            </a:br>
            <a:r>
              <a:rPr lang="en-US" sz="1400" dirty="0" err="1">
                <a:solidFill>
                  <a:srgbClr val="000090"/>
                </a:solidFill>
              </a:rPr>
              <a:t>xrootd</a:t>
            </a:r>
            <a:r>
              <a:rPr lang="en-US" sz="1400" dirty="0">
                <a:solidFill>
                  <a:srgbClr val="000090"/>
                </a:solidFill>
              </a:rPr>
              <a:t> - EOS 0.3.19 (Alice) disk </a:t>
            </a:r>
            <a:r>
              <a:rPr lang="en-US" sz="1400" dirty="0" smtClean="0">
                <a:solidFill>
                  <a:srgbClr val="000090"/>
                </a:solidFill>
              </a:rPr>
              <a:t>instance</a:t>
            </a:r>
            <a:endParaRPr lang="en-US" sz="140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services: </a:t>
            </a:r>
            <a:r>
              <a:rPr lang="en-US" sz="1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NAT; DNS; Proxy</a:t>
            </a:r>
            <a:endParaRPr lang="ru-RU" sz="14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5400000">
            <a:off x="4146081" y="298917"/>
            <a:ext cx="851836" cy="9144001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0090"/>
                </a:solidFill>
              </a:rPr>
              <a:t>Operational management </a:t>
            </a:r>
            <a:r>
              <a:rPr lang="en-US" b="1" dirty="0" smtClean="0">
                <a:solidFill>
                  <a:srgbClr val="000090"/>
                </a:solidFill>
              </a:rPr>
              <a:t>subsystem</a:t>
            </a:r>
            <a:r>
              <a:rPr lang="ru-RU" b="1" dirty="0" smtClean="0">
                <a:solidFill>
                  <a:srgbClr val="000090"/>
                </a:solidFill>
              </a:rPr>
              <a:t>.</a:t>
            </a:r>
          </a:p>
          <a:p>
            <a:pPr algn="ctr"/>
            <a:r>
              <a:rPr lang="en-US" sz="1400" dirty="0">
                <a:solidFill>
                  <a:srgbClr val="000090"/>
                </a:solidFill>
              </a:rPr>
              <a:t>Shifts, </a:t>
            </a:r>
            <a:r>
              <a:rPr lang="en-US" sz="1400" dirty="0" smtClean="0">
                <a:solidFill>
                  <a:srgbClr val="000090"/>
                </a:solidFill>
              </a:rPr>
              <a:t>resources (</a:t>
            </a:r>
            <a:r>
              <a:rPr lang="en-US" sz="1400" dirty="0" err="1" smtClean="0">
                <a:solidFill>
                  <a:srgbClr val="000090"/>
                </a:solidFill>
              </a:rPr>
              <a:t>Griki</a:t>
            </a:r>
            <a:r>
              <a:rPr lang="en-US" sz="1400" dirty="0" smtClean="0">
                <a:solidFill>
                  <a:srgbClr val="000090"/>
                </a:solidFill>
              </a:rPr>
              <a:t>-DB, Puppet, e-mails, phone)</a:t>
            </a:r>
            <a:endParaRPr lang="ru-RU" sz="1400" dirty="0" smtClean="0">
              <a:solidFill>
                <a:srgbClr val="00009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 rot="5400000">
            <a:off x="4134292" y="1174309"/>
            <a:ext cx="875416" cy="9144000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Engineering subsystems.</a:t>
            </a:r>
          </a:p>
          <a:p>
            <a:pPr algn="ctr"/>
            <a:r>
              <a:rPr lang="en-US" sz="1400" dirty="0">
                <a:solidFill>
                  <a:srgbClr val="000090"/>
                </a:solidFill>
              </a:rPr>
              <a:t>Electricity; Battery cabinets; Motor-generators; </a:t>
            </a:r>
            <a:r>
              <a:rPr lang="en-US" sz="1400" dirty="0" smtClean="0">
                <a:solidFill>
                  <a:srgbClr val="000090"/>
                </a:solidFill>
              </a:rPr>
              <a:t>Refrigeration.</a:t>
            </a:r>
            <a:endParaRPr lang="en-US" sz="1400" dirty="0">
              <a:solidFill>
                <a:srgbClr val="000090"/>
              </a:solidFill>
              <a:effectLst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40206" y="2324100"/>
            <a:ext cx="2922294" cy="1117600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0090"/>
                </a:solidFill>
              </a:rPr>
              <a:t>Storage </a:t>
            </a:r>
            <a:r>
              <a:rPr lang="en-US" b="1" dirty="0" smtClean="0">
                <a:solidFill>
                  <a:srgbClr val="000090"/>
                </a:solidFill>
              </a:rPr>
              <a:t>subsystem:</a:t>
            </a:r>
            <a:endParaRPr lang="en-US" b="1" dirty="0">
              <a:solidFill>
                <a:srgbClr val="000090"/>
              </a:solidFill>
            </a:endParaRPr>
          </a:p>
          <a:p>
            <a:pPr algn="ctr"/>
            <a:r>
              <a:rPr lang="en-US" sz="1400" dirty="0">
                <a:solidFill>
                  <a:srgbClr val="000090"/>
                </a:solidFill>
              </a:rPr>
              <a:t>Disks / Tapes </a:t>
            </a:r>
            <a:br>
              <a:rPr lang="en-US" sz="1400" dirty="0">
                <a:solidFill>
                  <a:srgbClr val="000090"/>
                </a:solidFill>
              </a:rPr>
            </a:br>
            <a:r>
              <a:rPr lang="en-US" sz="1400" dirty="0">
                <a:solidFill>
                  <a:srgbClr val="000090"/>
                </a:solidFill>
              </a:rPr>
              <a:t>2600/2000 </a:t>
            </a:r>
            <a:br>
              <a:rPr lang="en-US" sz="1400" dirty="0">
                <a:solidFill>
                  <a:srgbClr val="000090"/>
                </a:solidFill>
              </a:rPr>
            </a:br>
            <a:r>
              <a:rPr lang="en-US" sz="1400" dirty="0" smtClean="0">
                <a:solidFill>
                  <a:srgbClr val="000090"/>
                </a:solidFill>
              </a:rPr>
              <a:t>Terabyte</a:t>
            </a:r>
            <a:endParaRPr lang="ru-RU" sz="140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0" y="1143000"/>
            <a:ext cx="1830521" cy="2297809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0090"/>
                </a:solidFill>
              </a:rPr>
              <a:t>Data processing </a:t>
            </a:r>
            <a:r>
              <a:rPr lang="en-US" b="1" dirty="0" smtClean="0">
                <a:solidFill>
                  <a:srgbClr val="000090"/>
                </a:solidFill>
              </a:rPr>
              <a:t>subsystem:</a:t>
            </a:r>
          </a:p>
          <a:p>
            <a:pPr algn="ctr"/>
            <a:r>
              <a:rPr lang="en-US" sz="1400" dirty="0">
                <a:solidFill>
                  <a:srgbClr val="000090"/>
                </a:solidFill>
              </a:rPr>
              <a:t>P</a:t>
            </a:r>
            <a:r>
              <a:rPr lang="en-US" sz="1400" dirty="0" smtClean="0">
                <a:solidFill>
                  <a:srgbClr val="000090"/>
                </a:solidFill>
              </a:rPr>
              <a:t>rocessor array</a:t>
            </a:r>
            <a:endParaRPr lang="ru-RU" sz="1400" dirty="0" smtClean="0">
              <a:solidFill>
                <a:srgbClr val="000090"/>
              </a:solidFill>
            </a:endParaRPr>
          </a:p>
          <a:p>
            <a:pPr algn="ctr"/>
            <a:r>
              <a:rPr lang="es-ES_tradnl" sz="1400" dirty="0" smtClean="0">
                <a:solidFill>
                  <a:srgbClr val="000090"/>
                </a:solidFill>
              </a:rPr>
              <a:t>2160 / 22700 </a:t>
            </a:r>
            <a:r>
              <a:rPr lang="es-ES_tradnl" sz="1400" dirty="0">
                <a:solidFill>
                  <a:srgbClr val="000090"/>
                </a:solidFill>
              </a:rPr>
              <a:t/>
            </a:r>
            <a:br>
              <a:rPr lang="es-ES_tradnl" sz="1400" dirty="0">
                <a:solidFill>
                  <a:srgbClr val="000090"/>
                </a:solidFill>
              </a:rPr>
            </a:br>
            <a:r>
              <a:rPr lang="es-ES_tradnl" sz="1200" dirty="0" err="1" smtClean="0">
                <a:solidFill>
                  <a:srgbClr val="000090"/>
                </a:solidFill>
              </a:rPr>
              <a:t>core</a:t>
            </a:r>
            <a:r>
              <a:rPr lang="es-ES_tradnl" sz="1200" dirty="0" smtClean="0">
                <a:solidFill>
                  <a:srgbClr val="000090"/>
                </a:solidFill>
              </a:rPr>
              <a:t> </a:t>
            </a:r>
            <a:r>
              <a:rPr lang="es-ES_tradnl" sz="1200" dirty="0">
                <a:solidFill>
                  <a:srgbClr val="000090"/>
                </a:solidFill>
              </a:rPr>
              <a:t>/ HEPSPEC06</a:t>
            </a:r>
            <a:endParaRPr lang="en-US" sz="1200" dirty="0" smtClean="0">
              <a:solidFill>
                <a:srgbClr val="000090"/>
              </a:solidFill>
            </a:endParaRPr>
          </a:p>
          <a:p>
            <a:pPr algn="ctr"/>
            <a:endPara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5400000">
            <a:off x="4081436" y="-614333"/>
            <a:ext cx="981130" cy="9144001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/>
                <a:solidFill>
                  <a:srgbClr val="000090"/>
                </a:solidFill>
              </a:rPr>
              <a:t>Internal </a:t>
            </a:r>
            <a:r>
              <a:rPr lang="en-US" b="1" dirty="0">
                <a:ln w="50800"/>
                <a:solidFill>
                  <a:srgbClr val="000090"/>
                </a:solidFill>
              </a:rPr>
              <a:t>monitoring </a:t>
            </a:r>
            <a:r>
              <a:rPr lang="en-US" b="1" dirty="0" smtClean="0">
                <a:ln w="50800"/>
                <a:solidFill>
                  <a:srgbClr val="000090"/>
                </a:solidFill>
              </a:rPr>
              <a:t>subsystem.</a:t>
            </a:r>
          </a:p>
          <a:p>
            <a:pPr algn="ctr"/>
            <a:r>
              <a:rPr lang="en-US" sz="1400" dirty="0">
                <a:ln w="50800"/>
                <a:solidFill>
                  <a:srgbClr val="000090"/>
                </a:solidFill>
              </a:rPr>
              <a:t>https://orb.t1.grid.kiae.ru/</a:t>
            </a:r>
            <a:r>
              <a:rPr lang="en-US" sz="1400" dirty="0" err="1">
                <a:ln w="50800"/>
                <a:solidFill>
                  <a:srgbClr val="000090"/>
                </a:solidFill>
              </a:rPr>
              <a:t>nagios</a:t>
            </a:r>
            <a:r>
              <a:rPr lang="en-US" sz="1400" dirty="0" smtClean="0">
                <a:ln w="50800"/>
                <a:solidFill>
                  <a:srgbClr val="000090"/>
                </a:solidFill>
              </a:rPr>
              <a:t>/</a:t>
            </a:r>
            <a:endParaRPr lang="ru-RU" sz="1400" dirty="0">
              <a:ln w="50800"/>
              <a:solidFill>
                <a:srgbClr val="00009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16100" y="1143000"/>
            <a:ext cx="2908300" cy="1186267"/>
          </a:xfrm>
          <a:prstGeom prst="roundRect">
            <a:avLst/>
          </a:prstGeom>
          <a:solidFill>
            <a:schemeClr val="accent1">
              <a:alpha val="6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0090"/>
                </a:solidFill>
              </a:rPr>
              <a:t>Telecommunications </a:t>
            </a:r>
            <a:r>
              <a:rPr lang="en-US" b="1" dirty="0" smtClean="0">
                <a:solidFill>
                  <a:srgbClr val="000090"/>
                </a:solidFill>
              </a:rPr>
              <a:t>subsystem:</a:t>
            </a:r>
          </a:p>
          <a:p>
            <a:pPr algn="ctr"/>
            <a:r>
              <a:rPr lang="en-US" sz="1400" dirty="0">
                <a:solidFill>
                  <a:srgbClr val="000090"/>
                </a:solidFill>
              </a:rPr>
              <a:t>External links</a:t>
            </a:r>
            <a:r>
              <a:rPr lang="en-US" sz="1400" dirty="0" smtClean="0">
                <a:solidFill>
                  <a:srgbClr val="000090"/>
                </a:solidFill>
              </a:rPr>
              <a:t>;</a:t>
            </a:r>
          </a:p>
          <a:p>
            <a:pPr algn="ctr"/>
            <a:r>
              <a:rPr lang="en-US" sz="1400" dirty="0">
                <a:solidFill>
                  <a:srgbClr val="000090"/>
                </a:solidFill>
              </a:rPr>
              <a:t>I</a:t>
            </a:r>
            <a:r>
              <a:rPr lang="en-US" sz="1400" dirty="0" smtClean="0">
                <a:solidFill>
                  <a:srgbClr val="000090"/>
                </a:solidFill>
              </a:rPr>
              <a:t>nternal </a:t>
            </a:r>
            <a:r>
              <a:rPr lang="en-US" sz="1400" dirty="0">
                <a:solidFill>
                  <a:srgbClr val="000090"/>
                </a:solidFill>
              </a:rPr>
              <a:t>telecommunications </a:t>
            </a:r>
            <a:br>
              <a:rPr lang="en-US" sz="1400" dirty="0">
                <a:solidFill>
                  <a:srgbClr val="000090"/>
                </a:solidFill>
              </a:rPr>
            </a:br>
            <a:r>
              <a:rPr lang="en-US" sz="1400" dirty="0">
                <a:solidFill>
                  <a:srgbClr val="000090"/>
                </a:solidFill>
              </a:rPr>
              <a:t>topology</a:t>
            </a:r>
            <a:endParaRPr lang="ru-RU" sz="140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932646"/>
      </p:ext>
    </p:extLst>
  </p:cSld>
  <p:clrMapOvr>
    <a:masterClrMapping/>
  </p:clrMapOvr>
  <p:transition xmlns:p14="http://schemas.microsoft.com/office/powerpoint/2010/main" spd="slow" advTm="10004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021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2&quot;&gt;&lt;elem m_fUsage=&quot;1.89999999999999990000E+000&quot;&gt;&lt;m_ppcolschidx val=&quot;0&quot;/&gt;&lt;m_rgb r=&quot;0&quot; g=&quot;93&quot; b=&quot;44&quot;/&gt;&lt;/elem&gt;&lt;elem m_fUsage=&quot;8.10000000000000050000E-001&quot;&gt;&lt;m_ppcolschidx val=&quot;0&quot;/&gt;&lt;m_rgb r=&quot;ff&quot; g=&quot;ac&quot; b=&quot;5&quot;/&gt;&lt;/elem&gt;&lt;/m_vecMRU&gt;&lt;/m_mruColor&gt;&lt;m_mapectfillschemeMRU/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m_chDecimalSymbol17909&gt;,&lt;/m_chDecimalSymbol17909&gt;&lt;m_nGroupingDigits17909 val=&quot;3&quot;/&gt;&lt;m_chGroupingSymbol17909&gt;.&lt;/m_chGroupingSymbol17909&gt;&lt;/m_precDefault&gt;&lt;/CDefaultPrec&gt;&lt;/root&gt;"/>
  <p:tag name="THINKCELLUNDODONOTDELETE" val="7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7YcTwOZNE6Ua_5ynHFkO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IhxM.4DE.lRjl6LUv0Y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RojYvXmUOxfmkvCs5P5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qNp2xRkk66KMSER8wTE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UgqabgE0iZyK6D_u5.T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TO1VikT9UKWF2YHL9NmL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7YcTwOZNE6Ua_5ynHFkO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IhxM.4DE.lRjl6LUv0Y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RojYvXmUOxfmkvCs5P5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TO1VikT9UKWF2YHL9N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qNp2xRkk66KMSER8wTE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UgqabgE0iZyK6D_u5.T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7YcTwOZNE6Ua_5ynHFkO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IhxM.4DE.lRjl6LUv0Y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RojYvXmUOxfmkvCs5P5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qNp2xRkk66KMSER8wTE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UgqabgE0iZyK6D_u5.T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TO1VikT9UKWF2YHL9NmLg"/>
</p:tagLst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20627</TotalTime>
  <Words>687</Words>
  <Application>Microsoft Macintosh PowerPoint</Application>
  <PresentationFormat>Экран (4:3)</PresentationFormat>
  <Paragraphs>130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Техническая</vt:lpstr>
      <vt:lpstr>1_Техническая</vt:lpstr>
      <vt:lpstr>2_Техническая</vt:lpstr>
      <vt:lpstr>think-cell Slide</vt:lpstr>
      <vt:lpstr>Презентация PowerPoint</vt:lpstr>
      <vt:lpstr>Index:</vt:lpstr>
      <vt:lpstr>Tier-1&amp;2 at Kurchatov Institute for the LHC experiments. Current status.</vt:lpstr>
      <vt:lpstr>Usage statistics of resources of Tier-1 (RRC-KI-T1) for LHC experiments.</vt:lpstr>
      <vt:lpstr>Usage statistics of resources of Tier-2 (RRC-KI) for LHC experiments</vt:lpstr>
      <vt:lpstr>Usage statistics of resources of centers for VO-ALICE.</vt:lpstr>
      <vt:lpstr>Usage statistics of resources of centers for VO-ATLAS</vt:lpstr>
      <vt:lpstr>Usage statistics of resources of centers for VO-LHCb.</vt:lpstr>
      <vt:lpstr>Basic infrastructure of the Tier-1&amp;2 centers</vt:lpstr>
      <vt:lpstr>Operational management subsystem.</vt:lpstr>
      <vt:lpstr>Modernization of the Tier-1:</vt:lpstr>
      <vt:lpstr>Plans by change of resources of Tier-1.</vt:lpstr>
      <vt:lpstr>Next Steps:</vt:lpstr>
      <vt:lpstr>Tier-1&amp;2 at Kurchatov Institute for the LHC experiments. Current status.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Машевская</dc:creator>
  <cp:lastModifiedBy>Yury Lazin</cp:lastModifiedBy>
  <cp:revision>609</cp:revision>
  <cp:lastPrinted>2011-07-04T09:28:02Z</cp:lastPrinted>
  <dcterms:created xsi:type="dcterms:W3CDTF">2011-06-16T08:59:48Z</dcterms:created>
  <dcterms:modified xsi:type="dcterms:W3CDTF">2014-07-01T19:26:58Z</dcterms:modified>
</cp:coreProperties>
</file>