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0" r:id="rId3"/>
    <p:sldId id="273" r:id="rId4"/>
    <p:sldId id="298" r:id="rId5"/>
    <p:sldId id="299" r:id="rId6"/>
    <p:sldId id="272" r:id="rId7"/>
    <p:sldId id="261" r:id="rId8"/>
    <p:sldId id="288" r:id="rId9"/>
    <p:sldId id="289" r:id="rId10"/>
    <p:sldId id="290" r:id="rId11"/>
    <p:sldId id="292" r:id="rId12"/>
    <p:sldId id="297" r:id="rId13"/>
    <p:sldId id="293" r:id="rId14"/>
    <p:sldId id="300" r:id="rId15"/>
    <p:sldId id="294" r:id="rId16"/>
    <p:sldId id="274" r:id="rId17"/>
    <p:sldId id="275" r:id="rId18"/>
    <p:sldId id="263" r:id="rId19"/>
    <p:sldId id="262" r:id="rId20"/>
    <p:sldId id="302" r:id="rId21"/>
    <p:sldId id="303" r:id="rId22"/>
    <p:sldId id="304" r:id="rId23"/>
    <p:sldId id="305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88" y="-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E3E25-501B-4AD7-AAE5-9E32895E2C0C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48F2-AC41-4143-8956-2B2D0F2F3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45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C0C24-FF54-45AA-BC93-02D06B3AE8C4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F8E5C-04D1-4EE3-9868-3AAA09544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10085-9A80-407E-A0A1-3B6D4B5BAA1F}" type="slidenum">
              <a:rPr lang="ru-RU"/>
              <a:pPr/>
              <a:t>7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AB748-04C3-42A9-A14D-E45E32AED5D9}" type="slidenum">
              <a:rPr lang="ru-RU"/>
              <a:pPr/>
              <a:t>18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CA7B1-0AD3-4EC1-B728-1C4A9711B91B}" type="slidenum">
              <a:rPr lang="ru-RU"/>
              <a:pPr/>
              <a:t>19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ED43B56-F76B-4591-BA06-F6A4CAE1F98D}" type="datetime1">
              <a:rPr lang="ru-RU" smtClean="0"/>
              <a:t>02.07.2014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558B-B3F0-4CB2-B79B-B384ADD2DE16}" type="datetime1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EB8D-CB59-4B04-AD10-26E28ADEC878}" type="datetime1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7AF-11E2-4E6E-A956-56F98B8F4B85}" type="datetime1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F56D-1FAC-45F3-A455-5E1EC75D9AAF}" type="datetime1">
              <a:rPr lang="ru-RU" smtClean="0"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18F4-BDDB-4591-A47E-E2BAEC1B7D15}" type="datetime1">
              <a:rPr lang="ru-RU" smtClean="0"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4D729B-6629-4D1A-8090-510F0E59F2AF}" type="datetime1">
              <a:rPr lang="ru-RU" smtClean="0"/>
              <a:t>02.07.2014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FC0E50D-2344-4F78-ADA3-13DDD7C9A055}" type="datetime1">
              <a:rPr lang="ru-RU" smtClean="0"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E4-7210-472D-9550-6CC1541E6AD4}" type="datetime1">
              <a:rPr lang="ru-RU" smtClean="0"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17DC-1333-4DED-9C9A-F34CB5F6D322}" type="datetime1">
              <a:rPr lang="ru-RU" smtClean="0"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B1C-0A49-4278-A673-FE02538FCC30}" type="datetime1">
              <a:rPr lang="ru-RU" smtClean="0"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8D5D75-FEE6-4F9E-9DE2-76903D154C92}" type="datetime1">
              <a:rPr lang="ru-RU" smtClean="0"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8EE813-9107-451B-8063-FC3FB0A94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34996" cy="2304256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err="1" smtClean="0"/>
              <a:t>NetMax@home</a:t>
            </a:r>
            <a:r>
              <a:rPr lang="en-US" sz="4000" dirty="0" smtClean="0"/>
              <a:t> the project </a:t>
            </a:r>
            <a:br>
              <a:rPr lang="en-US" sz="4000" dirty="0" smtClean="0"/>
            </a:br>
            <a:r>
              <a:rPr lang="en-US" sz="4000" dirty="0" smtClean="0"/>
              <a:t>of the voluntary distributed computing</a:t>
            </a:r>
            <a:br>
              <a:rPr lang="en-US" sz="4000" dirty="0" smtClean="0"/>
            </a:br>
            <a:r>
              <a:rPr lang="en-US" sz="4000" dirty="0" smtClean="0"/>
              <a:t>ver.4.06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516" y="4985792"/>
            <a:ext cx="8640960" cy="187220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Ilya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Kurochkin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latin typeface="+mj-lt"/>
              </a:rPr>
              <a:t>Institute for information transmission problem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Russian academy of sciences</a:t>
            </a:r>
          </a:p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004" y="188640"/>
            <a:ext cx="9144000" cy="147732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6th International Conference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"</a:t>
            </a:r>
            <a:r>
              <a:rPr lang="en-US" b="1" dirty="0">
                <a:solidFill>
                  <a:schemeClr val="bg1"/>
                </a:solidFill>
              </a:rPr>
              <a:t>Distributed Computing and Grid-technologies in Science and Education</a:t>
            </a:r>
            <a:r>
              <a:rPr lang="en-US" dirty="0">
                <a:solidFill>
                  <a:schemeClr val="bg1"/>
                </a:solidFill>
              </a:rPr>
              <a:t>"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Laboratory </a:t>
            </a:r>
            <a:r>
              <a:rPr lang="en-US" dirty="0">
                <a:solidFill>
                  <a:schemeClr val="bg1"/>
                </a:solidFill>
              </a:rPr>
              <a:t>of Information Technologies (LIT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 the Joint Institute for Nuclear Research (JINR)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30 </a:t>
            </a:r>
            <a:r>
              <a:rPr lang="en-US" dirty="0">
                <a:solidFill>
                  <a:schemeClr val="bg1"/>
                </a:solidFill>
              </a:rPr>
              <a:t>June - 5 July </a:t>
            </a:r>
            <a:r>
              <a:rPr lang="en-US" dirty="0" smtClean="0">
                <a:solidFill>
                  <a:schemeClr val="bg1"/>
                </a:solidFill>
              </a:rPr>
              <a:t>2014, </a:t>
            </a:r>
            <a:r>
              <a:rPr lang="en-US" dirty="0" err="1">
                <a:solidFill>
                  <a:schemeClr val="bg1"/>
                </a:solidFill>
              </a:rPr>
              <a:t>Dubna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r>
              <a:rPr lang="en-US" dirty="0" smtClean="0"/>
              <a:t>Wheel topology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492467"/>
              </p:ext>
            </p:extLst>
          </p:nvPr>
        </p:nvGraphicFramePr>
        <p:xfrm>
          <a:off x="179512" y="1556792"/>
          <a:ext cx="4509120" cy="45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Visio" r:id="rId3" imgW="851076" imgH="851050" progId="Visio.Drawing.11">
                  <p:embed/>
                </p:oleObj>
              </mc:Choice>
              <mc:Fallback>
                <p:oleObj name="Visio" r:id="rId3" imgW="851076" imgH="85105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56792"/>
                        <a:ext cx="4509120" cy="45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59921"/>
              </p:ext>
            </p:extLst>
          </p:nvPr>
        </p:nvGraphicFramePr>
        <p:xfrm>
          <a:off x="4788024" y="2492896"/>
          <a:ext cx="4235450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Visio" r:id="rId5" imgW="1114856" imgH="1090802" progId="Visio.Drawing.11">
                  <p:embed/>
                </p:oleObj>
              </mc:Choice>
              <mc:Fallback>
                <p:oleObj name="Visio" r:id="rId5" imgW="1114856" imgH="109080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492896"/>
                        <a:ext cx="4235450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en-US" dirty="0" smtClean="0"/>
              <a:t>Ring with multicenter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43327"/>
              </p:ext>
            </p:extLst>
          </p:nvPr>
        </p:nvGraphicFramePr>
        <p:xfrm>
          <a:off x="2051720" y="1700808"/>
          <a:ext cx="4608512" cy="4515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" name="Visio" r:id="rId3" imgW="1114856" imgH="1090802" progId="Visio.Drawing.11">
                  <p:embed/>
                </p:oleObj>
              </mc:Choice>
              <mc:Fallback>
                <p:oleObj name="Visio" r:id="rId3" imgW="1114856" imgH="109080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608512" cy="4515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  <a14:imgEffect>
                      <a14:brightnessContrast bright="26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7307616" cy="5180498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Rings with multicenter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Rostelecom</a:t>
            </a:r>
            <a:r>
              <a:rPr lang="en-US" dirty="0" smtClean="0"/>
              <a:t> infrastructure in Sochi 2014)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69721"/>
              </p:ext>
            </p:extLst>
          </p:nvPr>
        </p:nvGraphicFramePr>
        <p:xfrm>
          <a:off x="0" y="1412776"/>
          <a:ext cx="7092280" cy="361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Visio" r:id="rId5" imgW="2794968" imgH="1427139" progId="Visio.Drawing.11">
                  <p:embed/>
                </p:oleObj>
              </mc:Choice>
              <mc:Fallback>
                <p:oleObj name="Visio" r:id="rId5" imgW="2794968" imgH="142713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776"/>
                        <a:ext cx="7092280" cy="36143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/>
          <a:lstStyle/>
          <a:p>
            <a:r>
              <a:rPr lang="en-US" dirty="0" smtClean="0"/>
              <a:t>Connected clusters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51520" y="2276872"/>
          <a:ext cx="8606302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Visio" r:id="rId3" imgW="9078143" imgH="4632115" progId="Visio.Drawing.11">
                  <p:embed/>
                </p:oleObj>
              </mc:Choice>
              <mc:Fallback>
                <p:oleObj name="Visio" r:id="rId3" imgW="9078143" imgH="463211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76872"/>
                        <a:ext cx="8606302" cy="4176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066800"/>
          </a:xfrm>
        </p:spPr>
        <p:txBody>
          <a:bodyPr/>
          <a:lstStyle/>
          <a:p>
            <a:r>
              <a:rPr lang="en-US" dirty="0" smtClean="0"/>
              <a:t>Modified tree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31389"/>
              </p:ext>
            </p:extLst>
          </p:nvPr>
        </p:nvGraphicFramePr>
        <p:xfrm>
          <a:off x="19050" y="-1466850"/>
          <a:ext cx="8716963" cy="818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name="Visio" r:id="rId3" imgW="6453978" imgH="6065963" progId="Visio.Drawing.11">
                  <p:embed/>
                </p:oleObj>
              </mc:Choice>
              <mc:Fallback>
                <p:oleObj name="Visio" r:id="rId3" imgW="6453978" imgH="6065963" progId="Visio.Drawing.11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-1466850"/>
                        <a:ext cx="8716963" cy="818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7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criteria of routing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prevailing routing algorithm is the </a:t>
            </a:r>
            <a:r>
              <a:rPr lang="en-US" u="sng" dirty="0" smtClean="0"/>
              <a:t>minimum path-length algorithm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3"/>
                </a:solidFill>
              </a:rPr>
              <a:t>Simple algorithm</a:t>
            </a:r>
            <a:r>
              <a:rPr lang="en-US" dirty="0" smtClean="0"/>
              <a:t> (used for example in RIP routing protocol) or the </a:t>
            </a:r>
            <a:r>
              <a:rPr lang="en-US" u="sng" dirty="0" smtClean="0"/>
              <a:t>minimum cost path algorithm </a:t>
            </a:r>
            <a:r>
              <a:rPr lang="en-US" dirty="0" smtClean="0"/>
              <a:t> where costs are assigned to communication lines in accordance with various criteria:</a:t>
            </a:r>
          </a:p>
          <a:p>
            <a:r>
              <a:rPr lang="en-US" dirty="0" smtClean="0"/>
              <a:t>Delay factor, </a:t>
            </a:r>
          </a:p>
          <a:p>
            <a:r>
              <a:rPr lang="en-US" dirty="0" smtClean="0"/>
              <a:t>Transmission bandwidth, </a:t>
            </a:r>
          </a:p>
          <a:p>
            <a:r>
              <a:rPr lang="en-US" dirty="0" smtClean="0"/>
              <a:t>Reliability and etc. </a:t>
            </a:r>
          </a:p>
          <a:p>
            <a:pPr>
              <a:buNone/>
            </a:pPr>
            <a:r>
              <a:rPr lang="en-US" dirty="0" smtClean="0"/>
              <a:t>(used for example in the OSPF routing protocol)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routing algorithms</a:t>
            </a:r>
            <a:endParaRPr lang="ru-RU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Two groups of algorithms will be offered. 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One of these is based on the concept that the next path to be developed along the edges with this moment </a:t>
            </a:r>
            <a:r>
              <a:rPr lang="en-US" dirty="0" smtClean="0">
                <a:solidFill>
                  <a:schemeClr val="accent3"/>
                </a:solidFill>
              </a:rPr>
              <a:t>maximum “residual” capacities</a:t>
            </a:r>
            <a:r>
              <a:rPr lang="en-US" dirty="0" smtClean="0"/>
              <a:t>. 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Another group is based on computation of </a:t>
            </a:r>
            <a:r>
              <a:rPr lang="en-US" dirty="0" smtClean="0">
                <a:solidFill>
                  <a:schemeClr val="accent3"/>
                </a:solidFill>
              </a:rPr>
              <a:t>capacities of minimal cuts </a:t>
            </a:r>
            <a:r>
              <a:rPr lang="en-US" dirty="0" smtClean="0"/>
              <a:t>among all pole pairs on the basis of data about network edge “residual” capacities as well as on acceptance of probability law for requirement distribution among pole pairs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of routing</a:t>
            </a:r>
            <a:endParaRPr lang="ru-RU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Simple algorithm (minimal length)</a:t>
            </a:r>
            <a:endParaRPr lang="ru-RU" dirty="0"/>
          </a:p>
          <a:p>
            <a:pPr marL="990600" lvl="1" indent="-533400">
              <a:buFont typeface="Wingdings" pitchFamily="2" charset="2"/>
              <a:buChar char="l"/>
            </a:pPr>
            <a:endParaRPr lang="ru-RU" sz="2400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Edge group (economy small edges capacity)</a:t>
            </a:r>
            <a:endParaRPr lang="ru-RU" dirty="0">
              <a:solidFill>
                <a:srgbClr val="C00000"/>
              </a:solidFill>
            </a:endParaRPr>
          </a:p>
          <a:p>
            <a:pPr marL="990600" lvl="1" indent="-533400"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1"/>
                </a:solidFill>
              </a:rPr>
              <a:t>Edge algorithm</a:t>
            </a:r>
            <a:endParaRPr lang="ru-RU" sz="2400" dirty="0">
              <a:solidFill>
                <a:schemeClr val="tx1"/>
              </a:solidFill>
            </a:endParaRPr>
          </a:p>
          <a:p>
            <a:pPr marL="990600" lvl="1" indent="-533400"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1"/>
                </a:solidFill>
              </a:rPr>
              <a:t>Suboptimal edge algorithm</a:t>
            </a:r>
            <a:endParaRPr lang="ru-RU" sz="2400" dirty="0">
              <a:solidFill>
                <a:schemeClr val="tx1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Minimal cut group (economy small minimal cuts)</a:t>
            </a:r>
            <a:endParaRPr lang="ru-RU" dirty="0">
              <a:solidFill>
                <a:srgbClr val="C00000"/>
              </a:solidFill>
            </a:endParaRPr>
          </a:p>
          <a:p>
            <a:pPr marL="990600" lvl="1" indent="-533400"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1"/>
                </a:solidFill>
              </a:rPr>
              <a:t>Suboptimal minimal cut algorithm </a:t>
            </a:r>
            <a:endParaRPr lang="ru-RU" sz="2400" dirty="0">
              <a:solidFill>
                <a:schemeClr val="tx1"/>
              </a:solidFill>
            </a:endParaRPr>
          </a:p>
          <a:p>
            <a:pPr marL="990600" lvl="1" indent="-533400"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1"/>
                </a:solidFill>
              </a:rPr>
              <a:t>Additive minimal cut algorithm</a:t>
            </a:r>
            <a:endParaRPr lang="ru-RU" sz="2400" dirty="0">
              <a:solidFill>
                <a:schemeClr val="tx1"/>
              </a:solidFill>
            </a:endParaRPr>
          </a:p>
          <a:p>
            <a:pPr marL="990600" lvl="1" indent="-533400">
              <a:buFont typeface="Wingdings" pitchFamily="2" charset="2"/>
              <a:buChar char="l"/>
            </a:pPr>
            <a:r>
              <a:rPr lang="en-US" sz="2400" dirty="0" smtClean="0">
                <a:solidFill>
                  <a:schemeClr val="tx1"/>
                </a:solidFill>
              </a:rPr>
              <a:t>Hybrid algorithm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581025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NetMax</a:t>
            </a:r>
            <a:r>
              <a:rPr lang="en-US" sz="4000" dirty="0" smtClean="0"/>
              <a:t> project </a:t>
            </a:r>
            <a:r>
              <a:rPr lang="en-US" sz="4000" dirty="0"/>
              <a:t>use</a:t>
            </a:r>
            <a:endParaRPr lang="ru-RU" sz="4000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656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sz="12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Routing in</a:t>
            </a:r>
            <a:r>
              <a:rPr lang="ru-RU" sz="2800" dirty="0"/>
              <a:t> </a:t>
            </a:r>
            <a:r>
              <a:rPr lang="en-US" sz="2800" dirty="0"/>
              <a:t>SDH</a:t>
            </a:r>
            <a:r>
              <a:rPr lang="ru-RU" sz="2800" dirty="0"/>
              <a:t>/</a:t>
            </a:r>
            <a:r>
              <a:rPr lang="en-US" sz="2800" dirty="0"/>
              <a:t>SONET networks</a:t>
            </a:r>
            <a:r>
              <a:rPr lang="ru-RU" sz="28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/>
              <a:t>Management of flows in the distributed systems of storage and data transmission;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/>
              <a:t>Problem </a:t>
            </a:r>
            <a:r>
              <a:rPr lang="en-US" sz="2800" dirty="0"/>
              <a:t>of development of a city road network;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/>
              <a:t>Routing and planning in IP-networks for autonomous system or its segments at use MPLS and tunneling</a:t>
            </a:r>
            <a:r>
              <a:rPr lang="en-US" sz="2800" dirty="0" smtClean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/>
              <a:t>Management in SDN&amp;NFV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/>
              <a:t>Channel routing with the centralized management.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8EE813-9107-451B-8063-FC3FB0A94B1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08108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Use in high-performance computing (HPC)</a:t>
            </a:r>
            <a:endParaRPr lang="ru-RU" sz="40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321175"/>
          </a:xfrm>
        </p:spPr>
        <p:txBody>
          <a:bodyPr/>
          <a:lstStyle/>
          <a:p>
            <a:pPr>
              <a:buFontTx/>
              <a:buNone/>
            </a:pPr>
            <a:endParaRPr lang="en-US" sz="1400" dirty="0"/>
          </a:p>
          <a:p>
            <a:pPr>
              <a:buFontTx/>
              <a:buNone/>
            </a:pPr>
            <a:r>
              <a:rPr lang="en-US" dirty="0"/>
              <a:t>The toolkit is implemented in the addition (toolbox) to </a:t>
            </a:r>
            <a:r>
              <a:rPr lang="en-US" dirty="0" err="1"/>
              <a:t>Matlab</a:t>
            </a:r>
            <a:r>
              <a:rPr lang="en-US" dirty="0"/>
              <a:t> environment. </a:t>
            </a:r>
            <a:endParaRPr lang="ru-RU" dirty="0"/>
          </a:p>
          <a:p>
            <a:pPr>
              <a:buFontTx/>
              <a:buNone/>
            </a:pPr>
            <a:r>
              <a:rPr lang="en-US" dirty="0"/>
              <a:t>For tasks of high computing complexity</a:t>
            </a: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the </a:t>
            </a:r>
            <a:r>
              <a:rPr lang="en-US" dirty="0" smtClean="0">
                <a:solidFill>
                  <a:schemeClr val="hlink"/>
                </a:solidFill>
              </a:rPr>
              <a:t>versions </a:t>
            </a:r>
            <a:r>
              <a:rPr lang="en-US" dirty="0">
                <a:solidFill>
                  <a:schemeClr val="hlink"/>
                </a:solidFill>
              </a:rPr>
              <a:t>for usage in multiprocessor systems</a:t>
            </a:r>
            <a:r>
              <a:rPr lang="en-US" dirty="0"/>
              <a:t> and </a:t>
            </a:r>
            <a:r>
              <a:rPr lang="en-US" dirty="0">
                <a:solidFill>
                  <a:schemeClr val="hlink"/>
                </a:solidFill>
              </a:rPr>
              <a:t>the version for the distributed computing</a:t>
            </a:r>
            <a:r>
              <a:rPr lang="en-US" dirty="0"/>
              <a:t> (on BOINC platform) is implemented.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8EE813-9107-451B-8063-FC3FB0A94B1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8546" name="Picture 2" descr="BOIN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03956"/>
            <a:ext cx="3362300" cy="149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telecommunication network consisting of commutation </a:t>
            </a:r>
            <a:r>
              <a:rPr lang="en-US" dirty="0" smtClean="0">
                <a:solidFill>
                  <a:schemeClr val="accent1"/>
                </a:solidFill>
              </a:rPr>
              <a:t>nodes</a:t>
            </a:r>
            <a:r>
              <a:rPr lang="en-US" dirty="0" smtClean="0"/>
              <a:t> and communication</a:t>
            </a:r>
            <a:r>
              <a:rPr lang="en-US" dirty="0" smtClean="0">
                <a:solidFill>
                  <a:schemeClr val="accent1"/>
                </a:solidFill>
              </a:rPr>
              <a:t> links </a:t>
            </a:r>
            <a:r>
              <a:rPr lang="en-US" dirty="0" smtClean="0"/>
              <a:t>of limited capacities</a:t>
            </a:r>
          </a:p>
          <a:p>
            <a:r>
              <a:rPr lang="en-US" dirty="0" smtClean="0"/>
              <a:t>network subscribers’ pairs generate a sequence of flows (requests) which have to be sent from one subscriber(</a:t>
            </a:r>
            <a:r>
              <a:rPr lang="en-US" dirty="0" smtClean="0">
                <a:solidFill>
                  <a:srgbClr val="C00000"/>
                </a:solidFill>
              </a:rPr>
              <a:t>source</a:t>
            </a:r>
            <a:r>
              <a:rPr lang="en-US" dirty="0" smtClean="0"/>
              <a:t> node) to another (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  <a:r>
              <a:rPr lang="en-US" dirty="0" smtClean="0"/>
              <a:t> node)</a:t>
            </a:r>
          </a:p>
          <a:p>
            <a:r>
              <a:rPr lang="en-US" dirty="0" smtClean="0"/>
              <a:t>maximize the number of fulfilled requests with different criteria of routing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</a:t>
            </a:r>
            <a:r>
              <a:rPr lang="en-US" dirty="0" smtClean="0"/>
              <a:t>of experiments </a:t>
            </a:r>
            <a:br>
              <a:rPr lang="en-US" dirty="0" smtClean="0"/>
            </a:b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NetMax@home</a:t>
            </a:r>
            <a:r>
              <a:rPr lang="en-US" dirty="0" smtClean="0"/>
              <a:t> project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686800" cy="41197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Various time of performance of iterations from several minutes to 1 month</a:t>
            </a:r>
          </a:p>
          <a:p>
            <a:r>
              <a:rPr lang="en-US" dirty="0"/>
              <a:t>Large volume of </a:t>
            </a:r>
            <a:r>
              <a:rPr lang="en-US" dirty="0" smtClean="0"/>
              <a:t>input </a:t>
            </a:r>
            <a:r>
              <a:rPr lang="en-US" dirty="0"/>
              <a:t>data (~ 2 GB)</a:t>
            </a:r>
          </a:p>
          <a:p>
            <a:r>
              <a:rPr lang="en-US" dirty="0"/>
              <a:t> and results for one round of experiment (1-5 TB)</a:t>
            </a:r>
          </a:p>
          <a:p>
            <a:r>
              <a:rPr lang="en-US" dirty="0"/>
              <a:t>The format of the output data didn't allow to work with results of experiments effectively</a:t>
            </a:r>
          </a:p>
          <a:p>
            <a:r>
              <a:rPr lang="en-US" dirty="0"/>
              <a:t>Lack of an assessment of operating time of each iteration</a:t>
            </a:r>
          </a:p>
          <a:p>
            <a:r>
              <a:rPr lang="en-US" dirty="0"/>
              <a:t>Social and organizational aspects of the </a:t>
            </a:r>
            <a:r>
              <a:rPr lang="en-US" dirty="0" smtClean="0"/>
              <a:t>voluntary </a:t>
            </a:r>
            <a:r>
              <a:rPr lang="en-US" dirty="0"/>
              <a:t>distributed calculations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7CBCA-3EFD-42FF-AA77-C4E0A2A312A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63591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Input data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922837"/>
          </a:xfrm>
        </p:spPr>
        <p:txBody>
          <a:bodyPr>
            <a:normAutofit/>
          </a:bodyPr>
          <a:lstStyle/>
          <a:p>
            <a:r>
              <a:rPr lang="en-US" dirty="0" smtClean="0"/>
              <a:t>Input </a:t>
            </a:r>
            <a:r>
              <a:rPr lang="en-US" dirty="0"/>
              <a:t>file: 60-500 </a:t>
            </a:r>
            <a:r>
              <a:rPr lang="en-US" dirty="0" smtClean="0"/>
              <a:t>KB </a:t>
            </a:r>
            <a:r>
              <a:rPr lang="en-US" dirty="0"/>
              <a:t>for one iteration (work unit)</a:t>
            </a:r>
          </a:p>
          <a:p>
            <a:endParaRPr lang="en-US" dirty="0"/>
          </a:p>
          <a:p>
            <a:r>
              <a:rPr lang="en-US" dirty="0" smtClean="0"/>
              <a:t>One network modeling results: </a:t>
            </a:r>
            <a:r>
              <a:rPr lang="en-US" dirty="0"/>
              <a:t>0.1 – 25 MB</a:t>
            </a:r>
          </a:p>
          <a:p>
            <a:endParaRPr lang="en-US" dirty="0"/>
          </a:p>
          <a:p>
            <a:r>
              <a:rPr lang="en-US" dirty="0"/>
              <a:t>Number of iterations: from 20 000 to 100 000 for each round of experiment</a:t>
            </a:r>
          </a:p>
          <a:p>
            <a:endParaRPr lang="en-US" dirty="0"/>
          </a:p>
          <a:p>
            <a:r>
              <a:rPr lang="en-US" dirty="0"/>
              <a:t>Assessment of operating time of each </a:t>
            </a:r>
            <a:r>
              <a:rPr lang="en-US" dirty="0" smtClean="0"/>
              <a:t>iteration</a:t>
            </a:r>
          </a:p>
          <a:p>
            <a:pPr marL="109728" indent="0">
              <a:buNone/>
            </a:pPr>
            <a:endParaRPr lang="ru-RU" dirty="0" smtClean="0"/>
          </a:p>
          <a:p>
            <a:pPr>
              <a:buNone/>
            </a:pPr>
            <a:r>
              <a:rPr lang="en-US" sz="2400" dirty="0" err="1" smtClean="0"/>
              <a:t>NetMax@home</a:t>
            </a:r>
            <a:r>
              <a:rPr lang="en-US" sz="2400" dirty="0" smtClean="0"/>
              <a:t> ver. 4.06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7CBCA-3EFD-42FF-AA77-C4E0A2A312A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850"/>
            <a:ext cx="8748464" cy="851942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</a:t>
            </a:r>
            <a:r>
              <a:rPr lang="en-US" dirty="0" smtClean="0"/>
              <a:t>experiments</a:t>
            </a:r>
            <a:r>
              <a:rPr lang="ru-RU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NetMax@home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579296" cy="4389437"/>
          </a:xfrm>
        </p:spPr>
        <p:txBody>
          <a:bodyPr/>
          <a:lstStyle/>
          <a:p>
            <a:r>
              <a:rPr lang="en-US" dirty="0"/>
              <a:t>Definition of the most suitable algorithm of </a:t>
            </a:r>
            <a:r>
              <a:rPr lang="en-US" dirty="0" smtClean="0"/>
              <a:t>routing </a:t>
            </a:r>
            <a:r>
              <a:rPr lang="en-US" dirty="0"/>
              <a:t>of </a:t>
            </a:r>
            <a:r>
              <a:rPr lang="en-US" dirty="0" smtClean="0"/>
              <a:t>paths </a:t>
            </a:r>
            <a:r>
              <a:rPr lang="en-US" dirty="0"/>
              <a:t>for a set of networks with certain characteristics</a:t>
            </a:r>
          </a:p>
          <a:p>
            <a:r>
              <a:rPr lang="en-US" dirty="0"/>
              <a:t>Choice of topology of a network on estimated loading</a:t>
            </a:r>
          </a:p>
          <a:p>
            <a:r>
              <a:rPr lang="en-US" dirty="0"/>
              <a:t>Finding of weak places in a network</a:t>
            </a:r>
          </a:p>
          <a:p>
            <a:r>
              <a:rPr lang="en-US" dirty="0"/>
              <a:t>Determination of significant parameters at creation of networks with the set </a:t>
            </a:r>
            <a:r>
              <a:rPr lang="en-US" dirty="0" smtClean="0"/>
              <a:t>properties</a:t>
            </a:r>
          </a:p>
          <a:p>
            <a:r>
              <a:rPr lang="en-US" dirty="0" smtClean="0"/>
              <a:t>Modeling SDN(</a:t>
            </a:r>
            <a:r>
              <a:rPr lang="en-US" i="1" dirty="0"/>
              <a:t>Software-defined </a:t>
            </a:r>
            <a:r>
              <a:rPr lang="en-US" i="1" dirty="0" smtClean="0"/>
              <a:t>Network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7CBCA-3EFD-42FF-AA77-C4E0A2A312A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51520" y="2060848"/>
            <a:ext cx="4032448" cy="4464496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4572000" y="1628800"/>
            <a:ext cx="4392488" cy="4896544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433056" cy="289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79"/>
            <a:ext cx="2713467" cy="325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1412776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 new path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1268760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 new </a:t>
            </a:r>
            <a:r>
              <a:rPr lang="en-US" sz="2000" dirty="0" err="1" smtClean="0"/>
              <a:t>subgraph</a:t>
            </a:r>
            <a:endParaRPr lang="ru-RU" sz="20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7768" y="416818"/>
            <a:ext cx="8748464" cy="8519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Next step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723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80400" cy="1143000"/>
          </a:xfrm>
        </p:spPr>
        <p:txBody>
          <a:bodyPr/>
          <a:lstStyle/>
          <a:p>
            <a:pPr algn="ctr"/>
            <a:r>
              <a:rPr lang="en-US" dirty="0" smtClean="0"/>
              <a:t>Thank </a:t>
            </a:r>
            <a:r>
              <a:rPr lang="en-US" dirty="0" smtClean="0"/>
              <a:t>you for attention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9BDF395-A3D6-4246-8EF6-A48C8B6EDCE7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0" y="2852936"/>
            <a:ext cx="91440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Institute for information transmission </a:t>
            </a:r>
            <a:r>
              <a:rPr lang="en-US" sz="2400" dirty="0" smtClean="0">
                <a:latin typeface="+mj-lt"/>
              </a:rPr>
              <a:t>problem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Russian </a:t>
            </a:r>
            <a:r>
              <a:rPr lang="en-US" sz="2400" dirty="0">
                <a:latin typeface="+mj-lt"/>
              </a:rPr>
              <a:t>academy of </a:t>
            </a:r>
            <a:r>
              <a:rPr lang="en-US" sz="2400" dirty="0" smtClean="0">
                <a:latin typeface="+mj-lt"/>
              </a:rPr>
              <a:t>sciences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IITP RAS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)</a:t>
            </a:r>
            <a:b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Centre for distributed computing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000" b="1" dirty="0">
                <a:latin typeface="+mj-lt"/>
              </a:rPr>
              <a:t>	</a:t>
            </a:r>
            <a:r>
              <a:rPr lang="en-US" sz="3000" b="1" dirty="0" smtClean="0">
                <a:latin typeface="+mj-lt"/>
              </a:rPr>
              <a:t>web: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 smtClean="0">
                <a:solidFill>
                  <a:schemeClr val="folHlink"/>
                </a:solidFill>
                <a:latin typeface="+mj-lt"/>
              </a:rPr>
              <a:t>distributed-computing.ru</a:t>
            </a:r>
            <a:endParaRPr lang="en-US" sz="3000" b="1" dirty="0">
              <a:solidFill>
                <a:schemeClr val="folHlink"/>
              </a:solidFill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000" b="1" dirty="0">
                <a:latin typeface="+mj-lt"/>
              </a:rPr>
              <a:t>	</a:t>
            </a:r>
            <a:r>
              <a:rPr lang="en-US" sz="3000" b="1" dirty="0" smtClean="0">
                <a:latin typeface="+mj-lt"/>
              </a:rPr>
              <a:t>e-mail</a:t>
            </a:r>
            <a:r>
              <a:rPr lang="en-US" sz="3000" b="1" dirty="0">
                <a:latin typeface="+mj-lt"/>
              </a:rPr>
              <a:t>: </a:t>
            </a:r>
            <a:r>
              <a:rPr lang="en-US" sz="3000" b="1" dirty="0" smtClean="0">
                <a:solidFill>
                  <a:schemeClr val="folHlink"/>
                </a:solidFill>
                <a:latin typeface="+mj-lt"/>
              </a:rPr>
              <a:t>qurochkin@gmail.com </a:t>
            </a:r>
            <a:endParaRPr lang="ru-RU" sz="3000" b="1" dirty="0">
              <a:solidFill>
                <a:schemeClr val="folHlink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en-US" dirty="0" smtClean="0"/>
              <a:t>Example of the network</a:t>
            </a:r>
            <a:endParaRPr lang="ru-RU" dirty="0"/>
          </a:p>
        </p:txBody>
      </p:sp>
      <p:graphicFrame>
        <p:nvGraphicFramePr>
          <p:cNvPr id="11981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468313" y="2390775"/>
          <a:ext cx="8207375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Visio" r:id="rId3" imgW="7259002" imgH="2608682" progId="Visio.Drawing.11">
                  <p:embed/>
                </p:oleObj>
              </mc:Choice>
              <mc:Fallback>
                <p:oleObj name="Visio" r:id="rId3" imgW="7259002" imgH="260868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90775"/>
                        <a:ext cx="8207375" cy="294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107950" y="5805488"/>
            <a:ext cx="1446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Source node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7618413" y="5661025"/>
            <a:ext cx="1410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Target node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 flipH="1" flipV="1">
            <a:off x="8604250" y="4149725"/>
            <a:ext cx="215900" cy="151130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 flipV="1">
            <a:off x="250825" y="4221163"/>
            <a:ext cx="288925" cy="1512887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29" name="Line 21"/>
          <p:cNvSpPr>
            <a:spLocks noChangeShapeType="1"/>
          </p:cNvSpPr>
          <p:nvPr/>
        </p:nvSpPr>
        <p:spPr bwMode="auto">
          <a:xfrm>
            <a:off x="2483767" y="2420888"/>
            <a:ext cx="575345" cy="1152575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2051720" y="2060848"/>
            <a:ext cx="1588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Edge capacity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3635375" y="6237288"/>
            <a:ext cx="2185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Intermediate nodes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19832" name="Line 24"/>
          <p:cNvSpPr>
            <a:spLocks noChangeShapeType="1"/>
          </p:cNvSpPr>
          <p:nvPr/>
        </p:nvSpPr>
        <p:spPr bwMode="auto">
          <a:xfrm flipV="1">
            <a:off x="3778250" y="5373688"/>
            <a:ext cx="1514475" cy="792162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833" name="Line 25"/>
          <p:cNvSpPr>
            <a:spLocks noChangeShapeType="1"/>
          </p:cNvSpPr>
          <p:nvPr/>
        </p:nvSpPr>
        <p:spPr bwMode="auto">
          <a:xfrm flipH="1" flipV="1">
            <a:off x="3276600" y="5445125"/>
            <a:ext cx="503238" cy="720725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en-US" sz="4000" dirty="0" smtClean="0"/>
              <a:t>ne flow in network</a:t>
            </a:r>
            <a:endParaRPr lang="ru-RU" sz="4000" dirty="0"/>
          </a:p>
        </p:txBody>
      </p:sp>
      <p:graphicFrame>
        <p:nvGraphicFramePr>
          <p:cNvPr id="137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2659063"/>
          <a:ext cx="8229600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7" name="Visio" r:id="rId3" imgW="7259002" imgH="2608682" progId="Visio.Drawing.11">
                  <p:embed/>
                </p:oleObj>
              </mc:Choice>
              <mc:Fallback>
                <p:oleObj name="Visio" r:id="rId3" imgW="7259002" imgH="260868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59063"/>
                        <a:ext cx="8229600" cy="295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392363" y="2008188"/>
            <a:ext cx="1334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Filling flow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 flipH="1">
            <a:off x="1763713" y="2349500"/>
            <a:ext cx="647700" cy="792163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843213" y="5949950"/>
            <a:ext cx="1574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Flow capacity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V="1">
            <a:off x="3995936" y="5084762"/>
            <a:ext cx="647502" cy="936525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9073008" cy="1066800"/>
          </a:xfrm>
        </p:spPr>
        <p:txBody>
          <a:bodyPr>
            <a:normAutofit/>
          </a:bodyPr>
          <a:lstStyle/>
          <a:p>
            <a:r>
              <a:rPr lang="en-US" smtClean="0"/>
              <a:t>Put </a:t>
            </a:r>
            <a:r>
              <a:rPr lang="en-US" dirty="0" smtClean="0"/>
              <a:t>in the network several flows</a:t>
            </a:r>
            <a:endParaRPr lang="ru-RU" dirty="0"/>
          </a:p>
        </p:txBody>
      </p:sp>
      <p:graphicFrame>
        <p:nvGraphicFramePr>
          <p:cNvPr id="1454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763" y="2025650"/>
          <a:ext cx="9132887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1" name="Visio" r:id="rId3" imgW="7259002" imgH="2603829" progId="Visio.Drawing.11">
                  <p:embed/>
                </p:oleObj>
              </mc:Choice>
              <mc:Fallback>
                <p:oleObj name="Visio" r:id="rId3" imgW="7259002" imgH="26038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2025650"/>
                        <a:ext cx="9132887" cy="327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Rational use of network resource</a:t>
            </a:r>
            <a:endParaRPr lang="ru-RU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52" y="1484784"/>
            <a:ext cx="4650060" cy="52565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Blip>
                <a:blip r:embed="rId2"/>
              </a:buBlip>
            </a:pPr>
            <a:endParaRPr lang="en-US" dirty="0" smtClean="0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dirty="0" smtClean="0"/>
              <a:t>Maximize the numbers and capacity of fulfilled flows(requests)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en-US" dirty="0" smtClean="0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dirty="0" smtClean="0"/>
              <a:t>Increase  network total capacity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en-US" dirty="0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dirty="0" smtClean="0"/>
              <a:t>Use sequential generate of requests</a:t>
            </a:r>
            <a:endParaRPr lang="ru-RU" dirty="0"/>
          </a:p>
          <a:p>
            <a:pPr>
              <a:buFont typeface="Wingdings" pitchFamily="2" charset="2"/>
              <a:buBlip>
                <a:blip r:embed="rId2"/>
              </a:buBlip>
            </a:pPr>
            <a:endParaRPr lang="en-US" dirty="0" smtClean="0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dirty="0" smtClean="0"/>
              <a:t>Solve </a:t>
            </a:r>
            <a:r>
              <a:rPr lang="en-US" dirty="0" err="1" smtClean="0"/>
              <a:t>multicommodity</a:t>
            </a:r>
            <a:r>
              <a:rPr lang="en-US" dirty="0" smtClean="0"/>
              <a:t> problem, because network have many pairs (source-target) of nodes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83179" cy="504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581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Tasks</a:t>
            </a:r>
            <a:endParaRPr lang="ru-RU" sz="4000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The primary </a:t>
            </a:r>
            <a:r>
              <a:rPr lang="en-US" sz="2800" dirty="0" smtClean="0"/>
              <a:t>tasks </a:t>
            </a:r>
            <a:r>
              <a:rPr lang="en-US" sz="2800" dirty="0"/>
              <a:t>which can be solved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Check of efficiency of strategy of routing;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Determination of vulnerabilities in a telecommunication network;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Modeling on a failure for determination of reliability of corporate networks;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comparative </a:t>
            </a:r>
            <a:r>
              <a:rPr lang="en-US" sz="2800" dirty="0"/>
              <a:t>analysis of various strategies of </a:t>
            </a:r>
            <a:r>
              <a:rPr lang="en-US" sz="2800" dirty="0" smtClean="0"/>
              <a:t>routing.</a:t>
            </a:r>
            <a:endParaRPr lang="en-US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8EE813-9107-451B-8063-FC3FB0A94B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en-US" dirty="0" smtClean="0"/>
              <a:t>Network topology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Stochastic</a:t>
            </a:r>
          </a:p>
          <a:p>
            <a:r>
              <a:rPr lang="en-US" sz="3600" dirty="0" smtClean="0"/>
              <a:t>Wheel</a:t>
            </a:r>
          </a:p>
          <a:p>
            <a:r>
              <a:rPr lang="en-US" sz="3600" dirty="0" smtClean="0"/>
              <a:t>Ring with multicenter</a:t>
            </a:r>
          </a:p>
          <a:p>
            <a:r>
              <a:rPr lang="en-US" sz="3600" dirty="0" smtClean="0"/>
              <a:t>Connected clusters</a:t>
            </a:r>
          </a:p>
          <a:p>
            <a:r>
              <a:rPr lang="en-US" sz="3600" dirty="0" smtClean="0"/>
              <a:t>Modified tree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8EE813-9107-451B-8063-FC3FB0A94B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topology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E813-9107-451B-8063-FC3FB0A94B1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683568" y="2348880"/>
          <a:ext cx="7725678" cy="419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Visio" r:id="rId3" imgW="5532168" imgH="3019477" progId="Visio.Drawing.11">
                  <p:embed/>
                </p:oleObj>
              </mc:Choice>
              <mc:Fallback>
                <p:oleObj name="Visio" r:id="rId3" imgW="5532168" imgH="3019477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348880"/>
                        <a:ext cx="7725678" cy="4191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757</TotalTime>
  <Words>687</Words>
  <Application>Microsoft Office PowerPoint</Application>
  <PresentationFormat>Экран (4:3)</PresentationFormat>
  <Paragraphs>138</Paragraphs>
  <Slides>24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Городская</vt:lpstr>
      <vt:lpstr>Visio</vt:lpstr>
      <vt:lpstr>NetMax@home the project  of the voluntary distributed computing ver.4.06</vt:lpstr>
      <vt:lpstr>Terms</vt:lpstr>
      <vt:lpstr>Example of the network</vt:lpstr>
      <vt:lpstr>One flow in network</vt:lpstr>
      <vt:lpstr>Put in the network several flows</vt:lpstr>
      <vt:lpstr>Rational use of network resource</vt:lpstr>
      <vt:lpstr>Tasks</vt:lpstr>
      <vt:lpstr>Network topology</vt:lpstr>
      <vt:lpstr>Stochastic topology</vt:lpstr>
      <vt:lpstr>Wheel topology</vt:lpstr>
      <vt:lpstr>Ring with multicenter</vt:lpstr>
      <vt:lpstr>Rings with multicenter  (Rostelecom infrastructure in Sochi 2014)</vt:lpstr>
      <vt:lpstr>Connected clusters</vt:lpstr>
      <vt:lpstr>Modified tree</vt:lpstr>
      <vt:lpstr>Different criteria of routing</vt:lpstr>
      <vt:lpstr>Groups of routing algorithms</vt:lpstr>
      <vt:lpstr>Algorithms of routing</vt:lpstr>
      <vt:lpstr>NetMax project use</vt:lpstr>
      <vt:lpstr>Use in high-performance computing (HPC)</vt:lpstr>
      <vt:lpstr>Problems of experiments  in NetMax@home project</vt:lpstr>
      <vt:lpstr>Input data</vt:lpstr>
      <vt:lpstr>Possible experiments in NetMax@home</vt:lpstr>
      <vt:lpstr>Next step</vt:lpstr>
      <vt:lpstr>Thank you for attention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criteria of dynamic routing in mathematical simulation of telecommunication networks</dc:title>
  <dc:creator>U</dc:creator>
  <cp:lastModifiedBy>i</cp:lastModifiedBy>
  <cp:revision>40</cp:revision>
  <dcterms:created xsi:type="dcterms:W3CDTF">2013-06-03T08:54:43Z</dcterms:created>
  <dcterms:modified xsi:type="dcterms:W3CDTF">2014-07-02T10:50:28Z</dcterms:modified>
</cp:coreProperties>
</file>